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Masters/slideMaster37.xml" ContentType="application/vnd.openxmlformats-officedocument.presentationml.slideMaster+xml"/>
  <Override PartName="/ppt/slideMasters/slideMaster38.xml" ContentType="application/vnd.openxmlformats-officedocument.presentationml.slideMaster+xml"/>
  <Override PartName="/ppt/slideMasters/slideMaster39.xml" ContentType="application/vnd.openxmlformats-officedocument.presentationml.slideMaster+xml"/>
  <Override PartName="/ppt/slideMasters/slideMaster40.xml" ContentType="application/vnd.openxmlformats-officedocument.presentationml.slideMaster+xml"/>
  <Override PartName="/ppt/slideMasters/slideMaster41.xml" ContentType="application/vnd.openxmlformats-officedocument.presentationml.slideMaster+xml"/>
  <Override PartName="/ppt/slideMasters/slideMaster42.xml" ContentType="application/vnd.openxmlformats-officedocument.presentationml.slideMaster+xml"/>
  <Override PartName="/ppt/slideMasters/slideMaster43.xml" ContentType="application/vnd.openxmlformats-officedocument.presentationml.slideMaster+xml"/>
  <Override PartName="/ppt/slideMasters/slideMaster44.xml" ContentType="application/vnd.openxmlformats-officedocument.presentationml.slideMaster+xml"/>
  <Override PartName="/ppt/slideMasters/slideMaster45.xml" ContentType="application/vnd.openxmlformats-officedocument.presentationml.slideMaster+xml"/>
  <Override PartName="/ppt/slideMasters/slideMaster46.xml" ContentType="application/vnd.openxmlformats-officedocument.presentationml.slideMaster+xml"/>
  <Override PartName="/ppt/slideMasters/slideMaster47.xml" ContentType="application/vnd.openxmlformats-officedocument.presentationml.slideMaster+xml"/>
  <Override PartName="/ppt/slideMasters/slideMaster48.xml" ContentType="application/vnd.openxmlformats-officedocument.presentationml.slideMaster+xml"/>
  <Override PartName="/ppt/slideMasters/slideMaster49.xml" ContentType="application/vnd.openxmlformats-officedocument.presentationml.slideMaster+xml"/>
  <Override PartName="/ppt/slideMasters/slideMaster50.xml" ContentType="application/vnd.openxmlformats-officedocument.presentationml.slideMaster+xml"/>
  <Override PartName="/ppt/slideMasters/slideMaster51.xml" ContentType="application/vnd.openxmlformats-officedocument.presentationml.slideMaster+xml"/>
  <Override PartName="/ppt/slideMasters/slideMaster52.xml" ContentType="application/vnd.openxmlformats-officedocument.presentationml.slideMaster+xml"/>
  <Override PartName="/ppt/slideMasters/slideMaster53.xml" ContentType="application/vnd.openxmlformats-officedocument.presentationml.slideMaster+xml"/>
  <Override PartName="/ppt/slideMasters/slideMaster54.xml" ContentType="application/vnd.openxmlformats-officedocument.presentationml.slideMaster+xml"/>
  <Override PartName="/ppt/slideMasters/slideMaster55.xml" ContentType="application/vnd.openxmlformats-officedocument.presentationml.slideMaster+xml"/>
  <Override PartName="/ppt/slideMasters/slideMaster56.xml" ContentType="application/vnd.openxmlformats-officedocument.presentationml.slideMaster+xml"/>
  <Override PartName="/ppt/slideMasters/slideMaster57.xml" ContentType="application/vnd.openxmlformats-officedocument.presentationml.slideMaster+xml"/>
  <Override PartName="/ppt/slideMasters/slideMaster58.xml" ContentType="application/vnd.openxmlformats-officedocument.presentationml.slideMaster+xml"/>
  <Override PartName="/ppt/slideMasters/slideMaster59.xml" ContentType="application/vnd.openxmlformats-officedocument.presentationml.slideMaster+xml"/>
  <Override PartName="/ppt/slideMasters/slideMaster60.xml" ContentType="application/vnd.openxmlformats-officedocument.presentationml.slideMaster+xml"/>
  <Override PartName="/ppt/slideMasters/slideMaster61.xml" ContentType="application/vnd.openxmlformats-officedocument.presentationml.slideMaster+xml"/>
  <Override PartName="/ppt/slideMasters/slideMaster62.xml" ContentType="application/vnd.openxmlformats-officedocument.presentationml.slideMaster+xml"/>
  <Override PartName="/ppt/slideMasters/slideMaster63.xml" ContentType="application/vnd.openxmlformats-officedocument.presentationml.slideMaster+xml"/>
  <Override PartName="/ppt/slideMasters/slideMaster64.xml" ContentType="application/vnd.openxmlformats-officedocument.presentationml.slideMaster+xml"/>
  <Override PartName="/ppt/slideMasters/slideMaster65.xml" ContentType="application/vnd.openxmlformats-officedocument.presentationml.slideMaster+xml"/>
  <Override PartName="/ppt/slideMasters/slideMaster66.xml" ContentType="application/vnd.openxmlformats-officedocument.presentationml.slideMaster+xml"/>
  <Override PartName="/ppt/slideMasters/slideMaster67.xml" ContentType="application/vnd.openxmlformats-officedocument.presentationml.slideMaster+xml"/>
  <Override PartName="/ppt/slideMasters/slideMaster68.xml" ContentType="application/vnd.openxmlformats-officedocument.presentationml.slideMaster+xml"/>
  <Override PartName="/ppt/slideMasters/slideMaster69.xml" ContentType="application/vnd.openxmlformats-officedocument.presentationml.slideMaster+xml"/>
  <Override PartName="/ppt/slideMasters/slideMaster70.xml" ContentType="application/vnd.openxmlformats-officedocument.presentationml.slideMaster+xml"/>
  <Override PartName="/ppt/slideMasters/slideMaster71.xml" ContentType="application/vnd.openxmlformats-officedocument.presentationml.slideMaster+xml"/>
  <Override PartName="/ppt/slideMasters/slideMaster72.xml" ContentType="application/vnd.openxmlformats-officedocument.presentationml.slideMaster+xml"/>
  <Override PartName="/ppt/slideMasters/slideMaster73.xml" ContentType="application/vnd.openxmlformats-officedocument.presentationml.slideMaster+xml"/>
  <Override PartName="/ppt/slideMasters/slideMaster74.xml" ContentType="application/vnd.openxmlformats-officedocument.presentationml.slideMaster+xml"/>
  <Override PartName="/ppt/slideMasters/slideMaster7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5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6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7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8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9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10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1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2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13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theme/theme14.xml" ContentType="application/vnd.openxmlformats-officedocument.theme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15.xml" ContentType="application/vnd.openxmlformats-officedocument.theme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theme/theme16.xml" ContentType="application/vnd.openxmlformats-officedocument.theme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theme/theme17.xml" ContentType="application/vnd.openxmlformats-officedocument.theme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theme/theme18.xml" ContentType="application/vnd.openxmlformats-officedocument.theme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theme/theme19.xml" ContentType="application/vnd.openxmlformats-officedocument.theme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theme/theme20.xml" ContentType="application/vnd.openxmlformats-officedocument.theme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theme/theme21.xml" ContentType="application/vnd.openxmlformats-officedocument.theme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theme/theme22.xml" ContentType="application/vnd.openxmlformats-officedocument.theme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theme/theme23.xml" ContentType="application/vnd.openxmlformats-officedocument.theme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theme/theme24.xml" ContentType="application/vnd.openxmlformats-officedocument.theme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theme/theme25.xml" ContentType="application/vnd.openxmlformats-officedocument.theme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theme/theme26.xml" ContentType="application/vnd.openxmlformats-officedocument.theme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theme/theme27.xml" ContentType="application/vnd.openxmlformats-officedocument.theme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theme/theme28.xml" ContentType="application/vnd.openxmlformats-officedocument.theme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theme/theme29.xml" ContentType="application/vnd.openxmlformats-officedocument.theme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theme/theme30.xml" ContentType="application/vnd.openxmlformats-officedocument.theme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theme/theme31.xml" ContentType="application/vnd.openxmlformats-officedocument.theme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theme/theme32.xml" ContentType="application/vnd.openxmlformats-officedocument.theme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theme/theme33.xml" ContentType="application/vnd.openxmlformats-officedocument.theme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theme/theme34.xml" ContentType="application/vnd.openxmlformats-officedocument.theme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theme/theme35.xml" ContentType="application/vnd.openxmlformats-officedocument.theme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theme/theme36.xml" ContentType="application/vnd.openxmlformats-officedocument.theme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theme/theme37.xml" ContentType="application/vnd.openxmlformats-officedocument.theme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theme/theme38.xml" ContentType="application/vnd.openxmlformats-officedocument.theme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theme/theme39.xml" ContentType="application/vnd.openxmlformats-officedocument.theme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theme/theme40.xml" ContentType="application/vnd.openxmlformats-officedocument.theme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theme/theme41.xml" ContentType="application/vnd.openxmlformats-officedocument.theme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theme/theme42.xml" ContentType="application/vnd.openxmlformats-officedocument.theme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theme/theme43.xml" ContentType="application/vnd.openxmlformats-officedocument.theme+xml"/>
  <Override PartName="/ppt/slideLayouts/slideLayout465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slideLayouts/slideLayout473.xml" ContentType="application/vnd.openxmlformats-officedocument.presentationml.slideLayout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theme/theme44.xml" ContentType="application/vnd.openxmlformats-officedocument.theme+xml"/>
  <Override PartName="/ppt/slideLayouts/slideLayout47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Layouts/slideLayout480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slideLayouts/slideLayout485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theme/theme45.xml" ContentType="application/vnd.openxmlformats-officedocument.theme+xml"/>
  <Override PartName="/ppt/slideLayouts/slideLayout488.xml" ContentType="application/vnd.openxmlformats-officedocument.presentationml.slideLayout+xml"/>
  <Override PartName="/ppt/slideLayouts/slideLayout489.xml" ContentType="application/vnd.openxmlformats-officedocument.presentationml.slideLayout+xml"/>
  <Override PartName="/ppt/slideLayouts/slideLayout490.xml" ContentType="application/vnd.openxmlformats-officedocument.presentationml.slideLayout+xml"/>
  <Override PartName="/ppt/slideLayouts/slideLayout491.xml" ContentType="application/vnd.openxmlformats-officedocument.presentationml.slideLayout+xml"/>
  <Override PartName="/ppt/slideLayouts/slideLayout492.xml" ContentType="application/vnd.openxmlformats-officedocument.presentationml.slideLayout+xml"/>
  <Override PartName="/ppt/slideLayouts/slideLayout493.xml" ContentType="application/vnd.openxmlformats-officedocument.presentationml.slideLayout+xml"/>
  <Override PartName="/ppt/slideLayouts/slideLayout494.xml" ContentType="application/vnd.openxmlformats-officedocument.presentationml.slideLayout+xml"/>
  <Override PartName="/ppt/slideLayouts/slideLayout495.xml" ContentType="application/vnd.openxmlformats-officedocument.presentationml.slideLayout+xml"/>
  <Override PartName="/ppt/slideLayouts/slideLayout496.xml" ContentType="application/vnd.openxmlformats-officedocument.presentationml.slideLayout+xml"/>
  <Override PartName="/ppt/slideLayouts/slideLayout497.xml" ContentType="application/vnd.openxmlformats-officedocument.presentationml.slideLayout+xml"/>
  <Override PartName="/ppt/slideLayouts/slideLayout498.xml" ContentType="application/vnd.openxmlformats-officedocument.presentationml.slideLayout+xml"/>
  <Override PartName="/ppt/theme/theme46.xml" ContentType="application/vnd.openxmlformats-officedocument.theme+xml"/>
  <Override PartName="/ppt/slideLayouts/slideLayout499.xml" ContentType="application/vnd.openxmlformats-officedocument.presentationml.slideLayout+xml"/>
  <Override PartName="/ppt/slideLayouts/slideLayout500.xml" ContentType="application/vnd.openxmlformats-officedocument.presentationml.slideLayout+xml"/>
  <Override PartName="/ppt/slideLayouts/slideLayout501.xml" ContentType="application/vnd.openxmlformats-officedocument.presentationml.slideLayout+xml"/>
  <Override PartName="/ppt/slideLayouts/slideLayout502.xml" ContentType="application/vnd.openxmlformats-officedocument.presentationml.slideLayout+xml"/>
  <Override PartName="/ppt/slideLayouts/slideLayout503.xml" ContentType="application/vnd.openxmlformats-officedocument.presentationml.slideLayout+xml"/>
  <Override PartName="/ppt/slideLayouts/slideLayout504.xml" ContentType="application/vnd.openxmlformats-officedocument.presentationml.slideLayout+xml"/>
  <Override PartName="/ppt/slideLayouts/slideLayout505.xml" ContentType="application/vnd.openxmlformats-officedocument.presentationml.slideLayout+xml"/>
  <Override PartName="/ppt/slideLayouts/slideLayout506.xml" ContentType="application/vnd.openxmlformats-officedocument.presentationml.slideLayout+xml"/>
  <Override PartName="/ppt/slideLayouts/slideLayout507.xml" ContentType="application/vnd.openxmlformats-officedocument.presentationml.slideLayout+xml"/>
  <Override PartName="/ppt/slideLayouts/slideLayout508.xml" ContentType="application/vnd.openxmlformats-officedocument.presentationml.slideLayout+xml"/>
  <Override PartName="/ppt/slideLayouts/slideLayout509.xml" ContentType="application/vnd.openxmlformats-officedocument.presentationml.slideLayout+xml"/>
  <Override PartName="/ppt/theme/theme47.xml" ContentType="application/vnd.openxmlformats-officedocument.theme+xml"/>
  <Override PartName="/ppt/slideLayouts/slideLayout510.xml" ContentType="application/vnd.openxmlformats-officedocument.presentationml.slideLayout+xml"/>
  <Override PartName="/ppt/slideLayouts/slideLayout511.xml" ContentType="application/vnd.openxmlformats-officedocument.presentationml.slideLayout+xml"/>
  <Override PartName="/ppt/slideLayouts/slideLayout512.xml" ContentType="application/vnd.openxmlformats-officedocument.presentationml.slideLayout+xml"/>
  <Override PartName="/ppt/slideLayouts/slideLayout513.xml" ContentType="application/vnd.openxmlformats-officedocument.presentationml.slideLayout+xml"/>
  <Override PartName="/ppt/slideLayouts/slideLayout514.xml" ContentType="application/vnd.openxmlformats-officedocument.presentationml.slideLayout+xml"/>
  <Override PartName="/ppt/slideLayouts/slideLayout515.xml" ContentType="application/vnd.openxmlformats-officedocument.presentationml.slideLayout+xml"/>
  <Override PartName="/ppt/slideLayouts/slideLayout516.xml" ContentType="application/vnd.openxmlformats-officedocument.presentationml.slideLayout+xml"/>
  <Override PartName="/ppt/slideLayouts/slideLayout517.xml" ContentType="application/vnd.openxmlformats-officedocument.presentationml.slideLayout+xml"/>
  <Override PartName="/ppt/slideLayouts/slideLayout518.xml" ContentType="application/vnd.openxmlformats-officedocument.presentationml.slideLayout+xml"/>
  <Override PartName="/ppt/slideLayouts/slideLayout519.xml" ContentType="application/vnd.openxmlformats-officedocument.presentationml.slideLayout+xml"/>
  <Override PartName="/ppt/slideLayouts/slideLayout520.xml" ContentType="application/vnd.openxmlformats-officedocument.presentationml.slideLayout+xml"/>
  <Override PartName="/ppt/theme/theme48.xml" ContentType="application/vnd.openxmlformats-officedocument.theme+xml"/>
  <Override PartName="/ppt/slideLayouts/slideLayout521.xml" ContentType="application/vnd.openxmlformats-officedocument.presentationml.slideLayout+xml"/>
  <Override PartName="/ppt/slideLayouts/slideLayout522.xml" ContentType="application/vnd.openxmlformats-officedocument.presentationml.slideLayout+xml"/>
  <Override PartName="/ppt/slideLayouts/slideLayout523.xml" ContentType="application/vnd.openxmlformats-officedocument.presentationml.slideLayout+xml"/>
  <Override PartName="/ppt/slideLayouts/slideLayout524.xml" ContentType="application/vnd.openxmlformats-officedocument.presentationml.slideLayout+xml"/>
  <Override PartName="/ppt/slideLayouts/slideLayout525.xml" ContentType="application/vnd.openxmlformats-officedocument.presentationml.slideLayout+xml"/>
  <Override PartName="/ppt/slideLayouts/slideLayout526.xml" ContentType="application/vnd.openxmlformats-officedocument.presentationml.slideLayout+xml"/>
  <Override PartName="/ppt/slideLayouts/slideLayout527.xml" ContentType="application/vnd.openxmlformats-officedocument.presentationml.slideLayout+xml"/>
  <Override PartName="/ppt/slideLayouts/slideLayout528.xml" ContentType="application/vnd.openxmlformats-officedocument.presentationml.slideLayout+xml"/>
  <Override PartName="/ppt/slideLayouts/slideLayout529.xml" ContentType="application/vnd.openxmlformats-officedocument.presentationml.slideLayout+xml"/>
  <Override PartName="/ppt/slideLayouts/slideLayout530.xml" ContentType="application/vnd.openxmlformats-officedocument.presentationml.slideLayout+xml"/>
  <Override PartName="/ppt/slideLayouts/slideLayout531.xml" ContentType="application/vnd.openxmlformats-officedocument.presentationml.slideLayout+xml"/>
  <Override PartName="/ppt/theme/theme49.xml" ContentType="application/vnd.openxmlformats-officedocument.theme+xml"/>
  <Override PartName="/ppt/slideLayouts/slideLayout532.xml" ContentType="application/vnd.openxmlformats-officedocument.presentationml.slideLayout+xml"/>
  <Override PartName="/ppt/slideLayouts/slideLayout533.xml" ContentType="application/vnd.openxmlformats-officedocument.presentationml.slideLayout+xml"/>
  <Override PartName="/ppt/slideLayouts/slideLayout534.xml" ContentType="application/vnd.openxmlformats-officedocument.presentationml.slideLayout+xml"/>
  <Override PartName="/ppt/slideLayouts/slideLayout535.xml" ContentType="application/vnd.openxmlformats-officedocument.presentationml.slideLayout+xml"/>
  <Override PartName="/ppt/slideLayouts/slideLayout536.xml" ContentType="application/vnd.openxmlformats-officedocument.presentationml.slideLayout+xml"/>
  <Override PartName="/ppt/slideLayouts/slideLayout537.xml" ContentType="application/vnd.openxmlformats-officedocument.presentationml.slideLayout+xml"/>
  <Override PartName="/ppt/slideLayouts/slideLayout538.xml" ContentType="application/vnd.openxmlformats-officedocument.presentationml.slideLayout+xml"/>
  <Override PartName="/ppt/slideLayouts/slideLayout539.xml" ContentType="application/vnd.openxmlformats-officedocument.presentationml.slideLayout+xml"/>
  <Override PartName="/ppt/slideLayouts/slideLayout540.xml" ContentType="application/vnd.openxmlformats-officedocument.presentationml.slideLayout+xml"/>
  <Override PartName="/ppt/slideLayouts/slideLayout541.xml" ContentType="application/vnd.openxmlformats-officedocument.presentationml.slideLayout+xml"/>
  <Override PartName="/ppt/slideLayouts/slideLayout542.xml" ContentType="application/vnd.openxmlformats-officedocument.presentationml.slideLayout+xml"/>
  <Override PartName="/ppt/slideLayouts/slideLayout543.xml" ContentType="application/vnd.openxmlformats-officedocument.presentationml.slideLayout+xml"/>
  <Override PartName="/ppt/theme/theme50.xml" ContentType="application/vnd.openxmlformats-officedocument.theme+xml"/>
  <Override PartName="/ppt/slideLayouts/slideLayout544.xml" ContentType="application/vnd.openxmlformats-officedocument.presentationml.slideLayout+xml"/>
  <Override PartName="/ppt/slideLayouts/slideLayout545.xml" ContentType="application/vnd.openxmlformats-officedocument.presentationml.slideLayout+xml"/>
  <Override PartName="/ppt/slideLayouts/slideLayout546.xml" ContentType="application/vnd.openxmlformats-officedocument.presentationml.slideLayout+xml"/>
  <Override PartName="/ppt/slideLayouts/slideLayout547.xml" ContentType="application/vnd.openxmlformats-officedocument.presentationml.slideLayout+xml"/>
  <Override PartName="/ppt/slideLayouts/slideLayout548.xml" ContentType="application/vnd.openxmlformats-officedocument.presentationml.slideLayout+xml"/>
  <Override PartName="/ppt/slideLayouts/slideLayout549.xml" ContentType="application/vnd.openxmlformats-officedocument.presentationml.slideLayout+xml"/>
  <Override PartName="/ppt/slideLayouts/slideLayout550.xml" ContentType="application/vnd.openxmlformats-officedocument.presentationml.slideLayout+xml"/>
  <Override PartName="/ppt/slideLayouts/slideLayout551.xml" ContentType="application/vnd.openxmlformats-officedocument.presentationml.slideLayout+xml"/>
  <Override PartName="/ppt/slideLayouts/slideLayout552.xml" ContentType="application/vnd.openxmlformats-officedocument.presentationml.slideLayout+xml"/>
  <Override PartName="/ppt/slideLayouts/slideLayout553.xml" ContentType="application/vnd.openxmlformats-officedocument.presentationml.slideLayout+xml"/>
  <Override PartName="/ppt/slideLayouts/slideLayout554.xml" ContentType="application/vnd.openxmlformats-officedocument.presentationml.slideLayout+xml"/>
  <Override PartName="/ppt/theme/theme51.xml" ContentType="application/vnd.openxmlformats-officedocument.theme+xml"/>
  <Override PartName="/ppt/slideLayouts/slideLayout555.xml" ContentType="application/vnd.openxmlformats-officedocument.presentationml.slideLayout+xml"/>
  <Override PartName="/ppt/slideLayouts/slideLayout556.xml" ContentType="application/vnd.openxmlformats-officedocument.presentationml.slideLayout+xml"/>
  <Override PartName="/ppt/slideLayouts/slideLayout557.xml" ContentType="application/vnd.openxmlformats-officedocument.presentationml.slideLayout+xml"/>
  <Override PartName="/ppt/slideLayouts/slideLayout558.xml" ContentType="application/vnd.openxmlformats-officedocument.presentationml.slideLayout+xml"/>
  <Override PartName="/ppt/slideLayouts/slideLayout559.xml" ContentType="application/vnd.openxmlformats-officedocument.presentationml.slideLayout+xml"/>
  <Override PartName="/ppt/slideLayouts/slideLayout560.xml" ContentType="application/vnd.openxmlformats-officedocument.presentationml.slideLayout+xml"/>
  <Override PartName="/ppt/slideLayouts/slideLayout561.xml" ContentType="application/vnd.openxmlformats-officedocument.presentationml.slideLayout+xml"/>
  <Override PartName="/ppt/slideLayouts/slideLayout562.xml" ContentType="application/vnd.openxmlformats-officedocument.presentationml.slideLayout+xml"/>
  <Override PartName="/ppt/slideLayouts/slideLayout563.xml" ContentType="application/vnd.openxmlformats-officedocument.presentationml.slideLayout+xml"/>
  <Override PartName="/ppt/slideLayouts/slideLayout564.xml" ContentType="application/vnd.openxmlformats-officedocument.presentationml.slideLayout+xml"/>
  <Override PartName="/ppt/slideLayouts/slideLayout565.xml" ContentType="application/vnd.openxmlformats-officedocument.presentationml.slideLayout+xml"/>
  <Override PartName="/ppt/theme/theme52.xml" ContentType="application/vnd.openxmlformats-officedocument.theme+xml"/>
  <Override PartName="/ppt/slideLayouts/slideLayout566.xml" ContentType="application/vnd.openxmlformats-officedocument.presentationml.slideLayout+xml"/>
  <Override PartName="/ppt/slideLayouts/slideLayout567.xml" ContentType="application/vnd.openxmlformats-officedocument.presentationml.slideLayout+xml"/>
  <Override PartName="/ppt/slideLayouts/slideLayout568.xml" ContentType="application/vnd.openxmlformats-officedocument.presentationml.slideLayout+xml"/>
  <Override PartName="/ppt/slideLayouts/slideLayout569.xml" ContentType="application/vnd.openxmlformats-officedocument.presentationml.slideLayout+xml"/>
  <Override PartName="/ppt/slideLayouts/slideLayout570.xml" ContentType="application/vnd.openxmlformats-officedocument.presentationml.slideLayout+xml"/>
  <Override PartName="/ppt/slideLayouts/slideLayout571.xml" ContentType="application/vnd.openxmlformats-officedocument.presentationml.slideLayout+xml"/>
  <Override PartName="/ppt/slideLayouts/slideLayout572.xml" ContentType="application/vnd.openxmlformats-officedocument.presentationml.slideLayout+xml"/>
  <Override PartName="/ppt/slideLayouts/slideLayout573.xml" ContentType="application/vnd.openxmlformats-officedocument.presentationml.slideLayout+xml"/>
  <Override PartName="/ppt/slideLayouts/slideLayout574.xml" ContentType="application/vnd.openxmlformats-officedocument.presentationml.slideLayout+xml"/>
  <Override PartName="/ppt/slideLayouts/slideLayout575.xml" ContentType="application/vnd.openxmlformats-officedocument.presentationml.slideLayout+xml"/>
  <Override PartName="/ppt/slideLayouts/slideLayout576.xml" ContentType="application/vnd.openxmlformats-officedocument.presentationml.slideLayout+xml"/>
  <Override PartName="/ppt/slideLayouts/slideLayout577.xml" ContentType="application/vnd.openxmlformats-officedocument.presentationml.slideLayout+xml"/>
  <Override PartName="/ppt/theme/theme53.xml" ContentType="application/vnd.openxmlformats-officedocument.theme+xml"/>
  <Override PartName="/ppt/slideLayouts/slideLayout578.xml" ContentType="application/vnd.openxmlformats-officedocument.presentationml.slideLayout+xml"/>
  <Override PartName="/ppt/slideLayouts/slideLayout579.xml" ContentType="application/vnd.openxmlformats-officedocument.presentationml.slideLayout+xml"/>
  <Override PartName="/ppt/slideLayouts/slideLayout580.xml" ContentType="application/vnd.openxmlformats-officedocument.presentationml.slideLayout+xml"/>
  <Override PartName="/ppt/slideLayouts/slideLayout581.xml" ContentType="application/vnd.openxmlformats-officedocument.presentationml.slideLayout+xml"/>
  <Override PartName="/ppt/slideLayouts/slideLayout582.xml" ContentType="application/vnd.openxmlformats-officedocument.presentationml.slideLayout+xml"/>
  <Override PartName="/ppt/slideLayouts/slideLayout583.xml" ContentType="application/vnd.openxmlformats-officedocument.presentationml.slideLayout+xml"/>
  <Override PartName="/ppt/slideLayouts/slideLayout584.xml" ContentType="application/vnd.openxmlformats-officedocument.presentationml.slideLayout+xml"/>
  <Override PartName="/ppt/slideLayouts/slideLayout585.xml" ContentType="application/vnd.openxmlformats-officedocument.presentationml.slideLayout+xml"/>
  <Override PartName="/ppt/slideLayouts/slideLayout586.xml" ContentType="application/vnd.openxmlformats-officedocument.presentationml.slideLayout+xml"/>
  <Override PartName="/ppt/slideLayouts/slideLayout587.xml" ContentType="application/vnd.openxmlformats-officedocument.presentationml.slideLayout+xml"/>
  <Override PartName="/ppt/slideLayouts/slideLayout588.xml" ContentType="application/vnd.openxmlformats-officedocument.presentationml.slideLayout+xml"/>
  <Override PartName="/ppt/theme/theme54.xml" ContentType="application/vnd.openxmlformats-officedocument.theme+xml"/>
  <Override PartName="/ppt/slideLayouts/slideLayout589.xml" ContentType="application/vnd.openxmlformats-officedocument.presentationml.slideLayout+xml"/>
  <Override PartName="/ppt/slideLayouts/slideLayout590.xml" ContentType="application/vnd.openxmlformats-officedocument.presentationml.slideLayout+xml"/>
  <Override PartName="/ppt/slideLayouts/slideLayout591.xml" ContentType="application/vnd.openxmlformats-officedocument.presentationml.slideLayout+xml"/>
  <Override PartName="/ppt/slideLayouts/slideLayout592.xml" ContentType="application/vnd.openxmlformats-officedocument.presentationml.slideLayout+xml"/>
  <Override PartName="/ppt/slideLayouts/slideLayout593.xml" ContentType="application/vnd.openxmlformats-officedocument.presentationml.slideLayout+xml"/>
  <Override PartName="/ppt/slideLayouts/slideLayout594.xml" ContentType="application/vnd.openxmlformats-officedocument.presentationml.slideLayout+xml"/>
  <Override PartName="/ppt/slideLayouts/slideLayout595.xml" ContentType="application/vnd.openxmlformats-officedocument.presentationml.slideLayout+xml"/>
  <Override PartName="/ppt/slideLayouts/slideLayout596.xml" ContentType="application/vnd.openxmlformats-officedocument.presentationml.slideLayout+xml"/>
  <Override PartName="/ppt/slideLayouts/slideLayout597.xml" ContentType="application/vnd.openxmlformats-officedocument.presentationml.slideLayout+xml"/>
  <Override PartName="/ppt/slideLayouts/slideLayout598.xml" ContentType="application/vnd.openxmlformats-officedocument.presentationml.slideLayout+xml"/>
  <Override PartName="/ppt/slideLayouts/slideLayout599.xml" ContentType="application/vnd.openxmlformats-officedocument.presentationml.slideLayout+xml"/>
  <Override PartName="/ppt/theme/theme55.xml" ContentType="application/vnd.openxmlformats-officedocument.theme+xml"/>
  <Override PartName="/ppt/slideLayouts/slideLayout600.xml" ContentType="application/vnd.openxmlformats-officedocument.presentationml.slideLayout+xml"/>
  <Override PartName="/ppt/slideLayouts/slideLayout601.xml" ContentType="application/vnd.openxmlformats-officedocument.presentationml.slideLayout+xml"/>
  <Override PartName="/ppt/slideLayouts/slideLayout602.xml" ContentType="application/vnd.openxmlformats-officedocument.presentationml.slideLayout+xml"/>
  <Override PartName="/ppt/slideLayouts/slideLayout603.xml" ContentType="application/vnd.openxmlformats-officedocument.presentationml.slideLayout+xml"/>
  <Override PartName="/ppt/slideLayouts/slideLayout604.xml" ContentType="application/vnd.openxmlformats-officedocument.presentationml.slideLayout+xml"/>
  <Override PartName="/ppt/slideLayouts/slideLayout605.xml" ContentType="application/vnd.openxmlformats-officedocument.presentationml.slideLayout+xml"/>
  <Override PartName="/ppt/slideLayouts/slideLayout606.xml" ContentType="application/vnd.openxmlformats-officedocument.presentationml.slideLayout+xml"/>
  <Override PartName="/ppt/slideLayouts/slideLayout607.xml" ContentType="application/vnd.openxmlformats-officedocument.presentationml.slideLayout+xml"/>
  <Override PartName="/ppt/slideLayouts/slideLayout608.xml" ContentType="application/vnd.openxmlformats-officedocument.presentationml.slideLayout+xml"/>
  <Override PartName="/ppt/slideLayouts/slideLayout609.xml" ContentType="application/vnd.openxmlformats-officedocument.presentationml.slideLayout+xml"/>
  <Override PartName="/ppt/slideLayouts/slideLayout610.xml" ContentType="application/vnd.openxmlformats-officedocument.presentationml.slideLayout+xml"/>
  <Override PartName="/ppt/slideLayouts/slideLayout611.xml" ContentType="application/vnd.openxmlformats-officedocument.presentationml.slideLayout+xml"/>
  <Override PartName="/ppt/theme/theme56.xml" ContentType="application/vnd.openxmlformats-officedocument.theme+xml"/>
  <Override PartName="/ppt/slideLayouts/slideLayout612.xml" ContentType="application/vnd.openxmlformats-officedocument.presentationml.slideLayout+xml"/>
  <Override PartName="/ppt/slideLayouts/slideLayout613.xml" ContentType="application/vnd.openxmlformats-officedocument.presentationml.slideLayout+xml"/>
  <Override PartName="/ppt/slideLayouts/slideLayout614.xml" ContentType="application/vnd.openxmlformats-officedocument.presentationml.slideLayout+xml"/>
  <Override PartName="/ppt/slideLayouts/slideLayout615.xml" ContentType="application/vnd.openxmlformats-officedocument.presentationml.slideLayout+xml"/>
  <Override PartName="/ppt/slideLayouts/slideLayout616.xml" ContentType="application/vnd.openxmlformats-officedocument.presentationml.slideLayout+xml"/>
  <Override PartName="/ppt/slideLayouts/slideLayout617.xml" ContentType="application/vnd.openxmlformats-officedocument.presentationml.slideLayout+xml"/>
  <Override PartName="/ppt/slideLayouts/slideLayout618.xml" ContentType="application/vnd.openxmlformats-officedocument.presentationml.slideLayout+xml"/>
  <Override PartName="/ppt/slideLayouts/slideLayout619.xml" ContentType="application/vnd.openxmlformats-officedocument.presentationml.slideLayout+xml"/>
  <Override PartName="/ppt/slideLayouts/slideLayout620.xml" ContentType="application/vnd.openxmlformats-officedocument.presentationml.slideLayout+xml"/>
  <Override PartName="/ppt/slideLayouts/slideLayout621.xml" ContentType="application/vnd.openxmlformats-officedocument.presentationml.slideLayout+xml"/>
  <Override PartName="/ppt/slideLayouts/slideLayout622.xml" ContentType="application/vnd.openxmlformats-officedocument.presentationml.slideLayout+xml"/>
  <Override PartName="/ppt/theme/theme57.xml" ContentType="application/vnd.openxmlformats-officedocument.theme+xml"/>
  <Override PartName="/ppt/slideLayouts/slideLayout623.xml" ContentType="application/vnd.openxmlformats-officedocument.presentationml.slideLayout+xml"/>
  <Override PartName="/ppt/slideLayouts/slideLayout624.xml" ContentType="application/vnd.openxmlformats-officedocument.presentationml.slideLayout+xml"/>
  <Override PartName="/ppt/slideLayouts/slideLayout625.xml" ContentType="application/vnd.openxmlformats-officedocument.presentationml.slideLayout+xml"/>
  <Override PartName="/ppt/slideLayouts/slideLayout626.xml" ContentType="application/vnd.openxmlformats-officedocument.presentationml.slideLayout+xml"/>
  <Override PartName="/ppt/slideLayouts/slideLayout627.xml" ContentType="application/vnd.openxmlformats-officedocument.presentationml.slideLayout+xml"/>
  <Override PartName="/ppt/slideLayouts/slideLayout628.xml" ContentType="application/vnd.openxmlformats-officedocument.presentationml.slideLayout+xml"/>
  <Override PartName="/ppt/slideLayouts/slideLayout629.xml" ContentType="application/vnd.openxmlformats-officedocument.presentationml.slideLayout+xml"/>
  <Override PartName="/ppt/slideLayouts/slideLayout630.xml" ContentType="application/vnd.openxmlformats-officedocument.presentationml.slideLayout+xml"/>
  <Override PartName="/ppt/slideLayouts/slideLayout631.xml" ContentType="application/vnd.openxmlformats-officedocument.presentationml.slideLayout+xml"/>
  <Override PartName="/ppt/slideLayouts/slideLayout632.xml" ContentType="application/vnd.openxmlformats-officedocument.presentationml.slideLayout+xml"/>
  <Override PartName="/ppt/slideLayouts/slideLayout633.xml" ContentType="application/vnd.openxmlformats-officedocument.presentationml.slideLayout+xml"/>
  <Override PartName="/ppt/slideLayouts/slideLayout634.xml" ContentType="application/vnd.openxmlformats-officedocument.presentationml.slideLayout+xml"/>
  <Override PartName="/ppt/theme/theme58.xml" ContentType="application/vnd.openxmlformats-officedocument.theme+xml"/>
  <Override PartName="/ppt/slideLayouts/slideLayout635.xml" ContentType="application/vnd.openxmlformats-officedocument.presentationml.slideLayout+xml"/>
  <Override PartName="/ppt/slideLayouts/slideLayout636.xml" ContentType="application/vnd.openxmlformats-officedocument.presentationml.slideLayout+xml"/>
  <Override PartName="/ppt/slideLayouts/slideLayout637.xml" ContentType="application/vnd.openxmlformats-officedocument.presentationml.slideLayout+xml"/>
  <Override PartName="/ppt/slideLayouts/slideLayout638.xml" ContentType="application/vnd.openxmlformats-officedocument.presentationml.slideLayout+xml"/>
  <Override PartName="/ppt/slideLayouts/slideLayout639.xml" ContentType="application/vnd.openxmlformats-officedocument.presentationml.slideLayout+xml"/>
  <Override PartName="/ppt/slideLayouts/slideLayout640.xml" ContentType="application/vnd.openxmlformats-officedocument.presentationml.slideLayout+xml"/>
  <Override PartName="/ppt/slideLayouts/slideLayout641.xml" ContentType="application/vnd.openxmlformats-officedocument.presentationml.slideLayout+xml"/>
  <Override PartName="/ppt/slideLayouts/slideLayout642.xml" ContentType="application/vnd.openxmlformats-officedocument.presentationml.slideLayout+xml"/>
  <Override PartName="/ppt/slideLayouts/slideLayout643.xml" ContentType="application/vnd.openxmlformats-officedocument.presentationml.slideLayout+xml"/>
  <Override PartName="/ppt/slideLayouts/slideLayout644.xml" ContentType="application/vnd.openxmlformats-officedocument.presentationml.slideLayout+xml"/>
  <Override PartName="/ppt/slideLayouts/slideLayout645.xml" ContentType="application/vnd.openxmlformats-officedocument.presentationml.slideLayout+xml"/>
  <Override PartName="/ppt/slideLayouts/slideLayout646.xml" ContentType="application/vnd.openxmlformats-officedocument.presentationml.slideLayout+xml"/>
  <Override PartName="/ppt/theme/theme59.xml" ContentType="application/vnd.openxmlformats-officedocument.theme+xml"/>
  <Override PartName="/ppt/slideLayouts/slideLayout647.xml" ContentType="application/vnd.openxmlformats-officedocument.presentationml.slideLayout+xml"/>
  <Override PartName="/ppt/slideLayouts/slideLayout648.xml" ContentType="application/vnd.openxmlformats-officedocument.presentationml.slideLayout+xml"/>
  <Override PartName="/ppt/slideLayouts/slideLayout649.xml" ContentType="application/vnd.openxmlformats-officedocument.presentationml.slideLayout+xml"/>
  <Override PartName="/ppt/slideLayouts/slideLayout650.xml" ContentType="application/vnd.openxmlformats-officedocument.presentationml.slideLayout+xml"/>
  <Override PartName="/ppt/theme/theme60.xml" ContentType="application/vnd.openxmlformats-officedocument.theme+xml"/>
  <Override PartName="/ppt/slideLayouts/slideLayout651.xml" ContentType="application/vnd.openxmlformats-officedocument.presentationml.slideLayout+xml"/>
  <Override PartName="/ppt/slideLayouts/slideLayout652.xml" ContentType="application/vnd.openxmlformats-officedocument.presentationml.slideLayout+xml"/>
  <Override PartName="/ppt/slideLayouts/slideLayout653.xml" ContentType="application/vnd.openxmlformats-officedocument.presentationml.slideLayout+xml"/>
  <Override PartName="/ppt/slideLayouts/slideLayout654.xml" ContentType="application/vnd.openxmlformats-officedocument.presentationml.slideLayout+xml"/>
  <Override PartName="/ppt/slideLayouts/slideLayout655.xml" ContentType="application/vnd.openxmlformats-officedocument.presentationml.slideLayout+xml"/>
  <Override PartName="/ppt/slideLayouts/slideLayout656.xml" ContentType="application/vnd.openxmlformats-officedocument.presentationml.slideLayout+xml"/>
  <Override PartName="/ppt/slideLayouts/slideLayout657.xml" ContentType="application/vnd.openxmlformats-officedocument.presentationml.slideLayout+xml"/>
  <Override PartName="/ppt/slideLayouts/slideLayout658.xml" ContentType="application/vnd.openxmlformats-officedocument.presentationml.slideLayout+xml"/>
  <Override PartName="/ppt/slideLayouts/slideLayout659.xml" ContentType="application/vnd.openxmlformats-officedocument.presentationml.slideLayout+xml"/>
  <Override PartName="/ppt/slideLayouts/slideLayout660.xml" ContentType="application/vnd.openxmlformats-officedocument.presentationml.slideLayout+xml"/>
  <Override PartName="/ppt/slideLayouts/slideLayout661.xml" ContentType="application/vnd.openxmlformats-officedocument.presentationml.slideLayout+xml"/>
  <Override PartName="/ppt/slideLayouts/slideLayout662.xml" ContentType="application/vnd.openxmlformats-officedocument.presentationml.slideLayout+xml"/>
  <Override PartName="/ppt/theme/theme61.xml" ContentType="application/vnd.openxmlformats-officedocument.theme+xml"/>
  <Override PartName="/ppt/slideLayouts/slideLayout663.xml" ContentType="application/vnd.openxmlformats-officedocument.presentationml.slideLayout+xml"/>
  <Override PartName="/ppt/slideLayouts/slideLayout664.xml" ContentType="application/vnd.openxmlformats-officedocument.presentationml.slideLayout+xml"/>
  <Override PartName="/ppt/slideLayouts/slideLayout665.xml" ContentType="application/vnd.openxmlformats-officedocument.presentationml.slideLayout+xml"/>
  <Override PartName="/ppt/slideLayouts/slideLayout666.xml" ContentType="application/vnd.openxmlformats-officedocument.presentationml.slideLayout+xml"/>
  <Override PartName="/ppt/theme/theme62.xml" ContentType="application/vnd.openxmlformats-officedocument.theme+xml"/>
  <Override PartName="/ppt/slideLayouts/slideLayout667.xml" ContentType="application/vnd.openxmlformats-officedocument.presentationml.slideLayout+xml"/>
  <Override PartName="/ppt/slideLayouts/slideLayout668.xml" ContentType="application/vnd.openxmlformats-officedocument.presentationml.slideLayout+xml"/>
  <Override PartName="/ppt/slideLayouts/slideLayout669.xml" ContentType="application/vnd.openxmlformats-officedocument.presentationml.slideLayout+xml"/>
  <Override PartName="/ppt/slideLayouts/slideLayout670.xml" ContentType="application/vnd.openxmlformats-officedocument.presentationml.slideLayout+xml"/>
  <Override PartName="/ppt/theme/theme63.xml" ContentType="application/vnd.openxmlformats-officedocument.theme+xml"/>
  <Override PartName="/ppt/slideLayouts/slideLayout671.xml" ContentType="application/vnd.openxmlformats-officedocument.presentationml.slideLayout+xml"/>
  <Override PartName="/ppt/slideLayouts/slideLayout672.xml" ContentType="application/vnd.openxmlformats-officedocument.presentationml.slideLayout+xml"/>
  <Override PartName="/ppt/slideLayouts/slideLayout673.xml" ContentType="application/vnd.openxmlformats-officedocument.presentationml.slideLayout+xml"/>
  <Override PartName="/ppt/slideLayouts/slideLayout674.xml" ContentType="application/vnd.openxmlformats-officedocument.presentationml.slideLayout+xml"/>
  <Override PartName="/ppt/slideLayouts/slideLayout675.xml" ContentType="application/vnd.openxmlformats-officedocument.presentationml.slideLayout+xml"/>
  <Override PartName="/ppt/slideLayouts/slideLayout676.xml" ContentType="application/vnd.openxmlformats-officedocument.presentationml.slideLayout+xml"/>
  <Override PartName="/ppt/slideLayouts/slideLayout677.xml" ContentType="application/vnd.openxmlformats-officedocument.presentationml.slideLayout+xml"/>
  <Override PartName="/ppt/slideLayouts/slideLayout678.xml" ContentType="application/vnd.openxmlformats-officedocument.presentationml.slideLayout+xml"/>
  <Override PartName="/ppt/slideLayouts/slideLayout679.xml" ContentType="application/vnd.openxmlformats-officedocument.presentationml.slideLayout+xml"/>
  <Override PartName="/ppt/slideLayouts/slideLayout680.xml" ContentType="application/vnd.openxmlformats-officedocument.presentationml.slideLayout+xml"/>
  <Override PartName="/ppt/slideLayouts/slideLayout681.xml" ContentType="application/vnd.openxmlformats-officedocument.presentationml.slideLayout+xml"/>
  <Override PartName="/ppt/theme/theme64.xml" ContentType="application/vnd.openxmlformats-officedocument.theme+xml"/>
  <Override PartName="/ppt/slideLayouts/slideLayout682.xml" ContentType="application/vnd.openxmlformats-officedocument.presentationml.slideLayout+xml"/>
  <Override PartName="/ppt/slideLayouts/slideLayout683.xml" ContentType="application/vnd.openxmlformats-officedocument.presentationml.slideLayout+xml"/>
  <Override PartName="/ppt/slideLayouts/slideLayout684.xml" ContentType="application/vnd.openxmlformats-officedocument.presentationml.slideLayout+xml"/>
  <Override PartName="/ppt/slideLayouts/slideLayout685.xml" ContentType="application/vnd.openxmlformats-officedocument.presentationml.slideLayout+xml"/>
  <Override PartName="/ppt/slideLayouts/slideLayout686.xml" ContentType="application/vnd.openxmlformats-officedocument.presentationml.slideLayout+xml"/>
  <Override PartName="/ppt/theme/theme65.xml" ContentType="application/vnd.openxmlformats-officedocument.theme+xml"/>
  <Override PartName="/ppt/slideLayouts/slideLayout687.xml" ContentType="application/vnd.openxmlformats-officedocument.presentationml.slideLayout+xml"/>
  <Override PartName="/ppt/slideLayouts/slideLayout688.xml" ContentType="application/vnd.openxmlformats-officedocument.presentationml.slideLayout+xml"/>
  <Override PartName="/ppt/slideLayouts/slideLayout689.xml" ContentType="application/vnd.openxmlformats-officedocument.presentationml.slideLayout+xml"/>
  <Override PartName="/ppt/slideLayouts/slideLayout690.xml" ContentType="application/vnd.openxmlformats-officedocument.presentationml.slideLayout+xml"/>
  <Override PartName="/ppt/slideLayouts/slideLayout691.xml" ContentType="application/vnd.openxmlformats-officedocument.presentationml.slideLayout+xml"/>
  <Override PartName="/ppt/slideLayouts/slideLayout692.xml" ContentType="application/vnd.openxmlformats-officedocument.presentationml.slideLayout+xml"/>
  <Override PartName="/ppt/slideLayouts/slideLayout693.xml" ContentType="application/vnd.openxmlformats-officedocument.presentationml.slideLayout+xml"/>
  <Override PartName="/ppt/slideLayouts/slideLayout694.xml" ContentType="application/vnd.openxmlformats-officedocument.presentationml.slideLayout+xml"/>
  <Override PartName="/ppt/slideLayouts/slideLayout695.xml" ContentType="application/vnd.openxmlformats-officedocument.presentationml.slideLayout+xml"/>
  <Override PartName="/ppt/slideLayouts/slideLayout696.xml" ContentType="application/vnd.openxmlformats-officedocument.presentationml.slideLayout+xml"/>
  <Override PartName="/ppt/slideLayouts/slideLayout697.xml" ContentType="application/vnd.openxmlformats-officedocument.presentationml.slideLayout+xml"/>
  <Override PartName="/ppt/theme/theme66.xml" ContentType="application/vnd.openxmlformats-officedocument.theme+xml"/>
  <Override PartName="/ppt/slideLayouts/slideLayout698.xml" ContentType="application/vnd.openxmlformats-officedocument.presentationml.slideLayout+xml"/>
  <Override PartName="/ppt/slideLayouts/slideLayout699.xml" ContentType="application/vnd.openxmlformats-officedocument.presentationml.slideLayout+xml"/>
  <Override PartName="/ppt/slideLayouts/slideLayout700.xml" ContentType="application/vnd.openxmlformats-officedocument.presentationml.slideLayout+xml"/>
  <Override PartName="/ppt/slideLayouts/slideLayout701.xml" ContentType="application/vnd.openxmlformats-officedocument.presentationml.slideLayout+xml"/>
  <Override PartName="/ppt/slideLayouts/slideLayout702.xml" ContentType="application/vnd.openxmlformats-officedocument.presentationml.slideLayout+xml"/>
  <Override PartName="/ppt/slideLayouts/slideLayout703.xml" ContentType="application/vnd.openxmlformats-officedocument.presentationml.slideLayout+xml"/>
  <Override PartName="/ppt/slideLayouts/slideLayout704.xml" ContentType="application/vnd.openxmlformats-officedocument.presentationml.slideLayout+xml"/>
  <Override PartName="/ppt/slideLayouts/slideLayout705.xml" ContentType="application/vnd.openxmlformats-officedocument.presentationml.slideLayout+xml"/>
  <Override PartName="/ppt/slideLayouts/slideLayout706.xml" ContentType="application/vnd.openxmlformats-officedocument.presentationml.slideLayout+xml"/>
  <Override PartName="/ppt/slideLayouts/slideLayout707.xml" ContentType="application/vnd.openxmlformats-officedocument.presentationml.slideLayout+xml"/>
  <Override PartName="/ppt/slideLayouts/slideLayout708.xml" ContentType="application/vnd.openxmlformats-officedocument.presentationml.slideLayout+xml"/>
  <Override PartName="/ppt/slideLayouts/slideLayout709.xml" ContentType="application/vnd.openxmlformats-officedocument.presentationml.slideLayout+xml"/>
  <Override PartName="/ppt/theme/theme67.xml" ContentType="application/vnd.openxmlformats-officedocument.theme+xml"/>
  <Override PartName="/ppt/slideLayouts/slideLayout710.xml" ContentType="application/vnd.openxmlformats-officedocument.presentationml.slideLayout+xml"/>
  <Override PartName="/ppt/slideLayouts/slideLayout711.xml" ContentType="application/vnd.openxmlformats-officedocument.presentationml.slideLayout+xml"/>
  <Override PartName="/ppt/slideLayouts/slideLayout712.xml" ContentType="application/vnd.openxmlformats-officedocument.presentationml.slideLayout+xml"/>
  <Override PartName="/ppt/slideLayouts/slideLayout713.xml" ContentType="application/vnd.openxmlformats-officedocument.presentationml.slideLayout+xml"/>
  <Override PartName="/ppt/slideLayouts/slideLayout714.xml" ContentType="application/vnd.openxmlformats-officedocument.presentationml.slideLayout+xml"/>
  <Override PartName="/ppt/slideLayouts/slideLayout715.xml" ContentType="application/vnd.openxmlformats-officedocument.presentationml.slideLayout+xml"/>
  <Override PartName="/ppt/slideLayouts/slideLayout716.xml" ContentType="application/vnd.openxmlformats-officedocument.presentationml.slideLayout+xml"/>
  <Override PartName="/ppt/slideLayouts/slideLayout717.xml" ContentType="application/vnd.openxmlformats-officedocument.presentationml.slideLayout+xml"/>
  <Override PartName="/ppt/slideLayouts/slideLayout718.xml" ContentType="application/vnd.openxmlformats-officedocument.presentationml.slideLayout+xml"/>
  <Override PartName="/ppt/slideLayouts/slideLayout719.xml" ContentType="application/vnd.openxmlformats-officedocument.presentationml.slideLayout+xml"/>
  <Override PartName="/ppt/slideLayouts/slideLayout720.xml" ContentType="application/vnd.openxmlformats-officedocument.presentationml.slideLayout+xml"/>
  <Override PartName="/ppt/slideLayouts/slideLayout721.xml" ContentType="application/vnd.openxmlformats-officedocument.presentationml.slideLayout+xml"/>
  <Override PartName="/ppt/theme/theme68.xml" ContentType="application/vnd.openxmlformats-officedocument.theme+xml"/>
  <Override PartName="/ppt/slideLayouts/slideLayout722.xml" ContentType="application/vnd.openxmlformats-officedocument.presentationml.slideLayout+xml"/>
  <Override PartName="/ppt/slideLayouts/slideLayout723.xml" ContentType="application/vnd.openxmlformats-officedocument.presentationml.slideLayout+xml"/>
  <Override PartName="/ppt/slideLayouts/slideLayout724.xml" ContentType="application/vnd.openxmlformats-officedocument.presentationml.slideLayout+xml"/>
  <Override PartName="/ppt/slideLayouts/slideLayout725.xml" ContentType="application/vnd.openxmlformats-officedocument.presentationml.slideLayout+xml"/>
  <Override PartName="/ppt/slideLayouts/slideLayout726.xml" ContentType="application/vnd.openxmlformats-officedocument.presentationml.slideLayout+xml"/>
  <Override PartName="/ppt/slideLayouts/slideLayout727.xml" ContentType="application/vnd.openxmlformats-officedocument.presentationml.slideLayout+xml"/>
  <Override PartName="/ppt/slideLayouts/slideLayout728.xml" ContentType="application/vnd.openxmlformats-officedocument.presentationml.slideLayout+xml"/>
  <Override PartName="/ppt/slideLayouts/slideLayout729.xml" ContentType="application/vnd.openxmlformats-officedocument.presentationml.slideLayout+xml"/>
  <Override PartName="/ppt/slideLayouts/slideLayout730.xml" ContentType="application/vnd.openxmlformats-officedocument.presentationml.slideLayout+xml"/>
  <Override PartName="/ppt/slideLayouts/slideLayout731.xml" ContentType="application/vnd.openxmlformats-officedocument.presentationml.slideLayout+xml"/>
  <Override PartName="/ppt/slideLayouts/slideLayout732.xml" ContentType="application/vnd.openxmlformats-officedocument.presentationml.slideLayout+xml"/>
  <Override PartName="/ppt/theme/theme69.xml" ContentType="application/vnd.openxmlformats-officedocument.theme+xml"/>
  <Override PartName="/ppt/slideLayouts/slideLayout733.xml" ContentType="application/vnd.openxmlformats-officedocument.presentationml.slideLayout+xml"/>
  <Override PartName="/ppt/slideLayouts/slideLayout734.xml" ContentType="application/vnd.openxmlformats-officedocument.presentationml.slideLayout+xml"/>
  <Override PartName="/ppt/slideLayouts/slideLayout735.xml" ContentType="application/vnd.openxmlformats-officedocument.presentationml.slideLayout+xml"/>
  <Override PartName="/ppt/slideLayouts/slideLayout736.xml" ContentType="application/vnd.openxmlformats-officedocument.presentationml.slideLayout+xml"/>
  <Override PartName="/ppt/slideLayouts/slideLayout737.xml" ContentType="application/vnd.openxmlformats-officedocument.presentationml.slideLayout+xml"/>
  <Override PartName="/ppt/slideLayouts/slideLayout738.xml" ContentType="application/vnd.openxmlformats-officedocument.presentationml.slideLayout+xml"/>
  <Override PartName="/ppt/slideLayouts/slideLayout739.xml" ContentType="application/vnd.openxmlformats-officedocument.presentationml.slideLayout+xml"/>
  <Override PartName="/ppt/slideLayouts/slideLayout740.xml" ContentType="application/vnd.openxmlformats-officedocument.presentationml.slideLayout+xml"/>
  <Override PartName="/ppt/slideLayouts/slideLayout741.xml" ContentType="application/vnd.openxmlformats-officedocument.presentationml.slideLayout+xml"/>
  <Override PartName="/ppt/slideLayouts/slideLayout742.xml" ContentType="application/vnd.openxmlformats-officedocument.presentationml.slideLayout+xml"/>
  <Override PartName="/ppt/slideLayouts/slideLayout743.xml" ContentType="application/vnd.openxmlformats-officedocument.presentationml.slideLayout+xml"/>
  <Override PartName="/ppt/slideLayouts/slideLayout744.xml" ContentType="application/vnd.openxmlformats-officedocument.presentationml.slideLayout+xml"/>
  <Override PartName="/ppt/theme/theme70.xml" ContentType="application/vnd.openxmlformats-officedocument.theme+xml"/>
  <Override PartName="/ppt/slideLayouts/slideLayout745.xml" ContentType="application/vnd.openxmlformats-officedocument.presentationml.slideLayout+xml"/>
  <Override PartName="/ppt/slideLayouts/slideLayout746.xml" ContentType="application/vnd.openxmlformats-officedocument.presentationml.slideLayout+xml"/>
  <Override PartName="/ppt/slideLayouts/slideLayout747.xml" ContentType="application/vnd.openxmlformats-officedocument.presentationml.slideLayout+xml"/>
  <Override PartName="/ppt/slideLayouts/slideLayout748.xml" ContentType="application/vnd.openxmlformats-officedocument.presentationml.slideLayout+xml"/>
  <Override PartName="/ppt/slideLayouts/slideLayout749.xml" ContentType="application/vnd.openxmlformats-officedocument.presentationml.slideLayout+xml"/>
  <Override PartName="/ppt/slideLayouts/slideLayout750.xml" ContentType="application/vnd.openxmlformats-officedocument.presentationml.slideLayout+xml"/>
  <Override PartName="/ppt/slideLayouts/slideLayout751.xml" ContentType="application/vnd.openxmlformats-officedocument.presentationml.slideLayout+xml"/>
  <Override PartName="/ppt/slideLayouts/slideLayout752.xml" ContentType="application/vnd.openxmlformats-officedocument.presentationml.slideLayout+xml"/>
  <Override PartName="/ppt/slideLayouts/slideLayout753.xml" ContentType="application/vnd.openxmlformats-officedocument.presentationml.slideLayout+xml"/>
  <Override PartName="/ppt/slideLayouts/slideLayout754.xml" ContentType="application/vnd.openxmlformats-officedocument.presentationml.slideLayout+xml"/>
  <Override PartName="/ppt/slideLayouts/slideLayout755.xml" ContentType="application/vnd.openxmlformats-officedocument.presentationml.slideLayout+xml"/>
  <Override PartName="/ppt/theme/theme71.xml" ContentType="application/vnd.openxmlformats-officedocument.theme+xml"/>
  <Override PartName="/ppt/slideLayouts/slideLayout756.xml" ContentType="application/vnd.openxmlformats-officedocument.presentationml.slideLayout+xml"/>
  <Override PartName="/ppt/slideLayouts/slideLayout757.xml" ContentType="application/vnd.openxmlformats-officedocument.presentationml.slideLayout+xml"/>
  <Override PartName="/ppt/slideLayouts/slideLayout758.xml" ContentType="application/vnd.openxmlformats-officedocument.presentationml.slideLayout+xml"/>
  <Override PartName="/ppt/slideLayouts/slideLayout759.xml" ContentType="application/vnd.openxmlformats-officedocument.presentationml.slideLayout+xml"/>
  <Override PartName="/ppt/slideLayouts/slideLayout760.xml" ContentType="application/vnd.openxmlformats-officedocument.presentationml.slideLayout+xml"/>
  <Override PartName="/ppt/slideLayouts/slideLayout761.xml" ContentType="application/vnd.openxmlformats-officedocument.presentationml.slideLayout+xml"/>
  <Override PartName="/ppt/slideLayouts/slideLayout762.xml" ContentType="application/vnd.openxmlformats-officedocument.presentationml.slideLayout+xml"/>
  <Override PartName="/ppt/slideLayouts/slideLayout763.xml" ContentType="application/vnd.openxmlformats-officedocument.presentationml.slideLayout+xml"/>
  <Override PartName="/ppt/slideLayouts/slideLayout764.xml" ContentType="application/vnd.openxmlformats-officedocument.presentationml.slideLayout+xml"/>
  <Override PartName="/ppt/slideLayouts/slideLayout765.xml" ContentType="application/vnd.openxmlformats-officedocument.presentationml.slideLayout+xml"/>
  <Override PartName="/ppt/slideLayouts/slideLayout766.xml" ContentType="application/vnd.openxmlformats-officedocument.presentationml.slideLayout+xml"/>
  <Override PartName="/ppt/slideLayouts/slideLayout767.xml" ContentType="application/vnd.openxmlformats-officedocument.presentationml.slideLayout+xml"/>
  <Override PartName="/ppt/theme/theme72.xml" ContentType="application/vnd.openxmlformats-officedocument.theme+xml"/>
  <Override PartName="/ppt/slideLayouts/slideLayout768.xml" ContentType="application/vnd.openxmlformats-officedocument.presentationml.slideLayout+xml"/>
  <Override PartName="/ppt/slideLayouts/slideLayout769.xml" ContentType="application/vnd.openxmlformats-officedocument.presentationml.slideLayout+xml"/>
  <Override PartName="/ppt/slideLayouts/slideLayout770.xml" ContentType="application/vnd.openxmlformats-officedocument.presentationml.slideLayout+xml"/>
  <Override PartName="/ppt/slideLayouts/slideLayout771.xml" ContentType="application/vnd.openxmlformats-officedocument.presentationml.slideLayout+xml"/>
  <Override PartName="/ppt/slideLayouts/slideLayout772.xml" ContentType="application/vnd.openxmlformats-officedocument.presentationml.slideLayout+xml"/>
  <Override PartName="/ppt/slideLayouts/slideLayout773.xml" ContentType="application/vnd.openxmlformats-officedocument.presentationml.slideLayout+xml"/>
  <Override PartName="/ppt/slideLayouts/slideLayout774.xml" ContentType="application/vnd.openxmlformats-officedocument.presentationml.slideLayout+xml"/>
  <Override PartName="/ppt/slideLayouts/slideLayout775.xml" ContentType="application/vnd.openxmlformats-officedocument.presentationml.slideLayout+xml"/>
  <Override PartName="/ppt/slideLayouts/slideLayout776.xml" ContentType="application/vnd.openxmlformats-officedocument.presentationml.slideLayout+xml"/>
  <Override PartName="/ppt/slideLayouts/slideLayout777.xml" ContentType="application/vnd.openxmlformats-officedocument.presentationml.slideLayout+xml"/>
  <Override PartName="/ppt/slideLayouts/slideLayout778.xml" ContentType="application/vnd.openxmlformats-officedocument.presentationml.slideLayout+xml"/>
  <Override PartName="/ppt/slideLayouts/slideLayout779.xml" ContentType="application/vnd.openxmlformats-officedocument.presentationml.slideLayout+xml"/>
  <Override PartName="/ppt/theme/theme73.xml" ContentType="application/vnd.openxmlformats-officedocument.theme+xml"/>
  <Override PartName="/ppt/slideLayouts/slideLayout780.xml" ContentType="application/vnd.openxmlformats-officedocument.presentationml.slideLayout+xml"/>
  <Override PartName="/ppt/slideLayouts/slideLayout781.xml" ContentType="application/vnd.openxmlformats-officedocument.presentationml.slideLayout+xml"/>
  <Override PartName="/ppt/slideLayouts/slideLayout782.xml" ContentType="application/vnd.openxmlformats-officedocument.presentationml.slideLayout+xml"/>
  <Override PartName="/ppt/slideLayouts/slideLayout783.xml" ContentType="application/vnd.openxmlformats-officedocument.presentationml.slideLayout+xml"/>
  <Override PartName="/ppt/slideLayouts/slideLayout784.xml" ContentType="application/vnd.openxmlformats-officedocument.presentationml.slideLayout+xml"/>
  <Override PartName="/ppt/slideLayouts/slideLayout785.xml" ContentType="application/vnd.openxmlformats-officedocument.presentationml.slideLayout+xml"/>
  <Override PartName="/ppt/slideLayouts/slideLayout786.xml" ContentType="application/vnd.openxmlformats-officedocument.presentationml.slideLayout+xml"/>
  <Override PartName="/ppt/slideLayouts/slideLayout787.xml" ContentType="application/vnd.openxmlformats-officedocument.presentationml.slideLayout+xml"/>
  <Override PartName="/ppt/slideLayouts/slideLayout788.xml" ContentType="application/vnd.openxmlformats-officedocument.presentationml.slideLayout+xml"/>
  <Override PartName="/ppt/slideLayouts/slideLayout789.xml" ContentType="application/vnd.openxmlformats-officedocument.presentationml.slideLayout+xml"/>
  <Override PartName="/ppt/slideLayouts/slideLayout790.xml" ContentType="application/vnd.openxmlformats-officedocument.presentationml.slideLayout+xml"/>
  <Override PartName="/ppt/slideLayouts/slideLayout791.xml" ContentType="application/vnd.openxmlformats-officedocument.presentationml.slideLayout+xml"/>
  <Override PartName="/ppt/theme/theme74.xml" ContentType="application/vnd.openxmlformats-officedocument.theme+xml"/>
  <Override PartName="/ppt/slideLayouts/slideLayout792.xml" ContentType="application/vnd.openxmlformats-officedocument.presentationml.slideLayout+xml"/>
  <Override PartName="/ppt/slideLayouts/slideLayout793.xml" ContentType="application/vnd.openxmlformats-officedocument.presentationml.slideLayout+xml"/>
  <Override PartName="/ppt/slideLayouts/slideLayout794.xml" ContentType="application/vnd.openxmlformats-officedocument.presentationml.slideLayout+xml"/>
  <Override PartName="/ppt/slideLayouts/slideLayout795.xml" ContentType="application/vnd.openxmlformats-officedocument.presentationml.slideLayout+xml"/>
  <Override PartName="/ppt/slideLayouts/slideLayout796.xml" ContentType="application/vnd.openxmlformats-officedocument.presentationml.slideLayout+xml"/>
  <Override PartName="/ppt/slideLayouts/slideLayout797.xml" ContentType="application/vnd.openxmlformats-officedocument.presentationml.slideLayout+xml"/>
  <Override PartName="/ppt/slideLayouts/slideLayout798.xml" ContentType="application/vnd.openxmlformats-officedocument.presentationml.slideLayout+xml"/>
  <Override PartName="/ppt/slideLayouts/slideLayout799.xml" ContentType="application/vnd.openxmlformats-officedocument.presentationml.slideLayout+xml"/>
  <Override PartName="/ppt/slideLayouts/slideLayout800.xml" ContentType="application/vnd.openxmlformats-officedocument.presentationml.slideLayout+xml"/>
  <Override PartName="/ppt/slideLayouts/slideLayout801.xml" ContentType="application/vnd.openxmlformats-officedocument.presentationml.slideLayout+xml"/>
  <Override PartName="/ppt/slideLayouts/slideLayout802.xml" ContentType="application/vnd.openxmlformats-officedocument.presentationml.slideLayout+xml"/>
  <Override PartName="/ppt/theme/theme75.xml" ContentType="application/vnd.openxmlformats-officedocument.theme+xml"/>
  <Override PartName="/ppt/theme/theme76.xml" ContentType="application/vnd.openxmlformats-officedocument.theme+xml"/>
  <Override PartName="/ppt/theme/theme7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5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1.xml" ContentType="application/vnd.openxmlformats-officedocument.themeOverride+xml"/>
  <Override PartName="/ppt/notesSlides/notesSlide16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2.xml" ContentType="application/vnd.openxmlformats-officedocument.themeOverr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1.xml" ContentType="application/vnd.openxmlformats-officedocument.presentationml.tags+xml"/>
  <Override PartName="/ppt/notesSlides/notesSlide20.xml" ContentType="application/vnd.openxmlformats-officedocument.presentationml.notesSlide+xml"/>
  <Override PartName="/ppt/tags/tag2.xml" ContentType="application/vnd.openxmlformats-officedocument.presentationml.tags+xml"/>
  <Override PartName="/ppt/notesSlides/notesSlide21.xml" ContentType="application/vnd.openxmlformats-officedocument.presentationml.notesSlide+xml"/>
  <Override PartName="/ppt/tags/tag3.xml" ContentType="application/vnd.openxmlformats-officedocument.presentationml.tags+xml"/>
  <Override PartName="/ppt/notesSlides/notesSlide22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ags/tag4.xml" ContentType="application/vnd.openxmlformats-officedocument.presentationml.tags+xml"/>
  <Override PartName="/ppt/notesSlides/notesSlide23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ags/tag5.xml" ContentType="application/vnd.openxmlformats-officedocument.presentationml.tags+xml"/>
  <Override PartName="/ppt/notesSlides/notesSlide24.xml" ContentType="application/vnd.openxmlformats-officedocument.presentationml.notesSl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25.xml" ContentType="application/vnd.openxmlformats-officedocument.presentationml.notesSlide+xml"/>
  <Override PartName="/ppt/tags/tag6.xml" ContentType="application/vnd.openxmlformats-officedocument.presentationml.tags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notesSlides/notesSlide37.xml" ContentType="application/vnd.openxmlformats-officedocument.presentationml.notesSlid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theme/themeOverride3.xml" ContentType="application/vnd.openxmlformats-officedocument.themeOverride+xml"/>
  <Override PartName="/ppt/notesSlides/notesSlide38.xml" ContentType="application/vnd.openxmlformats-officedocument.presentationml.notesSlid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theme/themeOverride4.xml" ContentType="application/vnd.openxmlformats-officedocument.themeOverride+xml"/>
  <Override PartName="/ppt/notesSlides/notesSlide39.xml" ContentType="application/vnd.openxmlformats-officedocument.presentationml.notesSlid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theme/themeOverride5.xml" ContentType="application/vnd.openxmlformats-officedocument.themeOverr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tags/tag7.xml" ContentType="application/vnd.openxmlformats-officedocument.presentationml.tags+xml"/>
  <Override PartName="/ppt/notesSlides/notesSlide42.xml" ContentType="application/vnd.openxmlformats-officedocument.presentationml.notesSlide+xml"/>
  <Override PartName="/ppt/tags/tag8.xml" ContentType="application/vnd.openxmlformats-officedocument.presentationml.tags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tags/tag9.xml" ContentType="application/vnd.openxmlformats-officedocument.presentationml.tags+xml"/>
  <Override PartName="/ppt/notesSlides/notesSlide45.xml" ContentType="application/vnd.openxmlformats-officedocument.presentationml.notesSlide+xml"/>
  <Override PartName="/ppt/tags/tag10.xml" ContentType="application/vnd.openxmlformats-officedocument.presentationml.tags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812" r:id="rId3"/>
    <p:sldMasterId id="2147483824" r:id="rId4"/>
    <p:sldMasterId id="2147483848" r:id="rId5"/>
    <p:sldMasterId id="2147483872" r:id="rId6"/>
    <p:sldMasterId id="2147483909" r:id="rId7"/>
    <p:sldMasterId id="2147483936" r:id="rId8"/>
    <p:sldMasterId id="2147484087" r:id="rId9"/>
    <p:sldMasterId id="2147484099" r:id="rId10"/>
    <p:sldMasterId id="2147484281" r:id="rId11"/>
    <p:sldMasterId id="2147484522" r:id="rId12"/>
    <p:sldMasterId id="2147484571" r:id="rId13"/>
    <p:sldMasterId id="2147484777" r:id="rId14"/>
    <p:sldMasterId id="2147484837" r:id="rId15"/>
    <p:sldMasterId id="2147484849" r:id="rId16"/>
    <p:sldMasterId id="2147484861" r:id="rId17"/>
    <p:sldMasterId id="2147484873" r:id="rId18"/>
    <p:sldMasterId id="2147484969" r:id="rId19"/>
    <p:sldMasterId id="2147485410" r:id="rId20"/>
    <p:sldMasterId id="2147485520" r:id="rId21"/>
    <p:sldMasterId id="2147485532" r:id="rId22"/>
    <p:sldMasterId id="2147485665" r:id="rId23"/>
    <p:sldMasterId id="2147485714" r:id="rId24"/>
    <p:sldMasterId id="2147486472" r:id="rId25"/>
    <p:sldMasterId id="2147486594" r:id="rId26"/>
    <p:sldMasterId id="2147486871" r:id="rId27"/>
    <p:sldMasterId id="2147487120" r:id="rId28"/>
    <p:sldMasterId id="2147487144" r:id="rId29"/>
    <p:sldMasterId id="2147487194" r:id="rId30"/>
    <p:sldMasterId id="2147487206" r:id="rId31"/>
    <p:sldMasterId id="2147487258" r:id="rId32"/>
    <p:sldMasterId id="2147487574" r:id="rId33"/>
    <p:sldMasterId id="2147487623" r:id="rId34"/>
    <p:sldMasterId id="2147487743" r:id="rId35"/>
    <p:sldMasterId id="2147488085" r:id="rId36"/>
    <p:sldMasterId id="2147488097" r:id="rId37"/>
    <p:sldMasterId id="2147488265" r:id="rId38"/>
    <p:sldMasterId id="2147488340" r:id="rId39"/>
    <p:sldMasterId id="2147488378" r:id="rId40"/>
    <p:sldMasterId id="2147488559" r:id="rId41"/>
    <p:sldMasterId id="2147488637" r:id="rId42"/>
    <p:sldMasterId id="2147488747" r:id="rId43"/>
    <p:sldMasterId id="2147488978" r:id="rId44"/>
    <p:sldMasterId id="2147488991" r:id="rId45"/>
    <p:sldMasterId id="2147489016" r:id="rId46"/>
    <p:sldMasterId id="2147489028" r:id="rId47"/>
    <p:sldMasterId id="2147489216" r:id="rId48"/>
    <p:sldMasterId id="2147489228" r:id="rId49"/>
    <p:sldMasterId id="2147489252" r:id="rId50"/>
    <p:sldMasterId id="2147489265" r:id="rId51"/>
    <p:sldMasterId id="2147489277" r:id="rId52"/>
    <p:sldMasterId id="2147489289" r:id="rId53"/>
    <p:sldMasterId id="2147489550" r:id="rId54"/>
    <p:sldMasterId id="2147489562" r:id="rId55"/>
    <p:sldMasterId id="2147489587" r:id="rId56"/>
    <p:sldMasterId id="2147489643" r:id="rId57"/>
    <p:sldMasterId id="2147489805" r:id="rId58"/>
    <p:sldMasterId id="2147489925" r:id="rId59"/>
    <p:sldMasterId id="2147489953" r:id="rId60"/>
    <p:sldMasterId id="2147489997" r:id="rId61"/>
    <p:sldMasterId id="2147490043" r:id="rId62"/>
    <p:sldMasterId id="2147490048" r:id="rId63"/>
    <p:sldMasterId id="2147490053" r:id="rId64"/>
    <p:sldMasterId id="2147490065" r:id="rId65"/>
    <p:sldMasterId id="2147490071" r:id="rId66"/>
    <p:sldMasterId id="2147490083" r:id="rId67"/>
    <p:sldMasterId id="2147490096" r:id="rId68"/>
    <p:sldMasterId id="2147490109" r:id="rId69"/>
    <p:sldMasterId id="2147490121" r:id="rId70"/>
    <p:sldMasterId id="2147490134" r:id="rId71"/>
    <p:sldMasterId id="2147490146" r:id="rId72"/>
    <p:sldMasterId id="2147490159" r:id="rId73"/>
    <p:sldMasterId id="2147490172" r:id="rId74"/>
    <p:sldMasterId id="2147490185" r:id="rId75"/>
  </p:sldMasterIdLst>
  <p:notesMasterIdLst>
    <p:notesMasterId r:id="rId229"/>
  </p:notesMasterIdLst>
  <p:handoutMasterIdLst>
    <p:handoutMasterId r:id="rId230"/>
  </p:handoutMasterIdLst>
  <p:sldIdLst>
    <p:sldId id="8225" r:id="rId76"/>
    <p:sldId id="1653" r:id="rId77"/>
    <p:sldId id="7612" r:id="rId78"/>
    <p:sldId id="7613" r:id="rId79"/>
    <p:sldId id="7614" r:id="rId80"/>
    <p:sldId id="7615" r:id="rId81"/>
    <p:sldId id="7616" r:id="rId82"/>
    <p:sldId id="7617" r:id="rId83"/>
    <p:sldId id="7618" r:id="rId84"/>
    <p:sldId id="6519" r:id="rId85"/>
    <p:sldId id="7495" r:id="rId86"/>
    <p:sldId id="7653" r:id="rId87"/>
    <p:sldId id="7654" r:id="rId88"/>
    <p:sldId id="7655" r:id="rId89"/>
    <p:sldId id="7656" r:id="rId90"/>
    <p:sldId id="7701" r:id="rId91"/>
    <p:sldId id="307" r:id="rId92"/>
    <p:sldId id="7702" r:id="rId93"/>
    <p:sldId id="7703" r:id="rId94"/>
    <p:sldId id="7704" r:id="rId95"/>
    <p:sldId id="7705" r:id="rId96"/>
    <p:sldId id="7706" r:id="rId97"/>
    <p:sldId id="7707" r:id="rId98"/>
    <p:sldId id="415" r:id="rId99"/>
    <p:sldId id="346" r:id="rId100"/>
    <p:sldId id="347" r:id="rId101"/>
    <p:sldId id="7060" r:id="rId102"/>
    <p:sldId id="7058" r:id="rId103"/>
    <p:sldId id="7661" r:id="rId104"/>
    <p:sldId id="7662" r:id="rId105"/>
    <p:sldId id="7663" r:id="rId106"/>
    <p:sldId id="7664" r:id="rId107"/>
    <p:sldId id="7665" r:id="rId108"/>
    <p:sldId id="7666" r:id="rId109"/>
    <p:sldId id="7667" r:id="rId110"/>
    <p:sldId id="7668" r:id="rId111"/>
    <p:sldId id="7669" r:id="rId112"/>
    <p:sldId id="7310" r:id="rId113"/>
    <p:sldId id="7334" r:id="rId114"/>
    <p:sldId id="7670" r:id="rId115"/>
    <p:sldId id="7288" r:id="rId116"/>
    <p:sldId id="7694" r:id="rId117"/>
    <p:sldId id="7695" r:id="rId118"/>
    <p:sldId id="7290" r:id="rId119"/>
    <p:sldId id="7671" r:id="rId120"/>
    <p:sldId id="7672" r:id="rId121"/>
    <p:sldId id="7673" r:id="rId122"/>
    <p:sldId id="7674" r:id="rId123"/>
    <p:sldId id="7291" r:id="rId124"/>
    <p:sldId id="7675" r:id="rId125"/>
    <p:sldId id="7676" r:id="rId126"/>
    <p:sldId id="7677" r:id="rId127"/>
    <p:sldId id="7678" r:id="rId128"/>
    <p:sldId id="7679" r:id="rId129"/>
    <p:sldId id="7680" r:id="rId130"/>
    <p:sldId id="7681" r:id="rId131"/>
    <p:sldId id="7682" r:id="rId132"/>
    <p:sldId id="7683" r:id="rId133"/>
    <p:sldId id="7684" r:id="rId134"/>
    <p:sldId id="7685" r:id="rId135"/>
    <p:sldId id="7292" r:id="rId136"/>
    <p:sldId id="7293" r:id="rId137"/>
    <p:sldId id="7294" r:id="rId138"/>
    <p:sldId id="7686" r:id="rId139"/>
    <p:sldId id="7687" r:id="rId140"/>
    <p:sldId id="7295" r:id="rId141"/>
    <p:sldId id="7688" r:id="rId142"/>
    <p:sldId id="7296" r:id="rId143"/>
    <p:sldId id="7689" r:id="rId144"/>
    <p:sldId id="7690" r:id="rId145"/>
    <p:sldId id="7691" r:id="rId146"/>
    <p:sldId id="7692" r:id="rId147"/>
    <p:sldId id="7696" r:id="rId148"/>
    <p:sldId id="7697" r:id="rId149"/>
    <p:sldId id="7693" r:id="rId150"/>
    <p:sldId id="304" r:id="rId151"/>
    <p:sldId id="305" r:id="rId152"/>
    <p:sldId id="309" r:id="rId153"/>
    <p:sldId id="310" r:id="rId154"/>
    <p:sldId id="311" r:id="rId155"/>
    <p:sldId id="4914" r:id="rId156"/>
    <p:sldId id="308" r:id="rId157"/>
    <p:sldId id="7582" r:id="rId158"/>
    <p:sldId id="7583" r:id="rId159"/>
    <p:sldId id="7584" r:id="rId160"/>
    <p:sldId id="7585" r:id="rId161"/>
    <p:sldId id="7586" r:id="rId162"/>
    <p:sldId id="7587" r:id="rId163"/>
    <p:sldId id="7588" r:id="rId164"/>
    <p:sldId id="7589" r:id="rId165"/>
    <p:sldId id="7590" r:id="rId166"/>
    <p:sldId id="7591" r:id="rId167"/>
    <p:sldId id="7592" r:id="rId168"/>
    <p:sldId id="7593" r:id="rId169"/>
    <p:sldId id="7594" r:id="rId170"/>
    <p:sldId id="312" r:id="rId171"/>
    <p:sldId id="313" r:id="rId172"/>
    <p:sldId id="314" r:id="rId173"/>
    <p:sldId id="315" r:id="rId174"/>
    <p:sldId id="316" r:id="rId175"/>
    <p:sldId id="317" r:id="rId176"/>
    <p:sldId id="318" r:id="rId177"/>
    <p:sldId id="319" r:id="rId178"/>
    <p:sldId id="320" r:id="rId179"/>
    <p:sldId id="7377" r:id="rId180"/>
    <p:sldId id="7700" r:id="rId181"/>
    <p:sldId id="7698" r:id="rId182"/>
    <p:sldId id="7699" r:id="rId183"/>
    <p:sldId id="512" r:id="rId184"/>
    <p:sldId id="455" r:id="rId185"/>
    <p:sldId id="504" r:id="rId186"/>
    <p:sldId id="499" r:id="rId187"/>
    <p:sldId id="468" r:id="rId188"/>
    <p:sldId id="505" r:id="rId189"/>
    <p:sldId id="506" r:id="rId190"/>
    <p:sldId id="7409" r:id="rId191"/>
    <p:sldId id="345" r:id="rId192"/>
    <p:sldId id="7411" r:id="rId193"/>
    <p:sldId id="7405" r:id="rId194"/>
    <p:sldId id="514" r:id="rId195"/>
    <p:sldId id="7412" r:id="rId196"/>
    <p:sldId id="7413" r:id="rId197"/>
    <p:sldId id="7414" r:id="rId198"/>
    <p:sldId id="481" r:id="rId199"/>
    <p:sldId id="7415" r:id="rId200"/>
    <p:sldId id="469" r:id="rId201"/>
    <p:sldId id="477" r:id="rId202"/>
    <p:sldId id="478" r:id="rId203"/>
    <p:sldId id="480" r:id="rId204"/>
    <p:sldId id="479" r:id="rId205"/>
    <p:sldId id="470" r:id="rId206"/>
    <p:sldId id="472" r:id="rId207"/>
    <p:sldId id="513" r:id="rId208"/>
    <p:sldId id="508" r:id="rId209"/>
    <p:sldId id="494" r:id="rId210"/>
    <p:sldId id="460" r:id="rId211"/>
    <p:sldId id="7417" r:id="rId212"/>
    <p:sldId id="462" r:id="rId213"/>
    <p:sldId id="461" r:id="rId214"/>
    <p:sldId id="527" r:id="rId215"/>
    <p:sldId id="492" r:id="rId216"/>
    <p:sldId id="445" r:id="rId217"/>
    <p:sldId id="484" r:id="rId218"/>
    <p:sldId id="7406" r:id="rId219"/>
    <p:sldId id="7418" r:id="rId220"/>
    <p:sldId id="497" r:id="rId221"/>
    <p:sldId id="507" r:id="rId222"/>
    <p:sldId id="474" r:id="rId223"/>
    <p:sldId id="7420" r:id="rId224"/>
    <p:sldId id="7383" r:id="rId225"/>
    <p:sldId id="7282" r:id="rId226"/>
    <p:sldId id="7275" r:id="rId227"/>
    <p:sldId id="8226" r:id="rId228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432FF"/>
    <a:srgbClr val="0000FF"/>
    <a:srgbClr val="1A5712"/>
    <a:srgbClr val="8C0000"/>
    <a:srgbClr val="FF00C4"/>
    <a:srgbClr val="948A54"/>
    <a:srgbClr val="2A55D6"/>
    <a:srgbClr val="663D63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854" autoAdjust="0"/>
    <p:restoredTop sz="85563" autoAdjust="0"/>
  </p:normalViewPr>
  <p:slideViewPr>
    <p:cSldViewPr>
      <p:cViewPr varScale="1">
        <p:scale>
          <a:sx n="105" d="100"/>
          <a:sy n="105" d="100"/>
        </p:scale>
        <p:origin x="2400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101" d="100"/>
          <a:sy n="101" d="100"/>
        </p:scale>
        <p:origin x="-3228" y="-108"/>
      </p:cViewPr>
      <p:guideLst>
        <p:guide orient="horz" pos="2928"/>
        <p:guide pos="220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42.xml"/><Relationship Id="rId21" Type="http://schemas.openxmlformats.org/officeDocument/2006/relationships/slideMaster" Target="slideMasters/slideMaster21.xml"/><Relationship Id="rId42" Type="http://schemas.openxmlformats.org/officeDocument/2006/relationships/slideMaster" Target="slideMasters/slideMaster42.xml"/><Relationship Id="rId63" Type="http://schemas.openxmlformats.org/officeDocument/2006/relationships/slideMaster" Target="slideMasters/slideMaster63.xml"/><Relationship Id="rId84" Type="http://schemas.openxmlformats.org/officeDocument/2006/relationships/slide" Target="slides/slide9.xml"/><Relationship Id="rId138" Type="http://schemas.openxmlformats.org/officeDocument/2006/relationships/slide" Target="slides/slide63.xml"/><Relationship Id="rId159" Type="http://schemas.openxmlformats.org/officeDocument/2006/relationships/slide" Target="slides/slide84.xml"/><Relationship Id="rId170" Type="http://schemas.openxmlformats.org/officeDocument/2006/relationships/slide" Target="slides/slide95.xml"/><Relationship Id="rId191" Type="http://schemas.openxmlformats.org/officeDocument/2006/relationships/slide" Target="slides/slide116.xml"/><Relationship Id="rId205" Type="http://schemas.openxmlformats.org/officeDocument/2006/relationships/slide" Target="slides/slide130.xml"/><Relationship Id="rId226" Type="http://schemas.openxmlformats.org/officeDocument/2006/relationships/slide" Target="slides/slide151.xml"/><Relationship Id="rId107" Type="http://schemas.openxmlformats.org/officeDocument/2006/relationships/slide" Target="slides/slide32.xml"/><Relationship Id="rId11" Type="http://schemas.openxmlformats.org/officeDocument/2006/relationships/slideMaster" Target="slideMasters/slideMaster11.xml"/><Relationship Id="rId32" Type="http://schemas.openxmlformats.org/officeDocument/2006/relationships/slideMaster" Target="slideMasters/slideMaster32.xml"/><Relationship Id="rId53" Type="http://schemas.openxmlformats.org/officeDocument/2006/relationships/slideMaster" Target="slideMasters/slideMaster53.xml"/><Relationship Id="rId74" Type="http://schemas.openxmlformats.org/officeDocument/2006/relationships/slideMaster" Target="slideMasters/slideMaster74.xml"/><Relationship Id="rId128" Type="http://schemas.openxmlformats.org/officeDocument/2006/relationships/slide" Target="slides/slide53.xml"/><Relationship Id="rId149" Type="http://schemas.openxmlformats.org/officeDocument/2006/relationships/slide" Target="slides/slide74.xml"/><Relationship Id="rId5" Type="http://schemas.openxmlformats.org/officeDocument/2006/relationships/slideMaster" Target="slideMasters/slideMaster5.xml"/><Relationship Id="rId95" Type="http://schemas.openxmlformats.org/officeDocument/2006/relationships/slide" Target="slides/slide20.xml"/><Relationship Id="rId160" Type="http://schemas.openxmlformats.org/officeDocument/2006/relationships/slide" Target="slides/slide85.xml"/><Relationship Id="rId181" Type="http://schemas.openxmlformats.org/officeDocument/2006/relationships/slide" Target="slides/slide106.xml"/><Relationship Id="rId216" Type="http://schemas.openxmlformats.org/officeDocument/2006/relationships/slide" Target="slides/slide141.xml"/><Relationship Id="rId22" Type="http://schemas.openxmlformats.org/officeDocument/2006/relationships/slideMaster" Target="slideMasters/slideMaster22.xml"/><Relationship Id="rId43" Type="http://schemas.openxmlformats.org/officeDocument/2006/relationships/slideMaster" Target="slideMasters/slideMaster43.xml"/><Relationship Id="rId64" Type="http://schemas.openxmlformats.org/officeDocument/2006/relationships/slideMaster" Target="slideMasters/slideMaster64.xml"/><Relationship Id="rId118" Type="http://schemas.openxmlformats.org/officeDocument/2006/relationships/slide" Target="slides/slide43.xml"/><Relationship Id="rId139" Type="http://schemas.openxmlformats.org/officeDocument/2006/relationships/slide" Target="slides/slide64.xml"/><Relationship Id="rId85" Type="http://schemas.openxmlformats.org/officeDocument/2006/relationships/slide" Target="slides/slide10.xml"/><Relationship Id="rId150" Type="http://schemas.openxmlformats.org/officeDocument/2006/relationships/slide" Target="slides/slide75.xml"/><Relationship Id="rId171" Type="http://schemas.openxmlformats.org/officeDocument/2006/relationships/slide" Target="slides/slide96.xml"/><Relationship Id="rId192" Type="http://schemas.openxmlformats.org/officeDocument/2006/relationships/slide" Target="slides/slide117.xml"/><Relationship Id="rId206" Type="http://schemas.openxmlformats.org/officeDocument/2006/relationships/slide" Target="slides/slide131.xml"/><Relationship Id="rId227" Type="http://schemas.openxmlformats.org/officeDocument/2006/relationships/slide" Target="slides/slide152.xml"/><Relationship Id="rId12" Type="http://schemas.openxmlformats.org/officeDocument/2006/relationships/slideMaster" Target="slideMasters/slideMaster12.xml"/><Relationship Id="rId33" Type="http://schemas.openxmlformats.org/officeDocument/2006/relationships/slideMaster" Target="slideMasters/slideMaster33.xml"/><Relationship Id="rId108" Type="http://schemas.openxmlformats.org/officeDocument/2006/relationships/slide" Target="slides/slide33.xml"/><Relationship Id="rId129" Type="http://schemas.openxmlformats.org/officeDocument/2006/relationships/slide" Target="slides/slide54.xml"/><Relationship Id="rId54" Type="http://schemas.openxmlformats.org/officeDocument/2006/relationships/slideMaster" Target="slideMasters/slideMaster54.xml"/><Relationship Id="rId75" Type="http://schemas.openxmlformats.org/officeDocument/2006/relationships/slideMaster" Target="slideMasters/slideMaster75.xml"/><Relationship Id="rId96" Type="http://schemas.openxmlformats.org/officeDocument/2006/relationships/slide" Target="slides/slide21.xml"/><Relationship Id="rId140" Type="http://schemas.openxmlformats.org/officeDocument/2006/relationships/slide" Target="slides/slide65.xml"/><Relationship Id="rId161" Type="http://schemas.openxmlformats.org/officeDocument/2006/relationships/slide" Target="slides/slide86.xml"/><Relationship Id="rId182" Type="http://schemas.openxmlformats.org/officeDocument/2006/relationships/slide" Target="slides/slide107.xml"/><Relationship Id="rId217" Type="http://schemas.openxmlformats.org/officeDocument/2006/relationships/slide" Target="slides/slide142.xml"/><Relationship Id="rId6" Type="http://schemas.openxmlformats.org/officeDocument/2006/relationships/slideMaster" Target="slideMasters/slideMaster6.xml"/><Relationship Id="rId23" Type="http://schemas.openxmlformats.org/officeDocument/2006/relationships/slideMaster" Target="slideMasters/slideMaster23.xml"/><Relationship Id="rId119" Type="http://schemas.openxmlformats.org/officeDocument/2006/relationships/slide" Target="slides/slide44.xml"/><Relationship Id="rId44" Type="http://schemas.openxmlformats.org/officeDocument/2006/relationships/slideMaster" Target="slideMasters/slideMaster44.xml"/><Relationship Id="rId65" Type="http://schemas.openxmlformats.org/officeDocument/2006/relationships/slideMaster" Target="slideMasters/slideMaster65.xml"/><Relationship Id="rId86" Type="http://schemas.openxmlformats.org/officeDocument/2006/relationships/slide" Target="slides/slide11.xml"/><Relationship Id="rId130" Type="http://schemas.openxmlformats.org/officeDocument/2006/relationships/slide" Target="slides/slide55.xml"/><Relationship Id="rId151" Type="http://schemas.openxmlformats.org/officeDocument/2006/relationships/slide" Target="slides/slide76.xml"/><Relationship Id="rId172" Type="http://schemas.openxmlformats.org/officeDocument/2006/relationships/slide" Target="slides/slide97.xml"/><Relationship Id="rId193" Type="http://schemas.openxmlformats.org/officeDocument/2006/relationships/slide" Target="slides/slide118.xml"/><Relationship Id="rId207" Type="http://schemas.openxmlformats.org/officeDocument/2006/relationships/slide" Target="slides/slide132.xml"/><Relationship Id="rId228" Type="http://schemas.openxmlformats.org/officeDocument/2006/relationships/slide" Target="slides/slide153.xml"/><Relationship Id="rId13" Type="http://schemas.openxmlformats.org/officeDocument/2006/relationships/slideMaster" Target="slideMasters/slideMaster13.xml"/><Relationship Id="rId109" Type="http://schemas.openxmlformats.org/officeDocument/2006/relationships/slide" Target="slides/slide34.xml"/><Relationship Id="rId34" Type="http://schemas.openxmlformats.org/officeDocument/2006/relationships/slideMaster" Target="slideMasters/slideMaster34.xml"/><Relationship Id="rId55" Type="http://schemas.openxmlformats.org/officeDocument/2006/relationships/slideMaster" Target="slideMasters/slideMaster55.xml"/><Relationship Id="rId76" Type="http://schemas.openxmlformats.org/officeDocument/2006/relationships/slide" Target="slides/slide1.xml"/><Relationship Id="rId97" Type="http://schemas.openxmlformats.org/officeDocument/2006/relationships/slide" Target="slides/slide22.xml"/><Relationship Id="rId120" Type="http://schemas.openxmlformats.org/officeDocument/2006/relationships/slide" Target="slides/slide45.xml"/><Relationship Id="rId141" Type="http://schemas.openxmlformats.org/officeDocument/2006/relationships/slide" Target="slides/slide66.xml"/><Relationship Id="rId7" Type="http://schemas.openxmlformats.org/officeDocument/2006/relationships/slideMaster" Target="slideMasters/slideMaster7.xml"/><Relationship Id="rId162" Type="http://schemas.openxmlformats.org/officeDocument/2006/relationships/slide" Target="slides/slide87.xml"/><Relationship Id="rId183" Type="http://schemas.openxmlformats.org/officeDocument/2006/relationships/slide" Target="slides/slide108.xml"/><Relationship Id="rId218" Type="http://schemas.openxmlformats.org/officeDocument/2006/relationships/slide" Target="slides/slide143.xml"/><Relationship Id="rId24" Type="http://schemas.openxmlformats.org/officeDocument/2006/relationships/slideMaster" Target="slideMasters/slideMaster24.xml"/><Relationship Id="rId45" Type="http://schemas.openxmlformats.org/officeDocument/2006/relationships/slideMaster" Target="slideMasters/slideMaster45.xml"/><Relationship Id="rId66" Type="http://schemas.openxmlformats.org/officeDocument/2006/relationships/slideMaster" Target="slideMasters/slideMaster66.xml"/><Relationship Id="rId87" Type="http://schemas.openxmlformats.org/officeDocument/2006/relationships/slide" Target="slides/slide12.xml"/><Relationship Id="rId110" Type="http://schemas.openxmlformats.org/officeDocument/2006/relationships/slide" Target="slides/slide35.xml"/><Relationship Id="rId131" Type="http://schemas.openxmlformats.org/officeDocument/2006/relationships/slide" Target="slides/slide56.xml"/><Relationship Id="rId152" Type="http://schemas.openxmlformats.org/officeDocument/2006/relationships/slide" Target="slides/slide77.xml"/><Relationship Id="rId173" Type="http://schemas.openxmlformats.org/officeDocument/2006/relationships/slide" Target="slides/slide98.xml"/><Relationship Id="rId194" Type="http://schemas.openxmlformats.org/officeDocument/2006/relationships/slide" Target="slides/slide119.xml"/><Relationship Id="rId208" Type="http://schemas.openxmlformats.org/officeDocument/2006/relationships/slide" Target="slides/slide133.xml"/><Relationship Id="rId229" Type="http://schemas.openxmlformats.org/officeDocument/2006/relationships/notesMaster" Target="notesMasters/notesMaster1.xml"/><Relationship Id="rId14" Type="http://schemas.openxmlformats.org/officeDocument/2006/relationships/slideMaster" Target="slideMasters/slideMaster14.xml"/><Relationship Id="rId35" Type="http://schemas.openxmlformats.org/officeDocument/2006/relationships/slideMaster" Target="slideMasters/slideMaster35.xml"/><Relationship Id="rId56" Type="http://schemas.openxmlformats.org/officeDocument/2006/relationships/slideMaster" Target="slideMasters/slideMaster56.xml"/><Relationship Id="rId77" Type="http://schemas.openxmlformats.org/officeDocument/2006/relationships/slide" Target="slides/slide2.xml"/><Relationship Id="rId100" Type="http://schemas.openxmlformats.org/officeDocument/2006/relationships/slide" Target="slides/slide25.xml"/><Relationship Id="rId8" Type="http://schemas.openxmlformats.org/officeDocument/2006/relationships/slideMaster" Target="slideMasters/slideMaster8.xml"/><Relationship Id="rId98" Type="http://schemas.openxmlformats.org/officeDocument/2006/relationships/slide" Target="slides/slide23.xml"/><Relationship Id="rId121" Type="http://schemas.openxmlformats.org/officeDocument/2006/relationships/slide" Target="slides/slide46.xml"/><Relationship Id="rId142" Type="http://schemas.openxmlformats.org/officeDocument/2006/relationships/slide" Target="slides/slide67.xml"/><Relationship Id="rId163" Type="http://schemas.openxmlformats.org/officeDocument/2006/relationships/slide" Target="slides/slide88.xml"/><Relationship Id="rId184" Type="http://schemas.openxmlformats.org/officeDocument/2006/relationships/slide" Target="slides/slide109.xml"/><Relationship Id="rId219" Type="http://schemas.openxmlformats.org/officeDocument/2006/relationships/slide" Target="slides/slide144.xml"/><Relationship Id="rId230" Type="http://schemas.openxmlformats.org/officeDocument/2006/relationships/handoutMaster" Target="handoutMasters/handoutMaster1.xml"/><Relationship Id="rId25" Type="http://schemas.openxmlformats.org/officeDocument/2006/relationships/slideMaster" Target="slideMasters/slideMaster25.xml"/><Relationship Id="rId46" Type="http://schemas.openxmlformats.org/officeDocument/2006/relationships/slideMaster" Target="slideMasters/slideMaster46.xml"/><Relationship Id="rId67" Type="http://schemas.openxmlformats.org/officeDocument/2006/relationships/slideMaster" Target="slideMasters/slideMaster67.xml"/><Relationship Id="rId20" Type="http://schemas.openxmlformats.org/officeDocument/2006/relationships/slideMaster" Target="slideMasters/slideMaster20.xml"/><Relationship Id="rId41" Type="http://schemas.openxmlformats.org/officeDocument/2006/relationships/slideMaster" Target="slideMasters/slideMaster41.xml"/><Relationship Id="rId62" Type="http://schemas.openxmlformats.org/officeDocument/2006/relationships/slideMaster" Target="slideMasters/slideMaster62.xml"/><Relationship Id="rId83" Type="http://schemas.openxmlformats.org/officeDocument/2006/relationships/slide" Target="slides/slide8.xml"/><Relationship Id="rId88" Type="http://schemas.openxmlformats.org/officeDocument/2006/relationships/slide" Target="slides/slide13.xml"/><Relationship Id="rId111" Type="http://schemas.openxmlformats.org/officeDocument/2006/relationships/slide" Target="slides/slide36.xml"/><Relationship Id="rId132" Type="http://schemas.openxmlformats.org/officeDocument/2006/relationships/slide" Target="slides/slide57.xml"/><Relationship Id="rId153" Type="http://schemas.openxmlformats.org/officeDocument/2006/relationships/slide" Target="slides/slide78.xml"/><Relationship Id="rId174" Type="http://schemas.openxmlformats.org/officeDocument/2006/relationships/slide" Target="slides/slide99.xml"/><Relationship Id="rId179" Type="http://schemas.openxmlformats.org/officeDocument/2006/relationships/slide" Target="slides/slide104.xml"/><Relationship Id="rId195" Type="http://schemas.openxmlformats.org/officeDocument/2006/relationships/slide" Target="slides/slide120.xml"/><Relationship Id="rId209" Type="http://schemas.openxmlformats.org/officeDocument/2006/relationships/slide" Target="slides/slide134.xml"/><Relationship Id="rId190" Type="http://schemas.openxmlformats.org/officeDocument/2006/relationships/slide" Target="slides/slide115.xml"/><Relationship Id="rId204" Type="http://schemas.openxmlformats.org/officeDocument/2006/relationships/slide" Target="slides/slide129.xml"/><Relationship Id="rId220" Type="http://schemas.openxmlformats.org/officeDocument/2006/relationships/slide" Target="slides/slide145.xml"/><Relationship Id="rId225" Type="http://schemas.openxmlformats.org/officeDocument/2006/relationships/slide" Target="slides/slide150.xml"/><Relationship Id="rId15" Type="http://schemas.openxmlformats.org/officeDocument/2006/relationships/slideMaster" Target="slideMasters/slideMaster15.xml"/><Relationship Id="rId36" Type="http://schemas.openxmlformats.org/officeDocument/2006/relationships/slideMaster" Target="slideMasters/slideMaster36.xml"/><Relationship Id="rId57" Type="http://schemas.openxmlformats.org/officeDocument/2006/relationships/slideMaster" Target="slideMasters/slideMaster57.xml"/><Relationship Id="rId106" Type="http://schemas.openxmlformats.org/officeDocument/2006/relationships/slide" Target="slides/slide31.xml"/><Relationship Id="rId127" Type="http://schemas.openxmlformats.org/officeDocument/2006/relationships/slide" Target="slides/slide52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52" Type="http://schemas.openxmlformats.org/officeDocument/2006/relationships/slideMaster" Target="slideMasters/slideMaster52.xml"/><Relationship Id="rId73" Type="http://schemas.openxmlformats.org/officeDocument/2006/relationships/slideMaster" Target="slideMasters/slideMaster73.xml"/><Relationship Id="rId78" Type="http://schemas.openxmlformats.org/officeDocument/2006/relationships/slide" Target="slides/slide3.xml"/><Relationship Id="rId94" Type="http://schemas.openxmlformats.org/officeDocument/2006/relationships/slide" Target="slides/slide19.xml"/><Relationship Id="rId99" Type="http://schemas.openxmlformats.org/officeDocument/2006/relationships/slide" Target="slides/slide24.xml"/><Relationship Id="rId101" Type="http://schemas.openxmlformats.org/officeDocument/2006/relationships/slide" Target="slides/slide26.xml"/><Relationship Id="rId122" Type="http://schemas.openxmlformats.org/officeDocument/2006/relationships/slide" Target="slides/slide47.xml"/><Relationship Id="rId143" Type="http://schemas.openxmlformats.org/officeDocument/2006/relationships/slide" Target="slides/slide68.xml"/><Relationship Id="rId148" Type="http://schemas.openxmlformats.org/officeDocument/2006/relationships/slide" Target="slides/slide73.xml"/><Relationship Id="rId164" Type="http://schemas.openxmlformats.org/officeDocument/2006/relationships/slide" Target="slides/slide89.xml"/><Relationship Id="rId169" Type="http://schemas.openxmlformats.org/officeDocument/2006/relationships/slide" Target="slides/slide94.xml"/><Relationship Id="rId185" Type="http://schemas.openxmlformats.org/officeDocument/2006/relationships/slide" Target="slides/slide11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80" Type="http://schemas.openxmlformats.org/officeDocument/2006/relationships/slide" Target="slides/slide105.xml"/><Relationship Id="rId210" Type="http://schemas.openxmlformats.org/officeDocument/2006/relationships/slide" Target="slides/slide135.xml"/><Relationship Id="rId215" Type="http://schemas.openxmlformats.org/officeDocument/2006/relationships/slide" Target="slides/slide140.xml"/><Relationship Id="rId26" Type="http://schemas.openxmlformats.org/officeDocument/2006/relationships/slideMaster" Target="slideMasters/slideMaster26.xml"/><Relationship Id="rId231" Type="http://schemas.openxmlformats.org/officeDocument/2006/relationships/presProps" Target="presProps.xml"/><Relationship Id="rId47" Type="http://schemas.openxmlformats.org/officeDocument/2006/relationships/slideMaster" Target="slideMasters/slideMaster47.xml"/><Relationship Id="rId68" Type="http://schemas.openxmlformats.org/officeDocument/2006/relationships/slideMaster" Target="slideMasters/slideMaster68.xml"/><Relationship Id="rId89" Type="http://schemas.openxmlformats.org/officeDocument/2006/relationships/slide" Target="slides/slide14.xml"/><Relationship Id="rId112" Type="http://schemas.openxmlformats.org/officeDocument/2006/relationships/slide" Target="slides/slide37.xml"/><Relationship Id="rId133" Type="http://schemas.openxmlformats.org/officeDocument/2006/relationships/slide" Target="slides/slide58.xml"/><Relationship Id="rId154" Type="http://schemas.openxmlformats.org/officeDocument/2006/relationships/slide" Target="slides/slide79.xml"/><Relationship Id="rId175" Type="http://schemas.openxmlformats.org/officeDocument/2006/relationships/slide" Target="slides/slide100.xml"/><Relationship Id="rId196" Type="http://schemas.openxmlformats.org/officeDocument/2006/relationships/slide" Target="slides/slide121.xml"/><Relationship Id="rId200" Type="http://schemas.openxmlformats.org/officeDocument/2006/relationships/slide" Target="slides/slide125.xml"/><Relationship Id="rId16" Type="http://schemas.openxmlformats.org/officeDocument/2006/relationships/slideMaster" Target="slideMasters/slideMaster16.xml"/><Relationship Id="rId221" Type="http://schemas.openxmlformats.org/officeDocument/2006/relationships/slide" Target="slides/slide146.xml"/><Relationship Id="rId37" Type="http://schemas.openxmlformats.org/officeDocument/2006/relationships/slideMaster" Target="slideMasters/slideMaster37.xml"/><Relationship Id="rId58" Type="http://schemas.openxmlformats.org/officeDocument/2006/relationships/slideMaster" Target="slideMasters/slideMaster58.xml"/><Relationship Id="rId79" Type="http://schemas.openxmlformats.org/officeDocument/2006/relationships/slide" Target="slides/slide4.xml"/><Relationship Id="rId102" Type="http://schemas.openxmlformats.org/officeDocument/2006/relationships/slide" Target="slides/slide27.xml"/><Relationship Id="rId123" Type="http://schemas.openxmlformats.org/officeDocument/2006/relationships/slide" Target="slides/slide48.xml"/><Relationship Id="rId144" Type="http://schemas.openxmlformats.org/officeDocument/2006/relationships/slide" Target="slides/slide69.xml"/><Relationship Id="rId90" Type="http://schemas.openxmlformats.org/officeDocument/2006/relationships/slide" Target="slides/slide15.xml"/><Relationship Id="rId165" Type="http://schemas.openxmlformats.org/officeDocument/2006/relationships/slide" Target="slides/slide90.xml"/><Relationship Id="rId186" Type="http://schemas.openxmlformats.org/officeDocument/2006/relationships/slide" Target="slides/slide111.xml"/><Relationship Id="rId211" Type="http://schemas.openxmlformats.org/officeDocument/2006/relationships/slide" Target="slides/slide136.xml"/><Relationship Id="rId232" Type="http://schemas.openxmlformats.org/officeDocument/2006/relationships/viewProps" Target="viewProps.xml"/><Relationship Id="rId27" Type="http://schemas.openxmlformats.org/officeDocument/2006/relationships/slideMaster" Target="slideMasters/slideMaster27.xml"/><Relationship Id="rId48" Type="http://schemas.openxmlformats.org/officeDocument/2006/relationships/slideMaster" Target="slideMasters/slideMaster48.xml"/><Relationship Id="rId69" Type="http://schemas.openxmlformats.org/officeDocument/2006/relationships/slideMaster" Target="slideMasters/slideMaster69.xml"/><Relationship Id="rId113" Type="http://schemas.openxmlformats.org/officeDocument/2006/relationships/slide" Target="slides/slide38.xml"/><Relationship Id="rId134" Type="http://schemas.openxmlformats.org/officeDocument/2006/relationships/slide" Target="slides/slide59.xml"/><Relationship Id="rId80" Type="http://schemas.openxmlformats.org/officeDocument/2006/relationships/slide" Target="slides/slide5.xml"/><Relationship Id="rId155" Type="http://schemas.openxmlformats.org/officeDocument/2006/relationships/slide" Target="slides/slide80.xml"/><Relationship Id="rId176" Type="http://schemas.openxmlformats.org/officeDocument/2006/relationships/slide" Target="slides/slide101.xml"/><Relationship Id="rId197" Type="http://schemas.openxmlformats.org/officeDocument/2006/relationships/slide" Target="slides/slide122.xml"/><Relationship Id="rId201" Type="http://schemas.openxmlformats.org/officeDocument/2006/relationships/slide" Target="slides/slide126.xml"/><Relationship Id="rId222" Type="http://schemas.openxmlformats.org/officeDocument/2006/relationships/slide" Target="slides/slide147.xml"/><Relationship Id="rId17" Type="http://schemas.openxmlformats.org/officeDocument/2006/relationships/slideMaster" Target="slideMasters/slideMaster17.xml"/><Relationship Id="rId38" Type="http://schemas.openxmlformats.org/officeDocument/2006/relationships/slideMaster" Target="slideMasters/slideMaster38.xml"/><Relationship Id="rId59" Type="http://schemas.openxmlformats.org/officeDocument/2006/relationships/slideMaster" Target="slideMasters/slideMaster59.xml"/><Relationship Id="rId103" Type="http://schemas.openxmlformats.org/officeDocument/2006/relationships/slide" Target="slides/slide28.xml"/><Relationship Id="rId124" Type="http://schemas.openxmlformats.org/officeDocument/2006/relationships/slide" Target="slides/slide49.xml"/><Relationship Id="rId70" Type="http://schemas.openxmlformats.org/officeDocument/2006/relationships/slideMaster" Target="slideMasters/slideMaster70.xml"/><Relationship Id="rId91" Type="http://schemas.openxmlformats.org/officeDocument/2006/relationships/slide" Target="slides/slide16.xml"/><Relationship Id="rId145" Type="http://schemas.openxmlformats.org/officeDocument/2006/relationships/slide" Target="slides/slide70.xml"/><Relationship Id="rId166" Type="http://schemas.openxmlformats.org/officeDocument/2006/relationships/slide" Target="slides/slide91.xml"/><Relationship Id="rId187" Type="http://schemas.openxmlformats.org/officeDocument/2006/relationships/slide" Target="slides/slide112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137.xml"/><Relationship Id="rId233" Type="http://schemas.openxmlformats.org/officeDocument/2006/relationships/theme" Target="theme/theme1.xml"/><Relationship Id="rId28" Type="http://schemas.openxmlformats.org/officeDocument/2006/relationships/slideMaster" Target="slideMasters/slideMaster28.xml"/><Relationship Id="rId49" Type="http://schemas.openxmlformats.org/officeDocument/2006/relationships/slideMaster" Target="slideMasters/slideMaster49.xml"/><Relationship Id="rId114" Type="http://schemas.openxmlformats.org/officeDocument/2006/relationships/slide" Target="slides/slide39.xml"/><Relationship Id="rId60" Type="http://schemas.openxmlformats.org/officeDocument/2006/relationships/slideMaster" Target="slideMasters/slideMaster60.xml"/><Relationship Id="rId81" Type="http://schemas.openxmlformats.org/officeDocument/2006/relationships/slide" Target="slides/slide6.xml"/><Relationship Id="rId135" Type="http://schemas.openxmlformats.org/officeDocument/2006/relationships/slide" Target="slides/slide60.xml"/><Relationship Id="rId156" Type="http://schemas.openxmlformats.org/officeDocument/2006/relationships/slide" Target="slides/slide81.xml"/><Relationship Id="rId177" Type="http://schemas.openxmlformats.org/officeDocument/2006/relationships/slide" Target="slides/slide102.xml"/><Relationship Id="rId198" Type="http://schemas.openxmlformats.org/officeDocument/2006/relationships/slide" Target="slides/slide123.xml"/><Relationship Id="rId202" Type="http://schemas.openxmlformats.org/officeDocument/2006/relationships/slide" Target="slides/slide127.xml"/><Relationship Id="rId223" Type="http://schemas.openxmlformats.org/officeDocument/2006/relationships/slide" Target="slides/slide148.xml"/><Relationship Id="rId18" Type="http://schemas.openxmlformats.org/officeDocument/2006/relationships/slideMaster" Target="slideMasters/slideMaster18.xml"/><Relationship Id="rId39" Type="http://schemas.openxmlformats.org/officeDocument/2006/relationships/slideMaster" Target="slideMasters/slideMaster39.xml"/><Relationship Id="rId50" Type="http://schemas.openxmlformats.org/officeDocument/2006/relationships/slideMaster" Target="slideMasters/slideMaster50.xml"/><Relationship Id="rId104" Type="http://schemas.openxmlformats.org/officeDocument/2006/relationships/slide" Target="slides/slide29.xml"/><Relationship Id="rId125" Type="http://schemas.openxmlformats.org/officeDocument/2006/relationships/slide" Target="slides/slide50.xml"/><Relationship Id="rId146" Type="http://schemas.openxmlformats.org/officeDocument/2006/relationships/slide" Target="slides/slide71.xml"/><Relationship Id="rId167" Type="http://schemas.openxmlformats.org/officeDocument/2006/relationships/slide" Target="slides/slide92.xml"/><Relationship Id="rId188" Type="http://schemas.openxmlformats.org/officeDocument/2006/relationships/slide" Target="slides/slide113.xml"/><Relationship Id="rId71" Type="http://schemas.openxmlformats.org/officeDocument/2006/relationships/slideMaster" Target="slideMasters/slideMaster71.xml"/><Relationship Id="rId92" Type="http://schemas.openxmlformats.org/officeDocument/2006/relationships/slide" Target="slides/slide17.xml"/><Relationship Id="rId213" Type="http://schemas.openxmlformats.org/officeDocument/2006/relationships/slide" Target="slides/slide138.xml"/><Relationship Id="rId234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29" Type="http://schemas.openxmlformats.org/officeDocument/2006/relationships/slideMaster" Target="slideMasters/slideMaster29.xml"/><Relationship Id="rId40" Type="http://schemas.openxmlformats.org/officeDocument/2006/relationships/slideMaster" Target="slideMasters/slideMaster40.xml"/><Relationship Id="rId115" Type="http://schemas.openxmlformats.org/officeDocument/2006/relationships/slide" Target="slides/slide40.xml"/><Relationship Id="rId136" Type="http://schemas.openxmlformats.org/officeDocument/2006/relationships/slide" Target="slides/slide61.xml"/><Relationship Id="rId157" Type="http://schemas.openxmlformats.org/officeDocument/2006/relationships/slide" Target="slides/slide82.xml"/><Relationship Id="rId178" Type="http://schemas.openxmlformats.org/officeDocument/2006/relationships/slide" Target="slides/slide103.xml"/><Relationship Id="rId61" Type="http://schemas.openxmlformats.org/officeDocument/2006/relationships/slideMaster" Target="slideMasters/slideMaster61.xml"/><Relationship Id="rId82" Type="http://schemas.openxmlformats.org/officeDocument/2006/relationships/slide" Target="slides/slide7.xml"/><Relationship Id="rId199" Type="http://schemas.openxmlformats.org/officeDocument/2006/relationships/slide" Target="slides/slide124.xml"/><Relationship Id="rId203" Type="http://schemas.openxmlformats.org/officeDocument/2006/relationships/slide" Target="slides/slide128.xml"/><Relationship Id="rId19" Type="http://schemas.openxmlformats.org/officeDocument/2006/relationships/slideMaster" Target="slideMasters/slideMaster19.xml"/><Relationship Id="rId224" Type="http://schemas.openxmlformats.org/officeDocument/2006/relationships/slide" Target="slides/slide149.xml"/><Relationship Id="rId30" Type="http://schemas.openxmlformats.org/officeDocument/2006/relationships/slideMaster" Target="slideMasters/slideMaster30.xml"/><Relationship Id="rId105" Type="http://schemas.openxmlformats.org/officeDocument/2006/relationships/slide" Target="slides/slide30.xml"/><Relationship Id="rId126" Type="http://schemas.openxmlformats.org/officeDocument/2006/relationships/slide" Target="slides/slide51.xml"/><Relationship Id="rId147" Type="http://schemas.openxmlformats.org/officeDocument/2006/relationships/slide" Target="slides/slide72.xml"/><Relationship Id="rId168" Type="http://schemas.openxmlformats.org/officeDocument/2006/relationships/slide" Target="slides/slide93.xml"/><Relationship Id="rId51" Type="http://schemas.openxmlformats.org/officeDocument/2006/relationships/slideMaster" Target="slideMasters/slideMaster51.xml"/><Relationship Id="rId72" Type="http://schemas.openxmlformats.org/officeDocument/2006/relationships/slideMaster" Target="slideMasters/slideMaster72.xml"/><Relationship Id="rId93" Type="http://schemas.openxmlformats.org/officeDocument/2006/relationships/slide" Target="slides/slide18.xml"/><Relationship Id="rId189" Type="http://schemas.openxmlformats.org/officeDocument/2006/relationships/slide" Target="slides/slide114.xml"/><Relationship Id="rId3" Type="http://schemas.openxmlformats.org/officeDocument/2006/relationships/slideMaster" Target="slideMasters/slideMaster3.xml"/><Relationship Id="rId214" Type="http://schemas.openxmlformats.org/officeDocument/2006/relationships/slide" Target="slides/slide139.xml"/><Relationship Id="rId116" Type="http://schemas.openxmlformats.org/officeDocument/2006/relationships/slide" Target="slides/slide41.xml"/><Relationship Id="rId137" Type="http://schemas.openxmlformats.org/officeDocument/2006/relationships/slide" Target="slides/slide62.xml"/><Relationship Id="rId158" Type="http://schemas.openxmlformats.org/officeDocument/2006/relationships/slide" Target="slides/slide8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rbera/Documents/work/Pythia/pythia_MICRO21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rbera/Documents/work/DMF/dmf_micro22_2%202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rbera/Documents/work/DMF/dmf_micro22_2%202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12.xml"/><Relationship Id="rId1" Type="http://schemas.microsoft.com/office/2011/relationships/chartStyle" Target="style12.xml"/><Relationship Id="rId4" Type="http://schemas.openxmlformats.org/officeDocument/2006/relationships/oleObject" Target="file:////Users/rbera/Documents/work/DMF/dmf_micro22_2.xlsx" TargetMode="Externa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13.xml"/><Relationship Id="rId1" Type="http://schemas.microsoft.com/office/2011/relationships/chartStyle" Target="style13.xml"/><Relationship Id="rId4" Type="http://schemas.openxmlformats.org/officeDocument/2006/relationships/oleObject" Target="file:////Users/rbera/Documents/work/DMF/dmf_micro22_2.xlsx" TargetMode="Externa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14.xml"/><Relationship Id="rId1" Type="http://schemas.microsoft.com/office/2011/relationships/chartStyle" Target="style14.xml"/><Relationship Id="rId4" Type="http://schemas.openxmlformats.org/officeDocument/2006/relationships/oleObject" Target="file:////Users/rbera/Documents/work/DMF/dmf_micro22_2%202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rbera/Documents/work/Pythia/pythia_MICRO21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rbera/Documents/work/Pythia/pythia_MICRO21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rbera/Documents/work/Pythia/pythia_MICRO21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oleObject" Target="file:////Users/rbera/Documents/work/Pythia/pythia_MICRO21.xlsx" TargetMode="Externa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oleObject" Target="file:////Users/rbera/Documents/work/Pythia/pythia_MICRO21.xlsx" TargetMode="Externa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rbera/Documents/work/DMF/dmf_micro22_2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rbera/Documents/work/DMF/dmf_micro22_2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rbera/Documents/work/DMF/dmf_micro22_2%202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tx>
            <c:strRef>
              <c:f>'nC-runs'!$AY$2</c:f>
              <c:strCache>
                <c:ptCount val="1"/>
                <c:pt idx="0">
                  <c:v>SPP</c:v>
                </c:pt>
              </c:strCache>
            </c:strRef>
          </c:tx>
          <c:spPr>
            <a:ln w="38100" cap="rnd">
              <a:solidFill>
                <a:schemeClr val="accent6">
                  <a:lumMod val="75000"/>
                </a:schemeClr>
              </a:solidFill>
              <a:prstDash val="solid"/>
              <a:round/>
            </a:ln>
            <a:effectLst/>
          </c:spPr>
          <c:marker>
            <c:symbol val="circle"/>
            <c:size val="8"/>
            <c:spPr>
              <a:solidFill>
                <a:schemeClr val="accent6">
                  <a:lumMod val="75000"/>
                </a:schemeClr>
              </a:solidFill>
              <a:ln w="12700">
                <a:solidFill>
                  <a:schemeClr val="accent6">
                    <a:lumMod val="50000"/>
                  </a:schemeClr>
                </a:solidFill>
              </a:ln>
              <a:effectLst/>
            </c:spPr>
          </c:marker>
          <c:xVal>
            <c:numRef>
              <c:f>'nC-runs'!$AZ$1:$BE$1</c:f>
              <c:numCache>
                <c:formatCode>General</c:formatCode>
                <c:ptCount val="6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6</c:v>
                </c:pt>
                <c:pt idx="4">
                  <c:v>8</c:v>
                </c:pt>
                <c:pt idx="5">
                  <c:v>12</c:v>
                </c:pt>
              </c:numCache>
            </c:numRef>
          </c:xVal>
          <c:yVal>
            <c:numRef>
              <c:f>'nC-runs'!$AZ$2:$BE$2</c:f>
              <c:numCache>
                <c:formatCode>General</c:formatCode>
                <c:ptCount val="6"/>
                <c:pt idx="0">
                  <c:v>1.1808841707873761</c:v>
                </c:pt>
                <c:pt idx="1">
                  <c:v>1.2748240002710416</c:v>
                </c:pt>
                <c:pt idx="2">
                  <c:v>1.2360704054461438</c:v>
                </c:pt>
                <c:pt idx="3">
                  <c:v>1.2321915796264478</c:v>
                </c:pt>
                <c:pt idx="4">
                  <c:v>1.2106804796264479</c:v>
                </c:pt>
                <c:pt idx="5">
                  <c:v>1.1843877796264499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F666-2646-8D32-12A584600FA6}"/>
            </c:ext>
          </c:extLst>
        </c:ser>
        <c:ser>
          <c:idx val="1"/>
          <c:order val="1"/>
          <c:tx>
            <c:strRef>
              <c:f>'nC-runs'!$AY$3</c:f>
              <c:strCache>
                <c:ptCount val="1"/>
                <c:pt idx="0">
                  <c:v>Bingo</c:v>
                </c:pt>
              </c:strCache>
            </c:strRef>
          </c:tx>
          <c:spPr>
            <a:ln w="38100" cap="rnd">
              <a:solidFill>
                <a:schemeClr val="accent1"/>
              </a:solidFill>
              <a:prstDash val="solid"/>
              <a:round/>
            </a:ln>
            <a:effectLst/>
          </c:spPr>
          <c:marker>
            <c:symbol val="circle"/>
            <c:size val="8"/>
            <c:spPr>
              <a:solidFill>
                <a:schemeClr val="accent1"/>
              </a:solidFill>
              <a:ln w="12700">
                <a:solidFill>
                  <a:schemeClr val="accent1">
                    <a:lumMod val="50000"/>
                  </a:schemeClr>
                </a:solidFill>
              </a:ln>
              <a:effectLst/>
            </c:spPr>
          </c:marker>
          <c:xVal>
            <c:numRef>
              <c:f>'nC-runs'!$AZ$1:$BE$1</c:f>
              <c:numCache>
                <c:formatCode>General</c:formatCode>
                <c:ptCount val="6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6</c:v>
                </c:pt>
                <c:pt idx="4">
                  <c:v>8</c:v>
                </c:pt>
                <c:pt idx="5">
                  <c:v>12</c:v>
                </c:pt>
              </c:numCache>
            </c:numRef>
          </c:xVal>
          <c:yVal>
            <c:numRef>
              <c:f>'nC-runs'!$AZ$3:$BE$3</c:f>
              <c:numCache>
                <c:formatCode>General</c:formatCode>
                <c:ptCount val="6"/>
                <c:pt idx="0">
                  <c:v>1.1861222740304298</c:v>
                </c:pt>
                <c:pt idx="1">
                  <c:v>1.283155393669023</c:v>
                </c:pt>
                <c:pt idx="2">
                  <c:v>1.21857547349426</c:v>
                </c:pt>
                <c:pt idx="3">
                  <c:v>1.1863626306643582</c:v>
                </c:pt>
                <c:pt idx="4">
                  <c:v>1.1783076306643601</c:v>
                </c:pt>
                <c:pt idx="5">
                  <c:v>1.1577598306643599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F666-2646-8D32-12A584600FA6}"/>
            </c:ext>
          </c:extLst>
        </c:ser>
        <c:ser>
          <c:idx val="2"/>
          <c:order val="2"/>
          <c:tx>
            <c:strRef>
              <c:f>'nC-runs'!$AY$4</c:f>
              <c:strCache>
                <c:ptCount val="1"/>
                <c:pt idx="0">
                  <c:v>MLOP</c:v>
                </c:pt>
              </c:strCache>
            </c:strRef>
          </c:tx>
          <c:spPr>
            <a:ln w="38100" cap="rnd">
              <a:solidFill>
                <a:schemeClr val="accent4">
                  <a:lumMod val="75000"/>
                </a:schemeClr>
              </a:solidFill>
              <a:prstDash val="solid"/>
              <a:round/>
            </a:ln>
            <a:effectLst/>
          </c:spPr>
          <c:marker>
            <c:symbol val="circle"/>
            <c:size val="8"/>
            <c:spPr>
              <a:solidFill>
                <a:schemeClr val="accent4">
                  <a:lumMod val="75000"/>
                </a:schemeClr>
              </a:solidFill>
              <a:ln w="12700">
                <a:solidFill>
                  <a:schemeClr val="accent4">
                    <a:lumMod val="50000"/>
                  </a:schemeClr>
                </a:solidFill>
              </a:ln>
              <a:effectLst/>
            </c:spPr>
          </c:marker>
          <c:xVal>
            <c:numRef>
              <c:f>'nC-runs'!$AZ$1:$BE$1</c:f>
              <c:numCache>
                <c:formatCode>General</c:formatCode>
                <c:ptCount val="6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6</c:v>
                </c:pt>
                <c:pt idx="4">
                  <c:v>8</c:v>
                </c:pt>
                <c:pt idx="5">
                  <c:v>12</c:v>
                </c:pt>
              </c:numCache>
            </c:numRef>
          </c:xVal>
          <c:yVal>
            <c:numRef>
              <c:f>'nC-runs'!$AZ$4:$BE$4</c:f>
              <c:numCache>
                <c:formatCode>General</c:formatCode>
                <c:ptCount val="6"/>
                <c:pt idx="0">
                  <c:v>1.1902479558020136</c:v>
                </c:pt>
                <c:pt idx="1">
                  <c:v>1.2832694998724017</c:v>
                </c:pt>
                <c:pt idx="2">
                  <c:v>1.2429404821709504</c:v>
                </c:pt>
                <c:pt idx="3">
                  <c:v>1.2309973916321584</c:v>
                </c:pt>
                <c:pt idx="4">
                  <c:v>1.20737059163216</c:v>
                </c:pt>
                <c:pt idx="5">
                  <c:v>1.1768934916321601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F666-2646-8D32-12A584600FA6}"/>
            </c:ext>
          </c:extLst>
        </c:ser>
        <c:ser>
          <c:idx val="5"/>
          <c:order val="3"/>
          <c:tx>
            <c:strRef>
              <c:f>'nC-runs'!$AY$7</c:f>
              <c:strCache>
                <c:ptCount val="1"/>
                <c:pt idx="0">
                  <c:v>Pythia</c:v>
                </c:pt>
              </c:strCache>
            </c:strRef>
          </c:tx>
          <c:spPr>
            <a:ln w="38100" cap="rnd">
              <a:solidFill>
                <a:srgbClr val="C00000"/>
              </a:solidFill>
              <a:prstDash val="solid"/>
              <a:round/>
            </a:ln>
            <a:effectLst/>
          </c:spPr>
          <c:marker>
            <c:symbol val="circle"/>
            <c:size val="11"/>
            <c:spPr>
              <a:solidFill>
                <a:srgbClr val="FFFF00"/>
              </a:solidFill>
              <a:ln w="28575">
                <a:solidFill>
                  <a:schemeClr val="tx1"/>
                </a:solidFill>
              </a:ln>
              <a:effectLst/>
            </c:spPr>
          </c:marker>
          <c:xVal>
            <c:numRef>
              <c:f>'nC-runs'!$AZ$1:$BE$1</c:f>
              <c:numCache>
                <c:formatCode>General</c:formatCode>
                <c:ptCount val="6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6</c:v>
                </c:pt>
                <c:pt idx="4">
                  <c:v>8</c:v>
                </c:pt>
                <c:pt idx="5">
                  <c:v>12</c:v>
                </c:pt>
              </c:numCache>
            </c:numRef>
          </c:xVal>
          <c:yVal>
            <c:numRef>
              <c:f>'nC-runs'!$AZ$7:$BE$7</c:f>
              <c:numCache>
                <c:formatCode>General</c:formatCode>
                <c:ptCount val="6"/>
                <c:pt idx="0">
                  <c:v>1.224211498438099</c:v>
                </c:pt>
                <c:pt idx="1">
                  <c:v>1.3242669269826637</c:v>
                </c:pt>
                <c:pt idx="2">
                  <c:v>1.3008811418323525</c:v>
                </c:pt>
                <c:pt idx="3">
                  <c:v>1.2853278822555283</c:v>
                </c:pt>
                <c:pt idx="4">
                  <c:v>1.2704030822555283</c:v>
                </c:pt>
                <c:pt idx="5">
                  <c:v>1.2538090822555283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F666-2646-8D32-12A584600FA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71743440"/>
        <c:axId val="371753568"/>
      </c:scatterChart>
      <c:valAx>
        <c:axId val="371743440"/>
        <c:scaling>
          <c:orientation val="minMax"/>
          <c:max val="13"/>
          <c:min val="0"/>
        </c:scaling>
        <c:delete val="0"/>
        <c:axPos val="b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prstDash val="dash"/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prstDash val="dash"/>
              <a:round/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Number of cores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71753568"/>
        <c:crosses val="autoZero"/>
        <c:crossBetween val="midCat"/>
        <c:majorUnit val="2"/>
        <c:minorUnit val="1"/>
      </c:valAx>
      <c:valAx>
        <c:axId val="371753568"/>
        <c:scaling>
          <c:orientation val="minMax"/>
          <c:min val="1.1000000000000001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prstDash val="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dirty="0"/>
                  <a:t>Geomean speedup</a:t>
                </a:r>
              </a:p>
              <a:p>
                <a:pPr>
                  <a:defRPr/>
                </a:pPr>
                <a:r>
                  <a:rPr lang="en-GB" dirty="0"/>
                  <a:t>over no prefetching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71743440"/>
        <c:crosses val="autoZero"/>
        <c:crossBetween val="midCat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4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4791485075410255"/>
          <c:y val="3.844562174602309E-2"/>
          <c:w val="0.71913039068019613"/>
          <c:h val="0.51298873229523223"/>
        </c:manualLayout>
      </c:layout>
      <c:lineChart>
        <c:grouping val="standard"/>
        <c:varyColors val="0"/>
        <c:ser>
          <c:idx val="1"/>
          <c:order val="0"/>
          <c:tx>
            <c:strRef>
              <c:f>'cache-size-latency-comp'!$C$1</c:f>
              <c:strCache>
                <c:ptCount val="1"/>
                <c:pt idx="0">
                  <c:v>Latency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16"/>
            <c:spPr>
              <a:solidFill>
                <a:srgbClr val="FFC000"/>
              </a:solidFill>
              <a:ln w="38100">
                <a:solidFill>
                  <a:srgbClr val="C00000"/>
                </a:solidFill>
              </a:ln>
              <a:effectLst/>
            </c:spPr>
          </c:marker>
          <c:trendline>
            <c:spPr>
              <a:ln w="50800" cap="rnd">
                <a:solidFill>
                  <a:srgbClr val="C00000"/>
                </a:solidFill>
                <a:prstDash val="sysDash"/>
              </a:ln>
              <a:effectLst/>
            </c:spPr>
            <c:trendlineType val="linear"/>
            <c:dispRSqr val="0"/>
            <c:dispEq val="0"/>
          </c:trendline>
          <c:cat>
            <c:strRef>
              <c:f>'cache-size-latency-comp'!$A$2:$A$6</c:f>
              <c:strCache>
                <c:ptCount val="5"/>
                <c:pt idx="0">
                  <c:v>Skylake (2015)</c:v>
                </c:pt>
                <c:pt idx="1">
                  <c:v>Sunny Cove (2019)</c:v>
                </c:pt>
                <c:pt idx="2">
                  <c:v>Willow Cove (2020)</c:v>
                </c:pt>
                <c:pt idx="3">
                  <c:v>Golden Cove P-core (2021)</c:v>
                </c:pt>
                <c:pt idx="4">
                  <c:v>Raptor Lake P-core (2022)</c:v>
                </c:pt>
              </c:strCache>
            </c:strRef>
          </c:cat>
          <c:val>
            <c:numRef>
              <c:f>'cache-size-latency-comp'!$C$2:$C$6</c:f>
              <c:numCache>
                <c:formatCode>General</c:formatCode>
                <c:ptCount val="5"/>
                <c:pt idx="0">
                  <c:v>12</c:v>
                </c:pt>
                <c:pt idx="1">
                  <c:v>13</c:v>
                </c:pt>
                <c:pt idx="2">
                  <c:v>14</c:v>
                </c:pt>
                <c:pt idx="3">
                  <c:v>15</c:v>
                </c:pt>
                <c:pt idx="4">
                  <c:v>16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485-D748-A7C4-C3C3E8B8E41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35713839"/>
        <c:axId val="635715487"/>
      </c:lineChart>
      <c:catAx>
        <c:axId val="63571383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prstDash val="dash"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5715487"/>
        <c:crosses val="autoZero"/>
        <c:auto val="1"/>
        <c:lblAlgn val="ctr"/>
        <c:lblOffset val="100"/>
        <c:noMultiLvlLbl val="0"/>
      </c:catAx>
      <c:valAx>
        <c:axId val="635715487"/>
        <c:scaling>
          <c:orientation val="minMax"/>
          <c:max val="17"/>
          <c:min val="11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prstDash val="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2400" b="1" dirty="0"/>
                  <a:t>L2 Latency (</a:t>
                </a:r>
                <a:r>
                  <a:rPr lang="en-GB" sz="2400" b="1" baseline="0" dirty="0"/>
                  <a:t>processor cycles)</a:t>
                </a:r>
                <a:endParaRPr lang="en-GB" sz="2400" b="1" dirty="0"/>
              </a:p>
            </c:rich>
          </c:tx>
          <c:layout>
            <c:manualLayout>
              <c:xMode val="edge"/>
              <c:yMode val="edge"/>
              <c:x val="2.1375772708883512E-2"/>
              <c:y val="9.8295410483654599E-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4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5713839"/>
        <c:crosses val="autoZero"/>
        <c:crossBetween val="between"/>
        <c:majorUnit val="1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>
      <a:outerShdw blurRad="50800" dist="38100" dir="2700000" algn="tl" rotWithShape="0">
        <a:prstClr val="black">
          <a:alpha val="40000"/>
        </a:prstClr>
      </a:outerShdw>
    </a:effectLst>
  </c:spPr>
  <c:txPr>
    <a:bodyPr/>
    <a:lstStyle/>
    <a:p>
      <a:pPr>
        <a:defRPr sz="2000">
          <a:solidFill>
            <a:schemeClr val="tx1"/>
          </a:solidFill>
          <a:latin typeface="+mn-lt"/>
        </a:defRPr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704863299899053"/>
          <c:y val="0.14156421087395166"/>
          <c:w val="0.81724549602951757"/>
          <c:h val="0.7382769026334181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'1C'!$HE$26</c:f>
              <c:strCache>
                <c:ptCount val="1"/>
                <c:pt idx="0">
                  <c:v>Hermes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'1C'!$HD$27:$HD$32</c:f>
              <c:strCache>
                <c:ptCount val="6"/>
                <c:pt idx="0">
                  <c:v>SPEC06</c:v>
                </c:pt>
                <c:pt idx="1">
                  <c:v>SPEC17</c:v>
                </c:pt>
                <c:pt idx="2">
                  <c:v>PARSEC</c:v>
                </c:pt>
                <c:pt idx="3">
                  <c:v>Ligra</c:v>
                </c:pt>
                <c:pt idx="4">
                  <c:v>CVP</c:v>
                </c:pt>
                <c:pt idx="5">
                  <c:v>GEOMEAN</c:v>
                </c:pt>
              </c:strCache>
            </c:strRef>
          </c:cat>
          <c:val>
            <c:numRef>
              <c:f>'1C'!$HE$27:$HE$32</c:f>
              <c:numCache>
                <c:formatCode>General</c:formatCode>
                <c:ptCount val="6"/>
                <c:pt idx="0">
                  <c:v>1.0965925758007928</c:v>
                </c:pt>
                <c:pt idx="1">
                  <c:v>1.1184787259908222</c:v>
                </c:pt>
                <c:pt idx="2">
                  <c:v>1.1060867058864818</c:v>
                </c:pt>
                <c:pt idx="3">
                  <c:v>1.1108185655413441</c:v>
                </c:pt>
                <c:pt idx="4">
                  <c:v>1.1308845241969439</c:v>
                </c:pt>
                <c:pt idx="5">
                  <c:v>1.1150078010146012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2F5-3844-A1BB-C7BCCC626267}"/>
            </c:ext>
          </c:extLst>
        </c:ser>
        <c:ser>
          <c:idx val="1"/>
          <c:order val="1"/>
          <c:tx>
            <c:strRef>
              <c:f>'1C'!$HF$26</c:f>
              <c:strCache>
                <c:ptCount val="1"/>
                <c:pt idx="0">
                  <c:v>Pythia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'1C'!$HD$27:$HD$32</c:f>
              <c:strCache>
                <c:ptCount val="6"/>
                <c:pt idx="0">
                  <c:v>SPEC06</c:v>
                </c:pt>
                <c:pt idx="1">
                  <c:v>SPEC17</c:v>
                </c:pt>
                <c:pt idx="2">
                  <c:v>PARSEC</c:v>
                </c:pt>
                <c:pt idx="3">
                  <c:v>Ligra</c:v>
                </c:pt>
                <c:pt idx="4">
                  <c:v>CVP</c:v>
                </c:pt>
                <c:pt idx="5">
                  <c:v>GEOMEAN</c:v>
                </c:pt>
              </c:strCache>
            </c:strRef>
          </c:cat>
          <c:val>
            <c:numRef>
              <c:f>'1C'!$HF$27:$HF$32</c:f>
              <c:numCache>
                <c:formatCode>General</c:formatCode>
                <c:ptCount val="6"/>
                <c:pt idx="0">
                  <c:v>1.2123014259619322</c:v>
                </c:pt>
                <c:pt idx="1">
                  <c:v>1.271460568242625</c:v>
                </c:pt>
                <c:pt idx="2">
                  <c:v>1.0567761626053607</c:v>
                </c:pt>
                <c:pt idx="3">
                  <c:v>1.1992451882494004</c:v>
                </c:pt>
                <c:pt idx="4">
                  <c:v>1.2108056604117088</c:v>
                </c:pt>
                <c:pt idx="5">
                  <c:v>1.2034179298429193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2F5-3844-A1BB-C7BCCC626267}"/>
            </c:ext>
          </c:extLst>
        </c:ser>
        <c:ser>
          <c:idx val="2"/>
          <c:order val="2"/>
          <c:tx>
            <c:strRef>
              <c:f>'1C'!$HG$26</c:f>
              <c:strCache>
                <c:ptCount val="1"/>
                <c:pt idx="0">
                  <c:v>Pythia + Hermes</c:v>
                </c:pt>
              </c:strCache>
            </c:strRef>
          </c:tx>
          <c:spPr>
            <a:solidFill>
              <a:schemeClr val="tx1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'1C'!$HD$27:$HD$32</c:f>
              <c:strCache>
                <c:ptCount val="6"/>
                <c:pt idx="0">
                  <c:v>SPEC06</c:v>
                </c:pt>
                <c:pt idx="1">
                  <c:v>SPEC17</c:v>
                </c:pt>
                <c:pt idx="2">
                  <c:v>PARSEC</c:v>
                </c:pt>
                <c:pt idx="3">
                  <c:v>Ligra</c:v>
                </c:pt>
                <c:pt idx="4">
                  <c:v>CVP</c:v>
                </c:pt>
                <c:pt idx="5">
                  <c:v>GEOMEAN</c:v>
                </c:pt>
              </c:strCache>
            </c:strRef>
          </c:cat>
          <c:val>
            <c:numRef>
              <c:f>'1C'!$HG$27:$HG$32</c:f>
              <c:numCache>
                <c:formatCode>General</c:formatCode>
                <c:ptCount val="6"/>
                <c:pt idx="0">
                  <c:v>1.2627521348667647</c:v>
                </c:pt>
                <c:pt idx="1">
                  <c:v>1.3007233272994472</c:v>
                </c:pt>
                <c:pt idx="2">
                  <c:v>1.1279232637393573</c:v>
                </c:pt>
                <c:pt idx="3">
                  <c:v>1.2387960597037622</c:v>
                </c:pt>
                <c:pt idx="4">
                  <c:v>1.2853686640590727</c:v>
                </c:pt>
                <c:pt idx="5">
                  <c:v>1.2573588609599857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2F5-3844-A1BB-C7BCCC626267}"/>
            </c:ext>
          </c:extLst>
        </c:ser>
        <c:ser>
          <c:idx val="3"/>
          <c:order val="3"/>
          <c:tx>
            <c:strRef>
              <c:f>'1C'!$HH$26</c:f>
              <c:strCache>
                <c:ptCount val="1"/>
                <c:pt idx="0">
                  <c:v>Pythia + Ideal Hermes</c:v>
                </c:pt>
              </c:strCache>
            </c:strRef>
          </c:tx>
          <c:spPr>
            <a:solidFill>
              <a:schemeClr val="accent6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'1C'!$HD$27:$HD$32</c:f>
              <c:strCache>
                <c:ptCount val="6"/>
                <c:pt idx="0">
                  <c:v>SPEC06</c:v>
                </c:pt>
                <c:pt idx="1">
                  <c:v>SPEC17</c:v>
                </c:pt>
                <c:pt idx="2">
                  <c:v>PARSEC</c:v>
                </c:pt>
                <c:pt idx="3">
                  <c:v>Ligra</c:v>
                </c:pt>
                <c:pt idx="4">
                  <c:v>CVP</c:v>
                </c:pt>
                <c:pt idx="5">
                  <c:v>GEOMEAN</c:v>
                </c:pt>
              </c:strCache>
            </c:strRef>
          </c:cat>
          <c:val>
            <c:numRef>
              <c:f>'1C'!$HH$27:$HH$32</c:f>
              <c:numCache>
                <c:formatCode>General</c:formatCode>
                <c:ptCount val="6"/>
                <c:pt idx="0">
                  <c:v>1.2919827663781318</c:v>
                </c:pt>
                <c:pt idx="1">
                  <c:v>1.3305181676717928</c:v>
                </c:pt>
                <c:pt idx="2">
                  <c:v>1.1416614271696575</c:v>
                </c:pt>
                <c:pt idx="3">
                  <c:v>1.2610353404239476</c:v>
                </c:pt>
                <c:pt idx="4">
                  <c:v>1.3239462115977865</c:v>
                </c:pt>
                <c:pt idx="5">
                  <c:v>1.2862782215722983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2F5-3844-A1BB-C7BCCC62626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7"/>
        <c:axId val="1572335087"/>
        <c:axId val="1572348015"/>
      </c:barChart>
      <c:catAx>
        <c:axId val="1572335087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prstDash val="dash"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pPr>
            <a:endParaRPr lang="en-US"/>
          </a:p>
        </c:txPr>
        <c:crossAx val="1572348015"/>
        <c:crosses val="autoZero"/>
        <c:auto val="1"/>
        <c:lblAlgn val="ctr"/>
        <c:lblOffset val="100"/>
        <c:noMultiLvlLbl val="0"/>
      </c:catAx>
      <c:valAx>
        <c:axId val="1572348015"/>
        <c:scaling>
          <c:orientation val="minMax"/>
          <c:min val="1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prstDash val="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Corbel" panose="020B0503020204020204" pitchFamily="34" charset="0"/>
                    <a:ea typeface="+mn-ea"/>
                    <a:cs typeface="+mn-cs"/>
                  </a:defRPr>
                </a:pPr>
                <a:r>
                  <a:rPr lang="en-GB"/>
                  <a:t>Geomean speedup</a:t>
                </a:r>
              </a:p>
              <a:p>
                <a:pPr>
                  <a:defRPr/>
                </a:pPr>
                <a:r>
                  <a:rPr lang="en-GB"/>
                  <a:t>over the No-prefetching system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/>
                  </a:solidFill>
                  <a:latin typeface="Corbel" panose="020B05030202040202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pPr>
            <a:endParaRPr lang="en-US"/>
          </a:p>
        </c:txPr>
        <c:crossAx val="1572335087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t"/>
      <c:layout>
        <c:manualLayout>
          <c:xMode val="edge"/>
          <c:yMode val="edge"/>
          <c:x val="6.8534709693782739E-2"/>
          <c:y val="1.2534562575842739E-2"/>
          <c:w val="0.92330442081480979"/>
          <c:h val="8.421175057875832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/>
              </a:solidFill>
              <a:latin typeface="Corbel" panose="020B0503020204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2000">
          <a:solidFill>
            <a:schemeClr val="tx1"/>
          </a:solidFill>
          <a:latin typeface="Corbel" panose="020B0503020204020204" pitchFamily="34" charset="0"/>
        </a:defRPr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7095362743223175"/>
          <c:y val="7.8255339902079682E-2"/>
          <c:w val="0.81334050159627636"/>
          <c:h val="0.8097764095949494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'1C'!$JT$12</c:f>
              <c:strCache>
                <c:ptCount val="1"/>
                <c:pt idx="0">
                  <c:v>Hermes</c:v>
                </c:pt>
              </c:strCache>
            </c:strRef>
          </c:tx>
          <c:spPr>
            <a:solidFill>
              <a:srgbClr val="ED7D31"/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cat>
            <c:strRef>
              <c:f>'1C'!$JS$13:$JS$18</c:f>
              <c:strCache>
                <c:ptCount val="6"/>
                <c:pt idx="0">
                  <c:v>SPEC06</c:v>
                </c:pt>
                <c:pt idx="1">
                  <c:v>SPEC17</c:v>
                </c:pt>
                <c:pt idx="2">
                  <c:v>PARSEC</c:v>
                </c:pt>
                <c:pt idx="3">
                  <c:v>Ligra</c:v>
                </c:pt>
                <c:pt idx="4">
                  <c:v>CVP</c:v>
                </c:pt>
                <c:pt idx="5">
                  <c:v>AVG</c:v>
                </c:pt>
              </c:strCache>
            </c:strRef>
          </c:cat>
          <c:val>
            <c:numRef>
              <c:f>'1C'!$JT$13:$JT$18</c:f>
              <c:numCache>
                <c:formatCode>0.00%</c:formatCode>
                <c:ptCount val="6"/>
                <c:pt idx="0">
                  <c:v>5.680496263835174E-2</c:v>
                </c:pt>
                <c:pt idx="1">
                  <c:v>2.9895445683178343E-2</c:v>
                </c:pt>
                <c:pt idx="2">
                  <c:v>0.27038208421009258</c:v>
                </c:pt>
                <c:pt idx="3">
                  <c:v>7.2652813816861103E-2</c:v>
                </c:pt>
                <c:pt idx="4">
                  <c:v>6.2029101912306039E-2</c:v>
                </c:pt>
                <c:pt idx="5">
                  <c:v>5.5441151982855971E-2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458-714C-A33E-4E1021F04CC5}"/>
            </c:ext>
          </c:extLst>
        </c:ser>
        <c:ser>
          <c:idx val="1"/>
          <c:order val="1"/>
          <c:tx>
            <c:strRef>
              <c:f>'1C'!$JU$12</c:f>
              <c:strCache>
                <c:ptCount val="1"/>
                <c:pt idx="0">
                  <c:v>Pythia</c:v>
                </c:pt>
              </c:strCache>
            </c:strRef>
          </c:tx>
          <c:spPr>
            <a:solidFill>
              <a:srgbClr val="4472C4"/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cat>
            <c:strRef>
              <c:f>'1C'!$JS$13:$JS$18</c:f>
              <c:strCache>
                <c:ptCount val="6"/>
                <c:pt idx="0">
                  <c:v>SPEC06</c:v>
                </c:pt>
                <c:pt idx="1">
                  <c:v>SPEC17</c:v>
                </c:pt>
                <c:pt idx="2">
                  <c:v>PARSEC</c:v>
                </c:pt>
                <c:pt idx="3">
                  <c:v>Ligra</c:v>
                </c:pt>
                <c:pt idx="4">
                  <c:v>CVP</c:v>
                </c:pt>
                <c:pt idx="5">
                  <c:v>AVG</c:v>
                </c:pt>
              </c:strCache>
            </c:strRef>
          </c:cat>
          <c:val>
            <c:numRef>
              <c:f>'1C'!$JU$13:$JU$18</c:f>
              <c:numCache>
                <c:formatCode>0.00%</c:formatCode>
                <c:ptCount val="6"/>
                <c:pt idx="0">
                  <c:v>0.41861510559128073</c:v>
                </c:pt>
                <c:pt idx="1">
                  <c:v>0.24079544644193435</c:v>
                </c:pt>
                <c:pt idx="2">
                  <c:v>0.48616837229865795</c:v>
                </c:pt>
                <c:pt idx="3">
                  <c:v>0.37302095595573981</c:v>
                </c:pt>
                <c:pt idx="4">
                  <c:v>0.52322689681644596</c:v>
                </c:pt>
                <c:pt idx="5">
                  <c:v>0.38511861430126659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458-714C-A33E-4E1021F04CC5}"/>
            </c:ext>
          </c:extLst>
        </c:ser>
        <c:ser>
          <c:idx val="2"/>
          <c:order val="2"/>
          <c:tx>
            <c:strRef>
              <c:f>'1C'!$JV$12</c:f>
              <c:strCache>
                <c:ptCount val="1"/>
                <c:pt idx="0">
                  <c:v>Pythia + Hermes</c:v>
                </c:pt>
              </c:strCache>
            </c:strRef>
          </c:tx>
          <c:spPr>
            <a:solidFill>
              <a:sysClr val="windowText" lastClr="000000"/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cat>
            <c:strRef>
              <c:f>'1C'!$JS$13:$JS$18</c:f>
              <c:strCache>
                <c:ptCount val="6"/>
                <c:pt idx="0">
                  <c:v>SPEC06</c:v>
                </c:pt>
                <c:pt idx="1">
                  <c:v>SPEC17</c:v>
                </c:pt>
                <c:pt idx="2">
                  <c:v>PARSEC</c:v>
                </c:pt>
                <c:pt idx="3">
                  <c:v>Ligra</c:v>
                </c:pt>
                <c:pt idx="4">
                  <c:v>CVP</c:v>
                </c:pt>
                <c:pt idx="5">
                  <c:v>AVG</c:v>
                </c:pt>
              </c:strCache>
            </c:strRef>
          </c:cat>
          <c:val>
            <c:numRef>
              <c:f>'1C'!$JV$13:$JV$18</c:f>
              <c:numCache>
                <c:formatCode>0.00%</c:formatCode>
                <c:ptCount val="6"/>
                <c:pt idx="0">
                  <c:v>0.4751081972624609</c:v>
                </c:pt>
                <c:pt idx="1">
                  <c:v>0.27920928913294168</c:v>
                </c:pt>
                <c:pt idx="2">
                  <c:v>0.65692914968598137</c:v>
                </c:pt>
                <c:pt idx="3">
                  <c:v>0.41847016586638813</c:v>
                </c:pt>
                <c:pt idx="4">
                  <c:v>0.60518267047915386</c:v>
                </c:pt>
                <c:pt idx="5">
                  <c:v>0.44428150675541156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D458-714C-A33E-4E1021F04CC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7"/>
        <c:axId val="1696996847"/>
        <c:axId val="1698432975"/>
      </c:barChart>
      <c:catAx>
        <c:axId val="1696996847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prstDash val="dash"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pPr>
            <a:endParaRPr lang="en-US"/>
          </a:p>
        </c:txPr>
        <c:crossAx val="1698432975"/>
        <c:crosses val="autoZero"/>
        <c:auto val="1"/>
        <c:lblAlgn val="ctr"/>
        <c:lblOffset val="100"/>
        <c:noMultiLvlLbl val="0"/>
      </c:catAx>
      <c:valAx>
        <c:axId val="169843297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prstDash val="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Corbel" panose="020B0503020204020204" pitchFamily="34" charset="0"/>
                    <a:ea typeface="+mn-ea"/>
                    <a:cs typeface="+mn-cs"/>
                  </a:defRPr>
                </a:pPr>
                <a:r>
                  <a:rPr lang="en-GB" sz="1800" dirty="0">
                    <a:solidFill>
                      <a:srgbClr val="0000FF"/>
                    </a:solidFill>
                  </a:rPr>
                  <a:t>% increase in main memory requests</a:t>
                </a:r>
              </a:p>
              <a:p>
                <a:pPr>
                  <a:defRPr sz="1800"/>
                </a:pPr>
                <a:r>
                  <a:rPr lang="en-GB" sz="1800" dirty="0"/>
                  <a:t>over the No-prefetching system</a:t>
                </a:r>
              </a:p>
            </c:rich>
          </c:tx>
          <c:layout>
            <c:manualLayout>
              <c:xMode val="edge"/>
              <c:yMode val="edge"/>
              <c:x val="1.1059705512973451E-2"/>
              <c:y val="9.8721028878190731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Corbel" panose="020B05030202040202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pPr>
            <a:endParaRPr lang="en-US"/>
          </a:p>
        </c:txPr>
        <c:crossAx val="1696996847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t"/>
      <c:layout>
        <c:manualLayout>
          <c:xMode val="edge"/>
          <c:yMode val="edge"/>
          <c:x val="0.25062860022240052"/>
          <c:y val="0"/>
          <c:w val="0.54728810649592352"/>
          <c:h val="8.578393668881877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/>
              </a:solidFill>
              <a:latin typeface="Corbel" panose="020B0503020204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2000">
          <a:solidFill>
            <a:schemeClr val="tx1"/>
          </a:solidFill>
          <a:latin typeface="Corbel" panose="020B0503020204020204" pitchFamily="34" charset="0"/>
        </a:defRPr>
      </a:pPr>
      <a:endParaRPr lang="en-US"/>
    </a:p>
  </c:txPr>
  <c:externalData r:id="rId4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1228651897682352"/>
          <c:y val="4.4119516011768854E-2"/>
          <c:w val="0.73337960643786149"/>
          <c:h val="0.77107384356291675"/>
        </c:manualLayout>
      </c:layout>
      <c:scatterChart>
        <c:scatterStyle val="smoothMarker"/>
        <c:varyColors val="0"/>
        <c:ser>
          <c:idx val="0"/>
          <c:order val="0"/>
          <c:tx>
            <c:strRef>
              <c:f>'1C_sensitivity'!$DM$16</c:f>
              <c:strCache>
                <c:ptCount val="1"/>
                <c:pt idx="0">
                  <c:v>Pythia</c:v>
                </c:pt>
              </c:strCache>
            </c:strRef>
          </c:tx>
          <c:spPr>
            <a:ln w="44450" cap="rnd">
              <a:solidFill>
                <a:schemeClr val="accent1"/>
              </a:solidFill>
              <a:round/>
            </a:ln>
            <a:effectLst/>
          </c:spPr>
          <c:marker>
            <c:symbol val="triangle"/>
            <c:size val="14"/>
            <c:spPr>
              <a:solidFill>
                <a:schemeClr val="accent6">
                  <a:lumMod val="20000"/>
                  <a:lumOff val="80000"/>
                </a:schemeClr>
              </a:solidFill>
              <a:ln w="22225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c:spPr>
          </c:marker>
          <c:xVal>
            <c:numRef>
              <c:f>'1C_sensitivity'!$DL$17:$DL$23</c:f>
              <c:numCache>
                <c:formatCode>General</c:formatCode>
                <c:ptCount val="7"/>
                <c:pt idx="0">
                  <c:v>200</c:v>
                </c:pt>
                <c:pt idx="1">
                  <c:v>400</c:v>
                </c:pt>
                <c:pt idx="2">
                  <c:v>800</c:v>
                </c:pt>
                <c:pt idx="3">
                  <c:v>1600</c:v>
                </c:pt>
                <c:pt idx="4">
                  <c:v>3200</c:v>
                </c:pt>
                <c:pt idx="5">
                  <c:v>6400</c:v>
                </c:pt>
                <c:pt idx="6">
                  <c:v>12800</c:v>
                </c:pt>
              </c:numCache>
            </c:numRef>
          </c:xVal>
          <c:yVal>
            <c:numRef>
              <c:f>'1C_sensitivity'!$DM$17:$DM$23</c:f>
              <c:numCache>
                <c:formatCode>General</c:formatCode>
                <c:ptCount val="7"/>
                <c:pt idx="0">
                  <c:v>0.90608419318314803</c:v>
                </c:pt>
                <c:pt idx="1">
                  <c:v>1.0297095740747912</c:v>
                </c:pt>
                <c:pt idx="2">
                  <c:v>1.1214855518485543</c:v>
                </c:pt>
                <c:pt idx="3">
                  <c:v>1.1842356739604609</c:v>
                </c:pt>
                <c:pt idx="4">
                  <c:v>1.2034179298429193</c:v>
                </c:pt>
                <c:pt idx="5">
                  <c:v>1.2051135002346152</c:v>
                </c:pt>
                <c:pt idx="6">
                  <c:v>1.2044401330082033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81CF-A941-BB5D-7A9EDC252B24}"/>
            </c:ext>
          </c:extLst>
        </c:ser>
        <c:ser>
          <c:idx val="1"/>
          <c:order val="1"/>
          <c:tx>
            <c:strRef>
              <c:f>'1C_sensitivity'!$DN$16</c:f>
              <c:strCache>
                <c:ptCount val="1"/>
                <c:pt idx="0">
                  <c:v>Hermes</c:v>
                </c:pt>
              </c:strCache>
            </c:strRef>
          </c:tx>
          <c:spPr>
            <a:ln w="44450" cap="rnd">
              <a:solidFill>
                <a:schemeClr val="accent2"/>
              </a:solidFill>
              <a:round/>
            </a:ln>
            <a:effectLst/>
          </c:spPr>
          <c:marker>
            <c:symbol val="diamond"/>
            <c:size val="15"/>
            <c:spPr>
              <a:solidFill>
                <a:schemeClr val="accent2"/>
              </a:solidFill>
              <a:ln w="25400">
                <a:solidFill>
                  <a:schemeClr val="tx1"/>
                </a:solidFill>
              </a:ln>
              <a:effectLst/>
            </c:spPr>
          </c:marker>
          <c:xVal>
            <c:numRef>
              <c:f>'1C_sensitivity'!$DL$17:$DL$23</c:f>
              <c:numCache>
                <c:formatCode>General</c:formatCode>
                <c:ptCount val="7"/>
                <c:pt idx="0">
                  <c:v>200</c:v>
                </c:pt>
                <c:pt idx="1">
                  <c:v>400</c:v>
                </c:pt>
                <c:pt idx="2">
                  <c:v>800</c:v>
                </c:pt>
                <c:pt idx="3">
                  <c:v>1600</c:v>
                </c:pt>
                <c:pt idx="4">
                  <c:v>3200</c:v>
                </c:pt>
                <c:pt idx="5">
                  <c:v>6400</c:v>
                </c:pt>
                <c:pt idx="6">
                  <c:v>12800</c:v>
                </c:pt>
              </c:numCache>
            </c:numRef>
          </c:xVal>
          <c:yVal>
            <c:numRef>
              <c:f>'1C_sensitivity'!$DN$17:$DN$23</c:f>
              <c:numCache>
                <c:formatCode>General</c:formatCode>
                <c:ptCount val="7"/>
                <c:pt idx="0">
                  <c:v>0.99513465218394548</c:v>
                </c:pt>
                <c:pt idx="1">
                  <c:v>1.0580698971081226</c:v>
                </c:pt>
                <c:pt idx="2">
                  <c:v>1.0896493972833718</c:v>
                </c:pt>
                <c:pt idx="3">
                  <c:v>1.1085083300990686</c:v>
                </c:pt>
                <c:pt idx="4">
                  <c:v>1.1150078010146012</c:v>
                </c:pt>
                <c:pt idx="5">
                  <c:v>1.117399750561247</c:v>
                </c:pt>
                <c:pt idx="6">
                  <c:v>1.1168046375150245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81CF-A941-BB5D-7A9EDC252B24}"/>
            </c:ext>
          </c:extLst>
        </c:ser>
        <c:ser>
          <c:idx val="2"/>
          <c:order val="2"/>
          <c:tx>
            <c:strRef>
              <c:f>'1C_sensitivity'!$DO$16</c:f>
              <c:strCache>
                <c:ptCount val="1"/>
                <c:pt idx="0">
                  <c:v>Pythia+Hermes</c:v>
                </c:pt>
              </c:strCache>
            </c:strRef>
          </c:tx>
          <c:spPr>
            <a:ln w="44450" cap="rnd">
              <a:solidFill>
                <a:sysClr val="windowText" lastClr="000000"/>
              </a:solidFill>
              <a:round/>
            </a:ln>
            <a:effectLst/>
          </c:spPr>
          <c:marker>
            <c:symbol val="circle"/>
            <c:size val="14"/>
            <c:spPr>
              <a:solidFill>
                <a:srgbClr val="FFFF00"/>
              </a:solidFill>
              <a:ln w="31750">
                <a:solidFill>
                  <a:schemeClr val="tx1"/>
                </a:solidFill>
              </a:ln>
              <a:effectLst/>
            </c:spPr>
          </c:marker>
          <c:xVal>
            <c:numRef>
              <c:f>'1C_sensitivity'!$DL$17:$DL$23</c:f>
              <c:numCache>
                <c:formatCode>General</c:formatCode>
                <c:ptCount val="7"/>
                <c:pt idx="0">
                  <c:v>200</c:v>
                </c:pt>
                <c:pt idx="1">
                  <c:v>400</c:v>
                </c:pt>
                <c:pt idx="2">
                  <c:v>800</c:v>
                </c:pt>
                <c:pt idx="3">
                  <c:v>1600</c:v>
                </c:pt>
                <c:pt idx="4">
                  <c:v>3200</c:v>
                </c:pt>
                <c:pt idx="5">
                  <c:v>6400</c:v>
                </c:pt>
                <c:pt idx="6">
                  <c:v>12800</c:v>
                </c:pt>
              </c:numCache>
            </c:numRef>
          </c:xVal>
          <c:yVal>
            <c:numRef>
              <c:f>'1C_sensitivity'!$DO$17:$DO$23</c:f>
              <c:numCache>
                <c:formatCode>General</c:formatCode>
                <c:ptCount val="7"/>
                <c:pt idx="0">
                  <c:v>0.96844995795894095</c:v>
                </c:pt>
                <c:pt idx="1">
                  <c:v>1.068169897</c:v>
                </c:pt>
                <c:pt idx="2">
                  <c:v>1.1608000664466931</c:v>
                </c:pt>
                <c:pt idx="3">
                  <c:v>1.2324614429398084</c:v>
                </c:pt>
                <c:pt idx="4">
                  <c:v>1.2573588609599857</c:v>
                </c:pt>
                <c:pt idx="5">
                  <c:v>1.2593398752923024</c:v>
                </c:pt>
                <c:pt idx="6">
                  <c:v>1.2582983970838266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81CF-A941-BB5D-7A9EDC252B2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52949648"/>
        <c:axId val="1027183680"/>
      </c:scatterChart>
      <c:valAx>
        <c:axId val="552949648"/>
        <c:scaling>
          <c:logBase val="2"/>
          <c:orientation val="minMax"/>
          <c:max val="12800"/>
          <c:min val="200"/>
        </c:scaling>
        <c:delete val="0"/>
        <c:axPos val="b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prstDash val="dash"/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/>
                    </a:solidFill>
                    <a:latin typeface="Corbel" panose="020B0503020204020204" pitchFamily="34" charset="0"/>
                    <a:ea typeface="+mn-ea"/>
                    <a:cs typeface="+mn-cs"/>
                  </a:defRPr>
                </a:pPr>
                <a:r>
                  <a:rPr lang="en-GB" dirty="0"/>
                  <a:t>Main Memory Bandwidth (in MT/s)</a:t>
                </a:r>
              </a:p>
            </c:rich>
          </c:tx>
          <c:layout>
            <c:manualLayout>
              <c:xMode val="edge"/>
              <c:yMode val="edge"/>
              <c:x val="0.31958243294396937"/>
              <c:y val="0.9245374596332237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chemeClr val="tx1"/>
                  </a:solidFill>
                  <a:latin typeface="Corbel" panose="020B05030202040202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pPr>
            <a:endParaRPr lang="en-US"/>
          </a:p>
        </c:txPr>
        <c:crossAx val="1027183680"/>
        <c:crosses val="autoZero"/>
        <c:crossBetween val="midCat"/>
        <c:majorUnit val="2"/>
      </c:valAx>
      <c:valAx>
        <c:axId val="1027183680"/>
        <c:scaling>
          <c:orientation val="minMax"/>
          <c:min val="0.9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prstDash val="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 algn="ctr" rtl="0">
                  <a:defRPr sz="2400" b="0" i="0" u="none" strike="noStrike" kern="1200" baseline="0">
                    <a:solidFill>
                      <a:schemeClr val="tx1"/>
                    </a:solidFill>
                    <a:latin typeface="Corbel" panose="020B0503020204020204" pitchFamily="34" charset="0"/>
                    <a:ea typeface="+mn-ea"/>
                    <a:cs typeface="+mn-cs"/>
                  </a:defRPr>
                </a:pPr>
                <a:r>
                  <a:rPr lang="en-GB"/>
                  <a:t>Geomean speedup </a:t>
                </a:r>
              </a:p>
              <a:p>
                <a:pPr algn="ctr" rtl="0">
                  <a:defRPr/>
                </a:pPr>
                <a:r>
                  <a:rPr lang="en-GB"/>
                  <a:t>over the No-prefetching system</a:t>
                </a:r>
                <a:endParaRPr lang="en-IN"/>
              </a:p>
            </c:rich>
          </c:tx>
          <c:layout>
            <c:manualLayout>
              <c:xMode val="edge"/>
              <c:yMode val="edge"/>
              <c:x val="3.2168637787672113E-4"/>
              <c:y val="8.2889794106356537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 algn="ctr" rtl="0">
                <a:defRPr sz="2400" b="0" i="0" u="none" strike="noStrike" kern="1200" baseline="0">
                  <a:solidFill>
                    <a:schemeClr val="tx1"/>
                  </a:solidFill>
                  <a:latin typeface="Corbel" panose="020B05030202040202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pPr>
            <a:endParaRPr lang="en-US"/>
          </a:p>
        </c:txPr>
        <c:crossAx val="552949648"/>
        <c:crosses val="autoZero"/>
        <c:crossBetween val="midCat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showDLblsOverMax val="0"/>
    <c:extLst/>
  </c:chart>
  <c:spPr>
    <a:noFill/>
    <a:ln w="9525" cap="flat" cmpd="sng" algn="ctr">
      <a:noFill/>
      <a:round/>
    </a:ln>
    <a:effectLst/>
  </c:spPr>
  <c:txPr>
    <a:bodyPr/>
    <a:lstStyle/>
    <a:p>
      <a:pPr>
        <a:defRPr sz="2400">
          <a:solidFill>
            <a:schemeClr val="tx1"/>
          </a:solidFill>
          <a:latin typeface="Corbel" panose="020B0503020204020204" pitchFamily="34" charset="0"/>
        </a:defRPr>
      </a:pPr>
      <a:endParaRPr lang="en-US"/>
    </a:p>
  </c:txPr>
  <c:externalData r:id="rId4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8680643879999953"/>
          <c:y val="0.10913044481039168"/>
          <c:w val="0.79056687626190825"/>
          <c:h val="0.71300222797282153"/>
        </c:manualLayout>
      </c:layout>
      <c:barChart>
        <c:barDir val="col"/>
        <c:grouping val="clustered"/>
        <c:varyColors val="0"/>
        <c:ser>
          <c:idx val="2"/>
          <c:order val="0"/>
          <c:tx>
            <c:strRef>
              <c:f>'1C_sensitivity'!$AU$24</c:f>
              <c:strCache>
                <c:ptCount val="1"/>
                <c:pt idx="0">
                  <c:v>Prefetcher-only</c:v>
                </c:pt>
              </c:strCache>
            </c:strRef>
          </c:tx>
          <c:spPr>
            <a:solidFill>
              <a:sysClr val="window" lastClr="FFFFFF">
                <a:lumMod val="85000"/>
              </a:sysClr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cat>
            <c:strRef>
              <c:f>'1C_sensitivity'!$AT$25:$AT$29</c:f>
              <c:strCache>
                <c:ptCount val="5"/>
                <c:pt idx="0">
                  <c:v>Pythia</c:v>
                </c:pt>
                <c:pt idx="1">
                  <c:v>Bingo</c:v>
                </c:pt>
                <c:pt idx="2">
                  <c:v>SPP</c:v>
                </c:pt>
                <c:pt idx="3">
                  <c:v>MLOP</c:v>
                </c:pt>
                <c:pt idx="4">
                  <c:v>SMS</c:v>
                </c:pt>
              </c:strCache>
            </c:strRef>
          </c:cat>
          <c:val>
            <c:numRef>
              <c:f>'1C_sensitivity'!$AU$25:$AU$29</c:f>
              <c:numCache>
                <c:formatCode>General</c:formatCode>
                <c:ptCount val="5"/>
                <c:pt idx="0">
                  <c:v>1.2034179298429193</c:v>
                </c:pt>
                <c:pt idx="1">
                  <c:v>1.193702020318959</c:v>
                </c:pt>
                <c:pt idx="2">
                  <c:v>1.1442631354656498</c:v>
                </c:pt>
                <c:pt idx="3">
                  <c:v>1.1347241990533141</c:v>
                </c:pt>
                <c:pt idx="4">
                  <c:v>1.0567775077033512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F74-4548-B303-472DD72658D8}"/>
            </c:ext>
          </c:extLst>
        </c:ser>
        <c:ser>
          <c:idx val="3"/>
          <c:order val="1"/>
          <c:tx>
            <c:strRef>
              <c:f>'1C_sensitivity'!$AV$24</c:f>
              <c:strCache>
                <c:ptCount val="1"/>
                <c:pt idx="0">
                  <c:v>Prefetcher + Hermes</c:v>
                </c:pt>
              </c:strCache>
            </c:strRef>
          </c:tx>
          <c:spPr>
            <a:solidFill>
              <a:sysClr val="windowText" lastClr="000000"/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cat>
            <c:strRef>
              <c:f>'1C_sensitivity'!$AT$25:$AT$29</c:f>
              <c:strCache>
                <c:ptCount val="5"/>
                <c:pt idx="0">
                  <c:v>Pythia</c:v>
                </c:pt>
                <c:pt idx="1">
                  <c:v>Bingo</c:v>
                </c:pt>
                <c:pt idx="2">
                  <c:v>SPP</c:v>
                </c:pt>
                <c:pt idx="3">
                  <c:v>MLOP</c:v>
                </c:pt>
                <c:pt idx="4">
                  <c:v>SMS</c:v>
                </c:pt>
              </c:strCache>
            </c:strRef>
          </c:cat>
          <c:val>
            <c:numRef>
              <c:f>'1C_sensitivity'!$AV$25:$AV$29</c:f>
              <c:numCache>
                <c:formatCode>General</c:formatCode>
                <c:ptCount val="5"/>
                <c:pt idx="0">
                  <c:v>1.2573588609599857</c:v>
                </c:pt>
                <c:pt idx="1">
                  <c:v>1.2554302804063777</c:v>
                </c:pt>
                <c:pt idx="2">
                  <c:v>1.1947812094098638</c:v>
                </c:pt>
                <c:pt idx="3">
                  <c:v>1.2104023536225561</c:v>
                </c:pt>
                <c:pt idx="4">
                  <c:v>1.1341604361865578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F74-4548-B303-472DD72658D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696996847"/>
        <c:axId val="1698432975"/>
      </c:barChart>
      <c:catAx>
        <c:axId val="1696996847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prstDash val="dash"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pPr>
            <a:endParaRPr lang="en-US"/>
          </a:p>
        </c:txPr>
        <c:crossAx val="1698432975"/>
        <c:crosses val="autoZero"/>
        <c:auto val="1"/>
        <c:lblAlgn val="ctr"/>
        <c:lblOffset val="100"/>
        <c:noMultiLvlLbl val="0"/>
      </c:catAx>
      <c:valAx>
        <c:axId val="1698432975"/>
        <c:scaling>
          <c:orientation val="minMax"/>
          <c:min val="1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prstDash val="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/>
                    </a:solidFill>
                    <a:latin typeface="Corbel" panose="020B0503020204020204" pitchFamily="34" charset="0"/>
                    <a:ea typeface="+mn-ea"/>
                    <a:cs typeface="+mn-cs"/>
                  </a:defRPr>
                </a:pPr>
                <a:r>
                  <a:rPr lang="en-GB"/>
                  <a:t>Geomean speedup </a:t>
                </a:r>
                <a:endParaRPr lang="en-IN"/>
              </a:p>
              <a:p>
                <a:pPr>
                  <a:defRPr/>
                </a:pPr>
                <a:r>
                  <a:rPr lang="en-GB"/>
                  <a:t>over the No-prefetching system </a:t>
                </a:r>
                <a:endParaRPr lang="en-IN"/>
              </a:p>
            </c:rich>
          </c:tx>
          <c:layout>
            <c:manualLayout>
              <c:xMode val="edge"/>
              <c:yMode val="edge"/>
              <c:x val="1.9835267111670096E-3"/>
              <c:y val="9.5011831781132802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chemeClr val="tx1"/>
                  </a:solidFill>
                  <a:latin typeface="Corbel" panose="020B05030202040202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pPr>
            <a:endParaRPr lang="en-US"/>
          </a:p>
        </c:txPr>
        <c:crossAx val="1696996847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t"/>
      <c:layout>
        <c:manualLayout>
          <c:xMode val="edge"/>
          <c:yMode val="edge"/>
          <c:x val="0.23952678671708286"/>
          <c:y val="2.3432923257176333E-3"/>
          <c:w val="0.70656115289412436"/>
          <c:h val="8.20200286914926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/>
              </a:solidFill>
              <a:latin typeface="Corbel" panose="020B0503020204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2400">
          <a:solidFill>
            <a:schemeClr val="tx1"/>
          </a:solidFill>
          <a:latin typeface="Corbel" panose="020B0503020204020204" pitchFamily="34" charset="0"/>
        </a:defRPr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tx>
            <c:strRef>
              <c:f>'nC-runs'!$AY$2</c:f>
              <c:strCache>
                <c:ptCount val="1"/>
                <c:pt idx="0">
                  <c:v>SPP</c:v>
                </c:pt>
              </c:strCache>
            </c:strRef>
          </c:tx>
          <c:spPr>
            <a:ln w="38100" cap="rnd">
              <a:solidFill>
                <a:schemeClr val="accent6">
                  <a:lumMod val="75000"/>
                </a:schemeClr>
              </a:solidFill>
              <a:prstDash val="solid"/>
              <a:round/>
            </a:ln>
            <a:effectLst/>
          </c:spPr>
          <c:marker>
            <c:symbol val="circle"/>
            <c:size val="8"/>
            <c:spPr>
              <a:solidFill>
                <a:schemeClr val="accent6">
                  <a:lumMod val="75000"/>
                </a:schemeClr>
              </a:solidFill>
              <a:ln w="12700">
                <a:solidFill>
                  <a:schemeClr val="accent6">
                    <a:lumMod val="50000"/>
                  </a:schemeClr>
                </a:solidFill>
              </a:ln>
              <a:effectLst/>
            </c:spPr>
          </c:marker>
          <c:xVal>
            <c:numRef>
              <c:f>'nC-runs'!$AZ$1:$BE$1</c:f>
              <c:numCache>
                <c:formatCode>General</c:formatCode>
                <c:ptCount val="6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6</c:v>
                </c:pt>
                <c:pt idx="4">
                  <c:v>8</c:v>
                </c:pt>
                <c:pt idx="5">
                  <c:v>12</c:v>
                </c:pt>
              </c:numCache>
            </c:numRef>
          </c:xVal>
          <c:yVal>
            <c:numRef>
              <c:f>'nC-runs'!$AZ$2:$BE$2</c:f>
              <c:numCache>
                <c:formatCode>General</c:formatCode>
                <c:ptCount val="6"/>
                <c:pt idx="0">
                  <c:v>1.1808841707873761</c:v>
                </c:pt>
                <c:pt idx="1">
                  <c:v>1.2748240002710416</c:v>
                </c:pt>
                <c:pt idx="2">
                  <c:v>1.2360704054461438</c:v>
                </c:pt>
                <c:pt idx="3">
                  <c:v>1.2321915796264478</c:v>
                </c:pt>
                <c:pt idx="4">
                  <c:v>1.2106804796264479</c:v>
                </c:pt>
                <c:pt idx="5">
                  <c:v>1.1843877796264499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F666-2646-8D32-12A584600FA6}"/>
            </c:ext>
          </c:extLst>
        </c:ser>
        <c:ser>
          <c:idx val="1"/>
          <c:order val="1"/>
          <c:tx>
            <c:strRef>
              <c:f>'nC-runs'!$AY$3</c:f>
              <c:strCache>
                <c:ptCount val="1"/>
                <c:pt idx="0">
                  <c:v>Bingo</c:v>
                </c:pt>
              </c:strCache>
            </c:strRef>
          </c:tx>
          <c:spPr>
            <a:ln w="38100" cap="rnd">
              <a:solidFill>
                <a:schemeClr val="accent1"/>
              </a:solidFill>
              <a:prstDash val="solid"/>
              <a:round/>
            </a:ln>
            <a:effectLst/>
          </c:spPr>
          <c:marker>
            <c:symbol val="circle"/>
            <c:size val="8"/>
            <c:spPr>
              <a:solidFill>
                <a:schemeClr val="accent1"/>
              </a:solidFill>
              <a:ln w="12700">
                <a:solidFill>
                  <a:schemeClr val="accent1">
                    <a:lumMod val="50000"/>
                  </a:schemeClr>
                </a:solidFill>
              </a:ln>
              <a:effectLst/>
            </c:spPr>
          </c:marker>
          <c:xVal>
            <c:numRef>
              <c:f>'nC-runs'!$AZ$1:$BE$1</c:f>
              <c:numCache>
                <c:formatCode>General</c:formatCode>
                <c:ptCount val="6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6</c:v>
                </c:pt>
                <c:pt idx="4">
                  <c:v>8</c:v>
                </c:pt>
                <c:pt idx="5">
                  <c:v>12</c:v>
                </c:pt>
              </c:numCache>
            </c:numRef>
          </c:xVal>
          <c:yVal>
            <c:numRef>
              <c:f>'nC-runs'!$AZ$3:$BE$3</c:f>
              <c:numCache>
                <c:formatCode>General</c:formatCode>
                <c:ptCount val="6"/>
                <c:pt idx="0">
                  <c:v>1.1861222740304298</c:v>
                </c:pt>
                <c:pt idx="1">
                  <c:v>1.283155393669023</c:v>
                </c:pt>
                <c:pt idx="2">
                  <c:v>1.21857547349426</c:v>
                </c:pt>
                <c:pt idx="3">
                  <c:v>1.1863626306643582</c:v>
                </c:pt>
                <c:pt idx="4">
                  <c:v>1.1783076306643601</c:v>
                </c:pt>
                <c:pt idx="5">
                  <c:v>1.1577598306643599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F666-2646-8D32-12A584600FA6}"/>
            </c:ext>
          </c:extLst>
        </c:ser>
        <c:ser>
          <c:idx val="2"/>
          <c:order val="2"/>
          <c:tx>
            <c:strRef>
              <c:f>'nC-runs'!$AY$4</c:f>
              <c:strCache>
                <c:ptCount val="1"/>
                <c:pt idx="0">
                  <c:v>MLOP</c:v>
                </c:pt>
              </c:strCache>
            </c:strRef>
          </c:tx>
          <c:spPr>
            <a:ln w="38100" cap="rnd">
              <a:solidFill>
                <a:schemeClr val="accent4">
                  <a:lumMod val="75000"/>
                </a:schemeClr>
              </a:solidFill>
              <a:prstDash val="solid"/>
              <a:round/>
            </a:ln>
            <a:effectLst/>
          </c:spPr>
          <c:marker>
            <c:symbol val="circle"/>
            <c:size val="8"/>
            <c:spPr>
              <a:solidFill>
                <a:schemeClr val="accent4">
                  <a:lumMod val="75000"/>
                </a:schemeClr>
              </a:solidFill>
              <a:ln w="12700">
                <a:solidFill>
                  <a:schemeClr val="accent4">
                    <a:lumMod val="50000"/>
                  </a:schemeClr>
                </a:solidFill>
              </a:ln>
              <a:effectLst/>
            </c:spPr>
          </c:marker>
          <c:xVal>
            <c:numRef>
              <c:f>'nC-runs'!$AZ$1:$BE$1</c:f>
              <c:numCache>
                <c:formatCode>General</c:formatCode>
                <c:ptCount val="6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6</c:v>
                </c:pt>
                <c:pt idx="4">
                  <c:v>8</c:v>
                </c:pt>
                <c:pt idx="5">
                  <c:v>12</c:v>
                </c:pt>
              </c:numCache>
            </c:numRef>
          </c:xVal>
          <c:yVal>
            <c:numRef>
              <c:f>'nC-runs'!$AZ$4:$BE$4</c:f>
              <c:numCache>
                <c:formatCode>General</c:formatCode>
                <c:ptCount val="6"/>
                <c:pt idx="0">
                  <c:v>1.1902479558020136</c:v>
                </c:pt>
                <c:pt idx="1">
                  <c:v>1.2832694998724017</c:v>
                </c:pt>
                <c:pt idx="2">
                  <c:v>1.2429404821709504</c:v>
                </c:pt>
                <c:pt idx="3">
                  <c:v>1.2309973916321584</c:v>
                </c:pt>
                <c:pt idx="4">
                  <c:v>1.20737059163216</c:v>
                </c:pt>
                <c:pt idx="5">
                  <c:v>1.1768934916321601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F666-2646-8D32-12A584600FA6}"/>
            </c:ext>
          </c:extLst>
        </c:ser>
        <c:ser>
          <c:idx val="5"/>
          <c:order val="3"/>
          <c:tx>
            <c:strRef>
              <c:f>'nC-runs'!$AY$7</c:f>
              <c:strCache>
                <c:ptCount val="1"/>
                <c:pt idx="0">
                  <c:v>Pythia</c:v>
                </c:pt>
              </c:strCache>
            </c:strRef>
          </c:tx>
          <c:spPr>
            <a:ln w="38100" cap="rnd">
              <a:solidFill>
                <a:srgbClr val="C00000"/>
              </a:solidFill>
              <a:prstDash val="solid"/>
              <a:round/>
            </a:ln>
            <a:effectLst/>
          </c:spPr>
          <c:marker>
            <c:symbol val="circle"/>
            <c:size val="11"/>
            <c:spPr>
              <a:solidFill>
                <a:srgbClr val="FFFF00"/>
              </a:solidFill>
              <a:ln w="28575">
                <a:solidFill>
                  <a:schemeClr val="tx1"/>
                </a:solidFill>
              </a:ln>
              <a:effectLst/>
            </c:spPr>
          </c:marker>
          <c:xVal>
            <c:numRef>
              <c:f>'nC-runs'!$AZ$1:$BE$1</c:f>
              <c:numCache>
                <c:formatCode>General</c:formatCode>
                <c:ptCount val="6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6</c:v>
                </c:pt>
                <c:pt idx="4">
                  <c:v>8</c:v>
                </c:pt>
                <c:pt idx="5">
                  <c:v>12</c:v>
                </c:pt>
              </c:numCache>
            </c:numRef>
          </c:xVal>
          <c:yVal>
            <c:numRef>
              <c:f>'nC-runs'!$AZ$7:$BE$7</c:f>
              <c:numCache>
                <c:formatCode>General</c:formatCode>
                <c:ptCount val="6"/>
                <c:pt idx="0">
                  <c:v>1.224211498438099</c:v>
                </c:pt>
                <c:pt idx="1">
                  <c:v>1.3242669269826637</c:v>
                </c:pt>
                <c:pt idx="2">
                  <c:v>1.3008811418323525</c:v>
                </c:pt>
                <c:pt idx="3">
                  <c:v>1.2853278822555283</c:v>
                </c:pt>
                <c:pt idx="4">
                  <c:v>1.2704030822555283</c:v>
                </c:pt>
                <c:pt idx="5">
                  <c:v>1.2538090822555283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F666-2646-8D32-12A584600FA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71743440"/>
        <c:axId val="371753568"/>
      </c:scatterChart>
      <c:valAx>
        <c:axId val="371743440"/>
        <c:scaling>
          <c:orientation val="minMax"/>
          <c:max val="13"/>
          <c:min val="0"/>
        </c:scaling>
        <c:delete val="0"/>
        <c:axPos val="b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prstDash val="dash"/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prstDash val="dash"/>
              <a:round/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Number of cores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71753568"/>
        <c:crosses val="autoZero"/>
        <c:crossBetween val="midCat"/>
        <c:majorUnit val="2"/>
        <c:minorUnit val="1"/>
      </c:valAx>
      <c:valAx>
        <c:axId val="371753568"/>
        <c:scaling>
          <c:orientation val="minMax"/>
          <c:min val="1.1000000000000001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prstDash val="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dirty="0"/>
                  <a:t>Geomean speedup</a:t>
                </a:r>
              </a:p>
              <a:p>
                <a:pPr>
                  <a:defRPr/>
                </a:pPr>
                <a:r>
                  <a:rPr lang="en-GB" dirty="0"/>
                  <a:t>over no prefetching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71743440"/>
        <c:crosses val="autoZero"/>
        <c:crossBetween val="midCat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4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298385746628946"/>
          <c:y val="4.140083461430949E-2"/>
          <c:w val="0.724120199256715"/>
          <c:h val="0.70382677531232474"/>
        </c:manualLayout>
      </c:layout>
      <c:scatterChart>
        <c:scatterStyle val="smoothMarker"/>
        <c:varyColors val="0"/>
        <c:ser>
          <c:idx val="1"/>
          <c:order val="0"/>
          <c:tx>
            <c:strRef>
              <c:f>'ST-sensitivity'!$CT$16</c:f>
              <c:strCache>
                <c:ptCount val="1"/>
                <c:pt idx="0">
                  <c:v>SPP</c:v>
                </c:pt>
              </c:strCache>
            </c:strRef>
          </c:tx>
          <c:spPr>
            <a:ln w="38100" cap="rnd">
              <a:solidFill>
                <a:schemeClr val="accent6"/>
              </a:solidFill>
              <a:prstDash val="solid"/>
              <a:round/>
            </a:ln>
            <a:effectLst/>
          </c:spPr>
          <c:marker>
            <c:symbol val="circle"/>
            <c:size val="8"/>
            <c:spPr>
              <a:solidFill>
                <a:schemeClr val="accent6"/>
              </a:solidFill>
              <a:ln w="12700">
                <a:solidFill>
                  <a:schemeClr val="accent6">
                    <a:lumMod val="50000"/>
                  </a:schemeClr>
                </a:solidFill>
              </a:ln>
              <a:effectLst/>
            </c:spPr>
          </c:marker>
          <c:xVal>
            <c:numRef>
              <c:f>'ST-sensitivity'!$CS$17:$CS$23</c:f>
              <c:numCache>
                <c:formatCode>General</c:formatCode>
                <c:ptCount val="7"/>
                <c:pt idx="0">
                  <c:v>150</c:v>
                </c:pt>
                <c:pt idx="1">
                  <c:v>300</c:v>
                </c:pt>
                <c:pt idx="2">
                  <c:v>600</c:v>
                </c:pt>
                <c:pt idx="3">
                  <c:v>1200</c:v>
                </c:pt>
                <c:pt idx="4">
                  <c:v>2400</c:v>
                </c:pt>
                <c:pt idx="5">
                  <c:v>4800</c:v>
                </c:pt>
                <c:pt idx="6">
                  <c:v>9600</c:v>
                </c:pt>
              </c:numCache>
            </c:numRef>
          </c:xVal>
          <c:yVal>
            <c:numRef>
              <c:f>'ST-sensitivity'!$CT$17:$CT$23</c:f>
              <c:numCache>
                <c:formatCode>General</c:formatCode>
                <c:ptCount val="7"/>
                <c:pt idx="0">
                  <c:v>0.97243341268968464</c:v>
                </c:pt>
                <c:pt idx="1">
                  <c:v>1.0879427583890504</c:v>
                </c:pt>
                <c:pt idx="2">
                  <c:v>1.1468761051513541</c:v>
                </c:pt>
                <c:pt idx="3">
                  <c:v>1.1721656409354826</c:v>
                </c:pt>
                <c:pt idx="4">
                  <c:v>1.1808841707873761</c:v>
                </c:pt>
                <c:pt idx="5">
                  <c:v>1.1830119831161829</c:v>
                </c:pt>
                <c:pt idx="6">
                  <c:v>1.1838549944723795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23E4-9E49-B4AE-5D5AB40CB9C0}"/>
            </c:ext>
          </c:extLst>
        </c:ser>
        <c:ser>
          <c:idx val="3"/>
          <c:order val="1"/>
          <c:tx>
            <c:strRef>
              <c:f>'ST-sensitivity'!$CU$16</c:f>
              <c:strCache>
                <c:ptCount val="1"/>
                <c:pt idx="0">
                  <c:v>Bingo</c:v>
                </c:pt>
              </c:strCache>
            </c:strRef>
          </c:tx>
          <c:spPr>
            <a:ln w="38100" cap="rnd">
              <a:solidFill>
                <a:schemeClr val="accent1"/>
              </a:solidFill>
              <a:prstDash val="solid"/>
              <a:round/>
            </a:ln>
            <a:effectLst/>
          </c:spPr>
          <c:marker>
            <c:symbol val="circle"/>
            <c:size val="8"/>
            <c:spPr>
              <a:solidFill>
                <a:schemeClr val="accent1"/>
              </a:solidFill>
              <a:ln w="12700">
                <a:solidFill>
                  <a:schemeClr val="accent1">
                    <a:lumMod val="50000"/>
                  </a:schemeClr>
                </a:solidFill>
              </a:ln>
              <a:effectLst/>
            </c:spPr>
          </c:marker>
          <c:xVal>
            <c:numRef>
              <c:f>'ST-sensitivity'!$CS$17:$CS$23</c:f>
              <c:numCache>
                <c:formatCode>General</c:formatCode>
                <c:ptCount val="7"/>
                <c:pt idx="0">
                  <c:v>150</c:v>
                </c:pt>
                <c:pt idx="1">
                  <c:v>300</c:v>
                </c:pt>
                <c:pt idx="2">
                  <c:v>600</c:v>
                </c:pt>
                <c:pt idx="3">
                  <c:v>1200</c:v>
                </c:pt>
                <c:pt idx="4">
                  <c:v>2400</c:v>
                </c:pt>
                <c:pt idx="5">
                  <c:v>4800</c:v>
                </c:pt>
                <c:pt idx="6">
                  <c:v>9600</c:v>
                </c:pt>
              </c:numCache>
            </c:numRef>
          </c:xVal>
          <c:yVal>
            <c:numRef>
              <c:f>'ST-sensitivity'!$CU$17:$CU$23</c:f>
              <c:numCache>
                <c:formatCode>General</c:formatCode>
                <c:ptCount val="7"/>
                <c:pt idx="0">
                  <c:v>0.80725874248017193</c:v>
                </c:pt>
                <c:pt idx="1">
                  <c:v>0.93831291064841227</c:v>
                </c:pt>
                <c:pt idx="2">
                  <c:v>1.0520455918743199</c:v>
                </c:pt>
                <c:pt idx="3">
                  <c:v>1.1432280705440736</c:v>
                </c:pt>
                <c:pt idx="4">
                  <c:v>1.1861222740304298</c:v>
                </c:pt>
                <c:pt idx="5">
                  <c:v>1.1989522156548695</c:v>
                </c:pt>
                <c:pt idx="6">
                  <c:v>1.200509156465865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23E4-9E49-B4AE-5D5AB40CB9C0}"/>
            </c:ext>
          </c:extLst>
        </c:ser>
        <c:ser>
          <c:idx val="0"/>
          <c:order val="2"/>
          <c:tx>
            <c:strRef>
              <c:f>'ST-sensitivity'!$CV$16</c:f>
              <c:strCache>
                <c:ptCount val="1"/>
                <c:pt idx="0">
                  <c:v>MLOP</c:v>
                </c:pt>
              </c:strCache>
            </c:strRef>
          </c:tx>
          <c:spPr>
            <a:ln w="38100" cap="rnd">
              <a:solidFill>
                <a:schemeClr val="accent4">
                  <a:lumMod val="75000"/>
                </a:schemeClr>
              </a:solidFill>
              <a:prstDash val="solid"/>
              <a:round/>
            </a:ln>
            <a:effectLst/>
          </c:spPr>
          <c:marker>
            <c:symbol val="circle"/>
            <c:size val="8"/>
            <c:spPr>
              <a:solidFill>
                <a:schemeClr val="accent4">
                  <a:lumMod val="75000"/>
                </a:schemeClr>
              </a:solidFill>
              <a:ln w="12700">
                <a:solidFill>
                  <a:schemeClr val="accent4">
                    <a:lumMod val="50000"/>
                  </a:schemeClr>
                </a:solidFill>
              </a:ln>
              <a:effectLst/>
            </c:spPr>
          </c:marker>
          <c:xVal>
            <c:numRef>
              <c:f>'ST-sensitivity'!$CS$17:$CS$23</c:f>
              <c:numCache>
                <c:formatCode>General</c:formatCode>
                <c:ptCount val="7"/>
                <c:pt idx="0">
                  <c:v>150</c:v>
                </c:pt>
                <c:pt idx="1">
                  <c:v>300</c:v>
                </c:pt>
                <c:pt idx="2">
                  <c:v>600</c:v>
                </c:pt>
                <c:pt idx="3">
                  <c:v>1200</c:v>
                </c:pt>
                <c:pt idx="4">
                  <c:v>2400</c:v>
                </c:pt>
                <c:pt idx="5">
                  <c:v>4800</c:v>
                </c:pt>
                <c:pt idx="6">
                  <c:v>9600</c:v>
                </c:pt>
              </c:numCache>
            </c:numRef>
          </c:xVal>
          <c:yVal>
            <c:numRef>
              <c:f>'ST-sensitivity'!$CV$17:$CV$23</c:f>
              <c:numCache>
                <c:formatCode>General</c:formatCode>
                <c:ptCount val="7"/>
                <c:pt idx="0">
                  <c:v>0.8402811155073433</c:v>
                </c:pt>
                <c:pt idx="1">
                  <c:v>0.99928486419720453</c:v>
                </c:pt>
                <c:pt idx="2">
                  <c:v>1.1043708691127909</c:v>
                </c:pt>
                <c:pt idx="3">
                  <c:v>1.1689402038313679</c:v>
                </c:pt>
                <c:pt idx="4">
                  <c:v>1.1902479558020136</c:v>
                </c:pt>
                <c:pt idx="5">
                  <c:v>1.1960074334879809</c:v>
                </c:pt>
                <c:pt idx="6">
                  <c:v>1.1974786735920837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23E4-9E49-B4AE-5D5AB40CB9C0}"/>
            </c:ext>
          </c:extLst>
        </c:ser>
        <c:ser>
          <c:idx val="6"/>
          <c:order val="3"/>
          <c:tx>
            <c:strRef>
              <c:f>'ST-sensitivity'!$CZ$16</c:f>
              <c:strCache>
                <c:ptCount val="1"/>
                <c:pt idx="0">
                  <c:v>Pythia</c:v>
                </c:pt>
              </c:strCache>
            </c:strRef>
          </c:tx>
          <c:spPr>
            <a:ln w="38100" cap="rnd">
              <a:solidFill>
                <a:srgbClr val="C00000"/>
              </a:solidFill>
              <a:prstDash val="solid"/>
              <a:round/>
            </a:ln>
            <a:effectLst/>
          </c:spPr>
          <c:marker>
            <c:symbol val="circle"/>
            <c:size val="11"/>
            <c:spPr>
              <a:solidFill>
                <a:srgbClr val="FFFF00"/>
              </a:solidFill>
              <a:ln w="28575">
                <a:solidFill>
                  <a:schemeClr val="tx1"/>
                </a:solidFill>
              </a:ln>
              <a:effectLst/>
            </c:spPr>
          </c:marker>
          <c:xVal>
            <c:numRef>
              <c:f>'ST-sensitivity'!$CS$17:$CS$23</c:f>
              <c:numCache>
                <c:formatCode>General</c:formatCode>
                <c:ptCount val="7"/>
                <c:pt idx="0">
                  <c:v>150</c:v>
                </c:pt>
                <c:pt idx="1">
                  <c:v>300</c:v>
                </c:pt>
                <c:pt idx="2">
                  <c:v>600</c:v>
                </c:pt>
                <c:pt idx="3">
                  <c:v>1200</c:v>
                </c:pt>
                <c:pt idx="4">
                  <c:v>2400</c:v>
                </c:pt>
                <c:pt idx="5">
                  <c:v>4800</c:v>
                </c:pt>
                <c:pt idx="6">
                  <c:v>9600</c:v>
                </c:pt>
              </c:numCache>
            </c:numRef>
          </c:xVal>
          <c:yVal>
            <c:numRef>
              <c:f>'ST-sensitivity'!$CZ$17:$CZ$23</c:f>
              <c:numCache>
                <c:formatCode>General</c:formatCode>
                <c:ptCount val="7"/>
                <c:pt idx="0">
                  <c:v>1.0089724469700405</c:v>
                </c:pt>
                <c:pt idx="1">
                  <c:v>1.1307710054646649</c:v>
                </c:pt>
                <c:pt idx="2">
                  <c:v>1.1836779145977339</c:v>
                </c:pt>
                <c:pt idx="3">
                  <c:v>1.2141541345792652</c:v>
                </c:pt>
                <c:pt idx="4">
                  <c:v>1.224211498438099</c:v>
                </c:pt>
                <c:pt idx="5">
                  <c:v>1.2264513238300003</c:v>
                </c:pt>
                <c:pt idx="6">
                  <c:v>1.2277639381864598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5-23E4-9E49-B4AE-5D5AB40CB9C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3785824"/>
        <c:axId val="153787456"/>
      </c:scatterChart>
      <c:valAx>
        <c:axId val="153785824"/>
        <c:scaling>
          <c:logBase val="2"/>
          <c:orientation val="minMax"/>
          <c:max val="12800"/>
          <c:min val="1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dash"/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dirty="0"/>
                  <a:t>DRAM</a:t>
                </a:r>
                <a:r>
                  <a:rPr lang="en-GB" baseline="0" dirty="0"/>
                  <a:t> MTPS (in log scale)</a:t>
                </a:r>
                <a:endParaRPr lang="en-GB" dirty="0"/>
              </a:p>
            </c:rich>
          </c:tx>
          <c:layout>
            <c:manualLayout>
              <c:xMode val="edge"/>
              <c:yMode val="edge"/>
              <c:x val="0.37812255278473444"/>
              <c:y val="0.9038770528615285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2700000" spcFirstLastPara="1" vertOverflow="ellipsis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3787456"/>
        <c:crosses val="autoZero"/>
        <c:crossBetween val="midCat"/>
        <c:majorUnit val="2"/>
      </c:valAx>
      <c:valAx>
        <c:axId val="153787456"/>
        <c:scaling>
          <c:orientation val="minMax"/>
          <c:max val="1.25"/>
          <c:min val="0.8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85000"/>
                </a:schemeClr>
              </a:solidFill>
              <a:prstDash val="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baseline="0"/>
                  <a:t>Geomean speedup </a:t>
                </a:r>
              </a:p>
              <a:p>
                <a:pPr>
                  <a:defRPr/>
                </a:pPr>
                <a:r>
                  <a:rPr lang="en-GB" baseline="0"/>
                  <a:t>over no prefetching</a:t>
                </a:r>
                <a:endParaRPr lang="en-GB"/>
              </a:p>
            </c:rich>
          </c:tx>
          <c:layout>
            <c:manualLayout>
              <c:xMode val="edge"/>
              <c:yMode val="edge"/>
              <c:x val="8.0844438621947342E-3"/>
              <c:y val="0.1663891436855785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3785824"/>
        <c:crosses val="autoZero"/>
        <c:crossBetween val="midCat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4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298385746628946"/>
          <c:y val="4.140083461430949E-2"/>
          <c:w val="0.724120199256715"/>
          <c:h val="0.70382677531232474"/>
        </c:manualLayout>
      </c:layout>
      <c:scatterChart>
        <c:scatterStyle val="smoothMarker"/>
        <c:varyColors val="0"/>
        <c:ser>
          <c:idx val="1"/>
          <c:order val="0"/>
          <c:tx>
            <c:strRef>
              <c:f>'ST-sensitivity'!$CT$16</c:f>
              <c:strCache>
                <c:ptCount val="1"/>
                <c:pt idx="0">
                  <c:v>SPP</c:v>
                </c:pt>
              </c:strCache>
            </c:strRef>
          </c:tx>
          <c:spPr>
            <a:ln w="38100" cap="rnd">
              <a:solidFill>
                <a:schemeClr val="accent6"/>
              </a:solidFill>
              <a:prstDash val="solid"/>
              <a:round/>
            </a:ln>
            <a:effectLst/>
          </c:spPr>
          <c:marker>
            <c:symbol val="circle"/>
            <c:size val="8"/>
            <c:spPr>
              <a:solidFill>
                <a:schemeClr val="accent6"/>
              </a:solidFill>
              <a:ln w="12700">
                <a:solidFill>
                  <a:schemeClr val="accent6">
                    <a:lumMod val="50000"/>
                  </a:schemeClr>
                </a:solidFill>
              </a:ln>
              <a:effectLst/>
            </c:spPr>
          </c:marker>
          <c:xVal>
            <c:numRef>
              <c:f>'ST-sensitivity'!$CS$17:$CS$23</c:f>
              <c:numCache>
                <c:formatCode>General</c:formatCode>
                <c:ptCount val="7"/>
                <c:pt idx="0">
                  <c:v>150</c:v>
                </c:pt>
                <c:pt idx="1">
                  <c:v>300</c:v>
                </c:pt>
                <c:pt idx="2">
                  <c:v>600</c:v>
                </c:pt>
                <c:pt idx="3">
                  <c:v>1200</c:v>
                </c:pt>
                <c:pt idx="4">
                  <c:v>2400</c:v>
                </c:pt>
                <c:pt idx="5">
                  <c:v>4800</c:v>
                </c:pt>
                <c:pt idx="6">
                  <c:v>9600</c:v>
                </c:pt>
              </c:numCache>
            </c:numRef>
          </c:xVal>
          <c:yVal>
            <c:numRef>
              <c:f>'ST-sensitivity'!$CT$17:$CT$23</c:f>
              <c:numCache>
                <c:formatCode>General</c:formatCode>
                <c:ptCount val="7"/>
                <c:pt idx="0">
                  <c:v>0.97243341268968464</c:v>
                </c:pt>
                <c:pt idx="1">
                  <c:v>1.0879427583890504</c:v>
                </c:pt>
                <c:pt idx="2">
                  <c:v>1.1468761051513541</c:v>
                </c:pt>
                <c:pt idx="3">
                  <c:v>1.1721656409354826</c:v>
                </c:pt>
                <c:pt idx="4">
                  <c:v>1.1808841707873761</c:v>
                </c:pt>
                <c:pt idx="5">
                  <c:v>1.1830119831161829</c:v>
                </c:pt>
                <c:pt idx="6">
                  <c:v>1.1838549944723795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23E4-9E49-B4AE-5D5AB40CB9C0}"/>
            </c:ext>
          </c:extLst>
        </c:ser>
        <c:ser>
          <c:idx val="3"/>
          <c:order val="1"/>
          <c:tx>
            <c:strRef>
              <c:f>'ST-sensitivity'!$CU$16</c:f>
              <c:strCache>
                <c:ptCount val="1"/>
                <c:pt idx="0">
                  <c:v>Bingo</c:v>
                </c:pt>
              </c:strCache>
            </c:strRef>
          </c:tx>
          <c:spPr>
            <a:ln w="38100" cap="rnd">
              <a:solidFill>
                <a:schemeClr val="accent1"/>
              </a:solidFill>
              <a:prstDash val="solid"/>
              <a:round/>
            </a:ln>
            <a:effectLst/>
          </c:spPr>
          <c:marker>
            <c:symbol val="circle"/>
            <c:size val="8"/>
            <c:spPr>
              <a:solidFill>
                <a:schemeClr val="accent1"/>
              </a:solidFill>
              <a:ln w="12700">
                <a:solidFill>
                  <a:schemeClr val="accent1">
                    <a:lumMod val="50000"/>
                  </a:schemeClr>
                </a:solidFill>
              </a:ln>
              <a:effectLst/>
            </c:spPr>
          </c:marker>
          <c:xVal>
            <c:numRef>
              <c:f>'ST-sensitivity'!$CS$17:$CS$23</c:f>
              <c:numCache>
                <c:formatCode>General</c:formatCode>
                <c:ptCount val="7"/>
                <c:pt idx="0">
                  <c:v>150</c:v>
                </c:pt>
                <c:pt idx="1">
                  <c:v>300</c:v>
                </c:pt>
                <c:pt idx="2">
                  <c:v>600</c:v>
                </c:pt>
                <c:pt idx="3">
                  <c:v>1200</c:v>
                </c:pt>
                <c:pt idx="4">
                  <c:v>2400</c:v>
                </c:pt>
                <c:pt idx="5">
                  <c:v>4800</c:v>
                </c:pt>
                <c:pt idx="6">
                  <c:v>9600</c:v>
                </c:pt>
              </c:numCache>
            </c:numRef>
          </c:xVal>
          <c:yVal>
            <c:numRef>
              <c:f>'ST-sensitivity'!$CU$17:$CU$23</c:f>
              <c:numCache>
                <c:formatCode>General</c:formatCode>
                <c:ptCount val="7"/>
                <c:pt idx="0">
                  <c:v>0.80725874248017193</c:v>
                </c:pt>
                <c:pt idx="1">
                  <c:v>0.93831291064841227</c:v>
                </c:pt>
                <c:pt idx="2">
                  <c:v>1.0520455918743199</c:v>
                </c:pt>
                <c:pt idx="3">
                  <c:v>1.1432280705440736</c:v>
                </c:pt>
                <c:pt idx="4">
                  <c:v>1.1861222740304298</c:v>
                </c:pt>
                <c:pt idx="5">
                  <c:v>1.1989522156548695</c:v>
                </c:pt>
                <c:pt idx="6">
                  <c:v>1.200509156465865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23E4-9E49-B4AE-5D5AB40CB9C0}"/>
            </c:ext>
          </c:extLst>
        </c:ser>
        <c:ser>
          <c:idx val="0"/>
          <c:order val="2"/>
          <c:tx>
            <c:strRef>
              <c:f>'ST-sensitivity'!$CV$16</c:f>
              <c:strCache>
                <c:ptCount val="1"/>
                <c:pt idx="0">
                  <c:v>MLOP</c:v>
                </c:pt>
              </c:strCache>
            </c:strRef>
          </c:tx>
          <c:spPr>
            <a:ln w="38100" cap="rnd">
              <a:solidFill>
                <a:schemeClr val="accent4">
                  <a:lumMod val="75000"/>
                </a:schemeClr>
              </a:solidFill>
              <a:prstDash val="solid"/>
              <a:round/>
            </a:ln>
            <a:effectLst/>
          </c:spPr>
          <c:marker>
            <c:symbol val="circle"/>
            <c:size val="8"/>
            <c:spPr>
              <a:solidFill>
                <a:schemeClr val="accent4">
                  <a:lumMod val="75000"/>
                </a:schemeClr>
              </a:solidFill>
              <a:ln w="12700">
                <a:solidFill>
                  <a:schemeClr val="accent4">
                    <a:lumMod val="50000"/>
                  </a:schemeClr>
                </a:solidFill>
              </a:ln>
              <a:effectLst/>
            </c:spPr>
          </c:marker>
          <c:xVal>
            <c:numRef>
              <c:f>'ST-sensitivity'!$CS$17:$CS$23</c:f>
              <c:numCache>
                <c:formatCode>General</c:formatCode>
                <c:ptCount val="7"/>
                <c:pt idx="0">
                  <c:v>150</c:v>
                </c:pt>
                <c:pt idx="1">
                  <c:v>300</c:v>
                </c:pt>
                <c:pt idx="2">
                  <c:v>600</c:v>
                </c:pt>
                <c:pt idx="3">
                  <c:v>1200</c:v>
                </c:pt>
                <c:pt idx="4">
                  <c:v>2400</c:v>
                </c:pt>
                <c:pt idx="5">
                  <c:v>4800</c:v>
                </c:pt>
                <c:pt idx="6">
                  <c:v>9600</c:v>
                </c:pt>
              </c:numCache>
            </c:numRef>
          </c:xVal>
          <c:yVal>
            <c:numRef>
              <c:f>'ST-sensitivity'!$CV$17:$CV$23</c:f>
              <c:numCache>
                <c:formatCode>General</c:formatCode>
                <c:ptCount val="7"/>
                <c:pt idx="0">
                  <c:v>0.8402811155073433</c:v>
                </c:pt>
                <c:pt idx="1">
                  <c:v>0.99928486419720453</c:v>
                </c:pt>
                <c:pt idx="2">
                  <c:v>1.1043708691127909</c:v>
                </c:pt>
                <c:pt idx="3">
                  <c:v>1.1689402038313679</c:v>
                </c:pt>
                <c:pt idx="4">
                  <c:v>1.1902479558020136</c:v>
                </c:pt>
                <c:pt idx="5">
                  <c:v>1.1960074334879809</c:v>
                </c:pt>
                <c:pt idx="6">
                  <c:v>1.1974786735920837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23E4-9E49-B4AE-5D5AB40CB9C0}"/>
            </c:ext>
          </c:extLst>
        </c:ser>
        <c:ser>
          <c:idx val="6"/>
          <c:order val="3"/>
          <c:tx>
            <c:strRef>
              <c:f>'ST-sensitivity'!$CZ$16</c:f>
              <c:strCache>
                <c:ptCount val="1"/>
                <c:pt idx="0">
                  <c:v>Pythia</c:v>
                </c:pt>
              </c:strCache>
            </c:strRef>
          </c:tx>
          <c:spPr>
            <a:ln w="38100" cap="rnd">
              <a:solidFill>
                <a:srgbClr val="C00000"/>
              </a:solidFill>
              <a:prstDash val="solid"/>
              <a:round/>
            </a:ln>
            <a:effectLst/>
          </c:spPr>
          <c:marker>
            <c:symbol val="circle"/>
            <c:size val="11"/>
            <c:spPr>
              <a:solidFill>
                <a:srgbClr val="FFFF00"/>
              </a:solidFill>
              <a:ln w="28575">
                <a:solidFill>
                  <a:schemeClr val="tx1"/>
                </a:solidFill>
              </a:ln>
              <a:effectLst/>
            </c:spPr>
          </c:marker>
          <c:xVal>
            <c:numRef>
              <c:f>'ST-sensitivity'!$CS$17:$CS$23</c:f>
              <c:numCache>
                <c:formatCode>General</c:formatCode>
                <c:ptCount val="7"/>
                <c:pt idx="0">
                  <c:v>150</c:v>
                </c:pt>
                <c:pt idx="1">
                  <c:v>300</c:v>
                </c:pt>
                <c:pt idx="2">
                  <c:v>600</c:v>
                </c:pt>
                <c:pt idx="3">
                  <c:v>1200</c:v>
                </c:pt>
                <c:pt idx="4">
                  <c:v>2400</c:v>
                </c:pt>
                <c:pt idx="5">
                  <c:v>4800</c:v>
                </c:pt>
                <c:pt idx="6">
                  <c:v>9600</c:v>
                </c:pt>
              </c:numCache>
            </c:numRef>
          </c:xVal>
          <c:yVal>
            <c:numRef>
              <c:f>'ST-sensitivity'!$CZ$17:$CZ$23</c:f>
              <c:numCache>
                <c:formatCode>General</c:formatCode>
                <c:ptCount val="7"/>
                <c:pt idx="0">
                  <c:v>1.0089724469700405</c:v>
                </c:pt>
                <c:pt idx="1">
                  <c:v>1.1307710054646649</c:v>
                </c:pt>
                <c:pt idx="2">
                  <c:v>1.1836779145977339</c:v>
                </c:pt>
                <c:pt idx="3">
                  <c:v>1.2141541345792652</c:v>
                </c:pt>
                <c:pt idx="4">
                  <c:v>1.224211498438099</c:v>
                </c:pt>
                <c:pt idx="5">
                  <c:v>1.2264513238300003</c:v>
                </c:pt>
                <c:pt idx="6">
                  <c:v>1.2277639381864598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5-23E4-9E49-B4AE-5D5AB40CB9C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3785824"/>
        <c:axId val="153787456"/>
      </c:scatterChart>
      <c:valAx>
        <c:axId val="153785824"/>
        <c:scaling>
          <c:logBase val="2"/>
          <c:orientation val="minMax"/>
          <c:max val="12800"/>
          <c:min val="1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dash"/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dirty="0"/>
                  <a:t>DRAM</a:t>
                </a:r>
                <a:r>
                  <a:rPr lang="en-GB" baseline="0" dirty="0"/>
                  <a:t> MTPS (in log scale)</a:t>
                </a:r>
                <a:endParaRPr lang="en-GB" dirty="0"/>
              </a:p>
            </c:rich>
          </c:tx>
          <c:layout>
            <c:manualLayout>
              <c:xMode val="edge"/>
              <c:yMode val="edge"/>
              <c:x val="0.37812255278473444"/>
              <c:y val="0.9038770528615285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2700000" spcFirstLastPara="1" vertOverflow="ellipsis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3787456"/>
        <c:crosses val="autoZero"/>
        <c:crossBetween val="midCat"/>
        <c:majorUnit val="2"/>
      </c:valAx>
      <c:valAx>
        <c:axId val="153787456"/>
        <c:scaling>
          <c:orientation val="minMax"/>
          <c:max val="1.25"/>
          <c:min val="0.8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85000"/>
                </a:schemeClr>
              </a:solidFill>
              <a:prstDash val="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baseline="0"/>
                  <a:t>Geomean speedup </a:t>
                </a:r>
              </a:p>
              <a:p>
                <a:pPr>
                  <a:defRPr/>
                </a:pPr>
                <a:r>
                  <a:rPr lang="en-GB" baseline="0"/>
                  <a:t>over no prefetching</a:t>
                </a:r>
                <a:endParaRPr lang="en-GB"/>
              </a:p>
            </c:rich>
          </c:tx>
          <c:layout>
            <c:manualLayout>
              <c:xMode val="edge"/>
              <c:yMode val="edge"/>
              <c:x val="8.0844438621947342E-3"/>
              <c:y val="0.1663891436855785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3785824"/>
        <c:crosses val="autoZero"/>
        <c:crossBetween val="midCat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4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'finetune-Ligra'!$AN$25</c:f>
              <c:strCache>
                <c:ptCount val="1"/>
                <c:pt idx="0">
                  <c:v>Basic Pythia</c:v>
                </c:pt>
              </c:strCache>
            </c:strRef>
          </c:tx>
          <c:spPr>
            <a:solidFill>
              <a:sysClr val="windowText" lastClr="000000">
                <a:lumMod val="65000"/>
                <a:lumOff val="35000"/>
              </a:sysClr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'finetune-Ligra'!$AM$26:$AM$31</c:f>
              <c:strCache>
                <c:ptCount val="6"/>
                <c:pt idx="0">
                  <c:v>PageRank</c:v>
                </c:pt>
                <c:pt idx="1">
                  <c:v>PageRankDelta</c:v>
                </c:pt>
                <c:pt idx="2">
                  <c:v>CC</c:v>
                </c:pt>
                <c:pt idx="3">
                  <c:v>BFS</c:v>
                </c:pt>
                <c:pt idx="4">
                  <c:v>BC</c:v>
                </c:pt>
                <c:pt idx="5">
                  <c:v>GEOMEAN</c:v>
                </c:pt>
              </c:strCache>
            </c:strRef>
          </c:cat>
          <c:val>
            <c:numRef>
              <c:f>'finetune-Ligra'!$AN$26:$AN$31</c:f>
              <c:numCache>
                <c:formatCode>0.00</c:formatCode>
                <c:ptCount val="6"/>
                <c:pt idx="0">
                  <c:v>1.0036937742031575</c:v>
                </c:pt>
                <c:pt idx="1">
                  <c:v>1.0597866031375929</c:v>
                </c:pt>
                <c:pt idx="2">
                  <c:v>1.0700253978126784</c:v>
                </c:pt>
                <c:pt idx="3">
                  <c:v>1.5270580124986888</c:v>
                </c:pt>
                <c:pt idx="4">
                  <c:v>1.9070219403672068</c:v>
                </c:pt>
                <c:pt idx="5">
                  <c:v>1.2708227868766822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177-D449-9639-5C6A015832C8}"/>
            </c:ext>
          </c:extLst>
        </c:ser>
        <c:ser>
          <c:idx val="1"/>
          <c:order val="1"/>
          <c:tx>
            <c:strRef>
              <c:f>'finetune-Ligra'!$AO$25</c:f>
              <c:strCache>
                <c:ptCount val="1"/>
                <c:pt idx="0">
                  <c:v>Strict Pythia</c:v>
                </c:pt>
              </c:strCache>
            </c:strRef>
          </c:tx>
          <c:spPr>
            <a:solidFill>
              <a:srgbClr val="ED7D31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'finetune-Ligra'!$AM$26:$AM$31</c:f>
              <c:strCache>
                <c:ptCount val="6"/>
                <c:pt idx="0">
                  <c:v>PageRank</c:v>
                </c:pt>
                <c:pt idx="1">
                  <c:v>PageRankDelta</c:v>
                </c:pt>
                <c:pt idx="2">
                  <c:v>CC</c:v>
                </c:pt>
                <c:pt idx="3">
                  <c:v>BFS</c:v>
                </c:pt>
                <c:pt idx="4">
                  <c:v>BC</c:v>
                </c:pt>
                <c:pt idx="5">
                  <c:v>GEOMEAN</c:v>
                </c:pt>
              </c:strCache>
            </c:strRef>
          </c:cat>
          <c:val>
            <c:numRef>
              <c:f>'finetune-Ligra'!$AO$26:$AO$31</c:f>
              <c:numCache>
                <c:formatCode>0.00</c:formatCode>
                <c:ptCount val="6"/>
                <c:pt idx="0">
                  <c:v>1.0341376228775694</c:v>
                </c:pt>
                <c:pt idx="1">
                  <c:v>1.0876650530957752</c:v>
                </c:pt>
                <c:pt idx="2">
                  <c:v>1.1036127092727932</c:v>
                </c:pt>
                <c:pt idx="3">
                  <c:v>1.6051523371348928</c:v>
                </c:pt>
                <c:pt idx="4">
                  <c:v>1.959315706029765</c:v>
                </c:pt>
                <c:pt idx="5">
                  <c:v>1.3131132280201852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177-D449-9639-5C6A015832C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7"/>
        <c:axId val="474728496"/>
        <c:axId val="646843200"/>
      </c:barChart>
      <c:catAx>
        <c:axId val="4747284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6843200"/>
        <c:crosses val="autoZero"/>
        <c:auto val="1"/>
        <c:lblAlgn val="ctr"/>
        <c:lblOffset val="100"/>
        <c:noMultiLvlLbl val="0"/>
      </c:catAx>
      <c:valAx>
        <c:axId val="646843200"/>
        <c:scaling>
          <c:orientation val="minMax"/>
          <c:max val="2"/>
          <c:min val="1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prstDash val="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IPC</a:t>
                </a:r>
                <a:r>
                  <a:rPr lang="en-GB" baseline="0"/>
                  <a:t> normalized to no prefetching</a:t>
                </a:r>
                <a:endParaRPr lang="en-GB"/>
              </a:p>
            </c:rich>
          </c:tx>
          <c:layout>
            <c:manualLayout>
              <c:xMode val="edge"/>
              <c:yMode val="edge"/>
              <c:x val="9.9946451636766485E-3"/>
              <c:y val="1.3233697281688652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74728496"/>
        <c:crosses val="autoZero"/>
        <c:crossBetween val="between"/>
        <c:majorUnit val="0.2"/>
      </c:valAx>
      <c:spPr>
        <a:noFill/>
        <a:ln>
          <a:solidFill>
            <a:schemeClr val="tx1"/>
          </a:solidFill>
        </a:ln>
        <a:effectLst/>
      </c:spPr>
    </c:plotArea>
    <c:legend>
      <c:legendPos val="b"/>
      <c:layout>
        <c:manualLayout>
          <c:xMode val="edge"/>
          <c:yMode val="edge"/>
          <c:x val="0.16402573064622408"/>
          <c:y val="6.0245747025121185E-2"/>
          <c:w val="0.45481088141415349"/>
          <c:h val="9.3507448215072717E-2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/>
  </c:chart>
  <c:spPr>
    <a:noFill/>
    <a:ln>
      <a:noFill/>
    </a:ln>
    <a:effectLst/>
  </c:spPr>
  <c:txPr>
    <a:bodyPr/>
    <a:lstStyle/>
    <a:p>
      <a:pPr>
        <a:defRPr sz="2400">
          <a:solidFill>
            <a:schemeClr val="tx1"/>
          </a:solidFill>
        </a:defRPr>
      </a:pPr>
      <a:endParaRPr lang="en-US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'finetune-Ligra'!$AN$25</c:f>
              <c:strCache>
                <c:ptCount val="1"/>
                <c:pt idx="0">
                  <c:v>Basic Pythia</c:v>
                </c:pt>
              </c:strCache>
            </c:strRef>
          </c:tx>
          <c:spPr>
            <a:solidFill>
              <a:sysClr val="windowText" lastClr="000000">
                <a:lumMod val="65000"/>
                <a:lumOff val="35000"/>
              </a:sysClr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'finetune-Ligra'!$AM$26:$AM$31</c:f>
              <c:strCache>
                <c:ptCount val="6"/>
                <c:pt idx="0">
                  <c:v>PageRank</c:v>
                </c:pt>
                <c:pt idx="1">
                  <c:v>PageRankDelta</c:v>
                </c:pt>
                <c:pt idx="2">
                  <c:v>CC</c:v>
                </c:pt>
                <c:pt idx="3">
                  <c:v>BFS</c:v>
                </c:pt>
                <c:pt idx="4">
                  <c:v>BC</c:v>
                </c:pt>
                <c:pt idx="5">
                  <c:v>GEOMEAN</c:v>
                </c:pt>
              </c:strCache>
            </c:strRef>
          </c:cat>
          <c:val>
            <c:numRef>
              <c:f>'finetune-Ligra'!$AN$26:$AN$31</c:f>
              <c:numCache>
                <c:formatCode>0.00</c:formatCode>
                <c:ptCount val="6"/>
                <c:pt idx="0">
                  <c:v>1.0036937742031575</c:v>
                </c:pt>
                <c:pt idx="1">
                  <c:v>1.0597866031375929</c:v>
                </c:pt>
                <c:pt idx="2">
                  <c:v>1.0700253978126784</c:v>
                </c:pt>
                <c:pt idx="3">
                  <c:v>1.5270580124986888</c:v>
                </c:pt>
                <c:pt idx="4">
                  <c:v>1.9070219403672068</c:v>
                </c:pt>
                <c:pt idx="5">
                  <c:v>1.2708227868766822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177-D449-9639-5C6A015832C8}"/>
            </c:ext>
          </c:extLst>
        </c:ser>
        <c:ser>
          <c:idx val="1"/>
          <c:order val="1"/>
          <c:tx>
            <c:strRef>
              <c:f>'finetune-Ligra'!$AO$25</c:f>
              <c:strCache>
                <c:ptCount val="1"/>
                <c:pt idx="0">
                  <c:v>Strict Pythia</c:v>
                </c:pt>
              </c:strCache>
            </c:strRef>
          </c:tx>
          <c:spPr>
            <a:solidFill>
              <a:srgbClr val="ED7D31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'finetune-Ligra'!$AM$26:$AM$31</c:f>
              <c:strCache>
                <c:ptCount val="6"/>
                <c:pt idx="0">
                  <c:v>PageRank</c:v>
                </c:pt>
                <c:pt idx="1">
                  <c:v>PageRankDelta</c:v>
                </c:pt>
                <c:pt idx="2">
                  <c:v>CC</c:v>
                </c:pt>
                <c:pt idx="3">
                  <c:v>BFS</c:v>
                </c:pt>
                <c:pt idx="4">
                  <c:v>BC</c:v>
                </c:pt>
                <c:pt idx="5">
                  <c:v>GEOMEAN</c:v>
                </c:pt>
              </c:strCache>
            </c:strRef>
          </c:cat>
          <c:val>
            <c:numRef>
              <c:f>'finetune-Ligra'!$AO$26:$AO$31</c:f>
              <c:numCache>
                <c:formatCode>0.00</c:formatCode>
                <c:ptCount val="6"/>
                <c:pt idx="0">
                  <c:v>1.0341376228775694</c:v>
                </c:pt>
                <c:pt idx="1">
                  <c:v>1.0876650530957752</c:v>
                </c:pt>
                <c:pt idx="2">
                  <c:v>1.1036127092727932</c:v>
                </c:pt>
                <c:pt idx="3">
                  <c:v>1.6051523371348928</c:v>
                </c:pt>
                <c:pt idx="4">
                  <c:v>1.959315706029765</c:v>
                </c:pt>
                <c:pt idx="5">
                  <c:v>1.3131132280201852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177-D449-9639-5C6A015832C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7"/>
        <c:axId val="474728496"/>
        <c:axId val="646843200"/>
      </c:barChart>
      <c:catAx>
        <c:axId val="4747284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6843200"/>
        <c:crosses val="autoZero"/>
        <c:auto val="1"/>
        <c:lblAlgn val="ctr"/>
        <c:lblOffset val="100"/>
        <c:noMultiLvlLbl val="0"/>
      </c:catAx>
      <c:valAx>
        <c:axId val="646843200"/>
        <c:scaling>
          <c:orientation val="minMax"/>
          <c:max val="2"/>
          <c:min val="1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prstDash val="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IPC</a:t>
                </a:r>
                <a:r>
                  <a:rPr lang="en-GB" baseline="0"/>
                  <a:t> normalized to no prefetching</a:t>
                </a:r>
                <a:endParaRPr lang="en-GB"/>
              </a:p>
            </c:rich>
          </c:tx>
          <c:layout>
            <c:manualLayout>
              <c:xMode val="edge"/>
              <c:yMode val="edge"/>
              <c:x val="9.9946451636766485E-3"/>
              <c:y val="1.3233697281688652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74728496"/>
        <c:crosses val="autoZero"/>
        <c:crossBetween val="between"/>
        <c:majorUnit val="0.2"/>
      </c:valAx>
      <c:spPr>
        <a:noFill/>
        <a:ln>
          <a:solidFill>
            <a:schemeClr val="tx1"/>
          </a:solidFill>
        </a:ln>
        <a:effectLst/>
      </c:spPr>
    </c:plotArea>
    <c:legend>
      <c:legendPos val="b"/>
      <c:layout>
        <c:manualLayout>
          <c:xMode val="edge"/>
          <c:yMode val="edge"/>
          <c:x val="0.16402573064622408"/>
          <c:y val="6.0245747025121185E-2"/>
          <c:w val="0.45481088141415349"/>
          <c:h val="9.3507448215072717E-2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/>
  </c:chart>
  <c:spPr>
    <a:noFill/>
    <a:ln>
      <a:noFill/>
    </a:ln>
    <a:effectLst/>
  </c:spPr>
  <c:txPr>
    <a:bodyPr/>
    <a:lstStyle/>
    <a:p>
      <a:pPr>
        <a:defRPr sz="2400">
          <a:solidFill>
            <a:schemeClr val="tx1"/>
          </a:solidFill>
        </a:defRPr>
      </a:pPr>
      <a:endParaRPr lang="en-US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spPr>
            <a:ln w="12700"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rgbClr val="D64038"/>
              </a:solidFill>
              <a:ln w="1270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E06-0F4E-8EED-D83B0A1A80DF}"/>
              </c:ext>
            </c:extLst>
          </c:dPt>
          <c:dPt>
            <c:idx val="1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w="1270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E06-0F4E-8EED-D83B0A1A80DF}"/>
              </c:ext>
            </c:extLst>
          </c:dPt>
          <c:dLbls>
            <c:delete val="1"/>
          </c:dLbls>
          <c:cat>
            <c:strRef>
              <c:f>'1C'!$ET$73:$ET$74</c:f>
              <c:strCache>
                <c:ptCount val="2"/>
                <c:pt idx="0">
                  <c:v>uncovered</c:v>
                </c:pt>
                <c:pt idx="1">
                  <c:v>covered by prefetcher</c:v>
                </c:pt>
              </c:strCache>
            </c:strRef>
          </c:cat>
          <c:val>
            <c:numRef>
              <c:f>'1C'!$EU$73:$EU$74</c:f>
              <c:numCache>
                <c:formatCode>General</c:formatCode>
                <c:ptCount val="2"/>
                <c:pt idx="0">
                  <c:v>0.49684832312901622</c:v>
                </c:pt>
                <c:pt idx="1">
                  <c:v>0.50315167687098383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8E06-0F4E-8EED-D83B0A1A80DF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spPr>
            <a:ln w="12700">
              <a:solidFill>
                <a:schemeClr val="tx1"/>
              </a:solidFill>
            </a:ln>
          </c:spPr>
          <c:dPt>
            <c:idx val="0"/>
            <c:bubble3D val="0"/>
            <c:explosion val="8"/>
            <c:spPr>
              <a:solidFill>
                <a:srgbClr val="D64038"/>
              </a:solidFill>
              <a:ln w="1270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44A-3B45-B1DA-7A4501EA2D0B}"/>
              </c:ext>
            </c:extLst>
          </c:dPt>
          <c:dPt>
            <c:idx val="1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w="1270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44A-3B45-B1DA-7A4501EA2D0B}"/>
              </c:ext>
            </c:extLst>
          </c:dPt>
          <c:dLbls>
            <c:delete val="1"/>
          </c:dLbls>
          <c:cat>
            <c:strRef>
              <c:f>'1C'!$ET$73:$ET$74</c:f>
              <c:strCache>
                <c:ptCount val="2"/>
                <c:pt idx="0">
                  <c:v>uncovered</c:v>
                </c:pt>
                <c:pt idx="1">
                  <c:v>covered by prefetcher</c:v>
                </c:pt>
              </c:strCache>
            </c:strRef>
          </c:cat>
          <c:val>
            <c:numRef>
              <c:f>'1C'!$EU$73:$EU$74</c:f>
              <c:numCache>
                <c:formatCode>General</c:formatCode>
                <c:ptCount val="2"/>
                <c:pt idx="0">
                  <c:v>0.49684832312901622</c:v>
                </c:pt>
                <c:pt idx="1">
                  <c:v>0.50315167687098383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44A-3B45-B1DA-7A4501EA2D0B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'cache-size-latency-comp'!$B$1</c:f>
              <c:strCache>
                <c:ptCount val="1"/>
                <c:pt idx="0">
                  <c:v>Size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diamond"/>
            <c:size val="20"/>
            <c:spPr>
              <a:solidFill>
                <a:srgbClr val="7030A0"/>
              </a:solidFill>
              <a:ln w="25400">
                <a:solidFill>
                  <a:schemeClr val="tx1"/>
                </a:solidFill>
              </a:ln>
              <a:effectLst/>
            </c:spPr>
          </c:marker>
          <c:trendline>
            <c:spPr>
              <a:ln w="50800" cap="rnd">
                <a:solidFill>
                  <a:schemeClr val="accent1"/>
                </a:solidFill>
                <a:prstDash val="sysDash"/>
              </a:ln>
              <a:effectLst/>
            </c:spPr>
            <c:trendlineType val="linear"/>
            <c:dispRSqr val="0"/>
            <c:dispEq val="0"/>
          </c:trendline>
          <c:cat>
            <c:strRef>
              <c:f>'cache-size-latency-comp'!$A$2:$A$6</c:f>
              <c:strCache>
                <c:ptCount val="5"/>
                <c:pt idx="0">
                  <c:v>Skylake (2015)</c:v>
                </c:pt>
                <c:pt idx="1">
                  <c:v>Sunny Cove (2019)</c:v>
                </c:pt>
                <c:pt idx="2">
                  <c:v>Willow Cove (2020)</c:v>
                </c:pt>
                <c:pt idx="3">
                  <c:v>Golden Cove P-core (2021)</c:v>
                </c:pt>
                <c:pt idx="4">
                  <c:v>Raptor Lake P-core (2022)</c:v>
                </c:pt>
              </c:strCache>
            </c:strRef>
          </c:cat>
          <c:val>
            <c:numRef>
              <c:f>'cache-size-latency-comp'!$B$2:$B$6</c:f>
              <c:numCache>
                <c:formatCode>General</c:formatCode>
                <c:ptCount val="5"/>
                <c:pt idx="0">
                  <c:v>256</c:v>
                </c:pt>
                <c:pt idx="1">
                  <c:v>512</c:v>
                </c:pt>
                <c:pt idx="2">
                  <c:v>1280</c:v>
                </c:pt>
                <c:pt idx="3">
                  <c:v>1280</c:v>
                </c:pt>
                <c:pt idx="4">
                  <c:v>2048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398-F24B-AEDE-F1980E98AE8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35713839"/>
        <c:axId val="635715487"/>
      </c:lineChart>
      <c:catAx>
        <c:axId val="63571383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prstDash val="dash"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5715487"/>
        <c:crosses val="autoZero"/>
        <c:auto val="1"/>
        <c:lblAlgn val="ctr"/>
        <c:lblOffset val="100"/>
        <c:noMultiLvlLbl val="0"/>
      </c:catAx>
      <c:valAx>
        <c:axId val="63571548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prstDash val="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2400" b="1" dirty="0"/>
                  <a:t>L2 Size (KB)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4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5713839"/>
        <c:crosses val="autoZero"/>
        <c:crossBetween val="between"/>
        <c:majorUnit val="512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>
      <a:outerShdw blurRad="50800" dist="38100" dir="2700000" algn="tl" rotWithShape="0">
        <a:prstClr val="black">
          <a:alpha val="40000"/>
        </a:prstClr>
      </a:outerShdw>
    </a:effectLst>
  </c:spPr>
  <c:txPr>
    <a:bodyPr/>
    <a:lstStyle/>
    <a:p>
      <a:pPr>
        <a:defRPr sz="2000">
          <a:solidFill>
            <a:schemeClr val="tx1"/>
          </a:solidFill>
          <a:latin typeface="+mn-lt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AC167E78-EA36-40A1-A9A0-B443C6CB1F60}" type="datetimeFigureOut">
              <a:rPr lang="en-US" smtClean="0"/>
              <a:pPr/>
              <a:t>7/8/24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1E401BE2-F7AC-4C50-A6E5-F6C806E13D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298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88D89EF4-2B2A-4F54-A6DD-1EB35DCF17B3}" type="datetimeFigureOut">
              <a:rPr lang="en-US" smtClean="0"/>
              <a:pPr/>
              <a:t>7/8/24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AB959945-7217-484B-8E74-88DC87A74B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0705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959945-7217-484B-8E74-88DC87A74B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95020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reward defines the objective of Pythia</a:t>
            </a:r>
          </a:p>
          <a:p>
            <a:endParaRPr lang="en-US" dirty="0"/>
          </a:p>
          <a:p>
            <a:r>
              <a:rPr lang="en-US" dirty="0"/>
              <a:t>[CLICK] A reward encapsulates two metrics: …</a:t>
            </a:r>
          </a:p>
          <a:p>
            <a:endParaRPr lang="en-US" dirty="0"/>
          </a:p>
          <a:p>
            <a:r>
              <a:rPr lang="en-US" dirty="0"/>
              <a:t>[CLICK] Though Pythia can learn from any …, in this paper we demonstrate Pythia using a major system-level feedback: mem b/w usage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AB11-ED51-4041-ABF3-98774B656127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2528943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AB11-ED51-4041-ABF3-98774B656127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145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58212211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AB11-ED51-4041-ABF3-98774B656127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146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04123879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AB11-ED51-4041-ABF3-98774B656127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147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39515293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AB11-ED51-4041-ABF3-98774B656127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148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5984564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959945-7217-484B-8E74-88DC87A74B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15167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define reward in five distinct levels mentioned as follows [CLICK].</a:t>
            </a:r>
          </a:p>
          <a:p>
            <a:endParaRPr lang="en-US" dirty="0"/>
          </a:p>
          <a:p>
            <a:r>
              <a:rPr lang="en-US" dirty="0"/>
              <a:t>Each reward level corresponds to various usefulness of a prefetch request. The inaccurate and no-prefetch reward levels are further categorized based on the system memory bandwidth usage.</a:t>
            </a:r>
          </a:p>
          <a:p>
            <a:endParaRPr lang="en-US" dirty="0"/>
          </a:p>
          <a:p>
            <a:r>
              <a:rPr lang="en-US" dirty="0"/>
              <a:t>[CLICK] The values of each of these reward levels are set at design time via automatic design-space exploration.</a:t>
            </a:r>
          </a:p>
          <a:p>
            <a:endParaRPr lang="en-US" dirty="0"/>
          </a:p>
          <a:p>
            <a:r>
              <a:rPr lang="en-US" dirty="0"/>
              <a:t>[CLICK] However, one can customize the rewards in silicon via simple configuration registers to specify a </a:t>
            </a:r>
            <a:r>
              <a:rPr lang="en-US" dirty="0" err="1"/>
              <a:t>dfferent</a:t>
            </a:r>
            <a:r>
              <a:rPr lang="en-US" dirty="0"/>
              <a:t> objective for Pythia for extracting higher performance benefits in target workload suites.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AB11-ED51-4041-ABF3-98774B656127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2217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Now, let’s take a concrete example of reward values and how they specify the objectives for Pythia.</a:t>
            </a:r>
          </a:p>
          <a:p>
            <a:endParaRPr lang="en-US" dirty="0"/>
          </a:p>
          <a:p>
            <a:r>
              <a:rPr lang="en-US" dirty="0"/>
              <a:t>[CLICK] These are the reward level values in basic Pythia configuration.</a:t>
            </a:r>
          </a:p>
          <a:p>
            <a:endParaRPr lang="en-US" dirty="0"/>
          </a:p>
          <a:p>
            <a:r>
              <a:rPr lang="en-US" dirty="0"/>
              <a:t>Pythia sets three key objectives for prefetching by this reward configuration.</a:t>
            </a:r>
          </a:p>
          <a:p>
            <a:endParaRPr lang="en-US" dirty="0"/>
          </a:p>
          <a:p>
            <a:r>
              <a:rPr lang="en-US" dirty="0"/>
              <a:t>[CLICK] First, we provide much higher perks to Pythia for prefetching accurately, either timely or untimely. Thus, Pythia prefers to generate accurate prefetches.</a:t>
            </a:r>
          </a:p>
          <a:p>
            <a:endParaRPr lang="en-US" dirty="0"/>
          </a:p>
          <a:p>
            <a:r>
              <a:rPr lang="en-US" dirty="0"/>
              <a:t>[CLICK] Second, in case of low memory bandwidth usage, Pythia has higher perks in no prefetching, rather that prefetching inaccurately.</a:t>
            </a:r>
          </a:p>
          <a:p>
            <a:r>
              <a:rPr lang="en-US" dirty="0"/>
              <a:t>Thus, if the memory bandwidth usage is low, Pythia prefers not to prefetch, rather than prefetching inaccurately.</a:t>
            </a:r>
          </a:p>
          <a:p>
            <a:endParaRPr lang="en-US" dirty="0"/>
          </a:p>
          <a:p>
            <a:r>
              <a:rPr lang="en-US" dirty="0"/>
              <a:t>[CLICK] Third, in case of high memory bandwidth usage, Pythia has much higher perks in no prefetching than prefetching accurately.</a:t>
            </a:r>
          </a:p>
          <a:p>
            <a:r>
              <a:rPr lang="en-US" dirty="0"/>
              <a:t>Thus, if the memory bandwidth usage is low, Pythia strongly prefers not to prefetch, rather than prefetching inaccurately.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[] Let’s take a look at a reward values to steer Pythia to generate accurate prefetches and make fine-tuned decisions based on b/w usage.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AB11-ED51-4041-ABF3-98774B656127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24825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Now, if we increase the reward for no prefetching while significantly decreasing the rewards for inaccurate prefetching, we set a different prefetching objective for Pythia.</a:t>
            </a:r>
          </a:p>
          <a:p>
            <a:endParaRPr lang="en-US" dirty="0"/>
          </a:p>
          <a:p>
            <a:r>
              <a:rPr lang="en-US" dirty="0"/>
              <a:t>[CLICK] We still provide much higher perks for prefetching accurately. Thus Pythia strives to generate accurate prefetches.</a:t>
            </a:r>
          </a:p>
          <a:p>
            <a:endParaRPr lang="en-US" dirty="0"/>
          </a:p>
          <a:p>
            <a:r>
              <a:rPr lang="en-US" dirty="0"/>
              <a:t>[CLICK] Otherwise, we provide much higher perks for no prefetching as compared to inaccurate prefetching, irrespective of the memory bandwidth usage. Thus, Pythia becomes conservative and simply do not prefetch at all.</a:t>
            </a:r>
          </a:p>
          <a:p>
            <a:endParaRPr lang="en-US" dirty="0"/>
          </a:p>
          <a:p>
            <a:r>
              <a:rPr lang="en-US" dirty="0"/>
              <a:t>This is particularly useful if we are repurposing Pythia for server-class processors which have modest per-core memory bandwidth </a:t>
            </a:r>
          </a:p>
          <a:p>
            <a:r>
              <a:rPr lang="en-US" dirty="0"/>
              <a:t>or workloads like </a:t>
            </a:r>
            <a:r>
              <a:rPr lang="en-US" dirty="0" err="1"/>
              <a:t>Ligra</a:t>
            </a:r>
            <a:r>
              <a:rPr lang="en-US" dirty="0"/>
              <a:t> whose performance improvement is sensitive to memory bandwidth usage.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AB11-ED51-4041-ABF3-98774B656127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04167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Pythia consists of two key components:</a:t>
            </a:r>
          </a:p>
          <a:p>
            <a:endParaRPr lang="en-US" dirty="0"/>
          </a:p>
          <a:p>
            <a:r>
              <a:rPr lang="en-US" dirty="0"/>
              <a:t>[CLICK] Q-value store, which is responsible for …</a:t>
            </a:r>
          </a:p>
          <a:p>
            <a:endParaRPr lang="en-US" dirty="0"/>
          </a:p>
          <a:p>
            <a:r>
              <a:rPr lang="en-US" dirty="0"/>
              <a:t>[CLICK] Evaluation queue, which is a first-in-first-out queue that stores the recently taken action. </a:t>
            </a:r>
          </a:p>
          <a:p>
            <a:r>
              <a:rPr lang="en-US" dirty="0"/>
              <a:t>As Pythia cannot always immediately assign a reward to a taken action </a:t>
            </a:r>
          </a:p>
          <a:p>
            <a:r>
              <a:rPr lang="en-US" dirty="0"/>
              <a:t>because the usefulness of the corresponding prefetch request is known, Pythia stores the action</a:t>
            </a:r>
          </a:p>
          <a:p>
            <a:r>
              <a:rPr lang="en-US" dirty="0"/>
              <a:t>in evaluation queue to properly assign rewards to them.</a:t>
            </a:r>
          </a:p>
          <a:p>
            <a:endParaRPr lang="en-US" dirty="0"/>
          </a:p>
          <a:p>
            <a:r>
              <a:rPr lang="en-US" dirty="0"/>
              <a:t>[CLICK] For every demand request, Pythia first checks EQ with </a:t>
            </a:r>
            <a:r>
              <a:rPr lang="en-US" dirty="0" err="1"/>
              <a:t>deamdned</a:t>
            </a:r>
            <a:r>
              <a:rPr lang="en-US" dirty="0"/>
              <a:t> address. If a matching entry is found in EQ, it means the corresponding action in EQ entry has generated a useful prefetch, and Pythia assigns a reward accordingly.</a:t>
            </a:r>
          </a:p>
          <a:p>
            <a:r>
              <a:rPr lang="en-US" dirty="0"/>
              <a:t>[CLICK] Then Pythia extracts features from the attributes of the demand request to create the state-vector and uses the state-vector to lookup </a:t>
            </a:r>
            <a:r>
              <a:rPr lang="en-US" dirty="0" err="1"/>
              <a:t>QVStore</a:t>
            </a:r>
            <a:r>
              <a:rPr lang="en-US" dirty="0"/>
              <a:t> [CLICK]</a:t>
            </a:r>
          </a:p>
          <a:p>
            <a:r>
              <a:rPr lang="en-US" dirty="0"/>
              <a:t>[CLICK] For the given state-vector, Pythia finds the action that has the highest Q-value and generates prefetch request accordingly to the memory hierarchy [CLICK]</a:t>
            </a:r>
          </a:p>
          <a:p>
            <a:r>
              <a:rPr lang="en-US" dirty="0"/>
              <a:t>[CLICK] Next, Pythia inserts the action in the EQ along with the state-action pair.</a:t>
            </a:r>
          </a:p>
          <a:p>
            <a:r>
              <a:rPr lang="en-US" dirty="0"/>
              <a:t>[CLICK] Pythia uses the reward stored in the evicted EQ entry to update the </a:t>
            </a:r>
            <a:r>
              <a:rPr lang="en-US" dirty="0" err="1"/>
              <a:t>QVStore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AB11-ED51-4041-ABF3-98774B656127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96428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[CLICK] As you can see, strict Pythia outperforms the basic Pythia configuration as much as 7.8% and </a:t>
            </a:r>
          </a:p>
          <a:p>
            <a:endParaRPr lang="en-US" dirty="0"/>
          </a:p>
          <a:p>
            <a:r>
              <a:rPr lang="en-US" dirty="0"/>
              <a:t>[CLICK] 2% on average over the entire </a:t>
            </a:r>
            <a:r>
              <a:rPr lang="en-US" dirty="0" err="1"/>
              <a:t>Ligra</a:t>
            </a:r>
            <a:r>
              <a:rPr lang="en-US" dirty="0"/>
              <a:t> workload suite.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AB11-ED51-4041-ABF3-98774B656127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19459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[CLICK] As you can see, strict Pythia outperforms the basic Pythia configuration as much as 7.8% and </a:t>
            </a:r>
          </a:p>
          <a:p>
            <a:endParaRPr lang="en-US" dirty="0"/>
          </a:p>
          <a:p>
            <a:r>
              <a:rPr lang="en-US" dirty="0"/>
              <a:t>[CLICK] 2% on average over the entire </a:t>
            </a:r>
            <a:r>
              <a:rPr lang="en-US" dirty="0" err="1"/>
              <a:t>Ligra</a:t>
            </a:r>
            <a:r>
              <a:rPr lang="en-US" dirty="0"/>
              <a:t> workload suite.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AB11-ED51-4041-ABF3-98774B656127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12978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All of Pythia’s performance benefits comes at a modest cost of 25.5KB of metadata storge, which is invested only in simple storage, without any need to complex structures.</a:t>
            </a:r>
          </a:p>
          <a:p>
            <a:endParaRPr lang="en-US" dirty="0"/>
          </a:p>
          <a:p>
            <a:r>
              <a:rPr lang="en-US" dirty="0"/>
              <a:t>[CLICK] We also model a fully-functionally-accurate Pythia with its full complexity in Chisel and show that, Pythia incurs </a:t>
            </a:r>
          </a:p>
          <a:p>
            <a:endParaRPr lang="en-US" dirty="0"/>
          </a:p>
          <a:p>
            <a:r>
              <a:rPr lang="en-US" dirty="0"/>
              <a:t>[CLICK] a modest area overhead of 1.03%</a:t>
            </a:r>
          </a:p>
          <a:p>
            <a:endParaRPr lang="en-US" dirty="0"/>
          </a:p>
          <a:p>
            <a:r>
              <a:rPr lang="en-US" dirty="0"/>
              <a:t>[CLICK] a power overhead of half-a-percent</a:t>
            </a:r>
          </a:p>
          <a:p>
            <a:endParaRPr lang="en-US" dirty="0"/>
          </a:p>
          <a:p>
            <a:r>
              <a:rPr lang="en-US" dirty="0"/>
              <a:t>[CLICK] while simultaneously satisfying the prediction latency at L2 cache frequency</a:t>
            </a:r>
          </a:p>
          <a:p>
            <a:endParaRPr lang="en-US" dirty="0"/>
          </a:p>
          <a:p>
            <a:r>
              <a:rPr lang="en-US" dirty="0"/>
              <a:t>Of a desktop-class 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AB11-ED51-4041-ABF3-98774B656127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08583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>
                <a:solidFill>
                  <a:schemeClr val="accent1">
                    <a:lumMod val="50000"/>
                  </a:schemeClr>
                </a:solidFill>
                <a:latin typeface="Palatino Linotype" panose="02040502050505030304" pitchFamily="18" charset="0"/>
              </a:rPr>
              <a:t>Hi I am Rahul. Today, I’m going to present our work “…”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dirty="0">
              <a:solidFill>
                <a:schemeClr val="accent1">
                  <a:lumMod val="50000"/>
                </a:schemeClr>
              </a:solidFill>
              <a:latin typeface="Palatino Linotype" panose="02040502050505030304" pitchFamily="18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>
                <a:solidFill>
                  <a:schemeClr val="accent1">
                    <a:lumMod val="50000"/>
                  </a:schemeClr>
                </a:solidFill>
                <a:latin typeface="Palatino Linotype" panose="02040502050505030304" pitchFamily="18" charset="0"/>
              </a:rPr>
              <a:t>This work is done by researchers from SAFARI research group at ETH Zurich, in collaboration with Intel Labs and TU Delft.</a:t>
            </a:r>
            <a:endParaRPr lang="en-CH" sz="1200" b="0" dirty="0">
              <a:solidFill>
                <a:schemeClr val="accent1">
                  <a:lumMod val="50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D793F4-8E1E-4CDB-AE5F-DC093960CF4B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04754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H" sz="1200" b="0" dirty="0">
              <a:solidFill>
                <a:schemeClr val="accent1">
                  <a:lumMod val="50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D793F4-8E1E-4CDB-AE5F-DC093960CF4B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44079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>
                <a:solidFill>
                  <a:schemeClr val="accent1">
                    <a:lumMod val="50000"/>
                  </a:schemeClr>
                </a:solidFill>
                <a:latin typeface="Palatino Linotype" panose="02040502050505030304" pitchFamily="18" charset="0"/>
              </a:rPr>
              <a:t>Hi I am Rahul. Today, I’m going to present our work “…”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dirty="0">
              <a:solidFill>
                <a:schemeClr val="accent1">
                  <a:lumMod val="50000"/>
                </a:schemeClr>
              </a:solidFill>
              <a:latin typeface="Palatino Linotype" panose="02040502050505030304" pitchFamily="18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>
                <a:solidFill>
                  <a:schemeClr val="accent1">
                    <a:lumMod val="50000"/>
                  </a:schemeClr>
                </a:solidFill>
                <a:latin typeface="Palatino Linotype" panose="02040502050505030304" pitchFamily="18" charset="0"/>
              </a:rPr>
              <a:t>This work is done by researchers from SAFARI research group at ETH Zurich, in collaboration with Intel Labs and TU Delft.</a:t>
            </a:r>
            <a:endParaRPr lang="en-CH" sz="1200" b="0" dirty="0">
              <a:solidFill>
                <a:schemeClr val="accent1">
                  <a:lumMod val="50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D793F4-8E1E-4CDB-AE5F-DC093960CF4B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75450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key problem that we are trying to address in this work is stemming from Off-chip load request</a:t>
            </a:r>
          </a:p>
          <a:p>
            <a:r>
              <a:rPr lang="en-US" dirty="0"/>
              <a:t>[CLICK] As we know, these off-chip load requests often stall…,</a:t>
            </a:r>
          </a:p>
          <a:p>
            <a:r>
              <a:rPr lang="en-US" dirty="0"/>
              <a:t>[CLICK] which severely limits the performance of a core.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AB11-ED51-4041-ABF3-98774B656127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250456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Architects have primarily relied on two key techniques to reduce latency of such loads:</a:t>
            </a:r>
          </a:p>
          <a:p>
            <a:r>
              <a:rPr lang="en-US" dirty="0"/>
              <a:t>[CLICK] By employing sophisticated data prefetchers</a:t>
            </a:r>
          </a:p>
          <a:p>
            <a:r>
              <a:rPr lang="en-US" dirty="0"/>
              <a:t>[CLICK] And Increasing size of the on-chip cache hierarchy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AB11-ED51-4041-ABF3-98774B656127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557233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this work, we show that prior prefetchers successfully prefetch a significant fraction of the off-chip load requests.</a:t>
            </a:r>
          </a:p>
          <a:p>
            <a:r>
              <a:rPr lang="en-US" dirty="0"/>
              <a:t>[CLICK] However, nearly 50% of the off-chip loads in a system without any prefetcher are still going off-chip even in presence of a state-of-the-art prefetcher</a:t>
            </a:r>
          </a:p>
          <a:p>
            <a:r>
              <a:rPr lang="en-US" dirty="0"/>
              <a:t>[CLICK] And 70% of these off-chip loads even block the ROB.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AB11-ED51-4041-ABF3-98774B656127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752867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Now, if we focus on the off-chip loads that are still going to the main memory even in presence of a state-of-the-art prefetcher,</a:t>
            </a:r>
          </a:p>
          <a:p>
            <a:r>
              <a:rPr lang="en-US" dirty="0"/>
              <a:t>We observe that the on-chip cache access latency…</a:t>
            </a:r>
          </a:p>
          <a:p>
            <a:r>
              <a:rPr lang="en-US" dirty="0"/>
              <a:t>[CLICK] We show that nearly 40% of 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AB11-ED51-4041-ABF3-98774B656127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33601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 the cache hierarchy continue to grow in size and complexity, as noted by previous works,</a:t>
            </a:r>
          </a:p>
          <a:p>
            <a:r>
              <a:rPr lang="en-US" dirty="0"/>
              <a:t>As well as a trend that we see in recent processors,</a:t>
            </a:r>
          </a:p>
          <a:p>
            <a:r>
              <a:rPr lang="en-US" dirty="0"/>
              <a:t>This problem is only going to get exacerbated even more in future generation processors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AB11-ED51-4041-ABF3-98774B656127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394192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Thus to alleviate this problem, the goal of our work is to improve…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AB11-ED51-4041-ABF3-98774B656127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056702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Towards this we propose Hermes, which is based on two key ideas.</a:t>
            </a:r>
          </a:p>
          <a:p>
            <a:r>
              <a:rPr lang="en-US" dirty="0"/>
              <a:t>[CLICK] Hermes predicts which…</a:t>
            </a:r>
          </a:p>
          <a:p>
            <a:r>
              <a:rPr lang="en-US" dirty="0"/>
              <a:t>[CLICK] Hermes starts fetching 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AB11-ED51-4041-ABF3-98774B656127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196766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enable accurate off-chip prediction, </a:t>
            </a:r>
          </a:p>
          <a:p>
            <a:r>
              <a:rPr lang="en-US" dirty="0"/>
              <a:t>Hermes employs the first perceptron-based off-chip load predictor</a:t>
            </a:r>
          </a:p>
          <a:p>
            <a:r>
              <a:rPr lang="en-US" dirty="0"/>
              <a:t>[CLICK] that identifies loads …</a:t>
            </a:r>
          </a:p>
          <a:p>
            <a:r>
              <a:rPr lang="en-US" dirty="0"/>
              <a:t>[CLICK] by only learning from multiple…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AB11-ED51-4041-ABF3-98774B656127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555829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Now let me give you a brief overview of Hermes.</a:t>
            </a:r>
          </a:p>
          <a:p>
            <a:r>
              <a:rPr lang="en-US" dirty="0"/>
              <a:t>This is how a traditional cache hierarchy looks like in today’s processor.</a:t>
            </a:r>
          </a:p>
          <a:p>
            <a:r>
              <a:rPr lang="en-US" dirty="0"/>
              <a:t>[CLICK] And this is how the memory latency timeline looks like for an off-chip load in the baseline system</a:t>
            </a:r>
          </a:p>
          <a:p>
            <a:r>
              <a:rPr lang="en-US" dirty="0"/>
              <a:t>[CLICK] If the ROB has a latency tolerance limit up till here, the processor stalls for the remaining cycles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AB11-ED51-4041-ABF3-98774B656127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424290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Now Hermes employs an off-chip predictor named POPET.</a:t>
            </a:r>
          </a:p>
          <a:p>
            <a:r>
              <a:rPr lang="en-US" dirty="0"/>
              <a:t>[CLICK] For every load generated in the core, Hermes consults POPET to predict whether this load would go off-chip or not</a:t>
            </a:r>
          </a:p>
          <a:p>
            <a:r>
              <a:rPr lang="en-US" dirty="0"/>
              <a:t>[CLICK] If the load is predicted to go off-chip, Hermes waits for the address translation to finish, which happens in parallel with L1 cache access</a:t>
            </a:r>
          </a:p>
          <a:p>
            <a:r>
              <a:rPr lang="en-US" dirty="0"/>
              <a:t>[CLICK] And then issues a speculative memory request, which we call a Hermes request, </a:t>
            </a:r>
          </a:p>
          <a:p>
            <a:r>
              <a:rPr lang="en-US" dirty="0"/>
              <a:t>directly to the main memory controller to start fetching the data from the main memory,</a:t>
            </a:r>
          </a:p>
          <a:p>
            <a:r>
              <a:rPr lang="en-US" dirty="0"/>
              <a:t>While also concurrently accessing the cache hierarchy for such a load.</a:t>
            </a:r>
          </a:p>
          <a:p>
            <a:r>
              <a:rPr lang="en-US" dirty="0"/>
              <a:t>[CLICK] If the off-chip prediction is correct, the load would eventually miss the LLC and arrive at the memory controller</a:t>
            </a:r>
          </a:p>
          <a:p>
            <a:r>
              <a:rPr lang="en-US" dirty="0"/>
              <a:t>Where it will simply wait for the ongoing Hermes request to finish, thus hiding the entire cache access latency from its critical path.</a:t>
            </a:r>
          </a:p>
          <a:p>
            <a:r>
              <a:rPr lang="en-US" dirty="0"/>
              <a:t>Once the data returns from the main memory, Hermes returns the data to the core [CLICK], </a:t>
            </a:r>
          </a:p>
          <a:p>
            <a:r>
              <a:rPr lang="en-US" dirty="0"/>
              <a:t>Thus, saving the precious stall cycles induced by the off-chip load [CLICK], which in turn provides performance benefit.</a:t>
            </a:r>
          </a:p>
          <a:p>
            <a:r>
              <a:rPr lang="en-US" dirty="0"/>
              <a:t>[CLICK] Hermes trains POPET when the data finally returns to the core, closing the feedback loop.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AB11-ED51-4041-ABF3-98774B656127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61277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analyze many prior prefetchers and observe three key shortcomings that significantly limits their performance.</a:t>
            </a:r>
          </a:p>
          <a:p>
            <a:endParaRPr lang="en-US" dirty="0"/>
          </a:p>
          <a:p>
            <a:r>
              <a:rPr lang="en-US" dirty="0"/>
              <a:t>[CLICK] First, they use mainly a single program context for prefetch prediction</a:t>
            </a:r>
          </a:p>
          <a:p>
            <a:r>
              <a:rPr lang="en-US" dirty="0"/>
              <a:t>[CLICK] Second, they lack system awareness</a:t>
            </a:r>
          </a:p>
          <a:p>
            <a:r>
              <a:rPr lang="en-US" dirty="0"/>
              <a:t>[CLICK] Third, they lack in-silicon customizability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AB11-ED51-4041-ABF3-98774B656127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979189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Now let’s discuss how to design this off-chip predictor.</a:t>
            </a:r>
          </a:p>
          <a:p>
            <a:r>
              <a:rPr lang="en-US" dirty="0"/>
              <a:t>So, there are multiple prior works that can be used either directly or with small modifications for off-chip load prediction.</a:t>
            </a:r>
          </a:p>
          <a:p>
            <a:r>
              <a:rPr lang="en-US" dirty="0"/>
              <a:t>These works can be broadly categorized into two classes.</a:t>
            </a:r>
          </a:p>
          <a:p>
            <a:r>
              <a:rPr lang="en-US" dirty="0"/>
              <a:t>[CLICK] History-based predictor introduced by HMP, uses a branch-predictor like hybrid predictor design </a:t>
            </a:r>
          </a:p>
          <a:p>
            <a:r>
              <a:rPr lang="en-US" dirty="0"/>
              <a:t>to identify which requests are going to miss L1 cache. </a:t>
            </a:r>
          </a:p>
          <a:p>
            <a:r>
              <a:rPr lang="en-US" dirty="0"/>
              <a:t>We can easily extend HMP’s design to predict loads that are going to miss the entire cache hierarchy.</a:t>
            </a:r>
          </a:p>
          <a:p>
            <a:r>
              <a:rPr lang="en-US" dirty="0"/>
              <a:t>[CLICK] Tracking-based methods, on the other hand, explicitly track cache contents </a:t>
            </a:r>
          </a:p>
          <a:p>
            <a:r>
              <a:rPr lang="en-US" dirty="0"/>
              <a:t>to predict which load requests are going to miss the cache hierarchy.</a:t>
            </a:r>
          </a:p>
          <a:p>
            <a:r>
              <a:rPr lang="en-US" dirty="0"/>
              <a:t>[CLICK] These tracking-based methods poses two key challenges…</a:t>
            </a:r>
          </a:p>
          <a:p>
            <a:r>
              <a:rPr lang="en-US" dirty="0"/>
              <a:t>[CLICK] First,…</a:t>
            </a:r>
          </a:p>
          <a:p>
            <a:r>
              <a:rPr lang="en-US" dirty="0"/>
              <a:t>[CLICK] Second,…</a:t>
            </a:r>
          </a:p>
          <a:p>
            <a:endParaRPr lang="en-US" dirty="0"/>
          </a:p>
          <a:p>
            <a:r>
              <a:rPr lang="en-US" dirty="0"/>
              <a:t>[CLICK] POPET takes a completely different approach to predict off-chip load requests by learning from program behavior.</a:t>
            </a:r>
          </a:p>
          <a:p>
            <a:r>
              <a:rPr lang="en-US" dirty="0"/>
              <a:t>[CLICK] It aims to correlate multiple different types of program features with off-chip load requests </a:t>
            </a:r>
          </a:p>
          <a:p>
            <a:r>
              <a:rPr lang="en-US" dirty="0"/>
              <a:t>to provide accurate predictions with much lower storage overhead and design complexity.</a:t>
            </a:r>
          </a:p>
          <a:p>
            <a:endParaRPr lang="en-US" dirty="0"/>
          </a:p>
          <a:p>
            <a:r>
              <a:rPr lang="en-US" dirty="0"/>
              <a:t>[CLICK] In our paper, we compare POPET against predictors inspired from these prior works and show that </a:t>
            </a:r>
          </a:p>
          <a:p>
            <a:r>
              <a:rPr lang="en-US" dirty="0"/>
              <a:t>[CLICK] POPET provides both higher accuracy and performance than them.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AB11-ED51-4041-ABF3-98774B656127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249223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Now let’s deep dive into our off-chip predictor design.</a:t>
            </a:r>
          </a:p>
          <a:p>
            <a:r>
              <a:rPr lang="en-US" dirty="0"/>
              <a:t>Our predictor, named as POPET, is designed using hashed-perceptron model.</a:t>
            </a:r>
          </a:p>
          <a:p>
            <a:r>
              <a:rPr lang="en-US" dirty="0"/>
              <a:t>[CLICK] where each feature has its own weight table</a:t>
            </a:r>
          </a:p>
          <a:p>
            <a:r>
              <a:rPr lang="en-US" dirty="0"/>
              <a:t>That stores the correlation between feature value and the off-chip prediction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AB11-ED51-4041-ABF3-98774B656127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628428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Hermes predicts using POPET using simple operations like table lookup, addition, and comparison.</a:t>
            </a:r>
          </a:p>
          <a:p>
            <a:r>
              <a:rPr lang="en-US" dirty="0"/>
              <a:t>Let me give you an example on how POPET’s prediction works.</a:t>
            </a:r>
          </a:p>
          <a:p>
            <a:r>
              <a:rPr lang="en-US" dirty="0"/>
              <a:t>POPET’s prediction works in three stages.</a:t>
            </a:r>
          </a:p>
          <a:p>
            <a:r>
              <a:rPr lang="en-US" dirty="0"/>
              <a:t>[CLICK] In the first stage, POPET extracts the features from the load request</a:t>
            </a:r>
          </a:p>
          <a:p>
            <a:r>
              <a:rPr lang="en-US" dirty="0"/>
              <a:t>[CLICK] In the second stage, each feature value is hashed and used as an index to retrieve the weights from each individual weight tables</a:t>
            </a:r>
          </a:p>
          <a:p>
            <a:r>
              <a:rPr lang="en-US" dirty="0"/>
              <a:t>[CLICK] In the third stage, the retrieved weights are accumulated and the cumulative weight is used to compute the activation function.</a:t>
            </a:r>
          </a:p>
          <a:p>
            <a:r>
              <a:rPr lang="en-US" dirty="0"/>
              <a:t>[CLICK] If the cumulative weight is higher than the activation threshold, POPET predicts that the load would go off-chip.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AB11-ED51-4041-ABF3-98774B656127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425865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Now let’s understand how to train POPET.</a:t>
            </a:r>
          </a:p>
          <a:p>
            <a:r>
              <a:rPr lang="en-US" dirty="0"/>
              <a:t>For this let’s assume the previous example where the load is predicted to go off-chip.</a:t>
            </a:r>
          </a:p>
          <a:p>
            <a:r>
              <a:rPr lang="en-US" dirty="0"/>
              <a:t>[CLICK] But in reality, the load didn’t go off-chip</a:t>
            </a:r>
          </a:p>
          <a:p>
            <a:r>
              <a:rPr lang="en-US" dirty="0"/>
              <a:t>[CLICK] this means the activation which have triggered before, shouldn’t have triggered</a:t>
            </a:r>
          </a:p>
          <a:p>
            <a:r>
              <a:rPr lang="en-US" dirty="0"/>
              <a:t>Which means, the cumulative weight should be lower than the activation threshold</a:t>
            </a:r>
          </a:p>
          <a:p>
            <a:r>
              <a:rPr lang="en-US" dirty="0"/>
              <a:t>[CLICK] Now to adjust the feature weights, POPET again indexes each weight table using the hashed feature values</a:t>
            </a:r>
          </a:p>
          <a:p>
            <a:r>
              <a:rPr lang="en-US" dirty="0"/>
              <a:t>[CLICK] And simply decrement each weight from the individual weight tables.</a:t>
            </a:r>
          </a:p>
          <a:p>
            <a:r>
              <a:rPr lang="en-US" dirty="0"/>
              <a:t>Thus, by using simple increment and decrement operations, POPET continuously learns from program behavior to accurately predict off-chip loads.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AB11-ED51-4041-ABF3-98774B656127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996962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Now let’s evaluate Hermes.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AB11-ED51-4041-ABF3-98774B656127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287536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evaluate Hermes using </a:t>
            </a:r>
            <a:r>
              <a:rPr lang="en-US" dirty="0" err="1"/>
              <a:t>ChampSim</a:t>
            </a:r>
            <a:r>
              <a:rPr lang="en-US" dirty="0"/>
              <a:t> simulator,</a:t>
            </a:r>
          </a:p>
          <a:p>
            <a:r>
              <a:rPr lang="en-US" dirty="0"/>
              <a:t>[CLICK] using a wide range of memory-intensive traces spanning across SPEC CPU, PARSEC, </a:t>
            </a:r>
            <a:r>
              <a:rPr lang="en-US" dirty="0" err="1"/>
              <a:t>Ligra</a:t>
            </a:r>
            <a:r>
              <a:rPr lang="en-US" dirty="0"/>
              <a:t>, and real-world applications</a:t>
            </a:r>
          </a:p>
          <a:p>
            <a:r>
              <a:rPr lang="en-US" dirty="0"/>
              <a:t>[CLICK] We compare Hermes with five LLC prefetchers</a:t>
            </a:r>
          </a:p>
          <a:p>
            <a:r>
              <a:rPr lang="en-US" dirty="0"/>
              <a:t>[CLICK] and two off-chip predictors extended from prior works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AB11-ED51-4041-ABF3-98774B656127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901302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Let’s first analyze the single-core performance improvement.</a:t>
            </a:r>
          </a:p>
          <a:p>
            <a:r>
              <a:rPr lang="en-US" dirty="0"/>
              <a:t>[CLICK] This is how Hermes and a state-of-the-art prefetcher Pythia improves performance on top of a no-prefetching system.</a:t>
            </a:r>
          </a:p>
          <a:p>
            <a:r>
              <a:rPr lang="en-US" dirty="0"/>
              <a:t>[CLICK] The first takeaway is that Hermes alone provides nearly 50%...</a:t>
            </a:r>
          </a:p>
          <a:p>
            <a:r>
              <a:rPr lang="en-US" dirty="0"/>
              <a:t>[CLICK] Now if we combine Hermes with Pythia, that provides an additional 5.4% performance improvement on top of a strong baseline that has Pythia.</a:t>
            </a:r>
          </a:p>
          <a:p>
            <a:r>
              <a:rPr lang="en-US" dirty="0"/>
              <a:t>[CLICK] And finally, if we compare Hermes’s performance benefit with the Ideal Hermes that has an ideal off-chip predictor,</a:t>
            </a:r>
          </a:p>
          <a:p>
            <a:r>
              <a:rPr lang="en-US" dirty="0"/>
              <a:t>We see that Hermes provides nearly 90% performance benefit of the Ideal Hermes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AB11-ED51-4041-ABF3-98774B656127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398883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performance improvement comes at a cost of increase in main memory requests.</a:t>
            </a:r>
          </a:p>
          <a:p>
            <a:r>
              <a:rPr lang="en-US" dirty="0"/>
              <a:t>This graph shows the increase in the main memory request over the no-prefetching system provided by the three configurations.</a:t>
            </a:r>
          </a:p>
          <a:p>
            <a:r>
              <a:rPr lang="en-US" dirty="0"/>
              <a:t>[CLICK] As we can see, Hermes increases the main memory requests by 5.5% on average on top of the no-prefetching system..</a:t>
            </a:r>
          </a:p>
          <a:p>
            <a:r>
              <a:rPr lang="en-US" dirty="0"/>
              <a:t>Whereas Pythia increases …</a:t>
            </a:r>
          </a:p>
          <a:p>
            <a:r>
              <a:rPr lang="en-US" dirty="0"/>
              <a:t>If we combine two together, then it increases the main memory request by an additional 5.9%.</a:t>
            </a:r>
          </a:p>
          <a:p>
            <a:r>
              <a:rPr lang="en-US" dirty="0"/>
              <a:t>[CLICK] Now, if we compare this increase in the main memory request with the performance improvement each of these configurations are providing,</a:t>
            </a:r>
          </a:p>
          <a:p>
            <a:r>
              <a:rPr lang="en-US" dirty="0"/>
              <a:t>We see that</a:t>
            </a:r>
          </a:p>
          <a:p>
            <a:r>
              <a:rPr lang="en-US" dirty="0"/>
              <a:t>[CLICK] For every 1% performance benefit, Pythia …</a:t>
            </a:r>
          </a:p>
          <a:p>
            <a:r>
              <a:rPr lang="en-US" dirty="0"/>
              <a:t>[CLICK] This basically shows that Hermes is much more bandwidth efficient than a traditional data prefetcher like Pythia.</a:t>
            </a:r>
          </a:p>
          <a:p>
            <a:r>
              <a:rPr lang="en-US" dirty="0"/>
              <a:t>And for this reason [NEXT]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AB11-ED51-4041-ABF3-98774B656127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124081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If we evaluate Pythia and Hermes over a wide range of memory bandwidth configurations, we see that,</a:t>
            </a:r>
          </a:p>
          <a:p>
            <a:r>
              <a:rPr lang="en-US" dirty="0"/>
              <a:t>[CLICK] In these extremely-bandwidth constrained configurations, which are in fact roughly modeling per-core main memory bandwidth of commercial processors,</a:t>
            </a:r>
          </a:p>
          <a:p>
            <a:r>
              <a:rPr lang="en-US" dirty="0"/>
              <a:t>Hermes even outperforms Pythia.</a:t>
            </a:r>
          </a:p>
          <a:p>
            <a:r>
              <a:rPr lang="en-US" dirty="0"/>
              <a:t>[CLICK] And if we combine both of them, the combination of Hermes and Pythia outperforms Pythia in every bandwidth configurations.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AB11-ED51-4041-ABF3-98774B656127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497203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And these observations are not only true for Pythia.</a:t>
            </a:r>
          </a:p>
          <a:p>
            <a:r>
              <a:rPr lang="en-US" dirty="0"/>
              <a:t>We evaluate Hermes combined with multiple prior baseline state-of-the-art prefetchers and find that</a:t>
            </a:r>
          </a:p>
          <a:p>
            <a:r>
              <a:rPr lang="en-US" dirty="0"/>
              <a:t>Hermes consistently improves performance on top of a wide range of baseline prefetchers.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AB11-ED51-4041-ABF3-98774B656127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81256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third key shortcoming is that, all prior prefetcher lack in-silicon customizability.</a:t>
            </a:r>
          </a:p>
          <a:p>
            <a:r>
              <a:rPr lang="en-US" dirty="0"/>
              <a:t>These prefetchers statically selects the feature to exploit at design time and design a rigid hardware to specifically …</a:t>
            </a:r>
          </a:p>
          <a:p>
            <a:endParaRPr lang="en-US" dirty="0"/>
          </a:p>
          <a:p>
            <a:r>
              <a:rPr lang="en-US" dirty="0"/>
              <a:t>[CLICK] There is no way …</a:t>
            </a:r>
          </a:p>
          <a:p>
            <a:endParaRPr lang="en-US" dirty="0"/>
          </a:p>
          <a:p>
            <a:r>
              <a:rPr lang="en-US" dirty="0"/>
              <a:t>In order to exploit a new program feature, architects need to design a prefetcher from scratch …</a:t>
            </a:r>
          </a:p>
          <a:p>
            <a:endParaRPr lang="en-US" dirty="0"/>
          </a:p>
          <a:p>
            <a:r>
              <a:rPr lang="en-US" dirty="0"/>
              <a:t>[CLICK] and this cycle goes on for every new prefetcher. This wastes precious design time and human resource.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AB11-ED51-4041-ABF3-98774B656127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746163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All of these performance benefit comes at a </a:t>
            </a:r>
          </a:p>
          <a:p>
            <a:r>
              <a:rPr lang="en-US" dirty="0"/>
              <a:t>[CLICK] modest 4KB storage overhead per core and</a:t>
            </a:r>
          </a:p>
          <a:p>
            <a:r>
              <a:rPr lang="en-US" dirty="0"/>
              <a:t>[CLICK] 1.5% power overhead on top an Intel Alder Lake-like performance-core configuration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AB11-ED51-4041-ABF3-98774B656127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039738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have many more evaluation results:</a:t>
            </a:r>
          </a:p>
          <a:p>
            <a:r>
              <a:rPr lang="en-US" dirty="0"/>
              <a:t>For example, a wide range of performance sensitivity study by varying…in the paper.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AB11-ED51-4041-ABF3-98774B656127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425206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Hermes advocates …</a:t>
            </a:r>
          </a:p>
          <a:p>
            <a:r>
              <a:rPr lang="en-US" dirty="0"/>
              <a:t>[CLICK] We show that off-chip load prediction…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AB11-ED51-4041-ABF3-98774B656127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765452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That’s why we open-source our artifact.</a:t>
            </a:r>
          </a:p>
          <a:p>
            <a:r>
              <a:rPr lang="en-US" dirty="0"/>
              <a:t>It can be freely downloaded from our GitHub repository.</a:t>
            </a:r>
          </a:p>
          <a:p>
            <a:r>
              <a:rPr lang="en-US" dirty="0"/>
              <a:t>In this artifact, [CLICK] you will get all the workload traces we have used to evaluate Hermes,</a:t>
            </a:r>
          </a:p>
          <a:p>
            <a:r>
              <a:rPr lang="en-US" dirty="0"/>
              <a:t>[CLICK] 13 types of data prefetchers proposed in the past and</a:t>
            </a:r>
          </a:p>
          <a:p>
            <a:r>
              <a:rPr lang="en-US" dirty="0"/>
              <a:t>[CLICK] 9 types of off-chip predictors out of the box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AB11-ED51-4041-ABF3-98774B656127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948552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But if you want to impalement your own off-chip predictor, that’s also very easy.</a:t>
            </a:r>
          </a:p>
          <a:p>
            <a:r>
              <a:rPr lang="en-US" dirty="0"/>
              <a:t>All you have to do is to extend the </a:t>
            </a:r>
            <a:r>
              <a:rPr lang="en-US" dirty="0" err="1"/>
              <a:t>OffchipPred</a:t>
            </a:r>
            <a:r>
              <a:rPr lang="en-US" dirty="0"/>
              <a:t> base class…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AB11-ED51-4041-ABF3-98774B656127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630155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And define your own train() and predict() functions</a:t>
            </a:r>
          </a:p>
          <a:p>
            <a:r>
              <a:rPr lang="en-US" dirty="0"/>
              <a:t>[CLICK] the infrastructure will automatically provide statistics like precision and recall out of the box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AB11-ED51-4041-ABF3-98774B656127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870970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hope that high-accuracy off-chip prediction can further enable a multitude of optimization possibilities, for example:</a:t>
            </a:r>
          </a:p>
          <a:p>
            <a:r>
              <a:rPr lang="en-US" dirty="0"/>
              <a:t>[CLICK] prioritizing loads … to improve performance and fairness in extreme core processors</a:t>
            </a:r>
          </a:p>
          <a:p>
            <a:r>
              <a:rPr lang="en-US" dirty="0"/>
              <a:t>[CLICK] better instruction scheduling for data dependent loads</a:t>
            </a:r>
          </a:p>
          <a:p>
            <a:r>
              <a:rPr lang="en-US" dirty="0"/>
              <a:t>[CLICK] and many more…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AB11-ED51-4041-ABF3-98774B656127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159646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>
                <a:solidFill>
                  <a:schemeClr val="accent1">
                    <a:lumMod val="50000"/>
                  </a:schemeClr>
                </a:solidFill>
                <a:latin typeface="Palatino Linotype" panose="02040502050505030304" pitchFamily="18" charset="0"/>
              </a:rPr>
              <a:t>With that hope, I will conclude my talk.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>
                <a:solidFill>
                  <a:schemeClr val="accent1">
                    <a:lumMod val="50000"/>
                  </a:schemeClr>
                </a:solidFill>
                <a:latin typeface="Palatino Linotype" panose="02040502050505030304" pitchFamily="18" charset="0"/>
              </a:rPr>
              <a:t>I will be very happy to take any question from the audience.</a:t>
            </a:r>
            <a:endParaRPr lang="en-CH" sz="1200" b="0" dirty="0">
              <a:solidFill>
                <a:schemeClr val="accent1">
                  <a:lumMod val="50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D793F4-8E1E-4CDB-AE5F-DC093960CF4B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429591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9" name="Google Shape;1489;p49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0" name="Google Shape;1490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7" name="Google Shape;1497;p50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8" name="Google Shape;1498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our goal in this work is to … that </a:t>
            </a:r>
          </a:p>
          <a:p>
            <a:endParaRPr lang="en-US" dirty="0"/>
          </a:p>
          <a:p>
            <a:r>
              <a:rPr lang="en-US" dirty="0"/>
              <a:t>[CLICK] …</a:t>
            </a:r>
          </a:p>
          <a:p>
            <a:endParaRPr lang="en-US" dirty="0"/>
          </a:p>
          <a:p>
            <a:r>
              <a:rPr lang="en-US" dirty="0"/>
              <a:t>[CLICK] 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AB11-ED51-4041-ABF3-98774B656127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983583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0" name="Google Shape;1580;p54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1" name="Google Shape;1581;p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" name="Google Shape;1587;p55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8" name="Google Shape;1588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5" name="Google Shape;1595;p56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6" name="Google Shape;1596;p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3" name="Google Shape;1573;p53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4" name="Google Shape;1574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3" name="Google Shape;1603;p57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4" name="Google Shape;1604;p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0" name="Google Shape;1610;p58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1" name="Google Shape;1611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" name="Google Shape;1617;p59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8" name="Google Shape;1618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" name="Google Shape;1628;p60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9" name="Google Shape;1629;p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6" name="Google Shape;1636;p61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7" name="Google Shape;1637;p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4" name="Google Shape;1644;p62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5" name="Google Shape;1645;p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First, let me briefly describe the basics of reinforcement learning.</a:t>
            </a:r>
          </a:p>
          <a:p>
            <a:endParaRPr lang="en-US" dirty="0"/>
          </a:p>
          <a:p>
            <a:r>
              <a:rPr lang="en-US" dirty="0"/>
              <a:t>Reinforcement learning, in its simplest form, is the ...</a:t>
            </a:r>
          </a:p>
          <a:p>
            <a:endParaRPr lang="en-US" dirty="0"/>
          </a:p>
          <a:p>
            <a:r>
              <a:rPr lang="en-US" dirty="0"/>
              <a:t>A RL system contains two components: [CLICK] the agent and the environment.</a:t>
            </a:r>
          </a:p>
          <a:p>
            <a:endParaRPr lang="en-US" dirty="0"/>
          </a:p>
          <a:p>
            <a:r>
              <a:rPr lang="en-US" dirty="0"/>
              <a:t>The agent observes the state of the environment in every timestep [CLICK], takes an action based on the state [CLICK], and receives a reward for that action [CLICK].</a:t>
            </a:r>
          </a:p>
          <a:p>
            <a:endParaRPr lang="en-US" dirty="0"/>
          </a:p>
          <a:p>
            <a:r>
              <a:rPr lang="en-US" dirty="0"/>
              <a:t>[CLICK] The agent stores …</a:t>
            </a:r>
          </a:p>
          <a:p>
            <a:r>
              <a:rPr lang="en-US" dirty="0"/>
              <a:t>Given a state, the agent …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AB11-ED51-4041-ABF3-98774B656127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9521558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3" name="Google Shape;1653;p63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4" name="Google Shape;1654;p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2" name="Google Shape;1662;p64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3" name="Google Shape;1663;p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" name="Google Shape;1669;p65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0" name="Google Shape;1670;p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" name="Google Shape;1669;p65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0" name="Google Shape;1670;p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39233202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>
                <a:solidFill>
                  <a:schemeClr val="accent1">
                    <a:lumMod val="50000"/>
                  </a:schemeClr>
                </a:solidFill>
                <a:latin typeface="Palatino Linotype" panose="02040502050505030304" pitchFamily="18" charset="0"/>
              </a:rPr>
              <a:t>Hi First of all. Thank you very much for staying until this long.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dirty="0">
              <a:solidFill>
                <a:schemeClr val="accent1">
                  <a:lumMod val="50000"/>
                </a:schemeClr>
              </a:solidFill>
              <a:latin typeface="Palatino Linotype" panose="02040502050505030304" pitchFamily="18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>
                <a:solidFill>
                  <a:schemeClr val="accent1">
                    <a:lumMod val="50000"/>
                  </a:schemeClr>
                </a:solidFill>
                <a:latin typeface="Palatino Linotype" panose="02040502050505030304" pitchFamily="18" charset="0"/>
              </a:rPr>
              <a:t>I’m going to present our work “…”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dirty="0">
              <a:solidFill>
                <a:schemeClr val="accent1">
                  <a:lumMod val="50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D793F4-8E1E-4CDB-AE5F-DC093960CF4B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109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3634894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/>
              <a:t>First, I am going to start with an executive summary.</a:t>
            </a:r>
          </a:p>
          <a:p>
            <a:r>
              <a:rPr lang="en-US" sz="1600" dirty="0"/>
              <a:t>[CLICK] 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Hybrid storage systems use multiple different storage devices to provide high and scalable storage capacity at high performance </a:t>
            </a:r>
            <a:endParaRPr lang="en-US" sz="1600" dirty="0"/>
          </a:p>
          <a:p>
            <a:r>
              <a:rPr lang="en-US" sz="1600" dirty="0"/>
              <a:t>[CLICK] We observe two key shortcomings in prior data placement techniques: </a:t>
            </a:r>
          </a:p>
          <a:p>
            <a:r>
              <a:rPr lang="en-US" sz="1600" dirty="0"/>
              <a:t>First, lack of adaptivity to workload changes and changes in device types and configurations</a:t>
            </a:r>
          </a:p>
          <a:p>
            <a:r>
              <a:rPr lang="en-US" sz="1600" dirty="0"/>
              <a:t>Second, they also lack extensibility to to more devices.</a:t>
            </a:r>
          </a:p>
          <a:p>
            <a:r>
              <a:rPr lang="en-US" sz="1600" dirty="0"/>
              <a:t>[CLICK] Our goal in this work is to design a data placement technique that provides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i="1" dirty="0">
                <a:solidFill>
                  <a:srgbClr val="C09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Adaptivity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by </a:t>
            </a:r>
            <a:r>
              <a:rPr lang="en-GB" sz="1600" b="1" dirty="0">
                <a:solidFill>
                  <a:srgbClr val="BF9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continuously learning and adapting 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to the</a:t>
            </a:r>
            <a:r>
              <a:rPr lang="en-GB" sz="1600" b="1" dirty="0">
                <a:solidFill>
                  <a:srgbClr val="BF9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application and underlying device characteristics</a:t>
            </a:r>
            <a:endParaRPr lang="en-US" sz="1600" b="1" dirty="0">
              <a:solidFill>
                <a:schemeClr val="accent4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i="1" dirty="0">
                <a:solidFill>
                  <a:srgbClr val="C09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Easy </a:t>
            </a:r>
            <a:r>
              <a:rPr lang="en-GB" sz="1600" b="1" i="1" dirty="0">
                <a:solidFill>
                  <a:srgbClr val="C09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extensibility 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to incorporate a wide range of hybrid storage configurations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1600" dirty="0"/>
          </a:p>
          <a:p>
            <a:r>
              <a:rPr lang="en-US" sz="1600" dirty="0"/>
              <a:t>[CLICK] to this end we propose Sibyl, </a:t>
            </a:r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</a:rPr>
              <a:t>an online reinforcement learning-based data placement in Hybrid storage systems  that: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36575" lvl="1" indent="-179388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Provides both </a:t>
            </a:r>
            <a:r>
              <a:rPr lang="en" sz="1600" b="1" dirty="0">
                <a:solidFill>
                  <a:srgbClr val="38761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adaptivity </a:t>
            </a:r>
          </a:p>
          <a:p>
            <a:pPr marL="536575" lvl="1" indent="-179388"/>
            <a:r>
              <a:rPr lang="en" sz="1600" dirty="0">
                <a:latin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en" sz="1600" b="1" dirty="0">
                <a:solidFill>
                  <a:srgbClr val="54823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easy </a:t>
            </a:r>
            <a:r>
              <a:rPr lang="en" sz="1600" b="1" dirty="0" err="1">
                <a:solidFill>
                  <a:srgbClr val="54823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extensiblity</a:t>
            </a:r>
            <a:endParaRPr lang="en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36575" lvl="1" indent="-179388"/>
            <a:r>
              <a:rPr lang="en" sz="1600" dirty="0">
                <a:latin typeface="Calibri" panose="020F0502020204030204" pitchFamily="34" charset="0"/>
                <a:cs typeface="Calibri" panose="020F0502020204030204" pitchFamily="34" charset="0"/>
              </a:rPr>
              <a:t>and also Provides </a:t>
            </a:r>
            <a:r>
              <a:rPr lang="en" sz="1600" b="1" dirty="0">
                <a:solidFill>
                  <a:srgbClr val="54823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ease of design and implementation </a:t>
            </a:r>
            <a:r>
              <a:rPr lang="en" sz="1600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ha</a:t>
            </a:r>
            <a:r>
              <a:rPr lang="en" sz="1600" dirty="0">
                <a:latin typeface="Calibri" panose="020F0502020204030204" pitchFamily="34" charset="0"/>
                <a:cs typeface="Calibri" panose="020F0502020204030204" pitchFamily="34" charset="0"/>
              </a:rPr>
              <a:t>t requires only a small computation over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he</a:t>
            </a:r>
            <a:r>
              <a:rPr lang="en" sz="1600" dirty="0">
                <a:latin typeface="Calibri" panose="020F0502020204030204" pitchFamily="34" charset="0"/>
                <a:cs typeface="Calibri" panose="020F0502020204030204" pitchFamily="34" charset="0"/>
              </a:rPr>
              <a:t>ad                                          </a:t>
            </a:r>
            <a:endParaRPr lang="en-US" sz="2200" b="1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600" dirty="0"/>
          </a:p>
          <a:p>
            <a:r>
              <a:rPr lang="en-US" sz="1600" dirty="0"/>
              <a:t>[CLICK] We extensively evaluate Sibyl on real systems using a wide range of workloads</a:t>
            </a:r>
          </a:p>
          <a:p>
            <a:r>
              <a:rPr lang="en-US" sz="1600" dirty="0"/>
              <a:t>We show that Sibyl outperforms prior state-of-the-art data placement </a:t>
            </a:r>
            <a:r>
              <a:rPr lang="en-US" sz="1600" dirty="0" err="1"/>
              <a:t>policeis</a:t>
            </a:r>
            <a:r>
              <a:rPr lang="en-US" sz="1600" dirty="0"/>
              <a:t> by 21.6% in dual-hybrid storage system and </a:t>
            </a:r>
            <a:r>
              <a:rPr lang="en-US" sz="1600" dirty="0" err="1"/>
              <a:t>upto</a:t>
            </a:r>
            <a:r>
              <a:rPr lang="en-US" sz="1600" dirty="0"/>
              <a:t> 48.2% on trihybrid system</a:t>
            </a:r>
          </a:p>
          <a:p>
            <a:endParaRPr lang="en-US" sz="1600" dirty="0"/>
          </a:p>
          <a:p>
            <a:r>
              <a:rPr lang="en-US" sz="1600" dirty="0"/>
              <a:t>Sibyl achieves 80% of the performance of an oracle policy that has a complete knowledge of future access patterns while incurring a very modest storage overhead of only 124.4 KiB</a:t>
            </a:r>
          </a:p>
          <a:p>
            <a:endParaRPr lang="en-US" sz="1600" dirty="0"/>
          </a:p>
          <a:p>
            <a:r>
              <a:rPr lang="en-US" sz="1600" dirty="0"/>
              <a:t>The code will be </a:t>
            </a:r>
            <a:r>
              <a:rPr lang="en-US" sz="1600" dirty="0" err="1"/>
              <a:t>opensourced</a:t>
            </a:r>
            <a:r>
              <a:rPr lang="en-US" sz="1600" dirty="0"/>
              <a:t> on our GitHub repository.</a:t>
            </a:r>
          </a:p>
          <a:p>
            <a:r>
              <a:rPr lang="en-US" sz="1600" dirty="0"/>
              <a:t>https://</a:t>
            </a:r>
            <a:r>
              <a:rPr lang="en-US" sz="1600" dirty="0" err="1"/>
              <a:t>github.com</a:t>
            </a:r>
            <a:r>
              <a:rPr lang="en-US" sz="1600" dirty="0"/>
              <a:t>/CMU-SAFARI/Sibyl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AB11-ED51-4041-ABF3-98774B656127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110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3909782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AB11-ED51-4041-ABF3-98774B656127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111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8730930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AB11-ED51-4041-ABF3-98774B656127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112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10002120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AB11-ED51-4041-ABF3-98774B656127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113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39207249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AB11-ED51-4041-ABF3-98774B656127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114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195371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Pythia, we formulate prefetching as a reinforcement learning problem.</a:t>
            </a:r>
          </a:p>
          <a:p>
            <a:endParaRPr lang="en-US" dirty="0"/>
          </a:p>
          <a:p>
            <a:r>
              <a:rPr lang="en-US" dirty="0"/>
              <a:t>[CLICK] The prefetcher acts as the agent, while [CLICK] the processor and memory subsystem acts as the environment.</a:t>
            </a:r>
          </a:p>
          <a:p>
            <a:endParaRPr lang="en-US" dirty="0"/>
          </a:p>
          <a:p>
            <a:r>
              <a:rPr lang="en-US" dirty="0"/>
              <a:t>[CLICK] Pythia extracts the program features from every demand request and use it as a state information to take a prefetch action [CLICK]</a:t>
            </a:r>
          </a:p>
          <a:p>
            <a:endParaRPr lang="en-US" dirty="0"/>
          </a:p>
          <a:p>
            <a:r>
              <a:rPr lang="en-US" dirty="0"/>
              <a:t>[CLICK] For every prefetch action, Pythia receives a numerical reward that evaluates the usefulness of the prefetch request, while considering various system-level feedbacks.</a:t>
            </a:r>
          </a:p>
          <a:p>
            <a:endParaRPr lang="en-US" dirty="0"/>
          </a:p>
          <a:p>
            <a:r>
              <a:rPr lang="en-US" dirty="0"/>
              <a:t>Not let’s concretely define the state, action, and the reward for Pythia.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AB11-ED51-4041-ABF3-98774B656127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9569435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AB11-ED51-4041-ABF3-98774B656127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115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13055933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AB11-ED51-4041-ABF3-98774B656127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116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9835839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AB11-ED51-4041-ABF3-98774B656127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117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80872603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AB11-ED51-4041-ABF3-98774B656127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118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49521558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-25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AB11-ED51-4041-ABF3-98774B656127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119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64794998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AB11-ED51-4041-ABF3-98774B656127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120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4034696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AB11-ED51-4041-ABF3-98774B656127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121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62528943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AB11-ED51-4041-ABF3-98774B656127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122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7195899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AB11-ED51-4041-ABF3-98774B656127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123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32366411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AB11-ED51-4041-ABF3-98774B656127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124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191276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define the state as a k-dimensional vector of program features.</a:t>
            </a:r>
          </a:p>
          <a:p>
            <a:endParaRPr lang="en-US" dirty="0"/>
          </a:p>
          <a:p>
            <a:r>
              <a:rPr lang="en-US" dirty="0"/>
              <a:t>[CLICK] Each feature is composed of …</a:t>
            </a:r>
          </a:p>
          <a:p>
            <a:endParaRPr lang="en-US" dirty="0"/>
          </a:p>
          <a:p>
            <a:r>
              <a:rPr lang="en-US" dirty="0"/>
              <a:t>[CLICK] Some examples of control-flow information are …</a:t>
            </a:r>
          </a:p>
          <a:p>
            <a:endParaRPr lang="en-US" dirty="0"/>
          </a:p>
          <a:p>
            <a:r>
              <a:rPr lang="en-US" dirty="0"/>
              <a:t>[CLICK] Some examples of data-flow information are …</a:t>
            </a:r>
          </a:p>
          <a:p>
            <a:endParaRPr lang="en-US" dirty="0"/>
          </a:p>
          <a:p>
            <a:r>
              <a:rPr lang="en-US" dirty="0"/>
              <a:t>Though Pythia can theoretically learn from any number of such program features, we limit the size k as per storage budget.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AB11-ED51-4041-ABF3-98774B656127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649475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AB11-ED51-4041-ABF3-98774B656127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125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25062872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AB11-ED51-4041-ABF3-98774B656127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126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72506795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AB11-ED51-4041-ABF3-98774B656127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127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1482113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AB11-ED51-4041-ABF3-98774B656127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128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85585154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AB11-ED51-4041-ABF3-98774B656127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129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9069990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AB11-ED51-4041-ABF3-98774B656127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130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22769110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AB11-ED51-4041-ABF3-98774B656127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131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0124646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AB11-ED51-4041-ABF3-98774B656127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132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34131388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AB11-ED51-4041-ABF3-98774B656127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133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20610205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AB11-ED51-4041-ABF3-98774B656127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134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602469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define the action as the selection of a prefetch offset. Pythia adds this offset to the demanded cacheline to get the prefetched cacheline address.</a:t>
            </a:r>
          </a:p>
          <a:p>
            <a:endParaRPr lang="en-US" dirty="0"/>
          </a:p>
          <a:p>
            <a:r>
              <a:rPr lang="en-US" dirty="0"/>
              <a:t>[CLICK] Note that a zero offset is also a valid action for Pythia, which means no prefetch is generated.</a:t>
            </a:r>
          </a:p>
          <a:p>
            <a:endParaRPr lang="en-US" dirty="0"/>
          </a:p>
          <a:p>
            <a:r>
              <a:rPr lang="en-US" dirty="0"/>
              <a:t>[CLICK] As every post-L1 prefetcher …, the list of actions are limited to the range from -63 to +63 for a traditionally-sized …</a:t>
            </a:r>
          </a:p>
          <a:p>
            <a:endParaRPr lang="en-US" dirty="0"/>
          </a:p>
          <a:p>
            <a:r>
              <a:rPr lang="en-US" dirty="0"/>
              <a:t>[CLICK] However, we can prune the action list by automatic design-space exploration, as we show in the paper.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AB11-ED51-4041-ABF3-98774B656127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195899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AB11-ED51-4041-ABF3-98774B656127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135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62525156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AB11-ED51-4041-ABF3-98774B656127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136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25147363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AB11-ED51-4041-ABF3-98774B656127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137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69026575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AB11-ED51-4041-ABF3-98774B656127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138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05786408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en-US" sz="1200" b="1" spc="0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AB11-ED51-4041-ABF3-98774B656127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139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83512199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en-US" sz="1200" b="1" spc="0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AB11-ED51-4041-ABF3-98774B656127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140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16240939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AB11-ED51-4041-ABF3-98774B656127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141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75685497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AB11-ED51-4041-ABF3-98774B656127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142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16854620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AB11-ED51-4041-ABF3-98774B656127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143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46668017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AB11-ED51-4041-ABF3-98774B656127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144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012913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9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4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4.xml"/></Relationships>
</file>

<file path=ppt/slideLayouts/_rels/slideLayout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0.xml"/></Relationships>
</file>

<file path=ppt/slideLayouts/_rels/slideLayout5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5.emf"/></Relationships>
</file>

<file path=ppt/slideLayouts/_rels/slideLayout5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3.xml"/></Relationships>
</file>

<file path=ppt/slideLayouts/_rels/slideLayout5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9.xml"/></Relationships>
</file>

<file path=ppt/slideLayouts/_rels/slideLayout6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0.xml"/><Relationship Id="rId4" Type="http://schemas.openxmlformats.org/officeDocument/2006/relationships/image" Target="../media/image9.jpeg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2.xml"/></Relationships>
</file>

<file path=ppt/slideLayouts/_rels/slideLayout6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3.xml"/></Relationships>
</file>

<file path=ppt/slideLayouts/_rels/slideLayout6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6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6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6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6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6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6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6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6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6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6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5.xml"/></Relationships>
</file>

<file path=ppt/slideLayouts/_rels/slideLayout6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5.xml"/></Relationships>
</file>

<file path=ppt/slideLayouts/_rels/slideLayout6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6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6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6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6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6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6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6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6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6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6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6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6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6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6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7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7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7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7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7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7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7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7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7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7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7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7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7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7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7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7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7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7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7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7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7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7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7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7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7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7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7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7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6820733"/>
      </p:ext>
    </p:extLst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1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1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077888"/>
      </p:ext>
    </p:extLst>
  </p:cSld>
  <p:clrMapOvr>
    <a:masterClrMapping/>
  </p:clrMapOvr>
  <p:transition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91425" tIns="45713" rIns="91425" bIns="45713"/>
          <a:lstStyle/>
          <a:p>
            <a:pPr defTabSz="914259"/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25" tIns="45713" rIns="91425" bIns="45713"/>
          <a:lstStyle/>
          <a:p>
            <a:pPr defTabSz="914259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25" tIns="45713" rIns="91425" bIns="45713"/>
          <a:lstStyle/>
          <a:p>
            <a:pPr defTabSz="914259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1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1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25" tIns="45713" rIns="91425" bIns="45713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defTabSz="914259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606719"/>
      </p:ext>
    </p:extLst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9601064"/>
      </p:ext>
    </p:extLst>
  </p:cSld>
  <p:clrMapOvr>
    <a:masterClrMapping/>
  </p:clrMapOvr>
  <p:transition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30" indent="0">
              <a:buNone/>
              <a:defRPr sz="1800"/>
            </a:lvl2pPr>
            <a:lvl3pPr marL="914259" indent="0">
              <a:buNone/>
              <a:defRPr sz="1600"/>
            </a:lvl3pPr>
            <a:lvl4pPr marL="1371390" indent="0">
              <a:buNone/>
              <a:defRPr sz="1400"/>
            </a:lvl4pPr>
            <a:lvl5pPr marL="1828519" indent="0">
              <a:buNone/>
              <a:defRPr sz="1400"/>
            </a:lvl5pPr>
            <a:lvl6pPr marL="2285649" indent="0">
              <a:buNone/>
              <a:defRPr sz="1400"/>
            </a:lvl6pPr>
            <a:lvl7pPr marL="2742780" indent="0">
              <a:buNone/>
              <a:defRPr sz="1400"/>
            </a:lvl7pPr>
            <a:lvl8pPr marL="3199908" indent="0">
              <a:buNone/>
              <a:defRPr sz="1400"/>
            </a:lvl8pPr>
            <a:lvl9pPr marL="3657039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941158"/>
      </p:ext>
    </p:extLst>
  </p:cSld>
  <p:clrMapOvr>
    <a:masterClrMapping/>
  </p:clrMapOvr>
  <p:transition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369188"/>
      </p:ext>
    </p:extLst>
  </p:cSld>
  <p:clrMapOvr>
    <a:masterClrMapping/>
  </p:clrMapOvr>
  <p:transition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59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9" indent="0">
              <a:buNone/>
              <a:defRPr sz="1600" b="1"/>
            </a:lvl5pPr>
            <a:lvl6pPr marL="2285649" indent="0">
              <a:buNone/>
              <a:defRPr sz="1600" b="1"/>
            </a:lvl6pPr>
            <a:lvl7pPr marL="2742780" indent="0">
              <a:buNone/>
              <a:defRPr sz="1600" b="1"/>
            </a:lvl7pPr>
            <a:lvl8pPr marL="3199908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59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9" indent="0">
              <a:buNone/>
              <a:defRPr sz="1600" b="1"/>
            </a:lvl5pPr>
            <a:lvl6pPr marL="2285649" indent="0">
              <a:buNone/>
              <a:defRPr sz="1600" b="1"/>
            </a:lvl6pPr>
            <a:lvl7pPr marL="2742780" indent="0">
              <a:buNone/>
              <a:defRPr sz="1600" b="1"/>
            </a:lvl7pPr>
            <a:lvl8pPr marL="3199908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61306"/>
      </p:ext>
    </p:extLst>
  </p:cSld>
  <p:clrMapOvr>
    <a:masterClrMapping/>
  </p:clrMapOvr>
  <p:transition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792512"/>
      </p:ext>
    </p:extLst>
  </p:cSld>
  <p:clrMapOvr>
    <a:masterClrMapping/>
  </p:clrMapOvr>
  <p:transition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236361"/>
      </p:ext>
    </p:extLst>
  </p:cSld>
  <p:clrMapOvr>
    <a:masterClrMapping/>
  </p:clrMapOvr>
  <p:transition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59" indent="0">
              <a:buNone/>
              <a:defRPr sz="1000"/>
            </a:lvl3pPr>
            <a:lvl4pPr marL="1371390" indent="0">
              <a:buNone/>
              <a:defRPr sz="900"/>
            </a:lvl4pPr>
            <a:lvl5pPr marL="1828519" indent="0">
              <a:buNone/>
              <a:defRPr sz="900"/>
            </a:lvl5pPr>
            <a:lvl6pPr marL="2285649" indent="0">
              <a:buNone/>
              <a:defRPr sz="900"/>
            </a:lvl6pPr>
            <a:lvl7pPr marL="2742780" indent="0">
              <a:buNone/>
              <a:defRPr sz="900"/>
            </a:lvl7pPr>
            <a:lvl8pPr marL="3199908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6666256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30" indent="0">
              <a:buNone/>
              <a:defRPr sz="2800"/>
            </a:lvl2pPr>
            <a:lvl3pPr marL="914259" indent="0">
              <a:buNone/>
              <a:defRPr sz="2400"/>
            </a:lvl3pPr>
            <a:lvl4pPr marL="1371390" indent="0">
              <a:buNone/>
              <a:defRPr sz="2000"/>
            </a:lvl4pPr>
            <a:lvl5pPr marL="1828519" indent="0">
              <a:buNone/>
              <a:defRPr sz="2000"/>
            </a:lvl5pPr>
            <a:lvl6pPr marL="2285649" indent="0">
              <a:buNone/>
              <a:defRPr sz="2000"/>
            </a:lvl6pPr>
            <a:lvl7pPr marL="2742780" indent="0">
              <a:buNone/>
              <a:defRPr sz="2000"/>
            </a:lvl7pPr>
            <a:lvl8pPr marL="3199908" indent="0">
              <a:buNone/>
              <a:defRPr sz="2000"/>
            </a:lvl8pPr>
            <a:lvl9pPr marL="3657039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59" indent="0">
              <a:buNone/>
              <a:defRPr sz="1000"/>
            </a:lvl3pPr>
            <a:lvl4pPr marL="1371390" indent="0">
              <a:buNone/>
              <a:defRPr sz="900"/>
            </a:lvl4pPr>
            <a:lvl5pPr marL="1828519" indent="0">
              <a:buNone/>
              <a:defRPr sz="900"/>
            </a:lvl5pPr>
            <a:lvl6pPr marL="2285649" indent="0">
              <a:buNone/>
              <a:defRPr sz="900"/>
            </a:lvl6pPr>
            <a:lvl7pPr marL="2742780" indent="0">
              <a:buNone/>
              <a:defRPr sz="900"/>
            </a:lvl7pPr>
            <a:lvl8pPr marL="3199908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85251"/>
      </p:ext>
    </p:extLst>
  </p:cSld>
  <p:clrMapOvr>
    <a:masterClrMapping/>
  </p:clrMapOvr>
  <p:transition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190055"/>
      </p:ext>
    </p:extLst>
  </p:cSld>
  <p:clrMapOvr>
    <a:masterClrMapping/>
  </p:clrMapOvr>
  <p:transition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1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1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774506"/>
      </p:ext>
    </p:extLst>
  </p:cSld>
  <p:clrMapOvr>
    <a:masterClrMapping/>
  </p:clrMapOvr>
  <p:transition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 dirty="0">
                <a:solidFill>
                  <a:srgbClr val="000000"/>
                </a:solidFill>
              </a:rPr>
              <a:t>CHIPPER: HPCA 2011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546172"/>
      </p:ext>
    </p:extLst>
  </p:cSld>
  <p:clrMapOvr>
    <a:masterClrMapping/>
  </p:clrMapOvr>
  <p:transition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395310"/>
          </a:xfrm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 dirty="0">
                <a:solidFill>
                  <a:srgbClr val="000000"/>
                </a:solidFill>
              </a:rPr>
              <a:t>CHIPPER: HPCA 2011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2110258"/>
      </p:ext>
    </p:extLst>
  </p:cSld>
  <p:clrMapOvr>
    <a:masterClrMapping/>
  </p:clrMapOvr>
  <p:transition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 dirty="0">
                <a:solidFill>
                  <a:srgbClr val="000000"/>
                </a:solidFill>
              </a:rPr>
              <a:t>CHIPPER: HPCA 2011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919528"/>
      </p:ext>
    </p:extLst>
  </p:cSld>
  <p:clrMapOvr>
    <a:masterClrMapping/>
  </p:clrMapOvr>
  <p:transition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 dirty="0">
                <a:solidFill>
                  <a:srgbClr val="000000"/>
                </a:solidFill>
              </a:rPr>
              <a:t>CHIPPER: HPCA 2011</a:t>
            </a: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959976"/>
      </p:ext>
    </p:extLst>
  </p:cSld>
  <p:clrMapOvr>
    <a:masterClrMapping/>
  </p:clrMapOvr>
  <p:transition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 dirty="0">
                <a:solidFill>
                  <a:srgbClr val="000000"/>
                </a:solidFill>
              </a:rPr>
              <a:t>CHIPPER: HPCA 2011</a:t>
            </a: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789655"/>
      </p:ext>
    </p:extLst>
  </p:cSld>
  <p:clrMapOvr>
    <a:masterClrMapping/>
  </p:clrMapOvr>
  <p:transition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2437517"/>
      </p:ext>
    </p:extLst>
  </p:cSld>
  <p:clrMapOvr>
    <a:masterClrMapping/>
  </p:clrMapOvr>
  <p:transition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9839402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737585"/>
      </p:ext>
    </p:extLst>
  </p:cSld>
  <p:clrMapOvr>
    <a:masterClrMapping/>
  </p:clrMapOvr>
  <p:transition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38992"/>
      </p:ext>
    </p:extLst>
  </p:cSld>
  <p:clrMapOvr>
    <a:masterClrMapping/>
  </p:clrMapOvr>
  <p:transition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253517"/>
      </p:ext>
    </p:extLst>
  </p:cSld>
  <p:clrMapOvr>
    <a:masterClrMapping/>
  </p:clrMapOvr>
  <p:transition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2485112"/>
      </p:ext>
    </p:extLst>
  </p:cSld>
  <p:clrMapOvr>
    <a:masterClrMapping/>
  </p:clrMapOvr>
  <p:transition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5939329"/>
      </p:ext>
    </p:extLst>
  </p:cSld>
  <p:clrMapOvr>
    <a:masterClrMapping/>
  </p:clrMapOvr>
  <p:transition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987462"/>
      </p:ext>
    </p:extLst>
  </p:cSld>
  <p:clrMapOvr>
    <a:masterClrMapping/>
  </p:clrMapOvr>
  <p:transition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7334739"/>
      </p:ext>
    </p:extLst>
  </p:cSld>
  <p:clrMapOvr>
    <a:masterClrMapping/>
  </p:clrMapOvr>
  <p:transition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974618"/>
      </p:ext>
    </p:extLst>
  </p:cSld>
  <p:clrMapOvr>
    <a:masterClrMapping/>
  </p:clrMapOvr>
  <p:transition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48924"/>
      </p:ext>
    </p:extLst>
  </p:cSld>
  <p:clrMapOvr>
    <a:masterClrMapping/>
  </p:clrMapOvr>
  <p:transition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244487"/>
      </p:ext>
    </p:extLst>
  </p:cSld>
  <p:clrMapOvr>
    <a:masterClrMapping/>
  </p:clrMapOvr>
  <p:transition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7776866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3594966"/>
      </p:ext>
    </p:extLst>
  </p:cSld>
  <p:clrMapOvr>
    <a:masterClrMapping/>
  </p:clrMapOvr>
  <p:transition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915277"/>
      </p:ext>
    </p:extLst>
  </p:cSld>
  <p:clrMapOvr>
    <a:masterClrMapping/>
  </p:clrMapOvr>
  <p:transition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009747"/>
      </p:ext>
    </p:extLst>
  </p:cSld>
  <p:clrMapOvr>
    <a:masterClrMapping/>
  </p:clrMapOvr>
  <p:transition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38578"/>
      </p:ext>
    </p:extLst>
  </p:cSld>
  <p:clrMapOvr>
    <a:masterClrMapping/>
  </p:clrMapOvr>
  <p:transition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96562"/>
      </p:ext>
    </p:extLst>
  </p:cSld>
  <p:clrMapOvr>
    <a:masterClrMapping/>
  </p:clrMapOvr>
  <p:transition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823875"/>
      </p:ext>
    </p:extLst>
  </p:cSld>
  <p:clrMapOvr>
    <a:masterClrMapping/>
  </p:clrMapOvr>
  <p:transition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627791"/>
      </p:ext>
    </p:extLst>
  </p:cSld>
  <p:clrMapOvr>
    <a:masterClrMapping/>
  </p:clrMapOvr>
  <p:transition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908108"/>
      </p:ext>
    </p:extLst>
  </p:cSld>
  <p:clrMapOvr>
    <a:masterClrMapping/>
  </p:clrMapOvr>
  <p:transition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252285"/>
      </p:ext>
    </p:extLst>
  </p:cSld>
  <p:clrMapOvr>
    <a:masterClrMapping/>
  </p:clrMapOvr>
  <p:transition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81355"/>
      </p:ext>
    </p:extLst>
  </p:cSld>
  <p:clrMapOvr>
    <a:masterClrMapping/>
  </p:clrMapOvr>
  <p:transition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2680472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963788"/>
      </p:ext>
    </p:extLst>
  </p:cSld>
  <p:clrMapOvr>
    <a:masterClrMapping/>
  </p:clrMapOvr>
  <p:transition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242114"/>
      </p:ext>
    </p:extLst>
  </p:cSld>
  <p:clrMapOvr>
    <a:masterClrMapping/>
  </p:clrMapOvr>
  <p:transition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9464020"/>
      </p:ext>
    </p:extLst>
  </p:cSld>
  <p:clrMapOvr>
    <a:masterClrMapping/>
  </p:clrMapOvr>
  <p:transition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771237"/>
      </p:ext>
    </p:extLst>
  </p:cSld>
  <p:clrMapOvr>
    <a:masterClrMapping/>
  </p:clrMapOvr>
  <p:transition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381690"/>
      </p:ext>
    </p:extLst>
  </p:cSld>
  <p:clrMapOvr>
    <a:masterClrMapping/>
  </p:clrMapOvr>
  <p:transition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737539"/>
      </p:ext>
    </p:extLst>
  </p:cSld>
  <p:clrMapOvr>
    <a:masterClrMapping/>
  </p:clrMapOvr>
  <p:transition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964383"/>
      </p:ext>
    </p:extLst>
  </p:cSld>
  <p:clrMapOvr>
    <a:masterClrMapping/>
  </p:clrMapOvr>
  <p:transition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91416" tIns="45709" rIns="91416" bIns="45709"/>
          <a:lstStyle/>
          <a:p>
            <a:pPr defTabSz="914165"/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1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1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16" tIns="45709" rIns="91416" bIns="45709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defTabSz="914165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102026"/>
      </p:ext>
    </p:extLst>
  </p:cSld>
  <p:clrMapOvr>
    <a:masterClrMapping/>
  </p:clrMapOvr>
  <p:transition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1157730"/>
      </p:ext>
    </p:extLst>
  </p:cSld>
  <p:clrMapOvr>
    <a:masterClrMapping/>
  </p:clrMapOvr>
  <p:transition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8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82" indent="0">
              <a:buNone/>
              <a:defRPr sz="1800"/>
            </a:lvl2pPr>
            <a:lvl3pPr marL="914165" indent="0">
              <a:buNone/>
              <a:defRPr sz="1600"/>
            </a:lvl3pPr>
            <a:lvl4pPr marL="1371250" indent="0">
              <a:buNone/>
              <a:defRPr sz="1400"/>
            </a:lvl4pPr>
            <a:lvl5pPr marL="1828332" indent="0">
              <a:buNone/>
              <a:defRPr sz="1400"/>
            </a:lvl5pPr>
            <a:lvl6pPr marL="2285415" indent="0">
              <a:buNone/>
              <a:defRPr sz="1400"/>
            </a:lvl6pPr>
            <a:lvl7pPr marL="2742500" indent="0">
              <a:buNone/>
              <a:defRPr sz="1400"/>
            </a:lvl7pPr>
            <a:lvl8pPr marL="3199580" indent="0">
              <a:buNone/>
              <a:defRPr sz="1400"/>
            </a:lvl8pPr>
            <a:lvl9pPr marL="3656665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104299"/>
      </p:ext>
    </p:extLst>
  </p:cSld>
  <p:clrMapOvr>
    <a:masterClrMapping/>
  </p:clrMapOvr>
  <p:transition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900483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197620"/>
      </p:ext>
    </p:extLst>
  </p:cSld>
  <p:clrMapOvr>
    <a:masterClrMapping/>
  </p:clrMapOvr>
  <p:transition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65" indent="0">
              <a:buNone/>
              <a:defRPr sz="1800" b="1"/>
            </a:lvl3pPr>
            <a:lvl4pPr marL="1371250" indent="0">
              <a:buNone/>
              <a:defRPr sz="1600" b="1"/>
            </a:lvl4pPr>
            <a:lvl5pPr marL="1828332" indent="0">
              <a:buNone/>
              <a:defRPr sz="1600" b="1"/>
            </a:lvl5pPr>
            <a:lvl6pPr marL="2285415" indent="0">
              <a:buNone/>
              <a:defRPr sz="1600" b="1"/>
            </a:lvl6pPr>
            <a:lvl7pPr marL="2742500" indent="0">
              <a:buNone/>
              <a:defRPr sz="1600" b="1"/>
            </a:lvl7pPr>
            <a:lvl8pPr marL="3199580" indent="0">
              <a:buNone/>
              <a:defRPr sz="1600" b="1"/>
            </a:lvl8pPr>
            <a:lvl9pPr marL="365666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65" indent="0">
              <a:buNone/>
              <a:defRPr sz="1800" b="1"/>
            </a:lvl3pPr>
            <a:lvl4pPr marL="1371250" indent="0">
              <a:buNone/>
              <a:defRPr sz="1600" b="1"/>
            </a:lvl4pPr>
            <a:lvl5pPr marL="1828332" indent="0">
              <a:buNone/>
              <a:defRPr sz="1600" b="1"/>
            </a:lvl5pPr>
            <a:lvl6pPr marL="2285415" indent="0">
              <a:buNone/>
              <a:defRPr sz="1600" b="1"/>
            </a:lvl6pPr>
            <a:lvl7pPr marL="2742500" indent="0">
              <a:buNone/>
              <a:defRPr sz="1600" b="1"/>
            </a:lvl7pPr>
            <a:lvl8pPr marL="3199580" indent="0">
              <a:buNone/>
              <a:defRPr sz="1600" b="1"/>
            </a:lvl8pPr>
            <a:lvl9pPr marL="365666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385155"/>
      </p:ext>
    </p:extLst>
  </p:cSld>
  <p:clrMapOvr>
    <a:masterClrMapping/>
  </p:clrMapOvr>
  <p:transition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013795"/>
      </p:ext>
    </p:extLst>
  </p:cSld>
  <p:clrMapOvr>
    <a:masterClrMapping/>
  </p:clrMapOvr>
  <p:transition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506705"/>
      </p:ext>
    </p:extLst>
  </p:cSld>
  <p:clrMapOvr>
    <a:masterClrMapping/>
  </p:clrMapOvr>
  <p:transition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200"/>
            </a:lvl2pPr>
            <a:lvl3pPr marL="914165" indent="0">
              <a:buNone/>
              <a:defRPr sz="1000"/>
            </a:lvl3pPr>
            <a:lvl4pPr marL="1371250" indent="0">
              <a:buNone/>
              <a:defRPr sz="900"/>
            </a:lvl4pPr>
            <a:lvl5pPr marL="1828332" indent="0">
              <a:buNone/>
              <a:defRPr sz="900"/>
            </a:lvl5pPr>
            <a:lvl6pPr marL="2285415" indent="0">
              <a:buNone/>
              <a:defRPr sz="900"/>
            </a:lvl6pPr>
            <a:lvl7pPr marL="2742500" indent="0">
              <a:buNone/>
              <a:defRPr sz="900"/>
            </a:lvl7pPr>
            <a:lvl8pPr marL="3199580" indent="0">
              <a:buNone/>
              <a:defRPr sz="900"/>
            </a:lvl8pPr>
            <a:lvl9pPr marL="365666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184746"/>
      </p:ext>
    </p:extLst>
  </p:cSld>
  <p:clrMapOvr>
    <a:masterClrMapping/>
  </p:clrMapOvr>
  <p:transition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82" indent="0">
              <a:buNone/>
              <a:defRPr sz="2800"/>
            </a:lvl2pPr>
            <a:lvl3pPr marL="914165" indent="0">
              <a:buNone/>
              <a:defRPr sz="2400"/>
            </a:lvl3pPr>
            <a:lvl4pPr marL="1371250" indent="0">
              <a:buNone/>
              <a:defRPr sz="2000"/>
            </a:lvl4pPr>
            <a:lvl5pPr marL="1828332" indent="0">
              <a:buNone/>
              <a:defRPr sz="2000"/>
            </a:lvl5pPr>
            <a:lvl6pPr marL="2285415" indent="0">
              <a:buNone/>
              <a:defRPr sz="2000"/>
            </a:lvl6pPr>
            <a:lvl7pPr marL="2742500" indent="0">
              <a:buNone/>
              <a:defRPr sz="2000"/>
            </a:lvl7pPr>
            <a:lvl8pPr marL="3199580" indent="0">
              <a:buNone/>
              <a:defRPr sz="2000"/>
            </a:lvl8pPr>
            <a:lvl9pPr marL="3656665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200"/>
            </a:lvl2pPr>
            <a:lvl3pPr marL="914165" indent="0">
              <a:buNone/>
              <a:defRPr sz="1000"/>
            </a:lvl3pPr>
            <a:lvl4pPr marL="1371250" indent="0">
              <a:buNone/>
              <a:defRPr sz="900"/>
            </a:lvl4pPr>
            <a:lvl5pPr marL="1828332" indent="0">
              <a:buNone/>
              <a:defRPr sz="900"/>
            </a:lvl5pPr>
            <a:lvl6pPr marL="2285415" indent="0">
              <a:buNone/>
              <a:defRPr sz="900"/>
            </a:lvl6pPr>
            <a:lvl7pPr marL="2742500" indent="0">
              <a:buNone/>
              <a:defRPr sz="900"/>
            </a:lvl7pPr>
            <a:lvl8pPr marL="3199580" indent="0">
              <a:buNone/>
              <a:defRPr sz="900"/>
            </a:lvl8pPr>
            <a:lvl9pPr marL="365666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774164"/>
      </p:ext>
    </p:extLst>
  </p:cSld>
  <p:clrMapOvr>
    <a:masterClrMapping/>
  </p:clrMapOvr>
  <p:transition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804165"/>
      </p:ext>
    </p:extLst>
  </p:cSld>
  <p:clrMapOvr>
    <a:masterClrMapping/>
  </p:clrMapOvr>
  <p:transition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1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1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264924"/>
      </p:ext>
    </p:extLst>
  </p:cSld>
  <p:clrMapOvr>
    <a:masterClrMapping/>
  </p:clrMapOvr>
  <p:transition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91416" tIns="45709" rIns="91416" bIns="45709"/>
          <a:lstStyle/>
          <a:p>
            <a:pPr defTabSz="914165"/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1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1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16" tIns="45709" rIns="91416" bIns="45709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defTabSz="914165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588555"/>
      </p:ext>
    </p:extLst>
  </p:cSld>
  <p:clrMapOvr>
    <a:masterClrMapping/>
  </p:clrMapOvr>
  <p:transition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595845"/>
      </p:ext>
    </p:extLst>
  </p:cSld>
  <p:clrMapOvr>
    <a:masterClrMapping/>
  </p:clrMapOvr>
  <p:transition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8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82" indent="0">
              <a:buNone/>
              <a:defRPr sz="1800"/>
            </a:lvl2pPr>
            <a:lvl3pPr marL="914165" indent="0">
              <a:buNone/>
              <a:defRPr sz="1600"/>
            </a:lvl3pPr>
            <a:lvl4pPr marL="1371250" indent="0">
              <a:buNone/>
              <a:defRPr sz="1400"/>
            </a:lvl4pPr>
            <a:lvl5pPr marL="1828332" indent="0">
              <a:buNone/>
              <a:defRPr sz="1400"/>
            </a:lvl5pPr>
            <a:lvl6pPr marL="2285415" indent="0">
              <a:buNone/>
              <a:defRPr sz="1400"/>
            </a:lvl6pPr>
            <a:lvl7pPr marL="2742500" indent="0">
              <a:buNone/>
              <a:defRPr sz="1400"/>
            </a:lvl7pPr>
            <a:lvl8pPr marL="3199580" indent="0">
              <a:buNone/>
              <a:defRPr sz="1400"/>
            </a:lvl8pPr>
            <a:lvl9pPr marL="3656665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4865600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914348"/>
      </p:ext>
    </p:extLst>
  </p:cSld>
  <p:clrMapOvr>
    <a:masterClrMapping/>
  </p:clrMapOvr>
  <p:transition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9087117"/>
      </p:ext>
    </p:extLst>
  </p:cSld>
  <p:clrMapOvr>
    <a:masterClrMapping/>
  </p:clrMapOvr>
  <p:transition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65" indent="0">
              <a:buNone/>
              <a:defRPr sz="1800" b="1"/>
            </a:lvl3pPr>
            <a:lvl4pPr marL="1371250" indent="0">
              <a:buNone/>
              <a:defRPr sz="1600" b="1"/>
            </a:lvl4pPr>
            <a:lvl5pPr marL="1828332" indent="0">
              <a:buNone/>
              <a:defRPr sz="1600" b="1"/>
            </a:lvl5pPr>
            <a:lvl6pPr marL="2285415" indent="0">
              <a:buNone/>
              <a:defRPr sz="1600" b="1"/>
            </a:lvl6pPr>
            <a:lvl7pPr marL="2742500" indent="0">
              <a:buNone/>
              <a:defRPr sz="1600" b="1"/>
            </a:lvl7pPr>
            <a:lvl8pPr marL="3199580" indent="0">
              <a:buNone/>
              <a:defRPr sz="1600" b="1"/>
            </a:lvl8pPr>
            <a:lvl9pPr marL="365666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65" indent="0">
              <a:buNone/>
              <a:defRPr sz="1800" b="1"/>
            </a:lvl3pPr>
            <a:lvl4pPr marL="1371250" indent="0">
              <a:buNone/>
              <a:defRPr sz="1600" b="1"/>
            </a:lvl4pPr>
            <a:lvl5pPr marL="1828332" indent="0">
              <a:buNone/>
              <a:defRPr sz="1600" b="1"/>
            </a:lvl5pPr>
            <a:lvl6pPr marL="2285415" indent="0">
              <a:buNone/>
              <a:defRPr sz="1600" b="1"/>
            </a:lvl6pPr>
            <a:lvl7pPr marL="2742500" indent="0">
              <a:buNone/>
              <a:defRPr sz="1600" b="1"/>
            </a:lvl7pPr>
            <a:lvl8pPr marL="3199580" indent="0">
              <a:buNone/>
              <a:defRPr sz="1600" b="1"/>
            </a:lvl8pPr>
            <a:lvl9pPr marL="365666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221515"/>
      </p:ext>
    </p:extLst>
  </p:cSld>
  <p:clrMapOvr>
    <a:masterClrMapping/>
  </p:clrMapOvr>
  <p:transition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218779"/>
      </p:ext>
    </p:extLst>
  </p:cSld>
  <p:clrMapOvr>
    <a:masterClrMapping/>
  </p:clrMapOvr>
  <p:transition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316749"/>
      </p:ext>
    </p:extLst>
  </p:cSld>
  <p:clrMapOvr>
    <a:masterClrMapping/>
  </p:clrMapOvr>
  <p:transition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200"/>
            </a:lvl2pPr>
            <a:lvl3pPr marL="914165" indent="0">
              <a:buNone/>
              <a:defRPr sz="1000"/>
            </a:lvl3pPr>
            <a:lvl4pPr marL="1371250" indent="0">
              <a:buNone/>
              <a:defRPr sz="900"/>
            </a:lvl4pPr>
            <a:lvl5pPr marL="1828332" indent="0">
              <a:buNone/>
              <a:defRPr sz="900"/>
            </a:lvl5pPr>
            <a:lvl6pPr marL="2285415" indent="0">
              <a:buNone/>
              <a:defRPr sz="900"/>
            </a:lvl6pPr>
            <a:lvl7pPr marL="2742500" indent="0">
              <a:buNone/>
              <a:defRPr sz="900"/>
            </a:lvl7pPr>
            <a:lvl8pPr marL="3199580" indent="0">
              <a:buNone/>
              <a:defRPr sz="900"/>
            </a:lvl8pPr>
            <a:lvl9pPr marL="365666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9382393"/>
      </p:ext>
    </p:extLst>
  </p:cSld>
  <p:clrMapOvr>
    <a:masterClrMapping/>
  </p:clrMapOvr>
  <p:transition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82" indent="0">
              <a:buNone/>
              <a:defRPr sz="2800"/>
            </a:lvl2pPr>
            <a:lvl3pPr marL="914165" indent="0">
              <a:buNone/>
              <a:defRPr sz="2400"/>
            </a:lvl3pPr>
            <a:lvl4pPr marL="1371250" indent="0">
              <a:buNone/>
              <a:defRPr sz="2000"/>
            </a:lvl4pPr>
            <a:lvl5pPr marL="1828332" indent="0">
              <a:buNone/>
              <a:defRPr sz="2000"/>
            </a:lvl5pPr>
            <a:lvl6pPr marL="2285415" indent="0">
              <a:buNone/>
              <a:defRPr sz="2000"/>
            </a:lvl6pPr>
            <a:lvl7pPr marL="2742500" indent="0">
              <a:buNone/>
              <a:defRPr sz="2000"/>
            </a:lvl7pPr>
            <a:lvl8pPr marL="3199580" indent="0">
              <a:buNone/>
              <a:defRPr sz="2000"/>
            </a:lvl8pPr>
            <a:lvl9pPr marL="3656665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200"/>
            </a:lvl2pPr>
            <a:lvl3pPr marL="914165" indent="0">
              <a:buNone/>
              <a:defRPr sz="1000"/>
            </a:lvl3pPr>
            <a:lvl4pPr marL="1371250" indent="0">
              <a:buNone/>
              <a:defRPr sz="900"/>
            </a:lvl4pPr>
            <a:lvl5pPr marL="1828332" indent="0">
              <a:buNone/>
              <a:defRPr sz="900"/>
            </a:lvl5pPr>
            <a:lvl6pPr marL="2285415" indent="0">
              <a:buNone/>
              <a:defRPr sz="900"/>
            </a:lvl6pPr>
            <a:lvl7pPr marL="2742500" indent="0">
              <a:buNone/>
              <a:defRPr sz="900"/>
            </a:lvl7pPr>
            <a:lvl8pPr marL="3199580" indent="0">
              <a:buNone/>
              <a:defRPr sz="900"/>
            </a:lvl8pPr>
            <a:lvl9pPr marL="365666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510711"/>
      </p:ext>
    </p:extLst>
  </p:cSld>
  <p:clrMapOvr>
    <a:masterClrMapping/>
  </p:clrMapOvr>
  <p:transition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3736569"/>
      </p:ext>
    </p:extLst>
  </p:cSld>
  <p:clrMapOvr>
    <a:masterClrMapping/>
  </p:clrMapOvr>
  <p:transition/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1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1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059779"/>
      </p:ext>
    </p:extLst>
  </p:cSld>
  <p:clrMapOvr>
    <a:masterClrMapping/>
  </p:clrMapOvr>
  <p:transition/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91402" tIns="45702" rIns="91402" bIns="45702"/>
          <a:lstStyle/>
          <a:p>
            <a:pPr defTabSz="914024"/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1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1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02" tIns="45702" rIns="91402" bIns="45702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defTabSz="914024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74614"/>
      </p:ext>
    </p:extLst>
  </p:cSld>
  <p:clrMapOvr>
    <a:masterClrMapping/>
  </p:clrMapOvr>
  <p:transition/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8307966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0563103"/>
      </p:ext>
    </p:extLst>
  </p:cSld>
  <p:clrMapOvr>
    <a:masterClrMapping/>
  </p:clrMapOvr>
  <p:transition/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1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11" indent="0">
              <a:buNone/>
              <a:defRPr sz="1800"/>
            </a:lvl2pPr>
            <a:lvl3pPr marL="914024" indent="0">
              <a:buNone/>
              <a:defRPr sz="1600"/>
            </a:lvl3pPr>
            <a:lvl4pPr marL="1371040" indent="0">
              <a:buNone/>
              <a:defRPr sz="1400"/>
            </a:lvl4pPr>
            <a:lvl5pPr marL="1828052" indent="0">
              <a:buNone/>
              <a:defRPr sz="1400"/>
            </a:lvl5pPr>
            <a:lvl6pPr marL="2285064" indent="0">
              <a:buNone/>
              <a:defRPr sz="1400"/>
            </a:lvl6pPr>
            <a:lvl7pPr marL="2742079" indent="0">
              <a:buNone/>
              <a:defRPr sz="1400"/>
            </a:lvl7pPr>
            <a:lvl8pPr marL="3199088" indent="0">
              <a:buNone/>
              <a:defRPr sz="1400"/>
            </a:lvl8pPr>
            <a:lvl9pPr marL="3656104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0766992"/>
      </p:ext>
    </p:extLst>
  </p:cSld>
  <p:clrMapOvr>
    <a:masterClrMapping/>
  </p:clrMapOvr>
  <p:transition/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69532"/>
      </p:ext>
    </p:extLst>
  </p:cSld>
  <p:clrMapOvr>
    <a:masterClrMapping/>
  </p:clrMapOvr>
  <p:transition/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1" indent="0">
              <a:buNone/>
              <a:defRPr sz="2000" b="1"/>
            </a:lvl2pPr>
            <a:lvl3pPr marL="914024" indent="0">
              <a:buNone/>
              <a:defRPr sz="1800" b="1"/>
            </a:lvl3pPr>
            <a:lvl4pPr marL="1371040" indent="0">
              <a:buNone/>
              <a:defRPr sz="1600" b="1"/>
            </a:lvl4pPr>
            <a:lvl5pPr marL="1828052" indent="0">
              <a:buNone/>
              <a:defRPr sz="1600" b="1"/>
            </a:lvl5pPr>
            <a:lvl6pPr marL="2285064" indent="0">
              <a:buNone/>
              <a:defRPr sz="1600" b="1"/>
            </a:lvl6pPr>
            <a:lvl7pPr marL="2742079" indent="0">
              <a:buNone/>
              <a:defRPr sz="1600" b="1"/>
            </a:lvl7pPr>
            <a:lvl8pPr marL="3199088" indent="0">
              <a:buNone/>
              <a:defRPr sz="1600" b="1"/>
            </a:lvl8pPr>
            <a:lvl9pPr marL="365610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1" indent="0">
              <a:buNone/>
              <a:defRPr sz="2000" b="1"/>
            </a:lvl2pPr>
            <a:lvl3pPr marL="914024" indent="0">
              <a:buNone/>
              <a:defRPr sz="1800" b="1"/>
            </a:lvl3pPr>
            <a:lvl4pPr marL="1371040" indent="0">
              <a:buNone/>
              <a:defRPr sz="1600" b="1"/>
            </a:lvl4pPr>
            <a:lvl5pPr marL="1828052" indent="0">
              <a:buNone/>
              <a:defRPr sz="1600" b="1"/>
            </a:lvl5pPr>
            <a:lvl6pPr marL="2285064" indent="0">
              <a:buNone/>
              <a:defRPr sz="1600" b="1"/>
            </a:lvl6pPr>
            <a:lvl7pPr marL="2742079" indent="0">
              <a:buNone/>
              <a:defRPr sz="1600" b="1"/>
            </a:lvl7pPr>
            <a:lvl8pPr marL="3199088" indent="0">
              <a:buNone/>
              <a:defRPr sz="1600" b="1"/>
            </a:lvl8pPr>
            <a:lvl9pPr marL="365610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072713"/>
      </p:ext>
    </p:extLst>
  </p:cSld>
  <p:clrMapOvr>
    <a:masterClrMapping/>
  </p:clrMapOvr>
  <p:transition/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40216"/>
      </p:ext>
    </p:extLst>
  </p:cSld>
  <p:clrMapOvr>
    <a:masterClrMapping/>
  </p:clrMapOvr>
  <p:transition/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551887"/>
      </p:ext>
    </p:extLst>
  </p:cSld>
  <p:clrMapOvr>
    <a:masterClrMapping/>
  </p:clrMapOvr>
  <p:transition/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11" indent="0">
              <a:buNone/>
              <a:defRPr sz="1200"/>
            </a:lvl2pPr>
            <a:lvl3pPr marL="914024" indent="0">
              <a:buNone/>
              <a:defRPr sz="1000"/>
            </a:lvl3pPr>
            <a:lvl4pPr marL="1371040" indent="0">
              <a:buNone/>
              <a:defRPr sz="900"/>
            </a:lvl4pPr>
            <a:lvl5pPr marL="1828052" indent="0">
              <a:buNone/>
              <a:defRPr sz="900"/>
            </a:lvl5pPr>
            <a:lvl6pPr marL="2285064" indent="0">
              <a:buNone/>
              <a:defRPr sz="900"/>
            </a:lvl6pPr>
            <a:lvl7pPr marL="2742079" indent="0">
              <a:buNone/>
              <a:defRPr sz="900"/>
            </a:lvl7pPr>
            <a:lvl8pPr marL="3199088" indent="0">
              <a:buNone/>
              <a:defRPr sz="900"/>
            </a:lvl8pPr>
            <a:lvl9pPr marL="365610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893416"/>
      </p:ext>
    </p:extLst>
  </p:cSld>
  <p:clrMapOvr>
    <a:masterClrMapping/>
  </p:clrMapOvr>
  <p:transition/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11" indent="0">
              <a:buNone/>
              <a:defRPr sz="2800"/>
            </a:lvl2pPr>
            <a:lvl3pPr marL="914024" indent="0">
              <a:buNone/>
              <a:defRPr sz="2400"/>
            </a:lvl3pPr>
            <a:lvl4pPr marL="1371040" indent="0">
              <a:buNone/>
              <a:defRPr sz="2000"/>
            </a:lvl4pPr>
            <a:lvl5pPr marL="1828052" indent="0">
              <a:buNone/>
              <a:defRPr sz="2000"/>
            </a:lvl5pPr>
            <a:lvl6pPr marL="2285064" indent="0">
              <a:buNone/>
              <a:defRPr sz="2000"/>
            </a:lvl6pPr>
            <a:lvl7pPr marL="2742079" indent="0">
              <a:buNone/>
              <a:defRPr sz="2000"/>
            </a:lvl7pPr>
            <a:lvl8pPr marL="3199088" indent="0">
              <a:buNone/>
              <a:defRPr sz="2000"/>
            </a:lvl8pPr>
            <a:lvl9pPr marL="3656104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11" indent="0">
              <a:buNone/>
              <a:defRPr sz="1200"/>
            </a:lvl2pPr>
            <a:lvl3pPr marL="914024" indent="0">
              <a:buNone/>
              <a:defRPr sz="1000"/>
            </a:lvl3pPr>
            <a:lvl4pPr marL="1371040" indent="0">
              <a:buNone/>
              <a:defRPr sz="900"/>
            </a:lvl4pPr>
            <a:lvl5pPr marL="1828052" indent="0">
              <a:buNone/>
              <a:defRPr sz="900"/>
            </a:lvl5pPr>
            <a:lvl6pPr marL="2285064" indent="0">
              <a:buNone/>
              <a:defRPr sz="900"/>
            </a:lvl6pPr>
            <a:lvl7pPr marL="2742079" indent="0">
              <a:buNone/>
              <a:defRPr sz="900"/>
            </a:lvl7pPr>
            <a:lvl8pPr marL="3199088" indent="0">
              <a:buNone/>
              <a:defRPr sz="900"/>
            </a:lvl8pPr>
            <a:lvl9pPr marL="365610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623611"/>
      </p:ext>
    </p:extLst>
  </p:cSld>
  <p:clrMapOvr>
    <a:masterClrMapping/>
  </p:clrMapOvr>
  <p:transition/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1074657"/>
      </p:ext>
    </p:extLst>
  </p:cSld>
  <p:clrMapOvr>
    <a:masterClrMapping/>
  </p:clrMapOvr>
  <p:transition/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1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1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777081"/>
      </p:ext>
    </p:extLst>
  </p:cSld>
  <p:clrMapOvr>
    <a:masterClrMapping/>
  </p:clrMapOvr>
  <p:transition/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878914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163028"/>
      </p:ext>
    </p:extLst>
  </p:cSld>
  <p:clrMapOvr>
    <a:masterClrMapping/>
  </p:clrMapOvr>
  <p:transition/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0489629"/>
      </p:ext>
    </p:extLst>
  </p:cSld>
  <p:clrMapOvr>
    <a:masterClrMapping/>
  </p:clrMapOvr>
  <p:transition/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5560"/>
      </p:ext>
    </p:extLst>
  </p:cSld>
  <p:clrMapOvr>
    <a:masterClrMapping/>
  </p:clrMapOvr>
  <p:transition/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459952"/>
      </p:ext>
    </p:extLst>
  </p:cSld>
  <p:clrMapOvr>
    <a:masterClrMapping/>
  </p:clrMapOvr>
  <p:transition/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123489"/>
      </p:ext>
    </p:extLst>
  </p:cSld>
  <p:clrMapOvr>
    <a:masterClrMapping/>
  </p:clrMapOvr>
  <p:transition/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066245"/>
      </p:ext>
    </p:extLst>
  </p:cSld>
  <p:clrMapOvr>
    <a:masterClrMapping/>
  </p:clrMapOvr>
  <p:transition/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9883743"/>
      </p:ext>
    </p:extLst>
  </p:cSld>
  <p:clrMapOvr>
    <a:masterClrMapping/>
  </p:clrMapOvr>
  <p:transition/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24853"/>
      </p:ext>
    </p:extLst>
  </p:cSld>
  <p:clrMapOvr>
    <a:masterClrMapping/>
  </p:clrMapOvr>
  <p:transition/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647908"/>
      </p:ext>
    </p:extLst>
  </p:cSld>
  <p:clrMapOvr>
    <a:masterClrMapping/>
  </p:clrMapOvr>
  <p:transition/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390558"/>
      </p:ext>
    </p:extLst>
  </p:cSld>
  <p:clrMapOvr>
    <a:masterClrMapping/>
  </p:clrMapOvr>
  <p:transition/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037458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337853"/>
      </p:ext>
    </p:extLst>
  </p:cSld>
  <p:clrMapOvr>
    <a:masterClrMapping/>
  </p:clrMapOvr>
  <p:transition/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safari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975" y="6411913"/>
            <a:ext cx="1025525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CDD642-5717-9C43-BCF7-E4F88A58C1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422593"/>
      </p:ext>
    </p:extLst>
  </p:cSld>
  <p:clrMapOvr>
    <a:masterClrMapping/>
  </p:clrMapOvr>
  <p:transition/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84AC23-9DE4-C746-BC02-D3085298AE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825448"/>
      </p:ext>
    </p:extLst>
  </p:cSld>
  <p:clrMapOvr>
    <a:masterClrMapping/>
  </p:clrMapOvr>
  <p:transition/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065027-C458-0F45-A175-76C38D629A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962719"/>
      </p:ext>
    </p:extLst>
  </p:cSld>
  <p:clrMapOvr>
    <a:masterClrMapping/>
  </p:clrMapOvr>
  <p:transition/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3F2552-3716-B24B-9F3D-FF7B024E8C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633555"/>
      </p:ext>
    </p:extLst>
  </p:cSld>
  <p:clrMapOvr>
    <a:masterClrMapping/>
  </p:clrMapOvr>
  <p:transition/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7D5230-971F-2E41-8CFA-14A60A5B22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320648"/>
      </p:ext>
    </p:extLst>
  </p:cSld>
  <p:clrMapOvr>
    <a:masterClrMapping/>
  </p:clrMapOvr>
  <p:transition/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0DEAA0-2A78-7C4C-AC1D-0745BDD659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154556"/>
      </p:ext>
    </p:extLst>
  </p:cSld>
  <p:clrMapOvr>
    <a:masterClrMapping/>
  </p:clrMapOvr>
  <p:transition/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DA15DC-7DB6-2E4F-8E40-D436CE9278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609927"/>
      </p:ext>
    </p:extLst>
  </p:cSld>
  <p:clrMapOvr>
    <a:masterClrMapping/>
  </p:clrMapOvr>
  <p:transition/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9972F1-201A-1341-A138-68D5169749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802723"/>
      </p:ext>
    </p:extLst>
  </p:cSld>
  <p:clrMapOvr>
    <a:masterClrMapping/>
  </p:clrMapOvr>
  <p:transition/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7A4686-03CC-5744-B2F1-C7CFBAB9DD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547140"/>
      </p:ext>
    </p:extLst>
  </p:cSld>
  <p:clrMapOvr>
    <a:masterClrMapping/>
  </p:clrMapOvr>
  <p:transition/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A60323-C27F-274D-98DD-E8A584096F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246284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889560"/>
      </p:ext>
    </p:extLst>
  </p:cSld>
  <p:clrMapOvr>
    <a:masterClrMapping/>
  </p:clrMapOvr>
  <p:transition/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98D1A2-8B05-D448-BEED-1DCCC56698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10459"/>
      </p:ext>
    </p:extLst>
  </p:cSld>
  <p:clrMapOvr>
    <a:masterClrMapping/>
  </p:clrMapOvr>
  <p:transition/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28600" y="1371600"/>
            <a:ext cx="86106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B2FA06-CF86-2545-AF2A-570D639DE5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830028"/>
      </p:ext>
    </p:extLst>
  </p:cSld>
  <p:clrMapOvr>
    <a:masterClrMapping/>
  </p:clrMapOvr>
  <p:transition/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0461737"/>
      </p:ext>
    </p:extLst>
  </p:cSld>
  <p:clrMapOvr>
    <a:masterClrMapping/>
  </p:clrMapOvr>
  <p:transition/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977340"/>
      </p:ext>
    </p:extLst>
  </p:cSld>
  <p:clrMapOvr>
    <a:masterClrMapping/>
  </p:clrMapOvr>
  <p:transition/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8964163"/>
      </p:ext>
    </p:extLst>
  </p:cSld>
  <p:clrMapOvr>
    <a:masterClrMapping/>
  </p:clrMapOvr>
  <p:transition/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4227174"/>
      </p:ext>
    </p:extLst>
  </p:cSld>
  <p:clrMapOvr>
    <a:masterClrMapping/>
  </p:clrMapOvr>
  <p:transition/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3425256"/>
      </p:ext>
    </p:extLst>
  </p:cSld>
  <p:clrMapOvr>
    <a:masterClrMapping/>
  </p:clrMapOvr>
  <p:transition/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028508"/>
      </p:ext>
    </p:extLst>
  </p:cSld>
  <p:clrMapOvr>
    <a:masterClrMapping/>
  </p:clrMapOvr>
  <p:transition/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796304"/>
      </p:ext>
    </p:extLst>
  </p:cSld>
  <p:clrMapOvr>
    <a:masterClrMapping/>
  </p:clrMapOvr>
  <p:transition/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9483577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858197"/>
      </p:ext>
    </p:extLst>
  </p:cSld>
  <p:clrMapOvr>
    <a:masterClrMapping/>
  </p:clrMapOvr>
  <p:transition/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701788"/>
      </p:ext>
    </p:extLst>
  </p:cSld>
  <p:clrMapOvr>
    <a:masterClrMapping/>
  </p:clrMapOvr>
  <p:transition/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848879"/>
      </p:ext>
    </p:extLst>
  </p:cSld>
  <p:clrMapOvr>
    <a:masterClrMapping/>
  </p:clrMapOvr>
  <p:transition/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933164"/>
      </p:ext>
    </p:extLst>
  </p:cSld>
  <p:clrMapOvr>
    <a:masterClrMapping/>
  </p:clrMapOvr>
  <p:transition/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91402" tIns="45702" rIns="91402" bIns="45702"/>
          <a:lstStyle/>
          <a:p>
            <a:pPr defTabSz="914024"/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1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1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02" tIns="45702" rIns="91402" bIns="45702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defTabSz="914024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599387"/>
      </p:ext>
    </p:extLst>
  </p:cSld>
  <p:clrMapOvr>
    <a:masterClrMapping/>
  </p:clrMapOvr>
  <p:transition/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560067"/>
      </p:ext>
    </p:extLst>
  </p:cSld>
  <p:clrMapOvr>
    <a:masterClrMapping/>
  </p:clrMapOvr>
  <p:transition/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1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11" indent="0">
              <a:buNone/>
              <a:defRPr sz="1800"/>
            </a:lvl2pPr>
            <a:lvl3pPr marL="914024" indent="0">
              <a:buNone/>
              <a:defRPr sz="1600"/>
            </a:lvl3pPr>
            <a:lvl4pPr marL="1371040" indent="0">
              <a:buNone/>
              <a:defRPr sz="1400"/>
            </a:lvl4pPr>
            <a:lvl5pPr marL="1828052" indent="0">
              <a:buNone/>
              <a:defRPr sz="1400"/>
            </a:lvl5pPr>
            <a:lvl6pPr marL="2285064" indent="0">
              <a:buNone/>
              <a:defRPr sz="1400"/>
            </a:lvl6pPr>
            <a:lvl7pPr marL="2742079" indent="0">
              <a:buNone/>
              <a:defRPr sz="1400"/>
            </a:lvl7pPr>
            <a:lvl8pPr marL="3199088" indent="0">
              <a:buNone/>
              <a:defRPr sz="1400"/>
            </a:lvl8pPr>
            <a:lvl9pPr marL="3656104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234862"/>
      </p:ext>
    </p:extLst>
  </p:cSld>
  <p:clrMapOvr>
    <a:masterClrMapping/>
  </p:clrMapOvr>
  <p:transition/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120778"/>
      </p:ext>
    </p:extLst>
  </p:cSld>
  <p:clrMapOvr>
    <a:masterClrMapping/>
  </p:clrMapOvr>
  <p:transition/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1" indent="0">
              <a:buNone/>
              <a:defRPr sz="2000" b="1"/>
            </a:lvl2pPr>
            <a:lvl3pPr marL="914024" indent="0">
              <a:buNone/>
              <a:defRPr sz="1800" b="1"/>
            </a:lvl3pPr>
            <a:lvl4pPr marL="1371040" indent="0">
              <a:buNone/>
              <a:defRPr sz="1600" b="1"/>
            </a:lvl4pPr>
            <a:lvl5pPr marL="1828052" indent="0">
              <a:buNone/>
              <a:defRPr sz="1600" b="1"/>
            </a:lvl5pPr>
            <a:lvl6pPr marL="2285064" indent="0">
              <a:buNone/>
              <a:defRPr sz="1600" b="1"/>
            </a:lvl6pPr>
            <a:lvl7pPr marL="2742079" indent="0">
              <a:buNone/>
              <a:defRPr sz="1600" b="1"/>
            </a:lvl7pPr>
            <a:lvl8pPr marL="3199088" indent="0">
              <a:buNone/>
              <a:defRPr sz="1600" b="1"/>
            </a:lvl8pPr>
            <a:lvl9pPr marL="365610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1" indent="0">
              <a:buNone/>
              <a:defRPr sz="2000" b="1"/>
            </a:lvl2pPr>
            <a:lvl3pPr marL="914024" indent="0">
              <a:buNone/>
              <a:defRPr sz="1800" b="1"/>
            </a:lvl3pPr>
            <a:lvl4pPr marL="1371040" indent="0">
              <a:buNone/>
              <a:defRPr sz="1600" b="1"/>
            </a:lvl4pPr>
            <a:lvl5pPr marL="1828052" indent="0">
              <a:buNone/>
              <a:defRPr sz="1600" b="1"/>
            </a:lvl5pPr>
            <a:lvl6pPr marL="2285064" indent="0">
              <a:buNone/>
              <a:defRPr sz="1600" b="1"/>
            </a:lvl6pPr>
            <a:lvl7pPr marL="2742079" indent="0">
              <a:buNone/>
              <a:defRPr sz="1600" b="1"/>
            </a:lvl7pPr>
            <a:lvl8pPr marL="3199088" indent="0">
              <a:buNone/>
              <a:defRPr sz="1600" b="1"/>
            </a:lvl8pPr>
            <a:lvl9pPr marL="365610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624576"/>
      </p:ext>
    </p:extLst>
  </p:cSld>
  <p:clrMapOvr>
    <a:masterClrMapping/>
  </p:clrMapOvr>
  <p:transition/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977436"/>
      </p:ext>
    </p:extLst>
  </p:cSld>
  <p:clrMapOvr>
    <a:masterClrMapping/>
  </p:clrMapOvr>
  <p:transition/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739623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321076"/>
      </p:ext>
    </p:extLst>
  </p:cSld>
  <p:clrMapOvr>
    <a:masterClrMapping/>
  </p:clrMapOvr>
  <p:transition/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11" indent="0">
              <a:buNone/>
              <a:defRPr sz="1200"/>
            </a:lvl2pPr>
            <a:lvl3pPr marL="914024" indent="0">
              <a:buNone/>
              <a:defRPr sz="1000"/>
            </a:lvl3pPr>
            <a:lvl4pPr marL="1371040" indent="0">
              <a:buNone/>
              <a:defRPr sz="900"/>
            </a:lvl4pPr>
            <a:lvl5pPr marL="1828052" indent="0">
              <a:buNone/>
              <a:defRPr sz="900"/>
            </a:lvl5pPr>
            <a:lvl6pPr marL="2285064" indent="0">
              <a:buNone/>
              <a:defRPr sz="900"/>
            </a:lvl6pPr>
            <a:lvl7pPr marL="2742079" indent="0">
              <a:buNone/>
              <a:defRPr sz="900"/>
            </a:lvl7pPr>
            <a:lvl8pPr marL="3199088" indent="0">
              <a:buNone/>
              <a:defRPr sz="900"/>
            </a:lvl8pPr>
            <a:lvl9pPr marL="365610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802086"/>
      </p:ext>
    </p:extLst>
  </p:cSld>
  <p:clrMapOvr>
    <a:masterClrMapping/>
  </p:clrMapOvr>
  <p:transition/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11" indent="0">
              <a:buNone/>
              <a:defRPr sz="2800"/>
            </a:lvl2pPr>
            <a:lvl3pPr marL="914024" indent="0">
              <a:buNone/>
              <a:defRPr sz="2400"/>
            </a:lvl3pPr>
            <a:lvl4pPr marL="1371040" indent="0">
              <a:buNone/>
              <a:defRPr sz="2000"/>
            </a:lvl4pPr>
            <a:lvl5pPr marL="1828052" indent="0">
              <a:buNone/>
              <a:defRPr sz="2000"/>
            </a:lvl5pPr>
            <a:lvl6pPr marL="2285064" indent="0">
              <a:buNone/>
              <a:defRPr sz="2000"/>
            </a:lvl6pPr>
            <a:lvl7pPr marL="2742079" indent="0">
              <a:buNone/>
              <a:defRPr sz="2000"/>
            </a:lvl7pPr>
            <a:lvl8pPr marL="3199088" indent="0">
              <a:buNone/>
              <a:defRPr sz="2000"/>
            </a:lvl8pPr>
            <a:lvl9pPr marL="3656104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11" indent="0">
              <a:buNone/>
              <a:defRPr sz="1200"/>
            </a:lvl2pPr>
            <a:lvl3pPr marL="914024" indent="0">
              <a:buNone/>
              <a:defRPr sz="1000"/>
            </a:lvl3pPr>
            <a:lvl4pPr marL="1371040" indent="0">
              <a:buNone/>
              <a:defRPr sz="900"/>
            </a:lvl4pPr>
            <a:lvl5pPr marL="1828052" indent="0">
              <a:buNone/>
              <a:defRPr sz="900"/>
            </a:lvl5pPr>
            <a:lvl6pPr marL="2285064" indent="0">
              <a:buNone/>
              <a:defRPr sz="900"/>
            </a:lvl6pPr>
            <a:lvl7pPr marL="2742079" indent="0">
              <a:buNone/>
              <a:defRPr sz="900"/>
            </a:lvl7pPr>
            <a:lvl8pPr marL="3199088" indent="0">
              <a:buNone/>
              <a:defRPr sz="900"/>
            </a:lvl8pPr>
            <a:lvl9pPr marL="365610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001118"/>
      </p:ext>
    </p:extLst>
  </p:cSld>
  <p:clrMapOvr>
    <a:masterClrMapping/>
  </p:clrMapOvr>
  <p:transition/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235911"/>
      </p:ext>
    </p:extLst>
  </p:cSld>
  <p:clrMapOvr>
    <a:masterClrMapping/>
  </p:clrMapOvr>
  <p:transition/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1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1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48123"/>
      </p:ext>
    </p:extLst>
  </p:cSld>
  <p:clrMapOvr>
    <a:masterClrMapping/>
  </p:clrMapOvr>
  <p:transition/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91416" tIns="45709" rIns="91416" bIns="45709"/>
          <a:lstStyle/>
          <a:p>
            <a:pPr defTabSz="914165"/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1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1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16" tIns="45709" rIns="91416" bIns="45709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defTabSz="914165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193878"/>
      </p:ext>
    </p:extLst>
  </p:cSld>
  <p:clrMapOvr>
    <a:masterClrMapping/>
  </p:clrMapOvr>
  <p:transition/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185237"/>
      </p:ext>
    </p:extLst>
  </p:cSld>
  <p:clrMapOvr>
    <a:masterClrMapping/>
  </p:clrMapOvr>
  <p:transition/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8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82" indent="0">
              <a:buNone/>
              <a:defRPr sz="1800"/>
            </a:lvl2pPr>
            <a:lvl3pPr marL="914165" indent="0">
              <a:buNone/>
              <a:defRPr sz="1600"/>
            </a:lvl3pPr>
            <a:lvl4pPr marL="1371250" indent="0">
              <a:buNone/>
              <a:defRPr sz="1400"/>
            </a:lvl4pPr>
            <a:lvl5pPr marL="1828332" indent="0">
              <a:buNone/>
              <a:defRPr sz="1400"/>
            </a:lvl5pPr>
            <a:lvl6pPr marL="2285415" indent="0">
              <a:buNone/>
              <a:defRPr sz="1400"/>
            </a:lvl6pPr>
            <a:lvl7pPr marL="2742500" indent="0">
              <a:buNone/>
              <a:defRPr sz="1400"/>
            </a:lvl7pPr>
            <a:lvl8pPr marL="3199580" indent="0">
              <a:buNone/>
              <a:defRPr sz="1400"/>
            </a:lvl8pPr>
            <a:lvl9pPr marL="3656665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883693"/>
      </p:ext>
    </p:extLst>
  </p:cSld>
  <p:clrMapOvr>
    <a:masterClrMapping/>
  </p:clrMapOvr>
  <p:transition/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650700"/>
      </p:ext>
    </p:extLst>
  </p:cSld>
  <p:clrMapOvr>
    <a:masterClrMapping/>
  </p:clrMapOvr>
  <p:transition/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65" indent="0">
              <a:buNone/>
              <a:defRPr sz="1800" b="1"/>
            </a:lvl3pPr>
            <a:lvl4pPr marL="1371250" indent="0">
              <a:buNone/>
              <a:defRPr sz="1600" b="1"/>
            </a:lvl4pPr>
            <a:lvl5pPr marL="1828332" indent="0">
              <a:buNone/>
              <a:defRPr sz="1600" b="1"/>
            </a:lvl5pPr>
            <a:lvl6pPr marL="2285415" indent="0">
              <a:buNone/>
              <a:defRPr sz="1600" b="1"/>
            </a:lvl6pPr>
            <a:lvl7pPr marL="2742500" indent="0">
              <a:buNone/>
              <a:defRPr sz="1600" b="1"/>
            </a:lvl7pPr>
            <a:lvl8pPr marL="3199580" indent="0">
              <a:buNone/>
              <a:defRPr sz="1600" b="1"/>
            </a:lvl8pPr>
            <a:lvl9pPr marL="365666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65" indent="0">
              <a:buNone/>
              <a:defRPr sz="1800" b="1"/>
            </a:lvl3pPr>
            <a:lvl4pPr marL="1371250" indent="0">
              <a:buNone/>
              <a:defRPr sz="1600" b="1"/>
            </a:lvl4pPr>
            <a:lvl5pPr marL="1828332" indent="0">
              <a:buNone/>
              <a:defRPr sz="1600" b="1"/>
            </a:lvl5pPr>
            <a:lvl6pPr marL="2285415" indent="0">
              <a:buNone/>
              <a:defRPr sz="1600" b="1"/>
            </a:lvl6pPr>
            <a:lvl7pPr marL="2742500" indent="0">
              <a:buNone/>
              <a:defRPr sz="1600" b="1"/>
            </a:lvl7pPr>
            <a:lvl8pPr marL="3199580" indent="0">
              <a:buNone/>
              <a:defRPr sz="1600" b="1"/>
            </a:lvl8pPr>
            <a:lvl9pPr marL="365666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384331"/>
      </p:ext>
    </p:extLst>
  </p:cSld>
  <p:clrMapOvr>
    <a:masterClrMapping/>
  </p:clrMapOvr>
  <p:transition/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3802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399281"/>
      </p:ext>
    </p:extLst>
  </p:cSld>
  <p:clrMapOvr>
    <a:masterClrMapping/>
  </p:clrMapOvr>
  <p:transition/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577748"/>
      </p:ext>
    </p:extLst>
  </p:cSld>
  <p:clrMapOvr>
    <a:masterClrMapping/>
  </p:clrMapOvr>
  <p:transition/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200"/>
            </a:lvl2pPr>
            <a:lvl3pPr marL="914165" indent="0">
              <a:buNone/>
              <a:defRPr sz="1000"/>
            </a:lvl3pPr>
            <a:lvl4pPr marL="1371250" indent="0">
              <a:buNone/>
              <a:defRPr sz="900"/>
            </a:lvl4pPr>
            <a:lvl5pPr marL="1828332" indent="0">
              <a:buNone/>
              <a:defRPr sz="900"/>
            </a:lvl5pPr>
            <a:lvl6pPr marL="2285415" indent="0">
              <a:buNone/>
              <a:defRPr sz="900"/>
            </a:lvl6pPr>
            <a:lvl7pPr marL="2742500" indent="0">
              <a:buNone/>
              <a:defRPr sz="900"/>
            </a:lvl7pPr>
            <a:lvl8pPr marL="3199580" indent="0">
              <a:buNone/>
              <a:defRPr sz="900"/>
            </a:lvl8pPr>
            <a:lvl9pPr marL="365666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759025"/>
      </p:ext>
    </p:extLst>
  </p:cSld>
  <p:clrMapOvr>
    <a:masterClrMapping/>
  </p:clrMapOvr>
  <p:transition/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82" indent="0">
              <a:buNone/>
              <a:defRPr sz="2800"/>
            </a:lvl2pPr>
            <a:lvl3pPr marL="914165" indent="0">
              <a:buNone/>
              <a:defRPr sz="2400"/>
            </a:lvl3pPr>
            <a:lvl4pPr marL="1371250" indent="0">
              <a:buNone/>
              <a:defRPr sz="2000"/>
            </a:lvl4pPr>
            <a:lvl5pPr marL="1828332" indent="0">
              <a:buNone/>
              <a:defRPr sz="2000"/>
            </a:lvl5pPr>
            <a:lvl6pPr marL="2285415" indent="0">
              <a:buNone/>
              <a:defRPr sz="2000"/>
            </a:lvl6pPr>
            <a:lvl7pPr marL="2742500" indent="0">
              <a:buNone/>
              <a:defRPr sz="2000"/>
            </a:lvl7pPr>
            <a:lvl8pPr marL="3199580" indent="0">
              <a:buNone/>
              <a:defRPr sz="2000"/>
            </a:lvl8pPr>
            <a:lvl9pPr marL="3656665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200"/>
            </a:lvl2pPr>
            <a:lvl3pPr marL="914165" indent="0">
              <a:buNone/>
              <a:defRPr sz="1000"/>
            </a:lvl3pPr>
            <a:lvl4pPr marL="1371250" indent="0">
              <a:buNone/>
              <a:defRPr sz="900"/>
            </a:lvl4pPr>
            <a:lvl5pPr marL="1828332" indent="0">
              <a:buNone/>
              <a:defRPr sz="900"/>
            </a:lvl5pPr>
            <a:lvl6pPr marL="2285415" indent="0">
              <a:buNone/>
              <a:defRPr sz="900"/>
            </a:lvl6pPr>
            <a:lvl7pPr marL="2742500" indent="0">
              <a:buNone/>
              <a:defRPr sz="900"/>
            </a:lvl7pPr>
            <a:lvl8pPr marL="3199580" indent="0">
              <a:buNone/>
              <a:defRPr sz="900"/>
            </a:lvl8pPr>
            <a:lvl9pPr marL="365666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20365"/>
      </p:ext>
    </p:extLst>
  </p:cSld>
  <p:clrMapOvr>
    <a:masterClrMapping/>
  </p:clrMapOvr>
  <p:transition/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159023"/>
      </p:ext>
    </p:extLst>
  </p:cSld>
  <p:clrMapOvr>
    <a:masterClrMapping/>
  </p:clrMapOvr>
  <p:transition/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1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1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583518"/>
      </p:ext>
    </p:extLst>
  </p:cSld>
  <p:clrMapOvr>
    <a:masterClrMapping/>
  </p:clrMapOvr>
  <p:transition/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2628" y="770467"/>
            <a:ext cx="8086725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000" spc="-12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0634" y="4198409"/>
            <a:ext cx="6921151" cy="164592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7/8/24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564669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8637" y="712594"/>
            <a:ext cx="8086725" cy="2898708"/>
          </a:xfrm>
          <a:noFill/>
        </p:spPr>
        <p:txBody>
          <a:bodyPr anchor="b">
            <a:noAutofit/>
          </a:bodyPr>
          <a:lstStyle>
            <a:lvl1pPr algn="ctr">
              <a:lnSpc>
                <a:spcPct val="80000"/>
              </a:lnSpc>
              <a:defRPr sz="8000" spc="-12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8638" y="3897565"/>
            <a:ext cx="8086724" cy="164592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7/8/24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410475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85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2"/>
          <p:cNvSpPr>
            <a:spLocks noGrp="1"/>
          </p:cNvSpPr>
          <p:nvPr>
            <p:ph sz="quarter" idx="11"/>
          </p:nvPr>
        </p:nvSpPr>
        <p:spPr>
          <a:xfrm>
            <a:off x="123825" y="1241652"/>
            <a:ext cx="8897938" cy="522446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7/8/24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74591281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628" y="767419"/>
            <a:ext cx="8085582" cy="3355848"/>
          </a:xfrm>
          <a:solidFill>
            <a:schemeClr val="bg1"/>
          </a:solidFill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000" b="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0634" y="4187275"/>
            <a:ext cx="6919722" cy="1645920"/>
          </a:xfrm>
        </p:spPr>
        <p:txBody>
          <a:bodyPr anchor="t"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7/8/24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97539033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8798" y="1208312"/>
            <a:ext cx="4271962" cy="5053693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1603" y="1208312"/>
            <a:ext cx="4271962" cy="5053693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7/8/24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445957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6" name="Picture 5" descr="safari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994594"/>
      </p:ext>
    </p:extLst>
  </p:cSld>
  <p:clrMapOvr>
    <a:masterClrMapping/>
  </p:clrMapOvr>
  <p:transition/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8798" y="1197209"/>
            <a:ext cx="4271962" cy="72340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8798" y="2029968"/>
            <a:ext cx="4271962" cy="4231057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51603" y="1194345"/>
            <a:ext cx="4271962" cy="722376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1603" y="2025216"/>
            <a:ext cx="4271962" cy="4235809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7/8/24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30774320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7/8/24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68654668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7/8/24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7955635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15000" y="0"/>
            <a:ext cx="3429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196053" y="542282"/>
            <a:ext cx="253746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36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762000"/>
            <a:ext cx="4572000" cy="4572000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06987" y="2511813"/>
            <a:ext cx="254889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7/8/24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28291441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918" y="5418668"/>
            <a:ext cx="8085582" cy="613283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9144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rgbClr val="4D4D4D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7492" y="6031951"/>
            <a:ext cx="6922008" cy="411184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white">
                    <a:alpha val="75000"/>
                  </a:prstClr>
                </a:solidFill>
                <a:latin typeface="Calibri"/>
              </a:rPr>
              <a:pPr/>
              <a:t>7/8/24</a:t>
            </a:fld>
            <a:endParaRPr lang="en-US">
              <a:solidFill>
                <a:prstClr val="white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white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586238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7/8/24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62987500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7963" y="695325"/>
            <a:ext cx="1971675" cy="4800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8644" y="714376"/>
            <a:ext cx="5800725" cy="54006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7/8/24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88769312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safari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975" y="6411913"/>
            <a:ext cx="1025525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FCE054-F1E5-374D-A24E-887477C053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1175784"/>
      </p:ext>
    </p:extLst>
  </p:cSld>
  <p:clrMapOvr>
    <a:masterClrMapping/>
  </p:clrMapOvr>
  <p:transition/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92004D-7284-C244-B275-AB956C66515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124249"/>
      </p:ext>
    </p:extLst>
  </p:cSld>
  <p:clrMapOvr>
    <a:masterClrMapping/>
  </p:clrMapOvr>
  <p:transition/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9817D1-13B0-D341-B1C4-34616D3933B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265628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493300"/>
      </p:ext>
    </p:extLst>
  </p:cSld>
  <p:clrMapOvr>
    <a:masterClrMapping/>
  </p:clrMapOvr>
  <p:transition/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067096-FD7F-A949-B565-8298951E6B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6231"/>
      </p:ext>
    </p:extLst>
  </p:cSld>
  <p:clrMapOvr>
    <a:masterClrMapping/>
  </p:clrMapOvr>
  <p:transition/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1077C3-3C60-8640-A1DD-3718D4D0D74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575383"/>
      </p:ext>
    </p:extLst>
  </p:cSld>
  <p:clrMapOvr>
    <a:masterClrMapping/>
  </p:clrMapOvr>
  <p:transition/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D41FDD-73B6-EC4A-BB35-BA0C8CCC36C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5011113"/>
      </p:ext>
    </p:extLst>
  </p:cSld>
  <p:clrMapOvr>
    <a:masterClrMapping/>
  </p:clrMapOvr>
  <p:transition/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8D2B92-4EF8-0940-9F90-1D39CCADBD7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265468"/>
      </p:ext>
    </p:extLst>
  </p:cSld>
  <p:clrMapOvr>
    <a:masterClrMapping/>
  </p:clrMapOvr>
  <p:transition/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24B1A2-EC3E-4448-972E-E198354A3E4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952016"/>
      </p:ext>
    </p:extLst>
  </p:cSld>
  <p:clrMapOvr>
    <a:masterClrMapping/>
  </p:clrMapOvr>
  <p:transition/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5B71B7-33A4-004A-B24D-5E8A20C1D7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853053"/>
      </p:ext>
    </p:extLst>
  </p:cSld>
  <p:clrMapOvr>
    <a:masterClrMapping/>
  </p:clrMapOvr>
  <p:transition/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5EE445-AD48-2049-A03E-4C865681EA4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292141"/>
      </p:ext>
    </p:extLst>
  </p:cSld>
  <p:clrMapOvr>
    <a:masterClrMapping/>
  </p:clrMapOvr>
  <p:transition/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8603A9-60B6-0741-B15F-17172804C19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73888"/>
      </p:ext>
    </p:extLst>
  </p:cSld>
  <p:clrMapOvr>
    <a:masterClrMapping/>
  </p:clrMapOvr>
  <p:transition/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28600" y="1371600"/>
            <a:ext cx="86106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66D58A-9B40-E846-A790-9B6CD5A5859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410633"/>
      </p:ext>
    </p:extLst>
  </p:cSld>
  <p:clrMapOvr>
    <a:masterClrMapping/>
  </p:clrMapOvr>
  <p:transition/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1844824"/>
            <a:ext cx="7772400" cy="1470025"/>
          </a:xfrm>
        </p:spPr>
        <p:txBody>
          <a:bodyPr anchor="ctr"/>
          <a:lstStyle/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4149080"/>
            <a:ext cx="6400800" cy="1656184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453336"/>
            <a:ext cx="2133600" cy="268139"/>
          </a:xfrm>
        </p:spPr>
        <p:txBody>
          <a:bodyPr/>
          <a:lstStyle/>
          <a:p>
            <a:fld id="{FB30EDBD-1C2D-4C1E-B459-B60219FAB48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2024. 7. 8.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453336"/>
            <a:ext cx="2895600" cy="268139"/>
          </a:xfrm>
        </p:spPr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3200" y="6453336"/>
            <a:ext cx="2133600" cy="268139"/>
          </a:xfrm>
        </p:spPr>
        <p:txBody>
          <a:bodyPr/>
          <a:lstStyle/>
          <a:p>
            <a:fld id="{4BEDD84E-25D4-4983-8AA1-2863C96F08D9}" type="slidenum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</p:spTree>
    <p:extLst>
      <p:ext uri="{BB962C8B-B14F-4D97-AF65-F5344CB8AC3E}">
        <p14:creationId xmlns:p14="http://schemas.microsoft.com/office/powerpoint/2010/main" val="2694508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7" name="Picture 6" descr="safari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959205"/>
      </p:ext>
    </p:extLst>
  </p:cSld>
  <p:clrMapOvr>
    <a:masterClrMapping/>
  </p:clrMapOvr>
  <p:transition/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 anchor="b"/>
          <a:lstStyle/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968552"/>
          </a:xfrm>
        </p:spPr>
        <p:txBody>
          <a:bodyPr/>
          <a:lstStyle/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453336"/>
            <a:ext cx="2133600" cy="268139"/>
          </a:xfrm>
        </p:spPr>
        <p:txBody>
          <a:bodyPr/>
          <a:lstStyle/>
          <a:p>
            <a:fld id="{FB30EDBD-1C2D-4C1E-B459-B60219FAB48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2024. 7. 8.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453336"/>
            <a:ext cx="2895600" cy="268139"/>
          </a:xfrm>
        </p:spPr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3200" y="6453336"/>
            <a:ext cx="2133600" cy="268139"/>
          </a:xfrm>
        </p:spPr>
        <p:txBody>
          <a:bodyPr/>
          <a:lstStyle/>
          <a:p>
            <a:fld id="{4BEDD84E-25D4-4983-8AA1-2863C96F08D9}" type="slidenum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cxnSp>
        <p:nvCxnSpPr>
          <p:cNvPr id="8" name="직선 연결선 7"/>
          <p:cNvCxnSpPr/>
          <p:nvPr userDrawn="1"/>
        </p:nvCxnSpPr>
        <p:spPr>
          <a:xfrm>
            <a:off x="251520" y="1052736"/>
            <a:ext cx="8640960" cy="0"/>
          </a:xfrm>
          <a:prstGeom prst="line">
            <a:avLst/>
          </a:prstGeom>
          <a:ln>
            <a:solidFill>
              <a:schemeClr val="dk1">
                <a:alpha val="7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9307237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453336"/>
            <a:ext cx="2133600" cy="268139"/>
          </a:xfrm>
        </p:spPr>
        <p:txBody>
          <a:bodyPr/>
          <a:lstStyle/>
          <a:p>
            <a:fld id="{FB30EDBD-1C2D-4C1E-B459-B60219FAB48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2024. 7. 8.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453336"/>
            <a:ext cx="2895600" cy="268139"/>
          </a:xfrm>
        </p:spPr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3200" y="6453336"/>
            <a:ext cx="2133600" cy="268139"/>
          </a:xfrm>
        </p:spPr>
        <p:txBody>
          <a:bodyPr/>
          <a:lstStyle/>
          <a:p>
            <a:fld id="{4BEDD84E-25D4-4983-8AA1-2863C96F08D9}" type="slidenum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</p:spTree>
    <p:extLst>
      <p:ext uri="{BB962C8B-B14F-4D97-AF65-F5344CB8AC3E}">
        <p14:creationId xmlns:p14="http://schemas.microsoft.com/office/powerpoint/2010/main" val="1118285041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 anchor="b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340768"/>
            <a:ext cx="4038600" cy="496855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340768"/>
            <a:ext cx="4038600" cy="496855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57200" y="6453336"/>
            <a:ext cx="2133600" cy="268139"/>
          </a:xfrm>
        </p:spPr>
        <p:txBody>
          <a:bodyPr/>
          <a:lstStyle/>
          <a:p>
            <a:fld id="{FB30EDBD-1C2D-4C1E-B459-B60219FAB48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2024. 7. 8.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124200" y="6453336"/>
            <a:ext cx="2895600" cy="268139"/>
          </a:xfrm>
        </p:spPr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6553200" y="6453336"/>
            <a:ext cx="2133600" cy="268139"/>
          </a:xfrm>
        </p:spPr>
        <p:txBody>
          <a:bodyPr/>
          <a:lstStyle/>
          <a:p>
            <a:fld id="{4BEDD84E-25D4-4983-8AA1-2863C96F08D9}" type="slidenum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cxnSp>
        <p:nvCxnSpPr>
          <p:cNvPr id="10" name="직선 연결선 9"/>
          <p:cNvCxnSpPr/>
          <p:nvPr userDrawn="1"/>
        </p:nvCxnSpPr>
        <p:spPr>
          <a:xfrm>
            <a:off x="251520" y="1052736"/>
            <a:ext cx="8640960" cy="0"/>
          </a:xfrm>
          <a:prstGeom prst="line">
            <a:avLst/>
          </a:prstGeom>
          <a:ln>
            <a:solidFill>
              <a:schemeClr val="dk1">
                <a:alpha val="7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4290364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 anchor="b"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340768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dirty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1988840"/>
            <a:ext cx="4040188" cy="432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340768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1988840"/>
            <a:ext cx="4041775" cy="432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>
          <a:xfrm>
            <a:off x="457200" y="6453336"/>
            <a:ext cx="2133600" cy="268139"/>
          </a:xfrm>
        </p:spPr>
        <p:txBody>
          <a:bodyPr/>
          <a:lstStyle/>
          <a:p>
            <a:fld id="{FB30EDBD-1C2D-4C1E-B459-B60219FAB48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2024. 7. 8.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>
          <a:xfrm>
            <a:off x="3124200" y="6453336"/>
            <a:ext cx="2895600" cy="268139"/>
          </a:xfrm>
        </p:spPr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>
          <a:xfrm>
            <a:off x="6553200" y="6453336"/>
            <a:ext cx="2133600" cy="268139"/>
          </a:xfrm>
        </p:spPr>
        <p:txBody>
          <a:bodyPr/>
          <a:lstStyle/>
          <a:p>
            <a:fld id="{4BEDD84E-25D4-4983-8AA1-2863C96F08D9}" type="slidenum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cxnSp>
        <p:nvCxnSpPr>
          <p:cNvPr id="12" name="직선 연결선 11"/>
          <p:cNvCxnSpPr/>
          <p:nvPr userDrawn="1"/>
        </p:nvCxnSpPr>
        <p:spPr>
          <a:xfrm>
            <a:off x="251520" y="1052736"/>
            <a:ext cx="8640960" cy="0"/>
          </a:xfrm>
          <a:prstGeom prst="line">
            <a:avLst/>
          </a:prstGeom>
          <a:ln>
            <a:solidFill>
              <a:schemeClr val="dk1">
                <a:alpha val="7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8857536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 anchor="b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>
          <a:xfrm>
            <a:off x="457200" y="6453336"/>
            <a:ext cx="2133600" cy="268139"/>
          </a:xfrm>
        </p:spPr>
        <p:txBody>
          <a:bodyPr/>
          <a:lstStyle/>
          <a:p>
            <a:fld id="{FB30EDBD-1C2D-4C1E-B459-B60219FAB48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2024. 7. 8.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3124200" y="6453336"/>
            <a:ext cx="2895600" cy="268139"/>
          </a:xfrm>
        </p:spPr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6553200" y="6453336"/>
            <a:ext cx="2133600" cy="268139"/>
          </a:xfrm>
        </p:spPr>
        <p:txBody>
          <a:bodyPr/>
          <a:lstStyle/>
          <a:p>
            <a:fld id="{4BEDD84E-25D4-4983-8AA1-2863C96F08D9}" type="slidenum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cxnSp>
        <p:nvCxnSpPr>
          <p:cNvPr id="8" name="직선 연결선 7"/>
          <p:cNvCxnSpPr/>
          <p:nvPr userDrawn="1"/>
        </p:nvCxnSpPr>
        <p:spPr>
          <a:xfrm>
            <a:off x="251520" y="1052736"/>
            <a:ext cx="8640960" cy="0"/>
          </a:xfrm>
          <a:prstGeom prst="line">
            <a:avLst/>
          </a:prstGeom>
          <a:ln>
            <a:solidFill>
              <a:schemeClr val="dk1">
                <a:alpha val="7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3871302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>
          <a:xfrm>
            <a:off x="457200" y="6453336"/>
            <a:ext cx="2133600" cy="268139"/>
          </a:xfrm>
        </p:spPr>
        <p:txBody>
          <a:bodyPr/>
          <a:lstStyle/>
          <a:p>
            <a:fld id="{FB30EDBD-1C2D-4C1E-B459-B60219FAB48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2024. 7. 8.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>
          <a:xfrm>
            <a:off x="3124200" y="6453336"/>
            <a:ext cx="2895600" cy="268139"/>
          </a:xfrm>
        </p:spPr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6553200" y="6453336"/>
            <a:ext cx="2133600" cy="268139"/>
          </a:xfrm>
        </p:spPr>
        <p:txBody>
          <a:bodyPr/>
          <a:lstStyle/>
          <a:p>
            <a:fld id="{4BEDD84E-25D4-4983-8AA1-2863C96F08D9}" type="slidenum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</p:spTree>
    <p:extLst>
      <p:ext uri="{BB962C8B-B14F-4D97-AF65-F5344CB8AC3E}">
        <p14:creationId xmlns:p14="http://schemas.microsoft.com/office/powerpoint/2010/main" val="3560198658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479520"/>
      </p:ext>
    </p:extLst>
  </p:cSld>
  <p:clrMapOvr>
    <a:masterClrMapping/>
  </p:clrMapOvr>
  <p:transition/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556325"/>
      </p:ext>
    </p:extLst>
  </p:cSld>
  <p:clrMapOvr>
    <a:masterClrMapping/>
  </p:clrMapOvr>
  <p:transition/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379847"/>
      </p:ext>
    </p:extLst>
  </p:cSld>
  <p:clrMapOvr>
    <a:masterClrMapping/>
  </p:clrMapOvr>
  <p:transition/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572035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9" name="Picture 8" descr="safari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580221"/>
      </p:ext>
    </p:extLst>
  </p:cSld>
  <p:clrMapOvr>
    <a:masterClrMapping/>
  </p:clrMapOvr>
  <p:transition/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566681"/>
      </p:ext>
    </p:extLst>
  </p:cSld>
  <p:clrMapOvr>
    <a:masterClrMapping/>
  </p:clrMapOvr>
  <p:transition/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079462"/>
      </p:ext>
    </p:extLst>
  </p:cSld>
  <p:clrMapOvr>
    <a:masterClrMapping/>
  </p:clrMapOvr>
  <p:transition/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5569968"/>
      </p:ext>
    </p:extLst>
  </p:cSld>
  <p:clrMapOvr>
    <a:masterClrMapping/>
  </p:clrMapOvr>
  <p:transition/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015984"/>
      </p:ext>
    </p:extLst>
  </p:cSld>
  <p:clrMapOvr>
    <a:masterClrMapping/>
  </p:clrMapOvr>
  <p:transition/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7952"/>
      </p:ext>
    </p:extLst>
  </p:cSld>
  <p:clrMapOvr>
    <a:masterClrMapping/>
  </p:clrMapOvr>
  <p:transition/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945983"/>
      </p:ext>
    </p:extLst>
  </p:cSld>
  <p:clrMapOvr>
    <a:masterClrMapping/>
  </p:clrMapOvr>
  <p:transition/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225097"/>
      </p:ext>
    </p:extLst>
  </p:cSld>
  <p:clrMapOvr>
    <a:masterClrMapping/>
  </p:clrMapOvr>
  <p:transition/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69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515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295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5" name="Picture 4" descr="safari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332104"/>
      </p:ext>
    </p:extLst>
  </p:cSld>
  <p:clrMapOvr>
    <a:masterClrMapping/>
  </p:clrMapOvr>
  <p:transition/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5241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336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617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589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574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101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012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11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2147483647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0E240D94-E5C6-2B45-92EB-F7FCCB9B611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9261544"/>
      </p:ext>
    </p:extLst>
  </p:cSld>
  <p:clrMapOvr>
    <a:masterClrMapping/>
  </p:clrMapOvr>
  <p:transition/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67B2952-2F74-D544-92BC-FBFBE9A340C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4734131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4" name="Picture 3" descr="safari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326866"/>
      </p:ext>
    </p:extLst>
  </p:cSld>
  <p:clrMapOvr>
    <a:masterClrMapping/>
  </p:clrMapOvr>
  <p:transition/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F9F7682-838C-D145-8DB5-B49C18A130F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8153688"/>
      </p:ext>
    </p:extLst>
  </p:cSld>
  <p:clrMapOvr>
    <a:masterClrMapping/>
  </p:clrMapOvr>
  <p:transition/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E01938C-1825-4C47-ADAA-667501E8BB2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6725712"/>
      </p:ext>
    </p:extLst>
  </p:cSld>
  <p:clrMapOvr>
    <a:masterClrMapping/>
  </p:clrMapOvr>
  <p:transition/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2E44CBD-17AA-1C44-8BA0-F0313DF1E03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9638184"/>
      </p:ext>
    </p:extLst>
  </p:cSld>
  <p:clrMapOvr>
    <a:masterClrMapping/>
  </p:clrMapOvr>
  <p:transition/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14E6E70-902E-8E4C-B56A-EB171DB5C34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0595539"/>
      </p:ext>
    </p:extLst>
  </p:cSld>
  <p:clrMapOvr>
    <a:masterClrMapping/>
  </p:clrMapOvr>
  <p:transition/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71920B83-E5C7-4748-945F-F9585594732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4433047"/>
      </p:ext>
    </p:extLst>
  </p:cSld>
  <p:clrMapOvr>
    <a:masterClrMapping/>
  </p:clrMapOvr>
  <p:transition/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84C42A7-D582-E24E-B2AD-36112125652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5594660"/>
      </p:ext>
    </p:extLst>
  </p:cSld>
  <p:clrMapOvr>
    <a:masterClrMapping/>
  </p:clrMapOvr>
  <p:transition/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745B44AF-607F-D14C-BF32-685CA37DFF4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8801899"/>
      </p:ext>
    </p:extLst>
  </p:cSld>
  <p:clrMapOvr>
    <a:masterClrMapping/>
  </p:clrMapOvr>
  <p:transition/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DCDFAA6-D8FF-694C-834A-ACCCD852224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3007646"/>
      </p:ext>
    </p:extLst>
  </p:cSld>
  <p:clrMapOvr>
    <a:masterClrMapping/>
  </p:clrMapOvr>
  <p:transition/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D923AAA-1C55-7E45-B953-D9BFED328DD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92791579"/>
      </p:ext>
    </p:extLst>
  </p:cSld>
  <p:clrMapOvr>
    <a:masterClrMapping/>
  </p:clrMapOvr>
  <p:transition/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2628" y="770467"/>
            <a:ext cx="8086725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000" spc="-12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0634" y="4198409"/>
            <a:ext cx="6921151" cy="164592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7/8/24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940971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7" name="Picture 6" descr="safari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171892"/>
      </p:ext>
    </p:extLst>
  </p:cSld>
  <p:clrMapOvr>
    <a:masterClrMapping/>
  </p:clrMapOvr>
  <p:transition/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8637" y="712594"/>
            <a:ext cx="8086725" cy="2898708"/>
          </a:xfrm>
          <a:noFill/>
        </p:spPr>
        <p:txBody>
          <a:bodyPr anchor="b">
            <a:noAutofit/>
          </a:bodyPr>
          <a:lstStyle>
            <a:lvl1pPr algn="ctr">
              <a:lnSpc>
                <a:spcPct val="80000"/>
              </a:lnSpc>
              <a:defRPr sz="8000" spc="-12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8638" y="3897565"/>
            <a:ext cx="8086724" cy="164592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7/8/24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850198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85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2"/>
          <p:cNvSpPr>
            <a:spLocks noGrp="1"/>
          </p:cNvSpPr>
          <p:nvPr>
            <p:ph sz="quarter" idx="11"/>
          </p:nvPr>
        </p:nvSpPr>
        <p:spPr>
          <a:xfrm>
            <a:off x="123825" y="1241652"/>
            <a:ext cx="8897938" cy="522446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7/8/24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48501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628" y="767419"/>
            <a:ext cx="8085582" cy="3355848"/>
          </a:xfrm>
          <a:solidFill>
            <a:schemeClr val="bg1"/>
          </a:solidFill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000" b="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0634" y="4187275"/>
            <a:ext cx="6919722" cy="1645920"/>
          </a:xfrm>
        </p:spPr>
        <p:txBody>
          <a:bodyPr anchor="t"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7/8/24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04253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8798" y="1208312"/>
            <a:ext cx="4271962" cy="5053693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1603" y="1208312"/>
            <a:ext cx="4271962" cy="5053693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7/8/24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80317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8798" y="1197209"/>
            <a:ext cx="4271962" cy="72340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8798" y="2029968"/>
            <a:ext cx="4271962" cy="4231057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51603" y="1194345"/>
            <a:ext cx="4271962" cy="722376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1603" y="2025216"/>
            <a:ext cx="4271962" cy="4235809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7/8/24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89795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7/8/24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4945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7/8/24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49070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15000" y="0"/>
            <a:ext cx="3429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196053" y="542282"/>
            <a:ext cx="253746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36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762000"/>
            <a:ext cx="4572000" cy="4572000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06987" y="2511813"/>
            <a:ext cx="254889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7/8/24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68385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918" y="5418668"/>
            <a:ext cx="8085582" cy="613283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9144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rgbClr val="4D4D4D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7492" y="6031951"/>
            <a:ext cx="6922008" cy="411184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white">
                    <a:alpha val="75000"/>
                  </a:prstClr>
                </a:solidFill>
                <a:latin typeface="Calibri"/>
              </a:rPr>
              <a:pPr/>
              <a:t>7/8/24</a:t>
            </a:fld>
            <a:endParaRPr lang="en-US">
              <a:solidFill>
                <a:prstClr val="white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white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443808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7/8/24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3662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755826"/>
      </p:ext>
    </p:extLst>
  </p:cSld>
  <p:clrMapOvr>
    <a:masterClrMapping/>
  </p:clrMapOvr>
  <p:transition/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7963" y="695325"/>
            <a:ext cx="1971675" cy="4800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8644" y="714376"/>
            <a:ext cx="5800725" cy="54006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7/8/24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6644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836127360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668BF9C-93BB-B548-912F-BE2A1331A62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9291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60F4C6C-A4AD-634C-B2AA-5823E85646A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4879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E9D27D4-CF21-B743-868C-38D13B2F42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753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8F35F6C-2FE9-E643-BA9E-744EBFA979F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24610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36820D8-511C-334B-9255-32401B22379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7451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42E3693-D302-D64D-8335-04DBBDCAC3E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8476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0C3B91E-9495-5D4C-A473-89DD744F318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6490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317DB17-6DD3-1D47-9DC7-29C718BD88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0464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8B564A7-2749-BD47-ACBB-5E9A7893C5B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3832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6" name="Picture 5" descr="safari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857697"/>
      </p:ext>
    </p:extLst>
  </p:cSld>
  <p:clrMapOvr>
    <a:masterClrMapping/>
  </p:clrMapOvr>
  <p:transition/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3FA10DE-9244-444C-BB66-013E28A2DDD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4697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E2563C0-B5B3-BE4C-AFD7-D5025596D7E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0607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836127360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C66147B-D8F4-B34F-ACFC-F4150A9F503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8821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7B4B655F-9513-DB41-847A-CB5F5ABCD6B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7416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F70262A-25C7-1D4F-BA49-9AAD51FA1D0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4502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6AFF24C-C776-6444-B9B7-94F550F93C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374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3D46D27-56D0-344A-BE31-89C869EBEEA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4090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4925BFE8-1EE5-7749-87C6-59D76183978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5012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9151F3C-38B5-C447-BBE5-70E1ABFC6BB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0859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07B9740-5855-2A42-B252-D99EB4C5724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6816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6" name="Picture 5" descr="safari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51008"/>
      </p:ext>
    </p:extLst>
  </p:cSld>
  <p:clrMapOvr>
    <a:masterClrMapping/>
  </p:clrMapOvr>
  <p:transition/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DC5EF0D-3683-CA41-828D-672F2E3955A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6915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D11A51B-8B96-BD4C-95B5-FCA03A36A3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72325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89F2BAA-D8FE-2C4D-A9A5-9491AFC1AF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9914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742916"/>
      </p:ext>
    </p:extLst>
  </p:cSld>
  <p:clrMapOvr>
    <a:masterClrMapping/>
  </p:clrMapOvr>
  <p:transition/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561647"/>
      </p:ext>
    </p:extLst>
  </p:cSld>
  <p:clrMapOvr>
    <a:masterClrMapping/>
  </p:clrMapOvr>
  <p:transition/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418393"/>
      </p:ext>
    </p:extLst>
  </p:cSld>
  <p:clrMapOvr>
    <a:masterClrMapping/>
  </p:clrMapOvr>
  <p:transition/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 sz="1350">
              <a:solidFill>
                <a:srgbClr val="000000"/>
              </a:solidFill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350">
              <a:solidFill>
                <a:srgbClr val="000000"/>
              </a:solidFill>
            </a:endParaRPr>
          </a:p>
        </p:txBody>
      </p:sp>
      <p:sp>
        <p:nvSpPr>
          <p:cNvPr id="6" name="Line 10"/>
          <p:cNvSpPr>
            <a:spLocks noChangeShapeType="1"/>
          </p:cNvSpPr>
          <p:nvPr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350">
              <a:solidFill>
                <a:srgbClr val="000000"/>
              </a:solidFill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900">
                <a:latin typeface="Garamond" pitchFamily="18" charset="0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0"/>
            <a:ext cx="7772400" cy="1362075"/>
          </a:xfrm>
        </p:spPr>
        <p:txBody>
          <a:bodyPr/>
          <a:lstStyle>
            <a:lvl1pPr algn="l">
              <a:defRPr sz="3000" b="1" cap="all"/>
            </a:lvl1pPr>
          </a:lstStyle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556249"/>
      </p:ext>
    </p:extLst>
  </p:cSld>
  <p:clrMapOvr>
    <a:masterClrMapping/>
  </p:clrMapOvr>
  <p:transition/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5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5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0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401317"/>
      </p:ext>
    </p:extLst>
  </p:cSld>
  <p:clrMapOvr>
    <a:masterClrMapping/>
  </p:clrMapOvr>
  <p:transition/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768776"/>
      </p:ext>
    </p:extLst>
  </p:cSld>
  <p:clrMapOvr>
    <a:masterClrMapping/>
  </p:clrMapOvr>
  <p:transition/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0511931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934606"/>
      </p:ext>
    </p:extLst>
  </p:cSld>
  <p:clrMapOvr>
    <a:masterClrMapping/>
  </p:clrMapOvr>
  <p:transition/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174166"/>
      </p:ext>
    </p:extLst>
  </p:cSld>
  <p:clrMapOvr>
    <a:masterClrMapping/>
  </p:clrMapOvr>
  <p:transition/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919389"/>
      </p:ext>
    </p:extLst>
  </p:cSld>
  <p:clrMapOvr>
    <a:masterClrMapping/>
  </p:clrMapOvr>
  <p:transition/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5318677"/>
      </p:ext>
    </p:extLst>
  </p:cSld>
  <p:clrMapOvr>
    <a:masterClrMapping/>
  </p:clrMapOvr>
  <p:transition/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374766"/>
      </p:ext>
    </p:extLst>
  </p:cSld>
  <p:clrMapOvr>
    <a:masterClrMapping/>
  </p:clrMapOvr>
  <p:transition/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8041354"/>
      </p:ext>
    </p:extLst>
  </p:cSld>
  <p:clrMapOvr>
    <a:masterClrMapping/>
  </p:clrMapOvr>
  <p:transition/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3398135"/>
      </p:ext>
    </p:extLst>
  </p:cSld>
  <p:clrMapOvr>
    <a:masterClrMapping/>
  </p:clrMapOvr>
  <p:transition/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488110"/>
      </p:ext>
    </p:extLst>
  </p:cSld>
  <p:clrMapOvr>
    <a:masterClrMapping/>
  </p:clrMapOvr>
  <p:transition/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301839"/>
      </p:ext>
    </p:extLst>
  </p:cSld>
  <p:clrMapOvr>
    <a:masterClrMapping/>
  </p:clrMapOvr>
  <p:transition/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625789"/>
      </p:ext>
    </p:extLst>
  </p:cSld>
  <p:clrMapOvr>
    <a:masterClrMapping/>
  </p:clrMapOvr>
  <p:transition/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8409016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983501"/>
      </p:ext>
    </p:extLst>
  </p:cSld>
  <p:clrMapOvr>
    <a:masterClrMapping/>
  </p:clrMapOvr>
  <p:transition/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6495892"/>
      </p:ext>
    </p:extLst>
  </p:cSld>
  <p:clrMapOvr>
    <a:masterClrMapping/>
  </p:clrMapOvr>
  <p:transition/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1889725"/>
      </p:ext>
    </p:extLst>
  </p:cSld>
  <p:clrMapOvr>
    <a:masterClrMapping/>
  </p:clrMapOvr>
  <p:transition/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43419311"/>
      </p:ext>
    </p:extLst>
  </p:cSld>
  <p:clrMapOvr>
    <a:masterClrMapping/>
  </p:clrMapOvr>
  <p:transition/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7196653"/>
      </p:ext>
    </p:extLst>
  </p:cSld>
  <p:clrMapOvr>
    <a:masterClrMapping/>
  </p:clrMapOvr>
  <p:transition/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3399964"/>
      </p:ext>
    </p:extLst>
  </p:cSld>
  <p:clrMapOvr>
    <a:masterClrMapping/>
  </p:clrMapOvr>
  <p:transition/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1952778"/>
      </p:ext>
    </p:extLst>
  </p:cSld>
  <p:clrMapOvr>
    <a:masterClrMapping/>
  </p:clrMapOvr>
  <p:transition/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65507306"/>
      </p:ext>
    </p:extLst>
  </p:cSld>
  <p:clrMapOvr>
    <a:masterClrMapping/>
  </p:clrMapOvr>
  <p:transition/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677281"/>
      </p:ext>
    </p:extLst>
  </p:cSld>
  <p:clrMapOvr>
    <a:masterClrMapping/>
  </p:clrMapOvr>
  <p:transition/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0621740"/>
      </p:ext>
    </p:extLst>
  </p:cSld>
  <p:clrMapOvr>
    <a:masterClrMapping/>
  </p:clrMapOvr>
  <p:transition/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en-US">
              <a:solidFill>
                <a:srgbClr val="000000"/>
              </a:solidFill>
              <a:ea typeface="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456820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333776"/>
      </p:ext>
    </p:extLst>
  </p:cSld>
  <p:clrMapOvr>
    <a:masterClrMapping/>
  </p:clrMapOvr>
  <p:transition/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926908"/>
      </p:ext>
    </p:extLst>
  </p:cSld>
  <p:clrMapOvr>
    <a:masterClrMapping/>
  </p:clrMapOvr>
  <p:transition/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354275"/>
      </p:ext>
    </p:extLst>
  </p:cSld>
  <p:clrMapOvr>
    <a:masterClrMapping/>
  </p:clrMapOvr>
  <p:transition/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3248345"/>
      </p:ext>
    </p:extLst>
  </p:cSld>
  <p:clrMapOvr>
    <a:masterClrMapping/>
  </p:clrMapOvr>
  <p:transition/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797984"/>
      </p:ext>
    </p:extLst>
  </p:cSld>
  <p:clrMapOvr>
    <a:masterClrMapping/>
  </p:clrMapOvr>
  <p:transition/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771066"/>
      </p:ext>
    </p:extLst>
  </p:cSld>
  <p:clrMapOvr>
    <a:masterClrMapping/>
  </p:clrMapOvr>
  <p:transition/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128682"/>
      </p:ext>
    </p:extLst>
  </p:cSld>
  <p:clrMapOvr>
    <a:masterClrMapping/>
  </p:clrMapOvr>
  <p:transition/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798312"/>
      </p:ext>
    </p:extLst>
  </p:cSld>
  <p:clrMapOvr>
    <a:masterClrMapping/>
  </p:clrMapOvr>
  <p:transition/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9677376"/>
      </p:ext>
    </p:extLst>
  </p:cSld>
  <p:clrMapOvr>
    <a:masterClrMapping/>
  </p:clrMapOvr>
  <p:transition/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940184"/>
      </p:ext>
    </p:extLst>
  </p:cSld>
  <p:clrMapOvr>
    <a:masterClrMapping/>
  </p:clrMapOvr>
  <p:transition/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8021759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2799048"/>
      </p:ext>
    </p:extLst>
  </p:cSld>
  <p:clrMapOvr>
    <a:masterClrMapping/>
  </p:clrMapOvr>
  <p:transition/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836127360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eaLnBrk="1" hangingPunct="1"/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eaLnBrk="1" hangingPunct="1"/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C66147B-D8F4-B34F-ACFC-F4150A9F503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996880"/>
      </p:ext>
    </p:extLst>
  </p:cSld>
  <p:clrMapOvr>
    <a:masterClrMapping/>
  </p:clrMapOvr>
  <p:transition/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7B4B655F-9513-DB41-847A-CB5F5ABCD6B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2748827"/>
      </p:ext>
    </p:extLst>
  </p:cSld>
  <p:clrMapOvr>
    <a:masterClrMapping/>
  </p:clrMapOvr>
  <p:transition/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F70262A-25C7-1D4F-BA49-9AAD51FA1D0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4348648"/>
      </p:ext>
    </p:extLst>
  </p:cSld>
  <p:clrMapOvr>
    <a:masterClrMapping/>
  </p:clrMapOvr>
  <p:transition/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6AFF24C-C776-6444-B9B7-94F550F93C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3294743"/>
      </p:ext>
    </p:extLst>
  </p:cSld>
  <p:clrMapOvr>
    <a:masterClrMapping/>
  </p:clrMapOvr>
  <p:transition/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3D46D27-56D0-344A-BE31-89C869EBEEA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1732729"/>
      </p:ext>
    </p:extLst>
  </p:cSld>
  <p:clrMapOvr>
    <a:masterClrMapping/>
  </p:clrMapOvr>
  <p:transition/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4925BFE8-1EE5-7749-87C6-59D76183978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8746972"/>
      </p:ext>
    </p:extLst>
  </p:cSld>
  <p:clrMapOvr>
    <a:masterClrMapping/>
  </p:clrMapOvr>
  <p:transition/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9151F3C-38B5-C447-BBE5-70E1ABFC6BB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86205692"/>
      </p:ext>
    </p:extLst>
  </p:cSld>
  <p:clrMapOvr>
    <a:masterClrMapping/>
  </p:clrMapOvr>
  <p:transition/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07B9740-5855-2A42-B252-D99EB4C5724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66324575"/>
      </p:ext>
    </p:extLst>
  </p:cSld>
  <p:clrMapOvr>
    <a:masterClrMapping/>
  </p:clrMapOvr>
  <p:transition/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DC5EF0D-3683-CA41-828D-672F2E3955A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6707855"/>
      </p:ext>
    </p:extLst>
  </p:cSld>
  <p:clrMapOvr>
    <a:masterClrMapping/>
  </p:clrMapOvr>
  <p:transition/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D11A51B-8B96-BD4C-95B5-FCA03A36A3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2579808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270323"/>
      </p:ext>
    </p:extLst>
  </p:cSld>
  <p:clrMapOvr>
    <a:masterClrMapping/>
  </p:clrMapOvr>
  <p:transition/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89F2BAA-D8FE-2C4D-A9A5-9491AFC1AF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139324"/>
      </p:ext>
    </p:extLst>
  </p:cSld>
  <p:clrMapOvr>
    <a:masterClrMapping/>
  </p:clrMapOvr>
  <p:transition/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91402" tIns="45702" rIns="91402" bIns="45702"/>
          <a:lstStyle/>
          <a:p>
            <a:pPr defTabSz="914024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1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1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02" tIns="45702" rIns="91402" bIns="45702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defTabSz="914024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en-US">
              <a:solidFill>
                <a:srgbClr val="000000"/>
              </a:solidFill>
              <a:ea typeface="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698652"/>
      </p:ext>
    </p:extLst>
  </p:cSld>
  <p:clrMapOvr>
    <a:masterClrMapping/>
  </p:clrMapOvr>
  <p:transition/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482364"/>
      </p:ext>
    </p:extLst>
  </p:cSld>
  <p:clrMapOvr>
    <a:masterClrMapping/>
  </p:clrMapOvr>
  <p:transition/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1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11" indent="0">
              <a:buNone/>
              <a:defRPr sz="1800"/>
            </a:lvl2pPr>
            <a:lvl3pPr marL="914024" indent="0">
              <a:buNone/>
              <a:defRPr sz="1600"/>
            </a:lvl3pPr>
            <a:lvl4pPr marL="1371040" indent="0">
              <a:buNone/>
              <a:defRPr sz="1400"/>
            </a:lvl4pPr>
            <a:lvl5pPr marL="1828052" indent="0">
              <a:buNone/>
              <a:defRPr sz="1400"/>
            </a:lvl5pPr>
            <a:lvl6pPr marL="2285064" indent="0">
              <a:buNone/>
              <a:defRPr sz="1400"/>
            </a:lvl6pPr>
            <a:lvl7pPr marL="2742079" indent="0">
              <a:buNone/>
              <a:defRPr sz="1400"/>
            </a:lvl7pPr>
            <a:lvl8pPr marL="3199088" indent="0">
              <a:buNone/>
              <a:defRPr sz="1400"/>
            </a:lvl8pPr>
            <a:lvl9pPr marL="3656104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161478"/>
      </p:ext>
    </p:extLst>
  </p:cSld>
  <p:clrMapOvr>
    <a:masterClrMapping/>
  </p:clrMapOvr>
  <p:transition/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185520"/>
      </p:ext>
    </p:extLst>
  </p:cSld>
  <p:clrMapOvr>
    <a:masterClrMapping/>
  </p:clrMapOvr>
  <p:transition/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1" indent="0">
              <a:buNone/>
              <a:defRPr sz="2000" b="1"/>
            </a:lvl2pPr>
            <a:lvl3pPr marL="914024" indent="0">
              <a:buNone/>
              <a:defRPr sz="1800" b="1"/>
            </a:lvl3pPr>
            <a:lvl4pPr marL="1371040" indent="0">
              <a:buNone/>
              <a:defRPr sz="1600" b="1"/>
            </a:lvl4pPr>
            <a:lvl5pPr marL="1828052" indent="0">
              <a:buNone/>
              <a:defRPr sz="1600" b="1"/>
            </a:lvl5pPr>
            <a:lvl6pPr marL="2285064" indent="0">
              <a:buNone/>
              <a:defRPr sz="1600" b="1"/>
            </a:lvl6pPr>
            <a:lvl7pPr marL="2742079" indent="0">
              <a:buNone/>
              <a:defRPr sz="1600" b="1"/>
            </a:lvl7pPr>
            <a:lvl8pPr marL="3199088" indent="0">
              <a:buNone/>
              <a:defRPr sz="1600" b="1"/>
            </a:lvl8pPr>
            <a:lvl9pPr marL="365610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1" indent="0">
              <a:buNone/>
              <a:defRPr sz="2000" b="1"/>
            </a:lvl2pPr>
            <a:lvl3pPr marL="914024" indent="0">
              <a:buNone/>
              <a:defRPr sz="1800" b="1"/>
            </a:lvl3pPr>
            <a:lvl4pPr marL="1371040" indent="0">
              <a:buNone/>
              <a:defRPr sz="1600" b="1"/>
            </a:lvl4pPr>
            <a:lvl5pPr marL="1828052" indent="0">
              <a:buNone/>
              <a:defRPr sz="1600" b="1"/>
            </a:lvl5pPr>
            <a:lvl6pPr marL="2285064" indent="0">
              <a:buNone/>
              <a:defRPr sz="1600" b="1"/>
            </a:lvl6pPr>
            <a:lvl7pPr marL="2742079" indent="0">
              <a:buNone/>
              <a:defRPr sz="1600" b="1"/>
            </a:lvl7pPr>
            <a:lvl8pPr marL="3199088" indent="0">
              <a:buNone/>
              <a:defRPr sz="1600" b="1"/>
            </a:lvl8pPr>
            <a:lvl9pPr marL="365610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4878452"/>
      </p:ext>
    </p:extLst>
  </p:cSld>
  <p:clrMapOvr>
    <a:masterClrMapping/>
  </p:clrMapOvr>
  <p:transition/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9680095"/>
      </p:ext>
    </p:extLst>
  </p:cSld>
  <p:clrMapOvr>
    <a:masterClrMapping/>
  </p:clrMapOvr>
  <p:transition/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36310"/>
      </p:ext>
    </p:extLst>
  </p:cSld>
  <p:clrMapOvr>
    <a:masterClrMapping/>
  </p:clrMapOvr>
  <p:transition/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11" indent="0">
              <a:buNone/>
              <a:defRPr sz="1200"/>
            </a:lvl2pPr>
            <a:lvl3pPr marL="914024" indent="0">
              <a:buNone/>
              <a:defRPr sz="1000"/>
            </a:lvl3pPr>
            <a:lvl4pPr marL="1371040" indent="0">
              <a:buNone/>
              <a:defRPr sz="900"/>
            </a:lvl4pPr>
            <a:lvl5pPr marL="1828052" indent="0">
              <a:buNone/>
              <a:defRPr sz="900"/>
            </a:lvl5pPr>
            <a:lvl6pPr marL="2285064" indent="0">
              <a:buNone/>
              <a:defRPr sz="900"/>
            </a:lvl6pPr>
            <a:lvl7pPr marL="2742079" indent="0">
              <a:buNone/>
              <a:defRPr sz="900"/>
            </a:lvl7pPr>
            <a:lvl8pPr marL="3199088" indent="0">
              <a:buNone/>
              <a:defRPr sz="900"/>
            </a:lvl8pPr>
            <a:lvl9pPr marL="365610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1627763"/>
      </p:ext>
    </p:extLst>
  </p:cSld>
  <p:clrMapOvr>
    <a:masterClrMapping/>
  </p:clrMapOvr>
  <p:transition/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11" indent="0">
              <a:buNone/>
              <a:defRPr sz="2800"/>
            </a:lvl2pPr>
            <a:lvl3pPr marL="914024" indent="0">
              <a:buNone/>
              <a:defRPr sz="2400"/>
            </a:lvl3pPr>
            <a:lvl4pPr marL="1371040" indent="0">
              <a:buNone/>
              <a:defRPr sz="2000"/>
            </a:lvl4pPr>
            <a:lvl5pPr marL="1828052" indent="0">
              <a:buNone/>
              <a:defRPr sz="2000"/>
            </a:lvl5pPr>
            <a:lvl6pPr marL="2285064" indent="0">
              <a:buNone/>
              <a:defRPr sz="2000"/>
            </a:lvl6pPr>
            <a:lvl7pPr marL="2742079" indent="0">
              <a:buNone/>
              <a:defRPr sz="2000"/>
            </a:lvl7pPr>
            <a:lvl8pPr marL="3199088" indent="0">
              <a:buNone/>
              <a:defRPr sz="2000"/>
            </a:lvl8pPr>
            <a:lvl9pPr marL="3656104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11" indent="0">
              <a:buNone/>
              <a:defRPr sz="1200"/>
            </a:lvl2pPr>
            <a:lvl3pPr marL="914024" indent="0">
              <a:buNone/>
              <a:defRPr sz="1000"/>
            </a:lvl3pPr>
            <a:lvl4pPr marL="1371040" indent="0">
              <a:buNone/>
              <a:defRPr sz="900"/>
            </a:lvl4pPr>
            <a:lvl5pPr marL="1828052" indent="0">
              <a:buNone/>
              <a:defRPr sz="900"/>
            </a:lvl5pPr>
            <a:lvl6pPr marL="2285064" indent="0">
              <a:buNone/>
              <a:defRPr sz="900"/>
            </a:lvl6pPr>
            <a:lvl7pPr marL="2742079" indent="0">
              <a:buNone/>
              <a:defRPr sz="900"/>
            </a:lvl7pPr>
            <a:lvl8pPr marL="3199088" indent="0">
              <a:buNone/>
              <a:defRPr sz="900"/>
            </a:lvl8pPr>
            <a:lvl9pPr marL="365610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407949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098509"/>
      </p:ext>
    </p:extLst>
  </p:cSld>
  <p:clrMapOvr>
    <a:masterClrMapping/>
  </p:clrMapOvr>
  <p:transition/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1999752"/>
      </p:ext>
    </p:extLst>
  </p:cSld>
  <p:clrMapOvr>
    <a:masterClrMapping/>
  </p:clrMapOvr>
  <p:transition/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1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1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868246"/>
      </p:ext>
    </p:extLst>
  </p:cSld>
  <p:clrMapOvr>
    <a:masterClrMapping/>
  </p:clrMapOvr>
  <p:transition/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425495"/>
      </p:ext>
    </p:extLst>
  </p:cSld>
  <p:clrMapOvr>
    <a:masterClrMapping/>
  </p:clrMapOvr>
  <p:transition/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0731054"/>
      </p:ext>
    </p:extLst>
  </p:cSld>
  <p:clrMapOvr>
    <a:masterClrMapping/>
  </p:clrMapOvr>
  <p:transition/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2116492"/>
      </p:ext>
    </p:extLst>
  </p:cSld>
  <p:clrMapOvr>
    <a:masterClrMapping/>
  </p:clrMapOvr>
  <p:transition/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9844510"/>
      </p:ext>
    </p:extLst>
  </p:cSld>
  <p:clrMapOvr>
    <a:masterClrMapping/>
  </p:clrMapOvr>
  <p:transition/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270744"/>
      </p:ext>
    </p:extLst>
  </p:cSld>
  <p:clrMapOvr>
    <a:masterClrMapping/>
  </p:clrMapOvr>
  <p:transition/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Luna. NTNU Gjøvik, 16/August/2016</a:t>
            </a: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182394"/>
      </p:ext>
    </p:extLst>
  </p:cSld>
  <p:clrMapOvr>
    <a:masterClrMapping/>
  </p:clrMapOvr>
  <p:transition/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Luna. NTNU Gjøvik, 16/August/2016</a:t>
            </a: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86152822"/>
      </p:ext>
    </p:extLst>
  </p:cSld>
  <p:clrMapOvr>
    <a:masterClrMapping/>
  </p:clrMapOvr>
  <p:transition/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Luna. NTNU Gjøvik, 16/August/2016</a:t>
            </a: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2486270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487723"/>
      </p:ext>
    </p:extLst>
  </p:cSld>
  <p:clrMapOvr>
    <a:masterClrMapping/>
  </p:clrMapOvr>
  <p:transition/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Luna. NTNU Gjøvik, 16/August/2016</a:t>
            </a: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18878341"/>
      </p:ext>
    </p:extLst>
  </p:cSld>
  <p:clrMapOvr>
    <a:masterClrMapping/>
  </p:clrMapOvr>
  <p:transition/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Luna. NTNU Gjøvik, 16/August/2016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3644539"/>
      </p:ext>
    </p:extLst>
  </p:cSld>
  <p:clrMapOvr>
    <a:masterClrMapping/>
  </p:clrMapOvr>
  <p:transition/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Luna. NTNU Gjøvik, 16/August/2016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8205396"/>
      </p:ext>
    </p:extLst>
  </p:cSld>
  <p:clrMapOvr>
    <a:masterClrMapping/>
  </p:clrMapOvr>
  <p:transition/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658042"/>
      </p:ext>
    </p:extLst>
  </p:cSld>
  <p:clrMapOvr>
    <a:masterClrMapping/>
  </p:clrMapOvr>
  <p:transition/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775802"/>
      </p:ext>
    </p:extLst>
  </p:cSld>
  <p:clrMapOvr>
    <a:masterClrMapping/>
  </p:clrMapOvr>
  <p:transition/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966446"/>
      </p:ext>
    </p:extLst>
  </p:cSld>
  <p:clrMapOvr>
    <a:masterClrMapping/>
  </p:clrMapOvr>
  <p:transition/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2931253"/>
      </p:ext>
    </p:extLst>
  </p:cSld>
  <p:clrMapOvr>
    <a:masterClrMapping/>
  </p:clrMapOvr>
  <p:transition/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473481"/>
      </p:ext>
    </p:extLst>
  </p:cSld>
  <p:clrMapOvr>
    <a:masterClrMapping/>
  </p:clrMapOvr>
  <p:transition/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8120122"/>
      </p:ext>
    </p:extLst>
  </p:cSld>
  <p:clrMapOvr>
    <a:masterClrMapping/>
  </p:clrMapOvr>
  <p:transition/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8014594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 algn="ctr">
              <a:defRPr sz="4800"/>
            </a:lvl1pPr>
          </a:lstStyle>
          <a:p>
            <a:r>
              <a:rPr lang="en-US" altLang="en-US" dirty="0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159992"/>
      </p:ext>
    </p:extLst>
  </p:cSld>
  <p:clrMapOvr>
    <a:masterClrMapping/>
  </p:clrMapOvr>
  <p:transition/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802520"/>
      </p:ext>
    </p:extLst>
  </p:cSld>
  <p:clrMapOvr>
    <a:masterClrMapping/>
  </p:clrMapOvr>
  <p:transition/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679863"/>
      </p:ext>
    </p:extLst>
  </p:cSld>
  <p:clrMapOvr>
    <a:masterClrMapping/>
  </p:clrMapOvr>
  <p:transition/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054041"/>
      </p:ext>
    </p:extLst>
  </p:cSld>
  <p:clrMapOvr>
    <a:masterClrMapping/>
  </p:clrMapOvr>
  <p:transition/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516007"/>
      </p:ext>
    </p:extLst>
  </p:cSld>
  <p:clrMapOvr>
    <a:masterClrMapping/>
  </p:clrMapOvr>
  <p:transition/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0714961"/>
      </p:ext>
    </p:extLst>
  </p:cSld>
  <p:clrMapOvr>
    <a:masterClrMapping/>
  </p:clrMapOvr>
  <p:transition/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9193371"/>
      </p:ext>
    </p:extLst>
  </p:cSld>
  <p:clrMapOvr>
    <a:masterClrMapping/>
  </p:clrMapOvr>
  <p:transition/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9501526"/>
      </p:ext>
    </p:extLst>
  </p:cSld>
  <p:clrMapOvr>
    <a:masterClrMapping/>
  </p:clrMapOvr>
  <p:transition/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749651"/>
      </p:ext>
    </p:extLst>
  </p:cSld>
  <p:clrMapOvr>
    <a:masterClrMapping/>
  </p:clrMapOvr>
  <p:transition/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40607654"/>
      </p:ext>
    </p:extLst>
  </p:cSld>
  <p:clrMapOvr>
    <a:masterClrMapping/>
  </p:clrMapOvr>
  <p:transition/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817788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669925" indent="-325438">
              <a:buFont typeface="Wingdings" charset="2"/>
              <a:buChar char="q"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228600" y="908720"/>
            <a:ext cx="8610600" cy="0"/>
          </a:xfrm>
          <a:prstGeom prst="line">
            <a:avLst/>
          </a:prstGeom>
          <a:ln w="190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7884214"/>
      </p:ext>
    </p:extLst>
  </p:cSld>
  <p:clrMapOvr>
    <a:masterClrMapping/>
  </p:clrMapOvr>
  <p:transition/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3430946"/>
      </p:ext>
    </p:extLst>
  </p:cSld>
  <p:clrMapOvr>
    <a:masterClrMapping/>
  </p:clrMapOvr>
  <p:transition/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1467233"/>
      </p:ext>
    </p:extLst>
  </p:cSld>
  <p:clrMapOvr>
    <a:masterClrMapping/>
  </p:clrMapOvr>
  <p:transition/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8646969"/>
      </p:ext>
    </p:extLst>
  </p:cSld>
  <p:clrMapOvr>
    <a:masterClrMapping/>
  </p:clrMapOvr>
  <p:transition/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8319528"/>
      </p:ext>
    </p:extLst>
  </p:cSld>
  <p:clrMapOvr>
    <a:masterClrMapping/>
  </p:clrMapOvr>
  <p:transition/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0107998"/>
      </p:ext>
    </p:extLst>
  </p:cSld>
  <p:clrMapOvr>
    <a:masterClrMapping/>
  </p:clrMapOvr>
  <p:transition/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safari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975" y="6411913"/>
            <a:ext cx="1025525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FCE054-F1E5-374D-A24E-887477C053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611412"/>
      </p:ext>
    </p:extLst>
  </p:cSld>
  <p:clrMapOvr>
    <a:masterClrMapping/>
  </p:clrMapOvr>
  <p:transition/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92004D-7284-C244-B275-AB956C66515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683005"/>
      </p:ext>
    </p:extLst>
  </p:cSld>
  <p:clrMapOvr>
    <a:masterClrMapping/>
  </p:clrMapOvr>
  <p:transition/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9817D1-13B0-D341-B1C4-34616D3933B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91947"/>
      </p:ext>
    </p:extLst>
  </p:cSld>
  <p:clrMapOvr>
    <a:masterClrMapping/>
  </p:clrMapOvr>
  <p:transition/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067096-FD7F-A949-B565-8298951E6B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846919"/>
      </p:ext>
    </p:extLst>
  </p:cSld>
  <p:clrMapOvr>
    <a:masterClrMapping/>
  </p:clrMapOvr>
  <p:transition/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1077C3-3C60-8640-A1DD-3718D4D0D74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5541919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275371"/>
      </p:ext>
    </p:extLst>
  </p:cSld>
  <p:clrMapOvr>
    <a:masterClrMapping/>
  </p:clrMapOvr>
  <p:transition/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D41FDD-73B6-EC4A-BB35-BA0C8CCC36C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768868"/>
      </p:ext>
    </p:extLst>
  </p:cSld>
  <p:clrMapOvr>
    <a:masterClrMapping/>
  </p:clrMapOvr>
  <p:transition/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8D2B92-4EF8-0940-9F90-1D39CCADBD7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381794"/>
      </p:ext>
    </p:extLst>
  </p:cSld>
  <p:clrMapOvr>
    <a:masterClrMapping/>
  </p:clrMapOvr>
  <p:transition/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24B1A2-EC3E-4448-972E-E198354A3E4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540252"/>
      </p:ext>
    </p:extLst>
  </p:cSld>
  <p:clrMapOvr>
    <a:masterClrMapping/>
  </p:clrMapOvr>
  <p:transition/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5B71B7-33A4-004A-B24D-5E8A20C1D7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0510753"/>
      </p:ext>
    </p:extLst>
  </p:cSld>
  <p:clrMapOvr>
    <a:masterClrMapping/>
  </p:clrMapOvr>
  <p:transition/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5EE445-AD48-2049-A03E-4C865681EA4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2388659"/>
      </p:ext>
    </p:extLst>
  </p:cSld>
  <p:clrMapOvr>
    <a:masterClrMapping/>
  </p:clrMapOvr>
  <p:transition/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8603A9-60B6-0741-B15F-17172804C19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0961845"/>
      </p:ext>
    </p:extLst>
  </p:cSld>
  <p:clrMapOvr>
    <a:masterClrMapping/>
  </p:clrMapOvr>
  <p:transition/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28600" y="1371600"/>
            <a:ext cx="86106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66D58A-9B40-E846-A790-9B6CD5A5859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1937757"/>
      </p:ext>
    </p:extLst>
  </p:cSld>
  <p:clrMapOvr>
    <a:masterClrMapping/>
  </p:clrMapOvr>
  <p:transition/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en-US">
              <a:solidFill>
                <a:srgbClr val="000000"/>
              </a:solidFill>
              <a:ea typeface="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1889456"/>
      </p:ext>
    </p:extLst>
  </p:cSld>
  <p:clrMapOvr>
    <a:masterClrMapping/>
  </p:clrMapOvr>
  <p:transition/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784263"/>
      </p:ext>
    </p:extLst>
  </p:cSld>
  <p:clrMapOvr>
    <a:masterClrMapping/>
  </p:clrMapOvr>
  <p:transition/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9137394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228600" y="908720"/>
            <a:ext cx="8610600" cy="0"/>
          </a:xfrm>
          <a:prstGeom prst="line">
            <a:avLst/>
          </a:prstGeom>
          <a:ln w="190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9941544"/>
      </p:ext>
    </p:extLst>
  </p:cSld>
  <p:clrMapOvr>
    <a:masterClrMapping/>
  </p:clrMapOvr>
  <p:transition/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7434173"/>
      </p:ext>
    </p:extLst>
  </p:cSld>
  <p:clrMapOvr>
    <a:masterClrMapping/>
  </p:clrMapOvr>
  <p:transition/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0469503"/>
      </p:ext>
    </p:extLst>
  </p:cSld>
  <p:clrMapOvr>
    <a:masterClrMapping/>
  </p:clrMapOvr>
  <p:transition/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4542624"/>
      </p:ext>
    </p:extLst>
  </p:cSld>
  <p:clrMapOvr>
    <a:masterClrMapping/>
  </p:clrMapOvr>
  <p:transition/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563842"/>
      </p:ext>
    </p:extLst>
  </p:cSld>
  <p:clrMapOvr>
    <a:masterClrMapping/>
  </p:clrMapOvr>
  <p:transition/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580434"/>
      </p:ext>
    </p:extLst>
  </p:cSld>
  <p:clrMapOvr>
    <a:masterClrMapping/>
  </p:clrMapOvr>
  <p:transition/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604124"/>
      </p:ext>
    </p:extLst>
  </p:cSld>
  <p:clrMapOvr>
    <a:masterClrMapping/>
  </p:clrMapOvr>
  <p:transition/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290896"/>
      </p:ext>
    </p:extLst>
  </p:cSld>
  <p:clrMapOvr>
    <a:masterClrMapping/>
  </p:clrMapOvr>
  <p:transition/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256847"/>
      </p:ext>
    </p:extLst>
  </p:cSld>
  <p:clrMapOvr>
    <a:masterClrMapping/>
  </p:clrMapOvr>
  <p:transition/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3021770"/>
      </p:ext>
    </p:extLst>
  </p:cSld>
  <p:clrMapOvr>
    <a:masterClrMapping/>
  </p:clrMapOvr>
  <p:transition/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203353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969514"/>
      </p:ext>
    </p:extLst>
  </p:cSld>
  <p:clrMapOvr>
    <a:masterClrMapping/>
  </p:clrMapOvr>
  <p:transition/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881052"/>
      </p:ext>
    </p:extLst>
  </p:cSld>
  <p:clrMapOvr>
    <a:masterClrMapping/>
  </p:clrMapOvr>
  <p:transition/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8093815"/>
      </p:ext>
    </p:extLst>
  </p:cSld>
  <p:clrMapOvr>
    <a:masterClrMapping/>
  </p:clrMapOvr>
  <p:transition/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366137"/>
      </p:ext>
    </p:extLst>
  </p:cSld>
  <p:clrMapOvr>
    <a:masterClrMapping/>
  </p:clrMapOvr>
  <p:transition/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387529"/>
      </p:ext>
    </p:extLst>
  </p:cSld>
  <p:clrMapOvr>
    <a:masterClrMapping/>
  </p:clrMapOvr>
  <p:transition/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5807467"/>
      </p:ext>
    </p:extLst>
  </p:cSld>
  <p:clrMapOvr>
    <a:masterClrMapping/>
  </p:clrMapOvr>
  <p:transition/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232110"/>
      </p:ext>
    </p:extLst>
  </p:cSld>
  <p:clrMapOvr>
    <a:masterClrMapping/>
  </p:clrMapOvr>
  <p:transition/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917201"/>
      </p:ext>
    </p:extLst>
  </p:cSld>
  <p:clrMapOvr>
    <a:masterClrMapping/>
  </p:clrMapOvr>
  <p:transition/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576942"/>
      </p:ext>
    </p:extLst>
  </p:cSld>
  <p:clrMapOvr>
    <a:masterClrMapping/>
  </p:clrMapOvr>
  <p:transition/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3375152"/>
      </p:ext>
    </p:extLst>
  </p:cSld>
  <p:clrMapOvr>
    <a:masterClrMapping/>
  </p:clrMapOvr>
  <p:transition/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697546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205284"/>
      </p:ext>
    </p:extLst>
  </p:cSld>
  <p:clrMapOvr>
    <a:masterClrMapping/>
  </p:clrMapOvr>
  <p:transition/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563949"/>
      </p:ext>
    </p:extLst>
  </p:cSld>
  <p:clrMapOvr>
    <a:masterClrMapping/>
  </p:clrMapOvr>
  <p:transition/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968767"/>
      </p:ext>
    </p:extLst>
  </p:cSld>
  <p:clrMapOvr>
    <a:masterClrMapping/>
  </p:clrMapOvr>
  <p:transition/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8010157"/>
      </p:ext>
    </p:extLst>
  </p:cSld>
  <p:clrMapOvr>
    <a:masterClrMapping/>
  </p:clrMapOvr>
  <p:transition/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068310"/>
      </p:ext>
    </p:extLst>
  </p:cSld>
  <p:clrMapOvr>
    <a:masterClrMapping/>
  </p:clrMapOvr>
  <p:transition/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751675"/>
      </p:ext>
    </p:extLst>
  </p:cSld>
  <p:clrMapOvr>
    <a:masterClrMapping/>
  </p:clrMapOvr>
  <p:transition/>
</p:sldLayout>
</file>

<file path=ppt/slideLayouts/slideLayout5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721418"/>
      </p:ext>
    </p:extLst>
  </p:cSld>
  <p:clrMapOvr>
    <a:masterClrMapping/>
  </p:clrMapOvr>
  <p:transition/>
</p:sldLayout>
</file>

<file path=ppt/slideLayouts/slideLayout5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0145277"/>
      </p:ext>
    </p:extLst>
  </p:cSld>
  <p:clrMapOvr>
    <a:masterClrMapping/>
  </p:clrMapOvr>
  <p:transition/>
</p:sldLayout>
</file>

<file path=ppt/slideLayouts/slideLayout5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3586944"/>
      </p:ext>
    </p:extLst>
  </p:cSld>
  <p:clrMapOvr>
    <a:masterClrMapping/>
  </p:clrMapOvr>
  <p:transition/>
</p:sldLayout>
</file>

<file path=ppt/slideLayouts/slideLayout5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6344101"/>
      </p:ext>
    </p:extLst>
  </p:cSld>
  <p:clrMapOvr>
    <a:masterClrMapping/>
  </p:clrMapOvr>
  <p:transition/>
</p:sldLayout>
</file>

<file path=ppt/slideLayouts/slideLayout5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338968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808844"/>
      </p:ext>
    </p:extLst>
  </p:cSld>
  <p:clrMapOvr>
    <a:masterClrMapping/>
  </p:clrMapOvr>
  <p:transition/>
</p:sldLayout>
</file>

<file path=ppt/slideLayouts/slideLayout5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en-US">
              <a:solidFill>
                <a:srgbClr val="000000"/>
              </a:solidFill>
              <a:ea typeface="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269631"/>
      </p:ext>
    </p:extLst>
  </p:cSld>
  <p:clrMapOvr>
    <a:masterClrMapping/>
  </p:clrMapOvr>
  <p:transition/>
</p:sldLayout>
</file>

<file path=ppt/slideLayouts/slideLayout5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74391"/>
      </p:ext>
    </p:extLst>
  </p:cSld>
  <p:clrMapOvr>
    <a:masterClrMapping/>
  </p:clrMapOvr>
  <p:transition/>
</p:sldLayout>
</file>

<file path=ppt/slideLayouts/slideLayout5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5482950"/>
      </p:ext>
    </p:extLst>
  </p:cSld>
  <p:clrMapOvr>
    <a:masterClrMapping/>
  </p:clrMapOvr>
  <p:transition/>
</p:sldLayout>
</file>

<file path=ppt/slideLayouts/slideLayout5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484604"/>
      </p:ext>
    </p:extLst>
  </p:cSld>
  <p:clrMapOvr>
    <a:masterClrMapping/>
  </p:clrMapOvr>
  <p:transition/>
</p:sldLayout>
</file>

<file path=ppt/slideLayouts/slideLayout5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6305679"/>
      </p:ext>
    </p:extLst>
  </p:cSld>
  <p:clrMapOvr>
    <a:masterClrMapping/>
  </p:clrMapOvr>
  <p:transition/>
</p:sldLayout>
</file>

<file path=ppt/slideLayouts/slideLayout5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4105328"/>
      </p:ext>
    </p:extLst>
  </p:cSld>
  <p:clrMapOvr>
    <a:masterClrMapping/>
  </p:clrMapOvr>
  <p:transition/>
</p:sldLayout>
</file>

<file path=ppt/slideLayouts/slideLayout5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969480"/>
      </p:ext>
    </p:extLst>
  </p:cSld>
  <p:clrMapOvr>
    <a:masterClrMapping/>
  </p:clrMapOvr>
  <p:transition/>
</p:sldLayout>
</file>

<file path=ppt/slideLayouts/slideLayout5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185131"/>
      </p:ext>
    </p:extLst>
  </p:cSld>
  <p:clrMapOvr>
    <a:masterClrMapping/>
  </p:clrMapOvr>
  <p:transition/>
</p:sldLayout>
</file>

<file path=ppt/slideLayouts/slideLayout5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230101"/>
      </p:ext>
    </p:extLst>
  </p:cSld>
  <p:clrMapOvr>
    <a:masterClrMapping/>
  </p:clrMapOvr>
  <p:transition/>
</p:sldLayout>
</file>

<file path=ppt/slideLayouts/slideLayout5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35113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2475374"/>
      </p:ext>
    </p:extLst>
  </p:cSld>
  <p:clrMapOvr>
    <a:masterClrMapping/>
  </p:clrMapOvr>
  <p:transition/>
</p:sldLayout>
</file>

<file path=ppt/slideLayouts/slideLayout5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070776"/>
      </p:ext>
    </p:extLst>
  </p:cSld>
  <p:clrMapOvr>
    <a:masterClrMapping/>
  </p:clrMapOvr>
  <p:transition/>
</p:sldLayout>
</file>

<file path=ppt/slideLayouts/slideLayout5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3503890"/>
      </p:ext>
    </p:extLst>
  </p:cSld>
  <p:clrMapOvr>
    <a:masterClrMapping/>
  </p:clrMapOvr>
  <p:transition/>
</p:sldLayout>
</file>

<file path=ppt/slideLayouts/slideLayout5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647218"/>
      </p:ext>
    </p:extLst>
  </p:cSld>
  <p:clrMapOvr>
    <a:masterClrMapping/>
  </p:clrMapOvr>
  <p:transition/>
</p:sldLayout>
</file>

<file path=ppt/slideLayouts/slideLayout5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6397697"/>
      </p:ext>
    </p:extLst>
  </p:cSld>
  <p:clrMapOvr>
    <a:masterClrMapping/>
  </p:clrMapOvr>
  <p:transition/>
</p:sldLayout>
</file>

<file path=ppt/slideLayouts/slideLayout5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724017"/>
      </p:ext>
    </p:extLst>
  </p:cSld>
  <p:clrMapOvr>
    <a:masterClrMapping/>
  </p:clrMapOvr>
  <p:transition/>
</p:sldLayout>
</file>

<file path=ppt/slideLayouts/slideLayout5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4423395"/>
      </p:ext>
    </p:extLst>
  </p:cSld>
  <p:clrMapOvr>
    <a:masterClrMapping/>
  </p:clrMapOvr>
  <p:transition/>
</p:sldLayout>
</file>

<file path=ppt/slideLayouts/slideLayout5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492406"/>
      </p:ext>
    </p:extLst>
  </p:cSld>
  <p:clrMapOvr>
    <a:masterClrMapping/>
  </p:clrMapOvr>
  <p:transition/>
</p:sldLayout>
</file>

<file path=ppt/slideLayouts/slideLayout5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364639"/>
      </p:ext>
    </p:extLst>
  </p:cSld>
  <p:clrMapOvr>
    <a:masterClrMapping/>
  </p:clrMapOvr>
  <p:transition/>
</p:sldLayout>
</file>

<file path=ppt/slideLayouts/slideLayout5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089538"/>
      </p:ext>
    </p:extLst>
  </p:cSld>
  <p:clrMapOvr>
    <a:masterClrMapping/>
  </p:clrMapOvr>
  <p:transition/>
</p:sldLayout>
</file>

<file path=ppt/slideLayouts/slideLayout5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450286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8178713"/>
      </p:ext>
    </p:extLst>
  </p:cSld>
  <p:clrMapOvr>
    <a:masterClrMapping/>
  </p:clrMapOvr>
  <p:transition/>
</p:sldLayout>
</file>

<file path=ppt/slideLayouts/slideLayout5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5437046"/>
      </p:ext>
    </p:extLst>
  </p:cSld>
  <p:clrMapOvr>
    <a:masterClrMapping/>
  </p:clrMapOvr>
  <p:transition/>
</p:sldLayout>
</file>

<file path=ppt/slideLayouts/slideLayout5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617253"/>
      </p:ext>
    </p:extLst>
  </p:cSld>
  <p:clrMapOvr>
    <a:masterClrMapping/>
  </p:clrMapOvr>
  <p:transition/>
</p:sldLayout>
</file>

<file path=ppt/slideLayouts/slideLayout5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safari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6411913"/>
            <a:ext cx="1025525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FCE054-F1E5-374D-A24E-887477C053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25676"/>
      </p:ext>
    </p:extLst>
  </p:cSld>
  <p:clrMapOvr>
    <a:masterClrMapping/>
  </p:clrMapOvr>
  <p:transition/>
</p:sldLayout>
</file>

<file path=ppt/slideLayouts/slideLayout5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92004D-7284-C244-B275-AB956C66515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2090546"/>
      </p:ext>
    </p:extLst>
  </p:cSld>
  <p:clrMapOvr>
    <a:masterClrMapping/>
  </p:clrMapOvr>
  <p:transition/>
</p:sldLayout>
</file>

<file path=ppt/slideLayouts/slideLayout5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9817D1-13B0-D341-B1C4-34616D3933B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100005"/>
      </p:ext>
    </p:extLst>
  </p:cSld>
  <p:clrMapOvr>
    <a:masterClrMapping/>
  </p:clrMapOvr>
  <p:transition/>
</p:sldLayout>
</file>

<file path=ppt/slideLayouts/slideLayout5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067096-FD7F-A949-B565-8298951E6B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056819"/>
      </p:ext>
    </p:extLst>
  </p:cSld>
  <p:clrMapOvr>
    <a:masterClrMapping/>
  </p:clrMapOvr>
  <p:transition/>
</p:sldLayout>
</file>

<file path=ppt/slideLayouts/slideLayout5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1077C3-3C60-8640-A1DD-3718D4D0D74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412476"/>
      </p:ext>
    </p:extLst>
  </p:cSld>
  <p:clrMapOvr>
    <a:masterClrMapping/>
  </p:clrMapOvr>
  <p:transition/>
</p:sldLayout>
</file>

<file path=ppt/slideLayouts/slideLayout5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D41FDD-73B6-EC4A-BB35-BA0C8CCC36C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089379"/>
      </p:ext>
    </p:extLst>
  </p:cSld>
  <p:clrMapOvr>
    <a:masterClrMapping/>
  </p:clrMapOvr>
  <p:transition/>
</p:sldLayout>
</file>

<file path=ppt/slideLayouts/slideLayout5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8D2B92-4EF8-0940-9F90-1D39CCADBD7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081763"/>
      </p:ext>
    </p:extLst>
  </p:cSld>
  <p:clrMapOvr>
    <a:masterClrMapping/>
  </p:clrMapOvr>
  <p:transition/>
</p:sldLayout>
</file>

<file path=ppt/slideLayouts/slideLayout5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24B1A2-EC3E-4448-972E-E198354A3E4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8603731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834339"/>
      </p:ext>
    </p:extLst>
  </p:cSld>
  <p:clrMapOvr>
    <a:masterClrMapping/>
  </p:clrMapOvr>
  <p:transition/>
</p:sldLayout>
</file>

<file path=ppt/slideLayouts/slideLayout5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5B71B7-33A4-004A-B24D-5E8A20C1D7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735776"/>
      </p:ext>
    </p:extLst>
  </p:cSld>
  <p:clrMapOvr>
    <a:masterClrMapping/>
  </p:clrMapOvr>
  <p:transition/>
</p:sldLayout>
</file>

<file path=ppt/slideLayouts/slideLayout5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5EE445-AD48-2049-A03E-4C865681EA4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66877"/>
      </p:ext>
    </p:extLst>
  </p:cSld>
  <p:clrMapOvr>
    <a:masterClrMapping/>
  </p:clrMapOvr>
  <p:transition/>
</p:sldLayout>
</file>

<file path=ppt/slideLayouts/slideLayout5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8603A9-60B6-0741-B15F-17172804C19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6333599"/>
      </p:ext>
    </p:extLst>
  </p:cSld>
  <p:clrMapOvr>
    <a:masterClrMapping/>
  </p:clrMapOvr>
  <p:transition/>
</p:sldLayout>
</file>

<file path=ppt/slideLayouts/slideLayout54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28600" y="1371600"/>
            <a:ext cx="86106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66D58A-9B40-E846-A790-9B6CD5A5859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804900"/>
      </p:ext>
    </p:extLst>
  </p:cSld>
  <p:clrMapOvr>
    <a:masterClrMapping/>
  </p:clrMapOvr>
  <p:transition/>
</p:sldLayout>
</file>

<file path=ppt/slideLayouts/slideLayout5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7627032"/>
      </p:ext>
    </p:extLst>
  </p:cSld>
  <p:clrMapOvr>
    <a:masterClrMapping/>
  </p:clrMapOvr>
  <p:transition/>
</p:sldLayout>
</file>

<file path=ppt/slideLayouts/slideLayout5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67705307"/>
      </p:ext>
    </p:extLst>
  </p:cSld>
  <p:clrMapOvr>
    <a:masterClrMapping/>
  </p:clrMapOvr>
  <p:transition/>
</p:sldLayout>
</file>

<file path=ppt/slideLayouts/slideLayout5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9213287"/>
      </p:ext>
    </p:extLst>
  </p:cSld>
  <p:clrMapOvr>
    <a:masterClrMapping/>
  </p:clrMapOvr>
  <p:transition/>
</p:sldLayout>
</file>

<file path=ppt/slideLayouts/slideLayout5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4551678"/>
      </p:ext>
    </p:extLst>
  </p:cSld>
  <p:clrMapOvr>
    <a:masterClrMapping/>
  </p:clrMapOvr>
  <p:transition/>
</p:sldLayout>
</file>

<file path=ppt/slideLayouts/slideLayout5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114607"/>
      </p:ext>
    </p:extLst>
  </p:cSld>
  <p:clrMapOvr>
    <a:masterClrMapping/>
  </p:clrMapOvr>
  <p:transition/>
</p:sldLayout>
</file>

<file path=ppt/slideLayouts/slideLayout5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6304225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403914"/>
      </p:ext>
    </p:extLst>
  </p:cSld>
  <p:clrMapOvr>
    <a:masterClrMapping/>
  </p:clrMapOvr>
  <p:transition/>
</p:sldLayout>
</file>

<file path=ppt/slideLayouts/slideLayout5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6446272"/>
      </p:ext>
    </p:extLst>
  </p:cSld>
  <p:clrMapOvr>
    <a:masterClrMapping/>
  </p:clrMapOvr>
  <p:transition/>
</p:sldLayout>
</file>

<file path=ppt/slideLayouts/slideLayout5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7850429"/>
      </p:ext>
    </p:extLst>
  </p:cSld>
  <p:clrMapOvr>
    <a:masterClrMapping/>
  </p:clrMapOvr>
  <p:transition/>
</p:sldLayout>
</file>

<file path=ppt/slideLayouts/slideLayout5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7827147"/>
      </p:ext>
    </p:extLst>
  </p:cSld>
  <p:clrMapOvr>
    <a:masterClrMapping/>
  </p:clrMapOvr>
  <p:transition/>
</p:sldLayout>
</file>

<file path=ppt/slideLayouts/slideLayout5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603565"/>
      </p:ext>
    </p:extLst>
  </p:cSld>
  <p:clrMapOvr>
    <a:masterClrMapping/>
  </p:clrMapOvr>
  <p:transition/>
</p:sldLayout>
</file>

<file path=ppt/slideLayouts/slideLayout5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652260"/>
      </p:ext>
    </p:extLst>
  </p:cSld>
  <p:clrMapOvr>
    <a:masterClrMapping/>
  </p:clrMapOvr>
  <p:transition/>
</p:sldLayout>
</file>

<file path=ppt/slideLayouts/slideLayout5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238494"/>
      </p:ext>
    </p:extLst>
  </p:cSld>
  <p:clrMapOvr>
    <a:masterClrMapping/>
  </p:clrMapOvr>
  <p:transition/>
</p:sldLayout>
</file>

<file path=ppt/slideLayouts/slideLayout5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273774"/>
      </p:ext>
    </p:extLst>
  </p:cSld>
  <p:clrMapOvr>
    <a:masterClrMapping/>
  </p:clrMapOvr>
  <p:transition/>
</p:sldLayout>
</file>

<file path=ppt/slideLayouts/slideLayout5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525032"/>
      </p:ext>
    </p:extLst>
  </p:cSld>
  <p:clrMapOvr>
    <a:masterClrMapping/>
  </p:clrMapOvr>
  <p:transition/>
</p:sldLayout>
</file>

<file path=ppt/slideLayouts/slideLayout5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407841"/>
      </p:ext>
    </p:extLst>
  </p:cSld>
  <p:clrMapOvr>
    <a:masterClrMapping/>
  </p:clrMapOvr>
  <p:transition/>
</p:sldLayout>
</file>

<file path=ppt/slideLayouts/slideLayout5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8197304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lack&amp;w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0672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6494" y="469200"/>
            <a:ext cx="7772400" cy="1308232"/>
          </a:xfrm>
          <a:prstGeom prst="rect">
            <a:avLst/>
          </a:prstGeom>
        </p:spPr>
        <p:txBody>
          <a:bodyPr anchor="t"/>
          <a:lstStyle>
            <a:lvl1pPr>
              <a:defRPr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6494" y="1941516"/>
            <a:ext cx="5009103" cy="1752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>
                <a:solidFill>
                  <a:schemeClr val="accent1"/>
                </a:solidFill>
                <a:latin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" y="5967630"/>
            <a:ext cx="9144001" cy="890370"/>
          </a:xfrm>
          <a:prstGeom prst="rect">
            <a:avLst/>
          </a:prstGeom>
          <a:solidFill>
            <a:srgbClr val="FFFFFF">
              <a:alpha val="69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9" name="Picture 8" descr="ecelogorb.psd"/>
          <p:cNvPicPr>
            <a:picLocks noChangeAspect="1"/>
          </p:cNvPicPr>
          <p:nvPr userDrawn="1"/>
        </p:nvPicPr>
        <p:blipFill>
          <a:blip r:embed="rId3" cstate="screen">
            <a:lum bright="-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528" y="6080245"/>
            <a:ext cx="3275179" cy="655036"/>
          </a:xfrm>
          <a:prstGeom prst="rect">
            <a:avLst/>
          </a:prstGeom>
          <a:effectLst/>
        </p:spPr>
      </p:pic>
      <p:pic>
        <p:nvPicPr>
          <p:cNvPr id="10" name="Picture 9" descr="CMU_logo_horiz_black.eps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8519" y="6259200"/>
            <a:ext cx="3895838" cy="354413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412859093"/>
      </p:ext>
    </p:extLst>
  </p:cSld>
  <p:clrMapOvr>
    <a:masterClrMapping/>
  </p:clrMapOvr>
</p:sldLayout>
</file>

<file path=ppt/slideLayouts/slideLayout5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5844893"/>
      </p:ext>
    </p:extLst>
  </p:cSld>
  <p:clrMapOvr>
    <a:masterClrMapping/>
  </p:clrMapOvr>
  <p:transition/>
</p:sldLayout>
</file>

<file path=ppt/slideLayouts/slideLayout5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572785"/>
      </p:ext>
    </p:extLst>
  </p:cSld>
  <p:clrMapOvr>
    <a:masterClrMapping/>
  </p:clrMapOvr>
  <p:transition/>
</p:sldLayout>
</file>

<file path=ppt/slideLayouts/slideLayout5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490012"/>
      </p:ext>
    </p:extLst>
  </p:cSld>
  <p:clrMapOvr>
    <a:masterClrMapping/>
  </p:clrMapOvr>
  <p:transition/>
</p:sldLayout>
</file>

<file path=ppt/slideLayouts/slideLayout5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4392628"/>
      </p:ext>
    </p:extLst>
  </p:cSld>
  <p:clrMapOvr>
    <a:masterClrMapping/>
  </p:clrMapOvr>
  <p:transition/>
</p:sldLayout>
</file>

<file path=ppt/slideLayouts/slideLayout5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930839"/>
      </p:ext>
    </p:extLst>
  </p:cSld>
  <p:clrMapOvr>
    <a:masterClrMapping/>
  </p:clrMapOvr>
  <p:transition/>
</p:sldLayout>
</file>

<file path=ppt/slideLayouts/slideLayout5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6634247"/>
      </p:ext>
    </p:extLst>
  </p:cSld>
  <p:clrMapOvr>
    <a:masterClrMapping/>
  </p:clrMapOvr>
  <p:transition/>
</p:sldLayout>
</file>

<file path=ppt/slideLayouts/slideLayout5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safari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6411913"/>
            <a:ext cx="1025525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FCE054-F1E5-374D-A24E-887477C053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547196"/>
      </p:ext>
    </p:extLst>
  </p:cSld>
  <p:clrMapOvr>
    <a:masterClrMapping/>
  </p:clrMapOvr>
  <p:transition/>
</p:sldLayout>
</file>

<file path=ppt/slideLayouts/slideLayout5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92004D-7284-C244-B275-AB956C66515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537139"/>
      </p:ext>
    </p:extLst>
  </p:cSld>
  <p:clrMapOvr>
    <a:masterClrMapping/>
  </p:clrMapOvr>
  <p:transition/>
</p:sldLayout>
</file>

<file path=ppt/slideLayouts/slideLayout5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9817D1-13B0-D341-B1C4-34616D3933B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4076267"/>
      </p:ext>
    </p:extLst>
  </p:cSld>
  <p:clrMapOvr>
    <a:masterClrMapping/>
  </p:clrMapOvr>
  <p:transition/>
</p:sldLayout>
</file>

<file path=ppt/slideLayouts/slideLayout5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067096-FD7F-A949-B565-8298951E6B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7316184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4327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79500"/>
            <a:ext cx="8229600" cy="5046663"/>
          </a:xfrm>
          <a:prstGeom prst="rect">
            <a:avLst/>
          </a:prstGeom>
        </p:spPr>
        <p:txBody>
          <a:bodyPr/>
          <a:lstStyle>
            <a:lvl1pPr>
              <a:buFont typeface="Wingdings" charset="2"/>
              <a:buChar char="§"/>
              <a:defRPr sz="2800">
                <a:solidFill>
                  <a:schemeClr val="accent1"/>
                </a:solidFill>
                <a:latin typeface="Arial"/>
              </a:defRPr>
            </a:lvl1pPr>
            <a:lvl2pPr>
              <a:buFont typeface="Wingdings" charset="2"/>
              <a:buChar char="§"/>
              <a:defRPr sz="2400">
                <a:solidFill>
                  <a:schemeClr val="accent2"/>
                </a:solidFill>
                <a:latin typeface="Arial"/>
              </a:defRPr>
            </a:lvl2pPr>
            <a:lvl3pPr>
              <a:buFont typeface="Wingdings" charset="2"/>
              <a:buChar char="§"/>
              <a:defRPr sz="2000">
                <a:solidFill>
                  <a:schemeClr val="accent5"/>
                </a:solidFill>
                <a:latin typeface="Arial"/>
              </a:defRPr>
            </a:lvl3pPr>
            <a:lvl4pPr>
              <a:buFont typeface="Wingdings" charset="2"/>
              <a:buChar char="§"/>
              <a:defRPr sz="1800">
                <a:latin typeface="Arial"/>
              </a:defRPr>
            </a:lvl4pPr>
            <a:lvl5pPr>
              <a:buFont typeface="Wingdings" charset="2"/>
              <a:buChar char="§"/>
              <a:defRPr sz="1600">
                <a:solidFill>
                  <a:schemeClr val="accent1"/>
                </a:solidFill>
                <a:latin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4999452"/>
      </p:ext>
    </p:extLst>
  </p:cSld>
  <p:clrMapOvr>
    <a:masterClrMapping/>
  </p:clrMapOvr>
</p:sldLayout>
</file>

<file path=ppt/slideLayouts/slideLayout5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1077C3-3C60-8640-A1DD-3718D4D0D74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5361187"/>
      </p:ext>
    </p:extLst>
  </p:cSld>
  <p:clrMapOvr>
    <a:masterClrMapping/>
  </p:clrMapOvr>
  <p:transition/>
</p:sldLayout>
</file>

<file path=ppt/slideLayouts/slideLayout5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D41FDD-73B6-EC4A-BB35-BA0C8CCC36C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5929227"/>
      </p:ext>
    </p:extLst>
  </p:cSld>
  <p:clrMapOvr>
    <a:masterClrMapping/>
  </p:clrMapOvr>
  <p:transition/>
</p:sldLayout>
</file>

<file path=ppt/slideLayouts/slideLayout5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8D2B92-4EF8-0940-9F90-1D39CCADBD7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0194000"/>
      </p:ext>
    </p:extLst>
  </p:cSld>
  <p:clrMapOvr>
    <a:masterClrMapping/>
  </p:clrMapOvr>
  <p:transition/>
</p:sldLayout>
</file>

<file path=ppt/slideLayouts/slideLayout5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24B1A2-EC3E-4448-972E-E198354A3E4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5794084"/>
      </p:ext>
    </p:extLst>
  </p:cSld>
  <p:clrMapOvr>
    <a:masterClrMapping/>
  </p:clrMapOvr>
  <p:transition/>
</p:sldLayout>
</file>

<file path=ppt/slideLayouts/slideLayout5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5B71B7-33A4-004A-B24D-5E8A20C1D7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503525"/>
      </p:ext>
    </p:extLst>
  </p:cSld>
  <p:clrMapOvr>
    <a:masterClrMapping/>
  </p:clrMapOvr>
  <p:transition/>
</p:sldLayout>
</file>

<file path=ppt/slideLayouts/slideLayout5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5EE445-AD48-2049-A03E-4C865681EA4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029388"/>
      </p:ext>
    </p:extLst>
  </p:cSld>
  <p:clrMapOvr>
    <a:masterClrMapping/>
  </p:clrMapOvr>
  <p:transition/>
</p:sldLayout>
</file>

<file path=ppt/slideLayouts/slideLayout5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8603A9-60B6-0741-B15F-17172804C19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053703"/>
      </p:ext>
    </p:extLst>
  </p:cSld>
  <p:clrMapOvr>
    <a:masterClrMapping/>
  </p:clrMapOvr>
  <p:transition/>
</p:sldLayout>
</file>

<file path=ppt/slideLayouts/slideLayout57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28600" y="1371600"/>
            <a:ext cx="86106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66D58A-9B40-E846-A790-9B6CD5A5859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183286"/>
      </p:ext>
    </p:extLst>
  </p:cSld>
  <p:clrMapOvr>
    <a:masterClrMapping/>
  </p:clrMapOvr>
  <p:transition/>
</p:sldLayout>
</file>

<file path=ppt/slideLayouts/slideLayout5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7587689"/>
      </p:ext>
    </p:extLst>
  </p:cSld>
  <p:clrMapOvr>
    <a:masterClrMapping/>
  </p:clrMapOvr>
  <p:transition/>
</p:sldLayout>
</file>

<file path=ppt/slideLayouts/slideLayout5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6073210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23648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1197429"/>
            <a:ext cx="8229600" cy="444137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accent2"/>
                </a:solidFill>
                <a:latin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47485846"/>
      </p:ext>
    </p:extLst>
  </p:cSld>
  <p:clrMapOvr>
    <a:masterClrMapping/>
  </p:clrMapOvr>
</p:sldLayout>
</file>

<file path=ppt/slideLayouts/slideLayout5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1937945"/>
      </p:ext>
    </p:extLst>
  </p:cSld>
  <p:clrMapOvr>
    <a:masterClrMapping/>
  </p:clrMapOvr>
  <p:transition/>
</p:sldLayout>
</file>

<file path=ppt/slideLayouts/slideLayout5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0741826"/>
      </p:ext>
    </p:extLst>
  </p:cSld>
  <p:clrMapOvr>
    <a:masterClrMapping/>
  </p:clrMapOvr>
  <p:transition/>
</p:sldLayout>
</file>

<file path=ppt/slideLayouts/slideLayout5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4522207"/>
      </p:ext>
    </p:extLst>
  </p:cSld>
  <p:clrMapOvr>
    <a:masterClrMapping/>
  </p:clrMapOvr>
  <p:transition/>
</p:sldLayout>
</file>

<file path=ppt/slideLayouts/slideLayout5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Luna. NTNU Gjøvik, 16/August/2016</a:t>
            </a: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1880840"/>
      </p:ext>
    </p:extLst>
  </p:cSld>
  <p:clrMapOvr>
    <a:masterClrMapping/>
  </p:clrMapOvr>
  <p:transition/>
</p:sldLayout>
</file>

<file path=ppt/slideLayouts/slideLayout5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Luna. NTNU Gjøvik, 16/August/2016</a:t>
            </a: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2130875"/>
      </p:ext>
    </p:extLst>
  </p:cSld>
  <p:clrMapOvr>
    <a:masterClrMapping/>
  </p:clrMapOvr>
  <p:transition/>
</p:sldLayout>
</file>

<file path=ppt/slideLayouts/slideLayout5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Luna. NTNU Gjøvik, 16/August/2016</a:t>
            </a: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4288215"/>
      </p:ext>
    </p:extLst>
  </p:cSld>
  <p:clrMapOvr>
    <a:masterClrMapping/>
  </p:clrMapOvr>
  <p:transition/>
</p:sldLayout>
</file>

<file path=ppt/slideLayouts/slideLayout5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Luna. NTNU Gjøvik, 16/August/2016</a:t>
            </a: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8303478"/>
      </p:ext>
    </p:extLst>
  </p:cSld>
  <p:clrMapOvr>
    <a:masterClrMapping/>
  </p:clrMapOvr>
  <p:transition/>
</p:sldLayout>
</file>

<file path=ppt/slideLayouts/slideLayout5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Luna. NTNU Gjøvik, 16/August/2016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5102020"/>
      </p:ext>
    </p:extLst>
  </p:cSld>
  <p:clrMapOvr>
    <a:masterClrMapping/>
  </p:clrMapOvr>
  <p:transition/>
</p:sldLayout>
</file>

<file path=ppt/slideLayouts/slideLayout5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Luna. NTNU Gjøvik, 16/August/2016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0455392"/>
      </p:ext>
    </p:extLst>
  </p:cSld>
  <p:clrMapOvr>
    <a:masterClrMapping/>
  </p:clrMapOvr>
  <p:transition/>
</p:sldLayout>
</file>

<file path=ppt/slideLayouts/slideLayout5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06493594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57200" y="1079500"/>
            <a:ext cx="4038600" cy="5046663"/>
          </a:xfrm>
          <a:prstGeom prst="rect">
            <a:avLst/>
          </a:prstGeom>
        </p:spPr>
        <p:txBody>
          <a:bodyPr/>
          <a:lstStyle>
            <a:lvl1pPr>
              <a:buFont typeface="Wingdings" charset="2"/>
              <a:buChar char="§"/>
              <a:defRPr sz="2800">
                <a:solidFill>
                  <a:schemeClr val="accent1"/>
                </a:solidFill>
                <a:latin typeface="Arial"/>
              </a:defRPr>
            </a:lvl1pPr>
            <a:lvl2pPr>
              <a:buFont typeface="Wingdings" charset="2"/>
              <a:buChar char="§"/>
              <a:defRPr sz="2400">
                <a:solidFill>
                  <a:schemeClr val="accent2"/>
                </a:solidFill>
                <a:latin typeface="Arial"/>
              </a:defRPr>
            </a:lvl2pPr>
            <a:lvl3pPr>
              <a:buFont typeface="Wingdings" charset="2"/>
              <a:buChar char="§"/>
              <a:defRPr sz="2000">
                <a:solidFill>
                  <a:schemeClr val="accent5"/>
                </a:solidFill>
                <a:latin typeface="Arial"/>
              </a:defRPr>
            </a:lvl3pPr>
            <a:lvl4pPr>
              <a:buFont typeface="Wingdings" charset="2"/>
              <a:buChar char="§"/>
              <a:defRPr sz="1800">
                <a:latin typeface="Arial"/>
              </a:defRPr>
            </a:lvl4pPr>
            <a:lvl5pPr>
              <a:buFont typeface="Wingdings" charset="2"/>
              <a:buChar char="§"/>
              <a:defRPr sz="1600">
                <a:solidFill>
                  <a:schemeClr val="accent1"/>
                </a:solidFill>
                <a:latin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2719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4"/>
          </p:nvPr>
        </p:nvSpPr>
        <p:spPr>
          <a:xfrm>
            <a:off x="4648200" y="1079500"/>
            <a:ext cx="4038600" cy="5046663"/>
          </a:xfrm>
          <a:prstGeom prst="rect">
            <a:avLst/>
          </a:prstGeom>
        </p:spPr>
        <p:txBody>
          <a:bodyPr/>
          <a:lstStyle>
            <a:lvl1pPr>
              <a:buFont typeface="Wingdings" charset="2"/>
              <a:buChar char="§"/>
              <a:defRPr sz="2800">
                <a:solidFill>
                  <a:schemeClr val="accent1"/>
                </a:solidFill>
                <a:latin typeface="Arial"/>
              </a:defRPr>
            </a:lvl1pPr>
            <a:lvl2pPr>
              <a:buFont typeface="Wingdings" charset="2"/>
              <a:buChar char="§"/>
              <a:defRPr sz="2400">
                <a:solidFill>
                  <a:schemeClr val="accent2"/>
                </a:solidFill>
                <a:latin typeface="Arial"/>
              </a:defRPr>
            </a:lvl2pPr>
            <a:lvl3pPr>
              <a:buFont typeface="Wingdings" charset="2"/>
              <a:buChar char="§"/>
              <a:defRPr sz="2000">
                <a:solidFill>
                  <a:schemeClr val="accent5"/>
                </a:solidFill>
                <a:latin typeface="Arial"/>
              </a:defRPr>
            </a:lvl3pPr>
            <a:lvl4pPr>
              <a:buFont typeface="Wingdings" charset="2"/>
              <a:buChar char="§"/>
              <a:defRPr sz="1800">
                <a:latin typeface="Arial"/>
              </a:defRPr>
            </a:lvl4pPr>
            <a:lvl5pPr>
              <a:buFont typeface="Wingdings" charset="2"/>
              <a:buChar char="§"/>
              <a:defRPr sz="1600">
                <a:solidFill>
                  <a:schemeClr val="accent1"/>
                </a:solidFill>
                <a:latin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30542122"/>
      </p:ext>
    </p:extLst>
  </p:cSld>
  <p:clrMapOvr>
    <a:masterClrMapping/>
  </p:clrMapOvr>
</p:sldLayout>
</file>

<file path=ppt/slideLayouts/slideLayout5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41418167"/>
      </p:ext>
    </p:extLst>
  </p:cSld>
  <p:clrMapOvr>
    <a:masterClrMapping/>
  </p:clrMapOvr>
  <p:transition/>
</p:sldLayout>
</file>

<file path=ppt/slideLayouts/slideLayout5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9222955"/>
      </p:ext>
    </p:extLst>
  </p:cSld>
  <p:clrMapOvr>
    <a:masterClrMapping/>
  </p:clrMapOvr>
  <p:transition/>
</p:sldLayout>
</file>

<file path=ppt/slideLayouts/slideLayout5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287346"/>
      </p:ext>
    </p:extLst>
  </p:cSld>
  <p:clrMapOvr>
    <a:masterClrMapping/>
  </p:clrMapOvr>
  <p:transition/>
</p:sldLayout>
</file>

<file path=ppt/slideLayouts/slideLayout5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051311"/>
      </p:ext>
    </p:extLst>
  </p:cSld>
  <p:clrMapOvr>
    <a:masterClrMapping/>
  </p:clrMapOvr>
  <p:transition/>
</p:sldLayout>
</file>

<file path=ppt/slideLayouts/slideLayout5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3033677"/>
      </p:ext>
    </p:extLst>
  </p:cSld>
  <p:clrMapOvr>
    <a:masterClrMapping/>
  </p:clrMapOvr>
  <p:transition/>
</p:sldLayout>
</file>

<file path=ppt/slideLayouts/slideLayout5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3937851"/>
      </p:ext>
    </p:extLst>
  </p:cSld>
  <p:clrMapOvr>
    <a:masterClrMapping/>
  </p:clrMapOvr>
  <p:transition/>
</p:sldLayout>
</file>

<file path=ppt/slideLayouts/slideLayout5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4882459"/>
      </p:ext>
    </p:extLst>
  </p:cSld>
  <p:clrMapOvr>
    <a:masterClrMapping/>
  </p:clrMapOvr>
  <p:transition/>
</p:sldLayout>
</file>

<file path=ppt/slideLayouts/slideLayout5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0556957"/>
      </p:ext>
    </p:extLst>
  </p:cSld>
  <p:clrMapOvr>
    <a:masterClrMapping/>
  </p:clrMapOvr>
  <p:transition/>
</p:sldLayout>
</file>

<file path=ppt/slideLayouts/slideLayout5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3670780"/>
      </p:ext>
    </p:extLst>
  </p:cSld>
  <p:clrMapOvr>
    <a:masterClrMapping/>
  </p:clrMapOvr>
  <p:transition/>
</p:sldLayout>
</file>

<file path=ppt/slideLayouts/slideLayout5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84815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23648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70214"/>
            <a:ext cx="4040188" cy="100466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 b="0">
                <a:solidFill>
                  <a:srgbClr val="606060"/>
                </a:solidFill>
                <a:latin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70214"/>
            <a:ext cx="4041775" cy="100466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 b="0">
                <a:solidFill>
                  <a:srgbClr val="606060"/>
                </a:solidFill>
                <a:latin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457200" y="2174875"/>
            <a:ext cx="4040188" cy="3903663"/>
          </a:xfrm>
          <a:prstGeom prst="rect">
            <a:avLst/>
          </a:prstGeom>
        </p:spPr>
        <p:txBody>
          <a:bodyPr vert="horz"/>
          <a:lstStyle>
            <a:lvl1pPr>
              <a:buFont typeface="Wingdings" charset="2"/>
              <a:buChar char="§"/>
              <a:defRPr>
                <a:solidFill>
                  <a:srgbClr val="606060"/>
                </a:solidFill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12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4649788" y="2174875"/>
            <a:ext cx="4040188" cy="3903663"/>
          </a:xfrm>
          <a:prstGeom prst="rect">
            <a:avLst/>
          </a:prstGeom>
        </p:spPr>
        <p:txBody>
          <a:bodyPr vert="horz"/>
          <a:lstStyle>
            <a:lvl1pPr>
              <a:buFont typeface="Wingdings" charset="2"/>
              <a:buChar char="§"/>
              <a:defRPr>
                <a:solidFill>
                  <a:srgbClr val="606060"/>
                </a:solidFill>
                <a:latin typeface="Arial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4382925"/>
      </p:ext>
    </p:extLst>
  </p:cSld>
  <p:clrMapOvr>
    <a:masterClrMapping/>
  </p:clrMapOvr>
</p:sldLayout>
</file>

<file path=ppt/slideLayouts/slideLayout6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2628" y="770467"/>
            <a:ext cx="8086725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000" spc="-12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0634" y="4198409"/>
            <a:ext cx="6921151" cy="164592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/>
              <a:t>7/8/24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23158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8637" y="712594"/>
            <a:ext cx="8086725" cy="2898708"/>
          </a:xfrm>
          <a:noFill/>
        </p:spPr>
        <p:txBody>
          <a:bodyPr anchor="b">
            <a:noAutofit/>
          </a:bodyPr>
          <a:lstStyle>
            <a:lvl1pPr algn="ctr">
              <a:lnSpc>
                <a:spcPct val="80000"/>
              </a:lnSpc>
              <a:defRPr sz="8000" spc="-12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8638" y="3897565"/>
            <a:ext cx="8086724" cy="164592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/>
              <a:t>7/8/24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67300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85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2"/>
          <p:cNvSpPr>
            <a:spLocks noGrp="1"/>
          </p:cNvSpPr>
          <p:nvPr>
            <p:ph sz="quarter" idx="11"/>
          </p:nvPr>
        </p:nvSpPr>
        <p:spPr>
          <a:xfrm>
            <a:off x="123825" y="1241652"/>
            <a:ext cx="8897938" cy="522446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9FD9DB3E-E709-42CF-B11F-1DFE1D210A82}" type="datetime1">
              <a:rPr lang="en-US" smtClean="0"/>
              <a:t>7/8/24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59951FD-F195-4FF4-B5D0-ABFF8986B8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3638048"/>
      </p:ext>
    </p:extLst>
  </p:cSld>
  <p:clrMapOvr>
    <a:masterClrMapping/>
  </p:clrMapOvr>
</p:sldLayout>
</file>

<file path=ppt/slideLayouts/slideLayout6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628" y="767419"/>
            <a:ext cx="8085582" cy="3355848"/>
          </a:xfrm>
          <a:solidFill>
            <a:schemeClr val="bg1"/>
          </a:solidFill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000" b="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0634" y="4187275"/>
            <a:ext cx="6919722" cy="1645920"/>
          </a:xfrm>
        </p:spPr>
        <p:txBody>
          <a:bodyPr anchor="t"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/>
              <a:t>7/8/24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5341329"/>
      </p:ext>
    </p:extLst>
  </p:cSld>
  <p:clrMapOvr>
    <a:masterClrMapping/>
  </p:clrMapOvr>
</p:sldLayout>
</file>

<file path=ppt/slideLayouts/slideLayout6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8798" y="1208312"/>
            <a:ext cx="4271962" cy="5053693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1603" y="1208312"/>
            <a:ext cx="4271962" cy="5053693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/>
              <a:t>7/8/24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6889935"/>
      </p:ext>
    </p:extLst>
  </p:cSld>
  <p:clrMapOvr>
    <a:masterClrMapping/>
  </p:clrMapOvr>
</p:sldLayout>
</file>

<file path=ppt/slideLayouts/slideLayout6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8798" y="1197209"/>
            <a:ext cx="4271962" cy="72340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8798" y="2029968"/>
            <a:ext cx="4271962" cy="4231057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51603" y="1194345"/>
            <a:ext cx="4271962" cy="722376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1603" y="2025216"/>
            <a:ext cx="4271962" cy="4235809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/>
              <a:t>7/8/24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4471572"/>
      </p:ext>
    </p:extLst>
  </p:cSld>
  <p:clrMapOvr>
    <a:masterClrMapping/>
  </p:clrMapOvr>
</p:sldLayout>
</file>

<file path=ppt/slideLayouts/slideLayout6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/>
              <a:t>7/8/24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733146"/>
      </p:ext>
    </p:extLst>
  </p:cSld>
  <p:clrMapOvr>
    <a:masterClrMapping/>
  </p:clrMapOvr>
</p:sldLayout>
</file>

<file path=ppt/slideLayouts/slideLayout6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/>
              <a:t>7/8/24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7600235"/>
      </p:ext>
    </p:extLst>
  </p:cSld>
  <p:clrMapOvr>
    <a:masterClrMapping/>
  </p:clrMapOvr>
</p:sldLayout>
</file>

<file path=ppt/slideLayouts/slideLayout6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15000" y="0"/>
            <a:ext cx="3429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196053" y="542282"/>
            <a:ext cx="253746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36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762000"/>
            <a:ext cx="4572000" cy="4572000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06987" y="2511813"/>
            <a:ext cx="254889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/>
              <a:t>7/8/24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409846"/>
      </p:ext>
    </p:extLst>
  </p:cSld>
  <p:clrMapOvr>
    <a:masterClrMapping/>
  </p:clrMapOvr>
</p:sldLayout>
</file>

<file path=ppt/slideLayouts/slideLayout6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918" y="5418668"/>
            <a:ext cx="8085582" cy="613283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9144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rgbClr val="4D4D4D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7492" y="6031951"/>
            <a:ext cx="6922008" cy="411184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/>
              <a:t>7/8/24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21697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23648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56813581"/>
      </p:ext>
    </p:extLst>
  </p:cSld>
  <p:clrMapOvr>
    <a:masterClrMapping/>
  </p:clrMapOvr>
</p:sldLayout>
</file>

<file path=ppt/slideLayouts/slideLayout6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/>
              <a:t>7/8/24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9382373"/>
      </p:ext>
    </p:extLst>
  </p:cSld>
  <p:clrMapOvr>
    <a:masterClrMapping/>
  </p:clrMapOvr>
</p:sldLayout>
</file>

<file path=ppt/slideLayouts/slideLayout6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7963" y="695325"/>
            <a:ext cx="1971675" cy="4800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8644" y="714376"/>
            <a:ext cx="5800725" cy="54006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/>
              <a:t>7/8/24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9989314"/>
      </p:ext>
    </p:extLst>
  </p:cSld>
  <p:clrMapOvr>
    <a:masterClrMapping/>
  </p:clrMapOvr>
</p:sldLayout>
</file>

<file path=ppt/slideLayouts/slideLayout6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617582"/>
      </p:ext>
    </p:extLst>
  </p:cSld>
  <p:clrMapOvr>
    <a:masterClrMapping/>
  </p:clrMapOvr>
  <p:transition/>
</p:sldLayout>
</file>

<file path=ppt/slideLayouts/slideLayout6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257509"/>
      </p:ext>
    </p:extLst>
  </p:cSld>
  <p:clrMapOvr>
    <a:masterClrMapping/>
  </p:clrMapOvr>
  <p:transition/>
</p:sldLayout>
</file>

<file path=ppt/slideLayouts/slideLayout6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662162"/>
      </p:ext>
    </p:extLst>
  </p:cSld>
  <p:clrMapOvr>
    <a:masterClrMapping/>
  </p:clrMapOvr>
  <p:transition/>
</p:sldLayout>
</file>

<file path=ppt/slideLayouts/slideLayout6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3185493"/>
      </p:ext>
    </p:extLst>
  </p:cSld>
  <p:clrMapOvr>
    <a:masterClrMapping/>
  </p:clrMapOvr>
  <p:transition/>
</p:sldLayout>
</file>

<file path=ppt/slideLayouts/slideLayout6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682941"/>
      </p:ext>
    </p:extLst>
  </p:cSld>
  <p:clrMapOvr>
    <a:masterClrMapping/>
  </p:clrMapOvr>
  <p:transition/>
</p:sldLayout>
</file>

<file path=ppt/slideLayouts/slideLayout6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294882"/>
      </p:ext>
    </p:extLst>
  </p:cSld>
  <p:clrMapOvr>
    <a:masterClrMapping/>
  </p:clrMapOvr>
  <p:transition/>
</p:sldLayout>
</file>

<file path=ppt/slideLayouts/slideLayout6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988996"/>
      </p:ext>
    </p:extLst>
  </p:cSld>
  <p:clrMapOvr>
    <a:masterClrMapping/>
  </p:clrMapOvr>
  <p:transition/>
</p:sldLayout>
</file>

<file path=ppt/slideLayouts/slideLayout6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250370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4254500" y="117929"/>
            <a:ext cx="4889500" cy="952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6587941"/>
      </p:ext>
    </p:extLst>
  </p:cSld>
  <p:clrMapOvr>
    <a:masterClrMapping/>
  </p:clrMapOvr>
</p:sldLayout>
</file>

<file path=ppt/slideLayouts/slideLayout6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7860778"/>
      </p:ext>
    </p:extLst>
  </p:cSld>
  <p:clrMapOvr>
    <a:masterClrMapping/>
  </p:clrMapOvr>
  <p:transition/>
</p:sldLayout>
</file>

<file path=ppt/slideLayouts/slideLayout6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4112"/>
      </p:ext>
    </p:extLst>
  </p:cSld>
  <p:clrMapOvr>
    <a:masterClrMapping/>
  </p:clrMapOvr>
  <p:transition/>
</p:sldLayout>
</file>

<file path=ppt/slideLayouts/slideLayout6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68815"/>
      </p:ext>
    </p:extLst>
  </p:cSld>
  <p:clrMapOvr>
    <a:masterClrMapping/>
  </p:clrMapOvr>
  <p:transition/>
</p:sldLayout>
</file>

<file path=ppt/slideLayouts/slideLayout6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4494551"/>
      </p:ext>
    </p:extLst>
  </p:cSld>
  <p:clrMapOvr>
    <a:masterClrMapping/>
  </p:clrMapOvr>
  <p:transition/>
</p:sldLayout>
</file>

<file path=ppt/slideLayouts/slideLayout6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4722346"/>
      </p:ext>
    </p:extLst>
  </p:cSld>
  <p:clrMapOvr>
    <a:masterClrMapping/>
  </p:clrMapOvr>
  <p:transition/>
</p:sldLayout>
</file>

<file path=ppt/slideLayouts/slideLayout6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51266905"/>
      </p:ext>
    </p:extLst>
  </p:cSld>
  <p:clrMapOvr>
    <a:masterClrMapping/>
  </p:clrMapOvr>
  <p:transition/>
</p:sldLayout>
</file>

<file path=ppt/slideLayouts/slideLayout6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49135"/>
      </p:ext>
    </p:extLst>
  </p:cSld>
  <p:clrMapOvr>
    <a:masterClrMapping/>
  </p:clrMapOvr>
  <p:transition/>
</p:sldLayout>
</file>

<file path=ppt/slideLayouts/slideLayout6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2208044"/>
      </p:ext>
    </p:extLst>
  </p:cSld>
  <p:clrMapOvr>
    <a:masterClrMapping/>
  </p:clrMapOvr>
  <p:transition/>
</p:sldLayout>
</file>

<file path=ppt/slideLayouts/slideLayout6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5326197"/>
      </p:ext>
    </p:extLst>
  </p:cSld>
  <p:clrMapOvr>
    <a:masterClrMapping/>
  </p:clrMapOvr>
  <p:transition/>
</p:sldLayout>
</file>

<file path=ppt/slideLayouts/slideLayout6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9488599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4254500" y="117929"/>
            <a:ext cx="4889500" cy="952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Arial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00729064"/>
      </p:ext>
    </p:extLst>
  </p:cSld>
  <p:clrMapOvr>
    <a:masterClrMapping/>
  </p:clrMapOvr>
</p:sldLayout>
</file>

<file path=ppt/slideLayouts/slideLayout6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69865"/>
      </p:ext>
    </p:extLst>
  </p:cSld>
  <p:clrMapOvr>
    <a:masterClrMapping/>
  </p:clrMapOvr>
  <p:transition/>
</p:sldLayout>
</file>

<file path=ppt/slideLayouts/slideLayout6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69677468"/>
      </p:ext>
    </p:extLst>
  </p:cSld>
  <p:clrMapOvr>
    <a:masterClrMapping/>
  </p:clrMapOvr>
  <p:transition/>
</p:sldLayout>
</file>

<file path=ppt/slideLayouts/slideLayout6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7133227"/>
      </p:ext>
    </p:extLst>
  </p:cSld>
  <p:clrMapOvr>
    <a:masterClrMapping/>
  </p:clrMapOvr>
  <p:transition/>
</p:sldLayout>
</file>

<file path=ppt/slideLayouts/slideLayout6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2553654"/>
      </p:ext>
    </p:extLst>
  </p:cSld>
  <p:clrMapOvr>
    <a:masterClrMapping/>
  </p:clrMapOvr>
  <p:transition/>
</p:sldLayout>
</file>

<file path=ppt/slideLayouts/slideLayout6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477863980"/>
      </p:ext>
    </p:extLst>
  </p:cSld>
  <p:clrMapOvr>
    <a:masterClrMapping/>
  </p:clrMapOvr>
</p:sldLayout>
</file>

<file path=ppt/slideLayouts/slideLayout6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safari.png">
            <a:extLst>
              <a:ext uri="{FF2B5EF4-FFF2-40B4-BE49-F238E27FC236}">
                <a16:creationId xmlns:a16="http://schemas.microsoft.com/office/drawing/2014/main" id="{9CD35D2D-5E91-46D5-981B-E75BA6DA71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6411913"/>
            <a:ext cx="1025525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7A21EAFC-4035-4857-807A-CB62B3BF44F4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C888C28F-145F-424D-84CC-5AE9AF6843AB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826BB2-7A42-4BD5-B790-DBCEF432F44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0010822"/>
      </p:ext>
    </p:extLst>
  </p:cSld>
  <p:clrMapOvr>
    <a:masterClrMapping/>
  </p:clrMapOvr>
  <p:transition/>
</p:sldLayout>
</file>

<file path=ppt/slideLayouts/slideLayout6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409AC565-7350-4525-9420-2EB7757D3061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4AA7F312-6BE9-48B6-AA7B-A6D10D628BA6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19D7DF-598B-483B-A6D0-8553CDFAE63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03998078"/>
      </p:ext>
    </p:extLst>
  </p:cSld>
  <p:clrMapOvr>
    <a:masterClrMapping/>
  </p:clrMapOvr>
  <p:transition/>
</p:sldLayout>
</file>

<file path=ppt/slideLayouts/slideLayout6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08787426-EFB2-4064-9F82-5B1B136B39E1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60038527-DAED-4D79-A54B-129F6A20F670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D67C19-8364-4600-B88B-828769DCBD4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9112868"/>
      </p:ext>
    </p:extLst>
  </p:cSld>
  <p:clrMapOvr>
    <a:masterClrMapping/>
  </p:clrMapOvr>
  <p:transition/>
</p:sldLayout>
</file>

<file path=ppt/slideLayouts/slideLayout6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DB333F77-5829-459B-B71C-A401B0AC83F8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DC357D67-E160-41BD-A8F4-591D3B61CA44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E1BDAC-3FCE-4406-AD14-A59ECE86B20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5372309"/>
      </p:ext>
    </p:extLst>
  </p:cSld>
  <p:clrMapOvr>
    <a:masterClrMapping/>
  </p:clrMapOvr>
  <p:transition/>
</p:sldLayout>
</file>

<file path=ppt/slideLayouts/slideLayout6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>
            <a:extLst>
              <a:ext uri="{FF2B5EF4-FFF2-40B4-BE49-F238E27FC236}">
                <a16:creationId xmlns:a16="http://schemas.microsoft.com/office/drawing/2014/main" id="{D26DBB79-5AEF-450D-8A69-9E473A6D46FD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30">
            <a:extLst>
              <a:ext uri="{FF2B5EF4-FFF2-40B4-BE49-F238E27FC236}">
                <a16:creationId xmlns:a16="http://schemas.microsoft.com/office/drawing/2014/main" id="{5613F326-A967-4A16-9691-5994EAA77F81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DDAB56-7687-49EE-9BFA-357DD2115F9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2744262"/>
      </p:ext>
    </p:extLst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2719"/>
          </a:xfr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idx="1" hasCustomPrompt="1"/>
          </p:nvPr>
        </p:nvSpPr>
        <p:spPr>
          <a:xfrm>
            <a:off x="457200" y="1161143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585858"/>
              </a:buClr>
              <a:buSzTx/>
              <a:buFont typeface="Wingdings" charset="2"/>
              <a:buChar char="§"/>
              <a:tabLst/>
              <a:defRPr>
                <a:latin typeface="Arial"/>
              </a:defRPr>
            </a:lvl1pPr>
            <a:lvl2pPr>
              <a:defRPr>
                <a:latin typeface="Arial"/>
              </a:defRPr>
            </a:lvl2pPr>
            <a:lvl3pPr>
              <a:defRPr>
                <a:latin typeface="Arial"/>
              </a:defRPr>
            </a:lvl3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585858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Click to edit Master text styles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A1A1A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Second level</a:t>
            </a:r>
          </a:p>
          <a:p>
            <a:pPr marL="1143000" marR="0" lvl="2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34875511"/>
      </p:ext>
    </p:extLst>
  </p:cSld>
  <p:clrMapOvr>
    <a:masterClrMapping/>
  </p:clrMapOvr>
</p:sldLayout>
</file>

<file path=ppt/slideLayouts/slideLayout6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>
            <a:extLst>
              <a:ext uri="{FF2B5EF4-FFF2-40B4-BE49-F238E27FC236}">
                <a16:creationId xmlns:a16="http://schemas.microsoft.com/office/drawing/2014/main" id="{25C5F115-951D-416A-8367-F27935F171CC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30">
            <a:extLst>
              <a:ext uri="{FF2B5EF4-FFF2-40B4-BE49-F238E27FC236}">
                <a16:creationId xmlns:a16="http://schemas.microsoft.com/office/drawing/2014/main" id="{9FA67899-1E4C-4F33-994F-0FE9DDF922F2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6ABE56-5E07-4208-997F-19E78ED344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38879376"/>
      </p:ext>
    </p:extLst>
  </p:cSld>
  <p:clrMapOvr>
    <a:masterClrMapping/>
  </p:clrMapOvr>
  <p:transition/>
</p:sldLayout>
</file>

<file path=ppt/slideLayouts/slideLayout6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>
            <a:extLst>
              <a:ext uri="{FF2B5EF4-FFF2-40B4-BE49-F238E27FC236}">
                <a16:creationId xmlns:a16="http://schemas.microsoft.com/office/drawing/2014/main" id="{A3210EB8-01E8-436A-B41F-069A2DB8B749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030">
            <a:extLst>
              <a:ext uri="{FF2B5EF4-FFF2-40B4-BE49-F238E27FC236}">
                <a16:creationId xmlns:a16="http://schemas.microsoft.com/office/drawing/2014/main" id="{88357862-E4F0-4312-AEFB-533810CEB356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632353-6DA2-4969-8B9B-3DBC4F8425A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2853564"/>
      </p:ext>
    </p:extLst>
  </p:cSld>
  <p:clrMapOvr>
    <a:masterClrMapping/>
  </p:clrMapOvr>
  <p:transition/>
</p:sldLayout>
</file>

<file path=ppt/slideLayouts/slideLayout6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7D8C17F0-0F2C-4BA2-ACAD-9F9DD7E1D754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01206954-09DD-443F-8138-FD04D7E91044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E294FE-CC9E-4E10-B310-514CFBF72E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0566870"/>
      </p:ext>
    </p:extLst>
  </p:cSld>
  <p:clrMapOvr>
    <a:masterClrMapping/>
  </p:clrMapOvr>
  <p:transition/>
</p:sldLayout>
</file>

<file path=ppt/slideLayouts/slideLayout6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2D2B0F18-FF15-4EF6-984A-01641DEDA288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1E37D587-FAF0-4764-AD77-644AFEF7307D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63DEC2-A46B-4DF0-9B6D-3DA55177CC4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0765019"/>
      </p:ext>
    </p:extLst>
  </p:cSld>
  <p:clrMapOvr>
    <a:masterClrMapping/>
  </p:clrMapOvr>
  <p:transition/>
</p:sldLayout>
</file>

<file path=ppt/slideLayouts/slideLayout6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C0A08B9B-687C-4AD3-8C6D-FA4C5E16A313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5BE2A02B-D63E-4DD6-9FFA-98D71570A2AD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4704B9-2B86-45E3-BC5C-2F3F28BAAB8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20058119"/>
      </p:ext>
    </p:extLst>
  </p:cSld>
  <p:clrMapOvr>
    <a:masterClrMapping/>
  </p:clrMapOvr>
  <p:transition/>
</p:sldLayout>
</file>

<file path=ppt/slideLayouts/slideLayout6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E62CEBD1-E2A7-41F0-A158-62153EC297D5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6011B996-071A-4884-856A-6B25C3879E5F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C1C64C-0813-4AB1-8463-69A3B31BE14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6619212"/>
      </p:ext>
    </p:extLst>
  </p:cSld>
  <p:clrMapOvr>
    <a:masterClrMapping/>
  </p:clrMapOvr>
  <p:transition/>
</p:sldLayout>
</file>

<file path=ppt/slideLayouts/slideLayout64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28600" y="1371600"/>
            <a:ext cx="86106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B55989F0-9C2F-467D-8A2B-E760CFC57E82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B76D41D7-E031-46E6-8D53-528FF913AD9F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C0357D-5951-4316-833F-FB5D4423D79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65291627"/>
      </p:ext>
    </p:extLst>
  </p:cSld>
  <p:clrMapOvr>
    <a:masterClrMapping/>
  </p:clrMapOvr>
  <p:transition/>
</p:sldLayout>
</file>

<file path=ppt/slideLayouts/slideLayout6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4523507"/>
      </p:ext>
    </p:extLst>
  </p:cSld>
  <p:clrMapOvr>
    <a:masterClrMapping/>
  </p:clrMapOvr>
</p:sldLayout>
</file>

<file path=ppt/slideLayouts/slideLayout6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938B7E-9D90-9B48-A8F0-5C08F12D5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370062"/>
            <a:ext cx="9144000" cy="1325563"/>
          </a:xfrm>
          <a:prstGeom prst="rect">
            <a:avLst/>
          </a:prstGeom>
        </p:spPr>
        <p:txBody>
          <a:bodyPr/>
          <a:lstStyle>
            <a:lvl1pPr>
              <a:defRPr sz="6600" b="1" i="1" baseline="0">
                <a:latin typeface="Cambria" panose="02040503050406030204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TR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217C05B-AE6B-CA40-92B3-312C96F8E5F4}"/>
              </a:ext>
            </a:extLst>
          </p:cNvPr>
          <p:cNvSpPr/>
          <p:nvPr userDrawn="1"/>
        </p:nvSpPr>
        <p:spPr>
          <a:xfrm>
            <a:off x="0" y="4697080"/>
            <a:ext cx="9144000" cy="1437501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5029251"/>
      </p:ext>
    </p:extLst>
  </p:cSld>
  <p:clrMapOvr>
    <a:masterClrMapping/>
  </p:clrMapOvr>
</p:sldLayout>
</file>

<file path=ppt/slideLayouts/slideLayout6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B6FA48C-FC23-4C73-AC9B-B702C151A810}"/>
              </a:ext>
            </a:extLst>
          </p:cNvPr>
          <p:cNvSpPr/>
          <p:nvPr userDrawn="1"/>
        </p:nvSpPr>
        <p:spPr>
          <a:xfrm>
            <a:off x="0" y="0"/>
            <a:ext cx="9144000" cy="860412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991" y="11100"/>
            <a:ext cx="8987621" cy="761258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00000"/>
              </a:lnSpc>
              <a:spcAft>
                <a:spcPts val="600"/>
              </a:spcAft>
              <a:defRPr sz="4400" b="1" baseline="0">
                <a:solidFill>
                  <a:schemeClr val="bg1"/>
                </a:solidFill>
                <a:latin typeface="Cambria" panose="020405030504060302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991" y="975034"/>
            <a:ext cx="8987622" cy="5435043"/>
          </a:xfrm>
          <a:prstGeom prst="rect">
            <a:avLst/>
          </a:prstGeom>
        </p:spPr>
        <p:txBody>
          <a:bodyPr/>
          <a:lstStyle>
            <a:lvl1pPr>
              <a:defRPr sz="3600">
                <a:latin typeface="Cambria" panose="02040503050406030204" pitchFamily="18" charset="0"/>
              </a:defRPr>
            </a:lvl1pPr>
            <a:lvl2pPr marL="685800" indent="-228600">
              <a:buFont typeface="Cambria" panose="02040503050406030204" pitchFamily="18" charset="0"/>
              <a:buChar char="-"/>
              <a:defRPr sz="2800">
                <a:latin typeface="Cambria" panose="02040503050406030204" pitchFamily="18" charset="0"/>
              </a:defRPr>
            </a:lvl2pPr>
            <a:lvl3pPr>
              <a:defRPr sz="2400">
                <a:latin typeface="Cambria" panose="02040503050406030204" pitchFamily="18" charset="0"/>
              </a:defRPr>
            </a:lvl3pPr>
            <a:lvl4pPr>
              <a:defRPr sz="2400">
                <a:latin typeface="Cambria" panose="02040503050406030204" pitchFamily="18" charset="0"/>
              </a:defRPr>
            </a:lvl4pPr>
            <a:lvl5pPr>
              <a:defRPr sz="2400">
                <a:latin typeface="Cambria" panose="02040503050406030204" pitchFamily="18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7924800" y="6471465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000" kern="1200">
                <a:solidFill>
                  <a:schemeClr val="tx1">
                    <a:tint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4D2B188-1D62-4FCA-8363-938AD4629BB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 descr="safar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5991" y="6524699"/>
            <a:ext cx="977147" cy="282728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22204A7A-FB0E-A441-B9F5-28F279051F9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921" y="6449551"/>
            <a:ext cx="1867175" cy="382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88180C1-8B68-AC4C-94FA-42ACC1C193E9}"/>
              </a:ext>
            </a:extLst>
          </p:cNvPr>
          <p:cNvSpPr/>
          <p:nvPr userDrawn="1"/>
        </p:nvSpPr>
        <p:spPr>
          <a:xfrm>
            <a:off x="1073731" y="6449551"/>
            <a:ext cx="779781" cy="3433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R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111B3916-F58F-6644-9FA8-ED642158E897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005"/>
          <a:stretch/>
        </p:blipFill>
        <p:spPr bwMode="auto">
          <a:xfrm>
            <a:off x="1263518" y="6510185"/>
            <a:ext cx="589994" cy="302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483459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1197429"/>
            <a:ext cx="8229600" cy="444137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accent2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2719"/>
          </a:xfr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43345180"/>
      </p:ext>
    </p:extLst>
  </p:cSld>
  <p:clrMapOvr>
    <a:masterClrMapping/>
  </p:clrMapOvr>
</p:sldLayout>
</file>

<file path=ppt/slideLayouts/slideLayout6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7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8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66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29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1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06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73409430"/>
      </p:ext>
    </p:extLst>
  </p:cSld>
  <p:clrMapOvr>
    <a:masterClrMapping/>
  </p:clrMapOvr>
</p:sldLayout>
</file>

<file path=ppt/slideLayouts/slideLayout6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2147483647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eaLnBrk="1" hangingPunct="1"/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eaLnBrk="1" hangingPunct="1"/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0000"/>
                </a:solidFill>
                <a:latin typeface="Garamond" pitchFamily="-106" charset="0"/>
                <a:ea typeface="Arial" pitchFamily="-106" charset="0"/>
                <a:cs typeface="Arial" pitchFamily="-106" charset="0"/>
              </a:defRPr>
            </a:lvl1pPr>
          </a:lstStyle>
          <a:p>
            <a:pPr eaLnBrk="1" hangingPunct="1">
              <a:defRPr/>
            </a:pPr>
            <a:r>
              <a:rPr lang="en-US"/>
              <a:t>Efficient Runahead Execution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7A08EACC-8CBF-5A41-8FD1-0ADD9A6E61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32327"/>
      </p:ext>
    </p:extLst>
  </p:cSld>
  <p:clrMapOvr>
    <a:masterClrMapping/>
  </p:clrMapOvr>
  <p:transition/>
</p:sldLayout>
</file>

<file path=ppt/slideLayouts/slideLayout6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7529"/>
            <a:ext cx="8610600" cy="51937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95AFC4-B67F-BC48-882B-8F3B146410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630919"/>
      </p:ext>
    </p:extLst>
  </p:cSld>
  <p:clrMapOvr>
    <a:masterClrMapping/>
  </p:clrMapOvr>
  <p:transition/>
</p:sldLayout>
</file>

<file path=ppt/slideLayouts/slideLayout6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8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605ADE-6E00-1045-8F07-42D08E36EF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828150"/>
      </p:ext>
    </p:extLst>
  </p:cSld>
  <p:clrMapOvr>
    <a:masterClrMapping/>
  </p:clrMapOvr>
  <p:transition/>
</p:sldLayout>
</file>

<file path=ppt/slideLayouts/slideLayout6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3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3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E20E1A-63D1-9042-BE64-E6D77CA223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777015"/>
      </p:ext>
    </p:extLst>
  </p:cSld>
  <p:clrMapOvr>
    <a:masterClrMapping/>
  </p:clrMapOvr>
  <p:transition/>
</p:sldLayout>
</file>

<file path=ppt/slideLayouts/slideLayout6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3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9CE9EA-6A87-A74E-8999-D522750AE4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309802"/>
      </p:ext>
    </p:extLst>
  </p:cSld>
  <p:clrMapOvr>
    <a:masterClrMapping/>
  </p:clrMapOvr>
  <p:transition/>
</p:sldLayout>
</file>

<file path=ppt/slideLayouts/slideLayout6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B19C08-DC79-A243-8132-5D8141635E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597997"/>
      </p:ext>
    </p:extLst>
  </p:cSld>
  <p:clrMapOvr>
    <a:masterClrMapping/>
  </p:clrMapOvr>
  <p:transition/>
</p:sldLayout>
</file>

<file path=ppt/slideLayouts/slideLayout6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8B06AB-FCA2-444B-B377-4DCE2DDA61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324030"/>
      </p:ext>
    </p:extLst>
  </p:cSld>
  <p:clrMapOvr>
    <a:masterClrMapping/>
  </p:clrMapOvr>
  <p:transition/>
</p:sldLayout>
</file>

<file path=ppt/slideLayouts/slideLayout6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6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5" y="273055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6" y="1435105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52F9B4-FA90-5240-B648-E2D01A3C94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017985"/>
      </p:ext>
    </p:extLst>
  </p:cSld>
  <p:clrMapOvr>
    <a:masterClrMapping/>
  </p:clrMapOvr>
  <p:transition/>
</p:sldLayout>
</file>

<file path=ppt/slideLayouts/slideLayout6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5DFDB1-BFE0-744A-994F-30B5CFD210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546901"/>
      </p:ext>
    </p:extLst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137557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Arial"/>
                <a:cs typeface="Arial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252357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Arial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2719"/>
          </a:xfr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33082049"/>
      </p:ext>
    </p:extLst>
  </p:cSld>
  <p:clrMapOvr>
    <a:masterClrMapping/>
  </p:clrMapOvr>
</p:sldLayout>
</file>

<file path=ppt/slideLayouts/slideLayout6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316A19-9990-D640-B1D8-2C318F01C3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629809"/>
      </p:ext>
    </p:extLst>
  </p:cSld>
  <p:clrMapOvr>
    <a:masterClrMapping/>
  </p:clrMapOvr>
  <p:transition/>
</p:sldLayout>
</file>

<file path=ppt/slideLayouts/slideLayout6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49" y="152400"/>
            <a:ext cx="2152651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6" y="152400"/>
            <a:ext cx="6305551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C9D8FC-307F-634F-81A0-60FAC0836A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190454"/>
      </p:ext>
    </p:extLst>
  </p:cSld>
  <p:clrMapOvr>
    <a:masterClrMapping/>
  </p:clrMapOvr>
  <p:transition/>
</p:sldLayout>
</file>

<file path=ppt/slideLayouts/slideLayout66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228603" y="1371600"/>
            <a:ext cx="42291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0103" y="1371600"/>
            <a:ext cx="42291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D04884-23F1-204A-AF38-4A3015EE91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93308"/>
      </p:ext>
    </p:extLst>
  </p:cSld>
  <p:clrMapOvr>
    <a:masterClrMapping/>
  </p:clrMapOvr>
  <p:transition/>
</p:sldLayout>
</file>

<file path=ppt/slideLayouts/slideLayout6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011" y="132334"/>
            <a:ext cx="8894602" cy="606084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200" b="1" i="0">
                <a:latin typeface="Lato Black" panose="020F0502020204030203" pitchFamily="34" charset="77"/>
                <a:cs typeface="Segoe UI" panose="020B050204020402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9011" y="936172"/>
            <a:ext cx="8894602" cy="541954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Lato" panose="020F0502020204030203" pitchFamily="34" charset="77"/>
                <a:cs typeface="Segoe UI" panose="020B0502040204020203" pitchFamily="34" charset="0"/>
              </a:defRPr>
            </a:lvl1pPr>
            <a:lvl2pPr marL="685800" indent="-228600">
              <a:buFont typeface="Cambria" panose="02040503050406030204" pitchFamily="18" charset="0"/>
              <a:buChar char="-"/>
              <a:defRPr sz="2400">
                <a:latin typeface="Lato" panose="020F0502020204030203" pitchFamily="34" charset="77"/>
                <a:cs typeface="Segoe UI" panose="020B0502040204020203" pitchFamily="34" charset="0"/>
              </a:defRPr>
            </a:lvl2pPr>
            <a:lvl3pPr>
              <a:defRPr sz="2000">
                <a:latin typeface="Lato" panose="020F0502020204030203" pitchFamily="34" charset="77"/>
                <a:cs typeface="Segoe UI" panose="020B0502040204020203" pitchFamily="34" charset="0"/>
              </a:defRPr>
            </a:lvl3pPr>
            <a:lvl4pPr>
              <a:defRPr sz="2000">
                <a:latin typeface="Lato" panose="020F0502020204030203" pitchFamily="34" charset="77"/>
                <a:cs typeface="Segoe UI" panose="020B0502040204020203" pitchFamily="34" charset="0"/>
              </a:defRPr>
            </a:lvl4pPr>
            <a:lvl5pPr>
              <a:defRPr sz="2000">
                <a:latin typeface="Lato" panose="020F0502020204030203" pitchFamily="34" charset="77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7977054" y="6355715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000" kern="1200">
                <a:solidFill>
                  <a:schemeClr val="tx1">
                    <a:tint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4D2B188-1D62-4FCA-8363-938AD4629BBB}" type="slidenum">
              <a:rPr lang="en-US" sz="1400" smtClean="0">
                <a:latin typeface="Lato" panose="020F0502020204030203" pitchFamily="34" charset="77"/>
                <a:cs typeface="Segoe UI" panose="020B0502040204020203" pitchFamily="34" charset="0"/>
              </a:rPr>
              <a:pPr/>
              <a:t>‹#›</a:t>
            </a:fld>
            <a:endParaRPr lang="en-US" dirty="0">
              <a:latin typeface="Lato" panose="020F0502020204030203" pitchFamily="34" charset="77"/>
              <a:cs typeface="Segoe UI" panose="020B0502040204020203" pitchFamily="34" charset="0"/>
            </a:endParaRPr>
          </a:p>
        </p:txBody>
      </p:sp>
      <p:pic>
        <p:nvPicPr>
          <p:cNvPr id="9" name="Picture 8" descr="safar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89560" y="6413144"/>
            <a:ext cx="1080120" cy="312522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3D6C95C-F5A1-47A0-B338-935B91ACFEDF}"/>
              </a:ext>
            </a:extLst>
          </p:cNvPr>
          <p:cNvCxnSpPr>
            <a:cxnSpLocks/>
          </p:cNvCxnSpPr>
          <p:nvPr userDrawn="1"/>
        </p:nvCxnSpPr>
        <p:spPr>
          <a:xfrm>
            <a:off x="117021" y="831498"/>
            <a:ext cx="8894601" cy="0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4467169"/>
      </p:ext>
    </p:extLst>
  </p:cSld>
  <p:clrMapOvr>
    <a:masterClrMapping/>
  </p:clrMapOvr>
</p:sldLayout>
</file>

<file path=ppt/slideLayouts/slideLayout6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F3772-9A14-4310-AA97-ADA9BE0847FC}" type="datetimeFigureOut">
              <a:rPr lang="en-CH" smtClean="0"/>
              <a:t>7/8/24</a:t>
            </a:fld>
            <a:endParaRPr lang="en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71078-45FA-4BA5-9BE9-4C6ADE012FE3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4191479235"/>
      </p:ext>
    </p:extLst>
  </p:cSld>
  <p:clrMapOvr>
    <a:masterClrMapping/>
  </p:clrMapOvr>
</p:sldLayout>
</file>

<file path=ppt/slideLayouts/slideLayout6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F3772-9A14-4310-AA97-ADA9BE0847FC}" type="datetimeFigureOut">
              <a:rPr lang="en-CH" smtClean="0"/>
              <a:t>7/8/24</a:t>
            </a:fld>
            <a:endParaRPr lang="en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71078-45FA-4BA5-9BE9-4C6ADE012FE3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425905072"/>
      </p:ext>
    </p:extLst>
  </p:cSld>
  <p:clrMapOvr>
    <a:masterClrMapping/>
  </p:clrMapOvr>
</p:sldLayout>
</file>

<file path=ppt/slideLayouts/slideLayout6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0597321"/>
      </p:ext>
    </p:extLst>
  </p:cSld>
  <p:clrMapOvr>
    <a:masterClrMapping/>
  </p:clrMapOvr>
</p:sldLayout>
</file>

<file path=ppt/slideLayouts/slideLayout6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011" y="132334"/>
            <a:ext cx="8894602" cy="606084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200" b="1" i="0">
                <a:latin typeface="Lato Black" panose="020F0502020204030203" pitchFamily="34" charset="77"/>
                <a:cs typeface="Segoe UI" panose="020B050204020402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9011" y="936172"/>
            <a:ext cx="8894602" cy="541954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Lato" panose="020F0502020204030203" pitchFamily="34" charset="77"/>
                <a:cs typeface="Segoe UI" panose="020B0502040204020203" pitchFamily="34" charset="0"/>
              </a:defRPr>
            </a:lvl1pPr>
            <a:lvl2pPr marL="685800" indent="-228600">
              <a:buFont typeface="Cambria" panose="02040503050406030204" pitchFamily="18" charset="0"/>
              <a:buChar char="-"/>
              <a:defRPr sz="2400">
                <a:latin typeface="Lato" panose="020F0502020204030203" pitchFamily="34" charset="77"/>
                <a:cs typeface="Segoe UI" panose="020B0502040204020203" pitchFamily="34" charset="0"/>
              </a:defRPr>
            </a:lvl2pPr>
            <a:lvl3pPr>
              <a:defRPr sz="2000">
                <a:latin typeface="Lato" panose="020F0502020204030203" pitchFamily="34" charset="77"/>
                <a:cs typeface="Segoe UI" panose="020B0502040204020203" pitchFamily="34" charset="0"/>
              </a:defRPr>
            </a:lvl3pPr>
            <a:lvl4pPr>
              <a:defRPr sz="2000">
                <a:latin typeface="Lato" panose="020F0502020204030203" pitchFamily="34" charset="77"/>
                <a:cs typeface="Segoe UI" panose="020B0502040204020203" pitchFamily="34" charset="0"/>
              </a:defRPr>
            </a:lvl4pPr>
            <a:lvl5pPr>
              <a:defRPr sz="2000">
                <a:latin typeface="Lato" panose="020F0502020204030203" pitchFamily="34" charset="77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7977054" y="6355715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000" kern="1200">
                <a:solidFill>
                  <a:schemeClr val="tx1">
                    <a:tint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4D2B188-1D62-4FCA-8363-938AD4629BBB}" type="slidenum">
              <a:rPr lang="en-US" sz="1400" smtClean="0">
                <a:latin typeface="Lato" panose="020F0502020204030203" pitchFamily="34" charset="77"/>
                <a:cs typeface="Segoe UI" panose="020B0502040204020203" pitchFamily="34" charset="0"/>
              </a:rPr>
              <a:pPr/>
              <a:t>‹#›</a:t>
            </a:fld>
            <a:endParaRPr lang="en-US" dirty="0">
              <a:latin typeface="Lato" panose="020F0502020204030203" pitchFamily="34" charset="77"/>
              <a:cs typeface="Segoe UI" panose="020B0502040204020203" pitchFamily="34" charset="0"/>
            </a:endParaRPr>
          </a:p>
        </p:txBody>
      </p:sp>
      <p:pic>
        <p:nvPicPr>
          <p:cNvPr id="9" name="Picture 8" descr="safar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89560" y="6413144"/>
            <a:ext cx="1080120" cy="312522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3D6C95C-F5A1-47A0-B338-935B91ACFEDF}"/>
              </a:ext>
            </a:extLst>
          </p:cNvPr>
          <p:cNvCxnSpPr>
            <a:cxnSpLocks/>
          </p:cNvCxnSpPr>
          <p:nvPr userDrawn="1"/>
        </p:nvCxnSpPr>
        <p:spPr>
          <a:xfrm>
            <a:off x="117021" y="831498"/>
            <a:ext cx="8894601" cy="0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6737838"/>
      </p:ext>
    </p:extLst>
  </p:cSld>
  <p:clrMapOvr>
    <a:masterClrMapping/>
  </p:clrMapOvr>
</p:sldLayout>
</file>

<file path=ppt/slideLayouts/slideLayout6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71078-45FA-4BA5-9BE9-4C6ADE012FE3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151238873"/>
      </p:ext>
    </p:extLst>
  </p:cSld>
  <p:clrMapOvr>
    <a:masterClrMapping/>
  </p:clrMapOvr>
</p:sldLayout>
</file>

<file path=ppt/slideLayouts/slideLayout6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71078-45FA-4BA5-9BE9-4C6ADE012FE3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00195708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idx="1"/>
          </p:nvPr>
        </p:nvSpPr>
        <p:spPr>
          <a:xfrm>
            <a:off x="3316288" y="1070426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3316288" y="5185226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0"/>
          </p:nvPr>
        </p:nvSpPr>
        <p:spPr>
          <a:xfrm>
            <a:off x="457201" y="1070426"/>
            <a:ext cx="2859088" cy="49196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08640885"/>
      </p:ext>
    </p:extLst>
  </p:cSld>
  <p:clrMapOvr>
    <a:masterClrMapping/>
  </p:clrMapOvr>
</p:sldLayout>
</file>

<file path=ppt/slideLayouts/slideLayout6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7848257"/>
      </p:ext>
    </p:extLst>
  </p:cSld>
  <p:clrMapOvr>
    <a:masterClrMapping/>
  </p:clrMapOvr>
</p:sldLayout>
</file>

<file path=ppt/slideLayouts/slideLayout6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3573614"/>
      </p:ext>
    </p:extLst>
  </p:cSld>
  <p:clrMapOvr>
    <a:masterClrMapping/>
  </p:clrMapOvr>
  <p:transition/>
</p:sldLayout>
</file>

<file path=ppt/slideLayouts/slideLayout6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1849545"/>
      </p:ext>
    </p:extLst>
  </p:cSld>
  <p:clrMapOvr>
    <a:masterClrMapping/>
  </p:clrMapOvr>
  <p:transition/>
</p:sldLayout>
</file>

<file path=ppt/slideLayouts/slideLayout6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4221731"/>
      </p:ext>
    </p:extLst>
  </p:cSld>
  <p:clrMapOvr>
    <a:masterClrMapping/>
  </p:clrMapOvr>
  <p:transition/>
</p:sldLayout>
</file>

<file path=ppt/slideLayouts/slideLayout6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33461716"/>
      </p:ext>
    </p:extLst>
  </p:cSld>
  <p:clrMapOvr>
    <a:masterClrMapping/>
  </p:clrMapOvr>
  <p:transition/>
</p:sldLayout>
</file>

<file path=ppt/slideLayouts/slideLayout6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8326525"/>
      </p:ext>
    </p:extLst>
  </p:cSld>
  <p:clrMapOvr>
    <a:masterClrMapping/>
  </p:clrMapOvr>
  <p:transition/>
</p:sldLayout>
</file>

<file path=ppt/slideLayouts/slideLayout6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3670185"/>
      </p:ext>
    </p:extLst>
  </p:cSld>
  <p:clrMapOvr>
    <a:masterClrMapping/>
  </p:clrMapOvr>
  <p:transition/>
</p:sldLayout>
</file>

<file path=ppt/slideLayouts/slideLayout6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4374052"/>
      </p:ext>
    </p:extLst>
  </p:cSld>
  <p:clrMapOvr>
    <a:masterClrMapping/>
  </p:clrMapOvr>
  <p:transition/>
</p:sldLayout>
</file>

<file path=ppt/slideLayouts/slideLayout6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1721709"/>
      </p:ext>
    </p:extLst>
  </p:cSld>
  <p:clrMapOvr>
    <a:masterClrMapping/>
  </p:clrMapOvr>
  <p:transition/>
</p:sldLayout>
</file>

<file path=ppt/slideLayouts/slideLayout6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1344071"/>
      </p:ext>
    </p:extLst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3184071" y="145143"/>
            <a:ext cx="5959929" cy="77107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58354292"/>
      </p:ext>
    </p:extLst>
  </p:cSld>
  <p:clrMapOvr>
    <a:masterClrMapping/>
  </p:clrMapOvr>
</p:sldLayout>
</file>

<file path=ppt/slideLayouts/slideLayout6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31050761"/>
      </p:ext>
    </p:extLst>
  </p:cSld>
  <p:clrMapOvr>
    <a:masterClrMapping/>
  </p:clrMapOvr>
  <p:transition/>
</p:sldLayout>
</file>

<file path=ppt/slideLayouts/slideLayout6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31915834"/>
      </p:ext>
    </p:extLst>
  </p:cSld>
  <p:clrMapOvr>
    <a:masterClrMapping/>
  </p:clrMapOvr>
  <p:transition/>
</p:sldLayout>
</file>

<file path=ppt/slideLayouts/slideLayout6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011" y="132334"/>
            <a:ext cx="8894602" cy="606084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 b="1" i="0">
                <a:latin typeface="Lato Black" panose="020F0502020204030203" pitchFamily="34" charset="77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9011" y="936172"/>
            <a:ext cx="8894602" cy="541954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Lato" panose="020F0502020204030203" pitchFamily="34" charset="77"/>
                <a:cs typeface="Segoe UI" panose="020B0502040204020203" pitchFamily="34" charset="0"/>
              </a:defRPr>
            </a:lvl1pPr>
            <a:lvl2pPr marL="685800" indent="-228600">
              <a:buFont typeface="Cambria" panose="02040503050406030204" pitchFamily="18" charset="0"/>
              <a:buChar char="-"/>
              <a:defRPr sz="2400">
                <a:latin typeface="Lato" panose="020F0502020204030203" pitchFamily="34" charset="77"/>
                <a:cs typeface="Segoe UI" panose="020B0502040204020203" pitchFamily="34" charset="0"/>
              </a:defRPr>
            </a:lvl2pPr>
            <a:lvl3pPr>
              <a:defRPr sz="2000">
                <a:latin typeface="Lato" panose="020F0502020204030203" pitchFamily="34" charset="77"/>
                <a:cs typeface="Segoe UI" panose="020B0502040204020203" pitchFamily="34" charset="0"/>
              </a:defRPr>
            </a:lvl3pPr>
            <a:lvl4pPr>
              <a:defRPr sz="2000">
                <a:latin typeface="Lato" panose="020F0502020204030203" pitchFamily="34" charset="77"/>
                <a:cs typeface="Segoe UI" panose="020B0502040204020203" pitchFamily="34" charset="0"/>
              </a:defRPr>
            </a:lvl4pPr>
            <a:lvl5pPr>
              <a:defRPr sz="2000">
                <a:latin typeface="Lato" panose="020F0502020204030203" pitchFamily="34" charset="77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3D6C95C-F5A1-47A0-B338-935B91ACFEDF}"/>
              </a:ext>
            </a:extLst>
          </p:cNvPr>
          <p:cNvCxnSpPr>
            <a:cxnSpLocks/>
          </p:cNvCxnSpPr>
          <p:nvPr userDrawn="1"/>
        </p:nvCxnSpPr>
        <p:spPr>
          <a:xfrm>
            <a:off x="117021" y="831498"/>
            <a:ext cx="8894601" cy="0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EF54B49-A026-B881-1E47-3A25D283F6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86600" y="647429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chemeClr val="tx1"/>
                </a:solidFill>
              </a:defRPr>
            </a:lvl1pPr>
          </a:lstStyle>
          <a:p>
            <a:fld id="{B6571078-45FA-4BA5-9BE9-4C6ADE012FE3}" type="slidenum">
              <a:rPr lang="en-CH" smtClean="0"/>
              <a:pPr/>
              <a:t>‹#›</a:t>
            </a:fld>
            <a:endParaRPr lang="en-CH"/>
          </a:p>
        </p:txBody>
      </p:sp>
      <p:pic>
        <p:nvPicPr>
          <p:cNvPr id="9" name="Picture 8" descr="safar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4939" y="6569405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5218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6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011" y="132334"/>
            <a:ext cx="8894602" cy="606084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 b="1" i="0">
                <a:latin typeface="Lato Black" panose="020F0502020204030203" pitchFamily="34" charset="77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9011" y="936172"/>
            <a:ext cx="8894602" cy="541954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Lato" panose="020F0502020204030203" pitchFamily="34" charset="77"/>
                <a:cs typeface="Segoe UI" panose="020B0502040204020203" pitchFamily="34" charset="0"/>
              </a:defRPr>
            </a:lvl1pPr>
            <a:lvl2pPr marL="685800" indent="-228600">
              <a:buFont typeface="Cambria" panose="02040503050406030204" pitchFamily="18" charset="0"/>
              <a:buChar char="-"/>
              <a:defRPr sz="2400">
                <a:latin typeface="Lato" panose="020F0502020204030203" pitchFamily="34" charset="77"/>
                <a:cs typeface="Segoe UI" panose="020B0502040204020203" pitchFamily="34" charset="0"/>
              </a:defRPr>
            </a:lvl2pPr>
            <a:lvl3pPr>
              <a:defRPr sz="2000">
                <a:latin typeface="Lato" panose="020F0502020204030203" pitchFamily="34" charset="77"/>
                <a:cs typeface="Segoe UI" panose="020B0502040204020203" pitchFamily="34" charset="0"/>
              </a:defRPr>
            </a:lvl3pPr>
            <a:lvl4pPr>
              <a:defRPr sz="2000">
                <a:latin typeface="Lato" panose="020F0502020204030203" pitchFamily="34" charset="77"/>
                <a:cs typeface="Segoe UI" panose="020B0502040204020203" pitchFamily="34" charset="0"/>
              </a:defRPr>
            </a:lvl4pPr>
            <a:lvl5pPr>
              <a:defRPr sz="2000">
                <a:latin typeface="Lato" panose="020F0502020204030203" pitchFamily="34" charset="77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3D6C95C-F5A1-47A0-B338-935B91ACFEDF}"/>
              </a:ext>
            </a:extLst>
          </p:cNvPr>
          <p:cNvCxnSpPr>
            <a:cxnSpLocks/>
          </p:cNvCxnSpPr>
          <p:nvPr userDrawn="1"/>
        </p:nvCxnSpPr>
        <p:spPr>
          <a:xfrm>
            <a:off x="117021" y="831498"/>
            <a:ext cx="8894601" cy="0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EF54B49-A026-B881-1E47-3A25D283F6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86600" y="647429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chemeClr val="tx1"/>
                </a:solidFill>
              </a:defRPr>
            </a:lvl1pPr>
          </a:lstStyle>
          <a:p>
            <a:fld id="{B6571078-45FA-4BA5-9BE9-4C6ADE012FE3}" type="slidenum">
              <a:rPr lang="en-CH" smtClean="0"/>
              <a:pPr/>
              <a:t>‹#›</a:t>
            </a:fld>
            <a:endParaRPr lang="en-CH"/>
          </a:p>
        </p:txBody>
      </p:sp>
      <p:pic>
        <p:nvPicPr>
          <p:cNvPr id="9" name="Picture 8" descr="safar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4939" y="6569405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1866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6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71078-45FA-4BA5-9BE9-4C6ADE012FE3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62993392"/>
      </p:ext>
    </p:extLst>
  </p:cSld>
  <p:clrMapOvr>
    <a:masterClrMapping/>
  </p:clrMapOvr>
</p:sldLayout>
</file>

<file path=ppt/slideLayouts/slideLayout6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71078-45FA-4BA5-9BE9-4C6ADE012FE3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4140968153"/>
      </p:ext>
    </p:extLst>
  </p:cSld>
  <p:clrMapOvr>
    <a:masterClrMapping/>
  </p:clrMapOvr>
</p:sldLayout>
</file>

<file path=ppt/slideLayouts/slideLayout6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6F744BB-A849-E345-F48B-A3A794CBBA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3FB310-F526-9C00-58CC-8595CB9A8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71078-45FA-4BA5-9BE9-4C6ADE012FE3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1040365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6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77"/>
          <p:cNvSpPr txBox="1"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77"/>
          <p:cNvSpPr txBox="1">
            <a:spLocks noGrp="1"/>
          </p:cNvSpPr>
          <p:nvPr>
            <p:ph type="body" idx="1"/>
          </p:nvPr>
        </p:nvSpPr>
        <p:spPr>
          <a:xfrm>
            <a:off x="228600" y="1371600"/>
            <a:ext cx="8610600" cy="48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02895" algn="l">
              <a:spcBef>
                <a:spcPts val="360"/>
              </a:spcBef>
              <a:spcAft>
                <a:spcPts val="0"/>
              </a:spcAft>
              <a:buSzPts val="1170"/>
              <a:buChar char="■"/>
              <a:defRPr/>
            </a:lvl1pPr>
            <a:lvl2pPr marL="914400" lvl="1" indent="-297180" algn="l">
              <a:spcBef>
                <a:spcPts val="360"/>
              </a:spcBef>
              <a:spcAft>
                <a:spcPts val="0"/>
              </a:spcAft>
              <a:buSzPts val="1080"/>
              <a:buChar char="❑"/>
              <a:defRPr/>
            </a:lvl2pPr>
            <a:lvl3pPr marL="1371600" lvl="2" indent="-302894" algn="l">
              <a:spcBef>
                <a:spcPts val="360"/>
              </a:spcBef>
              <a:spcAft>
                <a:spcPts val="0"/>
              </a:spcAft>
              <a:buSzPts val="1170"/>
              <a:buChar char="■"/>
              <a:defRPr/>
            </a:lvl3pPr>
            <a:lvl4pPr marL="1828800" lvl="3" indent="-308610" algn="l">
              <a:spcBef>
                <a:spcPts val="360"/>
              </a:spcBef>
              <a:spcAft>
                <a:spcPts val="0"/>
              </a:spcAft>
              <a:buSzPts val="1260"/>
              <a:buChar char="❑"/>
              <a:defRPr/>
            </a:lvl4pPr>
            <a:lvl5pPr marL="2286000" lvl="4" indent="-314325" algn="l">
              <a:spcBef>
                <a:spcPts val="360"/>
              </a:spcBef>
              <a:spcAft>
                <a:spcPts val="0"/>
              </a:spcAft>
              <a:buSzPts val="1350"/>
              <a:buChar char="▪"/>
              <a:defRPr/>
            </a:lvl5pPr>
            <a:lvl6pPr marL="2743200" lvl="5" indent="-314325" algn="l">
              <a:spcBef>
                <a:spcPts val="360"/>
              </a:spcBef>
              <a:spcAft>
                <a:spcPts val="0"/>
              </a:spcAft>
              <a:buSzPts val="1350"/>
              <a:buChar char="▪"/>
              <a:defRPr/>
            </a:lvl6pPr>
            <a:lvl7pPr marL="3200400" lvl="6" indent="-314325" algn="l">
              <a:spcBef>
                <a:spcPts val="360"/>
              </a:spcBef>
              <a:spcAft>
                <a:spcPts val="0"/>
              </a:spcAft>
              <a:buSzPts val="1350"/>
              <a:buChar char="▪"/>
              <a:defRPr/>
            </a:lvl7pPr>
            <a:lvl8pPr marL="3657600" lvl="7" indent="-314325" algn="l">
              <a:spcBef>
                <a:spcPts val="360"/>
              </a:spcBef>
              <a:spcAft>
                <a:spcPts val="0"/>
              </a:spcAft>
              <a:buSzPts val="1350"/>
              <a:buChar char="▪"/>
              <a:defRPr/>
            </a:lvl8pPr>
            <a:lvl9pPr marL="4114800" lvl="8" indent="-314325" algn="l">
              <a:spcBef>
                <a:spcPts val="360"/>
              </a:spcBef>
              <a:spcAft>
                <a:spcPts val="0"/>
              </a:spcAft>
              <a:buSzPts val="1350"/>
              <a:buChar char="▪"/>
              <a:defRPr/>
            </a:lvl9pPr>
          </a:lstStyle>
          <a:p>
            <a:endParaRPr/>
          </a:p>
        </p:txBody>
      </p:sp>
      <p:sp>
        <p:nvSpPr>
          <p:cNvPr id="90" name="Google Shape;90;p177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77"/>
          <p:cNvSpPr txBox="1">
            <a:spLocks noGrp="1"/>
          </p:cNvSpPr>
          <p:nvPr>
            <p:ph type="sldNum" idx="12"/>
          </p:nvPr>
        </p:nvSpPr>
        <p:spPr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60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0" lvl="1" indent="0" algn="r">
              <a:spcBef>
                <a:spcPts val="0"/>
              </a:spcBef>
              <a:buNone/>
              <a:defRPr sz="160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0" lvl="2" indent="0" algn="r">
              <a:spcBef>
                <a:spcPts val="0"/>
              </a:spcBef>
              <a:buNone/>
              <a:defRPr sz="160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0" lvl="3" indent="0" algn="r">
              <a:spcBef>
                <a:spcPts val="0"/>
              </a:spcBef>
              <a:buNone/>
              <a:defRPr sz="160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0" lvl="4" indent="0" algn="r">
              <a:spcBef>
                <a:spcPts val="0"/>
              </a:spcBef>
              <a:buNone/>
              <a:defRPr sz="160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0" lvl="5" indent="0" algn="r">
              <a:spcBef>
                <a:spcPts val="0"/>
              </a:spcBef>
              <a:buNone/>
              <a:defRPr sz="160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L="0" lvl="6" indent="0" algn="r">
              <a:spcBef>
                <a:spcPts val="0"/>
              </a:spcBef>
              <a:buNone/>
              <a:defRPr sz="160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L="0" lvl="7" indent="0" algn="r">
              <a:spcBef>
                <a:spcPts val="0"/>
              </a:spcBef>
              <a:buNone/>
              <a:defRPr sz="160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L="0" lvl="8" indent="0" algn="r">
              <a:spcBef>
                <a:spcPts val="0"/>
              </a:spcBef>
              <a:buNone/>
              <a:defRPr sz="160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54977792"/>
      </p:ext>
    </p:extLst>
  </p:cSld>
  <p:clrMapOvr>
    <a:masterClrMapping/>
  </p:clrMapOvr>
</p:sldLayout>
</file>

<file path=ppt/slideLayouts/slideLayout6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82"/>
          <p:cNvSpPr/>
          <p:nvPr/>
        </p:nvSpPr>
        <p:spPr>
          <a:xfrm>
            <a:off x="457200" y="1123950"/>
            <a:ext cx="8229600" cy="914400"/>
          </a:xfrm>
          <a:custGeom>
            <a:avLst/>
            <a:gdLst/>
            <a:ahLst/>
            <a:cxnLst/>
            <a:rect l="l" t="t" r="r" b="b"/>
            <a:pathLst>
              <a:path w="1000" h="1000" extrusionOk="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cxnSp>
        <p:nvCxnSpPr>
          <p:cNvPr id="94" name="Google Shape;94;p182"/>
          <p:cNvCxnSpPr/>
          <p:nvPr/>
        </p:nvCxnSpPr>
        <p:spPr>
          <a:xfrm>
            <a:off x="457200" y="3371850"/>
            <a:ext cx="8229600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5" name="Google Shape;95;p182"/>
          <p:cNvCxnSpPr/>
          <p:nvPr/>
        </p:nvCxnSpPr>
        <p:spPr>
          <a:xfrm>
            <a:off x="8686800" y="2457450"/>
            <a:ext cx="0" cy="9144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6" name="Google Shape;96;p182"/>
          <p:cNvSpPr txBox="1">
            <a:spLocks noGrp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8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182"/>
          <p:cNvSpPr txBox="1">
            <a:spLocks noGrp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480"/>
              </a:spcBef>
              <a:spcAft>
                <a:spcPts val="0"/>
              </a:spcAft>
              <a:buSzPts val="1560"/>
              <a:buFont typeface="Noto Sans Symbols"/>
              <a:buNone/>
              <a:defRPr/>
            </a:lvl1pPr>
            <a:lvl2pPr lvl="1" algn="l">
              <a:spcBef>
                <a:spcPts val="360"/>
              </a:spcBef>
              <a:spcAft>
                <a:spcPts val="0"/>
              </a:spcAft>
              <a:buSzPts val="1080"/>
              <a:buChar char="❑"/>
              <a:defRPr/>
            </a:lvl2pPr>
            <a:lvl3pPr lvl="2" algn="l">
              <a:spcBef>
                <a:spcPts val="360"/>
              </a:spcBef>
              <a:spcAft>
                <a:spcPts val="0"/>
              </a:spcAft>
              <a:buSzPts val="1170"/>
              <a:buChar char="■"/>
              <a:defRPr/>
            </a:lvl3pPr>
            <a:lvl4pPr lvl="3" algn="l">
              <a:spcBef>
                <a:spcPts val="360"/>
              </a:spcBef>
              <a:spcAft>
                <a:spcPts val="0"/>
              </a:spcAft>
              <a:buSzPts val="1260"/>
              <a:buChar char="❑"/>
              <a:defRPr/>
            </a:lvl4pPr>
            <a:lvl5pPr lvl="4" algn="l">
              <a:spcBef>
                <a:spcPts val="360"/>
              </a:spcBef>
              <a:spcAft>
                <a:spcPts val="0"/>
              </a:spcAft>
              <a:buSzPts val="1350"/>
              <a:buChar char="▪"/>
              <a:defRPr/>
            </a:lvl5pPr>
            <a:lvl6pPr lvl="5" algn="l">
              <a:spcBef>
                <a:spcPts val="360"/>
              </a:spcBef>
              <a:spcAft>
                <a:spcPts val="0"/>
              </a:spcAft>
              <a:buSzPts val="1350"/>
              <a:buChar char="▪"/>
              <a:defRPr/>
            </a:lvl6pPr>
            <a:lvl7pPr lvl="6" algn="l">
              <a:spcBef>
                <a:spcPts val="360"/>
              </a:spcBef>
              <a:spcAft>
                <a:spcPts val="0"/>
              </a:spcAft>
              <a:buSzPts val="1350"/>
              <a:buChar char="▪"/>
              <a:defRPr/>
            </a:lvl7pPr>
            <a:lvl8pPr lvl="7" algn="l">
              <a:spcBef>
                <a:spcPts val="360"/>
              </a:spcBef>
              <a:spcAft>
                <a:spcPts val="0"/>
              </a:spcAft>
              <a:buSzPts val="1350"/>
              <a:buChar char="▪"/>
              <a:defRPr/>
            </a:lvl8pPr>
            <a:lvl9pPr lvl="8" algn="l">
              <a:spcBef>
                <a:spcPts val="360"/>
              </a:spcBef>
              <a:spcAft>
                <a:spcPts val="0"/>
              </a:spcAft>
              <a:buSzPts val="1350"/>
              <a:buChar char="▪"/>
              <a:defRPr/>
            </a:lvl9pPr>
          </a:lstStyle>
          <a:p>
            <a:endParaRPr/>
          </a:p>
        </p:txBody>
      </p:sp>
      <p:sp>
        <p:nvSpPr>
          <p:cNvPr id="98" name="Google Shape;98;p182"/>
          <p:cNvSpPr txBox="1">
            <a:spLocks noGrp="1"/>
          </p:cNvSpPr>
          <p:nvPr>
            <p:ph type="dt" idx="10"/>
          </p:nvPr>
        </p:nvSpPr>
        <p:spPr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99" name="Google Shape;99;p182"/>
          <p:cNvSpPr txBox="1">
            <a:spLocks noGrp="1"/>
          </p:cNvSpPr>
          <p:nvPr>
            <p:ph type="ftr" idx="11"/>
          </p:nvPr>
        </p:nvSpPr>
        <p:spPr>
          <a:xfrm>
            <a:off x="3124200" y="6243638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82"/>
          <p:cNvSpPr txBox="1">
            <a:spLocks noGrp="1"/>
          </p:cNvSpPr>
          <p:nvPr>
            <p:ph type="sldNum" idx="12"/>
          </p:nvPr>
        </p:nvSpPr>
        <p:spPr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17480376"/>
      </p:ext>
    </p:extLst>
  </p:cSld>
  <p:clrMapOvr>
    <a:masterClrMapping/>
  </p:clrMapOvr>
</p:sldLayout>
</file>

<file path=ppt/slideLayouts/slideLayout6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11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11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SzPts val="1300"/>
              <a:buNone/>
              <a:defRPr sz="2000"/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SzPts val="1080"/>
              <a:buNone/>
              <a:defRPr sz="1800"/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SzPts val="1040"/>
              <a:buNone/>
              <a:defRPr sz="1600"/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SzPts val="980"/>
              <a:buNone/>
              <a:defRPr sz="1400"/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SzPts val="1050"/>
              <a:buNone/>
              <a:defRPr sz="1400"/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SzPts val="1050"/>
              <a:buNone/>
              <a:defRPr sz="1400"/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SzPts val="1050"/>
              <a:buNone/>
              <a:defRPr sz="1400"/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SzPts val="1050"/>
              <a:buNone/>
              <a:defRPr sz="1400"/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SzPts val="1050"/>
              <a:buNone/>
              <a:defRPr sz="1400"/>
            </a:lvl9pPr>
          </a:lstStyle>
          <a:p>
            <a:endParaRPr/>
          </a:p>
        </p:txBody>
      </p:sp>
      <p:sp>
        <p:nvSpPr>
          <p:cNvPr id="104" name="Google Shape;104;p211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11"/>
          <p:cNvSpPr txBox="1">
            <a:spLocks noGrp="1"/>
          </p:cNvSpPr>
          <p:nvPr>
            <p:ph type="sldNum" idx="12"/>
          </p:nvPr>
        </p:nvSpPr>
        <p:spPr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60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0" lvl="1" indent="0" algn="r">
              <a:spcBef>
                <a:spcPts val="0"/>
              </a:spcBef>
              <a:buNone/>
              <a:defRPr sz="160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0" lvl="2" indent="0" algn="r">
              <a:spcBef>
                <a:spcPts val="0"/>
              </a:spcBef>
              <a:buNone/>
              <a:defRPr sz="160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0" lvl="3" indent="0" algn="r">
              <a:spcBef>
                <a:spcPts val="0"/>
              </a:spcBef>
              <a:buNone/>
              <a:defRPr sz="160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0" lvl="4" indent="0" algn="r">
              <a:spcBef>
                <a:spcPts val="0"/>
              </a:spcBef>
              <a:buNone/>
              <a:defRPr sz="160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0" lvl="5" indent="0" algn="r">
              <a:spcBef>
                <a:spcPts val="0"/>
              </a:spcBef>
              <a:buNone/>
              <a:defRPr sz="160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L="0" lvl="6" indent="0" algn="r">
              <a:spcBef>
                <a:spcPts val="0"/>
              </a:spcBef>
              <a:buNone/>
              <a:defRPr sz="160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L="0" lvl="7" indent="0" algn="r">
              <a:spcBef>
                <a:spcPts val="0"/>
              </a:spcBef>
              <a:buNone/>
              <a:defRPr sz="160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L="0" lvl="8" indent="0" algn="r">
              <a:spcBef>
                <a:spcPts val="0"/>
              </a:spcBef>
              <a:buNone/>
              <a:defRPr sz="160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760724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330788"/>
      </p:ext>
    </p:extLst>
  </p:cSld>
  <p:clrMapOvr>
    <a:masterClrMapping/>
  </p:clrMapOvr>
  <p:transition/>
</p:sldLayout>
</file>

<file path=ppt/slideLayouts/slideLayout6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12"/>
          <p:cNvSpPr txBox="1"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12"/>
          <p:cNvSpPr txBox="1">
            <a:spLocks noGrp="1"/>
          </p:cNvSpPr>
          <p:nvPr>
            <p:ph type="body" idx="1"/>
          </p:nvPr>
        </p:nvSpPr>
        <p:spPr>
          <a:xfrm>
            <a:off x="228600" y="1371600"/>
            <a:ext cx="4229100" cy="48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4170" algn="l">
              <a:spcBef>
                <a:spcPts val="560"/>
              </a:spcBef>
              <a:spcAft>
                <a:spcPts val="0"/>
              </a:spcAft>
              <a:buSzPts val="1820"/>
              <a:buChar char="■"/>
              <a:defRPr sz="2800"/>
            </a:lvl1pPr>
            <a:lvl2pPr marL="914400" lvl="1" indent="-320040" algn="l">
              <a:spcBef>
                <a:spcPts val="480"/>
              </a:spcBef>
              <a:spcAft>
                <a:spcPts val="0"/>
              </a:spcAft>
              <a:buSzPts val="1440"/>
              <a:buChar char="❑"/>
              <a:defRPr sz="2400"/>
            </a:lvl2pPr>
            <a:lvl3pPr marL="1371600" lvl="2" indent="-311150" algn="l">
              <a:spcBef>
                <a:spcPts val="400"/>
              </a:spcBef>
              <a:spcAft>
                <a:spcPts val="0"/>
              </a:spcAft>
              <a:buSzPts val="1300"/>
              <a:buChar char="■"/>
              <a:defRPr sz="2000"/>
            </a:lvl3pPr>
            <a:lvl4pPr marL="1828800" lvl="3" indent="-308610" algn="l">
              <a:spcBef>
                <a:spcPts val="360"/>
              </a:spcBef>
              <a:spcAft>
                <a:spcPts val="0"/>
              </a:spcAft>
              <a:buSzPts val="1260"/>
              <a:buChar char="❑"/>
              <a:defRPr sz="1800"/>
            </a:lvl4pPr>
            <a:lvl5pPr marL="2286000" lvl="4" indent="-314325" algn="l">
              <a:spcBef>
                <a:spcPts val="360"/>
              </a:spcBef>
              <a:spcAft>
                <a:spcPts val="0"/>
              </a:spcAft>
              <a:buSzPts val="1350"/>
              <a:buChar char="▪"/>
              <a:defRPr sz="1800"/>
            </a:lvl5pPr>
            <a:lvl6pPr marL="2743200" lvl="5" indent="-314325" algn="l">
              <a:spcBef>
                <a:spcPts val="360"/>
              </a:spcBef>
              <a:spcAft>
                <a:spcPts val="0"/>
              </a:spcAft>
              <a:buSzPts val="1350"/>
              <a:buChar char="▪"/>
              <a:defRPr sz="1800"/>
            </a:lvl6pPr>
            <a:lvl7pPr marL="3200400" lvl="6" indent="-314325" algn="l">
              <a:spcBef>
                <a:spcPts val="360"/>
              </a:spcBef>
              <a:spcAft>
                <a:spcPts val="0"/>
              </a:spcAft>
              <a:buSzPts val="1350"/>
              <a:buChar char="▪"/>
              <a:defRPr sz="1800"/>
            </a:lvl7pPr>
            <a:lvl8pPr marL="3657600" lvl="7" indent="-314325" algn="l">
              <a:spcBef>
                <a:spcPts val="360"/>
              </a:spcBef>
              <a:spcAft>
                <a:spcPts val="0"/>
              </a:spcAft>
              <a:buSzPts val="1350"/>
              <a:buChar char="▪"/>
              <a:defRPr sz="1800"/>
            </a:lvl8pPr>
            <a:lvl9pPr marL="4114800" lvl="8" indent="-314325" algn="l">
              <a:spcBef>
                <a:spcPts val="360"/>
              </a:spcBef>
              <a:spcAft>
                <a:spcPts val="0"/>
              </a:spcAft>
              <a:buSzPts val="1350"/>
              <a:buChar char="▪"/>
              <a:defRPr sz="1800"/>
            </a:lvl9pPr>
          </a:lstStyle>
          <a:p>
            <a:endParaRPr/>
          </a:p>
        </p:txBody>
      </p:sp>
      <p:sp>
        <p:nvSpPr>
          <p:cNvPr id="109" name="Google Shape;109;p212"/>
          <p:cNvSpPr txBox="1">
            <a:spLocks noGrp="1"/>
          </p:cNvSpPr>
          <p:nvPr>
            <p:ph type="body" idx="2"/>
          </p:nvPr>
        </p:nvSpPr>
        <p:spPr>
          <a:xfrm>
            <a:off x="4610100" y="1371600"/>
            <a:ext cx="4229100" cy="48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4170" algn="l">
              <a:spcBef>
                <a:spcPts val="560"/>
              </a:spcBef>
              <a:spcAft>
                <a:spcPts val="0"/>
              </a:spcAft>
              <a:buSzPts val="1820"/>
              <a:buChar char="■"/>
              <a:defRPr sz="2800"/>
            </a:lvl1pPr>
            <a:lvl2pPr marL="914400" lvl="1" indent="-320040" algn="l">
              <a:spcBef>
                <a:spcPts val="480"/>
              </a:spcBef>
              <a:spcAft>
                <a:spcPts val="0"/>
              </a:spcAft>
              <a:buSzPts val="1440"/>
              <a:buChar char="❑"/>
              <a:defRPr sz="2400"/>
            </a:lvl2pPr>
            <a:lvl3pPr marL="1371600" lvl="2" indent="-311150" algn="l">
              <a:spcBef>
                <a:spcPts val="400"/>
              </a:spcBef>
              <a:spcAft>
                <a:spcPts val="0"/>
              </a:spcAft>
              <a:buSzPts val="1300"/>
              <a:buChar char="■"/>
              <a:defRPr sz="2000"/>
            </a:lvl3pPr>
            <a:lvl4pPr marL="1828800" lvl="3" indent="-308610" algn="l">
              <a:spcBef>
                <a:spcPts val="360"/>
              </a:spcBef>
              <a:spcAft>
                <a:spcPts val="0"/>
              </a:spcAft>
              <a:buSzPts val="1260"/>
              <a:buChar char="❑"/>
              <a:defRPr sz="1800"/>
            </a:lvl4pPr>
            <a:lvl5pPr marL="2286000" lvl="4" indent="-314325" algn="l">
              <a:spcBef>
                <a:spcPts val="360"/>
              </a:spcBef>
              <a:spcAft>
                <a:spcPts val="0"/>
              </a:spcAft>
              <a:buSzPts val="1350"/>
              <a:buChar char="▪"/>
              <a:defRPr sz="1800"/>
            </a:lvl5pPr>
            <a:lvl6pPr marL="2743200" lvl="5" indent="-314325" algn="l">
              <a:spcBef>
                <a:spcPts val="360"/>
              </a:spcBef>
              <a:spcAft>
                <a:spcPts val="0"/>
              </a:spcAft>
              <a:buSzPts val="1350"/>
              <a:buChar char="▪"/>
              <a:defRPr sz="1800"/>
            </a:lvl6pPr>
            <a:lvl7pPr marL="3200400" lvl="6" indent="-314325" algn="l">
              <a:spcBef>
                <a:spcPts val="360"/>
              </a:spcBef>
              <a:spcAft>
                <a:spcPts val="0"/>
              </a:spcAft>
              <a:buSzPts val="1350"/>
              <a:buChar char="▪"/>
              <a:defRPr sz="1800"/>
            </a:lvl7pPr>
            <a:lvl8pPr marL="3657600" lvl="7" indent="-314325" algn="l">
              <a:spcBef>
                <a:spcPts val="360"/>
              </a:spcBef>
              <a:spcAft>
                <a:spcPts val="0"/>
              </a:spcAft>
              <a:buSzPts val="1350"/>
              <a:buChar char="▪"/>
              <a:defRPr sz="1800"/>
            </a:lvl8pPr>
            <a:lvl9pPr marL="4114800" lvl="8" indent="-314325" algn="l">
              <a:spcBef>
                <a:spcPts val="360"/>
              </a:spcBef>
              <a:spcAft>
                <a:spcPts val="0"/>
              </a:spcAft>
              <a:buSzPts val="1350"/>
              <a:buChar char="▪"/>
              <a:defRPr sz="1800"/>
            </a:lvl9pPr>
          </a:lstStyle>
          <a:p>
            <a:endParaRPr/>
          </a:p>
        </p:txBody>
      </p:sp>
      <p:sp>
        <p:nvSpPr>
          <p:cNvPr id="110" name="Google Shape;110;p212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12"/>
          <p:cNvSpPr txBox="1">
            <a:spLocks noGrp="1"/>
          </p:cNvSpPr>
          <p:nvPr>
            <p:ph type="sldNum" idx="12"/>
          </p:nvPr>
        </p:nvSpPr>
        <p:spPr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60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0" lvl="1" indent="0" algn="r">
              <a:spcBef>
                <a:spcPts val="0"/>
              </a:spcBef>
              <a:buNone/>
              <a:defRPr sz="160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0" lvl="2" indent="0" algn="r">
              <a:spcBef>
                <a:spcPts val="0"/>
              </a:spcBef>
              <a:buNone/>
              <a:defRPr sz="160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0" lvl="3" indent="0" algn="r">
              <a:spcBef>
                <a:spcPts val="0"/>
              </a:spcBef>
              <a:buNone/>
              <a:defRPr sz="160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0" lvl="4" indent="0" algn="r">
              <a:spcBef>
                <a:spcPts val="0"/>
              </a:spcBef>
              <a:buNone/>
              <a:defRPr sz="160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0" lvl="5" indent="0" algn="r">
              <a:spcBef>
                <a:spcPts val="0"/>
              </a:spcBef>
              <a:buNone/>
              <a:defRPr sz="160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L="0" lvl="6" indent="0" algn="r">
              <a:spcBef>
                <a:spcPts val="0"/>
              </a:spcBef>
              <a:buNone/>
              <a:defRPr sz="160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L="0" lvl="7" indent="0" algn="r">
              <a:spcBef>
                <a:spcPts val="0"/>
              </a:spcBef>
              <a:buNone/>
              <a:defRPr sz="160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L="0" lvl="8" indent="0" algn="r">
              <a:spcBef>
                <a:spcPts val="0"/>
              </a:spcBef>
              <a:buNone/>
              <a:defRPr sz="160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39993227"/>
      </p:ext>
    </p:extLst>
  </p:cSld>
  <p:clrMapOvr>
    <a:masterClrMapping/>
  </p:clrMapOvr>
</p:sldLayout>
</file>

<file path=ppt/slideLayouts/slideLayout6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1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213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SzPts val="156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SzPts val="12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SzPts val="117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SzPts val="112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SzPts val="12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SzPts val="12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SzPts val="12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SzPts val="12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SzPts val="1200"/>
              <a:buNone/>
              <a:defRPr sz="1600" b="1"/>
            </a:lvl9pPr>
          </a:lstStyle>
          <a:p>
            <a:endParaRPr/>
          </a:p>
        </p:txBody>
      </p:sp>
      <p:sp>
        <p:nvSpPr>
          <p:cNvPr id="115" name="Google Shape;115;p213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7660" algn="l">
              <a:spcBef>
                <a:spcPts val="480"/>
              </a:spcBef>
              <a:spcAft>
                <a:spcPts val="0"/>
              </a:spcAft>
              <a:buSzPts val="1560"/>
              <a:buChar char="■"/>
              <a:defRPr sz="2400"/>
            </a:lvl1pPr>
            <a:lvl2pPr marL="914400" lvl="1" indent="-304800" algn="l">
              <a:spcBef>
                <a:spcPts val="400"/>
              </a:spcBef>
              <a:spcAft>
                <a:spcPts val="0"/>
              </a:spcAft>
              <a:buSzPts val="1200"/>
              <a:buChar char="❑"/>
              <a:defRPr sz="2000"/>
            </a:lvl2pPr>
            <a:lvl3pPr marL="1371600" lvl="2" indent="-302894" algn="l">
              <a:spcBef>
                <a:spcPts val="360"/>
              </a:spcBef>
              <a:spcAft>
                <a:spcPts val="0"/>
              </a:spcAft>
              <a:buSzPts val="1170"/>
              <a:buChar char="■"/>
              <a:defRPr sz="1800"/>
            </a:lvl3pPr>
            <a:lvl4pPr marL="1828800" lvl="3" indent="-299719" algn="l">
              <a:spcBef>
                <a:spcPts val="320"/>
              </a:spcBef>
              <a:spcAft>
                <a:spcPts val="0"/>
              </a:spcAft>
              <a:buSzPts val="1120"/>
              <a:buChar char="❑"/>
              <a:defRPr sz="1600"/>
            </a:lvl4pPr>
            <a:lvl5pPr marL="2286000" lvl="4" indent="-304800" algn="l">
              <a:spcBef>
                <a:spcPts val="320"/>
              </a:spcBef>
              <a:spcAft>
                <a:spcPts val="0"/>
              </a:spcAft>
              <a:buSzPts val="1200"/>
              <a:buChar char="▪"/>
              <a:defRPr sz="1600"/>
            </a:lvl5pPr>
            <a:lvl6pPr marL="2743200" lvl="5" indent="-304800" algn="l">
              <a:spcBef>
                <a:spcPts val="320"/>
              </a:spcBef>
              <a:spcAft>
                <a:spcPts val="0"/>
              </a:spcAft>
              <a:buSzPts val="1200"/>
              <a:buChar char="▪"/>
              <a:defRPr sz="1600"/>
            </a:lvl6pPr>
            <a:lvl7pPr marL="3200400" lvl="6" indent="-304800" algn="l">
              <a:spcBef>
                <a:spcPts val="320"/>
              </a:spcBef>
              <a:spcAft>
                <a:spcPts val="0"/>
              </a:spcAft>
              <a:buSzPts val="1200"/>
              <a:buChar char="▪"/>
              <a:defRPr sz="1600"/>
            </a:lvl7pPr>
            <a:lvl8pPr marL="3657600" lvl="7" indent="-304800" algn="l">
              <a:spcBef>
                <a:spcPts val="320"/>
              </a:spcBef>
              <a:spcAft>
                <a:spcPts val="0"/>
              </a:spcAft>
              <a:buSzPts val="1200"/>
              <a:buChar char="▪"/>
              <a:defRPr sz="1600"/>
            </a:lvl8pPr>
            <a:lvl9pPr marL="4114800" lvl="8" indent="-304800" algn="l">
              <a:spcBef>
                <a:spcPts val="320"/>
              </a:spcBef>
              <a:spcAft>
                <a:spcPts val="0"/>
              </a:spcAft>
              <a:buSzPts val="1200"/>
              <a:buChar char="▪"/>
              <a:defRPr sz="1600"/>
            </a:lvl9pPr>
          </a:lstStyle>
          <a:p>
            <a:endParaRPr/>
          </a:p>
        </p:txBody>
      </p:sp>
      <p:sp>
        <p:nvSpPr>
          <p:cNvPr id="116" name="Google Shape;116;p213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SzPts val="156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SzPts val="12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SzPts val="117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SzPts val="112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SzPts val="12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SzPts val="12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SzPts val="12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SzPts val="12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SzPts val="1200"/>
              <a:buNone/>
              <a:defRPr sz="1600" b="1"/>
            </a:lvl9pPr>
          </a:lstStyle>
          <a:p>
            <a:endParaRPr/>
          </a:p>
        </p:txBody>
      </p:sp>
      <p:sp>
        <p:nvSpPr>
          <p:cNvPr id="117" name="Google Shape;117;p213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7660" algn="l">
              <a:spcBef>
                <a:spcPts val="480"/>
              </a:spcBef>
              <a:spcAft>
                <a:spcPts val="0"/>
              </a:spcAft>
              <a:buSzPts val="1560"/>
              <a:buChar char="■"/>
              <a:defRPr sz="2400"/>
            </a:lvl1pPr>
            <a:lvl2pPr marL="914400" lvl="1" indent="-304800" algn="l">
              <a:spcBef>
                <a:spcPts val="400"/>
              </a:spcBef>
              <a:spcAft>
                <a:spcPts val="0"/>
              </a:spcAft>
              <a:buSzPts val="1200"/>
              <a:buChar char="❑"/>
              <a:defRPr sz="2000"/>
            </a:lvl2pPr>
            <a:lvl3pPr marL="1371600" lvl="2" indent="-302894" algn="l">
              <a:spcBef>
                <a:spcPts val="360"/>
              </a:spcBef>
              <a:spcAft>
                <a:spcPts val="0"/>
              </a:spcAft>
              <a:buSzPts val="1170"/>
              <a:buChar char="■"/>
              <a:defRPr sz="1800"/>
            </a:lvl3pPr>
            <a:lvl4pPr marL="1828800" lvl="3" indent="-299719" algn="l">
              <a:spcBef>
                <a:spcPts val="320"/>
              </a:spcBef>
              <a:spcAft>
                <a:spcPts val="0"/>
              </a:spcAft>
              <a:buSzPts val="1120"/>
              <a:buChar char="❑"/>
              <a:defRPr sz="1600"/>
            </a:lvl4pPr>
            <a:lvl5pPr marL="2286000" lvl="4" indent="-304800" algn="l">
              <a:spcBef>
                <a:spcPts val="320"/>
              </a:spcBef>
              <a:spcAft>
                <a:spcPts val="0"/>
              </a:spcAft>
              <a:buSzPts val="1200"/>
              <a:buChar char="▪"/>
              <a:defRPr sz="1600"/>
            </a:lvl5pPr>
            <a:lvl6pPr marL="2743200" lvl="5" indent="-304800" algn="l">
              <a:spcBef>
                <a:spcPts val="320"/>
              </a:spcBef>
              <a:spcAft>
                <a:spcPts val="0"/>
              </a:spcAft>
              <a:buSzPts val="1200"/>
              <a:buChar char="▪"/>
              <a:defRPr sz="1600"/>
            </a:lvl6pPr>
            <a:lvl7pPr marL="3200400" lvl="6" indent="-304800" algn="l">
              <a:spcBef>
                <a:spcPts val="320"/>
              </a:spcBef>
              <a:spcAft>
                <a:spcPts val="0"/>
              </a:spcAft>
              <a:buSzPts val="1200"/>
              <a:buChar char="▪"/>
              <a:defRPr sz="1600"/>
            </a:lvl7pPr>
            <a:lvl8pPr marL="3657600" lvl="7" indent="-304800" algn="l">
              <a:spcBef>
                <a:spcPts val="320"/>
              </a:spcBef>
              <a:spcAft>
                <a:spcPts val="0"/>
              </a:spcAft>
              <a:buSzPts val="1200"/>
              <a:buChar char="▪"/>
              <a:defRPr sz="1600"/>
            </a:lvl8pPr>
            <a:lvl9pPr marL="4114800" lvl="8" indent="-304800" algn="l">
              <a:spcBef>
                <a:spcPts val="320"/>
              </a:spcBef>
              <a:spcAft>
                <a:spcPts val="0"/>
              </a:spcAft>
              <a:buSzPts val="1200"/>
              <a:buChar char="▪"/>
              <a:defRPr sz="1600"/>
            </a:lvl9pPr>
          </a:lstStyle>
          <a:p>
            <a:endParaRPr/>
          </a:p>
        </p:txBody>
      </p:sp>
      <p:sp>
        <p:nvSpPr>
          <p:cNvPr id="118" name="Google Shape;118;p213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13"/>
          <p:cNvSpPr txBox="1">
            <a:spLocks noGrp="1"/>
          </p:cNvSpPr>
          <p:nvPr>
            <p:ph type="sldNum" idx="12"/>
          </p:nvPr>
        </p:nvSpPr>
        <p:spPr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60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0" lvl="1" indent="0" algn="r">
              <a:spcBef>
                <a:spcPts val="0"/>
              </a:spcBef>
              <a:buNone/>
              <a:defRPr sz="160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0" lvl="2" indent="0" algn="r">
              <a:spcBef>
                <a:spcPts val="0"/>
              </a:spcBef>
              <a:buNone/>
              <a:defRPr sz="160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0" lvl="3" indent="0" algn="r">
              <a:spcBef>
                <a:spcPts val="0"/>
              </a:spcBef>
              <a:buNone/>
              <a:defRPr sz="160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0" lvl="4" indent="0" algn="r">
              <a:spcBef>
                <a:spcPts val="0"/>
              </a:spcBef>
              <a:buNone/>
              <a:defRPr sz="160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0" lvl="5" indent="0" algn="r">
              <a:spcBef>
                <a:spcPts val="0"/>
              </a:spcBef>
              <a:buNone/>
              <a:defRPr sz="160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L="0" lvl="6" indent="0" algn="r">
              <a:spcBef>
                <a:spcPts val="0"/>
              </a:spcBef>
              <a:buNone/>
              <a:defRPr sz="160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L="0" lvl="7" indent="0" algn="r">
              <a:spcBef>
                <a:spcPts val="0"/>
              </a:spcBef>
              <a:buNone/>
              <a:defRPr sz="160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L="0" lvl="8" indent="0" algn="r">
              <a:spcBef>
                <a:spcPts val="0"/>
              </a:spcBef>
              <a:buNone/>
              <a:defRPr sz="160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67669337"/>
      </p:ext>
    </p:extLst>
  </p:cSld>
  <p:clrMapOvr>
    <a:masterClrMapping/>
  </p:clrMapOvr>
</p:sldLayout>
</file>

<file path=ppt/slideLayouts/slideLayout6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14"/>
          <p:cNvSpPr txBox="1"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14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14"/>
          <p:cNvSpPr txBox="1">
            <a:spLocks noGrp="1"/>
          </p:cNvSpPr>
          <p:nvPr>
            <p:ph type="sldNum" idx="12"/>
          </p:nvPr>
        </p:nvSpPr>
        <p:spPr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60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0" lvl="1" indent="0" algn="r">
              <a:spcBef>
                <a:spcPts val="0"/>
              </a:spcBef>
              <a:buNone/>
              <a:defRPr sz="160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0" lvl="2" indent="0" algn="r">
              <a:spcBef>
                <a:spcPts val="0"/>
              </a:spcBef>
              <a:buNone/>
              <a:defRPr sz="160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0" lvl="3" indent="0" algn="r">
              <a:spcBef>
                <a:spcPts val="0"/>
              </a:spcBef>
              <a:buNone/>
              <a:defRPr sz="160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0" lvl="4" indent="0" algn="r">
              <a:spcBef>
                <a:spcPts val="0"/>
              </a:spcBef>
              <a:buNone/>
              <a:defRPr sz="160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0" lvl="5" indent="0" algn="r">
              <a:spcBef>
                <a:spcPts val="0"/>
              </a:spcBef>
              <a:buNone/>
              <a:defRPr sz="160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L="0" lvl="6" indent="0" algn="r">
              <a:spcBef>
                <a:spcPts val="0"/>
              </a:spcBef>
              <a:buNone/>
              <a:defRPr sz="160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L="0" lvl="7" indent="0" algn="r">
              <a:spcBef>
                <a:spcPts val="0"/>
              </a:spcBef>
              <a:buNone/>
              <a:defRPr sz="160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L="0" lvl="8" indent="0" algn="r">
              <a:spcBef>
                <a:spcPts val="0"/>
              </a:spcBef>
              <a:buNone/>
              <a:defRPr sz="160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97850842"/>
      </p:ext>
    </p:extLst>
  </p:cSld>
  <p:clrMapOvr>
    <a:masterClrMapping/>
  </p:clrMapOvr>
</p:sldLayout>
</file>

<file path=ppt/slideLayouts/slideLayout6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15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215"/>
          <p:cNvSpPr txBox="1">
            <a:spLocks noGrp="1"/>
          </p:cNvSpPr>
          <p:nvPr>
            <p:ph type="sldNum" idx="12"/>
          </p:nvPr>
        </p:nvSpPr>
        <p:spPr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60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0" lvl="1" indent="0" algn="r">
              <a:spcBef>
                <a:spcPts val="0"/>
              </a:spcBef>
              <a:buNone/>
              <a:defRPr sz="160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0" lvl="2" indent="0" algn="r">
              <a:spcBef>
                <a:spcPts val="0"/>
              </a:spcBef>
              <a:buNone/>
              <a:defRPr sz="160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0" lvl="3" indent="0" algn="r">
              <a:spcBef>
                <a:spcPts val="0"/>
              </a:spcBef>
              <a:buNone/>
              <a:defRPr sz="160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0" lvl="4" indent="0" algn="r">
              <a:spcBef>
                <a:spcPts val="0"/>
              </a:spcBef>
              <a:buNone/>
              <a:defRPr sz="160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0" lvl="5" indent="0" algn="r">
              <a:spcBef>
                <a:spcPts val="0"/>
              </a:spcBef>
              <a:buNone/>
              <a:defRPr sz="160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L="0" lvl="6" indent="0" algn="r">
              <a:spcBef>
                <a:spcPts val="0"/>
              </a:spcBef>
              <a:buNone/>
              <a:defRPr sz="160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L="0" lvl="7" indent="0" algn="r">
              <a:spcBef>
                <a:spcPts val="0"/>
              </a:spcBef>
              <a:buNone/>
              <a:defRPr sz="160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L="0" lvl="8" indent="0" algn="r">
              <a:spcBef>
                <a:spcPts val="0"/>
              </a:spcBef>
              <a:buNone/>
              <a:defRPr sz="160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7451912"/>
      </p:ext>
    </p:extLst>
  </p:cSld>
  <p:clrMapOvr>
    <a:masterClrMapping/>
  </p:clrMapOvr>
</p:sldLayout>
</file>

<file path=ppt/slideLayouts/slideLayout6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16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216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60680" algn="l">
              <a:spcBef>
                <a:spcPts val="640"/>
              </a:spcBef>
              <a:spcAft>
                <a:spcPts val="0"/>
              </a:spcAft>
              <a:buSzPts val="2080"/>
              <a:buChar char="■"/>
              <a:defRPr sz="3200"/>
            </a:lvl1pPr>
            <a:lvl2pPr marL="914400" lvl="1" indent="-335280" algn="l">
              <a:spcBef>
                <a:spcPts val="560"/>
              </a:spcBef>
              <a:spcAft>
                <a:spcPts val="0"/>
              </a:spcAft>
              <a:buSzPts val="1680"/>
              <a:buChar char="❑"/>
              <a:defRPr sz="2800"/>
            </a:lvl2pPr>
            <a:lvl3pPr marL="1371600" lvl="2" indent="-327660" algn="l">
              <a:spcBef>
                <a:spcPts val="480"/>
              </a:spcBef>
              <a:spcAft>
                <a:spcPts val="0"/>
              </a:spcAft>
              <a:buSzPts val="1560"/>
              <a:buChar char="■"/>
              <a:defRPr sz="2400"/>
            </a:lvl3pPr>
            <a:lvl4pPr marL="1828800" lvl="3" indent="-317500" algn="l">
              <a:spcBef>
                <a:spcPts val="400"/>
              </a:spcBef>
              <a:spcAft>
                <a:spcPts val="0"/>
              </a:spcAft>
              <a:buSzPts val="1400"/>
              <a:buChar char="❑"/>
              <a:defRPr sz="2000"/>
            </a:lvl4pPr>
            <a:lvl5pPr marL="2286000" lvl="4" indent="-323850" algn="l">
              <a:spcBef>
                <a:spcPts val="400"/>
              </a:spcBef>
              <a:spcAft>
                <a:spcPts val="0"/>
              </a:spcAft>
              <a:buSzPts val="1500"/>
              <a:buChar char="▪"/>
              <a:defRPr sz="2000"/>
            </a:lvl5pPr>
            <a:lvl6pPr marL="2743200" lvl="5" indent="-323850" algn="l">
              <a:spcBef>
                <a:spcPts val="400"/>
              </a:spcBef>
              <a:spcAft>
                <a:spcPts val="0"/>
              </a:spcAft>
              <a:buSzPts val="1500"/>
              <a:buChar char="▪"/>
              <a:defRPr sz="2000"/>
            </a:lvl6pPr>
            <a:lvl7pPr marL="3200400" lvl="6" indent="-323850" algn="l">
              <a:spcBef>
                <a:spcPts val="400"/>
              </a:spcBef>
              <a:spcAft>
                <a:spcPts val="0"/>
              </a:spcAft>
              <a:buSzPts val="1500"/>
              <a:buChar char="▪"/>
              <a:defRPr sz="2000"/>
            </a:lvl7pPr>
            <a:lvl8pPr marL="3657600" lvl="7" indent="-323850" algn="l">
              <a:spcBef>
                <a:spcPts val="400"/>
              </a:spcBef>
              <a:spcAft>
                <a:spcPts val="0"/>
              </a:spcAft>
              <a:buSzPts val="1500"/>
              <a:buChar char="▪"/>
              <a:defRPr sz="2000"/>
            </a:lvl8pPr>
            <a:lvl9pPr marL="4114800" lvl="8" indent="-323850" algn="l">
              <a:spcBef>
                <a:spcPts val="400"/>
              </a:spcBef>
              <a:spcAft>
                <a:spcPts val="0"/>
              </a:spcAft>
              <a:buSzPts val="1500"/>
              <a:buChar char="▪"/>
              <a:defRPr sz="2000"/>
            </a:lvl9pPr>
          </a:lstStyle>
          <a:p>
            <a:endParaRPr/>
          </a:p>
        </p:txBody>
      </p:sp>
      <p:sp>
        <p:nvSpPr>
          <p:cNvPr id="130" name="Google Shape;130;p216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SzPts val="91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SzPts val="72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SzPts val="65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SzPts val="63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SzPts val="675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SzPts val="675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SzPts val="675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SzPts val="675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SzPts val="675"/>
              <a:buNone/>
              <a:defRPr sz="900"/>
            </a:lvl9pPr>
          </a:lstStyle>
          <a:p>
            <a:endParaRPr/>
          </a:p>
        </p:txBody>
      </p:sp>
      <p:sp>
        <p:nvSpPr>
          <p:cNvPr id="131" name="Google Shape;131;p216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216"/>
          <p:cNvSpPr txBox="1">
            <a:spLocks noGrp="1"/>
          </p:cNvSpPr>
          <p:nvPr>
            <p:ph type="sldNum" idx="12"/>
          </p:nvPr>
        </p:nvSpPr>
        <p:spPr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60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0" lvl="1" indent="0" algn="r">
              <a:spcBef>
                <a:spcPts val="0"/>
              </a:spcBef>
              <a:buNone/>
              <a:defRPr sz="160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0" lvl="2" indent="0" algn="r">
              <a:spcBef>
                <a:spcPts val="0"/>
              </a:spcBef>
              <a:buNone/>
              <a:defRPr sz="160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0" lvl="3" indent="0" algn="r">
              <a:spcBef>
                <a:spcPts val="0"/>
              </a:spcBef>
              <a:buNone/>
              <a:defRPr sz="160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0" lvl="4" indent="0" algn="r">
              <a:spcBef>
                <a:spcPts val="0"/>
              </a:spcBef>
              <a:buNone/>
              <a:defRPr sz="160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0" lvl="5" indent="0" algn="r">
              <a:spcBef>
                <a:spcPts val="0"/>
              </a:spcBef>
              <a:buNone/>
              <a:defRPr sz="160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L="0" lvl="6" indent="0" algn="r">
              <a:spcBef>
                <a:spcPts val="0"/>
              </a:spcBef>
              <a:buNone/>
              <a:defRPr sz="160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L="0" lvl="7" indent="0" algn="r">
              <a:spcBef>
                <a:spcPts val="0"/>
              </a:spcBef>
              <a:buNone/>
              <a:defRPr sz="160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L="0" lvl="8" indent="0" algn="r">
              <a:spcBef>
                <a:spcPts val="0"/>
              </a:spcBef>
              <a:buNone/>
              <a:defRPr sz="160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11724968"/>
      </p:ext>
    </p:extLst>
  </p:cSld>
  <p:clrMapOvr>
    <a:masterClrMapping/>
  </p:clrMapOvr>
</p:sldLayout>
</file>

<file path=ppt/slideLayouts/slideLayout6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17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217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136" name="Google Shape;136;p217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SzPts val="91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SzPts val="72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SzPts val="65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SzPts val="63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SzPts val="675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SzPts val="675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SzPts val="675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SzPts val="675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SzPts val="675"/>
              <a:buNone/>
              <a:defRPr sz="900"/>
            </a:lvl9pPr>
          </a:lstStyle>
          <a:p>
            <a:endParaRPr/>
          </a:p>
        </p:txBody>
      </p:sp>
      <p:sp>
        <p:nvSpPr>
          <p:cNvPr id="137" name="Google Shape;137;p217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217"/>
          <p:cNvSpPr txBox="1">
            <a:spLocks noGrp="1"/>
          </p:cNvSpPr>
          <p:nvPr>
            <p:ph type="sldNum" idx="12"/>
          </p:nvPr>
        </p:nvSpPr>
        <p:spPr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60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0" lvl="1" indent="0" algn="r">
              <a:spcBef>
                <a:spcPts val="0"/>
              </a:spcBef>
              <a:buNone/>
              <a:defRPr sz="160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0" lvl="2" indent="0" algn="r">
              <a:spcBef>
                <a:spcPts val="0"/>
              </a:spcBef>
              <a:buNone/>
              <a:defRPr sz="160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0" lvl="3" indent="0" algn="r">
              <a:spcBef>
                <a:spcPts val="0"/>
              </a:spcBef>
              <a:buNone/>
              <a:defRPr sz="160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0" lvl="4" indent="0" algn="r">
              <a:spcBef>
                <a:spcPts val="0"/>
              </a:spcBef>
              <a:buNone/>
              <a:defRPr sz="160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0" lvl="5" indent="0" algn="r">
              <a:spcBef>
                <a:spcPts val="0"/>
              </a:spcBef>
              <a:buNone/>
              <a:defRPr sz="160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L="0" lvl="6" indent="0" algn="r">
              <a:spcBef>
                <a:spcPts val="0"/>
              </a:spcBef>
              <a:buNone/>
              <a:defRPr sz="160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L="0" lvl="7" indent="0" algn="r">
              <a:spcBef>
                <a:spcPts val="0"/>
              </a:spcBef>
              <a:buNone/>
              <a:defRPr sz="160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L="0" lvl="8" indent="0" algn="r">
              <a:spcBef>
                <a:spcPts val="0"/>
              </a:spcBef>
              <a:buNone/>
              <a:defRPr sz="160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9943920"/>
      </p:ext>
    </p:extLst>
  </p:cSld>
  <p:clrMapOvr>
    <a:masterClrMapping/>
  </p:clrMapOvr>
</p:sldLayout>
</file>

<file path=ppt/slideLayouts/slideLayout6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18"/>
          <p:cNvSpPr txBox="1"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218"/>
          <p:cNvSpPr txBox="1">
            <a:spLocks noGrp="1"/>
          </p:cNvSpPr>
          <p:nvPr>
            <p:ph type="body" idx="1"/>
          </p:nvPr>
        </p:nvSpPr>
        <p:spPr>
          <a:xfrm rot="5400000">
            <a:off x="2095500" y="-495300"/>
            <a:ext cx="4876800" cy="861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02895" algn="l">
              <a:spcBef>
                <a:spcPts val="360"/>
              </a:spcBef>
              <a:spcAft>
                <a:spcPts val="0"/>
              </a:spcAft>
              <a:buSzPts val="1170"/>
              <a:buChar char="■"/>
              <a:defRPr/>
            </a:lvl1pPr>
            <a:lvl2pPr marL="914400" lvl="1" indent="-297180" algn="l">
              <a:spcBef>
                <a:spcPts val="360"/>
              </a:spcBef>
              <a:spcAft>
                <a:spcPts val="0"/>
              </a:spcAft>
              <a:buSzPts val="1080"/>
              <a:buChar char="❑"/>
              <a:defRPr/>
            </a:lvl2pPr>
            <a:lvl3pPr marL="1371600" lvl="2" indent="-302894" algn="l">
              <a:spcBef>
                <a:spcPts val="360"/>
              </a:spcBef>
              <a:spcAft>
                <a:spcPts val="0"/>
              </a:spcAft>
              <a:buSzPts val="1170"/>
              <a:buChar char="■"/>
              <a:defRPr/>
            </a:lvl3pPr>
            <a:lvl4pPr marL="1828800" lvl="3" indent="-308610" algn="l">
              <a:spcBef>
                <a:spcPts val="360"/>
              </a:spcBef>
              <a:spcAft>
                <a:spcPts val="0"/>
              </a:spcAft>
              <a:buSzPts val="1260"/>
              <a:buChar char="❑"/>
              <a:defRPr/>
            </a:lvl4pPr>
            <a:lvl5pPr marL="2286000" lvl="4" indent="-314325" algn="l">
              <a:spcBef>
                <a:spcPts val="360"/>
              </a:spcBef>
              <a:spcAft>
                <a:spcPts val="0"/>
              </a:spcAft>
              <a:buSzPts val="1350"/>
              <a:buChar char="▪"/>
              <a:defRPr/>
            </a:lvl5pPr>
            <a:lvl6pPr marL="2743200" lvl="5" indent="-314325" algn="l">
              <a:spcBef>
                <a:spcPts val="360"/>
              </a:spcBef>
              <a:spcAft>
                <a:spcPts val="0"/>
              </a:spcAft>
              <a:buSzPts val="1350"/>
              <a:buChar char="▪"/>
              <a:defRPr/>
            </a:lvl6pPr>
            <a:lvl7pPr marL="3200400" lvl="6" indent="-314325" algn="l">
              <a:spcBef>
                <a:spcPts val="360"/>
              </a:spcBef>
              <a:spcAft>
                <a:spcPts val="0"/>
              </a:spcAft>
              <a:buSzPts val="1350"/>
              <a:buChar char="▪"/>
              <a:defRPr/>
            </a:lvl7pPr>
            <a:lvl8pPr marL="3657600" lvl="7" indent="-314325" algn="l">
              <a:spcBef>
                <a:spcPts val="360"/>
              </a:spcBef>
              <a:spcAft>
                <a:spcPts val="0"/>
              </a:spcAft>
              <a:buSzPts val="1350"/>
              <a:buChar char="▪"/>
              <a:defRPr/>
            </a:lvl8pPr>
            <a:lvl9pPr marL="4114800" lvl="8" indent="-314325" algn="l">
              <a:spcBef>
                <a:spcPts val="360"/>
              </a:spcBef>
              <a:spcAft>
                <a:spcPts val="0"/>
              </a:spcAft>
              <a:buSzPts val="1350"/>
              <a:buChar char="▪"/>
              <a:defRPr/>
            </a:lvl9pPr>
          </a:lstStyle>
          <a:p>
            <a:endParaRPr/>
          </a:p>
        </p:txBody>
      </p:sp>
      <p:sp>
        <p:nvSpPr>
          <p:cNvPr id="142" name="Google Shape;142;p218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218"/>
          <p:cNvSpPr txBox="1">
            <a:spLocks noGrp="1"/>
          </p:cNvSpPr>
          <p:nvPr>
            <p:ph type="sldNum" idx="12"/>
          </p:nvPr>
        </p:nvSpPr>
        <p:spPr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60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0" lvl="1" indent="0" algn="r">
              <a:spcBef>
                <a:spcPts val="0"/>
              </a:spcBef>
              <a:buNone/>
              <a:defRPr sz="160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0" lvl="2" indent="0" algn="r">
              <a:spcBef>
                <a:spcPts val="0"/>
              </a:spcBef>
              <a:buNone/>
              <a:defRPr sz="160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0" lvl="3" indent="0" algn="r">
              <a:spcBef>
                <a:spcPts val="0"/>
              </a:spcBef>
              <a:buNone/>
              <a:defRPr sz="160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0" lvl="4" indent="0" algn="r">
              <a:spcBef>
                <a:spcPts val="0"/>
              </a:spcBef>
              <a:buNone/>
              <a:defRPr sz="160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0" lvl="5" indent="0" algn="r">
              <a:spcBef>
                <a:spcPts val="0"/>
              </a:spcBef>
              <a:buNone/>
              <a:defRPr sz="160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L="0" lvl="6" indent="0" algn="r">
              <a:spcBef>
                <a:spcPts val="0"/>
              </a:spcBef>
              <a:buNone/>
              <a:defRPr sz="160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L="0" lvl="7" indent="0" algn="r">
              <a:spcBef>
                <a:spcPts val="0"/>
              </a:spcBef>
              <a:buNone/>
              <a:defRPr sz="160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L="0" lvl="8" indent="0" algn="r">
              <a:spcBef>
                <a:spcPts val="0"/>
              </a:spcBef>
              <a:buNone/>
              <a:defRPr sz="160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82236031"/>
      </p:ext>
    </p:extLst>
  </p:cSld>
  <p:clrMapOvr>
    <a:masterClrMapping/>
  </p:clrMapOvr>
</p:sldLayout>
</file>

<file path=ppt/slideLayouts/slideLayout6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19"/>
          <p:cNvSpPr txBox="1">
            <a:spLocks noGrp="1"/>
          </p:cNvSpPr>
          <p:nvPr>
            <p:ph type="title"/>
          </p:nvPr>
        </p:nvSpPr>
        <p:spPr>
          <a:xfrm rot="5400000">
            <a:off x="4714875" y="2124075"/>
            <a:ext cx="6096000" cy="2152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219"/>
          <p:cNvSpPr txBox="1">
            <a:spLocks noGrp="1"/>
          </p:cNvSpPr>
          <p:nvPr>
            <p:ph type="body" idx="1"/>
          </p:nvPr>
        </p:nvSpPr>
        <p:spPr>
          <a:xfrm rot="5400000">
            <a:off x="333375" y="47625"/>
            <a:ext cx="6096000" cy="6305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02895" algn="l">
              <a:spcBef>
                <a:spcPts val="360"/>
              </a:spcBef>
              <a:spcAft>
                <a:spcPts val="0"/>
              </a:spcAft>
              <a:buSzPts val="1170"/>
              <a:buChar char="■"/>
              <a:defRPr/>
            </a:lvl1pPr>
            <a:lvl2pPr marL="914400" lvl="1" indent="-297180" algn="l">
              <a:spcBef>
                <a:spcPts val="360"/>
              </a:spcBef>
              <a:spcAft>
                <a:spcPts val="0"/>
              </a:spcAft>
              <a:buSzPts val="1080"/>
              <a:buChar char="❑"/>
              <a:defRPr/>
            </a:lvl2pPr>
            <a:lvl3pPr marL="1371600" lvl="2" indent="-302894" algn="l">
              <a:spcBef>
                <a:spcPts val="360"/>
              </a:spcBef>
              <a:spcAft>
                <a:spcPts val="0"/>
              </a:spcAft>
              <a:buSzPts val="1170"/>
              <a:buChar char="■"/>
              <a:defRPr/>
            </a:lvl3pPr>
            <a:lvl4pPr marL="1828800" lvl="3" indent="-308610" algn="l">
              <a:spcBef>
                <a:spcPts val="360"/>
              </a:spcBef>
              <a:spcAft>
                <a:spcPts val="0"/>
              </a:spcAft>
              <a:buSzPts val="1260"/>
              <a:buChar char="❑"/>
              <a:defRPr/>
            </a:lvl4pPr>
            <a:lvl5pPr marL="2286000" lvl="4" indent="-314325" algn="l">
              <a:spcBef>
                <a:spcPts val="360"/>
              </a:spcBef>
              <a:spcAft>
                <a:spcPts val="0"/>
              </a:spcAft>
              <a:buSzPts val="1350"/>
              <a:buChar char="▪"/>
              <a:defRPr/>
            </a:lvl5pPr>
            <a:lvl6pPr marL="2743200" lvl="5" indent="-314325" algn="l">
              <a:spcBef>
                <a:spcPts val="360"/>
              </a:spcBef>
              <a:spcAft>
                <a:spcPts val="0"/>
              </a:spcAft>
              <a:buSzPts val="1350"/>
              <a:buChar char="▪"/>
              <a:defRPr/>
            </a:lvl6pPr>
            <a:lvl7pPr marL="3200400" lvl="6" indent="-314325" algn="l">
              <a:spcBef>
                <a:spcPts val="360"/>
              </a:spcBef>
              <a:spcAft>
                <a:spcPts val="0"/>
              </a:spcAft>
              <a:buSzPts val="1350"/>
              <a:buChar char="▪"/>
              <a:defRPr/>
            </a:lvl7pPr>
            <a:lvl8pPr marL="3657600" lvl="7" indent="-314325" algn="l">
              <a:spcBef>
                <a:spcPts val="360"/>
              </a:spcBef>
              <a:spcAft>
                <a:spcPts val="0"/>
              </a:spcAft>
              <a:buSzPts val="1350"/>
              <a:buChar char="▪"/>
              <a:defRPr/>
            </a:lvl8pPr>
            <a:lvl9pPr marL="4114800" lvl="8" indent="-314325" algn="l">
              <a:spcBef>
                <a:spcPts val="360"/>
              </a:spcBef>
              <a:spcAft>
                <a:spcPts val="0"/>
              </a:spcAft>
              <a:buSzPts val="1350"/>
              <a:buChar char="▪"/>
              <a:defRPr/>
            </a:lvl9pPr>
          </a:lstStyle>
          <a:p>
            <a:endParaRPr/>
          </a:p>
        </p:txBody>
      </p:sp>
      <p:sp>
        <p:nvSpPr>
          <p:cNvPr id="147" name="Google Shape;147;p219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219"/>
          <p:cNvSpPr txBox="1">
            <a:spLocks noGrp="1"/>
          </p:cNvSpPr>
          <p:nvPr>
            <p:ph type="sldNum" idx="12"/>
          </p:nvPr>
        </p:nvSpPr>
        <p:spPr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60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0" lvl="1" indent="0" algn="r">
              <a:spcBef>
                <a:spcPts val="0"/>
              </a:spcBef>
              <a:buNone/>
              <a:defRPr sz="160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0" lvl="2" indent="0" algn="r">
              <a:spcBef>
                <a:spcPts val="0"/>
              </a:spcBef>
              <a:buNone/>
              <a:defRPr sz="160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0" lvl="3" indent="0" algn="r">
              <a:spcBef>
                <a:spcPts val="0"/>
              </a:spcBef>
              <a:buNone/>
              <a:defRPr sz="160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0" lvl="4" indent="0" algn="r">
              <a:spcBef>
                <a:spcPts val="0"/>
              </a:spcBef>
              <a:buNone/>
              <a:defRPr sz="160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0" lvl="5" indent="0" algn="r">
              <a:spcBef>
                <a:spcPts val="0"/>
              </a:spcBef>
              <a:buNone/>
              <a:defRPr sz="160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L="0" lvl="6" indent="0" algn="r">
              <a:spcBef>
                <a:spcPts val="0"/>
              </a:spcBef>
              <a:buNone/>
              <a:defRPr sz="160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L="0" lvl="7" indent="0" algn="r">
              <a:spcBef>
                <a:spcPts val="0"/>
              </a:spcBef>
              <a:buNone/>
              <a:defRPr sz="160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L="0" lvl="8" indent="0" algn="r">
              <a:spcBef>
                <a:spcPts val="0"/>
              </a:spcBef>
              <a:buNone/>
              <a:defRPr sz="160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2426244"/>
      </p:ext>
    </p:extLst>
  </p:cSld>
  <p:clrMapOvr>
    <a:masterClrMapping/>
  </p:clrMapOvr>
</p:sldLayout>
</file>

<file path=ppt/slideLayouts/slideLayout6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>
            <a:extLst>
              <a:ext uri="{FF2B5EF4-FFF2-40B4-BE49-F238E27FC236}">
                <a16:creationId xmlns:a16="http://schemas.microsoft.com/office/drawing/2014/main" id="{BB22F3D8-372A-7E4F-BAF0-2B62E16D72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2147483646 h 1000"/>
              <a:gd name="T2" fmla="*/ 0 w 1000"/>
              <a:gd name="T3" fmla="*/ 0 h 1000"/>
              <a:gd name="T4" fmla="*/ 2147483646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Line 8">
            <a:extLst>
              <a:ext uri="{FF2B5EF4-FFF2-40B4-BE49-F238E27FC236}">
                <a16:creationId xmlns:a16="http://schemas.microsoft.com/office/drawing/2014/main" id="{2538D10A-B20C-1F4A-A69F-0F0B507B6CBC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Line 10">
            <a:extLst>
              <a:ext uri="{FF2B5EF4-FFF2-40B4-BE49-F238E27FC236}">
                <a16:creationId xmlns:a16="http://schemas.microsoft.com/office/drawing/2014/main" id="{323C0A52-D6B6-4A4D-BD73-5955293DBD07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203D96CF-D2B5-284A-8A3B-88E2B14F16C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000000"/>
                </a:solidFill>
                <a:latin typeface="Garamond" pitchFamily="-106" charset="0"/>
                <a:ea typeface="Arial" pitchFamily="-106" charset="0"/>
                <a:cs typeface="Arial" pitchFamily="-106" charset="0"/>
              </a:defRPr>
            </a:lvl1pPr>
          </a:lstStyle>
          <a:p>
            <a:pPr>
              <a:defRPr/>
            </a:pPr>
            <a:r>
              <a:rPr lang="en-US"/>
              <a:t>Efficient Runahead Execution</a:t>
            </a: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ECE92EBB-E8F1-BB42-9972-9FC2F1E39DD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D815D7EE-6875-8949-837F-2AE3A4F79FD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800691C5-9FA5-3F46-90A7-ED5D0D102BB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33776565"/>
      </p:ext>
    </p:extLst>
  </p:cSld>
  <p:clrMapOvr>
    <a:masterClrMapping/>
  </p:clrMapOvr>
  <p:transition/>
</p:sldLayout>
</file>

<file path=ppt/slideLayouts/slideLayout6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7527"/>
            <a:ext cx="8610600" cy="51937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30D4116A-1656-924F-8339-968CDC00B50D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A92E4BB7-CF8F-934D-88CB-2C51D02F6495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E33320-76E4-0249-8CA9-3902D97168F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44692872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626753"/>
      </p:ext>
    </p:extLst>
  </p:cSld>
  <p:clrMapOvr>
    <a:masterClrMapping/>
  </p:clrMapOvr>
  <p:transition/>
</p:sldLayout>
</file>

<file path=ppt/slideLayouts/slideLayout7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2D009077-10AD-0947-8806-7D3C25918E64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AA347429-32EA-F843-AE5C-FC1A699EBC2F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FAB052-3664-BF4F-993F-29369860E1D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56703620"/>
      </p:ext>
    </p:extLst>
  </p:cSld>
  <p:clrMapOvr>
    <a:masterClrMapping/>
  </p:clrMapOvr>
  <p:transition/>
</p:sldLayout>
</file>

<file path=ppt/slideLayouts/slideLayout7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24642810-0270-CB48-A1CA-24DCF4455E9E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431DA97B-4E00-DC4F-B7DB-18E15C434422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6EB4A5-7404-294B-999D-175F606D620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9898257"/>
      </p:ext>
    </p:extLst>
  </p:cSld>
  <p:clrMapOvr>
    <a:masterClrMapping/>
  </p:clrMapOvr>
  <p:transition/>
</p:sldLayout>
</file>

<file path=ppt/slideLayouts/slideLayout7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>
            <a:extLst>
              <a:ext uri="{FF2B5EF4-FFF2-40B4-BE49-F238E27FC236}">
                <a16:creationId xmlns:a16="http://schemas.microsoft.com/office/drawing/2014/main" id="{24BD8FCD-1BEB-6A42-B8B1-C39ED5BE279E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30">
            <a:extLst>
              <a:ext uri="{FF2B5EF4-FFF2-40B4-BE49-F238E27FC236}">
                <a16:creationId xmlns:a16="http://schemas.microsoft.com/office/drawing/2014/main" id="{91A21973-5A9E-154E-A49A-033DD08EB7E1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A13A1E-7D24-2943-AA19-843CF9E6994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1850416"/>
      </p:ext>
    </p:extLst>
  </p:cSld>
  <p:clrMapOvr>
    <a:masterClrMapping/>
  </p:clrMapOvr>
  <p:transition/>
</p:sldLayout>
</file>

<file path=ppt/slideLayouts/slideLayout7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>
            <a:extLst>
              <a:ext uri="{FF2B5EF4-FFF2-40B4-BE49-F238E27FC236}">
                <a16:creationId xmlns:a16="http://schemas.microsoft.com/office/drawing/2014/main" id="{DB659D62-F008-694B-A107-310AB43E4CD0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>
            <a:extLst>
              <a:ext uri="{FF2B5EF4-FFF2-40B4-BE49-F238E27FC236}">
                <a16:creationId xmlns:a16="http://schemas.microsoft.com/office/drawing/2014/main" id="{866F093A-DC6C-3444-8F25-CDFB50F79EDF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D812E9-CA0A-8244-A046-0571FC54530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1748436"/>
      </p:ext>
    </p:extLst>
  </p:cSld>
  <p:clrMapOvr>
    <a:masterClrMapping/>
  </p:clrMapOvr>
  <p:transition/>
</p:sldLayout>
</file>

<file path=ppt/slideLayouts/slideLayout7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>
            <a:extLst>
              <a:ext uri="{FF2B5EF4-FFF2-40B4-BE49-F238E27FC236}">
                <a16:creationId xmlns:a16="http://schemas.microsoft.com/office/drawing/2014/main" id="{F96B94DE-149A-A84D-858F-4D5B428FA7A4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>
            <a:extLst>
              <a:ext uri="{FF2B5EF4-FFF2-40B4-BE49-F238E27FC236}">
                <a16:creationId xmlns:a16="http://schemas.microsoft.com/office/drawing/2014/main" id="{24B1C692-591D-3346-8E1A-A19CC1BBF043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4001C4-BF5C-F640-BD99-70162C2025E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2977010"/>
      </p:ext>
    </p:extLst>
  </p:cSld>
  <p:clrMapOvr>
    <a:masterClrMapping/>
  </p:clrMapOvr>
  <p:transition/>
</p:sldLayout>
</file>

<file path=ppt/slideLayouts/slideLayout7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7690CA2F-7EF4-4D4B-B05E-9CD06D97C0C5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3EF9E563-85B6-884B-A069-BAB01B87B7D8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3D0717-7499-9E44-845B-E851FCB1697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3385739"/>
      </p:ext>
    </p:extLst>
  </p:cSld>
  <p:clrMapOvr>
    <a:masterClrMapping/>
  </p:clrMapOvr>
  <p:transition/>
</p:sldLayout>
</file>

<file path=ppt/slideLayouts/slideLayout7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9562426B-A5A0-F944-991E-0F589442A93D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9EBECD59-3F6D-0145-A9B5-5EE2DF859F8B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E9139E-1132-E74D-AAEB-A81F8150B18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995441"/>
      </p:ext>
    </p:extLst>
  </p:cSld>
  <p:clrMapOvr>
    <a:masterClrMapping/>
  </p:clrMapOvr>
  <p:transition/>
</p:sldLayout>
</file>

<file path=ppt/slideLayouts/slideLayout7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BB00FC4D-28B2-774A-BDF5-CB3A5D1E70EC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EBDB0E60-2A7B-1B44-BB6D-97BF3A139C97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5C9412-F662-064D-BEDC-D33A60B08A7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2128595"/>
      </p:ext>
    </p:extLst>
  </p:cSld>
  <p:clrMapOvr>
    <a:masterClrMapping/>
  </p:clrMapOvr>
  <p:transition/>
</p:sldLayout>
</file>

<file path=ppt/slideLayouts/slideLayout7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10E3EA30-DFF3-9C4B-9691-5C9AAB88EB45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2B2EE262-3A13-4443-80B8-614C7A4B25F7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970A1F-36EE-AC4A-B790-1CFE7EECDED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55236994"/>
      </p:ext>
    </p:extLst>
  </p:cSld>
  <p:clrMapOvr>
    <a:masterClrMapping/>
  </p:clrMapOvr>
  <p:transition/>
</p:sldLayout>
</file>

<file path=ppt/slideLayouts/slideLayout709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2A476F68-C964-6F4C-B323-CADD64DDE3DD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F4A41114-0EC5-4244-A8AE-388F27C49018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11C9BF-9555-1749-A87B-CA7C52D013D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66917676"/>
      </p:ext>
    </p:extLst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2073927"/>
      </p:ext>
    </p:extLst>
  </p:cSld>
  <p:clrMapOvr>
    <a:masterClrMapping/>
  </p:clrMapOvr>
  <p:transition/>
</p:sldLayout>
</file>

<file path=ppt/slideLayouts/slideLayout7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2147483647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0000"/>
                </a:solidFill>
                <a:latin typeface="Garamond" pitchFamily="-106" charset="0"/>
                <a:ea typeface="Arial" pitchFamily="-106" charset="0"/>
                <a:cs typeface="Arial" pitchFamily="-106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Efficient Runahead Execution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AF4A5797-4A52-3C47-A60F-384E101789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615149"/>
      </p:ext>
    </p:extLst>
  </p:cSld>
  <p:clrMapOvr>
    <a:masterClrMapping/>
  </p:clrMapOvr>
  <p:transition/>
</p:sldLayout>
</file>

<file path=ppt/slideLayouts/slideLayout7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7529"/>
            <a:ext cx="8610600" cy="51937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4FB91F-8620-9C4D-8A32-1AD02BFD54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984251"/>
      </p:ext>
    </p:extLst>
  </p:cSld>
  <p:clrMapOvr>
    <a:masterClrMapping/>
  </p:clrMapOvr>
  <p:transition/>
</p:sldLayout>
</file>

<file path=ppt/slideLayouts/slideLayout7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8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3B9C50-E303-F947-B3E2-3E825F48C7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0906"/>
      </p:ext>
    </p:extLst>
  </p:cSld>
  <p:clrMapOvr>
    <a:masterClrMapping/>
  </p:clrMapOvr>
  <p:transition/>
</p:sldLayout>
</file>

<file path=ppt/slideLayouts/slideLayout7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3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3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0808B7-3DFC-6D40-89A2-98C67E53C3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17057"/>
      </p:ext>
    </p:extLst>
  </p:cSld>
  <p:clrMapOvr>
    <a:masterClrMapping/>
  </p:clrMapOvr>
  <p:transition/>
</p:sldLayout>
</file>

<file path=ppt/slideLayouts/slideLayout7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3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78E456-01DF-094D-8CFB-DA5FA9E8BD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632656"/>
      </p:ext>
    </p:extLst>
  </p:cSld>
  <p:clrMapOvr>
    <a:masterClrMapping/>
  </p:clrMapOvr>
  <p:transition/>
</p:sldLayout>
</file>

<file path=ppt/slideLayouts/slideLayout7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8B0D83-FC11-C440-9D61-A92EDF7AC3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105022"/>
      </p:ext>
    </p:extLst>
  </p:cSld>
  <p:clrMapOvr>
    <a:masterClrMapping/>
  </p:clrMapOvr>
  <p:transition/>
</p:sldLayout>
</file>

<file path=ppt/slideLayouts/slideLayout7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3D0A55-7789-CF47-ACA7-2311AFA1B9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650343"/>
      </p:ext>
    </p:extLst>
  </p:cSld>
  <p:clrMapOvr>
    <a:masterClrMapping/>
  </p:clrMapOvr>
  <p:transition/>
</p:sldLayout>
</file>

<file path=ppt/slideLayouts/slideLayout7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6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5" y="273055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6" y="1435105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99BBE6-A637-304C-B5B7-9A7E3C08C5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608773"/>
      </p:ext>
    </p:extLst>
  </p:cSld>
  <p:clrMapOvr>
    <a:masterClrMapping/>
  </p:clrMapOvr>
  <p:transition/>
</p:sldLayout>
</file>

<file path=ppt/slideLayouts/slideLayout7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5BCF56-964A-F947-93A6-92ACEE6C7F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751564"/>
      </p:ext>
    </p:extLst>
  </p:cSld>
  <p:clrMapOvr>
    <a:masterClrMapping/>
  </p:clrMapOvr>
  <p:transition/>
</p:sldLayout>
</file>

<file path=ppt/slideLayouts/slideLayout7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1CA570-B74D-4749-94AD-86C253965F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259729"/>
      </p:ext>
    </p:extLst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813583"/>
      </p:ext>
    </p:extLst>
  </p:cSld>
  <p:clrMapOvr>
    <a:masterClrMapping/>
  </p:clrMapOvr>
  <p:transition/>
</p:sldLayout>
</file>

<file path=ppt/slideLayouts/slideLayout7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49" y="152400"/>
            <a:ext cx="2152651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6" y="152400"/>
            <a:ext cx="6305551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CE11DC-2133-4F4D-8A86-82695C1346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18300"/>
      </p:ext>
    </p:extLst>
  </p:cSld>
  <p:clrMapOvr>
    <a:masterClrMapping/>
  </p:clrMapOvr>
  <p:transition/>
</p:sldLayout>
</file>

<file path=ppt/slideLayouts/slideLayout721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228603" y="1371600"/>
            <a:ext cx="42291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0103" y="1371600"/>
            <a:ext cx="42291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D320AC-71F7-B345-A8F3-275013FA31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051473"/>
      </p:ext>
    </p:extLst>
  </p:cSld>
  <p:clrMapOvr>
    <a:masterClrMapping/>
  </p:clrMapOvr>
  <p:transition/>
</p:sldLayout>
</file>

<file path=ppt/slideLayouts/slideLayout7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91402" tIns="45702" rIns="91402" bIns="45702"/>
          <a:lstStyle/>
          <a:p>
            <a:pPr marL="0" marR="0" lvl="0" indent="0" algn="l" defTabSz="9140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"/>
              <a:cs typeface="+mn-cs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marL="0" marR="0" lvl="0" indent="0" algn="l" defTabSz="9140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"/>
              <a:cs typeface="+mn-cs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marL="0" marR="0" lvl="0" indent="0" algn="l" defTabSz="9140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"/>
              <a:cs typeface="+mn-cs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1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1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02" tIns="45702" rIns="91402" bIns="45702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marL="0" marR="0" lvl="0" indent="0" algn="l" defTabSz="9140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41D3D9-3FE8-4025-BF66-8DAB1ABB951F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9669173"/>
      </p:ext>
    </p:extLst>
  </p:cSld>
  <p:clrMapOvr>
    <a:masterClrMapping/>
  </p:clrMapOvr>
  <p:transition/>
</p:sldLayout>
</file>

<file path=ppt/slideLayouts/slideLayout7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572761"/>
      </p:ext>
    </p:extLst>
  </p:cSld>
  <p:clrMapOvr>
    <a:masterClrMapping/>
  </p:clrMapOvr>
  <p:transition/>
</p:sldLayout>
</file>

<file path=ppt/slideLayouts/slideLayout7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1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11" indent="0">
              <a:buNone/>
              <a:defRPr sz="1800"/>
            </a:lvl2pPr>
            <a:lvl3pPr marL="914024" indent="0">
              <a:buNone/>
              <a:defRPr sz="1600"/>
            </a:lvl3pPr>
            <a:lvl4pPr marL="1371040" indent="0">
              <a:buNone/>
              <a:defRPr sz="1400"/>
            </a:lvl4pPr>
            <a:lvl5pPr marL="1828052" indent="0">
              <a:buNone/>
              <a:defRPr sz="1400"/>
            </a:lvl5pPr>
            <a:lvl6pPr marL="2285064" indent="0">
              <a:buNone/>
              <a:defRPr sz="1400"/>
            </a:lvl6pPr>
            <a:lvl7pPr marL="2742079" indent="0">
              <a:buNone/>
              <a:defRPr sz="1400"/>
            </a:lvl7pPr>
            <a:lvl8pPr marL="3199088" indent="0">
              <a:buNone/>
              <a:defRPr sz="1400"/>
            </a:lvl8pPr>
            <a:lvl9pPr marL="3656104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AC7BA1-BEA2-40AF-9056-44DC8C985687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3445545"/>
      </p:ext>
    </p:extLst>
  </p:cSld>
  <p:clrMapOvr>
    <a:masterClrMapping/>
  </p:clrMapOvr>
  <p:transition/>
</p:sldLayout>
</file>

<file path=ppt/slideLayouts/slideLayout7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D2BBBE-2A44-4D16-8758-0239282DCC58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598271"/>
      </p:ext>
    </p:extLst>
  </p:cSld>
  <p:clrMapOvr>
    <a:masterClrMapping/>
  </p:clrMapOvr>
  <p:transition/>
</p:sldLayout>
</file>

<file path=ppt/slideLayouts/slideLayout7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1" indent="0">
              <a:buNone/>
              <a:defRPr sz="2000" b="1"/>
            </a:lvl2pPr>
            <a:lvl3pPr marL="914024" indent="0">
              <a:buNone/>
              <a:defRPr sz="1800" b="1"/>
            </a:lvl3pPr>
            <a:lvl4pPr marL="1371040" indent="0">
              <a:buNone/>
              <a:defRPr sz="1600" b="1"/>
            </a:lvl4pPr>
            <a:lvl5pPr marL="1828052" indent="0">
              <a:buNone/>
              <a:defRPr sz="1600" b="1"/>
            </a:lvl5pPr>
            <a:lvl6pPr marL="2285064" indent="0">
              <a:buNone/>
              <a:defRPr sz="1600" b="1"/>
            </a:lvl6pPr>
            <a:lvl7pPr marL="2742079" indent="0">
              <a:buNone/>
              <a:defRPr sz="1600" b="1"/>
            </a:lvl7pPr>
            <a:lvl8pPr marL="3199088" indent="0">
              <a:buNone/>
              <a:defRPr sz="1600" b="1"/>
            </a:lvl8pPr>
            <a:lvl9pPr marL="365610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1" indent="0">
              <a:buNone/>
              <a:defRPr sz="2000" b="1"/>
            </a:lvl2pPr>
            <a:lvl3pPr marL="914024" indent="0">
              <a:buNone/>
              <a:defRPr sz="1800" b="1"/>
            </a:lvl3pPr>
            <a:lvl4pPr marL="1371040" indent="0">
              <a:buNone/>
              <a:defRPr sz="1600" b="1"/>
            </a:lvl4pPr>
            <a:lvl5pPr marL="1828052" indent="0">
              <a:buNone/>
              <a:defRPr sz="1600" b="1"/>
            </a:lvl5pPr>
            <a:lvl6pPr marL="2285064" indent="0">
              <a:buNone/>
              <a:defRPr sz="1600" b="1"/>
            </a:lvl6pPr>
            <a:lvl7pPr marL="2742079" indent="0">
              <a:buNone/>
              <a:defRPr sz="1600" b="1"/>
            </a:lvl7pPr>
            <a:lvl8pPr marL="3199088" indent="0">
              <a:buNone/>
              <a:defRPr sz="1600" b="1"/>
            </a:lvl8pPr>
            <a:lvl9pPr marL="365610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FD5635-BCCD-45D2-B61E-320731E13B17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8418147"/>
      </p:ext>
    </p:extLst>
  </p:cSld>
  <p:clrMapOvr>
    <a:masterClrMapping/>
  </p:clrMapOvr>
  <p:transition/>
</p:sldLayout>
</file>

<file path=ppt/slideLayouts/slideLayout7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8A7077-2B78-4FB5-8F56-24239751AEF0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1187309"/>
      </p:ext>
    </p:extLst>
  </p:cSld>
  <p:clrMapOvr>
    <a:masterClrMapping/>
  </p:clrMapOvr>
  <p:transition/>
</p:sldLayout>
</file>

<file path=ppt/slideLayouts/slideLayout7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86574E-FA2E-425B-A84C-39F9592E9ECB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2395835"/>
      </p:ext>
    </p:extLst>
  </p:cSld>
  <p:clrMapOvr>
    <a:masterClrMapping/>
  </p:clrMapOvr>
  <p:transition/>
</p:sldLayout>
</file>

<file path=ppt/slideLayouts/slideLayout7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11" indent="0">
              <a:buNone/>
              <a:defRPr sz="1200"/>
            </a:lvl2pPr>
            <a:lvl3pPr marL="914024" indent="0">
              <a:buNone/>
              <a:defRPr sz="1000"/>
            </a:lvl3pPr>
            <a:lvl4pPr marL="1371040" indent="0">
              <a:buNone/>
              <a:defRPr sz="900"/>
            </a:lvl4pPr>
            <a:lvl5pPr marL="1828052" indent="0">
              <a:buNone/>
              <a:defRPr sz="900"/>
            </a:lvl5pPr>
            <a:lvl6pPr marL="2285064" indent="0">
              <a:buNone/>
              <a:defRPr sz="900"/>
            </a:lvl6pPr>
            <a:lvl7pPr marL="2742079" indent="0">
              <a:buNone/>
              <a:defRPr sz="900"/>
            </a:lvl7pPr>
            <a:lvl8pPr marL="3199088" indent="0">
              <a:buNone/>
              <a:defRPr sz="900"/>
            </a:lvl8pPr>
            <a:lvl9pPr marL="365610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48CFD0-6DDB-45F0-A989-9F5CE648BC1E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6306094"/>
      </p:ext>
    </p:extLst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685609"/>
      </p:ext>
    </p:extLst>
  </p:cSld>
  <p:clrMapOvr>
    <a:masterClrMapping/>
  </p:clrMapOvr>
  <p:transition/>
</p:sldLayout>
</file>

<file path=ppt/slideLayouts/slideLayout7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11" indent="0">
              <a:buNone/>
              <a:defRPr sz="2800"/>
            </a:lvl2pPr>
            <a:lvl3pPr marL="914024" indent="0">
              <a:buNone/>
              <a:defRPr sz="2400"/>
            </a:lvl3pPr>
            <a:lvl4pPr marL="1371040" indent="0">
              <a:buNone/>
              <a:defRPr sz="2000"/>
            </a:lvl4pPr>
            <a:lvl5pPr marL="1828052" indent="0">
              <a:buNone/>
              <a:defRPr sz="2000"/>
            </a:lvl5pPr>
            <a:lvl6pPr marL="2285064" indent="0">
              <a:buNone/>
              <a:defRPr sz="2000"/>
            </a:lvl6pPr>
            <a:lvl7pPr marL="2742079" indent="0">
              <a:buNone/>
              <a:defRPr sz="2000"/>
            </a:lvl7pPr>
            <a:lvl8pPr marL="3199088" indent="0">
              <a:buNone/>
              <a:defRPr sz="2000"/>
            </a:lvl8pPr>
            <a:lvl9pPr marL="3656104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11" indent="0">
              <a:buNone/>
              <a:defRPr sz="1200"/>
            </a:lvl2pPr>
            <a:lvl3pPr marL="914024" indent="0">
              <a:buNone/>
              <a:defRPr sz="1000"/>
            </a:lvl3pPr>
            <a:lvl4pPr marL="1371040" indent="0">
              <a:buNone/>
              <a:defRPr sz="900"/>
            </a:lvl4pPr>
            <a:lvl5pPr marL="1828052" indent="0">
              <a:buNone/>
              <a:defRPr sz="900"/>
            </a:lvl5pPr>
            <a:lvl6pPr marL="2285064" indent="0">
              <a:buNone/>
              <a:defRPr sz="900"/>
            </a:lvl6pPr>
            <a:lvl7pPr marL="2742079" indent="0">
              <a:buNone/>
              <a:defRPr sz="900"/>
            </a:lvl7pPr>
            <a:lvl8pPr marL="3199088" indent="0">
              <a:buNone/>
              <a:defRPr sz="900"/>
            </a:lvl8pPr>
            <a:lvl9pPr marL="365610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97B092-8552-4BA4-B0E1-CE51B98A2A2D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8684587"/>
      </p:ext>
    </p:extLst>
  </p:cSld>
  <p:clrMapOvr>
    <a:masterClrMapping/>
  </p:clrMapOvr>
  <p:transition/>
</p:sldLayout>
</file>

<file path=ppt/slideLayouts/slideLayout7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4DDA66-0DFC-412A-A4B0-EFE91F0913E7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4356179"/>
      </p:ext>
    </p:extLst>
  </p:cSld>
  <p:clrMapOvr>
    <a:masterClrMapping/>
  </p:clrMapOvr>
  <p:transition/>
</p:sldLayout>
</file>

<file path=ppt/slideLayouts/slideLayout7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1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1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1F9A79-97CD-456A-8962-B51E5744B9CD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8082144"/>
      </p:ext>
    </p:extLst>
  </p:cSld>
  <p:clrMapOvr>
    <a:masterClrMapping/>
  </p:clrMapOvr>
  <p:transition/>
</p:sldLayout>
</file>

<file path=ppt/slideLayouts/slideLayout7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2147483647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charset="0"/>
              <a:cs typeface="ＭＳ Ｐゴシック" charset="0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0000"/>
                </a:solidFill>
                <a:latin typeface="Garamond" pitchFamily="-106" charset="0"/>
                <a:ea typeface="Arial" pitchFamily="-106" charset="0"/>
                <a:cs typeface="Arial" pitchFamily="-106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-106" charset="0"/>
              <a:cs typeface="Arial" pitchFamily="-106" charset="0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EC4547-E2B1-9B4F-845F-F274F3C623A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2851120"/>
      </p:ext>
    </p:extLst>
  </p:cSld>
  <p:clrMapOvr>
    <a:masterClrMapping/>
  </p:clrMapOvr>
  <p:transition/>
</p:sldLayout>
</file>

<file path=ppt/slideLayouts/slideLayout7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7529"/>
            <a:ext cx="8610600" cy="51937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B4180-6920-9C42-9DA1-4829E0437063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7265361"/>
      </p:ext>
    </p:extLst>
  </p:cSld>
  <p:clrMapOvr>
    <a:masterClrMapping/>
  </p:clrMapOvr>
  <p:transition/>
</p:sldLayout>
</file>

<file path=ppt/slideLayouts/slideLayout7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8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330D3C-7D80-0940-9C38-883CA56758D1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376139"/>
      </p:ext>
    </p:extLst>
  </p:cSld>
  <p:clrMapOvr>
    <a:masterClrMapping/>
  </p:clrMapOvr>
  <p:transition/>
</p:sldLayout>
</file>

<file path=ppt/slideLayouts/slideLayout7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3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3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49F32B-3CEF-984C-BBF2-963F764B3663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7152190"/>
      </p:ext>
    </p:extLst>
  </p:cSld>
  <p:clrMapOvr>
    <a:masterClrMapping/>
  </p:clrMapOvr>
  <p:transition/>
</p:sldLayout>
</file>

<file path=ppt/slideLayouts/slideLayout7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3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434898-7376-D942-82A4-9987F9AC7C42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5146233"/>
      </p:ext>
    </p:extLst>
  </p:cSld>
  <p:clrMapOvr>
    <a:masterClrMapping/>
  </p:clrMapOvr>
  <p:transition/>
</p:sldLayout>
</file>

<file path=ppt/slideLayouts/slideLayout7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AE4D29-6AD3-F447-89DA-A4F13DC75D38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4565725"/>
      </p:ext>
    </p:extLst>
  </p:cSld>
  <p:clrMapOvr>
    <a:masterClrMapping/>
  </p:clrMapOvr>
  <p:transition/>
</p:sldLayout>
</file>

<file path=ppt/slideLayouts/slideLayout7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9A4055-98B6-5F49-80DA-F6F7DEF7F674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465919"/>
      </p:ext>
    </p:extLst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52787"/>
      </p:ext>
    </p:extLst>
  </p:cSld>
  <p:clrMapOvr>
    <a:masterClrMapping/>
  </p:clrMapOvr>
  <p:transition/>
</p:sldLayout>
</file>

<file path=ppt/slideLayouts/slideLayout7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6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5" y="273055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6" y="1435105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89ECD9-3D5F-7F4F-998D-56B78CDEA664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2233078"/>
      </p:ext>
    </p:extLst>
  </p:cSld>
  <p:clrMapOvr>
    <a:masterClrMapping/>
  </p:clrMapOvr>
  <p:transition/>
</p:sldLayout>
</file>

<file path=ppt/slideLayouts/slideLayout7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A65131-7DE5-1D4D-A3CF-3D0607171E1C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1562227"/>
      </p:ext>
    </p:extLst>
  </p:cSld>
  <p:clrMapOvr>
    <a:masterClrMapping/>
  </p:clrMapOvr>
  <p:transition/>
</p:sldLayout>
</file>

<file path=ppt/slideLayouts/slideLayout7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0B6F9A-1324-4947-8B68-D47C27442892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1447504"/>
      </p:ext>
    </p:extLst>
  </p:cSld>
  <p:clrMapOvr>
    <a:masterClrMapping/>
  </p:clrMapOvr>
  <p:transition/>
</p:sldLayout>
</file>

<file path=ppt/slideLayouts/slideLayout7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49" y="152400"/>
            <a:ext cx="2152651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6" y="152400"/>
            <a:ext cx="6305551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0D1EA7-F64C-644A-BE34-B5A402A870E5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9466284"/>
      </p:ext>
    </p:extLst>
  </p:cSld>
  <p:clrMapOvr>
    <a:masterClrMapping/>
  </p:clrMapOvr>
  <p:transition/>
</p:sldLayout>
</file>

<file path=ppt/slideLayouts/slideLayout744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228603" y="1371600"/>
            <a:ext cx="42291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0103" y="1371600"/>
            <a:ext cx="42291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6C4A1C-A8E8-3C42-88AB-792537E5FFC6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9663061"/>
      </p:ext>
    </p:extLst>
  </p:cSld>
  <p:clrMapOvr>
    <a:masterClrMapping/>
  </p:clrMapOvr>
  <p:transition/>
</p:sldLayout>
</file>

<file path=ppt/slideLayouts/slideLayout7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91416" tIns="45709" rIns="91416" bIns="45709"/>
          <a:lstStyle/>
          <a:p>
            <a:pPr marL="0" marR="0" lvl="0" indent="0" algn="l" defTabSz="914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charset="0"/>
              <a:cs typeface="+mn-cs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marL="0" marR="0" lvl="0" indent="0" algn="l" defTabSz="914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charset="0"/>
              <a:cs typeface="+mn-cs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marL="0" marR="0" lvl="0" indent="0" algn="l" defTabSz="914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charset="0"/>
              <a:cs typeface="+mn-cs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1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1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16" tIns="45709" rIns="91416" bIns="45709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charset="0"/>
              </a:defRPr>
            </a:lvl1pPr>
          </a:lstStyle>
          <a:p>
            <a:pPr marL="0" marR="0" lvl="0" indent="0" algn="l" defTabSz="914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0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08EC85-8E27-6947-853D-098AE9A3DF9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2504834"/>
      </p:ext>
    </p:extLst>
  </p:cSld>
  <p:clrMapOvr>
    <a:masterClrMapping/>
  </p:clrMapOvr>
  <p:transition/>
</p:sldLayout>
</file>

<file path=ppt/slideLayouts/slideLayout7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18A9BF-27BD-E54A-B2B9-7514B3A3E451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5446798"/>
      </p:ext>
    </p:extLst>
  </p:cSld>
  <p:clrMapOvr>
    <a:masterClrMapping/>
  </p:clrMapOvr>
  <p:transition/>
</p:sldLayout>
</file>

<file path=ppt/slideLayouts/slideLayout7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8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82" indent="0">
              <a:buNone/>
              <a:defRPr sz="1800"/>
            </a:lvl2pPr>
            <a:lvl3pPr marL="914165" indent="0">
              <a:buNone/>
              <a:defRPr sz="1600"/>
            </a:lvl3pPr>
            <a:lvl4pPr marL="1371250" indent="0">
              <a:buNone/>
              <a:defRPr sz="1400"/>
            </a:lvl4pPr>
            <a:lvl5pPr marL="1828332" indent="0">
              <a:buNone/>
              <a:defRPr sz="1400"/>
            </a:lvl5pPr>
            <a:lvl6pPr marL="2285415" indent="0">
              <a:buNone/>
              <a:defRPr sz="1400"/>
            </a:lvl6pPr>
            <a:lvl7pPr marL="2742500" indent="0">
              <a:buNone/>
              <a:defRPr sz="1400"/>
            </a:lvl7pPr>
            <a:lvl8pPr marL="3199580" indent="0">
              <a:buNone/>
              <a:defRPr sz="1400"/>
            </a:lvl8pPr>
            <a:lvl9pPr marL="3656665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647DA4-E504-F143-9039-6C108E15DD20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3904252"/>
      </p:ext>
    </p:extLst>
  </p:cSld>
  <p:clrMapOvr>
    <a:masterClrMapping/>
  </p:clrMapOvr>
  <p:transition/>
</p:sldLayout>
</file>

<file path=ppt/slideLayouts/slideLayout7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2AB3B2-F127-8C4A-BE0E-3A479CC66CD3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2475324"/>
      </p:ext>
    </p:extLst>
  </p:cSld>
  <p:clrMapOvr>
    <a:masterClrMapping/>
  </p:clrMapOvr>
  <p:transition/>
</p:sldLayout>
</file>

<file path=ppt/slideLayouts/slideLayout7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65" indent="0">
              <a:buNone/>
              <a:defRPr sz="1800" b="1"/>
            </a:lvl3pPr>
            <a:lvl4pPr marL="1371250" indent="0">
              <a:buNone/>
              <a:defRPr sz="1600" b="1"/>
            </a:lvl4pPr>
            <a:lvl5pPr marL="1828332" indent="0">
              <a:buNone/>
              <a:defRPr sz="1600" b="1"/>
            </a:lvl5pPr>
            <a:lvl6pPr marL="2285415" indent="0">
              <a:buNone/>
              <a:defRPr sz="1600" b="1"/>
            </a:lvl6pPr>
            <a:lvl7pPr marL="2742500" indent="0">
              <a:buNone/>
              <a:defRPr sz="1600" b="1"/>
            </a:lvl7pPr>
            <a:lvl8pPr marL="3199580" indent="0">
              <a:buNone/>
              <a:defRPr sz="1600" b="1"/>
            </a:lvl8pPr>
            <a:lvl9pPr marL="365666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65" indent="0">
              <a:buNone/>
              <a:defRPr sz="1800" b="1"/>
            </a:lvl3pPr>
            <a:lvl4pPr marL="1371250" indent="0">
              <a:buNone/>
              <a:defRPr sz="1600" b="1"/>
            </a:lvl4pPr>
            <a:lvl5pPr marL="1828332" indent="0">
              <a:buNone/>
              <a:defRPr sz="1600" b="1"/>
            </a:lvl5pPr>
            <a:lvl6pPr marL="2285415" indent="0">
              <a:buNone/>
              <a:defRPr sz="1600" b="1"/>
            </a:lvl6pPr>
            <a:lvl7pPr marL="2742500" indent="0">
              <a:buNone/>
              <a:defRPr sz="1600" b="1"/>
            </a:lvl7pPr>
            <a:lvl8pPr marL="3199580" indent="0">
              <a:buNone/>
              <a:defRPr sz="1600" b="1"/>
            </a:lvl8pPr>
            <a:lvl9pPr marL="365666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A918CF-EF33-1E44-803B-0EB48D9F03B3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6450958"/>
      </p:ext>
    </p:extLst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690549"/>
      </p:ext>
    </p:extLst>
  </p:cSld>
  <p:clrMapOvr>
    <a:masterClrMapping/>
  </p:clrMapOvr>
  <p:transition/>
</p:sldLayout>
</file>

<file path=ppt/slideLayouts/slideLayout7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22A0E-DC56-1446-958F-4D646277318A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7093911"/>
      </p:ext>
    </p:extLst>
  </p:cSld>
  <p:clrMapOvr>
    <a:masterClrMapping/>
  </p:clrMapOvr>
  <p:transition/>
</p:sldLayout>
</file>

<file path=ppt/slideLayouts/slideLayout7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6B9E55-B62E-314E-AF73-238A9A430908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9564204"/>
      </p:ext>
    </p:extLst>
  </p:cSld>
  <p:clrMapOvr>
    <a:masterClrMapping/>
  </p:clrMapOvr>
  <p:transition/>
</p:sldLayout>
</file>

<file path=ppt/slideLayouts/slideLayout7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200"/>
            </a:lvl2pPr>
            <a:lvl3pPr marL="914165" indent="0">
              <a:buNone/>
              <a:defRPr sz="1000"/>
            </a:lvl3pPr>
            <a:lvl4pPr marL="1371250" indent="0">
              <a:buNone/>
              <a:defRPr sz="900"/>
            </a:lvl4pPr>
            <a:lvl5pPr marL="1828332" indent="0">
              <a:buNone/>
              <a:defRPr sz="900"/>
            </a:lvl5pPr>
            <a:lvl6pPr marL="2285415" indent="0">
              <a:buNone/>
              <a:defRPr sz="900"/>
            </a:lvl6pPr>
            <a:lvl7pPr marL="2742500" indent="0">
              <a:buNone/>
              <a:defRPr sz="900"/>
            </a:lvl7pPr>
            <a:lvl8pPr marL="3199580" indent="0">
              <a:buNone/>
              <a:defRPr sz="900"/>
            </a:lvl8pPr>
            <a:lvl9pPr marL="365666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2DD4D9-DAC0-5C49-99CA-08A3ED106344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593665"/>
      </p:ext>
    </p:extLst>
  </p:cSld>
  <p:clrMapOvr>
    <a:masterClrMapping/>
  </p:clrMapOvr>
  <p:transition/>
</p:sldLayout>
</file>

<file path=ppt/slideLayouts/slideLayout7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82" indent="0">
              <a:buNone/>
              <a:defRPr sz="2800"/>
            </a:lvl2pPr>
            <a:lvl3pPr marL="914165" indent="0">
              <a:buNone/>
              <a:defRPr sz="2400"/>
            </a:lvl3pPr>
            <a:lvl4pPr marL="1371250" indent="0">
              <a:buNone/>
              <a:defRPr sz="2000"/>
            </a:lvl4pPr>
            <a:lvl5pPr marL="1828332" indent="0">
              <a:buNone/>
              <a:defRPr sz="2000"/>
            </a:lvl5pPr>
            <a:lvl6pPr marL="2285415" indent="0">
              <a:buNone/>
              <a:defRPr sz="2000"/>
            </a:lvl6pPr>
            <a:lvl7pPr marL="2742500" indent="0">
              <a:buNone/>
              <a:defRPr sz="2000"/>
            </a:lvl7pPr>
            <a:lvl8pPr marL="3199580" indent="0">
              <a:buNone/>
              <a:defRPr sz="2000"/>
            </a:lvl8pPr>
            <a:lvl9pPr marL="3656665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200"/>
            </a:lvl2pPr>
            <a:lvl3pPr marL="914165" indent="0">
              <a:buNone/>
              <a:defRPr sz="1000"/>
            </a:lvl3pPr>
            <a:lvl4pPr marL="1371250" indent="0">
              <a:buNone/>
              <a:defRPr sz="900"/>
            </a:lvl4pPr>
            <a:lvl5pPr marL="1828332" indent="0">
              <a:buNone/>
              <a:defRPr sz="900"/>
            </a:lvl5pPr>
            <a:lvl6pPr marL="2285415" indent="0">
              <a:buNone/>
              <a:defRPr sz="900"/>
            </a:lvl6pPr>
            <a:lvl7pPr marL="2742500" indent="0">
              <a:buNone/>
              <a:defRPr sz="900"/>
            </a:lvl7pPr>
            <a:lvl8pPr marL="3199580" indent="0">
              <a:buNone/>
              <a:defRPr sz="900"/>
            </a:lvl8pPr>
            <a:lvl9pPr marL="365666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391A07-F6ED-4440-A5ED-0E2893CB0572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2763788"/>
      </p:ext>
    </p:extLst>
  </p:cSld>
  <p:clrMapOvr>
    <a:masterClrMapping/>
  </p:clrMapOvr>
  <p:transition/>
</p:sldLayout>
</file>

<file path=ppt/slideLayouts/slideLayout7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38CCE0-3E32-5E40-BD5B-6C88477CCDE5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8549489"/>
      </p:ext>
    </p:extLst>
  </p:cSld>
  <p:clrMapOvr>
    <a:masterClrMapping/>
  </p:clrMapOvr>
  <p:transition/>
</p:sldLayout>
</file>

<file path=ppt/slideLayouts/slideLayout7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1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1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47D0A5-D70F-574F-A554-1EEF6D8DE01A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6874334"/>
      </p:ext>
    </p:extLst>
  </p:cSld>
  <p:clrMapOvr>
    <a:masterClrMapping/>
  </p:clrMapOvr>
  <p:transition/>
</p:sldLayout>
</file>

<file path=ppt/slideLayouts/slideLayout7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2147483647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91416" tIns="45709" rIns="91416" bIns="45709"/>
          <a:lstStyle/>
          <a:p>
            <a:pPr marL="0" marR="0" lvl="0" indent="0" algn="l" defTabSz="914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1416" tIns="45709" rIns="91416" bIns="45709"/>
          <a:lstStyle/>
          <a:p>
            <a:pPr marL="0" marR="0" lvl="0" indent="0" algn="l" defTabSz="914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1416" tIns="45709" rIns="91416" bIns="45709"/>
          <a:lstStyle/>
          <a:p>
            <a:pPr marL="0" marR="0" lvl="0" indent="0" algn="l" defTabSz="914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charset="0"/>
              <a:cs typeface="ＭＳ Ｐゴシック" charset="0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1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1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16" tIns="45709" rIns="91416" bIns="45709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0000"/>
                </a:solidFill>
                <a:latin typeface="Garamond" pitchFamily="-106" charset="0"/>
                <a:ea typeface="Arial" pitchFamily="-106" charset="0"/>
                <a:cs typeface="Arial" pitchFamily="-106" charset="0"/>
              </a:defRPr>
            </a:lvl1pPr>
          </a:lstStyle>
          <a:p>
            <a:pPr marL="0" marR="0" lvl="0" indent="0" algn="l" defTabSz="914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-106" charset="0"/>
              <a:cs typeface="Arial" pitchFamily="-106" charset="0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B08E3E-FD0F-944B-98DB-F0391CC9CF6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8549183"/>
      </p:ext>
    </p:extLst>
  </p:cSld>
  <p:clrMapOvr>
    <a:masterClrMapping/>
  </p:clrMapOvr>
  <p:transition/>
</p:sldLayout>
</file>

<file path=ppt/slideLayouts/slideLayout7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7530"/>
            <a:ext cx="8610600" cy="51937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1C7A6-1A12-9941-AC8E-888EB46A5B1C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2642956"/>
      </p:ext>
    </p:extLst>
  </p:cSld>
  <p:clrMapOvr>
    <a:masterClrMapping/>
  </p:clrMapOvr>
  <p:transition/>
</p:sldLayout>
</file>

<file path=ppt/slideLayouts/slideLayout7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82" indent="0">
              <a:buNone/>
              <a:defRPr sz="1800"/>
            </a:lvl2pPr>
            <a:lvl3pPr marL="914165" indent="0">
              <a:buNone/>
              <a:defRPr sz="1600"/>
            </a:lvl3pPr>
            <a:lvl4pPr marL="1371250" indent="0">
              <a:buNone/>
              <a:defRPr sz="1400"/>
            </a:lvl4pPr>
            <a:lvl5pPr marL="1828332" indent="0">
              <a:buNone/>
              <a:defRPr sz="1400"/>
            </a:lvl5pPr>
            <a:lvl6pPr marL="2285415" indent="0">
              <a:buNone/>
              <a:defRPr sz="1400"/>
            </a:lvl6pPr>
            <a:lvl7pPr marL="2742500" indent="0">
              <a:buNone/>
              <a:defRPr sz="1400"/>
            </a:lvl7pPr>
            <a:lvl8pPr marL="3199580" indent="0">
              <a:buNone/>
              <a:defRPr sz="1400"/>
            </a:lvl8pPr>
            <a:lvl9pPr marL="3656665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EF1FA1-0AD3-F546-93DA-B4DF0D3F9A5C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1312864"/>
      </p:ext>
    </p:extLst>
  </p:cSld>
  <p:clrMapOvr>
    <a:masterClrMapping/>
  </p:clrMapOvr>
  <p:transition/>
</p:sldLayout>
</file>

<file path=ppt/slideLayouts/slideLayout7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3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3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83F977-CD84-C547-B340-0CA7D45C0E48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2095278"/>
      </p:ext>
    </p:extLst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113194"/>
      </p:ext>
    </p:extLst>
  </p:cSld>
  <p:clrMapOvr>
    <a:masterClrMapping/>
  </p:clrMapOvr>
  <p:transition/>
</p:sldLayout>
</file>

<file path=ppt/slideLayouts/slideLayout7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3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65" indent="0">
              <a:buNone/>
              <a:defRPr sz="1800" b="1"/>
            </a:lvl3pPr>
            <a:lvl4pPr marL="1371250" indent="0">
              <a:buNone/>
              <a:defRPr sz="1600" b="1"/>
            </a:lvl4pPr>
            <a:lvl5pPr marL="1828332" indent="0">
              <a:buNone/>
              <a:defRPr sz="1600" b="1"/>
            </a:lvl5pPr>
            <a:lvl6pPr marL="2285415" indent="0">
              <a:buNone/>
              <a:defRPr sz="1600" b="1"/>
            </a:lvl6pPr>
            <a:lvl7pPr marL="2742500" indent="0">
              <a:buNone/>
              <a:defRPr sz="1600" b="1"/>
            </a:lvl7pPr>
            <a:lvl8pPr marL="3199580" indent="0">
              <a:buNone/>
              <a:defRPr sz="1600" b="1"/>
            </a:lvl8pPr>
            <a:lvl9pPr marL="365666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65" indent="0">
              <a:buNone/>
              <a:defRPr sz="1800" b="1"/>
            </a:lvl3pPr>
            <a:lvl4pPr marL="1371250" indent="0">
              <a:buNone/>
              <a:defRPr sz="1600" b="1"/>
            </a:lvl4pPr>
            <a:lvl5pPr marL="1828332" indent="0">
              <a:buNone/>
              <a:defRPr sz="1600" b="1"/>
            </a:lvl5pPr>
            <a:lvl6pPr marL="2285415" indent="0">
              <a:buNone/>
              <a:defRPr sz="1600" b="1"/>
            </a:lvl6pPr>
            <a:lvl7pPr marL="2742500" indent="0">
              <a:buNone/>
              <a:defRPr sz="1600" b="1"/>
            </a:lvl7pPr>
            <a:lvl8pPr marL="3199580" indent="0">
              <a:buNone/>
              <a:defRPr sz="1600" b="1"/>
            </a:lvl8pPr>
            <a:lvl9pPr marL="365666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500AF3-3DD8-DC40-9A25-33BE05830F75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3520029"/>
      </p:ext>
    </p:extLst>
  </p:cSld>
  <p:clrMapOvr>
    <a:masterClrMapping/>
  </p:clrMapOvr>
  <p:transition/>
</p:sldLayout>
</file>

<file path=ppt/slideLayouts/slideLayout7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A1FAA5-A9B6-A94F-993C-DD0C910C2C67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2984979"/>
      </p:ext>
    </p:extLst>
  </p:cSld>
  <p:clrMapOvr>
    <a:masterClrMapping/>
  </p:clrMapOvr>
  <p:transition/>
</p:sldLayout>
</file>

<file path=ppt/slideLayouts/slideLayout7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7240F2-C9F1-8941-BE91-795E27CDB7C6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5136912"/>
      </p:ext>
    </p:extLst>
  </p:cSld>
  <p:clrMapOvr>
    <a:masterClrMapping/>
  </p:clrMapOvr>
  <p:transition/>
</p:sldLayout>
</file>

<file path=ppt/slideLayouts/slideLayout7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6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5" y="273060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6" y="1435106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200"/>
            </a:lvl2pPr>
            <a:lvl3pPr marL="914165" indent="0">
              <a:buNone/>
              <a:defRPr sz="1000"/>
            </a:lvl3pPr>
            <a:lvl4pPr marL="1371250" indent="0">
              <a:buNone/>
              <a:defRPr sz="900"/>
            </a:lvl4pPr>
            <a:lvl5pPr marL="1828332" indent="0">
              <a:buNone/>
              <a:defRPr sz="900"/>
            </a:lvl5pPr>
            <a:lvl6pPr marL="2285415" indent="0">
              <a:buNone/>
              <a:defRPr sz="900"/>
            </a:lvl6pPr>
            <a:lvl7pPr marL="2742500" indent="0">
              <a:buNone/>
              <a:defRPr sz="900"/>
            </a:lvl7pPr>
            <a:lvl8pPr marL="3199580" indent="0">
              <a:buNone/>
              <a:defRPr sz="900"/>
            </a:lvl8pPr>
            <a:lvl9pPr marL="365666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6CCB17-90BC-1A47-9622-8F2ACB458821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8793124"/>
      </p:ext>
    </p:extLst>
  </p:cSld>
  <p:clrMapOvr>
    <a:masterClrMapping/>
  </p:clrMapOvr>
  <p:transition/>
</p:sldLayout>
</file>

<file path=ppt/slideLayouts/slideLayout7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2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82" indent="0">
              <a:buNone/>
              <a:defRPr sz="2800"/>
            </a:lvl2pPr>
            <a:lvl3pPr marL="914165" indent="0">
              <a:buNone/>
              <a:defRPr sz="2400"/>
            </a:lvl3pPr>
            <a:lvl4pPr marL="1371250" indent="0">
              <a:buNone/>
              <a:defRPr sz="2000"/>
            </a:lvl4pPr>
            <a:lvl5pPr marL="1828332" indent="0">
              <a:buNone/>
              <a:defRPr sz="2000"/>
            </a:lvl5pPr>
            <a:lvl6pPr marL="2285415" indent="0">
              <a:buNone/>
              <a:defRPr sz="2000"/>
            </a:lvl6pPr>
            <a:lvl7pPr marL="2742500" indent="0">
              <a:buNone/>
              <a:defRPr sz="2000"/>
            </a:lvl7pPr>
            <a:lvl8pPr marL="3199580" indent="0">
              <a:buNone/>
              <a:defRPr sz="2000"/>
            </a:lvl8pPr>
            <a:lvl9pPr marL="3656665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0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200"/>
            </a:lvl2pPr>
            <a:lvl3pPr marL="914165" indent="0">
              <a:buNone/>
              <a:defRPr sz="1000"/>
            </a:lvl3pPr>
            <a:lvl4pPr marL="1371250" indent="0">
              <a:buNone/>
              <a:defRPr sz="900"/>
            </a:lvl4pPr>
            <a:lvl5pPr marL="1828332" indent="0">
              <a:buNone/>
              <a:defRPr sz="900"/>
            </a:lvl5pPr>
            <a:lvl6pPr marL="2285415" indent="0">
              <a:buNone/>
              <a:defRPr sz="900"/>
            </a:lvl6pPr>
            <a:lvl7pPr marL="2742500" indent="0">
              <a:buNone/>
              <a:defRPr sz="900"/>
            </a:lvl7pPr>
            <a:lvl8pPr marL="3199580" indent="0">
              <a:buNone/>
              <a:defRPr sz="900"/>
            </a:lvl8pPr>
            <a:lvl9pPr marL="365666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7291A2-188B-0940-86EB-983D03778A33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2427890"/>
      </p:ext>
    </p:extLst>
  </p:cSld>
  <p:clrMapOvr>
    <a:masterClrMapping/>
  </p:clrMapOvr>
  <p:transition/>
</p:sldLayout>
</file>

<file path=ppt/slideLayouts/slideLayout7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F535E8-E63E-0445-9609-9DCC8125E0C4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9805886"/>
      </p:ext>
    </p:extLst>
  </p:cSld>
  <p:clrMapOvr>
    <a:masterClrMapping/>
  </p:clrMapOvr>
  <p:transition/>
</p:sldLayout>
</file>

<file path=ppt/slideLayouts/slideLayout7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49" y="152401"/>
            <a:ext cx="2152651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11" y="152401"/>
            <a:ext cx="6305551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A21322-3807-BC44-8EA5-44C7AD0250F6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1565267"/>
      </p:ext>
    </p:extLst>
  </p:cSld>
  <p:clrMapOvr>
    <a:masterClrMapping/>
  </p:clrMapOvr>
  <p:transition/>
</p:sldLayout>
</file>

<file path=ppt/slideLayouts/slideLayout767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1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228603" y="1371600"/>
            <a:ext cx="42291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0103" y="1371600"/>
            <a:ext cx="42291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C0CA2C-65A0-E04B-A48D-71EF9CD48738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7294393"/>
      </p:ext>
    </p:extLst>
  </p:cSld>
  <p:clrMapOvr>
    <a:masterClrMapping/>
  </p:clrMapOvr>
  <p:transition/>
</p:sldLayout>
</file>

<file path=ppt/slideLayouts/slideLayout7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0000"/>
                </a:solidFill>
                <a:latin typeface="Garamond" pitchFamily="-105" charset="0"/>
                <a:ea typeface="Arial" pitchFamily="-105" charset="0"/>
                <a:cs typeface="Arial" pitchFamily="-105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-105" charset="0"/>
              <a:cs typeface="Arial" pitchFamily="-105" charset="0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0CAD05-5F98-C240-A41D-E171A630493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2268297"/>
      </p:ext>
    </p:extLst>
  </p:cSld>
  <p:clrMapOvr>
    <a:masterClrMapping/>
  </p:clrMapOvr>
  <p:transition/>
</p:sldLayout>
</file>

<file path=ppt/slideLayouts/slideLayout7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7527"/>
            <a:ext cx="8610600" cy="51937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52C56-4F8A-824F-A263-2404B5D536A2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9123082"/>
      </p:ext>
    </p:extLst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437132"/>
      </p:ext>
    </p:extLst>
  </p:cSld>
  <p:clrMapOvr>
    <a:masterClrMapping/>
  </p:clrMapOvr>
  <p:transition/>
</p:sldLayout>
</file>

<file path=ppt/slideLayouts/slideLayout7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A6F638-9311-044E-822F-DB90AF0533D9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6822816"/>
      </p:ext>
    </p:extLst>
  </p:cSld>
  <p:clrMapOvr>
    <a:masterClrMapping/>
  </p:clrMapOvr>
  <p:transition/>
</p:sldLayout>
</file>

<file path=ppt/slideLayouts/slideLayout7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98FC8E-6941-C74C-BC08-436BE2F5B5D2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0517507"/>
      </p:ext>
    </p:extLst>
  </p:cSld>
  <p:clrMapOvr>
    <a:masterClrMapping/>
  </p:clrMapOvr>
  <p:transition/>
</p:sldLayout>
</file>

<file path=ppt/slideLayouts/slideLayout7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2913EA-86C8-7044-8F98-044F5E7301AC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7664315"/>
      </p:ext>
    </p:extLst>
  </p:cSld>
  <p:clrMapOvr>
    <a:masterClrMapping/>
  </p:clrMapOvr>
  <p:transition/>
</p:sldLayout>
</file>

<file path=ppt/slideLayouts/slideLayout7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EB2717-EF8A-4F48-9475-0E5579379CAF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5053544"/>
      </p:ext>
    </p:extLst>
  </p:cSld>
  <p:clrMapOvr>
    <a:masterClrMapping/>
  </p:clrMapOvr>
  <p:transition/>
</p:sldLayout>
</file>

<file path=ppt/slideLayouts/slideLayout7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CEDDA7-F9BC-D143-BB10-4566D815D5F9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836164"/>
      </p:ext>
    </p:extLst>
  </p:cSld>
  <p:clrMapOvr>
    <a:masterClrMapping/>
  </p:clrMapOvr>
  <p:transition/>
</p:sldLayout>
</file>

<file path=ppt/slideLayouts/slideLayout7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CCDBC6-CC01-564B-8353-1EF7BD2EDA4C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3675196"/>
      </p:ext>
    </p:extLst>
  </p:cSld>
  <p:clrMapOvr>
    <a:masterClrMapping/>
  </p:clrMapOvr>
  <p:transition/>
</p:sldLayout>
</file>

<file path=ppt/slideLayouts/slideLayout7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E88A4F-2F9B-8940-A946-705E7B7AAFF5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8479010"/>
      </p:ext>
    </p:extLst>
  </p:cSld>
  <p:clrMapOvr>
    <a:masterClrMapping/>
  </p:clrMapOvr>
  <p:transition/>
</p:sldLayout>
</file>

<file path=ppt/slideLayouts/slideLayout7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0E8B17-B4D9-5340-8D3E-0FD2DBAED3D0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0958970"/>
      </p:ext>
    </p:extLst>
  </p:cSld>
  <p:clrMapOvr>
    <a:masterClrMapping/>
  </p:clrMapOvr>
  <p:transition/>
</p:sldLayout>
</file>

<file path=ppt/slideLayouts/slideLayout7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F24509-A4B3-2C4F-9AD0-DD3550F7CEC3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8793036"/>
      </p:ext>
    </p:extLst>
  </p:cSld>
  <p:clrMapOvr>
    <a:masterClrMapping/>
  </p:clrMapOvr>
  <p:transition/>
</p:sldLayout>
</file>

<file path=ppt/slideLayouts/slideLayout779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35D994-FDC0-964B-B4AE-94C64D4C4962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4889702"/>
      </p:ext>
    </p:extLst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594476"/>
      </p:ext>
    </p:extLst>
  </p:cSld>
  <p:clrMapOvr>
    <a:masterClrMapping/>
  </p:clrMapOvr>
  <p:transition/>
</p:sldLayout>
</file>

<file path=ppt/slideLayouts/slideLayout7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91416" tIns="45709" rIns="91416" bIns="45709"/>
          <a:lstStyle/>
          <a:p>
            <a:pPr marL="0" marR="0" lvl="0" indent="0" algn="l" defTabSz="914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marL="0" marR="0" lvl="0" indent="0" algn="l" defTabSz="914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marL="0" marR="0" lvl="0" indent="0" algn="l" defTabSz="914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1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1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16" tIns="45709" rIns="91416" bIns="45709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0000"/>
                </a:solidFill>
                <a:latin typeface="Garamond" pitchFamily="-105" charset="0"/>
                <a:ea typeface="Arial" pitchFamily="-105" charset="0"/>
                <a:cs typeface="Arial" pitchFamily="-105" charset="0"/>
              </a:defRPr>
            </a:lvl1pPr>
          </a:lstStyle>
          <a:p>
            <a:pPr marL="0" marR="0" lvl="0" indent="0" algn="l" defTabSz="914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-105" charset="0"/>
              <a:cs typeface="Arial" pitchFamily="-105" charset="0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0CAD05-5F98-C240-A41D-E171A630493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714164"/>
      </p:ext>
    </p:extLst>
  </p:cSld>
  <p:clrMapOvr>
    <a:masterClrMapping/>
  </p:clrMapOvr>
  <p:transition/>
</p:sldLayout>
</file>

<file path=ppt/slideLayouts/slideLayout7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7528"/>
            <a:ext cx="8610600" cy="51937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52C56-4F8A-824F-A263-2404B5D536A2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0047016"/>
      </p:ext>
    </p:extLst>
  </p:cSld>
  <p:clrMapOvr>
    <a:masterClrMapping/>
  </p:clrMapOvr>
  <p:transition/>
</p:sldLayout>
</file>

<file path=ppt/slideLayouts/slideLayout7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8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82" indent="0">
              <a:buNone/>
              <a:defRPr sz="1800"/>
            </a:lvl2pPr>
            <a:lvl3pPr marL="914165" indent="0">
              <a:buNone/>
              <a:defRPr sz="1600"/>
            </a:lvl3pPr>
            <a:lvl4pPr marL="1371250" indent="0">
              <a:buNone/>
              <a:defRPr sz="1400"/>
            </a:lvl4pPr>
            <a:lvl5pPr marL="1828332" indent="0">
              <a:buNone/>
              <a:defRPr sz="1400"/>
            </a:lvl5pPr>
            <a:lvl6pPr marL="2285415" indent="0">
              <a:buNone/>
              <a:defRPr sz="1400"/>
            </a:lvl6pPr>
            <a:lvl7pPr marL="2742500" indent="0">
              <a:buNone/>
              <a:defRPr sz="1400"/>
            </a:lvl7pPr>
            <a:lvl8pPr marL="3199580" indent="0">
              <a:buNone/>
              <a:defRPr sz="1400"/>
            </a:lvl8pPr>
            <a:lvl9pPr marL="3656665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A6F638-9311-044E-822F-DB90AF0533D9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3030699"/>
      </p:ext>
    </p:extLst>
  </p:cSld>
  <p:clrMapOvr>
    <a:masterClrMapping/>
  </p:clrMapOvr>
  <p:transition/>
</p:sldLayout>
</file>

<file path=ppt/slideLayouts/slideLayout7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98FC8E-6941-C74C-BC08-436BE2F5B5D2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9261296"/>
      </p:ext>
    </p:extLst>
  </p:cSld>
  <p:clrMapOvr>
    <a:masterClrMapping/>
  </p:clrMapOvr>
  <p:transition/>
</p:sldLayout>
</file>

<file path=ppt/slideLayouts/slideLayout7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65" indent="0">
              <a:buNone/>
              <a:defRPr sz="1800" b="1"/>
            </a:lvl3pPr>
            <a:lvl4pPr marL="1371250" indent="0">
              <a:buNone/>
              <a:defRPr sz="1600" b="1"/>
            </a:lvl4pPr>
            <a:lvl5pPr marL="1828332" indent="0">
              <a:buNone/>
              <a:defRPr sz="1600" b="1"/>
            </a:lvl5pPr>
            <a:lvl6pPr marL="2285415" indent="0">
              <a:buNone/>
              <a:defRPr sz="1600" b="1"/>
            </a:lvl6pPr>
            <a:lvl7pPr marL="2742500" indent="0">
              <a:buNone/>
              <a:defRPr sz="1600" b="1"/>
            </a:lvl7pPr>
            <a:lvl8pPr marL="3199580" indent="0">
              <a:buNone/>
              <a:defRPr sz="1600" b="1"/>
            </a:lvl8pPr>
            <a:lvl9pPr marL="365666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65" indent="0">
              <a:buNone/>
              <a:defRPr sz="1800" b="1"/>
            </a:lvl3pPr>
            <a:lvl4pPr marL="1371250" indent="0">
              <a:buNone/>
              <a:defRPr sz="1600" b="1"/>
            </a:lvl4pPr>
            <a:lvl5pPr marL="1828332" indent="0">
              <a:buNone/>
              <a:defRPr sz="1600" b="1"/>
            </a:lvl5pPr>
            <a:lvl6pPr marL="2285415" indent="0">
              <a:buNone/>
              <a:defRPr sz="1600" b="1"/>
            </a:lvl6pPr>
            <a:lvl7pPr marL="2742500" indent="0">
              <a:buNone/>
              <a:defRPr sz="1600" b="1"/>
            </a:lvl7pPr>
            <a:lvl8pPr marL="3199580" indent="0">
              <a:buNone/>
              <a:defRPr sz="1600" b="1"/>
            </a:lvl8pPr>
            <a:lvl9pPr marL="365666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2913EA-86C8-7044-8F98-044F5E7301AC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0214461"/>
      </p:ext>
    </p:extLst>
  </p:cSld>
  <p:clrMapOvr>
    <a:masterClrMapping/>
  </p:clrMapOvr>
  <p:transition/>
</p:sldLayout>
</file>

<file path=ppt/slideLayouts/slideLayout7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EB2717-EF8A-4F48-9475-0E5579379CAF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4050666"/>
      </p:ext>
    </p:extLst>
  </p:cSld>
  <p:clrMapOvr>
    <a:masterClrMapping/>
  </p:clrMapOvr>
  <p:transition/>
</p:sldLayout>
</file>

<file path=ppt/slideLayouts/slideLayout7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CEDDA7-F9BC-D143-BB10-4566D815D5F9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6866703"/>
      </p:ext>
    </p:extLst>
  </p:cSld>
  <p:clrMapOvr>
    <a:masterClrMapping/>
  </p:clrMapOvr>
  <p:transition/>
</p:sldLayout>
</file>

<file path=ppt/slideLayouts/slideLayout7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200"/>
            </a:lvl2pPr>
            <a:lvl3pPr marL="914165" indent="0">
              <a:buNone/>
              <a:defRPr sz="1000"/>
            </a:lvl3pPr>
            <a:lvl4pPr marL="1371250" indent="0">
              <a:buNone/>
              <a:defRPr sz="900"/>
            </a:lvl4pPr>
            <a:lvl5pPr marL="1828332" indent="0">
              <a:buNone/>
              <a:defRPr sz="900"/>
            </a:lvl5pPr>
            <a:lvl6pPr marL="2285415" indent="0">
              <a:buNone/>
              <a:defRPr sz="900"/>
            </a:lvl6pPr>
            <a:lvl7pPr marL="2742500" indent="0">
              <a:buNone/>
              <a:defRPr sz="900"/>
            </a:lvl7pPr>
            <a:lvl8pPr marL="3199580" indent="0">
              <a:buNone/>
              <a:defRPr sz="900"/>
            </a:lvl8pPr>
            <a:lvl9pPr marL="365666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CCDBC6-CC01-564B-8353-1EF7BD2EDA4C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1997800"/>
      </p:ext>
    </p:extLst>
  </p:cSld>
  <p:clrMapOvr>
    <a:masterClrMapping/>
  </p:clrMapOvr>
  <p:transition/>
</p:sldLayout>
</file>

<file path=ppt/slideLayouts/slideLayout7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82" indent="0">
              <a:buNone/>
              <a:defRPr sz="2800"/>
            </a:lvl2pPr>
            <a:lvl3pPr marL="914165" indent="0">
              <a:buNone/>
              <a:defRPr sz="2400"/>
            </a:lvl3pPr>
            <a:lvl4pPr marL="1371250" indent="0">
              <a:buNone/>
              <a:defRPr sz="2000"/>
            </a:lvl4pPr>
            <a:lvl5pPr marL="1828332" indent="0">
              <a:buNone/>
              <a:defRPr sz="2000"/>
            </a:lvl5pPr>
            <a:lvl6pPr marL="2285415" indent="0">
              <a:buNone/>
              <a:defRPr sz="2000"/>
            </a:lvl6pPr>
            <a:lvl7pPr marL="2742500" indent="0">
              <a:buNone/>
              <a:defRPr sz="2000"/>
            </a:lvl7pPr>
            <a:lvl8pPr marL="3199580" indent="0">
              <a:buNone/>
              <a:defRPr sz="2000"/>
            </a:lvl8pPr>
            <a:lvl9pPr marL="3656665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200"/>
            </a:lvl2pPr>
            <a:lvl3pPr marL="914165" indent="0">
              <a:buNone/>
              <a:defRPr sz="1000"/>
            </a:lvl3pPr>
            <a:lvl4pPr marL="1371250" indent="0">
              <a:buNone/>
              <a:defRPr sz="900"/>
            </a:lvl4pPr>
            <a:lvl5pPr marL="1828332" indent="0">
              <a:buNone/>
              <a:defRPr sz="900"/>
            </a:lvl5pPr>
            <a:lvl6pPr marL="2285415" indent="0">
              <a:buNone/>
              <a:defRPr sz="900"/>
            </a:lvl6pPr>
            <a:lvl7pPr marL="2742500" indent="0">
              <a:buNone/>
              <a:defRPr sz="900"/>
            </a:lvl7pPr>
            <a:lvl8pPr marL="3199580" indent="0">
              <a:buNone/>
              <a:defRPr sz="900"/>
            </a:lvl8pPr>
            <a:lvl9pPr marL="365666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E88A4F-2F9B-8940-A946-705E7B7AAFF5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1270223"/>
      </p:ext>
    </p:extLst>
  </p:cSld>
  <p:clrMapOvr>
    <a:masterClrMapping/>
  </p:clrMapOvr>
  <p:transition/>
</p:sldLayout>
</file>

<file path=ppt/slideLayouts/slideLayout7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0E8B17-B4D9-5340-8D3E-0FD2DBAED3D0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6935025"/>
      </p:ext>
    </p:extLst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013786"/>
      </p:ext>
    </p:extLst>
  </p:cSld>
  <p:clrMapOvr>
    <a:masterClrMapping/>
  </p:clrMapOvr>
  <p:transition/>
</p:sldLayout>
</file>

<file path=ppt/slideLayouts/slideLayout7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1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1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F24509-A4B3-2C4F-9AD0-DD3550F7CEC3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7928777"/>
      </p:ext>
    </p:extLst>
  </p:cSld>
  <p:clrMapOvr>
    <a:masterClrMapping/>
  </p:clrMapOvr>
  <p:transition/>
</p:sldLayout>
</file>

<file path=ppt/slideLayouts/slideLayout791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1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35D994-FDC0-964B-B4AE-94C64D4C4962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6815889"/>
      </p:ext>
    </p:extLst>
  </p:cSld>
  <p:clrMapOvr>
    <a:masterClrMapping/>
  </p:clrMapOvr>
  <p:transition/>
</p:sldLayout>
</file>

<file path=ppt/slideLayouts/slideLayout7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41D3D9-3FE8-4025-BF66-8DAB1ABB951F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4836908"/>
      </p:ext>
    </p:extLst>
  </p:cSld>
  <p:clrMapOvr>
    <a:masterClrMapping/>
  </p:clrMapOvr>
  <p:transition/>
</p:sldLayout>
</file>

<file path=ppt/slideLayouts/slideLayout7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4280967"/>
      </p:ext>
    </p:extLst>
  </p:cSld>
  <p:clrMapOvr>
    <a:masterClrMapping/>
  </p:clrMapOvr>
  <p:transition/>
</p:sldLayout>
</file>

<file path=ppt/slideLayouts/slideLayout7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AC7BA1-BEA2-40AF-9056-44DC8C985687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8794858"/>
      </p:ext>
    </p:extLst>
  </p:cSld>
  <p:clrMapOvr>
    <a:masterClrMapping/>
  </p:clrMapOvr>
  <p:transition/>
</p:sldLayout>
</file>

<file path=ppt/slideLayouts/slideLayout7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D2BBBE-2A44-4D16-8758-0239282DCC58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8987398"/>
      </p:ext>
    </p:extLst>
  </p:cSld>
  <p:clrMapOvr>
    <a:masterClrMapping/>
  </p:clrMapOvr>
  <p:transition/>
</p:sldLayout>
</file>

<file path=ppt/slideLayouts/slideLayout7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FD5635-BCCD-45D2-B61E-320731E13B17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9597940"/>
      </p:ext>
    </p:extLst>
  </p:cSld>
  <p:clrMapOvr>
    <a:masterClrMapping/>
  </p:clrMapOvr>
  <p:transition/>
</p:sldLayout>
</file>

<file path=ppt/slideLayouts/slideLayout7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8A7077-2B78-4FB5-8F56-24239751AEF0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9921015"/>
      </p:ext>
    </p:extLst>
  </p:cSld>
  <p:clrMapOvr>
    <a:masterClrMapping/>
  </p:clrMapOvr>
  <p:transition/>
</p:sldLayout>
</file>

<file path=ppt/slideLayouts/slideLayout7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86574E-FA2E-425B-A84C-39F9592E9ECB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9117722"/>
      </p:ext>
    </p:extLst>
  </p:cSld>
  <p:clrMapOvr>
    <a:masterClrMapping/>
  </p:clrMapOvr>
  <p:transition/>
</p:sldLayout>
</file>

<file path=ppt/slideLayouts/slideLayout7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48CFD0-6DDB-45F0-A989-9F5CE648BC1E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8310348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700649"/>
      </p:ext>
    </p:extLst>
  </p:cSld>
  <p:clrMapOvr>
    <a:masterClrMapping/>
  </p:clrMapOvr>
  <p:transition/>
</p:sldLayout>
</file>

<file path=ppt/slideLayouts/slideLayout8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97B092-8552-4BA4-B0E1-CE51B98A2A2D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9620368"/>
      </p:ext>
    </p:extLst>
  </p:cSld>
  <p:clrMapOvr>
    <a:masterClrMapping/>
  </p:clrMapOvr>
  <p:transition/>
</p:sldLayout>
</file>

<file path=ppt/slideLayouts/slideLayout8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4DDA66-0DFC-412A-A4B0-EFE91F0913E7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4473504"/>
      </p:ext>
    </p:extLst>
  </p:cSld>
  <p:clrMapOvr>
    <a:masterClrMapping/>
  </p:clrMapOvr>
  <p:transition/>
</p:sldLayout>
</file>

<file path=ppt/slideLayouts/slideLayout8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1F9A79-97CD-456A-8962-B51E5744B9CD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1948193"/>
      </p:ext>
    </p:extLst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690191"/>
      </p:ext>
    </p:extLst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754154"/>
      </p:ext>
    </p:extLst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7945867"/>
      </p:ext>
    </p:extLst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637371"/>
      </p:ext>
    </p:extLst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877408"/>
      </p:ext>
    </p:extLst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029212"/>
      </p:ext>
    </p:extLst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8838355"/>
      </p:ext>
    </p:extLst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256693"/>
      </p:ext>
    </p:extLst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130625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1494368"/>
      </p:ext>
    </p:extLst>
  </p:cSld>
  <p:clrMapOvr>
    <a:masterClrMapping/>
  </p:clrMapOvr>
  <p:transition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91425" tIns="45713" rIns="91425" bIns="45713"/>
          <a:lstStyle/>
          <a:p>
            <a:pPr defTabSz="914259"/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25" tIns="45713" rIns="91425" bIns="45713"/>
          <a:lstStyle/>
          <a:p>
            <a:pPr defTabSz="914259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25" tIns="45713" rIns="91425" bIns="45713"/>
          <a:lstStyle/>
          <a:p>
            <a:pPr defTabSz="914259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1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1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25" tIns="45713" rIns="91425" bIns="45713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defTabSz="914259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396810"/>
      </p:ext>
    </p:extLst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78932"/>
      </p:ext>
    </p:extLst>
  </p:cSld>
  <p:clrMapOvr>
    <a:masterClrMapping/>
  </p:clrMapOvr>
  <p:transition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30" indent="0">
              <a:buNone/>
              <a:defRPr sz="1800"/>
            </a:lvl2pPr>
            <a:lvl3pPr marL="914259" indent="0">
              <a:buNone/>
              <a:defRPr sz="1600"/>
            </a:lvl3pPr>
            <a:lvl4pPr marL="1371390" indent="0">
              <a:buNone/>
              <a:defRPr sz="1400"/>
            </a:lvl4pPr>
            <a:lvl5pPr marL="1828519" indent="0">
              <a:buNone/>
              <a:defRPr sz="1400"/>
            </a:lvl5pPr>
            <a:lvl6pPr marL="2285649" indent="0">
              <a:buNone/>
              <a:defRPr sz="1400"/>
            </a:lvl6pPr>
            <a:lvl7pPr marL="2742780" indent="0">
              <a:buNone/>
              <a:defRPr sz="1400"/>
            </a:lvl7pPr>
            <a:lvl8pPr marL="3199908" indent="0">
              <a:buNone/>
              <a:defRPr sz="1400"/>
            </a:lvl8pPr>
            <a:lvl9pPr marL="3657039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486633"/>
      </p:ext>
    </p:extLst>
  </p:cSld>
  <p:clrMapOvr>
    <a:masterClrMapping/>
  </p:clrMapOvr>
  <p:transition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2156"/>
      </p:ext>
    </p:extLst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59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9" indent="0">
              <a:buNone/>
              <a:defRPr sz="1600" b="1"/>
            </a:lvl5pPr>
            <a:lvl6pPr marL="2285649" indent="0">
              <a:buNone/>
              <a:defRPr sz="1600" b="1"/>
            </a:lvl6pPr>
            <a:lvl7pPr marL="2742780" indent="0">
              <a:buNone/>
              <a:defRPr sz="1600" b="1"/>
            </a:lvl7pPr>
            <a:lvl8pPr marL="3199908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59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9" indent="0">
              <a:buNone/>
              <a:defRPr sz="1600" b="1"/>
            </a:lvl5pPr>
            <a:lvl6pPr marL="2285649" indent="0">
              <a:buNone/>
              <a:defRPr sz="1600" b="1"/>
            </a:lvl6pPr>
            <a:lvl7pPr marL="2742780" indent="0">
              <a:buNone/>
              <a:defRPr sz="1600" b="1"/>
            </a:lvl7pPr>
            <a:lvl8pPr marL="3199908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204901"/>
      </p:ext>
    </p:extLst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634217"/>
      </p:ext>
    </p:extLst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237537"/>
      </p:ext>
    </p:extLst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59" indent="0">
              <a:buNone/>
              <a:defRPr sz="1000"/>
            </a:lvl3pPr>
            <a:lvl4pPr marL="1371390" indent="0">
              <a:buNone/>
              <a:defRPr sz="900"/>
            </a:lvl4pPr>
            <a:lvl5pPr marL="1828519" indent="0">
              <a:buNone/>
              <a:defRPr sz="900"/>
            </a:lvl5pPr>
            <a:lvl6pPr marL="2285649" indent="0">
              <a:buNone/>
              <a:defRPr sz="900"/>
            </a:lvl6pPr>
            <a:lvl7pPr marL="2742780" indent="0">
              <a:buNone/>
              <a:defRPr sz="900"/>
            </a:lvl7pPr>
            <a:lvl8pPr marL="3199908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247826"/>
      </p:ext>
    </p:extLst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30" indent="0">
              <a:buNone/>
              <a:defRPr sz="2800"/>
            </a:lvl2pPr>
            <a:lvl3pPr marL="914259" indent="0">
              <a:buNone/>
              <a:defRPr sz="2400"/>
            </a:lvl3pPr>
            <a:lvl4pPr marL="1371390" indent="0">
              <a:buNone/>
              <a:defRPr sz="2000"/>
            </a:lvl4pPr>
            <a:lvl5pPr marL="1828519" indent="0">
              <a:buNone/>
              <a:defRPr sz="2000"/>
            </a:lvl5pPr>
            <a:lvl6pPr marL="2285649" indent="0">
              <a:buNone/>
              <a:defRPr sz="2000"/>
            </a:lvl6pPr>
            <a:lvl7pPr marL="2742780" indent="0">
              <a:buNone/>
              <a:defRPr sz="2000"/>
            </a:lvl7pPr>
            <a:lvl8pPr marL="3199908" indent="0">
              <a:buNone/>
              <a:defRPr sz="2000"/>
            </a:lvl8pPr>
            <a:lvl9pPr marL="3657039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59" indent="0">
              <a:buNone/>
              <a:defRPr sz="1000"/>
            </a:lvl3pPr>
            <a:lvl4pPr marL="1371390" indent="0">
              <a:buNone/>
              <a:defRPr sz="900"/>
            </a:lvl4pPr>
            <a:lvl5pPr marL="1828519" indent="0">
              <a:buNone/>
              <a:defRPr sz="900"/>
            </a:lvl5pPr>
            <a:lvl6pPr marL="2285649" indent="0">
              <a:buNone/>
              <a:defRPr sz="900"/>
            </a:lvl6pPr>
            <a:lvl7pPr marL="2742780" indent="0">
              <a:buNone/>
              <a:defRPr sz="900"/>
            </a:lvl7pPr>
            <a:lvl8pPr marL="3199908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4798383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30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3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41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36.xml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139.xml"/><Relationship Id="rId10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8.xml"/><Relationship Id="rId7" Type="http://schemas.openxmlformats.org/officeDocument/2006/relationships/slideLayout" Target="../slideLayouts/slideLayout152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47.xml"/><Relationship Id="rId1" Type="http://schemas.openxmlformats.org/officeDocument/2006/relationships/slideLayout" Target="../slideLayouts/slideLayout146.xml"/><Relationship Id="rId6" Type="http://schemas.openxmlformats.org/officeDocument/2006/relationships/slideLayout" Target="../slideLayouts/slideLayout151.xml"/><Relationship Id="rId11" Type="http://schemas.openxmlformats.org/officeDocument/2006/relationships/slideLayout" Target="../slideLayouts/slideLayout156.xml"/><Relationship Id="rId5" Type="http://schemas.openxmlformats.org/officeDocument/2006/relationships/slideLayout" Target="../slideLayouts/slideLayout150.xml"/><Relationship Id="rId10" Type="http://schemas.openxmlformats.org/officeDocument/2006/relationships/slideLayout" Target="../slideLayouts/slideLayout155.xml"/><Relationship Id="rId4" Type="http://schemas.openxmlformats.org/officeDocument/2006/relationships/slideLayout" Target="../slideLayouts/slideLayout149.xml"/><Relationship Id="rId9" Type="http://schemas.openxmlformats.org/officeDocument/2006/relationships/slideLayout" Target="../slideLayouts/slideLayout154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4.xml"/><Relationship Id="rId3" Type="http://schemas.openxmlformats.org/officeDocument/2006/relationships/slideLayout" Target="../slideLayouts/slideLayout159.xml"/><Relationship Id="rId7" Type="http://schemas.openxmlformats.org/officeDocument/2006/relationships/slideLayout" Target="../slideLayouts/slideLayout163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58.xml"/><Relationship Id="rId1" Type="http://schemas.openxmlformats.org/officeDocument/2006/relationships/slideLayout" Target="../slideLayouts/slideLayout157.xml"/><Relationship Id="rId6" Type="http://schemas.openxmlformats.org/officeDocument/2006/relationships/slideLayout" Target="../slideLayouts/slideLayout162.xml"/><Relationship Id="rId11" Type="http://schemas.openxmlformats.org/officeDocument/2006/relationships/slideLayout" Target="../slideLayouts/slideLayout167.xml"/><Relationship Id="rId5" Type="http://schemas.openxmlformats.org/officeDocument/2006/relationships/slideLayout" Target="../slideLayouts/slideLayout161.xml"/><Relationship Id="rId10" Type="http://schemas.openxmlformats.org/officeDocument/2006/relationships/slideLayout" Target="../slideLayouts/slideLayout166.xml"/><Relationship Id="rId4" Type="http://schemas.openxmlformats.org/officeDocument/2006/relationships/slideLayout" Target="../slideLayouts/slideLayout160.xml"/><Relationship Id="rId9" Type="http://schemas.openxmlformats.org/officeDocument/2006/relationships/slideLayout" Target="../slideLayouts/slideLayout165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70.xml"/><Relationship Id="rId7" Type="http://schemas.openxmlformats.org/officeDocument/2006/relationships/slideLayout" Target="../slideLayouts/slideLayout174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69.xml"/><Relationship Id="rId1" Type="http://schemas.openxmlformats.org/officeDocument/2006/relationships/slideLayout" Target="../slideLayouts/slideLayout168.xml"/><Relationship Id="rId6" Type="http://schemas.openxmlformats.org/officeDocument/2006/relationships/slideLayout" Target="../slideLayouts/slideLayout173.xml"/><Relationship Id="rId11" Type="http://schemas.openxmlformats.org/officeDocument/2006/relationships/slideLayout" Target="../slideLayouts/slideLayout178.xml"/><Relationship Id="rId5" Type="http://schemas.openxmlformats.org/officeDocument/2006/relationships/slideLayout" Target="../slideLayouts/slideLayout172.xml"/><Relationship Id="rId10" Type="http://schemas.openxmlformats.org/officeDocument/2006/relationships/slideLayout" Target="../slideLayouts/slideLayout177.xml"/><Relationship Id="rId4" Type="http://schemas.openxmlformats.org/officeDocument/2006/relationships/slideLayout" Target="../slideLayouts/slideLayout171.xml"/><Relationship Id="rId9" Type="http://schemas.openxmlformats.org/officeDocument/2006/relationships/slideLayout" Target="../slideLayouts/slideLayout176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6.xml"/><Relationship Id="rId3" Type="http://schemas.openxmlformats.org/officeDocument/2006/relationships/slideLayout" Target="../slideLayouts/slideLayout181.xml"/><Relationship Id="rId7" Type="http://schemas.openxmlformats.org/officeDocument/2006/relationships/slideLayout" Target="../slideLayouts/slideLayout185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0.xml"/><Relationship Id="rId1" Type="http://schemas.openxmlformats.org/officeDocument/2006/relationships/slideLayout" Target="../slideLayouts/slideLayout179.xml"/><Relationship Id="rId6" Type="http://schemas.openxmlformats.org/officeDocument/2006/relationships/slideLayout" Target="../slideLayouts/slideLayout184.xml"/><Relationship Id="rId11" Type="http://schemas.openxmlformats.org/officeDocument/2006/relationships/slideLayout" Target="../slideLayouts/slideLayout189.xml"/><Relationship Id="rId5" Type="http://schemas.openxmlformats.org/officeDocument/2006/relationships/slideLayout" Target="../slideLayouts/slideLayout183.xml"/><Relationship Id="rId10" Type="http://schemas.openxmlformats.org/officeDocument/2006/relationships/slideLayout" Target="../slideLayouts/slideLayout188.xml"/><Relationship Id="rId4" Type="http://schemas.openxmlformats.org/officeDocument/2006/relationships/slideLayout" Target="../slideLayouts/slideLayout182.xml"/><Relationship Id="rId9" Type="http://schemas.openxmlformats.org/officeDocument/2006/relationships/slideLayout" Target="../slideLayouts/slideLayout187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7.xml"/><Relationship Id="rId13" Type="http://schemas.openxmlformats.org/officeDocument/2006/relationships/theme" Target="../theme/theme19.xml"/><Relationship Id="rId3" Type="http://schemas.openxmlformats.org/officeDocument/2006/relationships/slideLayout" Target="../slideLayouts/slideLayout192.xml"/><Relationship Id="rId7" Type="http://schemas.openxmlformats.org/officeDocument/2006/relationships/slideLayout" Target="../slideLayouts/slideLayout196.xml"/><Relationship Id="rId12" Type="http://schemas.openxmlformats.org/officeDocument/2006/relationships/slideLayout" Target="../slideLayouts/slideLayout201.xml"/><Relationship Id="rId2" Type="http://schemas.openxmlformats.org/officeDocument/2006/relationships/slideLayout" Target="../slideLayouts/slideLayout191.xml"/><Relationship Id="rId1" Type="http://schemas.openxmlformats.org/officeDocument/2006/relationships/slideLayout" Target="../slideLayouts/slideLayout190.xml"/><Relationship Id="rId6" Type="http://schemas.openxmlformats.org/officeDocument/2006/relationships/slideLayout" Target="../slideLayouts/slideLayout195.xml"/><Relationship Id="rId11" Type="http://schemas.openxmlformats.org/officeDocument/2006/relationships/slideLayout" Target="../slideLayouts/slideLayout200.xml"/><Relationship Id="rId5" Type="http://schemas.openxmlformats.org/officeDocument/2006/relationships/slideLayout" Target="../slideLayouts/slideLayout194.xml"/><Relationship Id="rId10" Type="http://schemas.openxmlformats.org/officeDocument/2006/relationships/slideLayout" Target="../slideLayouts/slideLayout199.xml"/><Relationship Id="rId4" Type="http://schemas.openxmlformats.org/officeDocument/2006/relationships/slideLayout" Target="../slideLayouts/slideLayout193.xml"/><Relationship Id="rId9" Type="http://schemas.openxmlformats.org/officeDocument/2006/relationships/slideLayout" Target="../slideLayouts/slideLayout198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2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9.xml"/><Relationship Id="rId3" Type="http://schemas.openxmlformats.org/officeDocument/2006/relationships/slideLayout" Target="../slideLayouts/slideLayout204.xml"/><Relationship Id="rId7" Type="http://schemas.openxmlformats.org/officeDocument/2006/relationships/slideLayout" Target="../slideLayouts/slideLayout208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03.xml"/><Relationship Id="rId1" Type="http://schemas.openxmlformats.org/officeDocument/2006/relationships/slideLayout" Target="../slideLayouts/slideLayout202.xml"/><Relationship Id="rId6" Type="http://schemas.openxmlformats.org/officeDocument/2006/relationships/slideLayout" Target="../slideLayouts/slideLayout207.xml"/><Relationship Id="rId11" Type="http://schemas.openxmlformats.org/officeDocument/2006/relationships/slideLayout" Target="../slideLayouts/slideLayout212.xml"/><Relationship Id="rId5" Type="http://schemas.openxmlformats.org/officeDocument/2006/relationships/slideLayout" Target="../slideLayouts/slideLayout206.xml"/><Relationship Id="rId10" Type="http://schemas.openxmlformats.org/officeDocument/2006/relationships/slideLayout" Target="../slideLayouts/slideLayout211.xml"/><Relationship Id="rId4" Type="http://schemas.openxmlformats.org/officeDocument/2006/relationships/slideLayout" Target="../slideLayouts/slideLayout205.xml"/><Relationship Id="rId9" Type="http://schemas.openxmlformats.org/officeDocument/2006/relationships/slideLayout" Target="../slideLayouts/slideLayout210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15.xml"/><Relationship Id="rId7" Type="http://schemas.openxmlformats.org/officeDocument/2006/relationships/slideLayout" Target="../slideLayouts/slideLayout219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14.xml"/><Relationship Id="rId1" Type="http://schemas.openxmlformats.org/officeDocument/2006/relationships/slideLayout" Target="../slideLayouts/slideLayout213.xml"/><Relationship Id="rId6" Type="http://schemas.openxmlformats.org/officeDocument/2006/relationships/slideLayout" Target="../slideLayouts/slideLayout218.xml"/><Relationship Id="rId11" Type="http://schemas.openxmlformats.org/officeDocument/2006/relationships/slideLayout" Target="../slideLayouts/slideLayout223.xml"/><Relationship Id="rId5" Type="http://schemas.openxmlformats.org/officeDocument/2006/relationships/slideLayout" Target="../slideLayouts/slideLayout217.xml"/><Relationship Id="rId10" Type="http://schemas.openxmlformats.org/officeDocument/2006/relationships/slideLayout" Target="../slideLayouts/slideLayout222.xml"/><Relationship Id="rId4" Type="http://schemas.openxmlformats.org/officeDocument/2006/relationships/slideLayout" Target="../slideLayouts/slideLayout216.xml"/><Relationship Id="rId9" Type="http://schemas.openxmlformats.org/officeDocument/2006/relationships/slideLayout" Target="../slideLayouts/slideLayout221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1.xml"/><Relationship Id="rId3" Type="http://schemas.openxmlformats.org/officeDocument/2006/relationships/slideLayout" Target="../slideLayouts/slideLayout226.xml"/><Relationship Id="rId7" Type="http://schemas.openxmlformats.org/officeDocument/2006/relationships/slideLayout" Target="../slideLayouts/slideLayout230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25.xml"/><Relationship Id="rId1" Type="http://schemas.openxmlformats.org/officeDocument/2006/relationships/slideLayout" Target="../slideLayouts/slideLayout224.xml"/><Relationship Id="rId6" Type="http://schemas.openxmlformats.org/officeDocument/2006/relationships/slideLayout" Target="../slideLayouts/slideLayout229.xml"/><Relationship Id="rId11" Type="http://schemas.openxmlformats.org/officeDocument/2006/relationships/slideLayout" Target="../slideLayouts/slideLayout234.xml"/><Relationship Id="rId5" Type="http://schemas.openxmlformats.org/officeDocument/2006/relationships/slideLayout" Target="../slideLayouts/slideLayout228.xml"/><Relationship Id="rId10" Type="http://schemas.openxmlformats.org/officeDocument/2006/relationships/slideLayout" Target="../slideLayouts/slideLayout233.xml"/><Relationship Id="rId4" Type="http://schemas.openxmlformats.org/officeDocument/2006/relationships/slideLayout" Target="../slideLayouts/slideLayout227.xml"/><Relationship Id="rId9" Type="http://schemas.openxmlformats.org/officeDocument/2006/relationships/slideLayout" Target="../slideLayouts/slideLayout232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2.xml"/><Relationship Id="rId13" Type="http://schemas.openxmlformats.org/officeDocument/2006/relationships/theme" Target="../theme/theme23.xml"/><Relationship Id="rId3" Type="http://schemas.openxmlformats.org/officeDocument/2006/relationships/slideLayout" Target="../slideLayouts/slideLayout237.xml"/><Relationship Id="rId7" Type="http://schemas.openxmlformats.org/officeDocument/2006/relationships/slideLayout" Target="../slideLayouts/slideLayout241.xml"/><Relationship Id="rId12" Type="http://schemas.openxmlformats.org/officeDocument/2006/relationships/slideLayout" Target="../slideLayouts/slideLayout246.xml"/><Relationship Id="rId2" Type="http://schemas.openxmlformats.org/officeDocument/2006/relationships/slideLayout" Target="../slideLayouts/slideLayout236.xml"/><Relationship Id="rId1" Type="http://schemas.openxmlformats.org/officeDocument/2006/relationships/slideLayout" Target="../slideLayouts/slideLayout235.xml"/><Relationship Id="rId6" Type="http://schemas.openxmlformats.org/officeDocument/2006/relationships/slideLayout" Target="../slideLayouts/slideLayout240.xml"/><Relationship Id="rId11" Type="http://schemas.openxmlformats.org/officeDocument/2006/relationships/slideLayout" Target="../slideLayouts/slideLayout245.xml"/><Relationship Id="rId5" Type="http://schemas.openxmlformats.org/officeDocument/2006/relationships/slideLayout" Target="../slideLayouts/slideLayout239.xml"/><Relationship Id="rId10" Type="http://schemas.openxmlformats.org/officeDocument/2006/relationships/slideLayout" Target="../slideLayouts/slideLayout244.xml"/><Relationship Id="rId4" Type="http://schemas.openxmlformats.org/officeDocument/2006/relationships/slideLayout" Target="../slideLayouts/slideLayout238.xml"/><Relationship Id="rId9" Type="http://schemas.openxmlformats.org/officeDocument/2006/relationships/slideLayout" Target="../slideLayouts/slideLayout243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4.xml"/><Relationship Id="rId13" Type="http://schemas.openxmlformats.org/officeDocument/2006/relationships/theme" Target="../theme/theme24.xml"/><Relationship Id="rId3" Type="http://schemas.openxmlformats.org/officeDocument/2006/relationships/slideLayout" Target="../slideLayouts/slideLayout249.xml"/><Relationship Id="rId7" Type="http://schemas.openxmlformats.org/officeDocument/2006/relationships/slideLayout" Target="../slideLayouts/slideLayout253.xml"/><Relationship Id="rId12" Type="http://schemas.openxmlformats.org/officeDocument/2006/relationships/slideLayout" Target="../slideLayouts/slideLayout258.xml"/><Relationship Id="rId2" Type="http://schemas.openxmlformats.org/officeDocument/2006/relationships/slideLayout" Target="../slideLayouts/slideLayout248.xml"/><Relationship Id="rId1" Type="http://schemas.openxmlformats.org/officeDocument/2006/relationships/slideLayout" Target="../slideLayouts/slideLayout247.xml"/><Relationship Id="rId6" Type="http://schemas.openxmlformats.org/officeDocument/2006/relationships/slideLayout" Target="../slideLayouts/slideLayout252.xml"/><Relationship Id="rId11" Type="http://schemas.openxmlformats.org/officeDocument/2006/relationships/slideLayout" Target="../slideLayouts/slideLayout257.xml"/><Relationship Id="rId5" Type="http://schemas.openxmlformats.org/officeDocument/2006/relationships/slideLayout" Target="../slideLayouts/slideLayout251.xml"/><Relationship Id="rId10" Type="http://schemas.openxmlformats.org/officeDocument/2006/relationships/slideLayout" Target="../slideLayouts/slideLayout256.xml"/><Relationship Id="rId4" Type="http://schemas.openxmlformats.org/officeDocument/2006/relationships/slideLayout" Target="../slideLayouts/slideLayout250.xml"/><Relationship Id="rId9" Type="http://schemas.openxmlformats.org/officeDocument/2006/relationships/slideLayout" Target="../slideLayouts/slideLayout255.xml"/><Relationship Id="rId14" Type="http://schemas.openxmlformats.org/officeDocument/2006/relationships/image" Target="../media/image1.png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theme" Target="../theme/theme25.xml"/><Relationship Id="rId3" Type="http://schemas.openxmlformats.org/officeDocument/2006/relationships/slideLayout" Target="../slideLayouts/slideLayout261.xml"/><Relationship Id="rId7" Type="http://schemas.openxmlformats.org/officeDocument/2006/relationships/slideLayout" Target="../slideLayouts/slideLayout265.xml"/><Relationship Id="rId2" Type="http://schemas.openxmlformats.org/officeDocument/2006/relationships/slideLayout" Target="../slideLayouts/slideLayout260.xml"/><Relationship Id="rId1" Type="http://schemas.openxmlformats.org/officeDocument/2006/relationships/slideLayout" Target="../slideLayouts/slideLayout259.xml"/><Relationship Id="rId6" Type="http://schemas.openxmlformats.org/officeDocument/2006/relationships/slideLayout" Target="../slideLayouts/slideLayout264.xml"/><Relationship Id="rId5" Type="http://schemas.openxmlformats.org/officeDocument/2006/relationships/slideLayout" Target="../slideLayouts/slideLayout263.xml"/><Relationship Id="rId4" Type="http://schemas.openxmlformats.org/officeDocument/2006/relationships/slideLayout" Target="../slideLayouts/slideLayout262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68.xml"/><Relationship Id="rId7" Type="http://schemas.openxmlformats.org/officeDocument/2006/relationships/slideLayout" Target="../slideLayouts/slideLayout272.xml"/><Relationship Id="rId12" Type="http://schemas.openxmlformats.org/officeDocument/2006/relationships/theme" Target="../theme/theme26.xml"/><Relationship Id="rId2" Type="http://schemas.openxmlformats.org/officeDocument/2006/relationships/slideLayout" Target="../slideLayouts/slideLayout267.xml"/><Relationship Id="rId1" Type="http://schemas.openxmlformats.org/officeDocument/2006/relationships/slideLayout" Target="../slideLayouts/slideLayout266.xml"/><Relationship Id="rId6" Type="http://schemas.openxmlformats.org/officeDocument/2006/relationships/slideLayout" Target="../slideLayouts/slideLayout271.xml"/><Relationship Id="rId11" Type="http://schemas.openxmlformats.org/officeDocument/2006/relationships/slideLayout" Target="../slideLayouts/slideLayout276.xml"/><Relationship Id="rId5" Type="http://schemas.openxmlformats.org/officeDocument/2006/relationships/slideLayout" Target="../slideLayouts/slideLayout270.xml"/><Relationship Id="rId10" Type="http://schemas.openxmlformats.org/officeDocument/2006/relationships/slideLayout" Target="../slideLayouts/slideLayout275.xml"/><Relationship Id="rId4" Type="http://schemas.openxmlformats.org/officeDocument/2006/relationships/slideLayout" Target="../slideLayouts/slideLayout269.xml"/><Relationship Id="rId9" Type="http://schemas.openxmlformats.org/officeDocument/2006/relationships/slideLayout" Target="../slideLayouts/slideLayout274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79.xml"/><Relationship Id="rId7" Type="http://schemas.openxmlformats.org/officeDocument/2006/relationships/slideLayout" Target="../slideLayouts/slideLayout283.xml"/><Relationship Id="rId12" Type="http://schemas.openxmlformats.org/officeDocument/2006/relationships/theme" Target="../theme/theme27.xml"/><Relationship Id="rId2" Type="http://schemas.openxmlformats.org/officeDocument/2006/relationships/slideLayout" Target="../slideLayouts/slideLayout278.xml"/><Relationship Id="rId1" Type="http://schemas.openxmlformats.org/officeDocument/2006/relationships/slideLayout" Target="../slideLayouts/slideLayout277.xml"/><Relationship Id="rId6" Type="http://schemas.openxmlformats.org/officeDocument/2006/relationships/slideLayout" Target="../slideLayouts/slideLayout282.xml"/><Relationship Id="rId11" Type="http://schemas.openxmlformats.org/officeDocument/2006/relationships/slideLayout" Target="../slideLayouts/slideLayout287.xml"/><Relationship Id="rId5" Type="http://schemas.openxmlformats.org/officeDocument/2006/relationships/slideLayout" Target="../slideLayouts/slideLayout281.xml"/><Relationship Id="rId10" Type="http://schemas.openxmlformats.org/officeDocument/2006/relationships/slideLayout" Target="../slideLayouts/slideLayout286.xml"/><Relationship Id="rId4" Type="http://schemas.openxmlformats.org/officeDocument/2006/relationships/slideLayout" Target="../slideLayouts/slideLayout280.xml"/><Relationship Id="rId9" Type="http://schemas.openxmlformats.org/officeDocument/2006/relationships/slideLayout" Target="../slideLayouts/slideLayout285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90.xml"/><Relationship Id="rId7" Type="http://schemas.openxmlformats.org/officeDocument/2006/relationships/slideLayout" Target="../slideLayouts/slideLayout294.xml"/><Relationship Id="rId12" Type="http://schemas.openxmlformats.org/officeDocument/2006/relationships/theme" Target="../theme/theme28.xml"/><Relationship Id="rId2" Type="http://schemas.openxmlformats.org/officeDocument/2006/relationships/slideLayout" Target="../slideLayouts/slideLayout289.xml"/><Relationship Id="rId1" Type="http://schemas.openxmlformats.org/officeDocument/2006/relationships/slideLayout" Target="../slideLayouts/slideLayout288.xml"/><Relationship Id="rId6" Type="http://schemas.openxmlformats.org/officeDocument/2006/relationships/slideLayout" Target="../slideLayouts/slideLayout293.xml"/><Relationship Id="rId11" Type="http://schemas.openxmlformats.org/officeDocument/2006/relationships/slideLayout" Target="../slideLayouts/slideLayout298.xml"/><Relationship Id="rId5" Type="http://schemas.openxmlformats.org/officeDocument/2006/relationships/slideLayout" Target="../slideLayouts/slideLayout292.xml"/><Relationship Id="rId10" Type="http://schemas.openxmlformats.org/officeDocument/2006/relationships/slideLayout" Target="../slideLayouts/slideLayout297.xml"/><Relationship Id="rId4" Type="http://schemas.openxmlformats.org/officeDocument/2006/relationships/slideLayout" Target="../slideLayouts/slideLayout291.xml"/><Relationship Id="rId9" Type="http://schemas.openxmlformats.org/officeDocument/2006/relationships/slideLayout" Target="../slideLayouts/slideLayout296.xml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6.xml"/><Relationship Id="rId13" Type="http://schemas.openxmlformats.org/officeDocument/2006/relationships/theme" Target="../theme/theme29.xml"/><Relationship Id="rId3" Type="http://schemas.openxmlformats.org/officeDocument/2006/relationships/slideLayout" Target="../slideLayouts/slideLayout301.xml"/><Relationship Id="rId7" Type="http://schemas.openxmlformats.org/officeDocument/2006/relationships/slideLayout" Target="../slideLayouts/slideLayout305.xml"/><Relationship Id="rId12" Type="http://schemas.openxmlformats.org/officeDocument/2006/relationships/slideLayout" Target="../slideLayouts/slideLayout310.xml"/><Relationship Id="rId2" Type="http://schemas.openxmlformats.org/officeDocument/2006/relationships/slideLayout" Target="../slideLayouts/slideLayout300.xml"/><Relationship Id="rId1" Type="http://schemas.openxmlformats.org/officeDocument/2006/relationships/slideLayout" Target="../slideLayouts/slideLayout299.xml"/><Relationship Id="rId6" Type="http://schemas.openxmlformats.org/officeDocument/2006/relationships/slideLayout" Target="../slideLayouts/slideLayout304.xml"/><Relationship Id="rId11" Type="http://schemas.openxmlformats.org/officeDocument/2006/relationships/slideLayout" Target="../slideLayouts/slideLayout309.xml"/><Relationship Id="rId5" Type="http://schemas.openxmlformats.org/officeDocument/2006/relationships/slideLayout" Target="../slideLayouts/slideLayout303.xml"/><Relationship Id="rId10" Type="http://schemas.openxmlformats.org/officeDocument/2006/relationships/slideLayout" Target="../slideLayouts/slideLayout308.xml"/><Relationship Id="rId4" Type="http://schemas.openxmlformats.org/officeDocument/2006/relationships/slideLayout" Target="../slideLayouts/slideLayout302.xml"/><Relationship Id="rId9" Type="http://schemas.openxmlformats.org/officeDocument/2006/relationships/slideLayout" Target="../slideLayouts/slideLayout30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13.xml"/><Relationship Id="rId7" Type="http://schemas.openxmlformats.org/officeDocument/2006/relationships/slideLayout" Target="../slideLayouts/slideLayout317.xml"/><Relationship Id="rId12" Type="http://schemas.openxmlformats.org/officeDocument/2006/relationships/theme" Target="../theme/theme30.xml"/><Relationship Id="rId2" Type="http://schemas.openxmlformats.org/officeDocument/2006/relationships/slideLayout" Target="../slideLayouts/slideLayout312.xml"/><Relationship Id="rId1" Type="http://schemas.openxmlformats.org/officeDocument/2006/relationships/slideLayout" Target="../slideLayouts/slideLayout311.xml"/><Relationship Id="rId6" Type="http://schemas.openxmlformats.org/officeDocument/2006/relationships/slideLayout" Target="../slideLayouts/slideLayout316.xml"/><Relationship Id="rId11" Type="http://schemas.openxmlformats.org/officeDocument/2006/relationships/slideLayout" Target="../slideLayouts/slideLayout321.xml"/><Relationship Id="rId5" Type="http://schemas.openxmlformats.org/officeDocument/2006/relationships/slideLayout" Target="../slideLayouts/slideLayout315.xml"/><Relationship Id="rId10" Type="http://schemas.openxmlformats.org/officeDocument/2006/relationships/slideLayout" Target="../slideLayouts/slideLayout320.xml"/><Relationship Id="rId4" Type="http://schemas.openxmlformats.org/officeDocument/2006/relationships/slideLayout" Target="../slideLayouts/slideLayout314.xml"/><Relationship Id="rId9" Type="http://schemas.openxmlformats.org/officeDocument/2006/relationships/slideLayout" Target="../slideLayouts/slideLayout319.xml"/></Relationships>
</file>

<file path=ppt/slideMasters/_rels/slideMaster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9.xml"/><Relationship Id="rId3" Type="http://schemas.openxmlformats.org/officeDocument/2006/relationships/slideLayout" Target="../slideLayouts/slideLayout324.xml"/><Relationship Id="rId7" Type="http://schemas.openxmlformats.org/officeDocument/2006/relationships/slideLayout" Target="../slideLayouts/slideLayout328.xml"/><Relationship Id="rId12" Type="http://schemas.openxmlformats.org/officeDocument/2006/relationships/theme" Target="../theme/theme31.xml"/><Relationship Id="rId2" Type="http://schemas.openxmlformats.org/officeDocument/2006/relationships/slideLayout" Target="../slideLayouts/slideLayout323.xml"/><Relationship Id="rId1" Type="http://schemas.openxmlformats.org/officeDocument/2006/relationships/slideLayout" Target="../slideLayouts/slideLayout322.xml"/><Relationship Id="rId6" Type="http://schemas.openxmlformats.org/officeDocument/2006/relationships/slideLayout" Target="../slideLayouts/slideLayout327.xml"/><Relationship Id="rId11" Type="http://schemas.openxmlformats.org/officeDocument/2006/relationships/slideLayout" Target="../slideLayouts/slideLayout332.xml"/><Relationship Id="rId5" Type="http://schemas.openxmlformats.org/officeDocument/2006/relationships/slideLayout" Target="../slideLayouts/slideLayout326.xml"/><Relationship Id="rId10" Type="http://schemas.openxmlformats.org/officeDocument/2006/relationships/slideLayout" Target="../slideLayouts/slideLayout331.xml"/><Relationship Id="rId4" Type="http://schemas.openxmlformats.org/officeDocument/2006/relationships/slideLayout" Target="../slideLayouts/slideLayout325.xml"/><Relationship Id="rId9" Type="http://schemas.openxmlformats.org/officeDocument/2006/relationships/slideLayout" Target="../slideLayouts/slideLayout330.xml"/></Relationships>
</file>

<file path=ppt/slideMasters/_rels/slideMaster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35.xml"/><Relationship Id="rId7" Type="http://schemas.openxmlformats.org/officeDocument/2006/relationships/slideLayout" Target="../slideLayouts/slideLayout339.xml"/><Relationship Id="rId12" Type="http://schemas.openxmlformats.org/officeDocument/2006/relationships/theme" Target="../theme/theme32.xml"/><Relationship Id="rId2" Type="http://schemas.openxmlformats.org/officeDocument/2006/relationships/slideLayout" Target="../slideLayouts/slideLayout334.xml"/><Relationship Id="rId1" Type="http://schemas.openxmlformats.org/officeDocument/2006/relationships/slideLayout" Target="../slideLayouts/slideLayout333.xml"/><Relationship Id="rId6" Type="http://schemas.openxmlformats.org/officeDocument/2006/relationships/slideLayout" Target="../slideLayouts/slideLayout338.xml"/><Relationship Id="rId11" Type="http://schemas.openxmlformats.org/officeDocument/2006/relationships/slideLayout" Target="../slideLayouts/slideLayout343.xml"/><Relationship Id="rId5" Type="http://schemas.openxmlformats.org/officeDocument/2006/relationships/slideLayout" Target="../slideLayouts/slideLayout337.xml"/><Relationship Id="rId10" Type="http://schemas.openxmlformats.org/officeDocument/2006/relationships/slideLayout" Target="../slideLayouts/slideLayout342.xml"/><Relationship Id="rId4" Type="http://schemas.openxmlformats.org/officeDocument/2006/relationships/slideLayout" Target="../slideLayouts/slideLayout336.xml"/><Relationship Id="rId9" Type="http://schemas.openxmlformats.org/officeDocument/2006/relationships/slideLayout" Target="../slideLayouts/slideLayout341.xml"/></Relationships>
</file>

<file path=ppt/slideMasters/_rels/slideMaster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46.xml"/><Relationship Id="rId7" Type="http://schemas.openxmlformats.org/officeDocument/2006/relationships/slideLayout" Target="../slideLayouts/slideLayout350.xml"/><Relationship Id="rId12" Type="http://schemas.openxmlformats.org/officeDocument/2006/relationships/theme" Target="../theme/theme33.xml"/><Relationship Id="rId2" Type="http://schemas.openxmlformats.org/officeDocument/2006/relationships/slideLayout" Target="../slideLayouts/slideLayout345.xml"/><Relationship Id="rId1" Type="http://schemas.openxmlformats.org/officeDocument/2006/relationships/slideLayout" Target="../slideLayouts/slideLayout344.xml"/><Relationship Id="rId6" Type="http://schemas.openxmlformats.org/officeDocument/2006/relationships/slideLayout" Target="../slideLayouts/slideLayout349.xml"/><Relationship Id="rId11" Type="http://schemas.openxmlformats.org/officeDocument/2006/relationships/slideLayout" Target="../slideLayouts/slideLayout354.xml"/><Relationship Id="rId5" Type="http://schemas.openxmlformats.org/officeDocument/2006/relationships/slideLayout" Target="../slideLayouts/slideLayout348.xml"/><Relationship Id="rId10" Type="http://schemas.openxmlformats.org/officeDocument/2006/relationships/slideLayout" Target="../slideLayouts/slideLayout353.xml"/><Relationship Id="rId4" Type="http://schemas.openxmlformats.org/officeDocument/2006/relationships/slideLayout" Target="../slideLayouts/slideLayout347.xml"/><Relationship Id="rId9" Type="http://schemas.openxmlformats.org/officeDocument/2006/relationships/slideLayout" Target="../slideLayouts/slideLayout352.xml"/></Relationships>
</file>

<file path=ppt/slideMasters/_rels/slideMaster3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57.xml"/><Relationship Id="rId7" Type="http://schemas.openxmlformats.org/officeDocument/2006/relationships/slideLayout" Target="../slideLayouts/slideLayout361.xml"/><Relationship Id="rId12" Type="http://schemas.openxmlformats.org/officeDocument/2006/relationships/theme" Target="../theme/theme34.xml"/><Relationship Id="rId2" Type="http://schemas.openxmlformats.org/officeDocument/2006/relationships/slideLayout" Target="../slideLayouts/slideLayout356.xml"/><Relationship Id="rId1" Type="http://schemas.openxmlformats.org/officeDocument/2006/relationships/slideLayout" Target="../slideLayouts/slideLayout355.xml"/><Relationship Id="rId6" Type="http://schemas.openxmlformats.org/officeDocument/2006/relationships/slideLayout" Target="../slideLayouts/slideLayout360.xml"/><Relationship Id="rId11" Type="http://schemas.openxmlformats.org/officeDocument/2006/relationships/slideLayout" Target="../slideLayouts/slideLayout365.xml"/><Relationship Id="rId5" Type="http://schemas.openxmlformats.org/officeDocument/2006/relationships/slideLayout" Target="../slideLayouts/slideLayout359.xml"/><Relationship Id="rId10" Type="http://schemas.openxmlformats.org/officeDocument/2006/relationships/slideLayout" Target="../slideLayouts/slideLayout364.xml"/><Relationship Id="rId4" Type="http://schemas.openxmlformats.org/officeDocument/2006/relationships/slideLayout" Target="../slideLayouts/slideLayout358.xml"/><Relationship Id="rId9" Type="http://schemas.openxmlformats.org/officeDocument/2006/relationships/slideLayout" Target="../slideLayouts/slideLayout363.xml"/></Relationships>
</file>

<file path=ppt/slideMasters/_rels/slideMaster3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8.xml"/><Relationship Id="rId7" Type="http://schemas.openxmlformats.org/officeDocument/2006/relationships/slideLayout" Target="../slideLayouts/slideLayout372.xml"/><Relationship Id="rId12" Type="http://schemas.openxmlformats.org/officeDocument/2006/relationships/theme" Target="../theme/theme35.xml"/><Relationship Id="rId2" Type="http://schemas.openxmlformats.org/officeDocument/2006/relationships/slideLayout" Target="../slideLayouts/slideLayout367.xml"/><Relationship Id="rId1" Type="http://schemas.openxmlformats.org/officeDocument/2006/relationships/slideLayout" Target="../slideLayouts/slideLayout366.xml"/><Relationship Id="rId6" Type="http://schemas.openxmlformats.org/officeDocument/2006/relationships/slideLayout" Target="../slideLayouts/slideLayout371.xml"/><Relationship Id="rId11" Type="http://schemas.openxmlformats.org/officeDocument/2006/relationships/slideLayout" Target="../slideLayouts/slideLayout376.xml"/><Relationship Id="rId5" Type="http://schemas.openxmlformats.org/officeDocument/2006/relationships/slideLayout" Target="../slideLayouts/slideLayout370.xml"/><Relationship Id="rId10" Type="http://schemas.openxmlformats.org/officeDocument/2006/relationships/slideLayout" Target="../slideLayouts/slideLayout375.xml"/><Relationship Id="rId4" Type="http://schemas.openxmlformats.org/officeDocument/2006/relationships/slideLayout" Target="../slideLayouts/slideLayout369.xml"/><Relationship Id="rId9" Type="http://schemas.openxmlformats.org/officeDocument/2006/relationships/slideLayout" Target="../slideLayouts/slideLayout374.xml"/></Relationships>
</file>

<file path=ppt/slideMasters/_rels/slideMaster3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4.xml"/><Relationship Id="rId3" Type="http://schemas.openxmlformats.org/officeDocument/2006/relationships/slideLayout" Target="../slideLayouts/slideLayout379.xml"/><Relationship Id="rId7" Type="http://schemas.openxmlformats.org/officeDocument/2006/relationships/slideLayout" Target="../slideLayouts/slideLayout383.xml"/><Relationship Id="rId12" Type="http://schemas.openxmlformats.org/officeDocument/2006/relationships/theme" Target="../theme/theme36.xml"/><Relationship Id="rId2" Type="http://schemas.openxmlformats.org/officeDocument/2006/relationships/slideLayout" Target="../slideLayouts/slideLayout378.xml"/><Relationship Id="rId1" Type="http://schemas.openxmlformats.org/officeDocument/2006/relationships/slideLayout" Target="../slideLayouts/slideLayout377.xml"/><Relationship Id="rId6" Type="http://schemas.openxmlformats.org/officeDocument/2006/relationships/slideLayout" Target="../slideLayouts/slideLayout382.xml"/><Relationship Id="rId11" Type="http://schemas.openxmlformats.org/officeDocument/2006/relationships/slideLayout" Target="../slideLayouts/slideLayout387.xml"/><Relationship Id="rId5" Type="http://schemas.openxmlformats.org/officeDocument/2006/relationships/slideLayout" Target="../slideLayouts/slideLayout381.xml"/><Relationship Id="rId10" Type="http://schemas.openxmlformats.org/officeDocument/2006/relationships/slideLayout" Target="../slideLayouts/slideLayout386.xml"/><Relationship Id="rId4" Type="http://schemas.openxmlformats.org/officeDocument/2006/relationships/slideLayout" Target="../slideLayouts/slideLayout380.xml"/><Relationship Id="rId9" Type="http://schemas.openxmlformats.org/officeDocument/2006/relationships/slideLayout" Target="../slideLayouts/slideLayout385.xml"/></Relationships>
</file>

<file path=ppt/slideMasters/_rels/slideMaster3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5.xml"/><Relationship Id="rId3" Type="http://schemas.openxmlformats.org/officeDocument/2006/relationships/slideLayout" Target="../slideLayouts/slideLayout390.xml"/><Relationship Id="rId7" Type="http://schemas.openxmlformats.org/officeDocument/2006/relationships/slideLayout" Target="../slideLayouts/slideLayout394.xml"/><Relationship Id="rId12" Type="http://schemas.openxmlformats.org/officeDocument/2006/relationships/theme" Target="../theme/theme37.xml"/><Relationship Id="rId2" Type="http://schemas.openxmlformats.org/officeDocument/2006/relationships/slideLayout" Target="../slideLayouts/slideLayout389.xml"/><Relationship Id="rId1" Type="http://schemas.openxmlformats.org/officeDocument/2006/relationships/slideLayout" Target="../slideLayouts/slideLayout388.xml"/><Relationship Id="rId6" Type="http://schemas.openxmlformats.org/officeDocument/2006/relationships/slideLayout" Target="../slideLayouts/slideLayout393.xml"/><Relationship Id="rId11" Type="http://schemas.openxmlformats.org/officeDocument/2006/relationships/slideLayout" Target="../slideLayouts/slideLayout398.xml"/><Relationship Id="rId5" Type="http://schemas.openxmlformats.org/officeDocument/2006/relationships/slideLayout" Target="../slideLayouts/slideLayout392.xml"/><Relationship Id="rId10" Type="http://schemas.openxmlformats.org/officeDocument/2006/relationships/slideLayout" Target="../slideLayouts/slideLayout397.xml"/><Relationship Id="rId4" Type="http://schemas.openxmlformats.org/officeDocument/2006/relationships/slideLayout" Target="../slideLayouts/slideLayout391.xml"/><Relationship Id="rId9" Type="http://schemas.openxmlformats.org/officeDocument/2006/relationships/slideLayout" Target="../slideLayouts/slideLayout396.xml"/></Relationships>
</file>

<file path=ppt/slideMasters/_rels/slideMaster3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01.xml"/><Relationship Id="rId7" Type="http://schemas.openxmlformats.org/officeDocument/2006/relationships/slideLayout" Target="../slideLayouts/slideLayout405.xml"/><Relationship Id="rId12" Type="http://schemas.openxmlformats.org/officeDocument/2006/relationships/theme" Target="../theme/theme38.xml"/><Relationship Id="rId2" Type="http://schemas.openxmlformats.org/officeDocument/2006/relationships/slideLayout" Target="../slideLayouts/slideLayout400.xml"/><Relationship Id="rId1" Type="http://schemas.openxmlformats.org/officeDocument/2006/relationships/slideLayout" Target="../slideLayouts/slideLayout399.xml"/><Relationship Id="rId6" Type="http://schemas.openxmlformats.org/officeDocument/2006/relationships/slideLayout" Target="../slideLayouts/slideLayout404.xml"/><Relationship Id="rId11" Type="http://schemas.openxmlformats.org/officeDocument/2006/relationships/slideLayout" Target="../slideLayouts/slideLayout409.xml"/><Relationship Id="rId5" Type="http://schemas.openxmlformats.org/officeDocument/2006/relationships/slideLayout" Target="../slideLayouts/slideLayout403.xml"/><Relationship Id="rId10" Type="http://schemas.openxmlformats.org/officeDocument/2006/relationships/slideLayout" Target="../slideLayouts/slideLayout408.xml"/><Relationship Id="rId4" Type="http://schemas.openxmlformats.org/officeDocument/2006/relationships/slideLayout" Target="../slideLayouts/slideLayout402.xml"/><Relationship Id="rId9" Type="http://schemas.openxmlformats.org/officeDocument/2006/relationships/slideLayout" Target="../slideLayouts/slideLayout407.xml"/></Relationships>
</file>

<file path=ppt/slideMasters/_rels/slideMaster3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7.xml"/><Relationship Id="rId3" Type="http://schemas.openxmlformats.org/officeDocument/2006/relationships/slideLayout" Target="../slideLayouts/slideLayout412.xml"/><Relationship Id="rId7" Type="http://schemas.openxmlformats.org/officeDocument/2006/relationships/slideLayout" Target="../slideLayouts/slideLayout416.xml"/><Relationship Id="rId12" Type="http://schemas.openxmlformats.org/officeDocument/2006/relationships/theme" Target="../theme/theme39.xml"/><Relationship Id="rId2" Type="http://schemas.openxmlformats.org/officeDocument/2006/relationships/slideLayout" Target="../slideLayouts/slideLayout411.xml"/><Relationship Id="rId1" Type="http://schemas.openxmlformats.org/officeDocument/2006/relationships/slideLayout" Target="../slideLayouts/slideLayout410.xml"/><Relationship Id="rId6" Type="http://schemas.openxmlformats.org/officeDocument/2006/relationships/slideLayout" Target="../slideLayouts/slideLayout415.xml"/><Relationship Id="rId11" Type="http://schemas.openxmlformats.org/officeDocument/2006/relationships/slideLayout" Target="../slideLayouts/slideLayout420.xml"/><Relationship Id="rId5" Type="http://schemas.openxmlformats.org/officeDocument/2006/relationships/slideLayout" Target="../slideLayouts/slideLayout414.xml"/><Relationship Id="rId10" Type="http://schemas.openxmlformats.org/officeDocument/2006/relationships/slideLayout" Target="../slideLayouts/slideLayout419.xml"/><Relationship Id="rId4" Type="http://schemas.openxmlformats.org/officeDocument/2006/relationships/slideLayout" Target="../slideLayouts/slideLayout413.xml"/><Relationship Id="rId9" Type="http://schemas.openxmlformats.org/officeDocument/2006/relationships/slideLayout" Target="../slideLayouts/slideLayout41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23.xml"/><Relationship Id="rId7" Type="http://schemas.openxmlformats.org/officeDocument/2006/relationships/slideLayout" Target="../slideLayouts/slideLayout427.xml"/><Relationship Id="rId12" Type="http://schemas.openxmlformats.org/officeDocument/2006/relationships/theme" Target="../theme/theme40.xml"/><Relationship Id="rId2" Type="http://schemas.openxmlformats.org/officeDocument/2006/relationships/slideLayout" Target="../slideLayouts/slideLayout422.xml"/><Relationship Id="rId1" Type="http://schemas.openxmlformats.org/officeDocument/2006/relationships/slideLayout" Target="../slideLayouts/slideLayout421.xml"/><Relationship Id="rId6" Type="http://schemas.openxmlformats.org/officeDocument/2006/relationships/slideLayout" Target="../slideLayouts/slideLayout426.xml"/><Relationship Id="rId11" Type="http://schemas.openxmlformats.org/officeDocument/2006/relationships/slideLayout" Target="../slideLayouts/slideLayout431.xml"/><Relationship Id="rId5" Type="http://schemas.openxmlformats.org/officeDocument/2006/relationships/slideLayout" Target="../slideLayouts/slideLayout425.xml"/><Relationship Id="rId10" Type="http://schemas.openxmlformats.org/officeDocument/2006/relationships/slideLayout" Target="../slideLayouts/slideLayout430.xml"/><Relationship Id="rId4" Type="http://schemas.openxmlformats.org/officeDocument/2006/relationships/slideLayout" Target="../slideLayouts/slideLayout424.xml"/><Relationship Id="rId9" Type="http://schemas.openxmlformats.org/officeDocument/2006/relationships/slideLayout" Target="../slideLayouts/slideLayout429.xml"/></Relationships>
</file>

<file path=ppt/slideMasters/_rels/slideMaster4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34.xml"/><Relationship Id="rId7" Type="http://schemas.openxmlformats.org/officeDocument/2006/relationships/slideLayout" Target="../slideLayouts/slideLayout438.xml"/><Relationship Id="rId12" Type="http://schemas.openxmlformats.org/officeDocument/2006/relationships/theme" Target="../theme/theme41.xml"/><Relationship Id="rId2" Type="http://schemas.openxmlformats.org/officeDocument/2006/relationships/slideLayout" Target="../slideLayouts/slideLayout433.xml"/><Relationship Id="rId1" Type="http://schemas.openxmlformats.org/officeDocument/2006/relationships/slideLayout" Target="../slideLayouts/slideLayout432.xml"/><Relationship Id="rId6" Type="http://schemas.openxmlformats.org/officeDocument/2006/relationships/slideLayout" Target="../slideLayouts/slideLayout437.xml"/><Relationship Id="rId11" Type="http://schemas.openxmlformats.org/officeDocument/2006/relationships/slideLayout" Target="../slideLayouts/slideLayout442.xml"/><Relationship Id="rId5" Type="http://schemas.openxmlformats.org/officeDocument/2006/relationships/slideLayout" Target="../slideLayouts/slideLayout436.xml"/><Relationship Id="rId10" Type="http://schemas.openxmlformats.org/officeDocument/2006/relationships/slideLayout" Target="../slideLayouts/slideLayout441.xml"/><Relationship Id="rId4" Type="http://schemas.openxmlformats.org/officeDocument/2006/relationships/slideLayout" Target="../slideLayouts/slideLayout435.xml"/><Relationship Id="rId9" Type="http://schemas.openxmlformats.org/officeDocument/2006/relationships/slideLayout" Target="../slideLayouts/slideLayout440.xml"/></Relationships>
</file>

<file path=ppt/slideMasters/_rels/slideMaster4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45.xml"/><Relationship Id="rId7" Type="http://schemas.openxmlformats.org/officeDocument/2006/relationships/slideLayout" Target="../slideLayouts/slideLayout449.xml"/><Relationship Id="rId12" Type="http://schemas.openxmlformats.org/officeDocument/2006/relationships/theme" Target="../theme/theme42.xml"/><Relationship Id="rId2" Type="http://schemas.openxmlformats.org/officeDocument/2006/relationships/slideLayout" Target="../slideLayouts/slideLayout444.xml"/><Relationship Id="rId1" Type="http://schemas.openxmlformats.org/officeDocument/2006/relationships/slideLayout" Target="../slideLayouts/slideLayout443.xml"/><Relationship Id="rId6" Type="http://schemas.openxmlformats.org/officeDocument/2006/relationships/slideLayout" Target="../slideLayouts/slideLayout448.xml"/><Relationship Id="rId11" Type="http://schemas.openxmlformats.org/officeDocument/2006/relationships/slideLayout" Target="../slideLayouts/slideLayout453.xml"/><Relationship Id="rId5" Type="http://schemas.openxmlformats.org/officeDocument/2006/relationships/slideLayout" Target="../slideLayouts/slideLayout447.xml"/><Relationship Id="rId10" Type="http://schemas.openxmlformats.org/officeDocument/2006/relationships/slideLayout" Target="../slideLayouts/slideLayout452.xml"/><Relationship Id="rId4" Type="http://schemas.openxmlformats.org/officeDocument/2006/relationships/slideLayout" Target="../slideLayouts/slideLayout446.xml"/><Relationship Id="rId9" Type="http://schemas.openxmlformats.org/officeDocument/2006/relationships/slideLayout" Target="../slideLayouts/slideLayout451.xml"/></Relationships>
</file>

<file path=ppt/slideMasters/_rels/slideMaster4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56.xml"/><Relationship Id="rId7" Type="http://schemas.openxmlformats.org/officeDocument/2006/relationships/slideLayout" Target="../slideLayouts/slideLayout460.xml"/><Relationship Id="rId12" Type="http://schemas.openxmlformats.org/officeDocument/2006/relationships/theme" Target="../theme/theme43.xml"/><Relationship Id="rId2" Type="http://schemas.openxmlformats.org/officeDocument/2006/relationships/slideLayout" Target="../slideLayouts/slideLayout455.xml"/><Relationship Id="rId1" Type="http://schemas.openxmlformats.org/officeDocument/2006/relationships/slideLayout" Target="../slideLayouts/slideLayout454.xml"/><Relationship Id="rId6" Type="http://schemas.openxmlformats.org/officeDocument/2006/relationships/slideLayout" Target="../slideLayouts/slideLayout459.xml"/><Relationship Id="rId11" Type="http://schemas.openxmlformats.org/officeDocument/2006/relationships/slideLayout" Target="../slideLayouts/slideLayout464.xml"/><Relationship Id="rId5" Type="http://schemas.openxmlformats.org/officeDocument/2006/relationships/slideLayout" Target="../slideLayouts/slideLayout458.xml"/><Relationship Id="rId10" Type="http://schemas.openxmlformats.org/officeDocument/2006/relationships/slideLayout" Target="../slideLayouts/slideLayout463.xml"/><Relationship Id="rId4" Type="http://schemas.openxmlformats.org/officeDocument/2006/relationships/slideLayout" Target="../slideLayouts/slideLayout457.xml"/><Relationship Id="rId9" Type="http://schemas.openxmlformats.org/officeDocument/2006/relationships/slideLayout" Target="../slideLayouts/slideLayout462.xml"/></Relationships>
</file>

<file path=ppt/slideMasters/_rels/slideMaster4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2.xml"/><Relationship Id="rId13" Type="http://schemas.openxmlformats.org/officeDocument/2006/relationships/theme" Target="../theme/theme44.xml"/><Relationship Id="rId3" Type="http://schemas.openxmlformats.org/officeDocument/2006/relationships/slideLayout" Target="../slideLayouts/slideLayout467.xml"/><Relationship Id="rId7" Type="http://schemas.openxmlformats.org/officeDocument/2006/relationships/slideLayout" Target="../slideLayouts/slideLayout471.xml"/><Relationship Id="rId12" Type="http://schemas.openxmlformats.org/officeDocument/2006/relationships/slideLayout" Target="../slideLayouts/slideLayout476.xml"/><Relationship Id="rId2" Type="http://schemas.openxmlformats.org/officeDocument/2006/relationships/slideLayout" Target="../slideLayouts/slideLayout466.xml"/><Relationship Id="rId1" Type="http://schemas.openxmlformats.org/officeDocument/2006/relationships/slideLayout" Target="../slideLayouts/slideLayout465.xml"/><Relationship Id="rId6" Type="http://schemas.openxmlformats.org/officeDocument/2006/relationships/slideLayout" Target="../slideLayouts/slideLayout470.xml"/><Relationship Id="rId11" Type="http://schemas.openxmlformats.org/officeDocument/2006/relationships/slideLayout" Target="../slideLayouts/slideLayout475.xml"/><Relationship Id="rId5" Type="http://schemas.openxmlformats.org/officeDocument/2006/relationships/slideLayout" Target="../slideLayouts/slideLayout469.xml"/><Relationship Id="rId10" Type="http://schemas.openxmlformats.org/officeDocument/2006/relationships/slideLayout" Target="../slideLayouts/slideLayout474.xml"/><Relationship Id="rId4" Type="http://schemas.openxmlformats.org/officeDocument/2006/relationships/slideLayout" Target="../slideLayouts/slideLayout468.xml"/><Relationship Id="rId9" Type="http://schemas.openxmlformats.org/officeDocument/2006/relationships/slideLayout" Target="../slideLayouts/slideLayout473.xml"/><Relationship Id="rId14" Type="http://schemas.openxmlformats.org/officeDocument/2006/relationships/image" Target="../media/image1.png"/></Relationships>
</file>

<file path=ppt/slideMasters/_rels/slideMaster4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79.xml"/><Relationship Id="rId7" Type="http://schemas.openxmlformats.org/officeDocument/2006/relationships/slideLayout" Target="../slideLayouts/slideLayout483.xml"/><Relationship Id="rId12" Type="http://schemas.openxmlformats.org/officeDocument/2006/relationships/theme" Target="../theme/theme45.xml"/><Relationship Id="rId2" Type="http://schemas.openxmlformats.org/officeDocument/2006/relationships/slideLayout" Target="../slideLayouts/slideLayout478.xml"/><Relationship Id="rId1" Type="http://schemas.openxmlformats.org/officeDocument/2006/relationships/slideLayout" Target="../slideLayouts/slideLayout477.xml"/><Relationship Id="rId6" Type="http://schemas.openxmlformats.org/officeDocument/2006/relationships/slideLayout" Target="../slideLayouts/slideLayout482.xml"/><Relationship Id="rId11" Type="http://schemas.openxmlformats.org/officeDocument/2006/relationships/slideLayout" Target="../slideLayouts/slideLayout487.xml"/><Relationship Id="rId5" Type="http://schemas.openxmlformats.org/officeDocument/2006/relationships/slideLayout" Target="../slideLayouts/slideLayout481.xml"/><Relationship Id="rId10" Type="http://schemas.openxmlformats.org/officeDocument/2006/relationships/slideLayout" Target="../slideLayouts/slideLayout486.xml"/><Relationship Id="rId4" Type="http://schemas.openxmlformats.org/officeDocument/2006/relationships/slideLayout" Target="../slideLayouts/slideLayout480.xml"/><Relationship Id="rId9" Type="http://schemas.openxmlformats.org/officeDocument/2006/relationships/slideLayout" Target="../slideLayouts/slideLayout485.xml"/></Relationships>
</file>

<file path=ppt/slideMasters/_rels/slideMaster4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90.xml"/><Relationship Id="rId7" Type="http://schemas.openxmlformats.org/officeDocument/2006/relationships/slideLayout" Target="../slideLayouts/slideLayout494.xml"/><Relationship Id="rId12" Type="http://schemas.openxmlformats.org/officeDocument/2006/relationships/theme" Target="../theme/theme46.xml"/><Relationship Id="rId2" Type="http://schemas.openxmlformats.org/officeDocument/2006/relationships/slideLayout" Target="../slideLayouts/slideLayout489.xml"/><Relationship Id="rId1" Type="http://schemas.openxmlformats.org/officeDocument/2006/relationships/slideLayout" Target="../slideLayouts/slideLayout488.xml"/><Relationship Id="rId6" Type="http://schemas.openxmlformats.org/officeDocument/2006/relationships/slideLayout" Target="../slideLayouts/slideLayout493.xml"/><Relationship Id="rId11" Type="http://schemas.openxmlformats.org/officeDocument/2006/relationships/slideLayout" Target="../slideLayouts/slideLayout498.xml"/><Relationship Id="rId5" Type="http://schemas.openxmlformats.org/officeDocument/2006/relationships/slideLayout" Target="../slideLayouts/slideLayout492.xml"/><Relationship Id="rId10" Type="http://schemas.openxmlformats.org/officeDocument/2006/relationships/slideLayout" Target="../slideLayouts/slideLayout497.xml"/><Relationship Id="rId4" Type="http://schemas.openxmlformats.org/officeDocument/2006/relationships/slideLayout" Target="../slideLayouts/slideLayout491.xml"/><Relationship Id="rId9" Type="http://schemas.openxmlformats.org/officeDocument/2006/relationships/slideLayout" Target="../slideLayouts/slideLayout496.xml"/></Relationships>
</file>

<file path=ppt/slideMasters/_rels/slideMaster4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01.xml"/><Relationship Id="rId7" Type="http://schemas.openxmlformats.org/officeDocument/2006/relationships/slideLayout" Target="../slideLayouts/slideLayout505.xml"/><Relationship Id="rId12" Type="http://schemas.openxmlformats.org/officeDocument/2006/relationships/theme" Target="../theme/theme47.xml"/><Relationship Id="rId2" Type="http://schemas.openxmlformats.org/officeDocument/2006/relationships/slideLayout" Target="../slideLayouts/slideLayout500.xml"/><Relationship Id="rId1" Type="http://schemas.openxmlformats.org/officeDocument/2006/relationships/slideLayout" Target="../slideLayouts/slideLayout499.xml"/><Relationship Id="rId6" Type="http://schemas.openxmlformats.org/officeDocument/2006/relationships/slideLayout" Target="../slideLayouts/slideLayout504.xml"/><Relationship Id="rId11" Type="http://schemas.openxmlformats.org/officeDocument/2006/relationships/slideLayout" Target="../slideLayouts/slideLayout509.xml"/><Relationship Id="rId5" Type="http://schemas.openxmlformats.org/officeDocument/2006/relationships/slideLayout" Target="../slideLayouts/slideLayout503.xml"/><Relationship Id="rId10" Type="http://schemas.openxmlformats.org/officeDocument/2006/relationships/slideLayout" Target="../slideLayouts/slideLayout508.xml"/><Relationship Id="rId4" Type="http://schemas.openxmlformats.org/officeDocument/2006/relationships/slideLayout" Target="../slideLayouts/slideLayout502.xml"/><Relationship Id="rId9" Type="http://schemas.openxmlformats.org/officeDocument/2006/relationships/slideLayout" Target="../slideLayouts/slideLayout507.xml"/></Relationships>
</file>

<file path=ppt/slideMasters/_rels/slideMaster4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12.xml"/><Relationship Id="rId7" Type="http://schemas.openxmlformats.org/officeDocument/2006/relationships/slideLayout" Target="../slideLayouts/slideLayout516.xml"/><Relationship Id="rId12" Type="http://schemas.openxmlformats.org/officeDocument/2006/relationships/theme" Target="../theme/theme48.xml"/><Relationship Id="rId2" Type="http://schemas.openxmlformats.org/officeDocument/2006/relationships/slideLayout" Target="../slideLayouts/slideLayout511.xml"/><Relationship Id="rId1" Type="http://schemas.openxmlformats.org/officeDocument/2006/relationships/slideLayout" Target="../slideLayouts/slideLayout510.xml"/><Relationship Id="rId6" Type="http://schemas.openxmlformats.org/officeDocument/2006/relationships/slideLayout" Target="../slideLayouts/slideLayout515.xml"/><Relationship Id="rId11" Type="http://schemas.openxmlformats.org/officeDocument/2006/relationships/slideLayout" Target="../slideLayouts/slideLayout520.xml"/><Relationship Id="rId5" Type="http://schemas.openxmlformats.org/officeDocument/2006/relationships/slideLayout" Target="../slideLayouts/slideLayout514.xml"/><Relationship Id="rId10" Type="http://schemas.openxmlformats.org/officeDocument/2006/relationships/slideLayout" Target="../slideLayouts/slideLayout519.xml"/><Relationship Id="rId4" Type="http://schemas.openxmlformats.org/officeDocument/2006/relationships/slideLayout" Target="../slideLayouts/slideLayout513.xml"/><Relationship Id="rId9" Type="http://schemas.openxmlformats.org/officeDocument/2006/relationships/slideLayout" Target="../slideLayouts/slideLayout518.xml"/></Relationships>
</file>

<file path=ppt/slideMasters/_rels/slideMaster4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23.xml"/><Relationship Id="rId7" Type="http://schemas.openxmlformats.org/officeDocument/2006/relationships/slideLayout" Target="../slideLayouts/slideLayout527.xml"/><Relationship Id="rId12" Type="http://schemas.openxmlformats.org/officeDocument/2006/relationships/theme" Target="../theme/theme49.xml"/><Relationship Id="rId2" Type="http://schemas.openxmlformats.org/officeDocument/2006/relationships/slideLayout" Target="../slideLayouts/slideLayout522.xml"/><Relationship Id="rId1" Type="http://schemas.openxmlformats.org/officeDocument/2006/relationships/slideLayout" Target="../slideLayouts/slideLayout521.xml"/><Relationship Id="rId6" Type="http://schemas.openxmlformats.org/officeDocument/2006/relationships/slideLayout" Target="../slideLayouts/slideLayout526.xml"/><Relationship Id="rId11" Type="http://schemas.openxmlformats.org/officeDocument/2006/relationships/slideLayout" Target="../slideLayouts/slideLayout531.xml"/><Relationship Id="rId5" Type="http://schemas.openxmlformats.org/officeDocument/2006/relationships/slideLayout" Target="../slideLayouts/slideLayout525.xml"/><Relationship Id="rId10" Type="http://schemas.openxmlformats.org/officeDocument/2006/relationships/slideLayout" Target="../slideLayouts/slideLayout530.xml"/><Relationship Id="rId4" Type="http://schemas.openxmlformats.org/officeDocument/2006/relationships/slideLayout" Target="../slideLayouts/slideLayout524.xml"/><Relationship Id="rId9" Type="http://schemas.openxmlformats.org/officeDocument/2006/relationships/slideLayout" Target="../slideLayouts/slideLayout52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9.xml"/><Relationship Id="rId13" Type="http://schemas.openxmlformats.org/officeDocument/2006/relationships/theme" Target="../theme/theme50.xml"/><Relationship Id="rId3" Type="http://schemas.openxmlformats.org/officeDocument/2006/relationships/slideLayout" Target="../slideLayouts/slideLayout534.xml"/><Relationship Id="rId7" Type="http://schemas.openxmlformats.org/officeDocument/2006/relationships/slideLayout" Target="../slideLayouts/slideLayout538.xml"/><Relationship Id="rId12" Type="http://schemas.openxmlformats.org/officeDocument/2006/relationships/slideLayout" Target="../slideLayouts/slideLayout543.xml"/><Relationship Id="rId2" Type="http://schemas.openxmlformats.org/officeDocument/2006/relationships/slideLayout" Target="../slideLayouts/slideLayout533.xml"/><Relationship Id="rId1" Type="http://schemas.openxmlformats.org/officeDocument/2006/relationships/slideLayout" Target="../slideLayouts/slideLayout532.xml"/><Relationship Id="rId6" Type="http://schemas.openxmlformats.org/officeDocument/2006/relationships/slideLayout" Target="../slideLayouts/slideLayout537.xml"/><Relationship Id="rId11" Type="http://schemas.openxmlformats.org/officeDocument/2006/relationships/slideLayout" Target="../slideLayouts/slideLayout542.xml"/><Relationship Id="rId5" Type="http://schemas.openxmlformats.org/officeDocument/2006/relationships/slideLayout" Target="../slideLayouts/slideLayout536.xml"/><Relationship Id="rId10" Type="http://schemas.openxmlformats.org/officeDocument/2006/relationships/slideLayout" Target="../slideLayouts/slideLayout541.xml"/><Relationship Id="rId4" Type="http://schemas.openxmlformats.org/officeDocument/2006/relationships/slideLayout" Target="../slideLayouts/slideLayout535.xml"/><Relationship Id="rId9" Type="http://schemas.openxmlformats.org/officeDocument/2006/relationships/slideLayout" Target="../slideLayouts/slideLayout540.xml"/><Relationship Id="rId14" Type="http://schemas.openxmlformats.org/officeDocument/2006/relationships/image" Target="../media/image1.png"/></Relationships>
</file>

<file path=ppt/slideMasters/_rels/slideMaster5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46.xml"/><Relationship Id="rId7" Type="http://schemas.openxmlformats.org/officeDocument/2006/relationships/slideLayout" Target="../slideLayouts/slideLayout550.xml"/><Relationship Id="rId12" Type="http://schemas.openxmlformats.org/officeDocument/2006/relationships/theme" Target="../theme/theme51.xml"/><Relationship Id="rId2" Type="http://schemas.openxmlformats.org/officeDocument/2006/relationships/slideLayout" Target="../slideLayouts/slideLayout545.xml"/><Relationship Id="rId1" Type="http://schemas.openxmlformats.org/officeDocument/2006/relationships/slideLayout" Target="../slideLayouts/slideLayout544.xml"/><Relationship Id="rId6" Type="http://schemas.openxmlformats.org/officeDocument/2006/relationships/slideLayout" Target="../slideLayouts/slideLayout549.xml"/><Relationship Id="rId11" Type="http://schemas.openxmlformats.org/officeDocument/2006/relationships/slideLayout" Target="../slideLayouts/slideLayout554.xml"/><Relationship Id="rId5" Type="http://schemas.openxmlformats.org/officeDocument/2006/relationships/slideLayout" Target="../slideLayouts/slideLayout548.xml"/><Relationship Id="rId10" Type="http://schemas.openxmlformats.org/officeDocument/2006/relationships/slideLayout" Target="../slideLayouts/slideLayout553.xml"/><Relationship Id="rId4" Type="http://schemas.openxmlformats.org/officeDocument/2006/relationships/slideLayout" Target="../slideLayouts/slideLayout547.xml"/><Relationship Id="rId9" Type="http://schemas.openxmlformats.org/officeDocument/2006/relationships/slideLayout" Target="../slideLayouts/slideLayout552.xml"/></Relationships>
</file>

<file path=ppt/slideMasters/_rels/slideMaster5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57.xml"/><Relationship Id="rId7" Type="http://schemas.openxmlformats.org/officeDocument/2006/relationships/slideLayout" Target="../slideLayouts/slideLayout561.xml"/><Relationship Id="rId12" Type="http://schemas.openxmlformats.org/officeDocument/2006/relationships/theme" Target="../theme/theme52.xml"/><Relationship Id="rId2" Type="http://schemas.openxmlformats.org/officeDocument/2006/relationships/slideLayout" Target="../slideLayouts/slideLayout556.xml"/><Relationship Id="rId1" Type="http://schemas.openxmlformats.org/officeDocument/2006/relationships/slideLayout" Target="../slideLayouts/slideLayout555.xml"/><Relationship Id="rId6" Type="http://schemas.openxmlformats.org/officeDocument/2006/relationships/slideLayout" Target="../slideLayouts/slideLayout560.xml"/><Relationship Id="rId11" Type="http://schemas.openxmlformats.org/officeDocument/2006/relationships/slideLayout" Target="../slideLayouts/slideLayout565.xml"/><Relationship Id="rId5" Type="http://schemas.openxmlformats.org/officeDocument/2006/relationships/slideLayout" Target="../slideLayouts/slideLayout559.xml"/><Relationship Id="rId10" Type="http://schemas.openxmlformats.org/officeDocument/2006/relationships/slideLayout" Target="../slideLayouts/slideLayout564.xml"/><Relationship Id="rId4" Type="http://schemas.openxmlformats.org/officeDocument/2006/relationships/slideLayout" Target="../slideLayouts/slideLayout558.xml"/><Relationship Id="rId9" Type="http://schemas.openxmlformats.org/officeDocument/2006/relationships/slideLayout" Target="../slideLayouts/slideLayout563.xml"/></Relationships>
</file>

<file path=ppt/slideMasters/_rels/slideMaster5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3.xml"/><Relationship Id="rId13" Type="http://schemas.openxmlformats.org/officeDocument/2006/relationships/theme" Target="../theme/theme53.xml"/><Relationship Id="rId3" Type="http://schemas.openxmlformats.org/officeDocument/2006/relationships/slideLayout" Target="../slideLayouts/slideLayout568.xml"/><Relationship Id="rId7" Type="http://schemas.openxmlformats.org/officeDocument/2006/relationships/slideLayout" Target="../slideLayouts/slideLayout572.xml"/><Relationship Id="rId12" Type="http://schemas.openxmlformats.org/officeDocument/2006/relationships/slideLayout" Target="../slideLayouts/slideLayout577.xml"/><Relationship Id="rId2" Type="http://schemas.openxmlformats.org/officeDocument/2006/relationships/slideLayout" Target="../slideLayouts/slideLayout567.xml"/><Relationship Id="rId1" Type="http://schemas.openxmlformats.org/officeDocument/2006/relationships/slideLayout" Target="../slideLayouts/slideLayout566.xml"/><Relationship Id="rId6" Type="http://schemas.openxmlformats.org/officeDocument/2006/relationships/slideLayout" Target="../slideLayouts/slideLayout571.xml"/><Relationship Id="rId11" Type="http://schemas.openxmlformats.org/officeDocument/2006/relationships/slideLayout" Target="../slideLayouts/slideLayout576.xml"/><Relationship Id="rId5" Type="http://schemas.openxmlformats.org/officeDocument/2006/relationships/slideLayout" Target="../slideLayouts/slideLayout570.xml"/><Relationship Id="rId10" Type="http://schemas.openxmlformats.org/officeDocument/2006/relationships/slideLayout" Target="../slideLayouts/slideLayout575.xml"/><Relationship Id="rId4" Type="http://schemas.openxmlformats.org/officeDocument/2006/relationships/slideLayout" Target="../slideLayouts/slideLayout569.xml"/><Relationship Id="rId9" Type="http://schemas.openxmlformats.org/officeDocument/2006/relationships/slideLayout" Target="../slideLayouts/slideLayout574.xml"/><Relationship Id="rId14" Type="http://schemas.openxmlformats.org/officeDocument/2006/relationships/image" Target="../media/image1.png"/></Relationships>
</file>

<file path=ppt/slideMasters/_rels/slideMaster5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80.xml"/><Relationship Id="rId7" Type="http://schemas.openxmlformats.org/officeDocument/2006/relationships/slideLayout" Target="../slideLayouts/slideLayout584.xml"/><Relationship Id="rId12" Type="http://schemas.openxmlformats.org/officeDocument/2006/relationships/theme" Target="../theme/theme54.xml"/><Relationship Id="rId2" Type="http://schemas.openxmlformats.org/officeDocument/2006/relationships/slideLayout" Target="../slideLayouts/slideLayout579.xml"/><Relationship Id="rId1" Type="http://schemas.openxmlformats.org/officeDocument/2006/relationships/slideLayout" Target="../slideLayouts/slideLayout578.xml"/><Relationship Id="rId6" Type="http://schemas.openxmlformats.org/officeDocument/2006/relationships/slideLayout" Target="../slideLayouts/slideLayout583.xml"/><Relationship Id="rId11" Type="http://schemas.openxmlformats.org/officeDocument/2006/relationships/slideLayout" Target="../slideLayouts/slideLayout588.xml"/><Relationship Id="rId5" Type="http://schemas.openxmlformats.org/officeDocument/2006/relationships/slideLayout" Target="../slideLayouts/slideLayout582.xml"/><Relationship Id="rId10" Type="http://schemas.openxmlformats.org/officeDocument/2006/relationships/slideLayout" Target="../slideLayouts/slideLayout587.xml"/><Relationship Id="rId4" Type="http://schemas.openxmlformats.org/officeDocument/2006/relationships/slideLayout" Target="../slideLayouts/slideLayout581.xml"/><Relationship Id="rId9" Type="http://schemas.openxmlformats.org/officeDocument/2006/relationships/slideLayout" Target="../slideLayouts/slideLayout586.xml"/></Relationships>
</file>

<file path=ppt/slideMasters/_rels/slideMaster5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91.xml"/><Relationship Id="rId7" Type="http://schemas.openxmlformats.org/officeDocument/2006/relationships/slideLayout" Target="../slideLayouts/slideLayout595.xml"/><Relationship Id="rId12" Type="http://schemas.openxmlformats.org/officeDocument/2006/relationships/theme" Target="../theme/theme55.xml"/><Relationship Id="rId2" Type="http://schemas.openxmlformats.org/officeDocument/2006/relationships/slideLayout" Target="../slideLayouts/slideLayout590.xml"/><Relationship Id="rId1" Type="http://schemas.openxmlformats.org/officeDocument/2006/relationships/slideLayout" Target="../slideLayouts/slideLayout589.xml"/><Relationship Id="rId6" Type="http://schemas.openxmlformats.org/officeDocument/2006/relationships/slideLayout" Target="../slideLayouts/slideLayout594.xml"/><Relationship Id="rId11" Type="http://schemas.openxmlformats.org/officeDocument/2006/relationships/slideLayout" Target="../slideLayouts/slideLayout599.xml"/><Relationship Id="rId5" Type="http://schemas.openxmlformats.org/officeDocument/2006/relationships/slideLayout" Target="../slideLayouts/slideLayout593.xml"/><Relationship Id="rId10" Type="http://schemas.openxmlformats.org/officeDocument/2006/relationships/slideLayout" Target="../slideLayouts/slideLayout598.xml"/><Relationship Id="rId4" Type="http://schemas.openxmlformats.org/officeDocument/2006/relationships/slideLayout" Target="../slideLayouts/slideLayout592.xml"/><Relationship Id="rId9" Type="http://schemas.openxmlformats.org/officeDocument/2006/relationships/slideLayout" Target="../slideLayouts/slideLayout597.xml"/></Relationships>
</file>

<file path=ppt/slideMasters/_rels/slideMaster5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7.xml"/><Relationship Id="rId13" Type="http://schemas.openxmlformats.org/officeDocument/2006/relationships/theme" Target="../theme/theme56.xml"/><Relationship Id="rId3" Type="http://schemas.openxmlformats.org/officeDocument/2006/relationships/slideLayout" Target="../slideLayouts/slideLayout602.xml"/><Relationship Id="rId7" Type="http://schemas.openxmlformats.org/officeDocument/2006/relationships/slideLayout" Target="../slideLayouts/slideLayout606.xml"/><Relationship Id="rId12" Type="http://schemas.openxmlformats.org/officeDocument/2006/relationships/slideLayout" Target="../slideLayouts/slideLayout611.xml"/><Relationship Id="rId2" Type="http://schemas.openxmlformats.org/officeDocument/2006/relationships/slideLayout" Target="../slideLayouts/slideLayout601.xml"/><Relationship Id="rId1" Type="http://schemas.openxmlformats.org/officeDocument/2006/relationships/slideLayout" Target="../slideLayouts/slideLayout600.xml"/><Relationship Id="rId6" Type="http://schemas.openxmlformats.org/officeDocument/2006/relationships/slideLayout" Target="../slideLayouts/slideLayout605.xml"/><Relationship Id="rId11" Type="http://schemas.openxmlformats.org/officeDocument/2006/relationships/slideLayout" Target="../slideLayouts/slideLayout610.xml"/><Relationship Id="rId5" Type="http://schemas.openxmlformats.org/officeDocument/2006/relationships/slideLayout" Target="../slideLayouts/slideLayout604.xml"/><Relationship Id="rId10" Type="http://schemas.openxmlformats.org/officeDocument/2006/relationships/slideLayout" Target="../slideLayouts/slideLayout609.xml"/><Relationship Id="rId4" Type="http://schemas.openxmlformats.org/officeDocument/2006/relationships/slideLayout" Target="../slideLayouts/slideLayout603.xml"/><Relationship Id="rId9" Type="http://schemas.openxmlformats.org/officeDocument/2006/relationships/slideLayout" Target="../slideLayouts/slideLayout608.xml"/></Relationships>
</file>

<file path=ppt/slideMasters/_rels/slideMaster5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14.xml"/><Relationship Id="rId7" Type="http://schemas.openxmlformats.org/officeDocument/2006/relationships/slideLayout" Target="../slideLayouts/slideLayout618.xml"/><Relationship Id="rId12" Type="http://schemas.openxmlformats.org/officeDocument/2006/relationships/theme" Target="../theme/theme57.xml"/><Relationship Id="rId2" Type="http://schemas.openxmlformats.org/officeDocument/2006/relationships/slideLayout" Target="../slideLayouts/slideLayout613.xml"/><Relationship Id="rId1" Type="http://schemas.openxmlformats.org/officeDocument/2006/relationships/slideLayout" Target="../slideLayouts/slideLayout612.xml"/><Relationship Id="rId6" Type="http://schemas.openxmlformats.org/officeDocument/2006/relationships/slideLayout" Target="../slideLayouts/slideLayout617.xml"/><Relationship Id="rId11" Type="http://schemas.openxmlformats.org/officeDocument/2006/relationships/slideLayout" Target="../slideLayouts/slideLayout622.xml"/><Relationship Id="rId5" Type="http://schemas.openxmlformats.org/officeDocument/2006/relationships/slideLayout" Target="../slideLayouts/slideLayout616.xml"/><Relationship Id="rId10" Type="http://schemas.openxmlformats.org/officeDocument/2006/relationships/slideLayout" Target="../slideLayouts/slideLayout621.xml"/><Relationship Id="rId4" Type="http://schemas.openxmlformats.org/officeDocument/2006/relationships/slideLayout" Target="../slideLayouts/slideLayout615.xml"/><Relationship Id="rId9" Type="http://schemas.openxmlformats.org/officeDocument/2006/relationships/slideLayout" Target="../slideLayouts/slideLayout620.xml"/></Relationships>
</file>

<file path=ppt/slideMasters/_rels/slideMaster5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0.xml"/><Relationship Id="rId13" Type="http://schemas.openxmlformats.org/officeDocument/2006/relationships/theme" Target="../theme/theme58.xml"/><Relationship Id="rId3" Type="http://schemas.openxmlformats.org/officeDocument/2006/relationships/slideLayout" Target="../slideLayouts/slideLayout625.xml"/><Relationship Id="rId7" Type="http://schemas.openxmlformats.org/officeDocument/2006/relationships/slideLayout" Target="../slideLayouts/slideLayout629.xml"/><Relationship Id="rId12" Type="http://schemas.openxmlformats.org/officeDocument/2006/relationships/slideLayout" Target="../slideLayouts/slideLayout634.xml"/><Relationship Id="rId2" Type="http://schemas.openxmlformats.org/officeDocument/2006/relationships/slideLayout" Target="../slideLayouts/slideLayout624.xml"/><Relationship Id="rId1" Type="http://schemas.openxmlformats.org/officeDocument/2006/relationships/slideLayout" Target="../slideLayouts/slideLayout623.xml"/><Relationship Id="rId6" Type="http://schemas.openxmlformats.org/officeDocument/2006/relationships/slideLayout" Target="../slideLayouts/slideLayout628.xml"/><Relationship Id="rId11" Type="http://schemas.openxmlformats.org/officeDocument/2006/relationships/slideLayout" Target="../slideLayouts/slideLayout633.xml"/><Relationship Id="rId5" Type="http://schemas.openxmlformats.org/officeDocument/2006/relationships/slideLayout" Target="../slideLayouts/slideLayout627.xml"/><Relationship Id="rId10" Type="http://schemas.openxmlformats.org/officeDocument/2006/relationships/slideLayout" Target="../slideLayouts/slideLayout632.xml"/><Relationship Id="rId4" Type="http://schemas.openxmlformats.org/officeDocument/2006/relationships/slideLayout" Target="../slideLayouts/slideLayout626.xml"/><Relationship Id="rId9" Type="http://schemas.openxmlformats.org/officeDocument/2006/relationships/slideLayout" Target="../slideLayouts/slideLayout631.xml"/><Relationship Id="rId14" Type="http://schemas.openxmlformats.org/officeDocument/2006/relationships/image" Target="../media/image1.png"/></Relationships>
</file>

<file path=ppt/slideMasters/_rels/slideMaster5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2.xml"/><Relationship Id="rId13" Type="http://schemas.openxmlformats.org/officeDocument/2006/relationships/theme" Target="../theme/theme59.xml"/><Relationship Id="rId3" Type="http://schemas.openxmlformats.org/officeDocument/2006/relationships/slideLayout" Target="../slideLayouts/slideLayout637.xml"/><Relationship Id="rId7" Type="http://schemas.openxmlformats.org/officeDocument/2006/relationships/slideLayout" Target="../slideLayouts/slideLayout641.xml"/><Relationship Id="rId12" Type="http://schemas.openxmlformats.org/officeDocument/2006/relationships/slideLayout" Target="../slideLayouts/slideLayout646.xml"/><Relationship Id="rId2" Type="http://schemas.openxmlformats.org/officeDocument/2006/relationships/slideLayout" Target="../slideLayouts/slideLayout636.xml"/><Relationship Id="rId1" Type="http://schemas.openxmlformats.org/officeDocument/2006/relationships/slideLayout" Target="../slideLayouts/slideLayout635.xml"/><Relationship Id="rId6" Type="http://schemas.openxmlformats.org/officeDocument/2006/relationships/slideLayout" Target="../slideLayouts/slideLayout640.xml"/><Relationship Id="rId11" Type="http://schemas.openxmlformats.org/officeDocument/2006/relationships/slideLayout" Target="../slideLayouts/slideLayout645.xml"/><Relationship Id="rId5" Type="http://schemas.openxmlformats.org/officeDocument/2006/relationships/slideLayout" Target="../slideLayouts/slideLayout639.xml"/><Relationship Id="rId10" Type="http://schemas.openxmlformats.org/officeDocument/2006/relationships/slideLayout" Target="../slideLayouts/slideLayout644.xml"/><Relationship Id="rId4" Type="http://schemas.openxmlformats.org/officeDocument/2006/relationships/slideLayout" Target="../slideLayouts/slideLayout638.xml"/><Relationship Id="rId9" Type="http://schemas.openxmlformats.org/officeDocument/2006/relationships/slideLayout" Target="../slideLayouts/slideLayout643.xml"/><Relationship Id="rId14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49.xml"/><Relationship Id="rId2" Type="http://schemas.openxmlformats.org/officeDocument/2006/relationships/slideLayout" Target="../slideLayouts/slideLayout648.xml"/><Relationship Id="rId1" Type="http://schemas.openxmlformats.org/officeDocument/2006/relationships/slideLayout" Target="../slideLayouts/slideLayout647.xml"/><Relationship Id="rId5" Type="http://schemas.openxmlformats.org/officeDocument/2006/relationships/theme" Target="../theme/theme60.xml"/><Relationship Id="rId4" Type="http://schemas.openxmlformats.org/officeDocument/2006/relationships/slideLayout" Target="../slideLayouts/slideLayout650.xml"/></Relationships>
</file>

<file path=ppt/slideMasters/_rels/slideMaster6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8.xml"/><Relationship Id="rId13" Type="http://schemas.openxmlformats.org/officeDocument/2006/relationships/theme" Target="../theme/theme61.xml"/><Relationship Id="rId3" Type="http://schemas.openxmlformats.org/officeDocument/2006/relationships/slideLayout" Target="../slideLayouts/slideLayout653.xml"/><Relationship Id="rId7" Type="http://schemas.openxmlformats.org/officeDocument/2006/relationships/slideLayout" Target="../slideLayouts/slideLayout657.xml"/><Relationship Id="rId12" Type="http://schemas.openxmlformats.org/officeDocument/2006/relationships/slideLayout" Target="../slideLayouts/slideLayout662.xml"/><Relationship Id="rId2" Type="http://schemas.openxmlformats.org/officeDocument/2006/relationships/slideLayout" Target="../slideLayouts/slideLayout652.xml"/><Relationship Id="rId1" Type="http://schemas.openxmlformats.org/officeDocument/2006/relationships/slideLayout" Target="../slideLayouts/slideLayout651.xml"/><Relationship Id="rId6" Type="http://schemas.openxmlformats.org/officeDocument/2006/relationships/slideLayout" Target="../slideLayouts/slideLayout656.xml"/><Relationship Id="rId11" Type="http://schemas.openxmlformats.org/officeDocument/2006/relationships/slideLayout" Target="../slideLayouts/slideLayout661.xml"/><Relationship Id="rId5" Type="http://schemas.openxmlformats.org/officeDocument/2006/relationships/slideLayout" Target="../slideLayouts/slideLayout655.xml"/><Relationship Id="rId10" Type="http://schemas.openxmlformats.org/officeDocument/2006/relationships/slideLayout" Target="../slideLayouts/slideLayout660.xml"/><Relationship Id="rId4" Type="http://schemas.openxmlformats.org/officeDocument/2006/relationships/slideLayout" Target="../slideLayouts/slideLayout654.xml"/><Relationship Id="rId9" Type="http://schemas.openxmlformats.org/officeDocument/2006/relationships/slideLayout" Target="../slideLayouts/slideLayout659.xml"/></Relationships>
</file>

<file path=ppt/slideMasters/_rels/slideMaster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65.xml"/><Relationship Id="rId2" Type="http://schemas.openxmlformats.org/officeDocument/2006/relationships/slideLayout" Target="../slideLayouts/slideLayout664.xml"/><Relationship Id="rId1" Type="http://schemas.openxmlformats.org/officeDocument/2006/relationships/slideLayout" Target="../slideLayouts/slideLayout663.xml"/><Relationship Id="rId5" Type="http://schemas.openxmlformats.org/officeDocument/2006/relationships/theme" Target="../theme/theme62.xml"/><Relationship Id="rId4" Type="http://schemas.openxmlformats.org/officeDocument/2006/relationships/slideLayout" Target="../slideLayouts/slideLayout666.xml"/></Relationships>
</file>

<file path=ppt/slideMasters/_rels/slideMaster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69.xml"/><Relationship Id="rId2" Type="http://schemas.openxmlformats.org/officeDocument/2006/relationships/slideLayout" Target="../slideLayouts/slideLayout668.xml"/><Relationship Id="rId1" Type="http://schemas.openxmlformats.org/officeDocument/2006/relationships/slideLayout" Target="../slideLayouts/slideLayout667.xml"/><Relationship Id="rId5" Type="http://schemas.openxmlformats.org/officeDocument/2006/relationships/theme" Target="../theme/theme63.xml"/><Relationship Id="rId4" Type="http://schemas.openxmlformats.org/officeDocument/2006/relationships/slideLayout" Target="../slideLayouts/slideLayout670.xml"/></Relationships>
</file>

<file path=ppt/slideMasters/_rels/slideMaster6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8.xml"/><Relationship Id="rId3" Type="http://schemas.openxmlformats.org/officeDocument/2006/relationships/slideLayout" Target="../slideLayouts/slideLayout673.xml"/><Relationship Id="rId7" Type="http://schemas.openxmlformats.org/officeDocument/2006/relationships/slideLayout" Target="../slideLayouts/slideLayout677.xml"/><Relationship Id="rId12" Type="http://schemas.openxmlformats.org/officeDocument/2006/relationships/theme" Target="../theme/theme64.xml"/><Relationship Id="rId2" Type="http://schemas.openxmlformats.org/officeDocument/2006/relationships/slideLayout" Target="../slideLayouts/slideLayout672.xml"/><Relationship Id="rId1" Type="http://schemas.openxmlformats.org/officeDocument/2006/relationships/slideLayout" Target="../slideLayouts/slideLayout671.xml"/><Relationship Id="rId6" Type="http://schemas.openxmlformats.org/officeDocument/2006/relationships/slideLayout" Target="../slideLayouts/slideLayout676.xml"/><Relationship Id="rId11" Type="http://schemas.openxmlformats.org/officeDocument/2006/relationships/slideLayout" Target="../slideLayouts/slideLayout681.xml"/><Relationship Id="rId5" Type="http://schemas.openxmlformats.org/officeDocument/2006/relationships/slideLayout" Target="../slideLayouts/slideLayout675.xml"/><Relationship Id="rId10" Type="http://schemas.openxmlformats.org/officeDocument/2006/relationships/slideLayout" Target="../slideLayouts/slideLayout680.xml"/><Relationship Id="rId4" Type="http://schemas.openxmlformats.org/officeDocument/2006/relationships/slideLayout" Target="../slideLayouts/slideLayout674.xml"/><Relationship Id="rId9" Type="http://schemas.openxmlformats.org/officeDocument/2006/relationships/slideLayout" Target="../slideLayouts/slideLayout679.xml"/></Relationships>
</file>

<file path=ppt/slideMasters/_rels/slideMaster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84.xml"/><Relationship Id="rId2" Type="http://schemas.openxmlformats.org/officeDocument/2006/relationships/slideLayout" Target="../slideLayouts/slideLayout683.xml"/><Relationship Id="rId1" Type="http://schemas.openxmlformats.org/officeDocument/2006/relationships/slideLayout" Target="../slideLayouts/slideLayout682.xml"/><Relationship Id="rId6" Type="http://schemas.openxmlformats.org/officeDocument/2006/relationships/theme" Target="../theme/theme65.xml"/><Relationship Id="rId5" Type="http://schemas.openxmlformats.org/officeDocument/2006/relationships/slideLayout" Target="../slideLayouts/slideLayout686.xml"/><Relationship Id="rId4" Type="http://schemas.openxmlformats.org/officeDocument/2006/relationships/slideLayout" Target="../slideLayouts/slideLayout685.xml"/></Relationships>
</file>

<file path=ppt/slideMasters/_rels/slideMaster6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4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689.xml"/><Relationship Id="rId7" Type="http://schemas.openxmlformats.org/officeDocument/2006/relationships/slideLayout" Target="../slideLayouts/slideLayout693.xml"/><Relationship Id="rId12" Type="http://schemas.openxmlformats.org/officeDocument/2006/relationships/theme" Target="../theme/theme66.xml"/><Relationship Id="rId2" Type="http://schemas.openxmlformats.org/officeDocument/2006/relationships/slideLayout" Target="../slideLayouts/slideLayout688.xml"/><Relationship Id="rId1" Type="http://schemas.openxmlformats.org/officeDocument/2006/relationships/slideLayout" Target="../slideLayouts/slideLayout687.xml"/><Relationship Id="rId6" Type="http://schemas.openxmlformats.org/officeDocument/2006/relationships/slideLayout" Target="../slideLayouts/slideLayout692.xml"/><Relationship Id="rId11" Type="http://schemas.openxmlformats.org/officeDocument/2006/relationships/slideLayout" Target="../slideLayouts/slideLayout697.xml"/><Relationship Id="rId5" Type="http://schemas.openxmlformats.org/officeDocument/2006/relationships/slideLayout" Target="../slideLayouts/slideLayout691.xml"/><Relationship Id="rId10" Type="http://schemas.openxmlformats.org/officeDocument/2006/relationships/slideLayout" Target="../slideLayouts/slideLayout696.xml"/><Relationship Id="rId4" Type="http://schemas.openxmlformats.org/officeDocument/2006/relationships/slideLayout" Target="../slideLayouts/slideLayout690.xml"/><Relationship Id="rId9" Type="http://schemas.openxmlformats.org/officeDocument/2006/relationships/slideLayout" Target="../slideLayouts/slideLayout695.xml"/></Relationships>
</file>

<file path=ppt/slideMasters/_rels/slideMaster6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5.xml"/><Relationship Id="rId13" Type="http://schemas.openxmlformats.org/officeDocument/2006/relationships/theme" Target="../theme/theme67.xml"/><Relationship Id="rId3" Type="http://schemas.openxmlformats.org/officeDocument/2006/relationships/slideLayout" Target="../slideLayouts/slideLayout700.xml"/><Relationship Id="rId7" Type="http://schemas.openxmlformats.org/officeDocument/2006/relationships/slideLayout" Target="../slideLayouts/slideLayout704.xml"/><Relationship Id="rId12" Type="http://schemas.openxmlformats.org/officeDocument/2006/relationships/slideLayout" Target="../slideLayouts/slideLayout709.xml"/><Relationship Id="rId2" Type="http://schemas.openxmlformats.org/officeDocument/2006/relationships/slideLayout" Target="../slideLayouts/slideLayout699.xml"/><Relationship Id="rId1" Type="http://schemas.openxmlformats.org/officeDocument/2006/relationships/slideLayout" Target="../slideLayouts/slideLayout698.xml"/><Relationship Id="rId6" Type="http://schemas.openxmlformats.org/officeDocument/2006/relationships/slideLayout" Target="../slideLayouts/slideLayout703.xml"/><Relationship Id="rId11" Type="http://schemas.openxmlformats.org/officeDocument/2006/relationships/slideLayout" Target="../slideLayouts/slideLayout708.xml"/><Relationship Id="rId5" Type="http://schemas.openxmlformats.org/officeDocument/2006/relationships/slideLayout" Target="../slideLayouts/slideLayout702.xml"/><Relationship Id="rId10" Type="http://schemas.openxmlformats.org/officeDocument/2006/relationships/slideLayout" Target="../slideLayouts/slideLayout707.xml"/><Relationship Id="rId4" Type="http://schemas.openxmlformats.org/officeDocument/2006/relationships/slideLayout" Target="../slideLayouts/slideLayout701.xml"/><Relationship Id="rId9" Type="http://schemas.openxmlformats.org/officeDocument/2006/relationships/slideLayout" Target="../slideLayouts/slideLayout706.xml"/></Relationships>
</file>

<file path=ppt/slideMasters/_rels/slideMaster6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7.xml"/><Relationship Id="rId13" Type="http://schemas.openxmlformats.org/officeDocument/2006/relationships/theme" Target="../theme/theme68.xml"/><Relationship Id="rId3" Type="http://schemas.openxmlformats.org/officeDocument/2006/relationships/slideLayout" Target="../slideLayouts/slideLayout712.xml"/><Relationship Id="rId7" Type="http://schemas.openxmlformats.org/officeDocument/2006/relationships/slideLayout" Target="../slideLayouts/slideLayout716.xml"/><Relationship Id="rId12" Type="http://schemas.openxmlformats.org/officeDocument/2006/relationships/slideLayout" Target="../slideLayouts/slideLayout721.xml"/><Relationship Id="rId2" Type="http://schemas.openxmlformats.org/officeDocument/2006/relationships/slideLayout" Target="../slideLayouts/slideLayout711.xml"/><Relationship Id="rId1" Type="http://schemas.openxmlformats.org/officeDocument/2006/relationships/slideLayout" Target="../slideLayouts/slideLayout710.xml"/><Relationship Id="rId6" Type="http://schemas.openxmlformats.org/officeDocument/2006/relationships/slideLayout" Target="../slideLayouts/slideLayout715.xml"/><Relationship Id="rId11" Type="http://schemas.openxmlformats.org/officeDocument/2006/relationships/slideLayout" Target="../slideLayouts/slideLayout720.xml"/><Relationship Id="rId5" Type="http://schemas.openxmlformats.org/officeDocument/2006/relationships/slideLayout" Target="../slideLayouts/slideLayout714.xml"/><Relationship Id="rId10" Type="http://schemas.openxmlformats.org/officeDocument/2006/relationships/slideLayout" Target="../slideLayouts/slideLayout719.xml"/><Relationship Id="rId4" Type="http://schemas.openxmlformats.org/officeDocument/2006/relationships/slideLayout" Target="../slideLayouts/slideLayout713.xml"/><Relationship Id="rId9" Type="http://schemas.openxmlformats.org/officeDocument/2006/relationships/slideLayout" Target="../slideLayouts/slideLayout718.xml"/></Relationships>
</file>

<file path=ppt/slideMasters/_rels/slideMaster6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724.xml"/><Relationship Id="rId7" Type="http://schemas.openxmlformats.org/officeDocument/2006/relationships/slideLayout" Target="../slideLayouts/slideLayout728.xml"/><Relationship Id="rId12" Type="http://schemas.openxmlformats.org/officeDocument/2006/relationships/theme" Target="../theme/theme69.xml"/><Relationship Id="rId2" Type="http://schemas.openxmlformats.org/officeDocument/2006/relationships/slideLayout" Target="../slideLayouts/slideLayout723.xml"/><Relationship Id="rId1" Type="http://schemas.openxmlformats.org/officeDocument/2006/relationships/slideLayout" Target="../slideLayouts/slideLayout722.xml"/><Relationship Id="rId6" Type="http://schemas.openxmlformats.org/officeDocument/2006/relationships/slideLayout" Target="../slideLayouts/slideLayout727.xml"/><Relationship Id="rId11" Type="http://schemas.openxmlformats.org/officeDocument/2006/relationships/slideLayout" Target="../slideLayouts/slideLayout732.xml"/><Relationship Id="rId5" Type="http://schemas.openxmlformats.org/officeDocument/2006/relationships/slideLayout" Target="../slideLayouts/slideLayout726.xml"/><Relationship Id="rId10" Type="http://schemas.openxmlformats.org/officeDocument/2006/relationships/slideLayout" Target="../slideLayouts/slideLayout731.xml"/><Relationship Id="rId4" Type="http://schemas.openxmlformats.org/officeDocument/2006/relationships/slideLayout" Target="../slideLayouts/slideLayout725.xml"/><Relationship Id="rId9" Type="http://schemas.openxmlformats.org/officeDocument/2006/relationships/slideLayout" Target="../slideLayouts/slideLayout73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8.xml"/><Relationship Id="rId18" Type="http://schemas.openxmlformats.org/officeDocument/2006/relationships/image" Target="../media/image5.emf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57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theme" Target="../theme/theme7.xml"/></Relationships>
</file>

<file path=ppt/slideMasters/_rels/slideMaster7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0.xml"/><Relationship Id="rId13" Type="http://schemas.openxmlformats.org/officeDocument/2006/relationships/theme" Target="../theme/theme70.xml"/><Relationship Id="rId3" Type="http://schemas.openxmlformats.org/officeDocument/2006/relationships/slideLayout" Target="../slideLayouts/slideLayout735.xml"/><Relationship Id="rId7" Type="http://schemas.openxmlformats.org/officeDocument/2006/relationships/slideLayout" Target="../slideLayouts/slideLayout739.xml"/><Relationship Id="rId12" Type="http://schemas.openxmlformats.org/officeDocument/2006/relationships/slideLayout" Target="../slideLayouts/slideLayout744.xml"/><Relationship Id="rId2" Type="http://schemas.openxmlformats.org/officeDocument/2006/relationships/slideLayout" Target="../slideLayouts/slideLayout734.xml"/><Relationship Id="rId1" Type="http://schemas.openxmlformats.org/officeDocument/2006/relationships/slideLayout" Target="../slideLayouts/slideLayout733.xml"/><Relationship Id="rId6" Type="http://schemas.openxmlformats.org/officeDocument/2006/relationships/slideLayout" Target="../slideLayouts/slideLayout738.xml"/><Relationship Id="rId11" Type="http://schemas.openxmlformats.org/officeDocument/2006/relationships/slideLayout" Target="../slideLayouts/slideLayout743.xml"/><Relationship Id="rId5" Type="http://schemas.openxmlformats.org/officeDocument/2006/relationships/slideLayout" Target="../slideLayouts/slideLayout737.xml"/><Relationship Id="rId10" Type="http://schemas.openxmlformats.org/officeDocument/2006/relationships/slideLayout" Target="../slideLayouts/slideLayout742.xml"/><Relationship Id="rId4" Type="http://schemas.openxmlformats.org/officeDocument/2006/relationships/slideLayout" Target="../slideLayouts/slideLayout736.xml"/><Relationship Id="rId9" Type="http://schemas.openxmlformats.org/officeDocument/2006/relationships/slideLayout" Target="../slideLayouts/slideLayout741.xml"/></Relationships>
</file>

<file path=ppt/slideMasters/_rels/slideMaster7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2.xml"/><Relationship Id="rId3" Type="http://schemas.openxmlformats.org/officeDocument/2006/relationships/slideLayout" Target="../slideLayouts/slideLayout747.xml"/><Relationship Id="rId7" Type="http://schemas.openxmlformats.org/officeDocument/2006/relationships/slideLayout" Target="../slideLayouts/slideLayout751.xml"/><Relationship Id="rId12" Type="http://schemas.openxmlformats.org/officeDocument/2006/relationships/theme" Target="../theme/theme71.xml"/><Relationship Id="rId2" Type="http://schemas.openxmlformats.org/officeDocument/2006/relationships/slideLayout" Target="../slideLayouts/slideLayout746.xml"/><Relationship Id="rId1" Type="http://schemas.openxmlformats.org/officeDocument/2006/relationships/slideLayout" Target="../slideLayouts/slideLayout745.xml"/><Relationship Id="rId6" Type="http://schemas.openxmlformats.org/officeDocument/2006/relationships/slideLayout" Target="../slideLayouts/slideLayout750.xml"/><Relationship Id="rId11" Type="http://schemas.openxmlformats.org/officeDocument/2006/relationships/slideLayout" Target="../slideLayouts/slideLayout755.xml"/><Relationship Id="rId5" Type="http://schemas.openxmlformats.org/officeDocument/2006/relationships/slideLayout" Target="../slideLayouts/slideLayout749.xml"/><Relationship Id="rId10" Type="http://schemas.openxmlformats.org/officeDocument/2006/relationships/slideLayout" Target="../slideLayouts/slideLayout754.xml"/><Relationship Id="rId4" Type="http://schemas.openxmlformats.org/officeDocument/2006/relationships/slideLayout" Target="../slideLayouts/slideLayout748.xml"/><Relationship Id="rId9" Type="http://schemas.openxmlformats.org/officeDocument/2006/relationships/slideLayout" Target="../slideLayouts/slideLayout753.xml"/></Relationships>
</file>

<file path=ppt/slideMasters/_rels/slideMaster7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3.xml"/><Relationship Id="rId13" Type="http://schemas.openxmlformats.org/officeDocument/2006/relationships/theme" Target="../theme/theme72.xml"/><Relationship Id="rId3" Type="http://schemas.openxmlformats.org/officeDocument/2006/relationships/slideLayout" Target="../slideLayouts/slideLayout758.xml"/><Relationship Id="rId7" Type="http://schemas.openxmlformats.org/officeDocument/2006/relationships/slideLayout" Target="../slideLayouts/slideLayout762.xml"/><Relationship Id="rId12" Type="http://schemas.openxmlformats.org/officeDocument/2006/relationships/slideLayout" Target="../slideLayouts/slideLayout767.xml"/><Relationship Id="rId2" Type="http://schemas.openxmlformats.org/officeDocument/2006/relationships/slideLayout" Target="../slideLayouts/slideLayout757.xml"/><Relationship Id="rId1" Type="http://schemas.openxmlformats.org/officeDocument/2006/relationships/slideLayout" Target="../slideLayouts/slideLayout756.xml"/><Relationship Id="rId6" Type="http://schemas.openxmlformats.org/officeDocument/2006/relationships/slideLayout" Target="../slideLayouts/slideLayout761.xml"/><Relationship Id="rId11" Type="http://schemas.openxmlformats.org/officeDocument/2006/relationships/slideLayout" Target="../slideLayouts/slideLayout766.xml"/><Relationship Id="rId5" Type="http://schemas.openxmlformats.org/officeDocument/2006/relationships/slideLayout" Target="../slideLayouts/slideLayout760.xml"/><Relationship Id="rId10" Type="http://schemas.openxmlformats.org/officeDocument/2006/relationships/slideLayout" Target="../slideLayouts/slideLayout765.xml"/><Relationship Id="rId4" Type="http://schemas.openxmlformats.org/officeDocument/2006/relationships/slideLayout" Target="../slideLayouts/slideLayout759.xml"/><Relationship Id="rId9" Type="http://schemas.openxmlformats.org/officeDocument/2006/relationships/slideLayout" Target="../slideLayouts/slideLayout764.xml"/></Relationships>
</file>

<file path=ppt/slideMasters/_rels/slideMaster7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5.xml"/><Relationship Id="rId13" Type="http://schemas.openxmlformats.org/officeDocument/2006/relationships/theme" Target="../theme/theme73.xml"/><Relationship Id="rId3" Type="http://schemas.openxmlformats.org/officeDocument/2006/relationships/slideLayout" Target="../slideLayouts/slideLayout770.xml"/><Relationship Id="rId7" Type="http://schemas.openxmlformats.org/officeDocument/2006/relationships/slideLayout" Target="../slideLayouts/slideLayout774.xml"/><Relationship Id="rId12" Type="http://schemas.openxmlformats.org/officeDocument/2006/relationships/slideLayout" Target="../slideLayouts/slideLayout779.xml"/><Relationship Id="rId2" Type="http://schemas.openxmlformats.org/officeDocument/2006/relationships/slideLayout" Target="../slideLayouts/slideLayout769.xml"/><Relationship Id="rId1" Type="http://schemas.openxmlformats.org/officeDocument/2006/relationships/slideLayout" Target="../slideLayouts/slideLayout768.xml"/><Relationship Id="rId6" Type="http://schemas.openxmlformats.org/officeDocument/2006/relationships/slideLayout" Target="../slideLayouts/slideLayout773.xml"/><Relationship Id="rId11" Type="http://schemas.openxmlformats.org/officeDocument/2006/relationships/slideLayout" Target="../slideLayouts/slideLayout778.xml"/><Relationship Id="rId5" Type="http://schemas.openxmlformats.org/officeDocument/2006/relationships/slideLayout" Target="../slideLayouts/slideLayout772.xml"/><Relationship Id="rId10" Type="http://schemas.openxmlformats.org/officeDocument/2006/relationships/slideLayout" Target="../slideLayouts/slideLayout777.xml"/><Relationship Id="rId4" Type="http://schemas.openxmlformats.org/officeDocument/2006/relationships/slideLayout" Target="../slideLayouts/slideLayout771.xml"/><Relationship Id="rId9" Type="http://schemas.openxmlformats.org/officeDocument/2006/relationships/slideLayout" Target="../slideLayouts/slideLayout776.xml"/><Relationship Id="rId14" Type="http://schemas.openxmlformats.org/officeDocument/2006/relationships/image" Target="../media/image1.png"/></Relationships>
</file>

<file path=ppt/slideMasters/_rels/slideMaster7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7.xml"/><Relationship Id="rId13" Type="http://schemas.openxmlformats.org/officeDocument/2006/relationships/theme" Target="../theme/theme74.xml"/><Relationship Id="rId3" Type="http://schemas.openxmlformats.org/officeDocument/2006/relationships/slideLayout" Target="../slideLayouts/slideLayout782.xml"/><Relationship Id="rId7" Type="http://schemas.openxmlformats.org/officeDocument/2006/relationships/slideLayout" Target="../slideLayouts/slideLayout786.xml"/><Relationship Id="rId12" Type="http://schemas.openxmlformats.org/officeDocument/2006/relationships/slideLayout" Target="../slideLayouts/slideLayout791.xml"/><Relationship Id="rId2" Type="http://schemas.openxmlformats.org/officeDocument/2006/relationships/slideLayout" Target="../slideLayouts/slideLayout781.xml"/><Relationship Id="rId1" Type="http://schemas.openxmlformats.org/officeDocument/2006/relationships/slideLayout" Target="../slideLayouts/slideLayout780.xml"/><Relationship Id="rId6" Type="http://schemas.openxmlformats.org/officeDocument/2006/relationships/slideLayout" Target="../slideLayouts/slideLayout785.xml"/><Relationship Id="rId11" Type="http://schemas.openxmlformats.org/officeDocument/2006/relationships/slideLayout" Target="../slideLayouts/slideLayout790.xml"/><Relationship Id="rId5" Type="http://schemas.openxmlformats.org/officeDocument/2006/relationships/slideLayout" Target="../slideLayouts/slideLayout784.xml"/><Relationship Id="rId10" Type="http://schemas.openxmlformats.org/officeDocument/2006/relationships/slideLayout" Target="../slideLayouts/slideLayout789.xml"/><Relationship Id="rId4" Type="http://schemas.openxmlformats.org/officeDocument/2006/relationships/slideLayout" Target="../slideLayouts/slideLayout783.xml"/><Relationship Id="rId9" Type="http://schemas.openxmlformats.org/officeDocument/2006/relationships/slideLayout" Target="../slideLayouts/slideLayout788.xml"/><Relationship Id="rId14" Type="http://schemas.openxmlformats.org/officeDocument/2006/relationships/image" Target="../media/image1.png"/></Relationships>
</file>

<file path=ppt/slideMasters/_rels/slideMaster7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794.xml"/><Relationship Id="rId7" Type="http://schemas.openxmlformats.org/officeDocument/2006/relationships/slideLayout" Target="../slideLayouts/slideLayout798.xml"/><Relationship Id="rId12" Type="http://schemas.openxmlformats.org/officeDocument/2006/relationships/theme" Target="../theme/theme75.xml"/><Relationship Id="rId2" Type="http://schemas.openxmlformats.org/officeDocument/2006/relationships/slideLayout" Target="../slideLayouts/slideLayout793.xml"/><Relationship Id="rId1" Type="http://schemas.openxmlformats.org/officeDocument/2006/relationships/slideLayout" Target="../slideLayouts/slideLayout792.xml"/><Relationship Id="rId6" Type="http://schemas.openxmlformats.org/officeDocument/2006/relationships/slideLayout" Target="../slideLayouts/slideLayout797.xml"/><Relationship Id="rId11" Type="http://schemas.openxmlformats.org/officeDocument/2006/relationships/slideLayout" Target="../slideLayouts/slideLayout802.xml"/><Relationship Id="rId5" Type="http://schemas.openxmlformats.org/officeDocument/2006/relationships/slideLayout" Target="../slideLayouts/slideLayout796.xml"/><Relationship Id="rId10" Type="http://schemas.openxmlformats.org/officeDocument/2006/relationships/slideLayout" Target="../slideLayouts/slideLayout801.xml"/><Relationship Id="rId4" Type="http://schemas.openxmlformats.org/officeDocument/2006/relationships/slideLayout" Target="../slideLayouts/slideLayout795.xml"/><Relationship Id="rId9" Type="http://schemas.openxmlformats.org/officeDocument/2006/relationships/slideLayout" Target="../slideLayouts/slideLayout80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1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3" rIns="91425" bIns="457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3" rIns="91425" bIns="457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5" tIns="45713" rIns="91425" bIns="45713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defTabSz="914259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5" tIns="45713" rIns="91425" bIns="45713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defTabSz="914259"/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 defTabSz="914259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25" tIns="45713" rIns="91425" bIns="45713"/>
          <a:lstStyle/>
          <a:p>
            <a:pPr defTabSz="914259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25" tIns="45713" rIns="91425" bIns="45713"/>
          <a:lstStyle/>
          <a:p>
            <a:pPr defTabSz="914259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3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076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0" r:id="rId1"/>
    <p:sldLayoutId id="2147484101" r:id="rId2"/>
    <p:sldLayoutId id="2147484102" r:id="rId3"/>
    <p:sldLayoutId id="2147484103" r:id="rId4"/>
    <p:sldLayoutId id="2147484104" r:id="rId5"/>
    <p:sldLayoutId id="2147484105" r:id="rId6"/>
    <p:sldLayoutId id="2147484106" r:id="rId7"/>
    <p:sldLayoutId id="2147484107" r:id="rId8"/>
    <p:sldLayoutId id="2147484108" r:id="rId9"/>
    <p:sldLayoutId id="2147484109" r:id="rId10"/>
    <p:sldLayoutId id="2147484110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13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259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39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519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848" indent="-34284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822" indent="-32538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193" indent="-350784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645" indent="-31586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0905" indent="-339674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036" indent="-339674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164" indent="-339674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295" indent="-339674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423" indent="-339674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1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4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08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3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1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3" rIns="91425" bIns="457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3" rIns="91425" bIns="457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5" tIns="45713" rIns="91425" bIns="45713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defTabSz="914259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5" tIns="45713" rIns="91425" bIns="45713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defTabSz="914259"/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 defTabSz="914259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25" tIns="45713" rIns="91425" bIns="45713"/>
          <a:lstStyle/>
          <a:p>
            <a:pPr defTabSz="914259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25" tIns="45713" rIns="91425" bIns="45713"/>
          <a:lstStyle/>
          <a:p>
            <a:pPr defTabSz="914259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3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514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82" r:id="rId1"/>
    <p:sldLayoutId id="2147484283" r:id="rId2"/>
    <p:sldLayoutId id="2147484284" r:id="rId3"/>
    <p:sldLayoutId id="2147484285" r:id="rId4"/>
    <p:sldLayoutId id="2147484286" r:id="rId5"/>
    <p:sldLayoutId id="2147484287" r:id="rId6"/>
    <p:sldLayoutId id="2147484288" r:id="rId7"/>
    <p:sldLayoutId id="2147484289" r:id="rId8"/>
    <p:sldLayoutId id="2147484290" r:id="rId9"/>
    <p:sldLayoutId id="2147484291" r:id="rId10"/>
    <p:sldLayoutId id="2147484292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13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259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39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519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848" indent="-34284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822" indent="-32538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193" indent="-350784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645" indent="-31586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0905" indent="-339674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036" indent="-339674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164" indent="-339674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295" indent="-339674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423" indent="-339674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1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4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08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3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75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08720"/>
            <a:ext cx="8610600" cy="5339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r>
              <a:rPr lang="en-US" altLang="en-US" dirty="0">
                <a:solidFill>
                  <a:srgbClr val="000000"/>
                </a:solidFill>
              </a:rPr>
              <a:t>CHIPPER: HPCA 2011</a:t>
            </a: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285720" y="6357958"/>
            <a:ext cx="1347679" cy="389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778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23" r:id="rId1"/>
    <p:sldLayoutId id="2147484524" r:id="rId2"/>
    <p:sldLayoutId id="2147484525" r:id="rId3"/>
    <p:sldLayoutId id="2147484526" r:id="rId4"/>
    <p:sldLayoutId id="2147484527" r:id="rId5"/>
    <p:sldLayoutId id="2147484528" r:id="rId6"/>
    <p:sldLayoutId id="2147484529" r:id="rId7"/>
    <p:sldLayoutId id="2147484530" r:id="rId8"/>
    <p:sldLayoutId id="2147484531" r:id="rId9"/>
    <p:sldLayoutId id="2147484532" r:id="rId10"/>
    <p:sldLayoutId id="2147484533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367926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63164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500854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572862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202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72" r:id="rId1"/>
    <p:sldLayoutId id="2147484573" r:id="rId2"/>
    <p:sldLayoutId id="2147484574" r:id="rId3"/>
    <p:sldLayoutId id="2147484575" r:id="rId4"/>
    <p:sldLayoutId id="2147484576" r:id="rId5"/>
    <p:sldLayoutId id="2147484577" r:id="rId6"/>
    <p:sldLayoutId id="2147484578" r:id="rId7"/>
    <p:sldLayoutId id="2147484579" r:id="rId8"/>
    <p:sldLayoutId id="2147484580" r:id="rId9"/>
    <p:sldLayoutId id="2147484581" r:id="rId10"/>
    <p:sldLayoutId id="2147484582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75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08720"/>
            <a:ext cx="8610600" cy="547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614864" y="6356176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453336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4272753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78" r:id="rId1"/>
    <p:sldLayoutId id="2147484779" r:id="rId2"/>
    <p:sldLayoutId id="2147484780" r:id="rId3"/>
    <p:sldLayoutId id="2147484781" r:id="rId4"/>
    <p:sldLayoutId id="2147484782" r:id="rId5"/>
    <p:sldLayoutId id="2147484783" r:id="rId6"/>
    <p:sldLayoutId id="2147484784" r:id="rId7"/>
    <p:sldLayoutId id="2147484785" r:id="rId8"/>
    <p:sldLayoutId id="2147484786" r:id="rId9"/>
    <p:sldLayoutId id="2147484787" r:id="rId10"/>
    <p:sldLayoutId id="2147484788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1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09" rIns="91416" bIns="45709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defTabSz="914165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09" rIns="91416" bIns="45709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defTabSz="914165"/>
            <a:fld id="{6F400BD0-49BF-48FC-8114-37C1D4F5AB3D}" type="slidenum">
              <a:rPr lang="en-US" altLang="en-US" smtClean="0">
                <a:solidFill>
                  <a:srgbClr val="000000"/>
                </a:solidFill>
              </a:rPr>
              <a:pPr defTabSz="914165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3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60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38" r:id="rId1"/>
    <p:sldLayoutId id="2147484839" r:id="rId2"/>
    <p:sldLayoutId id="2147484840" r:id="rId3"/>
    <p:sldLayoutId id="2147484841" r:id="rId4"/>
    <p:sldLayoutId id="2147484842" r:id="rId5"/>
    <p:sldLayoutId id="2147484843" r:id="rId6"/>
    <p:sldLayoutId id="2147484844" r:id="rId7"/>
    <p:sldLayoutId id="2147484845" r:id="rId8"/>
    <p:sldLayoutId id="2147484846" r:id="rId9"/>
    <p:sldLayoutId id="2147484847" r:id="rId10"/>
    <p:sldLayoutId id="2147484848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082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165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25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332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813" indent="-34281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753" indent="-32535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089" indent="-35074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507" indent="-31583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0733" indent="-339639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7818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4898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1983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063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2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6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5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32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1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0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8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6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1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09" rIns="91416" bIns="45709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defTabSz="914165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09" rIns="91416" bIns="45709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defTabSz="914165"/>
            <a:fld id="{6F400BD0-49BF-48FC-8114-37C1D4F5AB3D}" type="slidenum">
              <a:rPr lang="en-US" altLang="en-US" smtClean="0">
                <a:solidFill>
                  <a:srgbClr val="000000"/>
                </a:solidFill>
              </a:rPr>
              <a:pPr defTabSz="914165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151711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50" r:id="rId1"/>
    <p:sldLayoutId id="2147484851" r:id="rId2"/>
    <p:sldLayoutId id="2147484852" r:id="rId3"/>
    <p:sldLayoutId id="2147484853" r:id="rId4"/>
    <p:sldLayoutId id="2147484854" r:id="rId5"/>
    <p:sldLayoutId id="2147484855" r:id="rId6"/>
    <p:sldLayoutId id="2147484856" r:id="rId7"/>
    <p:sldLayoutId id="2147484857" r:id="rId8"/>
    <p:sldLayoutId id="2147484858" r:id="rId9"/>
    <p:sldLayoutId id="2147484859" r:id="rId10"/>
    <p:sldLayoutId id="2147484860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082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165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25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332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813" indent="-34281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753" indent="-32535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089" indent="-35074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507" indent="-31583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0733" indent="-339639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7818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4898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1983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063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2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6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5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32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1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0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8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6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1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2" tIns="45702" rIns="91402" bIns="4570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2" tIns="45702" rIns="91402" bIns="4570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2" tIns="45702" rIns="91402" bIns="45702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defTabSz="914024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2" tIns="45702" rIns="91402" bIns="45702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defTabSz="914024"/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 defTabSz="914024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3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673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62" r:id="rId1"/>
    <p:sldLayoutId id="2147484863" r:id="rId2"/>
    <p:sldLayoutId id="2147484864" r:id="rId3"/>
    <p:sldLayoutId id="2147484865" r:id="rId4"/>
    <p:sldLayoutId id="2147484866" r:id="rId5"/>
    <p:sldLayoutId id="2147484867" r:id="rId6"/>
    <p:sldLayoutId id="2147484868" r:id="rId7"/>
    <p:sldLayoutId id="2147484869" r:id="rId8"/>
    <p:sldLayoutId id="2147484870" r:id="rId9"/>
    <p:sldLayoutId id="2147484871" r:id="rId10"/>
    <p:sldLayoutId id="2147484872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011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024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04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052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761" indent="-342761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650" indent="-32530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1933" indent="-350694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301" indent="-31578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0475" indent="-339587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7491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4499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1514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8523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11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24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40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52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64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79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88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104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75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08720"/>
            <a:ext cx="8610600" cy="5339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079760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74" r:id="rId1"/>
    <p:sldLayoutId id="2147484875" r:id="rId2"/>
    <p:sldLayoutId id="2147484876" r:id="rId3"/>
    <p:sldLayoutId id="2147484877" r:id="rId4"/>
    <p:sldLayoutId id="2147484878" r:id="rId5"/>
    <p:sldLayoutId id="2147484879" r:id="rId6"/>
    <p:sldLayoutId id="2147484880" r:id="rId7"/>
    <p:sldLayoutId id="2147484881" r:id="rId8"/>
    <p:sldLayoutId id="2147484882" r:id="rId9"/>
    <p:sldLayoutId id="2147484883" r:id="rId10"/>
    <p:sldLayoutId id="2147484884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8842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4336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095375"/>
            <a:ext cx="8610600" cy="515302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00000"/>
                </a:solidFill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46900" y="6373813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000000"/>
                </a:solidFill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2B59C95-9F24-CC4B-832C-1D8C21792A43}" type="slidenum">
              <a:rPr lang="en-US"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43366" name="Line 1032"/>
          <p:cNvSpPr>
            <a:spLocks noChangeShapeType="1"/>
          </p:cNvSpPr>
          <p:nvPr/>
        </p:nvSpPr>
        <p:spPr bwMode="auto">
          <a:xfrm>
            <a:off x="228600" y="644683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3367" name="Line 1033"/>
          <p:cNvSpPr>
            <a:spLocks noChangeShapeType="1"/>
          </p:cNvSpPr>
          <p:nvPr userDrawn="1"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43368" name="Picture 7" descr="safari.png"/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975" y="6602413"/>
            <a:ext cx="8477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5159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70" r:id="rId1"/>
    <p:sldLayoutId id="2147484971" r:id="rId2"/>
    <p:sldLayoutId id="2147484972" r:id="rId3"/>
    <p:sldLayoutId id="2147484973" r:id="rId4"/>
    <p:sldLayoutId id="2147484974" r:id="rId5"/>
    <p:sldLayoutId id="2147484975" r:id="rId6"/>
    <p:sldLayoutId id="2147484976" r:id="rId7"/>
    <p:sldLayoutId id="2147484977" r:id="rId8"/>
    <p:sldLayoutId id="2147484978" r:id="rId9"/>
    <p:sldLayoutId id="2147484979" r:id="rId10"/>
    <p:sldLayoutId id="2147484980" r:id="rId11"/>
    <p:sldLayoutId id="2147484981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pitchFamily="-106" charset="-128"/>
          <a:cs typeface="ＭＳ Ｐゴシック" pitchFamily="-106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pitchFamily="-106" charset="-128"/>
          <a:cs typeface="ＭＳ Ｐゴシック" pitchFamily="-106" charset="-128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pitchFamily="-106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6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75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08720"/>
            <a:ext cx="8610600" cy="5339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858009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411" r:id="rId1"/>
    <p:sldLayoutId id="2147485412" r:id="rId2"/>
    <p:sldLayoutId id="2147485413" r:id="rId3"/>
    <p:sldLayoutId id="2147485414" r:id="rId4"/>
    <p:sldLayoutId id="2147485415" r:id="rId5"/>
    <p:sldLayoutId id="2147485416" r:id="rId6"/>
    <p:sldLayoutId id="2147485417" r:id="rId7"/>
    <p:sldLayoutId id="2147485418" r:id="rId8"/>
    <p:sldLayoutId id="2147485419" r:id="rId9"/>
    <p:sldLayoutId id="2147485420" r:id="rId10"/>
    <p:sldLayoutId id="2147485421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1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2" tIns="45702" rIns="91402" bIns="4570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2" tIns="45702" rIns="91402" bIns="4570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2" tIns="45702" rIns="91402" bIns="45702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defTabSz="914024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2" tIns="45702" rIns="91402" bIns="45702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defTabSz="914024"/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 defTabSz="914024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3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48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521" r:id="rId1"/>
    <p:sldLayoutId id="2147485522" r:id="rId2"/>
    <p:sldLayoutId id="2147485523" r:id="rId3"/>
    <p:sldLayoutId id="2147485524" r:id="rId4"/>
    <p:sldLayoutId id="2147485525" r:id="rId5"/>
    <p:sldLayoutId id="2147485526" r:id="rId6"/>
    <p:sldLayoutId id="2147485527" r:id="rId7"/>
    <p:sldLayoutId id="2147485528" r:id="rId8"/>
    <p:sldLayoutId id="2147485529" r:id="rId9"/>
    <p:sldLayoutId id="2147485530" r:id="rId10"/>
    <p:sldLayoutId id="2147485531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011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024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04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052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761" indent="-342761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650" indent="-32530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1933" indent="-350694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301" indent="-31578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0475" indent="-339587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7491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4499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1514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8523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11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24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40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52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64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79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88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104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1"/>
            <a:ext cx="8610600" cy="75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08720"/>
            <a:ext cx="8610600" cy="5339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09" rIns="91416" bIns="45709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defTabSz="914165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09" rIns="91416" bIns="45709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defTabSz="914165"/>
            <a:fld id="{6F400BD0-49BF-48FC-8114-37C1D4F5AB3D}" type="slidenum">
              <a:rPr lang="en-US" altLang="en-US" smtClean="0">
                <a:solidFill>
                  <a:srgbClr val="000000"/>
                </a:solidFill>
              </a:rPr>
              <a:pPr defTabSz="914165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921638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533" r:id="rId1"/>
    <p:sldLayoutId id="2147485534" r:id="rId2"/>
    <p:sldLayoutId id="2147485535" r:id="rId3"/>
    <p:sldLayoutId id="2147485536" r:id="rId4"/>
    <p:sldLayoutId id="2147485537" r:id="rId5"/>
    <p:sldLayoutId id="2147485538" r:id="rId6"/>
    <p:sldLayoutId id="2147485539" r:id="rId7"/>
    <p:sldLayoutId id="2147485540" r:id="rId8"/>
    <p:sldLayoutId id="2147485541" r:id="rId9"/>
    <p:sldLayoutId id="2147485542" r:id="rId10"/>
    <p:sldLayoutId id="2147485543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082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165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25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332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813" indent="-34281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753" indent="-32535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089" indent="-35074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507" indent="-31583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0733" indent="-339639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7818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4898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1983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063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2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6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5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32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1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0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8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6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85850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033" y="1250443"/>
            <a:ext cx="8897503" cy="52238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4033" y="6544372"/>
            <a:ext cx="1820636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7/8/24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48826" y="6544372"/>
            <a:ext cx="37719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6924883" y="645630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/>
                </a:solidFill>
              </a:defRPr>
            </a:lvl1pPr>
          </a:lstStyle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72826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666" r:id="rId1"/>
    <p:sldLayoutId id="2147485667" r:id="rId2"/>
    <p:sldLayoutId id="2147485668" r:id="rId3"/>
    <p:sldLayoutId id="2147485669" r:id="rId4"/>
    <p:sldLayoutId id="2147485670" r:id="rId5"/>
    <p:sldLayoutId id="2147485671" r:id="rId6"/>
    <p:sldLayoutId id="2147485672" r:id="rId7"/>
    <p:sldLayoutId id="2147485673" r:id="rId8"/>
    <p:sldLayoutId id="2147485674" r:id="rId9"/>
    <p:sldLayoutId id="2147485675" r:id="rId10"/>
    <p:sldLayoutId id="2147485676" r:id="rId11"/>
    <p:sldLayoutId id="2147485677" r:id="rId12"/>
  </p:sldLayoutIdLst>
  <p:hf hdr="0" ftr="0" dt="0"/>
  <p:txStyles>
    <p:titleStyle>
      <a:lvl1pPr marL="0" algn="ctr" defTabSz="914400" rtl="0" eaLnBrk="1" latinLnBrk="0" hangingPunct="1">
        <a:lnSpc>
          <a:spcPct val="90000"/>
        </a:lnSpc>
        <a:spcBef>
          <a:spcPct val="0"/>
        </a:spcBef>
        <a:buNone/>
        <a:defRPr sz="4800" kern="1200" spc="-12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85000"/>
        </a:lnSpc>
        <a:spcBef>
          <a:spcPts val="1300"/>
        </a:spcBef>
        <a:buFont typeface="Arial" panose="020B0604020202020204" pitchFamily="34" charset="0"/>
        <a:buChar char="•"/>
        <a:defRPr sz="2800" i="1" kern="1200">
          <a:solidFill>
            <a:schemeClr val="tx1"/>
          </a:solidFill>
          <a:latin typeface="+mn-lt"/>
          <a:ea typeface="+mn-ea"/>
          <a:cs typeface="+mn-cs"/>
        </a:defRPr>
      </a:lvl1pPr>
      <a:lvl2pPr marL="365760" indent="-182880" algn="l" defTabSz="914400" rtl="0" eaLnBrk="1" latinLnBrk="0" hangingPunct="1">
        <a:lnSpc>
          <a:spcPct val="85000"/>
        </a:lnSpc>
        <a:spcBef>
          <a:spcPts val="600"/>
        </a:spcBef>
        <a:buFont typeface="Calibri" panose="020F0502020204030204" pitchFamily="34" charset="0"/>
        <a:buChar char="‐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" indent="-18288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•"/>
        <a:defRPr sz="2000" i="1" kern="1200">
          <a:solidFill>
            <a:schemeClr val="tx1"/>
          </a:solidFill>
          <a:latin typeface="+mn-lt"/>
          <a:ea typeface="+mn-ea"/>
          <a:cs typeface="+mn-cs"/>
        </a:defRPr>
      </a:lvl3pPr>
      <a:lvl4pPr marL="731520" indent="-18288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indent="-18288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8842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095375"/>
            <a:ext cx="8610600" cy="515302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46900" y="6373813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B5C1105-7C02-0A4A-BBB4-558A73CD3ACF}" type="slidenum">
              <a:rPr lang="en-US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30" name="Line 1032"/>
          <p:cNvSpPr>
            <a:spLocks noChangeShapeType="1"/>
          </p:cNvSpPr>
          <p:nvPr/>
        </p:nvSpPr>
        <p:spPr bwMode="auto">
          <a:xfrm>
            <a:off x="228600" y="644683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1" name="Line 1033"/>
          <p:cNvSpPr>
            <a:spLocks noChangeShapeType="1"/>
          </p:cNvSpPr>
          <p:nvPr userDrawn="1"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032" name="Picture 7" descr="safari.png"/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975" y="6602413"/>
            <a:ext cx="8477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8738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715" r:id="rId1"/>
    <p:sldLayoutId id="2147485716" r:id="rId2"/>
    <p:sldLayoutId id="2147485717" r:id="rId3"/>
    <p:sldLayoutId id="2147485718" r:id="rId4"/>
    <p:sldLayoutId id="2147485719" r:id="rId5"/>
    <p:sldLayoutId id="2147485720" r:id="rId6"/>
    <p:sldLayoutId id="2147485721" r:id="rId7"/>
    <p:sldLayoutId id="2147485722" r:id="rId8"/>
    <p:sldLayoutId id="2147485723" r:id="rId9"/>
    <p:sldLayoutId id="2147485724" r:id="rId10"/>
    <p:sldLayoutId id="2147485725" r:id="rId11"/>
    <p:sldLayoutId id="2147485726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pitchFamily="-106" charset="-128"/>
          <a:cs typeface="ＭＳ Ｐゴシック" pitchFamily="-106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pitchFamily="-106" charset="-128"/>
          <a:cs typeface="ＭＳ Ｐゴシック" pitchFamily="-106" charset="-128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pitchFamily="-106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6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453336"/>
            <a:ext cx="2133600" cy="2681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1"/>
            <a:fld id="{FB30EDBD-1C2D-4C1E-B459-B60219FAB48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 latinLnBrk="1"/>
              <a:t>2024. 7. 8.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453336"/>
            <a:ext cx="2895600" cy="2681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1"/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453336"/>
            <a:ext cx="2133600" cy="2681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1"/>
            <a:fld id="{4BEDD84E-25D4-4983-8AA1-2863C96F08D9}" type="slidenum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 latinLnBrk="1"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</p:spTree>
    <p:extLst>
      <p:ext uri="{BB962C8B-B14F-4D97-AF65-F5344CB8AC3E}">
        <p14:creationId xmlns:p14="http://schemas.microsoft.com/office/powerpoint/2010/main" val="1377926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473" r:id="rId1"/>
    <p:sldLayoutId id="2147486474" r:id="rId2"/>
    <p:sldLayoutId id="2147486475" r:id="rId3"/>
    <p:sldLayoutId id="2147486476" r:id="rId4"/>
    <p:sldLayoutId id="2147486477" r:id="rId5"/>
    <p:sldLayoutId id="2147486478" r:id="rId6"/>
    <p:sldLayoutId id="2147486479" r:id="rId7"/>
  </p:sldLayoutIdLst>
  <p:txStyles>
    <p:titleStyle>
      <a:lvl1pPr algn="ctr" defTabSz="914400" rtl="0" eaLnBrk="1" latinLnBrk="1" hangingPunct="1"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ts val="5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ts val="5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ts val="5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ts val="5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ts val="500"/>
        </a:spcBef>
        <a:buFont typeface="Arial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258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595" r:id="rId1"/>
    <p:sldLayoutId id="2147486596" r:id="rId2"/>
    <p:sldLayoutId id="2147486597" r:id="rId3"/>
    <p:sldLayoutId id="2147486598" r:id="rId4"/>
    <p:sldLayoutId id="2147486599" r:id="rId5"/>
    <p:sldLayoutId id="2147486600" r:id="rId6"/>
    <p:sldLayoutId id="2147486601" r:id="rId7"/>
    <p:sldLayoutId id="2147486602" r:id="rId8"/>
    <p:sldLayoutId id="2147486603" r:id="rId9"/>
    <p:sldLayoutId id="2147486604" r:id="rId10"/>
    <p:sldLayoutId id="2147486605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94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872" r:id="rId1"/>
    <p:sldLayoutId id="2147486873" r:id="rId2"/>
    <p:sldLayoutId id="2147486874" r:id="rId3"/>
    <p:sldLayoutId id="2147486875" r:id="rId4"/>
    <p:sldLayoutId id="2147486876" r:id="rId5"/>
    <p:sldLayoutId id="2147486877" r:id="rId6"/>
    <p:sldLayoutId id="2147486878" r:id="rId7"/>
    <p:sldLayoutId id="2147486879" r:id="rId8"/>
    <p:sldLayoutId id="2147486880" r:id="rId9"/>
    <p:sldLayoutId id="2147486881" r:id="rId10"/>
    <p:sldLayoutId id="214748688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1075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B223C560-0E5F-EA4E-BC8F-576A5796815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31078" name="Line 1032"/>
          <p:cNvSpPr>
            <a:spLocks noChangeShapeType="1"/>
          </p:cNvSpPr>
          <p:nvPr/>
        </p:nvSpPr>
        <p:spPr bwMode="auto">
          <a:xfrm>
            <a:off x="228600" y="638175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079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31080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8" y="6453188"/>
            <a:ext cx="1079500" cy="31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3472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121" r:id="rId1"/>
    <p:sldLayoutId id="2147487122" r:id="rId2"/>
    <p:sldLayoutId id="2147487123" r:id="rId3"/>
    <p:sldLayoutId id="2147487124" r:id="rId4"/>
    <p:sldLayoutId id="2147487125" r:id="rId5"/>
    <p:sldLayoutId id="2147487126" r:id="rId6"/>
    <p:sldLayoutId id="2147487127" r:id="rId7"/>
    <p:sldLayoutId id="2147487128" r:id="rId8"/>
    <p:sldLayoutId id="2147487129" r:id="rId9"/>
    <p:sldLayoutId id="2147487130" r:id="rId10"/>
    <p:sldLayoutId id="2147487131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charset="0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charset="0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charset="0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charset="0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85850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033" y="1250443"/>
            <a:ext cx="8897503" cy="52238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4033" y="6544372"/>
            <a:ext cx="1820636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7/8/24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48826" y="6544372"/>
            <a:ext cx="37719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6924883" y="645630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/>
                </a:solidFill>
              </a:defRPr>
            </a:lvl1pPr>
          </a:lstStyle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29406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145" r:id="rId1"/>
    <p:sldLayoutId id="2147487146" r:id="rId2"/>
    <p:sldLayoutId id="2147487147" r:id="rId3"/>
    <p:sldLayoutId id="2147487148" r:id="rId4"/>
    <p:sldLayoutId id="2147487149" r:id="rId5"/>
    <p:sldLayoutId id="2147487150" r:id="rId6"/>
    <p:sldLayoutId id="2147487151" r:id="rId7"/>
    <p:sldLayoutId id="2147487152" r:id="rId8"/>
    <p:sldLayoutId id="2147487153" r:id="rId9"/>
    <p:sldLayoutId id="2147487154" r:id="rId10"/>
    <p:sldLayoutId id="2147487155" r:id="rId11"/>
    <p:sldLayoutId id="2147487156" r:id="rId12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hf hdr="0" ftr="0" dt="0"/>
  <p:txStyles>
    <p:titleStyle>
      <a:lvl1pPr marL="0" algn="ctr" defTabSz="914400" rtl="0" eaLnBrk="1" latinLnBrk="0" hangingPunct="1">
        <a:lnSpc>
          <a:spcPct val="90000"/>
        </a:lnSpc>
        <a:spcBef>
          <a:spcPct val="0"/>
        </a:spcBef>
        <a:buNone/>
        <a:defRPr sz="4800" kern="1200" spc="-12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85000"/>
        </a:lnSpc>
        <a:spcBef>
          <a:spcPts val="1300"/>
        </a:spcBef>
        <a:buFont typeface="Arial" panose="020B0604020202020204" pitchFamily="34" charset="0"/>
        <a:buChar char="•"/>
        <a:defRPr sz="2800" i="1" kern="1200">
          <a:solidFill>
            <a:schemeClr val="tx1"/>
          </a:solidFill>
          <a:latin typeface="+mn-lt"/>
          <a:ea typeface="+mn-ea"/>
          <a:cs typeface="+mn-cs"/>
        </a:defRPr>
      </a:lvl1pPr>
      <a:lvl2pPr marL="365760" indent="-182880" algn="l" defTabSz="914400" rtl="0" eaLnBrk="1" latinLnBrk="0" hangingPunct="1">
        <a:lnSpc>
          <a:spcPct val="85000"/>
        </a:lnSpc>
        <a:spcBef>
          <a:spcPts val="600"/>
        </a:spcBef>
        <a:buFont typeface="Calibri" panose="020F0502020204030204" pitchFamily="34" charset="0"/>
        <a:buChar char="‐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" indent="-18288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•"/>
        <a:defRPr sz="2000" i="1" kern="1200">
          <a:solidFill>
            <a:schemeClr val="tx1"/>
          </a:solidFill>
          <a:latin typeface="+mn-lt"/>
          <a:ea typeface="+mn-ea"/>
          <a:cs typeface="+mn-cs"/>
        </a:defRPr>
      </a:lvl3pPr>
      <a:lvl4pPr marL="731520" indent="-18288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indent="-18288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319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6998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EFC36330-171D-874A-B302-CA3D7044398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69990" name="Line 1032"/>
          <p:cNvSpPr>
            <a:spLocks noChangeShapeType="1"/>
          </p:cNvSpPr>
          <p:nvPr/>
        </p:nvSpPr>
        <p:spPr bwMode="auto">
          <a:xfrm>
            <a:off x="228600" y="638175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999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69992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8" y="6453188"/>
            <a:ext cx="1079500" cy="31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560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195" r:id="rId1"/>
    <p:sldLayoutId id="2147487196" r:id="rId2"/>
    <p:sldLayoutId id="2147487197" r:id="rId3"/>
    <p:sldLayoutId id="2147487198" r:id="rId4"/>
    <p:sldLayoutId id="2147487199" r:id="rId5"/>
    <p:sldLayoutId id="2147487200" r:id="rId6"/>
    <p:sldLayoutId id="2147487201" r:id="rId7"/>
    <p:sldLayoutId id="2147487202" r:id="rId8"/>
    <p:sldLayoutId id="2147487203" r:id="rId9"/>
    <p:sldLayoutId id="2147487204" r:id="rId10"/>
    <p:sldLayoutId id="2147487205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charset="0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charset="0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charset="0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charset="0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8915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72694B9D-8BFE-654E-8D86-2D1B27ECA5D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38918" name="Line 1032"/>
          <p:cNvSpPr>
            <a:spLocks noChangeShapeType="1"/>
          </p:cNvSpPr>
          <p:nvPr/>
        </p:nvSpPr>
        <p:spPr bwMode="auto">
          <a:xfrm>
            <a:off x="228600" y="638175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8919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7550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207" r:id="rId1"/>
    <p:sldLayoutId id="2147487208" r:id="rId2"/>
    <p:sldLayoutId id="2147487209" r:id="rId3"/>
    <p:sldLayoutId id="2147487210" r:id="rId4"/>
    <p:sldLayoutId id="2147487211" r:id="rId5"/>
    <p:sldLayoutId id="2147487212" r:id="rId6"/>
    <p:sldLayoutId id="2147487213" r:id="rId7"/>
    <p:sldLayoutId id="2147487214" r:id="rId8"/>
    <p:sldLayoutId id="2147487215" r:id="rId9"/>
    <p:sldLayoutId id="2147487216" r:id="rId10"/>
    <p:sldLayoutId id="2147487217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charset="0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charset="0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charset="0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charset="0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431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259" r:id="rId1"/>
    <p:sldLayoutId id="2147487260" r:id="rId2"/>
    <p:sldLayoutId id="2147487261" r:id="rId3"/>
    <p:sldLayoutId id="2147487262" r:id="rId4"/>
    <p:sldLayoutId id="2147487263" r:id="rId5"/>
    <p:sldLayoutId id="2147487264" r:id="rId6"/>
    <p:sldLayoutId id="2147487265" r:id="rId7"/>
    <p:sldLayoutId id="2147487266" r:id="rId8"/>
    <p:sldLayoutId id="2147487267" r:id="rId9"/>
    <p:sldLayoutId id="2147487268" r:id="rId10"/>
    <p:sldLayoutId id="2147487269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527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575" r:id="rId1"/>
    <p:sldLayoutId id="2147487576" r:id="rId2"/>
    <p:sldLayoutId id="2147487577" r:id="rId3"/>
    <p:sldLayoutId id="2147487578" r:id="rId4"/>
    <p:sldLayoutId id="2147487579" r:id="rId5"/>
    <p:sldLayoutId id="2147487580" r:id="rId6"/>
    <p:sldLayoutId id="2147487581" r:id="rId7"/>
    <p:sldLayoutId id="2147487582" r:id="rId8"/>
    <p:sldLayoutId id="2147487583" r:id="rId9"/>
    <p:sldLayoutId id="2147487584" r:id="rId10"/>
    <p:sldLayoutId id="2147487585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069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624" r:id="rId1"/>
    <p:sldLayoutId id="2147487625" r:id="rId2"/>
    <p:sldLayoutId id="2147487626" r:id="rId3"/>
    <p:sldLayoutId id="2147487627" r:id="rId4"/>
    <p:sldLayoutId id="2147487628" r:id="rId5"/>
    <p:sldLayoutId id="2147487629" r:id="rId6"/>
    <p:sldLayoutId id="2147487630" r:id="rId7"/>
    <p:sldLayoutId id="2147487631" r:id="rId8"/>
    <p:sldLayoutId id="2147487632" r:id="rId9"/>
    <p:sldLayoutId id="2147487633" r:id="rId10"/>
    <p:sldLayoutId id="2147487634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900">
                <a:latin typeface="Garamond" pitchFamily="18" charset="0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Garamond" pitchFamily="18" charset="0"/>
              </a:defRPr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350">
              <a:solidFill>
                <a:srgbClr val="000000"/>
              </a:solidFill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350">
              <a:solidFill>
                <a:srgbClr val="000000"/>
              </a:solidFill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463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744" r:id="rId1"/>
    <p:sldLayoutId id="2147487745" r:id="rId2"/>
    <p:sldLayoutId id="2147487746" r:id="rId3"/>
    <p:sldLayoutId id="2147487747" r:id="rId4"/>
    <p:sldLayoutId id="2147487748" r:id="rId5"/>
    <p:sldLayoutId id="2147487749" r:id="rId6"/>
    <p:sldLayoutId id="2147487750" r:id="rId7"/>
    <p:sldLayoutId id="2147487751" r:id="rId8"/>
    <p:sldLayoutId id="2147487752" r:id="rId9"/>
    <p:sldLayoutId id="2147487753" r:id="rId10"/>
    <p:sldLayoutId id="2147487754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Garamond" pitchFamily="18" charset="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Garamond" pitchFamily="18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Garamond" pitchFamily="18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Garamond" pitchFamily="18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Garamond" pitchFamily="18" charset="0"/>
        </a:defRPr>
      </a:lvl9pPr>
    </p:titleStyle>
    <p:bodyStyle>
      <a:lvl1pPr marL="257175" indent="-25717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502444" indent="-24407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1650">
          <a:solidFill>
            <a:schemeClr val="tx1"/>
          </a:solidFill>
          <a:latin typeface="+mn-lt"/>
        </a:defRPr>
      </a:lvl2pPr>
      <a:lvl3pPr marL="766763" indent="-26312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1500">
          <a:solidFill>
            <a:schemeClr val="tx1"/>
          </a:solidFill>
          <a:latin typeface="+mn-lt"/>
        </a:defRPr>
      </a:lvl3pPr>
      <a:lvl4pPr marL="1004888" indent="-236935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260872" indent="-25479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5pPr>
      <a:lvl6pPr marL="1603772" indent="-25479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6pPr>
      <a:lvl7pPr marL="1946672" indent="-25479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7pPr>
      <a:lvl8pPr marL="2289572" indent="-25479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8pPr>
      <a:lvl9pPr marL="2632472" indent="-25479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68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086" r:id="rId1"/>
    <p:sldLayoutId id="2147488087" r:id="rId2"/>
    <p:sldLayoutId id="2147488088" r:id="rId3"/>
    <p:sldLayoutId id="2147488089" r:id="rId4"/>
    <p:sldLayoutId id="2147488090" r:id="rId5"/>
    <p:sldLayoutId id="2147488091" r:id="rId6"/>
    <p:sldLayoutId id="2147488092" r:id="rId7"/>
    <p:sldLayoutId id="2147488093" r:id="rId8"/>
    <p:sldLayoutId id="2147488094" r:id="rId9"/>
    <p:sldLayoutId id="2147488095" r:id="rId10"/>
    <p:sldLayoutId id="2147488096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75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08720"/>
            <a:ext cx="8610600" cy="5339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160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098" r:id="rId1"/>
    <p:sldLayoutId id="2147488099" r:id="rId2"/>
    <p:sldLayoutId id="2147488100" r:id="rId3"/>
    <p:sldLayoutId id="2147488101" r:id="rId4"/>
    <p:sldLayoutId id="2147488102" r:id="rId5"/>
    <p:sldLayoutId id="2147488103" r:id="rId6"/>
    <p:sldLayoutId id="2147488104" r:id="rId7"/>
    <p:sldLayoutId id="2147488105" r:id="rId8"/>
    <p:sldLayoutId id="2147488106" r:id="rId9"/>
    <p:sldLayoutId id="2147488107" r:id="rId10"/>
    <p:sldLayoutId id="2147488108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en-US">
              <a:solidFill>
                <a:srgbClr val="000000"/>
              </a:solidFill>
              <a:ea typeface="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6F400BD0-49BF-48FC-8114-37C1D4F5AB3D}" type="slidenum">
              <a:rPr lang="en-US" altLang="en-US">
                <a:solidFill>
                  <a:srgbClr val="000000"/>
                </a:solidFill>
                <a:ea typeface="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  <a:ea typeface=""/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765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266" r:id="rId1"/>
    <p:sldLayoutId id="2147488267" r:id="rId2"/>
    <p:sldLayoutId id="2147488268" r:id="rId3"/>
    <p:sldLayoutId id="2147488269" r:id="rId4"/>
    <p:sldLayoutId id="2147488270" r:id="rId5"/>
    <p:sldLayoutId id="2147488271" r:id="rId6"/>
    <p:sldLayoutId id="2147488272" r:id="rId7"/>
    <p:sldLayoutId id="2147488273" r:id="rId8"/>
    <p:sldLayoutId id="2147488274" r:id="rId9"/>
    <p:sldLayoutId id="2147488275" r:id="rId10"/>
    <p:sldLayoutId id="2147488276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8915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fld id="{72694B9D-8BFE-654E-8D86-2D1B27ECA5D0}" type="slidenum">
              <a:rPr lang="en-US" altLang="en-US"/>
              <a:pPr eaLnBrk="1" hangingPunct="1">
                <a:defRPr/>
              </a:pPr>
              <a:t>‹#›</a:t>
            </a:fld>
            <a:endParaRPr lang="en-US" altLang="en-US"/>
          </a:p>
        </p:txBody>
      </p:sp>
      <p:sp>
        <p:nvSpPr>
          <p:cNvPr id="38918" name="Line 1032"/>
          <p:cNvSpPr>
            <a:spLocks noChangeShapeType="1"/>
          </p:cNvSpPr>
          <p:nvPr/>
        </p:nvSpPr>
        <p:spPr bwMode="auto">
          <a:xfrm>
            <a:off x="228600" y="638175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eaLnBrk="1" hangingPunct="1"/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38919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eaLnBrk="1" hangingPunct="1"/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3791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341" r:id="rId1"/>
    <p:sldLayoutId id="2147488342" r:id="rId2"/>
    <p:sldLayoutId id="2147488343" r:id="rId3"/>
    <p:sldLayoutId id="2147488344" r:id="rId4"/>
    <p:sldLayoutId id="2147488345" r:id="rId5"/>
    <p:sldLayoutId id="2147488346" r:id="rId6"/>
    <p:sldLayoutId id="2147488347" r:id="rId7"/>
    <p:sldLayoutId id="2147488348" r:id="rId8"/>
    <p:sldLayoutId id="2147488349" r:id="rId9"/>
    <p:sldLayoutId id="2147488350" r:id="rId10"/>
    <p:sldLayoutId id="2147488351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charset="0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charset="0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charset="0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charset="0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951778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1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2" tIns="45702" rIns="91402" bIns="4570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2" tIns="45702" rIns="91402" bIns="4570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2" tIns="45702" rIns="91402" bIns="45702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defTabSz="914024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en-US">
              <a:solidFill>
                <a:srgbClr val="000000"/>
              </a:solidFill>
              <a:ea typeface="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2" tIns="45702" rIns="91402" bIns="45702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defTabSz="914024" eaLnBrk="1" fontAlgn="auto" hangingPunct="1">
              <a:spcBef>
                <a:spcPts val="0"/>
              </a:spcBef>
              <a:spcAft>
                <a:spcPts val="0"/>
              </a:spcAft>
            </a:pPr>
            <a:fld id="{6F400BD0-49BF-48FC-8114-37C1D4F5AB3D}" type="slidenum">
              <a:rPr lang="en-US" altLang="en-US">
                <a:solidFill>
                  <a:srgbClr val="000000"/>
                </a:solidFill>
                <a:ea typeface=""/>
              </a:rPr>
              <a:pPr defTabSz="914024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  <a:ea typeface=""/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3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121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379" r:id="rId1"/>
    <p:sldLayoutId id="2147488380" r:id="rId2"/>
    <p:sldLayoutId id="2147488381" r:id="rId3"/>
    <p:sldLayoutId id="2147488382" r:id="rId4"/>
    <p:sldLayoutId id="2147488383" r:id="rId5"/>
    <p:sldLayoutId id="2147488384" r:id="rId6"/>
    <p:sldLayoutId id="2147488385" r:id="rId7"/>
    <p:sldLayoutId id="2147488386" r:id="rId8"/>
    <p:sldLayoutId id="2147488387" r:id="rId9"/>
    <p:sldLayoutId id="2147488388" r:id="rId10"/>
    <p:sldLayoutId id="2147488389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011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024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04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052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761" indent="-342761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650" indent="-32530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1933" indent="-350694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301" indent="-31578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0475" indent="-339587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7491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4499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1514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8523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11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24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40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52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64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79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88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104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/>
              <a:pPr/>
              <a:t>‹#›</a:t>
            </a:fld>
            <a:endParaRPr lang="en-US" altLang="en-US" dirty="0"/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707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560" r:id="rId1"/>
    <p:sldLayoutId id="2147488561" r:id="rId2"/>
    <p:sldLayoutId id="2147488562" r:id="rId3"/>
    <p:sldLayoutId id="2147488563" r:id="rId4"/>
    <p:sldLayoutId id="2147488564" r:id="rId5"/>
    <p:sldLayoutId id="2147488565" r:id="rId6"/>
    <p:sldLayoutId id="2147488566" r:id="rId7"/>
    <p:sldLayoutId id="2147488567" r:id="rId8"/>
    <p:sldLayoutId id="2147488568" r:id="rId9"/>
    <p:sldLayoutId id="2147488569" r:id="rId10"/>
    <p:sldLayoutId id="2147488570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367926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63164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500854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572862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090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638" r:id="rId1"/>
    <p:sldLayoutId id="2147488639" r:id="rId2"/>
    <p:sldLayoutId id="2147488640" r:id="rId3"/>
    <p:sldLayoutId id="2147488641" r:id="rId4"/>
    <p:sldLayoutId id="2147488642" r:id="rId5"/>
    <p:sldLayoutId id="2147488643" r:id="rId6"/>
    <p:sldLayoutId id="2147488644" r:id="rId7"/>
    <p:sldLayoutId id="2147488645" r:id="rId8"/>
    <p:sldLayoutId id="2147488646" r:id="rId9"/>
    <p:sldLayoutId id="2147488647" r:id="rId10"/>
    <p:sldLayoutId id="2147488648" r:id="rId11"/>
  </p:sldLayoutIdLst>
  <p:transition/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458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748" r:id="rId1"/>
    <p:sldLayoutId id="2147488749" r:id="rId2"/>
    <p:sldLayoutId id="2147488750" r:id="rId3"/>
    <p:sldLayoutId id="2147488751" r:id="rId4"/>
    <p:sldLayoutId id="2147488752" r:id="rId5"/>
    <p:sldLayoutId id="2147488753" r:id="rId6"/>
    <p:sldLayoutId id="2147488754" r:id="rId7"/>
    <p:sldLayoutId id="2147488755" r:id="rId8"/>
    <p:sldLayoutId id="2147488756" r:id="rId9"/>
    <p:sldLayoutId id="2147488757" r:id="rId10"/>
    <p:sldLayoutId id="2147488758" r:id="rId11"/>
  </p:sldLayoutIdLst>
  <p:transition/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8842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095375"/>
            <a:ext cx="8610600" cy="515302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46900" y="6373813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B5C1105-7C02-0A4A-BBB4-558A73CD3ACF}" type="slidenum">
              <a:rPr lang="en-US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30" name="Line 1032"/>
          <p:cNvSpPr>
            <a:spLocks noChangeShapeType="1"/>
          </p:cNvSpPr>
          <p:nvPr/>
        </p:nvSpPr>
        <p:spPr bwMode="auto">
          <a:xfrm>
            <a:off x="228600" y="644683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1" name="Line 1033"/>
          <p:cNvSpPr>
            <a:spLocks noChangeShapeType="1"/>
          </p:cNvSpPr>
          <p:nvPr userDrawn="1"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032" name="Picture 7" descr="safari.png"/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975" y="6602413"/>
            <a:ext cx="8477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8926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979" r:id="rId1"/>
    <p:sldLayoutId id="2147488980" r:id="rId2"/>
    <p:sldLayoutId id="2147488981" r:id="rId3"/>
    <p:sldLayoutId id="2147488982" r:id="rId4"/>
    <p:sldLayoutId id="2147488983" r:id="rId5"/>
    <p:sldLayoutId id="2147488984" r:id="rId6"/>
    <p:sldLayoutId id="2147488985" r:id="rId7"/>
    <p:sldLayoutId id="2147488986" r:id="rId8"/>
    <p:sldLayoutId id="2147488987" r:id="rId9"/>
    <p:sldLayoutId id="2147488988" r:id="rId10"/>
    <p:sldLayoutId id="2147488989" r:id="rId11"/>
    <p:sldLayoutId id="2147488990" r:id="rId12"/>
  </p:sldLayoutIdLst>
  <p:transition/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pitchFamily="-106" charset="-128"/>
          <a:cs typeface="ＭＳ Ｐゴシック" pitchFamily="-106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pitchFamily="-106" charset="-128"/>
          <a:cs typeface="ＭＳ Ｐゴシック" pitchFamily="-106" charset="-128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pitchFamily="-106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6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en-US">
              <a:solidFill>
                <a:srgbClr val="000000"/>
              </a:solidFill>
              <a:ea typeface="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6F400BD0-49BF-48FC-8114-37C1D4F5AB3D}" type="slidenum">
              <a:rPr lang="en-US" altLang="en-US">
                <a:solidFill>
                  <a:srgbClr val="000000"/>
                </a:solidFill>
                <a:ea typeface="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  <a:ea typeface=""/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983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992" r:id="rId1"/>
    <p:sldLayoutId id="2147488993" r:id="rId2"/>
    <p:sldLayoutId id="2147488994" r:id="rId3"/>
    <p:sldLayoutId id="2147488995" r:id="rId4"/>
    <p:sldLayoutId id="2147488996" r:id="rId5"/>
    <p:sldLayoutId id="2147488997" r:id="rId6"/>
    <p:sldLayoutId id="2147488998" r:id="rId7"/>
    <p:sldLayoutId id="2147488999" r:id="rId8"/>
    <p:sldLayoutId id="2147489000" r:id="rId9"/>
    <p:sldLayoutId id="2147489001" r:id="rId10"/>
    <p:sldLayoutId id="2147489002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773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017" r:id="rId1"/>
    <p:sldLayoutId id="2147489018" r:id="rId2"/>
    <p:sldLayoutId id="2147489019" r:id="rId3"/>
    <p:sldLayoutId id="2147489020" r:id="rId4"/>
    <p:sldLayoutId id="2147489021" r:id="rId5"/>
    <p:sldLayoutId id="2147489022" r:id="rId6"/>
    <p:sldLayoutId id="2147489023" r:id="rId7"/>
    <p:sldLayoutId id="2147489024" r:id="rId8"/>
    <p:sldLayoutId id="2147489025" r:id="rId9"/>
    <p:sldLayoutId id="2147489026" r:id="rId10"/>
    <p:sldLayoutId id="2147489027" r:id="rId11"/>
  </p:sldLayoutIdLst>
  <p:transition/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735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029" r:id="rId1"/>
    <p:sldLayoutId id="2147489030" r:id="rId2"/>
    <p:sldLayoutId id="2147489031" r:id="rId3"/>
    <p:sldLayoutId id="2147489032" r:id="rId4"/>
    <p:sldLayoutId id="2147489033" r:id="rId5"/>
    <p:sldLayoutId id="2147489034" r:id="rId6"/>
    <p:sldLayoutId id="2147489035" r:id="rId7"/>
    <p:sldLayoutId id="2147489036" r:id="rId8"/>
    <p:sldLayoutId id="2147489037" r:id="rId9"/>
    <p:sldLayoutId id="2147489038" r:id="rId10"/>
    <p:sldLayoutId id="2147489039" r:id="rId11"/>
  </p:sldLayoutIdLst>
  <p:transition/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en-US">
              <a:solidFill>
                <a:srgbClr val="000000"/>
              </a:solidFill>
              <a:ea typeface="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6F400BD0-49BF-48FC-8114-37C1D4F5AB3D}" type="slidenum">
              <a:rPr lang="en-US" altLang="en-US">
                <a:solidFill>
                  <a:srgbClr val="000000"/>
                </a:solidFill>
                <a:ea typeface="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  <a:ea typeface=""/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654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217" r:id="rId1"/>
    <p:sldLayoutId id="2147489218" r:id="rId2"/>
    <p:sldLayoutId id="2147489219" r:id="rId3"/>
    <p:sldLayoutId id="2147489220" r:id="rId4"/>
    <p:sldLayoutId id="2147489221" r:id="rId5"/>
    <p:sldLayoutId id="2147489222" r:id="rId6"/>
    <p:sldLayoutId id="2147489223" r:id="rId7"/>
    <p:sldLayoutId id="2147489224" r:id="rId8"/>
    <p:sldLayoutId id="2147489225" r:id="rId9"/>
    <p:sldLayoutId id="2147489226" r:id="rId10"/>
    <p:sldLayoutId id="2147489227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132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229" r:id="rId1"/>
    <p:sldLayoutId id="2147489230" r:id="rId2"/>
    <p:sldLayoutId id="2147489231" r:id="rId3"/>
    <p:sldLayoutId id="2147489232" r:id="rId4"/>
    <p:sldLayoutId id="2147489233" r:id="rId5"/>
    <p:sldLayoutId id="2147489234" r:id="rId6"/>
    <p:sldLayoutId id="2147489235" r:id="rId7"/>
    <p:sldLayoutId id="2147489236" r:id="rId8"/>
    <p:sldLayoutId id="2147489237" r:id="rId9"/>
    <p:sldLayoutId id="2147489238" r:id="rId10"/>
    <p:sldLayoutId id="2147489239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8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9" r:id="rId1"/>
    <p:sldLayoutId id="2147483850" r:id="rId2"/>
    <p:sldLayoutId id="2147483851" r:id="rId3"/>
    <p:sldLayoutId id="2147483852" r:id="rId4"/>
    <p:sldLayoutId id="2147483853" r:id="rId5"/>
    <p:sldLayoutId id="2147483854" r:id="rId6"/>
    <p:sldLayoutId id="2147483855" r:id="rId7"/>
    <p:sldLayoutId id="2147483856" r:id="rId8"/>
    <p:sldLayoutId id="2147483857" r:id="rId9"/>
    <p:sldLayoutId id="2147483858" r:id="rId10"/>
    <p:sldLayoutId id="2147483859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8842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095375"/>
            <a:ext cx="8610600" cy="515302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46900" y="6373813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B5C1105-7C02-0A4A-BBB4-558A73CD3ACF}" type="slidenum">
              <a:rPr lang="en-US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30" name="Line 1032"/>
          <p:cNvSpPr>
            <a:spLocks noChangeShapeType="1"/>
          </p:cNvSpPr>
          <p:nvPr/>
        </p:nvSpPr>
        <p:spPr bwMode="auto">
          <a:xfrm>
            <a:off x="228600" y="644683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1" name="Line 1033"/>
          <p:cNvSpPr>
            <a:spLocks noChangeShapeType="1"/>
          </p:cNvSpPr>
          <p:nvPr userDrawn="1"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032" name="Picture 7" descr="safari.pn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6602413"/>
            <a:ext cx="8477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5920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253" r:id="rId1"/>
    <p:sldLayoutId id="2147489254" r:id="rId2"/>
    <p:sldLayoutId id="2147489255" r:id="rId3"/>
    <p:sldLayoutId id="2147489256" r:id="rId4"/>
    <p:sldLayoutId id="2147489257" r:id="rId5"/>
    <p:sldLayoutId id="2147489258" r:id="rId6"/>
    <p:sldLayoutId id="2147489259" r:id="rId7"/>
    <p:sldLayoutId id="2147489260" r:id="rId8"/>
    <p:sldLayoutId id="2147489261" r:id="rId9"/>
    <p:sldLayoutId id="2147489262" r:id="rId10"/>
    <p:sldLayoutId id="2147489263" r:id="rId11"/>
    <p:sldLayoutId id="2147489264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pitchFamily="-106" charset="-128"/>
          <a:cs typeface="ＭＳ Ｐゴシック" pitchFamily="-106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pitchFamily="-106" charset="-128"/>
          <a:cs typeface="ＭＳ Ｐゴシック" pitchFamily="-106" charset="-128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pitchFamily="-106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6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42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266" r:id="rId1"/>
    <p:sldLayoutId id="2147489267" r:id="rId2"/>
    <p:sldLayoutId id="2147489268" r:id="rId3"/>
    <p:sldLayoutId id="2147489269" r:id="rId4"/>
    <p:sldLayoutId id="2147489270" r:id="rId5"/>
    <p:sldLayoutId id="2147489271" r:id="rId6"/>
    <p:sldLayoutId id="2147489272" r:id="rId7"/>
    <p:sldLayoutId id="2147489273" r:id="rId8"/>
    <p:sldLayoutId id="2147489274" r:id="rId9"/>
    <p:sldLayoutId id="2147489275" r:id="rId10"/>
    <p:sldLayoutId id="2147489276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367926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63164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500854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2" y="6572862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846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278" r:id="rId1"/>
    <p:sldLayoutId id="2147489279" r:id="rId2"/>
    <p:sldLayoutId id="2147489280" r:id="rId3"/>
    <p:sldLayoutId id="2147489281" r:id="rId4"/>
    <p:sldLayoutId id="2147489282" r:id="rId5"/>
    <p:sldLayoutId id="2147489283" r:id="rId6"/>
    <p:sldLayoutId id="2147489284" r:id="rId7"/>
    <p:sldLayoutId id="2147489285" r:id="rId8"/>
    <p:sldLayoutId id="2147489286" r:id="rId9"/>
    <p:sldLayoutId id="2147489287" r:id="rId10"/>
    <p:sldLayoutId id="2147489288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8842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095375"/>
            <a:ext cx="8610600" cy="515302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46900" y="6373813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B5C1105-7C02-0A4A-BBB4-558A73CD3ACF}" type="slidenum">
              <a:rPr lang="en-US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30" name="Line 1032"/>
          <p:cNvSpPr>
            <a:spLocks noChangeShapeType="1"/>
          </p:cNvSpPr>
          <p:nvPr/>
        </p:nvSpPr>
        <p:spPr bwMode="auto">
          <a:xfrm>
            <a:off x="228600" y="644683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1" name="Line 1033"/>
          <p:cNvSpPr>
            <a:spLocks noChangeShapeType="1"/>
          </p:cNvSpPr>
          <p:nvPr userDrawn="1"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032" name="Picture 7" descr="safari.pn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6602413"/>
            <a:ext cx="8477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3515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290" r:id="rId1"/>
    <p:sldLayoutId id="2147489291" r:id="rId2"/>
    <p:sldLayoutId id="2147489292" r:id="rId3"/>
    <p:sldLayoutId id="2147489293" r:id="rId4"/>
    <p:sldLayoutId id="2147489294" r:id="rId5"/>
    <p:sldLayoutId id="2147489295" r:id="rId6"/>
    <p:sldLayoutId id="2147489296" r:id="rId7"/>
    <p:sldLayoutId id="2147489297" r:id="rId8"/>
    <p:sldLayoutId id="2147489298" r:id="rId9"/>
    <p:sldLayoutId id="2147489299" r:id="rId10"/>
    <p:sldLayoutId id="2147489300" r:id="rId11"/>
    <p:sldLayoutId id="2147489301" r:id="rId12"/>
  </p:sldLayoutIdLst>
  <p:transition/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pitchFamily="-106" charset="-128"/>
          <a:cs typeface="ＭＳ Ｐゴシック" pitchFamily="-106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pitchFamily="-106" charset="-128"/>
          <a:cs typeface="ＭＳ Ｐゴシック" pitchFamily="-106" charset="-128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pitchFamily="-106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6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/>
              <a:pPr/>
              <a:t>‹#›</a:t>
            </a:fld>
            <a:endParaRPr lang="en-US" altLang="en-US" dirty="0"/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717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551" r:id="rId1"/>
    <p:sldLayoutId id="2147489552" r:id="rId2"/>
    <p:sldLayoutId id="2147489553" r:id="rId3"/>
    <p:sldLayoutId id="2147489554" r:id="rId4"/>
    <p:sldLayoutId id="2147489555" r:id="rId5"/>
    <p:sldLayoutId id="2147489556" r:id="rId6"/>
    <p:sldLayoutId id="2147489557" r:id="rId7"/>
    <p:sldLayoutId id="2147489558" r:id="rId8"/>
    <p:sldLayoutId id="2147489559" r:id="rId9"/>
    <p:sldLayoutId id="2147489560" r:id="rId10"/>
    <p:sldLayoutId id="2147489561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550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563" r:id="rId1"/>
    <p:sldLayoutId id="2147489564" r:id="rId2"/>
    <p:sldLayoutId id="2147489565" r:id="rId3"/>
    <p:sldLayoutId id="2147489566" r:id="rId4"/>
    <p:sldLayoutId id="2147489567" r:id="rId5"/>
    <p:sldLayoutId id="2147489568" r:id="rId6"/>
    <p:sldLayoutId id="2147489569" r:id="rId7"/>
    <p:sldLayoutId id="2147489570" r:id="rId8"/>
    <p:sldLayoutId id="2147489571" r:id="rId9"/>
    <p:sldLayoutId id="2147489572" r:id="rId10"/>
    <p:sldLayoutId id="2147489573" r:id="rId11"/>
  </p:sldLayoutIdLst>
  <p:transition/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85850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033" y="1250443"/>
            <a:ext cx="8897503" cy="52238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4033" y="6544372"/>
            <a:ext cx="1820636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fld id="{9FD9DB3E-E709-42CF-B11F-1DFE1D210A82}" type="datetime1">
              <a:rPr lang="en-US" smtClean="0"/>
              <a:t>7/8/24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48826" y="6544372"/>
            <a:ext cx="37719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6924883" y="645630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/>
                </a:solidFill>
              </a:defRPr>
            </a:lvl1pPr>
          </a:lstStyle>
          <a:p>
            <a:fld id="{659951FD-F195-4FF4-B5D0-ABFF8986B8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1373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588" r:id="rId1"/>
    <p:sldLayoutId id="2147489589" r:id="rId2"/>
    <p:sldLayoutId id="2147489590" r:id="rId3"/>
    <p:sldLayoutId id="2147489591" r:id="rId4"/>
    <p:sldLayoutId id="2147489592" r:id="rId5"/>
    <p:sldLayoutId id="2147489593" r:id="rId6"/>
    <p:sldLayoutId id="2147489594" r:id="rId7"/>
    <p:sldLayoutId id="2147489595" r:id="rId8"/>
    <p:sldLayoutId id="2147489596" r:id="rId9"/>
    <p:sldLayoutId id="2147489597" r:id="rId10"/>
    <p:sldLayoutId id="2147489598" r:id="rId11"/>
    <p:sldLayoutId id="2147489599" r:id="rId12"/>
  </p:sldLayoutIdLst>
  <p:hf hdr="0" ftr="0" dt="0"/>
  <p:txStyles>
    <p:titleStyle>
      <a:lvl1pPr marL="0" algn="ctr" defTabSz="914400" rtl="0" eaLnBrk="1" latinLnBrk="0" hangingPunct="1">
        <a:lnSpc>
          <a:spcPct val="90000"/>
        </a:lnSpc>
        <a:spcBef>
          <a:spcPct val="0"/>
        </a:spcBef>
        <a:buNone/>
        <a:defRPr sz="4800" kern="1200" spc="-12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85000"/>
        </a:lnSpc>
        <a:spcBef>
          <a:spcPts val="1300"/>
        </a:spcBef>
        <a:buFont typeface="Arial" panose="020B0604020202020204" pitchFamily="34" charset="0"/>
        <a:buChar char="•"/>
        <a:defRPr sz="2800" i="1" kern="1200">
          <a:solidFill>
            <a:schemeClr val="tx1"/>
          </a:solidFill>
          <a:latin typeface="+mn-lt"/>
          <a:ea typeface="+mn-ea"/>
          <a:cs typeface="+mn-cs"/>
        </a:defRPr>
      </a:lvl1pPr>
      <a:lvl2pPr marL="365760" indent="-182880" algn="l" defTabSz="914400" rtl="0" eaLnBrk="1" latinLnBrk="0" hangingPunct="1">
        <a:lnSpc>
          <a:spcPct val="85000"/>
        </a:lnSpc>
        <a:spcBef>
          <a:spcPts val="600"/>
        </a:spcBef>
        <a:buFont typeface="Calibri" panose="020F0502020204030204" pitchFamily="34" charset="0"/>
        <a:buChar char="‐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" indent="-18288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•"/>
        <a:defRPr sz="2000" i="1" kern="1200">
          <a:solidFill>
            <a:schemeClr val="tx1"/>
          </a:solidFill>
          <a:latin typeface="+mn-lt"/>
          <a:ea typeface="+mn-ea"/>
          <a:cs typeface="+mn-cs"/>
        </a:defRPr>
      </a:lvl3pPr>
      <a:lvl4pPr marL="731520" indent="-18288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indent="-18288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794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644" r:id="rId1"/>
    <p:sldLayoutId id="2147489645" r:id="rId2"/>
    <p:sldLayoutId id="2147489646" r:id="rId3"/>
    <p:sldLayoutId id="2147489647" r:id="rId4"/>
    <p:sldLayoutId id="2147489648" r:id="rId5"/>
    <p:sldLayoutId id="2147489649" r:id="rId6"/>
    <p:sldLayoutId id="2147489650" r:id="rId7"/>
    <p:sldLayoutId id="2147489651" r:id="rId8"/>
    <p:sldLayoutId id="2147489652" r:id="rId9"/>
    <p:sldLayoutId id="2147489653" r:id="rId10"/>
    <p:sldLayoutId id="2147489654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018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806" r:id="rId1"/>
    <p:sldLayoutId id="2147489807" r:id="rId2"/>
    <p:sldLayoutId id="2147489808" r:id="rId3"/>
    <p:sldLayoutId id="2147489809" r:id="rId4"/>
    <p:sldLayoutId id="2147489810" r:id="rId5"/>
    <p:sldLayoutId id="2147489811" r:id="rId6"/>
    <p:sldLayoutId id="2147489812" r:id="rId7"/>
    <p:sldLayoutId id="2147489813" r:id="rId8"/>
    <p:sldLayoutId id="2147489814" r:id="rId9"/>
    <p:sldLayoutId id="2147489815" r:id="rId10"/>
    <p:sldLayoutId id="2147489816" r:id="rId11"/>
    <p:sldLayoutId id="2147489817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026">
            <a:extLst>
              <a:ext uri="{FF2B5EF4-FFF2-40B4-BE49-F238E27FC236}">
                <a16:creationId xmlns:a16="http://schemas.microsoft.com/office/drawing/2014/main" id="{4100DFBF-1FEE-4ACB-900C-42CD990BE56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88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1027">
            <a:extLst>
              <a:ext uri="{FF2B5EF4-FFF2-40B4-BE49-F238E27FC236}">
                <a16:creationId xmlns:a16="http://schemas.microsoft.com/office/drawing/2014/main" id="{7B86C5D9-AB13-4DED-A44A-D17CB1C1FD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095375"/>
            <a:ext cx="8610600" cy="515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>
            <a:extLst>
              <a:ext uri="{FF2B5EF4-FFF2-40B4-BE49-F238E27FC236}">
                <a16:creationId xmlns:a16="http://schemas.microsoft.com/office/drawing/2014/main" id="{D84474C4-284F-9440-A98C-FA4AB90F76F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000000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0358" name="Rectangle 1030">
            <a:extLst>
              <a:ext uri="{FF2B5EF4-FFF2-40B4-BE49-F238E27FC236}">
                <a16:creationId xmlns:a16="http://schemas.microsoft.com/office/drawing/2014/main" id="{653E7E89-9F9B-F740-A030-C38912ADA09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46900" y="6373813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600">
                <a:solidFill>
                  <a:srgbClr val="000000"/>
                </a:solidFill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6A6BA0A0-A7BE-4DC4-A1D2-67560873BDC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2054" name="Line 1032">
            <a:extLst>
              <a:ext uri="{FF2B5EF4-FFF2-40B4-BE49-F238E27FC236}">
                <a16:creationId xmlns:a16="http://schemas.microsoft.com/office/drawing/2014/main" id="{B2BA4185-DAF2-4408-906B-C503302DE471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644683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5" name="Line 1033">
            <a:extLst>
              <a:ext uri="{FF2B5EF4-FFF2-40B4-BE49-F238E27FC236}">
                <a16:creationId xmlns:a16="http://schemas.microsoft.com/office/drawing/2014/main" id="{BFB13A2A-7836-4554-BA73-7213A39EA284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056" name="Picture 7" descr="safari.png">
            <a:extLst>
              <a:ext uri="{FF2B5EF4-FFF2-40B4-BE49-F238E27FC236}">
                <a16:creationId xmlns:a16="http://schemas.microsoft.com/office/drawing/2014/main" id="{1177FD16-61A1-4390-9ECA-67D35227FBA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6602413"/>
            <a:ext cx="8477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2875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926" r:id="rId1"/>
    <p:sldLayoutId id="2147489927" r:id="rId2"/>
    <p:sldLayoutId id="2147489928" r:id="rId3"/>
    <p:sldLayoutId id="2147489929" r:id="rId4"/>
    <p:sldLayoutId id="2147489930" r:id="rId5"/>
    <p:sldLayoutId id="2147489931" r:id="rId6"/>
    <p:sldLayoutId id="2147489932" r:id="rId7"/>
    <p:sldLayoutId id="2147489933" r:id="rId8"/>
    <p:sldLayoutId id="2147489934" r:id="rId9"/>
    <p:sldLayoutId id="2147489935" r:id="rId10"/>
    <p:sldLayoutId id="2147489936" r:id="rId11"/>
    <p:sldLayoutId id="2147489937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pitchFamily="-106" charset="-128"/>
          <a:cs typeface="ＭＳ Ｐゴシック" pitchFamily="-106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anose="05000000000000000000" pitchFamily="2" charset="2"/>
        <a:buChar char="n"/>
        <a:defRPr sz="2400">
          <a:solidFill>
            <a:schemeClr val="tx1"/>
          </a:solidFill>
          <a:latin typeface="+mn-lt"/>
          <a:ea typeface="ＭＳ Ｐゴシック" pitchFamily="-106" charset="-128"/>
          <a:cs typeface="ＭＳ Ｐゴシック" pitchFamily="-106" charset="-128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anose="05000000000000000000" pitchFamily="2" charset="2"/>
        <a:buChar char="q"/>
        <a:defRPr sz="2200">
          <a:solidFill>
            <a:schemeClr val="tx1"/>
          </a:solidFill>
          <a:latin typeface="+mn-lt"/>
          <a:ea typeface="ＭＳ Ｐゴシック" pitchFamily="-106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anose="05000000000000000000" pitchFamily="2" charset="2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q"/>
        <a:defRPr>
          <a:solidFill>
            <a:schemeClr val="tx1"/>
          </a:solidFill>
          <a:latin typeface="+mn-lt"/>
          <a:ea typeface="ＭＳ Ｐゴシック" pitchFamily="-106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anose="05000000000000000000" pitchFamily="2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75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08720"/>
            <a:ext cx="8610600" cy="5339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  <p:pic>
        <p:nvPicPr>
          <p:cNvPr id="6" name="Picture 5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287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3" r:id="rId1"/>
    <p:sldLayoutId id="2147483874" r:id="rId2"/>
    <p:sldLayoutId id="2147483875" r:id="rId3"/>
    <p:sldLayoutId id="2147483876" r:id="rId4"/>
    <p:sldLayoutId id="2147483877" r:id="rId5"/>
    <p:sldLayoutId id="2147483878" r:id="rId6"/>
    <p:sldLayoutId id="2147483879" r:id="rId7"/>
    <p:sldLayoutId id="2147483880" r:id="rId8"/>
    <p:sldLayoutId id="2147483881" r:id="rId9"/>
    <p:sldLayoutId id="2147483882" r:id="rId10"/>
    <p:sldLayoutId id="2147483883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Times New Roman"/>
          <a:ea typeface="+mj-ea"/>
          <a:cs typeface="Times New Roman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7626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954" r:id="rId1"/>
    <p:sldLayoutId id="2147489955" r:id="rId2"/>
    <p:sldLayoutId id="2147489956" r:id="rId3"/>
    <p:sldLayoutId id="2147489957" r:id="rId4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1731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898525"/>
            <a:ext cx="8610600" cy="523557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00000"/>
                </a:solidFill>
                <a:latin typeface="Garamond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77038" y="631825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000000"/>
                </a:solidFill>
                <a:latin typeface="Garamond" charset="0"/>
                <a:cs typeface="Arial" charset="0"/>
              </a:defRPr>
            </a:lvl1pPr>
          </a:lstStyle>
          <a:p>
            <a:pPr eaLnBrk="1" hangingPunct="1">
              <a:defRPr/>
            </a:pPr>
            <a:fld id="{0BC070B0-CA22-7745-8A7B-A53F4880160F}" type="slidenum">
              <a:rPr lang="en-US">
                <a:ea typeface="ＭＳ Ｐゴシック" charset="0"/>
              </a:rPr>
              <a:pPr eaLnBrk="1" hangingPunct="1">
                <a:defRPr/>
              </a:pPr>
              <a:t>‹#›</a:t>
            </a:fld>
            <a:endParaRPr lang="en-US">
              <a:ea typeface="ＭＳ Ｐゴシック" charset="0"/>
            </a:endParaRPr>
          </a:p>
        </p:txBody>
      </p:sp>
      <p:sp>
        <p:nvSpPr>
          <p:cNvPr id="201734" name="Line 1032"/>
          <p:cNvSpPr>
            <a:spLocks noChangeShapeType="1"/>
          </p:cNvSpPr>
          <p:nvPr/>
        </p:nvSpPr>
        <p:spPr bwMode="auto">
          <a:xfrm>
            <a:off x="228600" y="6481763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eaLnBrk="1" hangingPunct="1"/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201735" name="Line 1033"/>
          <p:cNvSpPr>
            <a:spLocks noChangeShapeType="1"/>
          </p:cNvSpPr>
          <p:nvPr userDrawn="1"/>
        </p:nvSpPr>
        <p:spPr bwMode="auto">
          <a:xfrm>
            <a:off x="228600" y="898525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eaLnBrk="1" hangingPunct="1"/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813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998" r:id="rId1"/>
    <p:sldLayoutId id="2147489999" r:id="rId2"/>
    <p:sldLayoutId id="2147490000" r:id="rId3"/>
    <p:sldLayoutId id="2147490001" r:id="rId4"/>
    <p:sldLayoutId id="2147490002" r:id="rId5"/>
    <p:sldLayoutId id="2147490003" r:id="rId6"/>
    <p:sldLayoutId id="2147490004" r:id="rId7"/>
    <p:sldLayoutId id="2147490005" r:id="rId8"/>
    <p:sldLayoutId id="2147490006" r:id="rId9"/>
    <p:sldLayoutId id="2147490007" r:id="rId10"/>
    <p:sldLayoutId id="2147490008" r:id="rId11"/>
    <p:sldLayoutId id="2147490009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pitchFamily="-106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6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899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253331"/>
            <a:ext cx="7886700" cy="5003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AF3772-9A14-4310-AA97-ADA9BE0847FC}" type="datetimeFigureOut">
              <a:rPr lang="en-CH" smtClean="0"/>
              <a:t>7/8/24</a:t>
            </a:fld>
            <a:endParaRPr lang="en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571078-45FA-4BA5-9BE9-4C6ADE012FE3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778563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0044" r:id="rId1"/>
    <p:sldLayoutId id="2147490045" r:id="rId2"/>
    <p:sldLayoutId id="2147490046" r:id="rId3"/>
    <p:sldLayoutId id="2147490047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Lato Black" panose="020F0502020204030203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899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253331"/>
            <a:ext cx="7886700" cy="5003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571078-45FA-4BA5-9BE9-4C6ADE012FE3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383612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0049" r:id="rId1"/>
    <p:sldLayoutId id="2147490050" r:id="rId2"/>
    <p:sldLayoutId id="2147490051" r:id="rId3"/>
    <p:sldLayoutId id="2147490052" r:id="rId4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Lato Black" panose="020F0502020204030203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833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0054" r:id="rId1"/>
    <p:sldLayoutId id="2147490055" r:id="rId2"/>
    <p:sldLayoutId id="2147490056" r:id="rId3"/>
    <p:sldLayoutId id="2147490057" r:id="rId4"/>
    <p:sldLayoutId id="2147490058" r:id="rId5"/>
    <p:sldLayoutId id="2147490059" r:id="rId6"/>
    <p:sldLayoutId id="2147490060" r:id="rId7"/>
    <p:sldLayoutId id="2147490061" r:id="rId8"/>
    <p:sldLayoutId id="2147490062" r:id="rId9"/>
    <p:sldLayoutId id="2147490063" r:id="rId10"/>
    <p:sldLayoutId id="2147490064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899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253331"/>
            <a:ext cx="7886700" cy="5003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571078-45FA-4BA5-9BE9-4C6ADE012FE3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614209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0066" r:id="rId1"/>
    <p:sldLayoutId id="2147490067" r:id="rId2"/>
    <p:sldLayoutId id="2147490068" r:id="rId3"/>
    <p:sldLayoutId id="2147490069" r:id="rId4"/>
    <p:sldLayoutId id="2147490070" r:id="rId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Lato Black" panose="020F0502020204030203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Masters/slideMaster6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76"/>
          <p:cNvSpPr txBox="1"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endParaRPr/>
          </a:p>
        </p:txBody>
      </p:sp>
      <p:sp>
        <p:nvSpPr>
          <p:cNvPr id="81" name="Google Shape;81;p176"/>
          <p:cNvSpPr txBox="1">
            <a:spLocks noGrp="1"/>
          </p:cNvSpPr>
          <p:nvPr>
            <p:ph type="body" idx="1"/>
          </p:nvPr>
        </p:nvSpPr>
        <p:spPr>
          <a:xfrm>
            <a:off x="228600" y="1371600"/>
            <a:ext cx="8610600" cy="48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7660" algn="l" rtl="0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1560"/>
              <a:buFont typeface="Noto Sans Symbols"/>
              <a:buChar char="■"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312419" algn="l" rtl="0">
              <a:spcBef>
                <a:spcPts val="440"/>
              </a:spcBef>
              <a:spcAft>
                <a:spcPts val="0"/>
              </a:spcAft>
              <a:buClr>
                <a:schemeClr val="accent2"/>
              </a:buClr>
              <a:buSzPts val="1320"/>
              <a:buFont typeface="Noto Sans Symbols"/>
              <a:buChar char="❑"/>
              <a:defRPr sz="22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31115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Noto Sans Symbols"/>
              <a:buChar char="■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308610" algn="l" rtl="0"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260"/>
              <a:buFont typeface="Noto Sans Symbols"/>
              <a:buChar char="❑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304800" algn="l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304800" algn="l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marR="0" lvl="6" indent="-304800" algn="l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657600" marR="0" lvl="7" indent="-304800" algn="l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4114800" marR="0" lvl="8" indent="-304800" algn="l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82" name="Google Shape;82;p176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83" name="Google Shape;83;p176"/>
          <p:cNvSpPr txBox="1">
            <a:spLocks noGrp="1"/>
          </p:cNvSpPr>
          <p:nvPr>
            <p:ph type="sldNum" idx="12"/>
          </p:nvPr>
        </p:nvSpPr>
        <p:spPr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0" marR="0" lvl="1" indent="0" algn="r" rtl="0">
              <a:spcBef>
                <a:spcPts val="0"/>
              </a:spcBef>
              <a:buNone/>
              <a:defRPr sz="160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0" marR="0" lvl="2" indent="0" algn="r" rtl="0">
              <a:spcBef>
                <a:spcPts val="0"/>
              </a:spcBef>
              <a:buNone/>
              <a:defRPr sz="160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0" marR="0" lvl="3" indent="0" algn="r" rtl="0">
              <a:spcBef>
                <a:spcPts val="0"/>
              </a:spcBef>
              <a:buNone/>
              <a:defRPr sz="160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0" marR="0" lvl="4" indent="0" algn="r" rtl="0">
              <a:spcBef>
                <a:spcPts val="0"/>
              </a:spcBef>
              <a:buNone/>
              <a:defRPr sz="160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0" marR="0" lvl="5" indent="0" algn="r" rtl="0">
              <a:spcBef>
                <a:spcPts val="0"/>
              </a:spcBef>
              <a:buNone/>
              <a:defRPr sz="160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L="0" marR="0" lvl="6" indent="0" algn="r" rtl="0">
              <a:spcBef>
                <a:spcPts val="0"/>
              </a:spcBef>
              <a:buNone/>
              <a:defRPr sz="160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L="0" marR="0" lvl="7" indent="0" algn="r" rtl="0">
              <a:spcBef>
                <a:spcPts val="0"/>
              </a:spcBef>
              <a:buNone/>
              <a:defRPr sz="160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L="0" marR="0" lvl="8" indent="0" algn="r" rtl="0">
              <a:spcBef>
                <a:spcPts val="0"/>
              </a:spcBef>
              <a:buNone/>
              <a:defRPr sz="160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84" name="Google Shape;84;p176"/>
          <p:cNvCxnSpPr/>
          <p:nvPr/>
        </p:nvCxnSpPr>
        <p:spPr>
          <a:xfrm>
            <a:off x="228600" y="6381328"/>
            <a:ext cx="8610600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5" name="Google Shape;85;p176"/>
          <p:cNvCxnSpPr/>
          <p:nvPr/>
        </p:nvCxnSpPr>
        <p:spPr>
          <a:xfrm>
            <a:off x="228600" y="914400"/>
            <a:ext cx="8610600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86" name="Google Shape;86;p176" descr="safari.png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79512" y="6453336"/>
            <a:ext cx="1080120" cy="31252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1830064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90072" r:id="rId1"/>
    <p:sldLayoutId id="2147490073" r:id="rId2"/>
    <p:sldLayoutId id="2147490074" r:id="rId3"/>
    <p:sldLayoutId id="2147490075" r:id="rId4"/>
    <p:sldLayoutId id="2147490076" r:id="rId5"/>
    <p:sldLayoutId id="2147490077" r:id="rId6"/>
    <p:sldLayoutId id="2147490078" r:id="rId7"/>
    <p:sldLayoutId id="2147490079" r:id="rId8"/>
    <p:sldLayoutId id="2147490080" r:id="rId9"/>
    <p:sldLayoutId id="2147490081" r:id="rId10"/>
    <p:sldLayoutId id="2147490082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666" name="Rectangle 1026">
            <a:extLst>
              <a:ext uri="{FF2B5EF4-FFF2-40B4-BE49-F238E27FC236}">
                <a16:creationId xmlns:a16="http://schemas.microsoft.com/office/drawing/2014/main" id="{767842EF-2E87-9649-8E4C-4EF07515E69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625667" name="Rectangle 1027">
            <a:extLst>
              <a:ext uri="{FF2B5EF4-FFF2-40B4-BE49-F238E27FC236}">
                <a16:creationId xmlns:a16="http://schemas.microsoft.com/office/drawing/2014/main" id="{7F46E882-405C-294F-A176-5EB4B6E5E8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898525"/>
            <a:ext cx="8610600" cy="523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>
            <a:extLst>
              <a:ext uri="{FF2B5EF4-FFF2-40B4-BE49-F238E27FC236}">
                <a16:creationId xmlns:a16="http://schemas.microsoft.com/office/drawing/2014/main" id="{3955FDDD-00C5-1D4C-912E-1BDB0E3BD33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0358" name="Rectangle 1030">
            <a:extLst>
              <a:ext uri="{FF2B5EF4-FFF2-40B4-BE49-F238E27FC236}">
                <a16:creationId xmlns:a16="http://schemas.microsoft.com/office/drawing/2014/main" id="{2C1267A1-BE40-C34F-A587-D92B7D4A5D5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77038" y="631825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600">
                <a:solidFill>
                  <a:srgbClr val="000000"/>
                </a:solidFill>
                <a:latin typeface="Garamond" charset="0"/>
              </a:defRPr>
            </a:lvl1pPr>
          </a:lstStyle>
          <a:p>
            <a:pPr>
              <a:defRPr/>
            </a:pPr>
            <a:fld id="{B1C60925-3F6D-0244-A63C-8428EA4EFD0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625670" name="Line 1032">
            <a:extLst>
              <a:ext uri="{FF2B5EF4-FFF2-40B4-BE49-F238E27FC236}">
                <a16:creationId xmlns:a16="http://schemas.microsoft.com/office/drawing/2014/main" id="{BEFE2080-76AE-4B40-AEAD-392FD767B104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6481763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5671" name="Line 1033">
            <a:extLst>
              <a:ext uri="{FF2B5EF4-FFF2-40B4-BE49-F238E27FC236}">
                <a16:creationId xmlns:a16="http://schemas.microsoft.com/office/drawing/2014/main" id="{23A53299-EA82-2047-A09E-6BA500656893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228600" y="898525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453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0084" r:id="rId1"/>
    <p:sldLayoutId id="2147490085" r:id="rId2"/>
    <p:sldLayoutId id="2147490086" r:id="rId3"/>
    <p:sldLayoutId id="2147490087" r:id="rId4"/>
    <p:sldLayoutId id="2147490088" r:id="rId5"/>
    <p:sldLayoutId id="2147490089" r:id="rId6"/>
    <p:sldLayoutId id="2147490090" r:id="rId7"/>
    <p:sldLayoutId id="2147490091" r:id="rId8"/>
    <p:sldLayoutId id="2147490092" r:id="rId9"/>
    <p:sldLayoutId id="2147490093" r:id="rId10"/>
    <p:sldLayoutId id="2147490094" r:id="rId11"/>
    <p:sldLayoutId id="2147490095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  <a:ea typeface="ＭＳ Ｐゴシック" pitchFamily="-106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  <a:ea typeface="ＭＳ Ｐゴシック" pitchFamily="-106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898525"/>
            <a:ext cx="8610600" cy="523557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77038" y="631825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000000"/>
                </a:solidFill>
                <a:latin typeface="Garamond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BD7560A-9F5D-7742-BEE3-53E7C8CD2AD3}" type="slidenum">
              <a:rPr lang="en-US"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0"/>
            </a:endParaRPr>
          </a:p>
        </p:txBody>
      </p:sp>
      <p:sp>
        <p:nvSpPr>
          <p:cNvPr id="1030" name="Line 1032"/>
          <p:cNvSpPr>
            <a:spLocks noChangeShapeType="1"/>
          </p:cNvSpPr>
          <p:nvPr/>
        </p:nvSpPr>
        <p:spPr bwMode="auto">
          <a:xfrm>
            <a:off x="228600" y="6481763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1" name="Line 1033"/>
          <p:cNvSpPr>
            <a:spLocks noChangeShapeType="1"/>
          </p:cNvSpPr>
          <p:nvPr userDrawn="1"/>
        </p:nvSpPr>
        <p:spPr bwMode="auto">
          <a:xfrm>
            <a:off x="228600" y="898525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928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0097" r:id="rId1"/>
    <p:sldLayoutId id="2147490098" r:id="rId2"/>
    <p:sldLayoutId id="2147490099" r:id="rId3"/>
    <p:sldLayoutId id="2147490100" r:id="rId4"/>
    <p:sldLayoutId id="2147490101" r:id="rId5"/>
    <p:sldLayoutId id="2147490102" r:id="rId6"/>
    <p:sldLayoutId id="2147490103" r:id="rId7"/>
    <p:sldLayoutId id="2147490104" r:id="rId8"/>
    <p:sldLayoutId id="2147490105" r:id="rId9"/>
    <p:sldLayoutId id="2147490106" r:id="rId10"/>
    <p:sldLayoutId id="2147490107" r:id="rId11"/>
    <p:sldLayoutId id="2147490108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pitchFamily="-106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6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1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2" tIns="45702" rIns="91402" bIns="4570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2" tIns="45702" rIns="91402" bIns="4570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2" tIns="45702" rIns="91402" bIns="45702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marL="0" marR="0" lvl="0" indent="0" algn="ctr" defTabSz="9140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"/>
              <a:cs typeface="+mn-cs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2" tIns="45702" rIns="91402" bIns="45702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marL="0" marR="0" lvl="0" indent="0" algn="r" defTabSz="9140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400BD0-49BF-48FC-8114-37C1D4F5AB3D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"/>
                <a:cs typeface="+mn-cs"/>
              </a:rPr>
              <a:pPr marL="0" marR="0" lvl="0" indent="0" algn="r" defTabSz="9140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"/>
              <a:cs typeface="+mn-cs"/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marL="0" marR="0" lvl="0" indent="0" algn="l" defTabSz="9140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"/>
              <a:cs typeface="+mn-cs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marL="0" marR="0" lvl="0" indent="0" algn="l" defTabSz="9140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"/>
              <a:cs typeface="+mn-cs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3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550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0110" r:id="rId1"/>
    <p:sldLayoutId id="2147490111" r:id="rId2"/>
    <p:sldLayoutId id="2147490112" r:id="rId3"/>
    <p:sldLayoutId id="2147490113" r:id="rId4"/>
    <p:sldLayoutId id="2147490114" r:id="rId5"/>
    <p:sldLayoutId id="2147490115" r:id="rId6"/>
    <p:sldLayoutId id="2147490116" r:id="rId7"/>
    <p:sldLayoutId id="2147490117" r:id="rId8"/>
    <p:sldLayoutId id="2147490118" r:id="rId9"/>
    <p:sldLayoutId id="2147490119" r:id="rId10"/>
    <p:sldLayoutId id="2147490120" r:id="rId11"/>
  </p:sldLayoutIdLst>
  <p:transition/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011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024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04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052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761" indent="-342761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650" indent="-32530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1933" indent="-350694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301" indent="-31578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0475" indent="-339587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7491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4499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1514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8523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11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24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40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52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64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79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88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104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eader.png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4053359" y="264849"/>
            <a:ext cx="5102012" cy="542508"/>
          </a:xfrm>
          <a:prstGeom prst="rect">
            <a:avLst/>
          </a:prstGeom>
        </p:spPr>
      </p:pic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299306" y="274638"/>
            <a:ext cx="8387494" cy="5327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edit Master title style</a:t>
            </a:r>
          </a:p>
        </p:txBody>
      </p:sp>
      <p:pic>
        <p:nvPicPr>
          <p:cNvPr id="9" name="Picture 8" descr="footer.png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27215" y="6267135"/>
            <a:ext cx="9189720" cy="611833"/>
          </a:xfrm>
          <a:prstGeom prst="rect">
            <a:avLst/>
          </a:prstGeom>
          <a:ln>
            <a:noFill/>
          </a:ln>
        </p:spPr>
      </p:pic>
      <p:pic>
        <p:nvPicPr>
          <p:cNvPr id="10" name="Picture 9" descr="ecelogorb.psd"/>
          <p:cNvPicPr>
            <a:picLocks noChangeAspect="1"/>
          </p:cNvPicPr>
          <p:nvPr userDrawn="1"/>
        </p:nvPicPr>
        <p:blipFill>
          <a:blip r:embed="rId17" cstate="screen">
            <a:lum bright="-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350" y="6294367"/>
            <a:ext cx="2563296" cy="512659"/>
          </a:xfrm>
          <a:prstGeom prst="rect">
            <a:avLst/>
          </a:prstGeom>
          <a:effectLst/>
        </p:spPr>
      </p:pic>
      <p:pic>
        <p:nvPicPr>
          <p:cNvPr id="11" name="Picture 10" descr="CMU_logo_horiz_black.eps"/>
          <p:cNvPicPr>
            <a:picLocks noChangeAspect="1"/>
          </p:cNvPicPr>
          <p:nvPr userDrawn="1"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3668" y="6393688"/>
            <a:ext cx="3714414" cy="33790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092185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0" r:id="rId1"/>
    <p:sldLayoutId id="2147483911" r:id="rId2"/>
    <p:sldLayoutId id="2147483912" r:id="rId3"/>
    <p:sldLayoutId id="2147483913" r:id="rId4"/>
    <p:sldLayoutId id="2147483914" r:id="rId5"/>
    <p:sldLayoutId id="2147483915" r:id="rId6"/>
    <p:sldLayoutId id="2147483916" r:id="rId7"/>
    <p:sldLayoutId id="2147483917" r:id="rId8"/>
    <p:sldLayoutId id="2147483918" r:id="rId9"/>
    <p:sldLayoutId id="2147483920" r:id="rId10"/>
    <p:sldLayoutId id="2147483921" r:id="rId11"/>
    <p:sldLayoutId id="2147483922" r:id="rId12"/>
    <p:sldLayoutId id="2147483923" r:id="rId13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Arial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898525"/>
            <a:ext cx="8610600" cy="523557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77038" y="631825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000000"/>
                </a:solidFill>
                <a:latin typeface="Garamond" charset="0"/>
                <a:cs typeface="Arial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2E6346-468B-3E4F-8804-5358276127F2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0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0"/>
              <a:cs typeface="Arial" charset="0"/>
            </a:endParaRPr>
          </a:p>
        </p:txBody>
      </p:sp>
      <p:sp>
        <p:nvSpPr>
          <p:cNvPr id="1030" name="Line 1032"/>
          <p:cNvSpPr>
            <a:spLocks noChangeShapeType="1"/>
          </p:cNvSpPr>
          <p:nvPr/>
        </p:nvSpPr>
        <p:spPr bwMode="auto">
          <a:xfrm>
            <a:off x="228600" y="6481763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charset="0"/>
              <a:cs typeface="ＭＳ Ｐゴシック" charset="0"/>
            </a:endParaRPr>
          </a:p>
        </p:txBody>
      </p:sp>
      <p:sp>
        <p:nvSpPr>
          <p:cNvPr id="1031" name="Line 1033"/>
          <p:cNvSpPr>
            <a:spLocks noChangeShapeType="1"/>
          </p:cNvSpPr>
          <p:nvPr userDrawn="1"/>
        </p:nvSpPr>
        <p:spPr bwMode="auto">
          <a:xfrm>
            <a:off x="228600" y="898525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516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0122" r:id="rId1"/>
    <p:sldLayoutId id="2147490123" r:id="rId2"/>
    <p:sldLayoutId id="2147490124" r:id="rId3"/>
    <p:sldLayoutId id="2147490125" r:id="rId4"/>
    <p:sldLayoutId id="2147490126" r:id="rId5"/>
    <p:sldLayoutId id="2147490127" r:id="rId6"/>
    <p:sldLayoutId id="2147490128" r:id="rId7"/>
    <p:sldLayoutId id="2147490129" r:id="rId8"/>
    <p:sldLayoutId id="2147490130" r:id="rId9"/>
    <p:sldLayoutId id="2147490131" r:id="rId10"/>
    <p:sldLayoutId id="2147490132" r:id="rId11"/>
    <p:sldLayoutId id="2147490133" r:id="rId12"/>
  </p:sldLayoutIdLst>
  <p:transition/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pitchFamily="-106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6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1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09" rIns="91416" bIns="45709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+mj-lt"/>
                <a:ea typeface="+mn-ea"/>
              </a:defRPr>
            </a:lvl1pPr>
          </a:lstStyle>
          <a:p>
            <a:pPr marL="0" marR="0" lvl="0" indent="0" algn="ctr" defTabSz="914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09" rIns="91416" bIns="45709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charset="0"/>
              </a:defRPr>
            </a:lvl1pPr>
          </a:lstStyle>
          <a:p>
            <a:pPr marL="0" marR="0" lvl="0" indent="0" algn="r" defTabSz="914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CEE821-72E2-A347-B0FA-2945389F3259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0"/>
                <a:cs typeface="+mn-cs"/>
              </a:rPr>
              <a:pPr marL="0" marR="0" lvl="0" indent="0" algn="r" defTabSz="914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0"/>
              <a:cs typeface="+mn-cs"/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marL="0" marR="0" lvl="0" indent="0" algn="l" defTabSz="914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charset="0"/>
              <a:cs typeface="+mn-cs"/>
            </a:endParaRPr>
          </a:p>
        </p:txBody>
      </p:sp>
      <p:sp>
        <p:nvSpPr>
          <p:cNvPr id="100361" name="Line 1033"/>
          <p:cNvSpPr>
            <a:spLocks noChangeShapeType="1"/>
          </p:cNvSpPr>
          <p:nvPr userDrawn="1"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marL="0" marR="0" lvl="0" indent="0" algn="l" defTabSz="914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3136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0135" r:id="rId1"/>
    <p:sldLayoutId id="2147490136" r:id="rId2"/>
    <p:sldLayoutId id="2147490137" r:id="rId3"/>
    <p:sldLayoutId id="2147490138" r:id="rId4"/>
    <p:sldLayoutId id="2147490139" r:id="rId5"/>
    <p:sldLayoutId id="2147490140" r:id="rId6"/>
    <p:sldLayoutId id="2147490141" r:id="rId7"/>
    <p:sldLayoutId id="2147490142" r:id="rId8"/>
    <p:sldLayoutId id="2147490143" r:id="rId9"/>
    <p:sldLayoutId id="2147490144" r:id="rId10"/>
    <p:sldLayoutId id="2147490145" r:id="rId11"/>
  </p:sldLayoutIdLst>
  <p:transition/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</a:defRPr>
      </a:lvl5pPr>
      <a:lvl6pPr marL="457082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165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25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332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813" indent="-34281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669753" indent="-32535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charset="0"/>
        </a:defRPr>
      </a:lvl2pPr>
      <a:lvl3pPr marL="1022089" indent="-35074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charset="0"/>
        </a:defRPr>
      </a:lvl3pPr>
      <a:lvl4pPr marL="1339507" indent="-31583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charset="0"/>
        </a:defRPr>
      </a:lvl4pPr>
      <a:lvl5pPr marL="1680733" indent="-339639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charset="0"/>
        </a:defRPr>
      </a:lvl5pPr>
      <a:lvl6pPr marL="2137818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4898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1983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063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2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6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5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32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1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0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8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6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1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898530"/>
            <a:ext cx="8610600" cy="523557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09" rIns="91416" bIns="45709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ctr" defTabSz="914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77038" y="631825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09" rIns="91416" bIns="45709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000000"/>
                </a:solidFill>
                <a:latin typeface="Garamond" charset="0"/>
                <a:cs typeface="Arial" charset="0"/>
              </a:defRPr>
            </a:lvl1pPr>
          </a:lstStyle>
          <a:p>
            <a:pPr marL="0" marR="0" lvl="0" indent="0" algn="r" defTabSz="914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5433-3AC9-7244-B186-4714F19C1D23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0"/>
                <a:cs typeface="Arial" charset="0"/>
              </a:rPr>
              <a:pPr marL="0" marR="0" lvl="0" indent="0" algn="r" defTabSz="914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0"/>
              <a:cs typeface="Arial" charset="0"/>
            </a:endParaRPr>
          </a:p>
        </p:txBody>
      </p:sp>
      <p:sp>
        <p:nvSpPr>
          <p:cNvPr id="1030" name="Line 1032"/>
          <p:cNvSpPr>
            <a:spLocks noChangeShapeType="1"/>
          </p:cNvSpPr>
          <p:nvPr/>
        </p:nvSpPr>
        <p:spPr bwMode="auto">
          <a:xfrm>
            <a:off x="228600" y="6481763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1416" tIns="45709" rIns="91416" bIns="45709"/>
          <a:lstStyle/>
          <a:p>
            <a:pPr marL="0" marR="0" lvl="0" indent="0" algn="l" defTabSz="914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charset="0"/>
              <a:cs typeface="ＭＳ Ｐゴシック" charset="0"/>
            </a:endParaRPr>
          </a:p>
        </p:txBody>
      </p:sp>
      <p:sp>
        <p:nvSpPr>
          <p:cNvPr id="1031" name="Line 1033"/>
          <p:cNvSpPr>
            <a:spLocks noChangeShapeType="1"/>
          </p:cNvSpPr>
          <p:nvPr userDrawn="1"/>
        </p:nvSpPr>
        <p:spPr bwMode="auto">
          <a:xfrm>
            <a:off x="228600" y="898525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1416" tIns="45709" rIns="91416" bIns="45709"/>
          <a:lstStyle/>
          <a:p>
            <a:pPr marL="0" marR="0" lvl="0" indent="0" algn="l" defTabSz="914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1517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0147" r:id="rId1"/>
    <p:sldLayoutId id="2147490148" r:id="rId2"/>
    <p:sldLayoutId id="2147490149" r:id="rId3"/>
    <p:sldLayoutId id="2147490150" r:id="rId4"/>
    <p:sldLayoutId id="2147490151" r:id="rId5"/>
    <p:sldLayoutId id="2147490152" r:id="rId6"/>
    <p:sldLayoutId id="2147490153" r:id="rId7"/>
    <p:sldLayoutId id="2147490154" r:id="rId8"/>
    <p:sldLayoutId id="2147490155" r:id="rId9"/>
    <p:sldLayoutId id="2147490156" r:id="rId10"/>
    <p:sldLayoutId id="2147490157" r:id="rId11"/>
    <p:sldLayoutId id="2147490158" r:id="rId12"/>
  </p:sldLayoutIdLst>
  <p:transition/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5pPr>
      <a:lvl6pPr marL="457082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165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25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332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813" indent="-34281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69753" indent="-32535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pitchFamily="-106" charset="-128"/>
        </a:defRPr>
      </a:lvl2pPr>
      <a:lvl3pPr marL="1022089" indent="-35074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3pPr>
      <a:lvl4pPr marL="1339507" indent="-31583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6" charset="-128"/>
        </a:defRPr>
      </a:lvl4pPr>
      <a:lvl5pPr marL="1680733" indent="-339639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5pPr>
      <a:lvl6pPr marL="2137818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4898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1983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063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2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6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5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32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1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0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8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6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898525"/>
            <a:ext cx="8610600" cy="523557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77038" y="631825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000000"/>
                </a:solidFill>
                <a:latin typeface="Garamond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D46416-474E-184B-A5AD-7D0BC91A8C60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0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0"/>
              <a:cs typeface="Arial" charset="0"/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481763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100361" name="Line 1033"/>
          <p:cNvSpPr>
            <a:spLocks noChangeShapeType="1"/>
          </p:cNvSpPr>
          <p:nvPr userDrawn="1"/>
        </p:nvSpPr>
        <p:spPr bwMode="auto">
          <a:xfrm>
            <a:off x="228600" y="898525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179512" y="6525344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299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0160" r:id="rId1"/>
    <p:sldLayoutId id="2147490161" r:id="rId2"/>
    <p:sldLayoutId id="2147490162" r:id="rId3"/>
    <p:sldLayoutId id="2147490163" r:id="rId4"/>
    <p:sldLayoutId id="2147490164" r:id="rId5"/>
    <p:sldLayoutId id="2147490165" r:id="rId6"/>
    <p:sldLayoutId id="2147490166" r:id="rId7"/>
    <p:sldLayoutId id="2147490167" r:id="rId8"/>
    <p:sldLayoutId id="2147490168" r:id="rId9"/>
    <p:sldLayoutId id="2147490169" r:id="rId10"/>
    <p:sldLayoutId id="2147490170" r:id="rId11"/>
    <p:sldLayoutId id="2147490171" r:id="rId12"/>
  </p:sldLayoutIdLst>
  <p:transition/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pitchFamily="-105" charset="-128"/>
          <a:cs typeface="ＭＳ Ｐゴシック" pitchFamily="-105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pitchFamily="-105" charset="-128"/>
          <a:cs typeface="ＭＳ Ｐゴシック" pitchFamily="-105" charset="-128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pitchFamily="-105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pitchFamily="-105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5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pitchFamily="-105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1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898530"/>
            <a:ext cx="8610600" cy="523557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09" rIns="91416" bIns="45709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ctr" defTabSz="914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77038" y="631825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09" rIns="91416" bIns="45709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000000"/>
                </a:solidFill>
                <a:latin typeface="Garamond" charset="0"/>
              </a:defRPr>
            </a:lvl1pPr>
          </a:lstStyle>
          <a:p>
            <a:pPr marL="0" marR="0" lvl="0" indent="0" algn="r" defTabSz="914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D46416-474E-184B-A5AD-7D0BC91A8C60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0"/>
                <a:cs typeface="Arial" charset="0"/>
              </a:rPr>
              <a:pPr marL="0" marR="0" lvl="0" indent="0" algn="r" defTabSz="914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0"/>
              <a:cs typeface="Arial" charset="0"/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481763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marL="0" marR="0" lvl="0" indent="0" algn="l" defTabSz="914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100361" name="Line 1033"/>
          <p:cNvSpPr>
            <a:spLocks noChangeShapeType="1"/>
          </p:cNvSpPr>
          <p:nvPr userDrawn="1"/>
        </p:nvSpPr>
        <p:spPr bwMode="auto">
          <a:xfrm>
            <a:off x="228600" y="898525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marL="0" marR="0" lvl="0" indent="0" algn="l" defTabSz="914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179513" y="6525344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364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0173" r:id="rId1"/>
    <p:sldLayoutId id="2147490174" r:id="rId2"/>
    <p:sldLayoutId id="2147490175" r:id="rId3"/>
    <p:sldLayoutId id="2147490176" r:id="rId4"/>
    <p:sldLayoutId id="2147490177" r:id="rId5"/>
    <p:sldLayoutId id="2147490178" r:id="rId6"/>
    <p:sldLayoutId id="2147490179" r:id="rId7"/>
    <p:sldLayoutId id="2147490180" r:id="rId8"/>
    <p:sldLayoutId id="2147490181" r:id="rId9"/>
    <p:sldLayoutId id="2147490182" r:id="rId10"/>
    <p:sldLayoutId id="2147490183" r:id="rId11"/>
    <p:sldLayoutId id="2147490184" r:id="rId12"/>
  </p:sldLayoutIdLst>
  <p:transition/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pitchFamily="-105" charset="-128"/>
          <a:cs typeface="ＭＳ Ｐゴシック" pitchFamily="-105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5pPr>
      <a:lvl6pPr marL="457082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165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25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332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813" indent="-34281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pitchFamily="-105" charset="-128"/>
          <a:cs typeface="ＭＳ Ｐゴシック" pitchFamily="-105" charset="-128"/>
        </a:defRPr>
      </a:lvl1pPr>
      <a:lvl2pPr marL="669753" indent="-32535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pitchFamily="-105" charset="-128"/>
        </a:defRPr>
      </a:lvl2pPr>
      <a:lvl3pPr marL="1022089" indent="-35074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pitchFamily="-105" charset="-128"/>
        </a:defRPr>
      </a:lvl3pPr>
      <a:lvl4pPr marL="1339507" indent="-31583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5" charset="-128"/>
        </a:defRPr>
      </a:lvl4pPr>
      <a:lvl5pPr marL="1680733" indent="-339639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pitchFamily="-105" charset="-128"/>
        </a:defRPr>
      </a:lvl5pPr>
      <a:lvl6pPr marL="2137818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4898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1983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063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2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6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5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32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1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0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8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6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400BD0-49BF-48FC-8114-37C1D4F5AB3D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12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0186" r:id="rId1"/>
    <p:sldLayoutId id="2147490187" r:id="rId2"/>
    <p:sldLayoutId id="2147490188" r:id="rId3"/>
    <p:sldLayoutId id="2147490189" r:id="rId4"/>
    <p:sldLayoutId id="2147490190" r:id="rId5"/>
    <p:sldLayoutId id="2147490191" r:id="rId6"/>
    <p:sldLayoutId id="2147490192" r:id="rId7"/>
    <p:sldLayoutId id="2147490193" r:id="rId8"/>
    <p:sldLayoutId id="2147490194" r:id="rId9"/>
    <p:sldLayoutId id="2147490195" r:id="rId10"/>
    <p:sldLayoutId id="2147490196" r:id="rId11"/>
  </p:sldLayoutIdLst>
  <p:transition/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75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08720"/>
            <a:ext cx="8610600" cy="5339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848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500854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721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8" r:id="rId1"/>
    <p:sldLayoutId id="2147484089" r:id="rId2"/>
    <p:sldLayoutId id="2147484090" r:id="rId3"/>
    <p:sldLayoutId id="2147484091" r:id="rId4"/>
    <p:sldLayoutId id="2147484092" r:id="rId5"/>
    <p:sldLayoutId id="2147484093" r:id="rId6"/>
    <p:sldLayoutId id="2147484094" r:id="rId7"/>
    <p:sldLayoutId id="2147484095" r:id="rId8"/>
    <p:sldLayoutId id="2147484096" r:id="rId9"/>
    <p:sldLayoutId id="2147484097" r:id="rId10"/>
    <p:sldLayoutId id="2147484098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omutlu@gmail.com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11.png"/><Relationship Id="rId4" Type="http://schemas.openxmlformats.org/officeDocument/2006/relationships/hyperlink" Target="https://people.inf.ethz.ch/omutlu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eAZZGDlsDAY" TargetMode="External"/><Relationship Id="rId3" Type="http://schemas.openxmlformats.org/officeDocument/2006/relationships/hyperlink" Target="http://www.date-conference.com/" TargetMode="External"/><Relationship Id="rId7" Type="http://schemas.openxmlformats.org/officeDocument/2006/relationships/hyperlink" Target="https://people.inf.ethz.ch/omutlu/pub/onur-IEDM-Tutorial-MemoryCentricComputingSystems-December-12-2020-FINAL.pdf" TargetMode="External"/><Relationship Id="rId2" Type="http://schemas.openxmlformats.org/officeDocument/2006/relationships/hyperlink" Target="https://people.inf.ethz.ch/omutlu/pub/intelligent-architectures-for-intelligent-computingsystems-invited_paper_DATE21.pdf" TargetMode="External"/><Relationship Id="rId1" Type="http://schemas.openxmlformats.org/officeDocument/2006/relationships/slideLayout" Target="../slideLayouts/slideLayout545.xml"/><Relationship Id="rId6" Type="http://schemas.openxmlformats.org/officeDocument/2006/relationships/hyperlink" Target="https://people.inf.ethz.ch/omutlu/pub/onur-IEDM-Tutorial-MemoryCentricComputingSystems-December-12-2020-FINAL.pptx" TargetMode="External"/><Relationship Id="rId5" Type="http://schemas.openxmlformats.org/officeDocument/2006/relationships/hyperlink" Target="https://people.inf.ethz.ch/omutlu/pub/onur-DATE-InvitedTalk-IntelligentArchitecturesForIntelligentComputingSystems-January-22-2021.pdf" TargetMode="External"/><Relationship Id="rId10" Type="http://schemas.openxmlformats.org/officeDocument/2006/relationships/image" Target="../media/image16.png"/><Relationship Id="rId4" Type="http://schemas.openxmlformats.org/officeDocument/2006/relationships/hyperlink" Target="https://people.inf.ethz.ch/omutlu/pub/onur-DATE-InvitedTalk-IntelligentArchitecturesForIntelligentComputingSystems-January-22-2021.pptx" TargetMode="External"/><Relationship Id="rId9" Type="http://schemas.openxmlformats.org/officeDocument/2006/relationships/hyperlink" Target="https://www.youtube.com/watch?v=H3sEaINPBOE" TargetMode="Externa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hyperlink" Target="http://users.ece.cmu.edu/~omutlu/pub/rlmc_isca08.pdf" TargetMode="External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687.xml"/><Relationship Id="rId5" Type="http://schemas.openxmlformats.org/officeDocument/2006/relationships/image" Target="../media/image114.png"/><Relationship Id="rId4" Type="http://schemas.openxmlformats.org/officeDocument/2006/relationships/hyperlink" Target="http://isca2008.cs.princeton.edu/" TargetMode="Externa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68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687.xml"/><Relationship Id="rId4" Type="http://schemas.openxmlformats.org/officeDocument/2006/relationships/image" Target="../media/image116.png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68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hyperlink" Target="http://users.ece.cmu.edu/~omutlu/pub/rlmc_isca08.pdf" TargetMode="External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687.xml"/><Relationship Id="rId5" Type="http://schemas.openxmlformats.org/officeDocument/2006/relationships/image" Target="../media/image12.png"/><Relationship Id="rId4" Type="http://schemas.openxmlformats.org/officeDocument/2006/relationships/hyperlink" Target="http://isca2008.cs.princeton.edu/" TargetMode="Externa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hyperlink" Target="https://ieeexplore.ieee.org/abstract/document/6168945" TargetMode="External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687.xml"/><Relationship Id="rId5" Type="http://schemas.openxmlformats.org/officeDocument/2006/relationships/image" Target="../media/image117.jpg"/><Relationship Id="rId4" Type="http://schemas.openxmlformats.org/officeDocument/2006/relationships/hyperlink" Target="https://www.ece.lsu.edu/hpca-18/" TargetMode="Externa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3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1.xml"/></Relationships>
</file>

<file path=ppt/slides/_rels/slide10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5-WedkiB000" TargetMode="External"/><Relationship Id="rId3" Type="http://schemas.openxmlformats.org/officeDocument/2006/relationships/hyperlink" Target="http://iscaconf.org/isca2022/" TargetMode="External"/><Relationship Id="rId7" Type="http://schemas.openxmlformats.org/officeDocument/2006/relationships/hyperlink" Target="https://github.com/CMU-SAFARI/Sibyl" TargetMode="External"/><Relationship Id="rId2" Type="http://schemas.openxmlformats.org/officeDocument/2006/relationships/hyperlink" Target="https://people.inf.ethz.ch/omutlu/pub/Sibyl_RL-based-data-placement-in-hybrid-storage-systems_isca22.pdf" TargetMode="External"/><Relationship Id="rId1" Type="http://schemas.openxmlformats.org/officeDocument/2006/relationships/slideLayout" Target="../slideLayouts/slideLayout652.xml"/><Relationship Id="rId6" Type="http://schemas.openxmlformats.org/officeDocument/2006/relationships/hyperlink" Target="https://arxiv.org/pdf/2205.07394.pdf" TargetMode="External"/><Relationship Id="rId5" Type="http://schemas.openxmlformats.org/officeDocument/2006/relationships/hyperlink" Target="https://people.inf.ethz.ch/omutlu/pub/Sibyl_RL-based-data-placement-in-hybrid-storage-systems_isca22-talk.pdf" TargetMode="External"/><Relationship Id="rId4" Type="http://schemas.openxmlformats.org/officeDocument/2006/relationships/hyperlink" Target="https://people.inf.ethz.ch/omutlu/pub/Sibyl_RL-based-data-placement-in-hybrid-storage-systems_isca22-talk.pptx" TargetMode="External"/><Relationship Id="rId9" Type="http://schemas.openxmlformats.org/officeDocument/2006/relationships/image" Target="../media/image15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686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CMU-SAFARI/Sibyl" TargetMode="External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68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682.xml"/><Relationship Id="rId6" Type="http://schemas.openxmlformats.org/officeDocument/2006/relationships/image" Target="../media/image120.png"/><Relationship Id="rId5" Type="http://schemas.openxmlformats.org/officeDocument/2006/relationships/image" Target="../media/image119.jpg"/><Relationship Id="rId4" Type="http://schemas.microsoft.com/office/2007/relationships/hdphoto" Target="../media/hdphoto1.wdp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682.xml"/><Relationship Id="rId4" Type="http://schemas.openxmlformats.org/officeDocument/2006/relationships/image" Target="../media/image120.png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68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682.xml"/><Relationship Id="rId6" Type="http://schemas.openxmlformats.org/officeDocument/2006/relationships/image" Target="../media/image123.jpeg"/><Relationship Id="rId5" Type="http://schemas.microsoft.com/office/2007/relationships/hdphoto" Target="../media/hdphoto2.wdp"/><Relationship Id="rId4" Type="http://schemas.openxmlformats.org/officeDocument/2006/relationships/image" Target="../media/image118.png"/></Relationships>
</file>

<file path=ppt/slides/_rels/slide1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jpg"/><Relationship Id="rId3" Type="http://schemas.openxmlformats.org/officeDocument/2006/relationships/image" Target="../media/image122.jpeg"/><Relationship Id="rId7" Type="http://schemas.openxmlformats.org/officeDocument/2006/relationships/image" Target="../media/image123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682.xml"/><Relationship Id="rId6" Type="http://schemas.microsoft.com/office/2007/relationships/hdphoto" Target="../media/hdphoto3.wdp"/><Relationship Id="rId5" Type="http://schemas.openxmlformats.org/officeDocument/2006/relationships/image" Target="../media/image118.png"/><Relationship Id="rId4" Type="http://schemas.openxmlformats.org/officeDocument/2006/relationships/image" Target="../media/image124.jpeg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68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68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68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68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4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683.xml"/><Relationship Id="rId4" Type="http://schemas.openxmlformats.org/officeDocument/2006/relationships/image" Target="../media/image126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683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683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68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68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682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682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682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682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68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people.inf.ethz.ch/omutlu/pub/Pythia-customizable-hardware-prefetcher-using-reinforcement-learning_micro21-lightning-talk.pptx" TargetMode="External"/><Relationship Id="rId13" Type="http://schemas.openxmlformats.org/officeDocument/2006/relationships/hyperlink" Target="https://arxiv.org/abs/2109.12021" TargetMode="External"/><Relationship Id="rId3" Type="http://schemas.openxmlformats.org/officeDocument/2006/relationships/hyperlink" Target="http://www.microarch.org/micro54/" TargetMode="External"/><Relationship Id="rId7" Type="http://schemas.openxmlformats.org/officeDocument/2006/relationships/hyperlink" Target="https://people.inf.ethz.ch/omutlu/pub/Pythia-customizable-hardware-prefetcher-using-reinforcement-learning_micro21-short-talk.pdf" TargetMode="External"/><Relationship Id="rId12" Type="http://schemas.openxmlformats.org/officeDocument/2006/relationships/hyperlink" Target="https://github.com/CMU-SAFARI/Pythia" TargetMode="External"/><Relationship Id="rId2" Type="http://schemas.openxmlformats.org/officeDocument/2006/relationships/hyperlink" Target="https://people.inf.ethz.ch/omutlu/pub/Pythia-customizable-hardware-prefetcher-using-reinforcement-learning_micro21.pdf" TargetMode="External"/><Relationship Id="rId1" Type="http://schemas.openxmlformats.org/officeDocument/2006/relationships/slideLayout" Target="../slideLayouts/slideLayout652.xml"/><Relationship Id="rId6" Type="http://schemas.openxmlformats.org/officeDocument/2006/relationships/hyperlink" Target="https://people.inf.ethz.ch/omutlu/pub/Pythia-customizable-hardware-prefetcher-using-reinforcement-learning_micro21-short-talk.pptx" TargetMode="External"/><Relationship Id="rId11" Type="http://schemas.openxmlformats.org/officeDocument/2006/relationships/hyperlink" Target="https://www.youtube.com/watch?v=kzL22FTz0vc&amp;list=PL5Q2soXY2Zi--0LrXSQ9sST3N0k0bXp51&amp;index=2" TargetMode="External"/><Relationship Id="rId5" Type="http://schemas.openxmlformats.org/officeDocument/2006/relationships/hyperlink" Target="https://people.inf.ethz.ch/omutlu/pub/Pythia-customizable-hardware-prefetcher-using-reinforcement-learning_micro21-talk.pdf" TargetMode="External"/><Relationship Id="rId15" Type="http://schemas.openxmlformats.org/officeDocument/2006/relationships/image" Target="../media/image13.png"/><Relationship Id="rId10" Type="http://schemas.openxmlformats.org/officeDocument/2006/relationships/hyperlink" Target="https://www.youtube.com/watch?v=6UMFRW3VFPo&amp;list=PL5Q2soXY2Zi--0LrXSQ9sST3N0k0bXp51&amp;index=7" TargetMode="External"/><Relationship Id="rId4" Type="http://schemas.openxmlformats.org/officeDocument/2006/relationships/hyperlink" Target="https://people.inf.ethz.ch/omutlu/pub/Pythia-customizable-hardware-prefetcher-using-reinforcement-learning_micro21-talk.pptx" TargetMode="External"/><Relationship Id="rId9" Type="http://schemas.openxmlformats.org/officeDocument/2006/relationships/hyperlink" Target="https://people.inf.ethz.ch/omutlu/pub/Pythia-customizable-hardware-prefetcher-using-reinforcement-learning_micro21-lightning-talk.pdf" TargetMode="External"/><Relationship Id="rId14" Type="http://schemas.openxmlformats.org/officeDocument/2006/relationships/hyperlink" Target="https://arxiv.org/pdf/2109.12021.pdf" TargetMode="Externa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682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682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682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682.xml"/><Relationship Id="rId5" Type="http://schemas.openxmlformats.org/officeDocument/2006/relationships/image" Target="../media/image129.png"/><Relationship Id="rId4" Type="http://schemas.microsoft.com/office/2007/relationships/hdphoto" Target="../media/hdphoto4.wdp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7" Type="http://schemas.microsoft.com/office/2007/relationships/hdphoto" Target="../media/hdphoto6.wdp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682.xml"/><Relationship Id="rId6" Type="http://schemas.openxmlformats.org/officeDocument/2006/relationships/image" Target="../media/image123.jpeg"/><Relationship Id="rId5" Type="http://schemas.openxmlformats.org/officeDocument/2006/relationships/image" Target="../media/image119.jpg"/><Relationship Id="rId4" Type="http://schemas.microsoft.com/office/2007/relationships/hdphoto" Target="../media/hdphoto5.wdp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682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682.xml"/><Relationship Id="rId6" Type="http://schemas.openxmlformats.org/officeDocument/2006/relationships/image" Target="../media/image119.jpg"/><Relationship Id="rId5" Type="http://schemas.microsoft.com/office/2007/relationships/hdphoto" Target="../media/hdphoto7.wdp"/><Relationship Id="rId4" Type="http://schemas.openxmlformats.org/officeDocument/2006/relationships/image" Target="../media/image118.pn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682.xml"/><Relationship Id="rId6" Type="http://schemas.openxmlformats.org/officeDocument/2006/relationships/image" Target="../media/image119.jpg"/><Relationship Id="rId5" Type="http://schemas.microsoft.com/office/2007/relationships/hdphoto" Target="../media/hdphoto8.wdp"/><Relationship Id="rId4" Type="http://schemas.openxmlformats.org/officeDocument/2006/relationships/image" Target="../media/image118.pn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682.xml"/><Relationship Id="rId6" Type="http://schemas.openxmlformats.org/officeDocument/2006/relationships/image" Target="../media/image123.jpeg"/><Relationship Id="rId5" Type="http://schemas.microsoft.com/office/2007/relationships/hdphoto" Target="../media/hdphoto9.wdp"/><Relationship Id="rId4" Type="http://schemas.openxmlformats.org/officeDocument/2006/relationships/image" Target="../media/image118.pn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682.xml"/><Relationship Id="rId6" Type="http://schemas.openxmlformats.org/officeDocument/2006/relationships/image" Target="../media/image123.jpeg"/><Relationship Id="rId5" Type="http://schemas.microsoft.com/office/2007/relationships/hdphoto" Target="../media/hdphoto10.wdp"/><Relationship Id="rId4" Type="http://schemas.openxmlformats.org/officeDocument/2006/relationships/image" Target="../media/image11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66.xml"/><Relationship Id="rId6" Type="http://schemas.openxmlformats.org/officeDocument/2006/relationships/image" Target="../media/image20.png"/><Relationship Id="rId5" Type="http://schemas.openxmlformats.org/officeDocument/2006/relationships/image" Target="../media/image19.tiff"/><Relationship Id="rId10" Type="http://schemas.openxmlformats.org/officeDocument/2006/relationships/hyperlink" Target="https://github.com/CMU-SAFARI/Pythia" TargetMode="External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682.xml"/><Relationship Id="rId6" Type="http://schemas.openxmlformats.org/officeDocument/2006/relationships/image" Target="../media/image123.jpeg"/><Relationship Id="rId5" Type="http://schemas.microsoft.com/office/2007/relationships/hdphoto" Target="../media/hdphoto10.wdp"/><Relationship Id="rId4" Type="http://schemas.openxmlformats.org/officeDocument/2006/relationships/image" Target="../media/image118.pn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7" Type="http://schemas.openxmlformats.org/officeDocument/2006/relationships/image" Target="../media/image119.jp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682.xml"/><Relationship Id="rId6" Type="http://schemas.openxmlformats.org/officeDocument/2006/relationships/image" Target="../media/image123.jpeg"/><Relationship Id="rId5" Type="http://schemas.microsoft.com/office/2007/relationships/hdphoto" Target="../media/hdphoto11.wdp"/><Relationship Id="rId4" Type="http://schemas.openxmlformats.org/officeDocument/2006/relationships/image" Target="../media/image118.pn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7" Type="http://schemas.openxmlformats.org/officeDocument/2006/relationships/image" Target="../media/image119.jp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682.xml"/><Relationship Id="rId6" Type="http://schemas.openxmlformats.org/officeDocument/2006/relationships/image" Target="../media/image123.jpeg"/><Relationship Id="rId5" Type="http://schemas.microsoft.com/office/2007/relationships/hdphoto" Target="../media/hdphoto12.wdp"/><Relationship Id="rId4" Type="http://schemas.openxmlformats.org/officeDocument/2006/relationships/image" Target="../media/image118.png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7" Type="http://schemas.openxmlformats.org/officeDocument/2006/relationships/image" Target="../media/image119.jp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682.xml"/><Relationship Id="rId6" Type="http://schemas.openxmlformats.org/officeDocument/2006/relationships/image" Target="../media/image123.jpeg"/><Relationship Id="rId5" Type="http://schemas.microsoft.com/office/2007/relationships/hdphoto" Target="../media/hdphoto13.wdp"/><Relationship Id="rId4" Type="http://schemas.openxmlformats.org/officeDocument/2006/relationships/image" Target="../media/image118.pn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68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68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682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682.xml"/><Relationship Id="rId5" Type="http://schemas.openxmlformats.org/officeDocument/2006/relationships/hyperlink" Target="https://github.com/CMU-SAFARI/Sibyl" TargetMode="External"/><Relationship Id="rId4" Type="http://schemas.openxmlformats.org/officeDocument/2006/relationships/hyperlink" Target="https://arxiv.org/pdf/2205.07394.pdf" TargetMode="Externa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CMU-SAFARI/Sibyl" TargetMode="External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682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63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5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5-WedkiB000" TargetMode="External"/><Relationship Id="rId3" Type="http://schemas.openxmlformats.org/officeDocument/2006/relationships/hyperlink" Target="http://iscaconf.org/isca2022/" TargetMode="External"/><Relationship Id="rId7" Type="http://schemas.openxmlformats.org/officeDocument/2006/relationships/hyperlink" Target="https://github.com/CMU-SAFARI/Sibyl" TargetMode="External"/><Relationship Id="rId2" Type="http://schemas.openxmlformats.org/officeDocument/2006/relationships/hyperlink" Target="https://people.inf.ethz.ch/omutlu/pub/Sibyl_RL-based-data-placement-in-hybrid-storage-systems_isca22.pdf" TargetMode="External"/><Relationship Id="rId1" Type="http://schemas.openxmlformats.org/officeDocument/2006/relationships/slideLayout" Target="../slideLayouts/slideLayout652.xml"/><Relationship Id="rId6" Type="http://schemas.openxmlformats.org/officeDocument/2006/relationships/hyperlink" Target="https://arxiv.org/pdf/2205.07394.pdf" TargetMode="External"/><Relationship Id="rId5" Type="http://schemas.openxmlformats.org/officeDocument/2006/relationships/hyperlink" Target="https://people.inf.ethz.ch/omutlu/pub/Sibyl_RL-based-data-placement-in-hybrid-storage-systems_isca22-talk.pdf" TargetMode="External"/><Relationship Id="rId4" Type="http://schemas.openxmlformats.org/officeDocument/2006/relationships/hyperlink" Target="https://people.inf.ethz.ch/omutlu/pub/Sibyl_RL-based-data-placement-in-hybrid-storage-systems_isca22-talk.pptx" TargetMode="External"/><Relationship Id="rId9" Type="http://schemas.openxmlformats.org/officeDocument/2006/relationships/image" Target="../media/image15.png"/></Relationships>
</file>

<file path=ppt/slides/_rels/slide15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hqLrd-Uj0aU&amp;list=PL5Q2soXY2Zi9BJhenUq4JI5bwhAMpAp13&amp;pp=iAQB" TargetMode="External"/><Relationship Id="rId3" Type="http://schemas.openxmlformats.org/officeDocument/2006/relationships/hyperlink" Target="https://safari.ethz.ch/architecture/fall2021/doku.php?id=schedule" TargetMode="External"/><Relationship Id="rId7" Type="http://schemas.openxmlformats.org/officeDocument/2006/relationships/hyperlink" Target="https://www.youtube.com/watch?v=_q4rm71DsY4&amp;list=PL5Q2soXY2Zi8vabcse1kL22DEcgMl2RAq" TargetMode="External"/><Relationship Id="rId2" Type="http://schemas.openxmlformats.org/officeDocument/2006/relationships/hyperlink" Target="https://safari.ethz.ch/projects_and_seminars/spring2023/doku.php?id=modern_ssds" TargetMode="External"/><Relationship Id="rId1" Type="http://schemas.openxmlformats.org/officeDocument/2006/relationships/slideLayout" Target="../slideLayouts/slideLayout699.xml"/><Relationship Id="rId6" Type="http://schemas.openxmlformats.org/officeDocument/2006/relationships/hyperlink" Target="https://www.youtube.com/watch?v=4yfkM_5EFgo&amp;list=PL5Q2soXY2Zi-Mnk1PxjEIG32HAGILkTOF" TargetMode="External"/><Relationship Id="rId5" Type="http://schemas.openxmlformats.org/officeDocument/2006/relationships/hyperlink" Target="https://www.youtube.com/watch?v=4VTwOMmsnJY&amp;list=PL5Q2soXY2Zi_8qOM5Icpp8hB2SHtm4z57&amp;pp=iAQB" TargetMode="External"/><Relationship Id="rId10" Type="http://schemas.openxmlformats.org/officeDocument/2006/relationships/image" Target="../media/image137.png"/><Relationship Id="rId4" Type="http://schemas.openxmlformats.org/officeDocument/2006/relationships/hyperlink" Target="https://safari.ethz.ch/projects_and_seminars/fall2022/doku.php?id=modern_ssds" TargetMode="External"/><Relationship Id="rId9" Type="http://schemas.openxmlformats.org/officeDocument/2006/relationships/hyperlink" Target="https://www.youtube.com/onurmutlulectures" TargetMode="Externa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hyperlink" Target="https://safari.ethz.ch/architecture/fall2020/doku.php?id=schedule" TargetMode="External"/><Relationship Id="rId7" Type="http://schemas.openxmlformats.org/officeDocument/2006/relationships/hyperlink" Target="https://www.youtube.com/onurmutlulectures" TargetMode="External"/><Relationship Id="rId2" Type="http://schemas.openxmlformats.org/officeDocument/2006/relationships/hyperlink" Target="https://safari.ethz.ch/architecture/fall2021/doku.php?id=schedule" TargetMode="External"/><Relationship Id="rId1" Type="http://schemas.openxmlformats.org/officeDocument/2006/relationships/slideLayout" Target="../slideLayouts/slideLayout711.xml"/><Relationship Id="rId6" Type="http://schemas.openxmlformats.org/officeDocument/2006/relationships/image" Target="../media/image138.png"/><Relationship Id="rId5" Type="http://schemas.openxmlformats.org/officeDocument/2006/relationships/hyperlink" Target="https://www.youtube.com/watch?v=c3mPdZA-Fmc&amp;list=PL5Q2soXY2Zi9xidyIgBxUz7xRPS-wisBN" TargetMode="External"/><Relationship Id="rId4" Type="http://schemas.openxmlformats.org/officeDocument/2006/relationships/hyperlink" Target="https://www.youtube.com/watch?v=4yfkM_5EFgo&amp;list=PL5Q2soXY2Zi-Mnk1PxjEIG32HAGILkTOF" TargetMode="Externa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hyperlink" Target="mailto:omutlu@gmail.com" TargetMode="External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11.png"/><Relationship Id="rId4" Type="http://schemas.openxmlformats.org/officeDocument/2006/relationships/hyperlink" Target="https://people.inf.ethz.ch/omutlu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63.xml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6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6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6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63.xml"/><Relationship Id="rId4" Type="http://schemas.openxmlformats.org/officeDocument/2006/relationships/image" Target="../media/image36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63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63.xml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63.xml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63.xml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6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6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6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https://github.com/ChampSim/ChampSim" TargetMode="External"/><Relationship Id="rId1" Type="http://schemas.openxmlformats.org/officeDocument/2006/relationships/slideLayout" Target="../slideLayouts/slideLayout66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6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66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66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66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6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6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63.xml"/><Relationship Id="rId4" Type="http://schemas.openxmlformats.org/officeDocument/2006/relationships/hyperlink" Target="https://www.chisel-lang.org/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github.com/CMU-SAFARI/Pythia" TargetMode="External"/><Relationship Id="rId1" Type="http://schemas.openxmlformats.org/officeDocument/2006/relationships/slideLayout" Target="../slideLayouts/slideLayout663.xml"/><Relationship Id="rId6" Type="http://schemas.openxmlformats.org/officeDocument/2006/relationships/image" Target="../media/image40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hyperlink" Target="https://www.youtube.com/watch?v=6UMFRW3VFPo&amp;list=PL5Q2soXY2Zi--0LrXSQ9sST3N0k0bXp51&amp;index=8" TargetMode="External"/><Relationship Id="rId1" Type="http://schemas.openxmlformats.org/officeDocument/2006/relationships/slideLayout" Target="../slideLayouts/slideLayout545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hyperlink" Target="https://people.inf.ethz.ch/omutlu/pub/Pythia-customizable-hardware-prefetcher-using-reinforcement-learning_micro21-lightning-talk.pptx" TargetMode="External"/><Relationship Id="rId13" Type="http://schemas.openxmlformats.org/officeDocument/2006/relationships/hyperlink" Target="https://arxiv.org/abs/2109.12021" TargetMode="External"/><Relationship Id="rId3" Type="http://schemas.openxmlformats.org/officeDocument/2006/relationships/hyperlink" Target="http://www.microarch.org/micro54/" TargetMode="External"/><Relationship Id="rId7" Type="http://schemas.openxmlformats.org/officeDocument/2006/relationships/hyperlink" Target="https://people.inf.ethz.ch/omutlu/pub/Pythia-customizable-hardware-prefetcher-using-reinforcement-learning_micro21-short-talk.pdf" TargetMode="External"/><Relationship Id="rId12" Type="http://schemas.openxmlformats.org/officeDocument/2006/relationships/hyperlink" Target="https://github.com/CMU-SAFARI/Pythia" TargetMode="External"/><Relationship Id="rId2" Type="http://schemas.openxmlformats.org/officeDocument/2006/relationships/hyperlink" Target="https://people.inf.ethz.ch/omutlu/pub/Pythia-customizable-hardware-prefetcher-using-reinforcement-learning_micro21.pdf" TargetMode="External"/><Relationship Id="rId1" Type="http://schemas.openxmlformats.org/officeDocument/2006/relationships/slideLayout" Target="../slideLayouts/slideLayout652.xml"/><Relationship Id="rId6" Type="http://schemas.openxmlformats.org/officeDocument/2006/relationships/hyperlink" Target="https://people.inf.ethz.ch/omutlu/pub/Pythia-customizable-hardware-prefetcher-using-reinforcement-learning_micro21-short-talk.pptx" TargetMode="External"/><Relationship Id="rId11" Type="http://schemas.openxmlformats.org/officeDocument/2006/relationships/hyperlink" Target="https://www.youtube.com/watch?v=kzL22FTz0vc&amp;list=PL5Q2soXY2Zi--0LrXSQ9sST3N0k0bXp51&amp;index=2" TargetMode="External"/><Relationship Id="rId5" Type="http://schemas.openxmlformats.org/officeDocument/2006/relationships/hyperlink" Target="https://people.inf.ethz.ch/omutlu/pub/Pythia-customizable-hardware-prefetcher-using-reinforcement-learning_micro21-talk.pdf" TargetMode="External"/><Relationship Id="rId15" Type="http://schemas.openxmlformats.org/officeDocument/2006/relationships/image" Target="../media/image13.png"/><Relationship Id="rId10" Type="http://schemas.openxmlformats.org/officeDocument/2006/relationships/hyperlink" Target="https://www.youtube.com/watch?v=6UMFRW3VFPo&amp;list=PL5Q2soXY2Zi--0LrXSQ9sST3N0k0bXp51&amp;index=7" TargetMode="External"/><Relationship Id="rId4" Type="http://schemas.openxmlformats.org/officeDocument/2006/relationships/hyperlink" Target="https://people.inf.ethz.ch/omutlu/pub/Pythia-customizable-hardware-prefetcher-using-reinforcement-learning_micro21-talk.pptx" TargetMode="External"/><Relationship Id="rId9" Type="http://schemas.openxmlformats.org/officeDocument/2006/relationships/hyperlink" Target="https://people.inf.ethz.ch/omutlu/pub/Pythia-customizable-hardware-prefetcher-using-reinforcement-learning_micro21-lightning-talk.pdf" TargetMode="External"/><Relationship Id="rId14" Type="http://schemas.openxmlformats.org/officeDocument/2006/relationships/hyperlink" Target="https://arxiv.org/pdf/2109.12021.pdf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66.xml"/><Relationship Id="rId6" Type="http://schemas.openxmlformats.org/officeDocument/2006/relationships/image" Target="../media/image20.png"/><Relationship Id="rId5" Type="http://schemas.openxmlformats.org/officeDocument/2006/relationships/image" Target="../media/image19.tiff"/><Relationship Id="rId10" Type="http://schemas.openxmlformats.org/officeDocument/2006/relationships/hyperlink" Target="https://github.com/CMU-SAFARI/Pythia" TargetMode="External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4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afGc1pWr-_Y" TargetMode="External"/><Relationship Id="rId3" Type="http://schemas.openxmlformats.org/officeDocument/2006/relationships/hyperlink" Target="http://www.microarch.org/micro55/" TargetMode="External"/><Relationship Id="rId7" Type="http://schemas.openxmlformats.org/officeDocument/2006/relationships/hyperlink" Target="https://people.inf.ethz.ch/omutlu/pub/Hermes_comparch22-lecture-slides.pdf" TargetMode="External"/><Relationship Id="rId12" Type="http://schemas.openxmlformats.org/officeDocument/2006/relationships/image" Target="../media/image14.png"/><Relationship Id="rId2" Type="http://schemas.openxmlformats.org/officeDocument/2006/relationships/hyperlink" Target="https://arxiv.org/pdf/2209.00188.pdf" TargetMode="External"/><Relationship Id="rId1" Type="http://schemas.openxmlformats.org/officeDocument/2006/relationships/slideLayout" Target="../slideLayouts/slideLayout652.xml"/><Relationship Id="rId6" Type="http://schemas.openxmlformats.org/officeDocument/2006/relationships/hyperlink" Target="https://people.inf.ethz.ch/omutlu/pub/Hermes_comparch22-lecture-slides.pptx" TargetMode="External"/><Relationship Id="rId11" Type="http://schemas.openxmlformats.org/officeDocument/2006/relationships/hyperlink" Target="https://github.com/CMU-SAFARI/Hermes" TargetMode="External"/><Relationship Id="rId5" Type="http://schemas.openxmlformats.org/officeDocument/2006/relationships/hyperlink" Target="https://people.inf.ethz.ch/omutlu/pub/Hermes_micro22-talk.pdf" TargetMode="External"/><Relationship Id="rId10" Type="http://schemas.openxmlformats.org/officeDocument/2006/relationships/hyperlink" Target="https://arxiv.org/abs/2209.00188" TargetMode="External"/><Relationship Id="rId4" Type="http://schemas.openxmlformats.org/officeDocument/2006/relationships/hyperlink" Target="https://people.inf.ethz.ch/omutlu/pub/Hermes_micro22-talk.pptx" TargetMode="External"/><Relationship Id="rId9" Type="http://schemas.openxmlformats.org/officeDocument/2006/relationships/hyperlink" Target="https://www.youtube.com/watch?v=PWWBtrL60dQ&amp;t=3609s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hyperlink" Target="https://www.youtube.com/watch?v=PWWBtrL60dQ&amp;t=3609s" TargetMode="Externa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jpeg"/><Relationship Id="rId7" Type="http://schemas.openxmlformats.org/officeDocument/2006/relationships/image" Target="../media/image44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70.xml"/><Relationship Id="rId6" Type="http://schemas.openxmlformats.org/officeDocument/2006/relationships/image" Target="../media/image43.png"/><Relationship Id="rId11" Type="http://schemas.openxmlformats.org/officeDocument/2006/relationships/hyperlink" Target="https://github.com/CMU-SAFARI/Hermes" TargetMode="External"/><Relationship Id="rId5" Type="http://schemas.openxmlformats.org/officeDocument/2006/relationships/image" Target="../media/image19.tiff"/><Relationship Id="rId10" Type="http://schemas.openxmlformats.org/officeDocument/2006/relationships/image" Target="../media/image23.png"/><Relationship Id="rId4" Type="http://schemas.openxmlformats.org/officeDocument/2006/relationships/image" Target="../media/image18.png"/><Relationship Id="rId9" Type="http://schemas.openxmlformats.org/officeDocument/2006/relationships/image" Target="../media/image2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667.xml"/><Relationship Id="rId1" Type="http://schemas.openxmlformats.org/officeDocument/2006/relationships/tags" Target="../tags/tag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667.xml"/><Relationship Id="rId1" Type="http://schemas.openxmlformats.org/officeDocument/2006/relationships/tags" Target="../tags/tag2.xml"/><Relationship Id="rId4" Type="http://schemas.openxmlformats.org/officeDocument/2006/relationships/image" Target="../media/image4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667.xml"/><Relationship Id="rId1" Type="http://schemas.openxmlformats.org/officeDocument/2006/relationships/tags" Target="../tags/tag3.xml"/><Relationship Id="rId4" Type="http://schemas.openxmlformats.org/officeDocument/2006/relationships/chart" Target="../charts/char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667.xml"/><Relationship Id="rId1" Type="http://schemas.openxmlformats.org/officeDocument/2006/relationships/tags" Target="../tags/tag4.xml"/><Relationship Id="rId4" Type="http://schemas.openxmlformats.org/officeDocument/2006/relationships/chart" Target="../charts/chart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667.xml"/><Relationship Id="rId1" Type="http://schemas.openxmlformats.org/officeDocument/2006/relationships/tags" Target="../tags/tag5.xml"/><Relationship Id="rId6" Type="http://schemas.openxmlformats.org/officeDocument/2006/relationships/chart" Target="../charts/chart10.xml"/><Relationship Id="rId5" Type="http://schemas.openxmlformats.org/officeDocument/2006/relationships/chart" Target="../charts/chart9.xml"/><Relationship Id="rId4" Type="http://schemas.openxmlformats.org/officeDocument/2006/relationships/image" Target="../media/image46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6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49.jpg"/><Relationship Id="rId2" Type="http://schemas.openxmlformats.org/officeDocument/2006/relationships/slideLayout" Target="../slideLayouts/slideLayout670.xml"/><Relationship Id="rId1" Type="http://schemas.openxmlformats.org/officeDocument/2006/relationships/tags" Target="../tags/tag6.xml"/><Relationship Id="rId6" Type="http://schemas.openxmlformats.org/officeDocument/2006/relationships/image" Target="../media/image48.svg"/><Relationship Id="rId5" Type="http://schemas.openxmlformats.org/officeDocument/2006/relationships/image" Target="../media/image47.png"/><Relationship Id="rId4" Type="http://schemas.openxmlformats.org/officeDocument/2006/relationships/image" Target="../media/image43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sv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67.xml"/><Relationship Id="rId6" Type="http://schemas.openxmlformats.org/officeDocument/2006/relationships/image" Target="../media/image53.svg"/><Relationship Id="rId5" Type="http://schemas.openxmlformats.org/officeDocument/2006/relationships/image" Target="../media/image52.png"/><Relationship Id="rId10" Type="http://schemas.openxmlformats.org/officeDocument/2006/relationships/image" Target="../media/image57.svg"/><Relationship Id="rId4" Type="http://schemas.openxmlformats.org/officeDocument/2006/relationships/image" Target="../media/image51.svg"/><Relationship Id="rId9" Type="http://schemas.openxmlformats.org/officeDocument/2006/relationships/image" Target="../media/image56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67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sv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67.xml"/><Relationship Id="rId6" Type="http://schemas.openxmlformats.org/officeDocument/2006/relationships/image" Target="../media/image61.svg"/><Relationship Id="rId5" Type="http://schemas.openxmlformats.org/officeDocument/2006/relationships/image" Target="../media/image60.png"/><Relationship Id="rId10" Type="http://schemas.openxmlformats.org/officeDocument/2006/relationships/image" Target="../media/image65.svg"/><Relationship Id="rId4" Type="http://schemas.openxmlformats.org/officeDocument/2006/relationships/image" Target="../media/image59.svg"/><Relationship Id="rId9" Type="http://schemas.openxmlformats.org/officeDocument/2006/relationships/image" Target="../media/image64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svg"/><Relationship Id="rId3" Type="http://schemas.openxmlformats.org/officeDocument/2006/relationships/image" Target="../media/image66.jpe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67.xml"/><Relationship Id="rId6" Type="http://schemas.openxmlformats.org/officeDocument/2006/relationships/image" Target="../media/image69.png"/><Relationship Id="rId5" Type="http://schemas.openxmlformats.org/officeDocument/2006/relationships/image" Target="../media/image68.svg"/><Relationship Id="rId10" Type="http://schemas.openxmlformats.org/officeDocument/2006/relationships/image" Target="../media/image73.jpg"/><Relationship Id="rId4" Type="http://schemas.openxmlformats.org/officeDocument/2006/relationships/image" Target="../media/image67.png"/><Relationship Id="rId9" Type="http://schemas.openxmlformats.org/officeDocument/2006/relationships/image" Target="../media/image72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67.xml"/><Relationship Id="rId5" Type="http://schemas.openxmlformats.org/officeDocument/2006/relationships/image" Target="../media/image37.png"/><Relationship Id="rId4" Type="http://schemas.openxmlformats.org/officeDocument/2006/relationships/image" Target="../media/image75.em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67.xml"/><Relationship Id="rId6" Type="http://schemas.openxmlformats.org/officeDocument/2006/relationships/image" Target="../media/image75.emf"/><Relationship Id="rId5" Type="http://schemas.openxmlformats.org/officeDocument/2006/relationships/image" Target="../media/image78.svg"/><Relationship Id="rId4" Type="http://schemas.openxmlformats.org/officeDocument/2006/relationships/image" Target="../media/image77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79.emf"/><Relationship Id="rId7" Type="http://schemas.openxmlformats.org/officeDocument/2006/relationships/image" Target="../media/image78.sv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67.xml"/><Relationship Id="rId6" Type="http://schemas.openxmlformats.org/officeDocument/2006/relationships/image" Target="../media/image77.png"/><Relationship Id="rId5" Type="http://schemas.openxmlformats.org/officeDocument/2006/relationships/image" Target="../media/image37.png"/><Relationship Id="rId4" Type="http://schemas.openxmlformats.org/officeDocument/2006/relationships/image" Target="../media/image75.emf"/><Relationship Id="rId9" Type="http://schemas.openxmlformats.org/officeDocument/2006/relationships/image" Target="../media/image68.sv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6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isca2008.cs.princeton.edu/" TargetMode="External"/><Relationship Id="rId2" Type="http://schemas.openxmlformats.org/officeDocument/2006/relationships/hyperlink" Target="http://users.ece.cmu.edu/~omutlu/pub/rlmc_isca08.pdf" TargetMode="External"/><Relationship Id="rId1" Type="http://schemas.openxmlformats.org/officeDocument/2006/relationships/slideLayout" Target="../slideLayouts/slideLayout652.xml"/><Relationship Id="rId6" Type="http://schemas.openxmlformats.org/officeDocument/2006/relationships/image" Target="../media/image12.png"/><Relationship Id="rId5" Type="http://schemas.openxmlformats.org/officeDocument/2006/relationships/hyperlink" Target="https://sites.coecis.cornell.edu/isca50retrospective/" TargetMode="External"/><Relationship Id="rId4" Type="http://schemas.openxmlformats.org/officeDocument/2006/relationships/hyperlink" Target="https://sites.coecis.cornell.edu/isca50retrospective/files/2023/06/Retrospective__RL.pdf" TargetMode="Externa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6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6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67.xml"/><Relationship Id="rId4" Type="http://schemas.openxmlformats.org/officeDocument/2006/relationships/image" Target="../media/image80.em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6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6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6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2209.00188.pdf" TargetMode="Externa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67.xml"/><Relationship Id="rId4" Type="http://schemas.openxmlformats.org/officeDocument/2006/relationships/image" Target="../media/image81.jp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667.xml"/><Relationship Id="rId1" Type="http://schemas.openxmlformats.org/officeDocument/2006/relationships/tags" Target="../tags/tag7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3.svg"/><Relationship Id="rId7" Type="http://schemas.openxmlformats.org/officeDocument/2006/relationships/image" Target="../media/image87.sv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67.xml"/><Relationship Id="rId6" Type="http://schemas.openxmlformats.org/officeDocument/2006/relationships/image" Target="../media/image86.png"/><Relationship Id="rId11" Type="http://schemas.openxmlformats.org/officeDocument/2006/relationships/image" Target="../media/image91.svg"/><Relationship Id="rId5" Type="http://schemas.openxmlformats.org/officeDocument/2006/relationships/image" Target="../media/image85.svg"/><Relationship Id="rId10" Type="http://schemas.openxmlformats.org/officeDocument/2006/relationships/image" Target="../media/image90.png"/><Relationship Id="rId4" Type="http://schemas.openxmlformats.org/officeDocument/2006/relationships/image" Target="../media/image84.png"/><Relationship Id="rId9" Type="http://schemas.openxmlformats.org/officeDocument/2006/relationships/image" Target="../media/image89.sv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hyperlink" Target="https://github.com/CMU-SAFARI/Hermes" TargetMode="External"/><Relationship Id="rId3" Type="http://schemas.openxmlformats.org/officeDocument/2006/relationships/notesSlide" Target="../notesSlides/notesSlide43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667.xml"/><Relationship Id="rId1" Type="http://schemas.openxmlformats.org/officeDocument/2006/relationships/tags" Target="../tags/tag8.xml"/><Relationship Id="rId6" Type="http://schemas.openxmlformats.org/officeDocument/2006/relationships/image" Target="../media/image21.png"/><Relationship Id="rId11" Type="http://schemas.openxmlformats.org/officeDocument/2006/relationships/image" Target="../media/image94.jpg"/><Relationship Id="rId5" Type="http://schemas.openxmlformats.org/officeDocument/2006/relationships/image" Target="../media/image22.png"/><Relationship Id="rId10" Type="http://schemas.openxmlformats.org/officeDocument/2006/relationships/image" Target="../media/image93.jpg"/><Relationship Id="rId4" Type="http://schemas.openxmlformats.org/officeDocument/2006/relationships/image" Target="../media/image92.jpg"/><Relationship Id="rId9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people.inf.ethz.ch/omutlu/pub/Pythia-customizable-hardware-prefetcher-using-reinforcement-learning_micro21-lightning-talk.pptx" TargetMode="External"/><Relationship Id="rId13" Type="http://schemas.openxmlformats.org/officeDocument/2006/relationships/hyperlink" Target="https://arxiv.org/abs/2109.12021" TargetMode="External"/><Relationship Id="rId3" Type="http://schemas.openxmlformats.org/officeDocument/2006/relationships/hyperlink" Target="http://www.microarch.org/micro54/" TargetMode="External"/><Relationship Id="rId7" Type="http://schemas.openxmlformats.org/officeDocument/2006/relationships/hyperlink" Target="https://people.inf.ethz.ch/omutlu/pub/Pythia-customizable-hardware-prefetcher-using-reinforcement-learning_micro21-short-talk.pdf" TargetMode="External"/><Relationship Id="rId12" Type="http://schemas.openxmlformats.org/officeDocument/2006/relationships/hyperlink" Target="https://github.com/CMU-SAFARI/Pythia" TargetMode="External"/><Relationship Id="rId2" Type="http://schemas.openxmlformats.org/officeDocument/2006/relationships/hyperlink" Target="https://people.inf.ethz.ch/omutlu/pub/Pythia-customizable-hardware-prefetcher-using-reinforcement-learning_micro21.pdf" TargetMode="External"/><Relationship Id="rId1" Type="http://schemas.openxmlformats.org/officeDocument/2006/relationships/slideLayout" Target="../slideLayouts/slideLayout652.xml"/><Relationship Id="rId6" Type="http://schemas.openxmlformats.org/officeDocument/2006/relationships/hyperlink" Target="https://people.inf.ethz.ch/omutlu/pub/Pythia-customizable-hardware-prefetcher-using-reinforcement-learning_micro21-short-talk.pptx" TargetMode="External"/><Relationship Id="rId11" Type="http://schemas.openxmlformats.org/officeDocument/2006/relationships/hyperlink" Target="https://www.youtube.com/watch?v=kzL22FTz0vc&amp;list=PL5Q2soXY2Zi--0LrXSQ9sST3N0k0bXp51&amp;index=2" TargetMode="External"/><Relationship Id="rId5" Type="http://schemas.openxmlformats.org/officeDocument/2006/relationships/hyperlink" Target="https://people.inf.ethz.ch/omutlu/pub/Pythia-customizable-hardware-prefetcher-using-reinforcement-learning_micro21-talk.pdf" TargetMode="External"/><Relationship Id="rId15" Type="http://schemas.openxmlformats.org/officeDocument/2006/relationships/image" Target="../media/image13.png"/><Relationship Id="rId10" Type="http://schemas.openxmlformats.org/officeDocument/2006/relationships/hyperlink" Target="https://www.youtube.com/watch?v=6UMFRW3VFPo&amp;list=PL5Q2soXY2Zi--0LrXSQ9sST3N0k0bXp51&amp;index=7" TargetMode="External"/><Relationship Id="rId4" Type="http://schemas.openxmlformats.org/officeDocument/2006/relationships/hyperlink" Target="https://people.inf.ethz.ch/omutlu/pub/Pythia-customizable-hardware-prefetcher-using-reinforcement-learning_micro21-talk.pptx" TargetMode="External"/><Relationship Id="rId9" Type="http://schemas.openxmlformats.org/officeDocument/2006/relationships/hyperlink" Target="https://people.inf.ethz.ch/omutlu/pub/Pythia-customizable-hardware-prefetcher-using-reinforcement-learning_micro21-lightning-talk.pdf" TargetMode="External"/><Relationship Id="rId14" Type="http://schemas.openxmlformats.org/officeDocument/2006/relationships/hyperlink" Target="https://arxiv.org/pdf/2109.12021.pdf" TargetMode="Externa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6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667.xml"/><Relationship Id="rId1" Type="http://schemas.openxmlformats.org/officeDocument/2006/relationships/tags" Target="../tags/tag9.xml"/><Relationship Id="rId5" Type="http://schemas.openxmlformats.org/officeDocument/2006/relationships/image" Target="../media/image97.jpg"/><Relationship Id="rId4" Type="http://schemas.openxmlformats.org/officeDocument/2006/relationships/image" Target="../media/image96.jp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2" Type="http://schemas.openxmlformats.org/officeDocument/2006/relationships/slideLayout" Target="../slideLayouts/slideLayout667.xml"/><Relationship Id="rId1" Type="http://schemas.openxmlformats.org/officeDocument/2006/relationships/tags" Target="../tags/tag10.xml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afGc1pWr-_Y" TargetMode="External"/><Relationship Id="rId3" Type="http://schemas.openxmlformats.org/officeDocument/2006/relationships/hyperlink" Target="http://www.microarch.org/micro55/" TargetMode="External"/><Relationship Id="rId7" Type="http://schemas.openxmlformats.org/officeDocument/2006/relationships/hyperlink" Target="https://people.inf.ethz.ch/omutlu/pub/Hermes_comparch22-lecture-slides.pdf" TargetMode="External"/><Relationship Id="rId12" Type="http://schemas.openxmlformats.org/officeDocument/2006/relationships/image" Target="../media/image14.png"/><Relationship Id="rId2" Type="http://schemas.openxmlformats.org/officeDocument/2006/relationships/hyperlink" Target="https://arxiv.org/pdf/2209.00188.pdf" TargetMode="External"/><Relationship Id="rId1" Type="http://schemas.openxmlformats.org/officeDocument/2006/relationships/slideLayout" Target="../slideLayouts/slideLayout652.xml"/><Relationship Id="rId6" Type="http://schemas.openxmlformats.org/officeDocument/2006/relationships/hyperlink" Target="https://people.inf.ethz.ch/omutlu/pub/Hermes_comparch22-lecture-slides.pptx" TargetMode="External"/><Relationship Id="rId11" Type="http://schemas.openxmlformats.org/officeDocument/2006/relationships/hyperlink" Target="https://github.com/CMU-SAFARI/Hermes" TargetMode="External"/><Relationship Id="rId5" Type="http://schemas.openxmlformats.org/officeDocument/2006/relationships/hyperlink" Target="https://people.inf.ethz.ch/omutlu/pub/Hermes_micro22-talk.pdf" TargetMode="External"/><Relationship Id="rId10" Type="http://schemas.openxmlformats.org/officeDocument/2006/relationships/hyperlink" Target="https://arxiv.org/abs/2209.00188" TargetMode="External"/><Relationship Id="rId4" Type="http://schemas.openxmlformats.org/officeDocument/2006/relationships/hyperlink" Target="https://people.inf.ethz.ch/omutlu/pub/Hermes_micro22-talk.pptx" TargetMode="External"/><Relationship Id="rId9" Type="http://schemas.openxmlformats.org/officeDocument/2006/relationships/hyperlink" Target="https://www.youtube.com/watch?v=PWWBtrL60dQ&amp;t=3609s" TargetMode="Externa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hyperlink" Target="https://www.youtube.com/watch?v=PWWBtrL60dQ&amp;t=3609s" TargetMode="Externa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jpeg"/><Relationship Id="rId7" Type="http://schemas.openxmlformats.org/officeDocument/2006/relationships/image" Target="../media/image44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70.xml"/><Relationship Id="rId6" Type="http://schemas.openxmlformats.org/officeDocument/2006/relationships/image" Target="../media/image43.png"/><Relationship Id="rId11" Type="http://schemas.openxmlformats.org/officeDocument/2006/relationships/hyperlink" Target="https://github.com/CMU-SAFARI/Hermes" TargetMode="External"/><Relationship Id="rId5" Type="http://schemas.openxmlformats.org/officeDocument/2006/relationships/image" Target="../media/image19.tiff"/><Relationship Id="rId10" Type="http://schemas.openxmlformats.org/officeDocument/2006/relationships/image" Target="../media/image23.png"/><Relationship Id="rId4" Type="http://schemas.openxmlformats.org/officeDocument/2006/relationships/image" Target="../media/image18.png"/><Relationship Id="rId9" Type="http://schemas.openxmlformats.org/officeDocument/2006/relationships/image" Target="../media/image21.pn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88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8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8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68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afGc1pWr-_Y" TargetMode="External"/><Relationship Id="rId3" Type="http://schemas.openxmlformats.org/officeDocument/2006/relationships/hyperlink" Target="http://www.microarch.org/micro55/" TargetMode="External"/><Relationship Id="rId7" Type="http://schemas.openxmlformats.org/officeDocument/2006/relationships/hyperlink" Target="https://people.inf.ethz.ch/omutlu/pub/Hermes_comparch22-lecture-slides.pdf" TargetMode="External"/><Relationship Id="rId12" Type="http://schemas.openxmlformats.org/officeDocument/2006/relationships/image" Target="../media/image14.png"/><Relationship Id="rId2" Type="http://schemas.openxmlformats.org/officeDocument/2006/relationships/hyperlink" Target="https://arxiv.org/pdf/2209.00188.pdf" TargetMode="External"/><Relationship Id="rId1" Type="http://schemas.openxmlformats.org/officeDocument/2006/relationships/slideLayout" Target="../slideLayouts/slideLayout652.xml"/><Relationship Id="rId6" Type="http://schemas.openxmlformats.org/officeDocument/2006/relationships/hyperlink" Target="https://people.inf.ethz.ch/omutlu/pub/Hermes_comparch22-lecture-slides.pptx" TargetMode="External"/><Relationship Id="rId11" Type="http://schemas.openxmlformats.org/officeDocument/2006/relationships/hyperlink" Target="https://github.com/CMU-SAFARI/Hermes" TargetMode="External"/><Relationship Id="rId5" Type="http://schemas.openxmlformats.org/officeDocument/2006/relationships/hyperlink" Target="https://people.inf.ethz.ch/omutlu/pub/Hermes_micro22-talk.pdf" TargetMode="External"/><Relationship Id="rId10" Type="http://schemas.openxmlformats.org/officeDocument/2006/relationships/hyperlink" Target="https://arxiv.org/abs/2209.00188" TargetMode="External"/><Relationship Id="rId4" Type="http://schemas.openxmlformats.org/officeDocument/2006/relationships/hyperlink" Target="https://people.inf.ethz.ch/omutlu/pub/Hermes_micro22-talk.pptx" TargetMode="External"/><Relationship Id="rId9" Type="http://schemas.openxmlformats.org/officeDocument/2006/relationships/hyperlink" Target="https://www.youtube.com/watch?v=PWWBtrL60dQ&amp;t=3609s" TargetMode="Externa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8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68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senix.org/events/sec07/" TargetMode="External"/><Relationship Id="rId2" Type="http://schemas.openxmlformats.org/officeDocument/2006/relationships/hyperlink" Target="http://users.ece.cmu.edu/~omutlu/pub/mph_usenix_security07.pdf" TargetMode="External"/><Relationship Id="rId1" Type="http://schemas.openxmlformats.org/officeDocument/2006/relationships/slideLayout" Target="../slideLayouts/slideLayout723.xml"/><Relationship Id="rId5" Type="http://schemas.openxmlformats.org/officeDocument/2006/relationships/image" Target="../media/image100.png"/><Relationship Id="rId4" Type="http://schemas.openxmlformats.org/officeDocument/2006/relationships/hyperlink" Target="http://users.ece.cmu.edu/~omutlu/pub/mutlu_usenix-security07_talk.ppt" TargetMode="Externa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icroarch.org/micro40/" TargetMode="External"/><Relationship Id="rId2" Type="http://schemas.openxmlformats.org/officeDocument/2006/relationships/hyperlink" Target="http://users.ece.cmu.edu/~omutlu/pub/stfm_micro07.pdf" TargetMode="External"/><Relationship Id="rId1" Type="http://schemas.openxmlformats.org/officeDocument/2006/relationships/slideLayout" Target="../slideLayouts/slideLayout734.xml"/><Relationship Id="rId6" Type="http://schemas.openxmlformats.org/officeDocument/2006/relationships/image" Target="../media/image101.png"/><Relationship Id="rId5" Type="http://schemas.openxmlformats.org/officeDocument/2006/relationships/hyperlink" Target="http://users.ece.cmu.edu/~omutlu/pub/mutlu_micro07_talk.ppt" TargetMode="External"/><Relationship Id="rId4" Type="http://schemas.openxmlformats.org/officeDocument/2006/relationships/hyperlink" Target="http://users.ece.cmu.edu/~omutlu/pub/stfm_micro07-summary.pdf" TargetMode="Externa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hyperlink" Target="http://isca2008.cs.princeton.edu/" TargetMode="External"/><Relationship Id="rId2" Type="http://schemas.openxmlformats.org/officeDocument/2006/relationships/hyperlink" Target="http://users.ece.cmu.edu/~omutlu/pub/parbs_isca08.pdf" TargetMode="External"/><Relationship Id="rId1" Type="http://schemas.openxmlformats.org/officeDocument/2006/relationships/slideLayout" Target="../slideLayouts/slideLayout746.xml"/><Relationship Id="rId6" Type="http://schemas.openxmlformats.org/officeDocument/2006/relationships/image" Target="../media/image102.png"/><Relationship Id="rId5" Type="http://schemas.openxmlformats.org/officeDocument/2006/relationships/hyperlink" Target="http://users.ece.cmu.edu/~omutlu/pub/mutlu_isca08_talk.ppt" TargetMode="External"/><Relationship Id="rId4" Type="http://schemas.openxmlformats.org/officeDocument/2006/relationships/hyperlink" Target="http://users.ece.cmu.edu/~omutlu/pub/parbs_isca08-summary.pdf" TargetMode="Externa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46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e.psu.edu/hpcl/hpca16.html" TargetMode="External"/><Relationship Id="rId2" Type="http://schemas.openxmlformats.org/officeDocument/2006/relationships/hyperlink" Target="http://users.ece.cmu.edu/~omutlu/pub/atlas_hpca10.pdf" TargetMode="External"/><Relationship Id="rId1" Type="http://schemas.openxmlformats.org/officeDocument/2006/relationships/slideLayout" Target="../slideLayouts/slideLayout757.xml"/><Relationship Id="rId5" Type="http://schemas.openxmlformats.org/officeDocument/2006/relationships/image" Target="../media/image104.png"/><Relationship Id="rId4" Type="http://schemas.openxmlformats.org/officeDocument/2006/relationships/hyperlink" Target="http://users.ece.cmu.edu/~omutlu/pub/kim_hpca10_talk.pptx" TargetMode="Externa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icroarch.org/micro43/" TargetMode="External"/><Relationship Id="rId2" Type="http://schemas.openxmlformats.org/officeDocument/2006/relationships/hyperlink" Target="http://users.ece.cmu.edu/~omutlu/pub/tcm_micro10.pdf" TargetMode="External"/><Relationship Id="rId1" Type="http://schemas.openxmlformats.org/officeDocument/2006/relationships/slideLayout" Target="../slideLayouts/slideLayout757.xml"/><Relationship Id="rId6" Type="http://schemas.openxmlformats.org/officeDocument/2006/relationships/image" Target="../media/image105.png"/><Relationship Id="rId5" Type="http://schemas.openxmlformats.org/officeDocument/2006/relationships/hyperlink" Target="http://users.ece.cmu.edu/~omutlu/pub/kim_micro10_talk.pdf" TargetMode="External"/><Relationship Id="rId4" Type="http://schemas.openxmlformats.org/officeDocument/2006/relationships/hyperlink" Target="http://users.ece.cmu.edu/~omutlu/pub/kim_micro10_talk.pptx" TargetMode="Externa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ccd-conf.com/" TargetMode="External"/><Relationship Id="rId2" Type="http://schemas.openxmlformats.org/officeDocument/2006/relationships/hyperlink" Target="http://users.ece.cmu.edu/~omutlu/pub/bliss-memory-scheduler_iccd14.pdf" TargetMode="External"/><Relationship Id="rId1" Type="http://schemas.openxmlformats.org/officeDocument/2006/relationships/slideLayout" Target="../slideLayouts/slideLayout769.xml"/><Relationship Id="rId6" Type="http://schemas.openxmlformats.org/officeDocument/2006/relationships/image" Target="../media/image106.png"/><Relationship Id="rId5" Type="http://schemas.openxmlformats.org/officeDocument/2006/relationships/hyperlink" Target="http://users.ece.cmu.edu/~omutlu/pub/bliss_lavanya_iccd14-talk.pdf" TargetMode="External"/><Relationship Id="rId4" Type="http://schemas.openxmlformats.org/officeDocument/2006/relationships/hyperlink" Target="http://users.ece.cmu.edu/~omutlu/pub/bliss_lavanya_iccd14-talk.pptx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5-WedkiB000" TargetMode="External"/><Relationship Id="rId3" Type="http://schemas.openxmlformats.org/officeDocument/2006/relationships/hyperlink" Target="http://iscaconf.org/isca2022/" TargetMode="External"/><Relationship Id="rId7" Type="http://schemas.openxmlformats.org/officeDocument/2006/relationships/hyperlink" Target="https://github.com/CMU-SAFARI/Sibyl" TargetMode="External"/><Relationship Id="rId2" Type="http://schemas.openxmlformats.org/officeDocument/2006/relationships/hyperlink" Target="https://people.inf.ethz.ch/omutlu/pub/Sibyl_RL-based-data-placement-in-hybrid-storage-systems_isca22.pdf" TargetMode="External"/><Relationship Id="rId1" Type="http://schemas.openxmlformats.org/officeDocument/2006/relationships/slideLayout" Target="../slideLayouts/slideLayout652.xml"/><Relationship Id="rId6" Type="http://schemas.openxmlformats.org/officeDocument/2006/relationships/hyperlink" Target="https://arxiv.org/pdf/2205.07394.pdf" TargetMode="External"/><Relationship Id="rId5" Type="http://schemas.openxmlformats.org/officeDocument/2006/relationships/hyperlink" Target="https://people.inf.ethz.ch/omutlu/pub/Sibyl_RL-based-data-placement-in-hybrid-storage-systems_isca22-talk.pdf" TargetMode="External"/><Relationship Id="rId4" Type="http://schemas.openxmlformats.org/officeDocument/2006/relationships/hyperlink" Target="https://people.inf.ethz.ch/omutlu/pub/Sibyl_RL-based-data-placement-in-hybrid-storage-systems_isca22-talk.pptx" TargetMode="External"/><Relationship Id="rId9" Type="http://schemas.openxmlformats.org/officeDocument/2006/relationships/image" Target="../media/image15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hyperlink" Target="http://isca2012.ittc.ku.edu/" TargetMode="External"/><Relationship Id="rId2" Type="http://schemas.openxmlformats.org/officeDocument/2006/relationships/hyperlink" Target="http://users.ece.cmu.edu/~omutlu/pub/staged-memory-scheduling_isca12.pdf" TargetMode="External"/><Relationship Id="rId1" Type="http://schemas.openxmlformats.org/officeDocument/2006/relationships/slideLayout" Target="../slideLayouts/slideLayout769.xml"/><Relationship Id="rId5" Type="http://schemas.openxmlformats.org/officeDocument/2006/relationships/image" Target="../media/image107.png"/><Relationship Id="rId4" Type="http://schemas.openxmlformats.org/officeDocument/2006/relationships/hyperlink" Target="http://users.ece.cmu.edu/~omutlu/pub/rachata_isca12_talk.pptx" TargetMode="External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hyperlink" Target="http://taco.acm.org/" TargetMode="External"/><Relationship Id="rId7" Type="http://schemas.openxmlformats.org/officeDocument/2006/relationships/hyperlink" Target="https://github.com/CMU-SAFARI/HWASim" TargetMode="External"/><Relationship Id="rId2" Type="http://schemas.openxmlformats.org/officeDocument/2006/relationships/hyperlink" Target="https://users.ece.cmu.edu/~omutlu/pub/dash_deadline-aware-heterogeneous-memory-scheduler_taco16.pdf" TargetMode="External"/><Relationship Id="rId1" Type="http://schemas.openxmlformats.org/officeDocument/2006/relationships/slideLayout" Target="../slideLayouts/slideLayout769.xml"/><Relationship Id="rId6" Type="http://schemas.openxmlformats.org/officeDocument/2006/relationships/hyperlink" Target="https://users.ece.cmu.edu/~omutlu/pub/dash_deadline-aware-heterogeneous-memory-scheduler_usui_hipeac16-talk.pdf" TargetMode="External"/><Relationship Id="rId5" Type="http://schemas.openxmlformats.org/officeDocument/2006/relationships/hyperlink" Target="https://users.ece.cmu.edu/~omutlu/pub/dash_deadline-aware-heterogeneous-memory-scheduler_usui_hipeac16-talk.pptx" TargetMode="External"/><Relationship Id="rId4" Type="http://schemas.openxmlformats.org/officeDocument/2006/relationships/hyperlink" Target="https://www.hipeac.net/2016/prague/" TargetMode="Externa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utah.edu/~lizhang/HPCA19/" TargetMode="External"/><Relationship Id="rId2" Type="http://schemas.openxmlformats.org/officeDocument/2006/relationships/hyperlink" Target="http://users.ece.cmu.edu/~omutlu/pub/mise-predictable_memory_performance-hpca13.pdf" TargetMode="External"/><Relationship Id="rId1" Type="http://schemas.openxmlformats.org/officeDocument/2006/relationships/slideLayout" Target="../slideLayouts/slideLayout781.xml"/><Relationship Id="rId5" Type="http://schemas.openxmlformats.org/officeDocument/2006/relationships/image" Target="../media/image109.png"/><Relationship Id="rId4" Type="http://schemas.openxmlformats.org/officeDocument/2006/relationships/hyperlink" Target="http://users.ece.cmu.edu/~omutlu/pub/subramanian_hpca13_talk.pptx" TargetMode="External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hyperlink" Target="https://users.ece.cmu.edu/~omutlu/pub/application-slowdown-model_lavanya_micro15-poster.pptx" TargetMode="External"/><Relationship Id="rId3" Type="http://schemas.openxmlformats.org/officeDocument/2006/relationships/hyperlink" Target="http://www.microarch.org/micro48/" TargetMode="External"/><Relationship Id="rId7" Type="http://schemas.openxmlformats.org/officeDocument/2006/relationships/hyperlink" Target="https://users.ece.cmu.edu/~omutlu/pub/application-slowdown-model_lavanya_micro15-lightning-talk.pdf" TargetMode="External"/><Relationship Id="rId2" Type="http://schemas.openxmlformats.org/officeDocument/2006/relationships/hyperlink" Target="https://users.ece.cmu.edu/~omutlu/pub/application-slowdown-model_micro15.pdf" TargetMode="External"/><Relationship Id="rId1" Type="http://schemas.openxmlformats.org/officeDocument/2006/relationships/slideLayout" Target="../slideLayouts/slideLayout781.xml"/><Relationship Id="rId6" Type="http://schemas.openxmlformats.org/officeDocument/2006/relationships/hyperlink" Target="https://users.ece.cmu.edu/~omutlu/pub/application-slowdown-model_lavanya_micro15-lightning-talk.pptx" TargetMode="External"/><Relationship Id="rId11" Type="http://schemas.openxmlformats.org/officeDocument/2006/relationships/image" Target="../media/image110.png"/><Relationship Id="rId5" Type="http://schemas.openxmlformats.org/officeDocument/2006/relationships/hyperlink" Target="https://users.ece.cmu.edu/~omutlu/pub/application-slowdown-model_lavanya_micro15-talk.pdf" TargetMode="External"/><Relationship Id="rId10" Type="http://schemas.openxmlformats.org/officeDocument/2006/relationships/hyperlink" Target="https://github.com/CMU-SAFARI/ASMSim" TargetMode="External"/><Relationship Id="rId4" Type="http://schemas.openxmlformats.org/officeDocument/2006/relationships/hyperlink" Target="https://users.ece.cmu.edu/~omutlu/pub/application-slowdown-model_lavanya_micro15-talk.pptx" TargetMode="External"/><Relationship Id="rId9" Type="http://schemas.openxmlformats.org/officeDocument/2006/relationships/hyperlink" Target="https://users.ece.cmu.edu/~omutlu/pub/application-slowdown-model_lavanya_micro15-poster.pdf" TargetMode="Externa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3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3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68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68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hyperlink" Target="http://users.ece.cmu.edu/~omutlu/pub/rlmc_isca08.pdf" TargetMode="External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687.xml"/><Relationship Id="rId5" Type="http://schemas.openxmlformats.org/officeDocument/2006/relationships/image" Target="../media/image112.png"/><Relationship Id="rId4" Type="http://schemas.openxmlformats.org/officeDocument/2006/relationships/hyperlink" Target="http://isca2008.cs.princeton.edu/" TargetMode="Externa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68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645024"/>
            <a:ext cx="9144000" cy="614362"/>
          </a:xfrm>
        </p:spPr>
        <p:txBody>
          <a:bodyPr>
            <a:noAutofit/>
          </a:bodyPr>
          <a:lstStyle/>
          <a:p>
            <a:r>
              <a:rPr lang="en-US" sz="2200" dirty="0"/>
              <a:t>Onur Mutlu</a:t>
            </a:r>
          </a:p>
          <a:p>
            <a:r>
              <a:rPr lang="en-US" sz="2200" dirty="0">
                <a:hlinkClick r:id="rId3"/>
              </a:rPr>
              <a:t>omutlu@gmail.com</a:t>
            </a:r>
            <a:r>
              <a:rPr lang="en-US" sz="2200" dirty="0"/>
              <a:t> </a:t>
            </a:r>
          </a:p>
          <a:p>
            <a:r>
              <a:rPr lang="en-US" sz="2200" dirty="0">
                <a:hlinkClick r:id="rId4"/>
              </a:rPr>
              <a:t>https://people.inf.ethz.ch/omutlu</a:t>
            </a:r>
            <a:endParaRPr lang="en-US" sz="2200" dirty="0"/>
          </a:p>
          <a:p>
            <a:r>
              <a:rPr lang="en-US" sz="2200"/>
              <a:t>19 </a:t>
            </a:r>
            <a:r>
              <a:rPr lang="en-US" sz="2200" dirty="0"/>
              <a:t>July 2024</a:t>
            </a:r>
          </a:p>
          <a:p>
            <a:r>
              <a:rPr lang="en-US" sz="2400" dirty="0"/>
              <a:t>HiPEAC ACACES Summer School 2024</a:t>
            </a:r>
          </a:p>
          <a:p>
            <a:endParaRPr lang="en-US" sz="2200" dirty="0"/>
          </a:p>
          <a:p>
            <a:pPr algn="l"/>
            <a:endParaRPr lang="en-US" sz="2200" dirty="0"/>
          </a:p>
        </p:txBody>
      </p:sp>
      <p:pic>
        <p:nvPicPr>
          <p:cNvPr id="10" name="Picture 2" descr="ETH Zurich short logo, black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82" t="19970" r="7940" b="18111"/>
          <a:stretch/>
        </p:blipFill>
        <p:spPr bwMode="auto">
          <a:xfrm>
            <a:off x="3261625" y="5805264"/>
            <a:ext cx="2750535" cy="78375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safari.png">
            <a:extLst>
              <a:ext uri="{FF2B5EF4-FFF2-40B4-BE49-F238E27FC236}">
                <a16:creationId xmlns:a16="http://schemas.microsoft.com/office/drawing/2014/main" id="{979E4862-636A-E34E-B52B-A7AB09A48069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16024" y="5949280"/>
            <a:ext cx="1745138" cy="504938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93DF90B4-9AA1-0247-9894-BE34945D57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5536" y="1052736"/>
            <a:ext cx="8382000" cy="2201416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600" b="1" dirty="0"/>
              <a:t>Memory Systems and Memory-Centric Computing</a:t>
            </a:r>
            <a:br>
              <a:rPr lang="en-US" sz="4400" b="1" dirty="0"/>
            </a:br>
            <a:br>
              <a:rPr lang="en-US" sz="400" dirty="0"/>
            </a:br>
            <a:r>
              <a:rPr lang="en-US" sz="4000" dirty="0">
                <a:solidFill>
                  <a:srgbClr val="C00000"/>
                </a:solidFill>
              </a:rPr>
              <a:t>Topic 4: ML/AI-Driven Memory Systems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14790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04F852-247E-8E45-911F-917B88B448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8879904" cy="1066800"/>
          </a:xfrm>
        </p:spPr>
        <p:txBody>
          <a:bodyPr/>
          <a:lstStyle/>
          <a:p>
            <a:r>
              <a:rPr lang="en-US" sz="3400" dirty="0"/>
              <a:t>A Blueprint for Fundamentally Better Architectures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D775C0-662F-E944-BE80-00AD35D758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052736"/>
            <a:ext cx="8610600" cy="5195664"/>
          </a:xfrm>
        </p:spPr>
        <p:txBody>
          <a:bodyPr/>
          <a:lstStyle/>
          <a:p>
            <a:r>
              <a:rPr lang="en-US" sz="2000" dirty="0"/>
              <a:t>Onur Mutlu,</a:t>
            </a:r>
            <a:br>
              <a:rPr lang="en-US" sz="2000" dirty="0"/>
            </a:br>
            <a:r>
              <a:rPr lang="en-US" sz="2000" b="1" dirty="0">
                <a:solidFill>
                  <a:srgbClr val="0000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"Intelligent Architectures for Intelligent Computing Systems"</a:t>
            </a:r>
            <a:br>
              <a:rPr lang="en-US" sz="2000" dirty="0"/>
            </a:br>
            <a:r>
              <a:rPr lang="en-US" sz="2000" i="1" dirty="0"/>
              <a:t>Invited Paper in Proceedings of the </a:t>
            </a:r>
            <a:r>
              <a:rPr lang="en-US" sz="2000" i="1" dirty="0">
                <a:hlinkClick r:id="rId3"/>
              </a:rPr>
              <a:t>Design, Automation, and Test in Europe Conference</a:t>
            </a:r>
            <a:r>
              <a:rPr lang="en-US" sz="2000" i="1" dirty="0"/>
              <a:t> (</a:t>
            </a:r>
            <a:r>
              <a:rPr lang="en-US" sz="2000" b="1" i="1" dirty="0"/>
              <a:t>DATE</a:t>
            </a:r>
            <a:r>
              <a:rPr lang="en-US" sz="2000" i="1" dirty="0"/>
              <a:t>)</a:t>
            </a:r>
            <a:r>
              <a:rPr lang="en-US" sz="2000" dirty="0"/>
              <a:t>, Virtual, February 2021.</a:t>
            </a:r>
            <a:br>
              <a:rPr lang="en-US" sz="2000" dirty="0"/>
            </a:br>
            <a:r>
              <a:rPr lang="en-US" sz="2000" dirty="0"/>
              <a:t>[</a:t>
            </a:r>
            <a:r>
              <a:rPr lang="en-US" sz="2000" dirty="0">
                <a:hlinkClick r:id="rId4"/>
              </a:rPr>
              <a:t>Slides (pptx)</a:t>
            </a:r>
            <a:r>
              <a:rPr lang="en-US" sz="2000" dirty="0"/>
              <a:t> </a:t>
            </a:r>
            <a:r>
              <a:rPr lang="en-US" sz="2000" dirty="0">
                <a:hlinkClick r:id="rId5"/>
              </a:rPr>
              <a:t>(pdf)</a:t>
            </a:r>
            <a:r>
              <a:rPr lang="en-US" sz="2000" dirty="0"/>
              <a:t>]</a:t>
            </a:r>
            <a:br>
              <a:rPr lang="en-US" sz="2000" dirty="0"/>
            </a:br>
            <a:r>
              <a:rPr lang="en-US" sz="2000" dirty="0"/>
              <a:t>[</a:t>
            </a:r>
            <a:r>
              <a:rPr lang="en-US" sz="2000" dirty="0">
                <a:hlinkClick r:id="rId6"/>
              </a:rPr>
              <a:t>IEDM Tutorial Slides (pptx)</a:t>
            </a:r>
            <a:r>
              <a:rPr lang="en-US" sz="2000" dirty="0"/>
              <a:t> </a:t>
            </a:r>
            <a:r>
              <a:rPr lang="en-US" sz="2000" dirty="0">
                <a:hlinkClick r:id="rId7"/>
              </a:rPr>
              <a:t>(pdf)</a:t>
            </a:r>
            <a:r>
              <a:rPr lang="en-US" sz="2000" dirty="0"/>
              <a:t>]</a:t>
            </a:r>
            <a:br>
              <a:rPr lang="en-US" sz="2000" dirty="0"/>
            </a:br>
            <a:r>
              <a:rPr lang="en-US" sz="2000" dirty="0"/>
              <a:t>[</a:t>
            </a:r>
            <a:r>
              <a:rPr lang="en-US" sz="2000" dirty="0">
                <a:hlinkClick r:id="rId8"/>
              </a:rPr>
              <a:t>Short DATE Talk Video</a:t>
            </a:r>
            <a:r>
              <a:rPr lang="en-US" sz="2000" dirty="0"/>
              <a:t> (11 minutes)]</a:t>
            </a:r>
            <a:br>
              <a:rPr lang="en-US" sz="2000" dirty="0"/>
            </a:br>
            <a:r>
              <a:rPr lang="en-US" sz="2000" dirty="0"/>
              <a:t>[</a:t>
            </a:r>
            <a:r>
              <a:rPr lang="en-US" sz="2000" dirty="0">
                <a:hlinkClick r:id="rId9"/>
              </a:rPr>
              <a:t>Longer IEDM Tutorial Video</a:t>
            </a:r>
            <a:r>
              <a:rPr lang="en-US" sz="2000" dirty="0"/>
              <a:t> (1 </a:t>
            </a:r>
            <a:r>
              <a:rPr lang="en-US" sz="2000" dirty="0" err="1"/>
              <a:t>hr</a:t>
            </a:r>
            <a:r>
              <a:rPr lang="en-US" sz="2000" dirty="0"/>
              <a:t> 51 minutes)]</a:t>
            </a:r>
          </a:p>
          <a:p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02EC93-2093-4A4C-9A55-4B63386A8DC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91863D-16AC-D747-BA17-510BFEEF04E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4399550"/>
            <a:ext cx="9144000" cy="1549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435683"/>
      </p:ext>
    </p:extLst>
  </p:cSld>
  <p:clrMapOvr>
    <a:masterClrMapping/>
  </p:clrMapOvr>
  <p:transition/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" name="Google Shape;1639;p61"/>
          <p:cNvSpPr txBox="1"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Garamond"/>
                <a:ea typeface="Garamond"/>
                <a:cs typeface="Garamond"/>
                <a:sym typeface="Garamond"/>
              </a:rPr>
              <a:t>Self-Optimizing DRAM Controllers</a:t>
            </a:r>
            <a:endParaRPr/>
          </a:p>
        </p:txBody>
      </p:sp>
      <p:sp>
        <p:nvSpPr>
          <p:cNvPr id="1640" name="Google Shape;1640;p61"/>
          <p:cNvSpPr txBox="1">
            <a:spLocks noGrp="1"/>
          </p:cNvSpPr>
          <p:nvPr>
            <p:ph type="body" idx="1"/>
          </p:nvPr>
        </p:nvSpPr>
        <p:spPr>
          <a:xfrm>
            <a:off x="228600" y="996950"/>
            <a:ext cx="8610600" cy="51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1170"/>
              <a:buChar char="■"/>
            </a:pPr>
            <a:r>
              <a:rPr lang="en-US" sz="1800">
                <a:latin typeface="Tahoma"/>
                <a:ea typeface="Tahoma"/>
                <a:cs typeface="Tahoma"/>
                <a:sym typeface="Tahoma"/>
              </a:rPr>
              <a:t>Engin Ipek, Onur Mutlu, José F. Martínez, and Rich Caruana, </a:t>
            </a:r>
            <a:br>
              <a:rPr lang="en-US" sz="1800">
                <a:latin typeface="Tahoma"/>
                <a:ea typeface="Tahoma"/>
                <a:cs typeface="Tahoma"/>
                <a:sym typeface="Tahoma"/>
              </a:rPr>
            </a:br>
            <a:r>
              <a:rPr lang="en-US" sz="1800" b="1" u="sng">
                <a:solidFill>
                  <a:srgbClr val="0000FF"/>
                </a:solidFill>
                <a:latin typeface="Tahoma"/>
                <a:ea typeface="Tahoma"/>
                <a:cs typeface="Tahoma"/>
                <a:sym typeface="Tahom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"Self Optimizing Memory Controllers: A Reinforcement Learning Approach"</a:t>
            </a:r>
            <a:br>
              <a:rPr lang="en-US" sz="1800">
                <a:latin typeface="Tahoma"/>
                <a:ea typeface="Tahoma"/>
                <a:cs typeface="Tahoma"/>
                <a:sym typeface="Tahoma"/>
              </a:rPr>
            </a:br>
            <a:r>
              <a:rPr lang="en-US" sz="1800" i="1">
                <a:latin typeface="Tahoma"/>
                <a:ea typeface="Tahoma"/>
                <a:cs typeface="Tahoma"/>
                <a:sym typeface="Tahoma"/>
              </a:rPr>
              <a:t>Proceedings of the </a:t>
            </a:r>
            <a:r>
              <a:rPr lang="en-US" sz="1800" i="1" u="sng">
                <a:solidFill>
                  <a:schemeClr val="hlink"/>
                </a:solidFill>
                <a:latin typeface="Tahoma"/>
                <a:ea typeface="Tahoma"/>
                <a:cs typeface="Tahoma"/>
                <a:sym typeface="Tahoma"/>
                <a:hlinkClick r:id="rId4"/>
              </a:rPr>
              <a:t>35th International Symposium on Computer Architecture</a:t>
            </a:r>
            <a:r>
              <a:rPr lang="en-US" sz="1800" i="1">
                <a:latin typeface="Tahoma"/>
                <a:ea typeface="Tahoma"/>
                <a:cs typeface="Tahoma"/>
                <a:sym typeface="Tahoma"/>
              </a:rPr>
              <a:t> (</a:t>
            </a:r>
            <a:r>
              <a:rPr lang="en-US" sz="1800" b="1" i="1">
                <a:latin typeface="Tahoma"/>
                <a:ea typeface="Tahoma"/>
                <a:cs typeface="Tahoma"/>
                <a:sym typeface="Tahoma"/>
              </a:rPr>
              <a:t>ISCA</a:t>
            </a:r>
            <a:r>
              <a:rPr lang="en-US" sz="1800" i="1">
                <a:latin typeface="Tahoma"/>
                <a:ea typeface="Tahoma"/>
                <a:cs typeface="Tahoma"/>
                <a:sym typeface="Tahoma"/>
              </a:rPr>
              <a:t>)</a:t>
            </a:r>
            <a:r>
              <a:rPr lang="en-US" sz="1800">
                <a:latin typeface="Tahoma"/>
                <a:ea typeface="Tahoma"/>
                <a:cs typeface="Tahoma"/>
                <a:sym typeface="Tahoma"/>
              </a:rPr>
              <a:t>, pages 39-50, Beijing, China, June 2008.</a:t>
            </a:r>
            <a:endParaRPr/>
          </a:p>
          <a:p>
            <a:pPr marL="342900" lvl="0" indent="-268605" algn="l" rtl="0">
              <a:spcBef>
                <a:spcPts val="360"/>
              </a:spcBef>
              <a:spcAft>
                <a:spcPts val="0"/>
              </a:spcAft>
              <a:buSzPts val="1170"/>
              <a:buNone/>
            </a:pP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342900" lvl="0" indent="-243840" algn="l" rtl="0">
              <a:spcBef>
                <a:spcPts val="480"/>
              </a:spcBef>
              <a:spcAft>
                <a:spcPts val="0"/>
              </a:spcAft>
              <a:buSzPts val="1560"/>
              <a:buNone/>
            </a:pPr>
            <a:endParaRPr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641" name="Google Shape;1641;p61"/>
          <p:cNvSpPr txBox="1">
            <a:spLocks noGrp="1"/>
          </p:cNvSpPr>
          <p:nvPr>
            <p:ph type="sldNum" idx="12"/>
          </p:nvPr>
        </p:nvSpPr>
        <p:spPr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Garamond"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/>
                <a:ea typeface="Garamond"/>
                <a:cs typeface="Garamond"/>
                <a:sym typeface="Garamond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Garamond"/>
                <a:buNone/>
                <a:tabLst/>
                <a:defRPr/>
              </a:pPr>
              <a:t>100</a:t>
            </a:fld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/>
              <a:ea typeface="Garamond"/>
              <a:cs typeface="Garamond"/>
              <a:sym typeface="Garamond"/>
            </a:endParaRPr>
          </a:p>
        </p:txBody>
      </p:sp>
      <p:pic>
        <p:nvPicPr>
          <p:cNvPr id="1642" name="Google Shape;1642;p6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5288" y="2508250"/>
            <a:ext cx="8255000" cy="4089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7" name="Google Shape;1647;p62"/>
          <p:cNvSpPr txBox="1"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Garamond"/>
                <a:ea typeface="Garamond"/>
                <a:cs typeface="Garamond"/>
                <a:sym typeface="Garamond"/>
              </a:rPr>
              <a:t>States, Actions, Rewards</a:t>
            </a:r>
            <a:endParaRPr/>
          </a:p>
        </p:txBody>
      </p:sp>
      <p:sp>
        <p:nvSpPr>
          <p:cNvPr id="1648" name="Google Shape;1648;p62"/>
          <p:cNvSpPr txBox="1">
            <a:spLocks noGrp="1"/>
          </p:cNvSpPr>
          <p:nvPr>
            <p:ph type="sldNum" idx="12"/>
          </p:nvPr>
        </p:nvSpPr>
        <p:spPr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Garamond"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/>
                <a:ea typeface="Garamond"/>
                <a:cs typeface="Garamond"/>
                <a:sym typeface="Garamond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Garamond"/>
                <a:buNone/>
                <a:tabLst/>
                <a:defRPr/>
              </a:pPr>
              <a:t>101</a:t>
            </a:fld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1649" name="Google Shape;1649;p62"/>
          <p:cNvSpPr/>
          <p:nvPr/>
        </p:nvSpPr>
        <p:spPr>
          <a:xfrm>
            <a:off x="-107950" y="990600"/>
            <a:ext cx="2787650" cy="48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596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50011"/>
              </a:buClr>
              <a:buSzPts val="2250"/>
              <a:buFont typeface="Arial"/>
              <a:buChar char="●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Reward function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9525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C50011"/>
              </a:buClr>
              <a:buSzPts val="2250"/>
              <a:buFont typeface="Merriweather Sans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+1 for scheduling Read and Write commands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9525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C50011"/>
              </a:buClr>
              <a:buSzPts val="2250"/>
              <a:buFont typeface="Merriweather Sans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0 at all other times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9525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C50011"/>
              </a:buClr>
              <a:buSzPts val="2250"/>
              <a:buFont typeface="Merriweather Sans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Goal is to maximize long-term       data bus utilization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952500" marR="0" lvl="1" indent="-200025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C50011"/>
              </a:buClr>
              <a:buSzPts val="2250"/>
              <a:buFont typeface="Merriweather Sans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  <a:p>
            <a:pPr marL="9525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C50011"/>
              </a:buClr>
              <a:buSzPts val="2250"/>
              <a:buFont typeface="Merriweather Sans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50" name="Google Shape;1650;p62"/>
          <p:cNvSpPr/>
          <p:nvPr/>
        </p:nvSpPr>
        <p:spPr>
          <a:xfrm>
            <a:off x="2771775" y="1125538"/>
            <a:ext cx="2952750" cy="48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596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50011"/>
              </a:buClr>
              <a:buSzPts val="2250"/>
              <a:buFont typeface="Arial"/>
              <a:buChar char="●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State attributes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9525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C50011"/>
              </a:buClr>
              <a:buSzPts val="2250"/>
              <a:buFont typeface="Merriweather Sans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Number of reads, writes, and load misses in transaction queue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9525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C50011"/>
              </a:buClr>
              <a:buSzPts val="2250"/>
              <a:buFont typeface="Merriweather Sans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Number of pending writes and ROB heads waiting for referenced row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9525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C50011"/>
              </a:buClr>
              <a:buSzPts val="2250"/>
              <a:buFont typeface="Merriweather Sans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Request</a:t>
            </a: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’</a:t>
            </a: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s relative ROB order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952500" marR="0" lvl="1" indent="-200025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C50011"/>
              </a:buClr>
              <a:buSzPts val="2250"/>
              <a:buFont typeface="Merriweather Sans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  <a:p>
            <a:pPr marL="9525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C50011"/>
              </a:buClr>
              <a:buSzPts val="2250"/>
              <a:buFont typeface="Merriweather Sans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51" name="Google Shape;1651;p62"/>
          <p:cNvSpPr/>
          <p:nvPr/>
        </p:nvSpPr>
        <p:spPr>
          <a:xfrm>
            <a:off x="5724525" y="1233488"/>
            <a:ext cx="4189413" cy="48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596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50011"/>
              </a:buClr>
              <a:buSzPts val="2250"/>
              <a:buFont typeface="Arial"/>
              <a:buChar char="●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Actions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9525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C50011"/>
              </a:buClr>
              <a:buSzPts val="2250"/>
              <a:buFont typeface="Merriweather Sans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Activate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9525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C50011"/>
              </a:buClr>
              <a:buSzPts val="2250"/>
              <a:buFont typeface="Merriweather Sans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Write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9525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C50011"/>
              </a:buClr>
              <a:buSzPts val="2250"/>
              <a:buFont typeface="Merriweather Sans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Read - load miss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9525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C50011"/>
              </a:buClr>
              <a:buSzPts val="2250"/>
              <a:buFont typeface="Merriweather Sans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Read - store miss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9525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C50011"/>
              </a:buClr>
              <a:buSzPts val="2250"/>
              <a:buFont typeface="Merriweather Sans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Precharge - pending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9525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C50011"/>
              </a:buClr>
              <a:buSzPts val="2250"/>
              <a:buFont typeface="Merriweather Sans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Precharge - preemptive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9525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C50011"/>
              </a:buClr>
              <a:buSzPts val="2250"/>
              <a:buFont typeface="Merriweather Sans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NOP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9525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C50011"/>
              </a:buClr>
              <a:buSzPts val="2250"/>
              <a:buFont typeface="Merriweather Sans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  <a:p>
            <a:pPr marL="952500" marR="0" lvl="1" indent="-200025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C50011"/>
              </a:buClr>
              <a:buSzPts val="2250"/>
              <a:buFont typeface="Merriweather Sans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  <a:p>
            <a:pPr marL="9525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C50011"/>
              </a:buClr>
              <a:buSzPts val="2250"/>
              <a:buFont typeface="Merriweather Sans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6" name="Google Shape;1656;p63"/>
          <p:cNvSpPr txBox="1"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Garamond"/>
                <a:ea typeface="Garamond"/>
                <a:cs typeface="Garamond"/>
                <a:sym typeface="Garamond"/>
              </a:rPr>
              <a:t>Performance Results</a:t>
            </a:r>
            <a:endParaRPr/>
          </a:p>
        </p:txBody>
      </p:sp>
      <p:sp>
        <p:nvSpPr>
          <p:cNvPr id="1657" name="Google Shape;1657;p63"/>
          <p:cNvSpPr txBox="1">
            <a:spLocks noGrp="1"/>
          </p:cNvSpPr>
          <p:nvPr>
            <p:ph type="sldNum" idx="12"/>
          </p:nvPr>
        </p:nvSpPr>
        <p:spPr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Garamond"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/>
                <a:ea typeface="Garamond"/>
                <a:cs typeface="Garamond"/>
                <a:sym typeface="Garamond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Garamond"/>
                <a:buNone/>
                <a:tabLst/>
                <a:defRPr/>
              </a:pPr>
              <a:t>102</a:t>
            </a:fld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/>
              <a:ea typeface="Garamond"/>
              <a:cs typeface="Garamond"/>
              <a:sym typeface="Garamond"/>
            </a:endParaRPr>
          </a:p>
        </p:txBody>
      </p:sp>
      <p:pic>
        <p:nvPicPr>
          <p:cNvPr id="1658" name="Google Shape;1658;p6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38" y="4567386"/>
            <a:ext cx="9144000" cy="1885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9" name="Google Shape;1659;p6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013" y="1125538"/>
            <a:ext cx="9072562" cy="2274887"/>
          </a:xfrm>
          <a:prstGeom prst="rect">
            <a:avLst/>
          </a:prstGeom>
          <a:noFill/>
          <a:ln>
            <a:noFill/>
          </a:ln>
        </p:spPr>
      </p:pic>
      <p:sp>
        <p:nvSpPr>
          <p:cNvPr id="1660" name="Google Shape;1660;p63"/>
          <p:cNvSpPr txBox="1"/>
          <p:nvPr/>
        </p:nvSpPr>
        <p:spPr>
          <a:xfrm>
            <a:off x="357949" y="3501008"/>
            <a:ext cx="8345554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32FF"/>
              </a:buClr>
              <a:buSzPts val="3000"/>
              <a:buFont typeface="Tahoma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Large, robust performance improvements </a:t>
            </a:r>
            <a:br>
              <a:rPr kumimoji="0" lang="en-US" sz="3000" b="1" i="0" u="none" strike="noStrike" kern="0" cap="none" spc="0" normalizeH="0" baseline="0" noProof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</a:br>
            <a:r>
              <a:rPr kumimoji="0" lang="en-US" sz="3000" b="1" i="0" u="none" strike="noStrike" kern="0" cap="none" spc="0" normalizeH="0" baseline="0" noProof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over many human-designed policies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5" name="Google Shape;1665;p64"/>
          <p:cNvSpPr txBox="1"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Garamond"/>
                <a:ea typeface="Garamond"/>
                <a:cs typeface="Garamond"/>
                <a:sym typeface="Garamond"/>
              </a:rPr>
              <a:t>Self Optimizing DRAM Controllers</a:t>
            </a:r>
            <a:endParaRPr/>
          </a:p>
        </p:txBody>
      </p:sp>
      <p:sp>
        <p:nvSpPr>
          <p:cNvPr id="1666" name="Google Shape;1666;p64"/>
          <p:cNvSpPr txBox="1">
            <a:spLocks noGrp="1"/>
          </p:cNvSpPr>
          <p:nvPr>
            <p:ph type="body" idx="1"/>
          </p:nvPr>
        </p:nvSpPr>
        <p:spPr>
          <a:xfrm>
            <a:off x="228600" y="996950"/>
            <a:ext cx="8915400" cy="51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462" lvl="0" indent="0" algn="l" rtl="0">
              <a:spcBef>
                <a:spcPts val="0"/>
              </a:spcBef>
              <a:spcAft>
                <a:spcPts val="0"/>
              </a:spcAft>
              <a:buSzPts val="1560"/>
              <a:buFont typeface="Noto Sans Symbols"/>
              <a:buNone/>
            </a:pPr>
            <a:r>
              <a:rPr lang="en-US"/>
              <a:t>+ </a:t>
            </a:r>
            <a:r>
              <a:rPr lang="en-US">
                <a:solidFill>
                  <a:srgbClr val="0432FF"/>
                </a:solidFill>
              </a:rPr>
              <a:t>Continuous learning </a:t>
            </a:r>
            <a:r>
              <a:rPr lang="en-US"/>
              <a:t>in the presence of changing environment</a:t>
            </a:r>
            <a:endParaRPr/>
          </a:p>
          <a:p>
            <a:pPr marL="17462" lvl="0" indent="0" algn="l" rtl="0">
              <a:spcBef>
                <a:spcPts val="480"/>
              </a:spcBef>
              <a:spcAft>
                <a:spcPts val="0"/>
              </a:spcAft>
              <a:buSzPts val="1560"/>
              <a:buFont typeface="Noto Sans Symbols"/>
              <a:buNone/>
            </a:pPr>
            <a:endParaRPr/>
          </a:p>
          <a:p>
            <a:pPr marL="17462" lvl="0" indent="0" algn="l" rtl="0">
              <a:spcBef>
                <a:spcPts val="480"/>
              </a:spcBef>
              <a:spcAft>
                <a:spcPts val="0"/>
              </a:spcAft>
              <a:buSzPts val="1560"/>
              <a:buFont typeface="Noto Sans Symbols"/>
              <a:buNone/>
            </a:pPr>
            <a:r>
              <a:rPr lang="en-US"/>
              <a:t>+ </a:t>
            </a:r>
            <a:r>
              <a:rPr lang="en-US">
                <a:solidFill>
                  <a:srgbClr val="0432FF"/>
                </a:solidFill>
              </a:rPr>
              <a:t>Reduced designer burden </a:t>
            </a:r>
            <a:r>
              <a:rPr lang="en-US"/>
              <a:t>in finding a good scheduling policy. Designer specifies:</a:t>
            </a:r>
            <a:endParaRPr/>
          </a:p>
          <a:p>
            <a:pPr marL="17462" lvl="0" indent="0" algn="l" rtl="0">
              <a:spcBef>
                <a:spcPts val="480"/>
              </a:spcBef>
              <a:spcAft>
                <a:spcPts val="0"/>
              </a:spcAft>
              <a:buSzPts val="1560"/>
              <a:buFont typeface="Noto Sans Symbols"/>
              <a:buNone/>
            </a:pPr>
            <a:r>
              <a:rPr lang="en-US"/>
              <a:t>	1) What system variables might be useful</a:t>
            </a:r>
            <a:endParaRPr/>
          </a:p>
          <a:p>
            <a:pPr marL="17462" lvl="0" indent="0" algn="l" rtl="0">
              <a:spcBef>
                <a:spcPts val="480"/>
              </a:spcBef>
              <a:spcAft>
                <a:spcPts val="0"/>
              </a:spcAft>
              <a:buSzPts val="1560"/>
              <a:buFont typeface="Noto Sans Symbols"/>
              <a:buNone/>
            </a:pPr>
            <a:r>
              <a:rPr lang="en-US"/>
              <a:t>	2) What target to optimize, but not how to optimize it</a:t>
            </a:r>
            <a:endParaRPr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SzPts val="1560"/>
              <a:buFont typeface="Noto Sans Symbols"/>
              <a:buNone/>
            </a:pPr>
            <a:endParaRPr/>
          </a:p>
          <a:p>
            <a:pPr marL="17462" lvl="0" indent="0" algn="l" rtl="0">
              <a:spcBef>
                <a:spcPts val="480"/>
              </a:spcBef>
              <a:spcAft>
                <a:spcPts val="0"/>
              </a:spcAft>
              <a:buSzPts val="1560"/>
              <a:buFont typeface="Noto Sans Symbols"/>
              <a:buNone/>
            </a:pPr>
            <a:r>
              <a:rPr lang="en-US"/>
              <a:t>-- How to specify </a:t>
            </a:r>
            <a:r>
              <a:rPr lang="en-US">
                <a:solidFill>
                  <a:srgbClr val="FF0000"/>
                </a:solidFill>
              </a:rPr>
              <a:t>different objectives</a:t>
            </a:r>
            <a:r>
              <a:rPr lang="en-US"/>
              <a:t>? (e.g., fairness, QoS, …)</a:t>
            </a:r>
            <a:endParaRPr/>
          </a:p>
          <a:p>
            <a:pPr marL="17462" lvl="0" indent="0" algn="l" rtl="0">
              <a:spcBef>
                <a:spcPts val="480"/>
              </a:spcBef>
              <a:spcAft>
                <a:spcPts val="0"/>
              </a:spcAft>
              <a:buSzPts val="1560"/>
              <a:buFont typeface="Noto Sans Symbols"/>
              <a:buNone/>
            </a:pPr>
            <a:endParaRPr/>
          </a:p>
          <a:p>
            <a:pPr marL="17462" lvl="0" indent="0" algn="l" rtl="0">
              <a:spcBef>
                <a:spcPts val="480"/>
              </a:spcBef>
              <a:spcAft>
                <a:spcPts val="0"/>
              </a:spcAft>
              <a:buSzPts val="1560"/>
              <a:buFont typeface="Noto Sans Symbols"/>
              <a:buNone/>
            </a:pPr>
            <a:r>
              <a:rPr lang="en-US"/>
              <a:t>-- </a:t>
            </a:r>
            <a:r>
              <a:rPr lang="en-US">
                <a:solidFill>
                  <a:srgbClr val="FF0000"/>
                </a:solidFill>
              </a:rPr>
              <a:t>Hardware complexity</a:t>
            </a:r>
            <a:r>
              <a:rPr lang="en-US"/>
              <a:t>?</a:t>
            </a:r>
            <a:endParaRPr/>
          </a:p>
          <a:p>
            <a:pPr marL="17462" lvl="0" indent="0" algn="l" rtl="0">
              <a:spcBef>
                <a:spcPts val="480"/>
              </a:spcBef>
              <a:spcAft>
                <a:spcPts val="0"/>
              </a:spcAft>
              <a:buSzPts val="1560"/>
              <a:buFont typeface="Noto Sans Symbols"/>
              <a:buNone/>
            </a:pPr>
            <a:endParaRPr/>
          </a:p>
          <a:p>
            <a:pPr marL="17462" lvl="0" indent="0" algn="l" rtl="0">
              <a:spcBef>
                <a:spcPts val="480"/>
              </a:spcBef>
              <a:spcAft>
                <a:spcPts val="0"/>
              </a:spcAft>
              <a:buSzPts val="1560"/>
              <a:buFont typeface="Noto Sans Symbols"/>
              <a:buNone/>
            </a:pPr>
            <a:r>
              <a:rPr lang="en-US"/>
              <a:t>-- </a:t>
            </a:r>
            <a:r>
              <a:rPr lang="en-US">
                <a:solidFill>
                  <a:srgbClr val="FF0000"/>
                </a:solidFill>
              </a:rPr>
              <a:t>Design </a:t>
            </a:r>
            <a:r>
              <a:rPr lang="en-US" b="1">
                <a:solidFill>
                  <a:srgbClr val="FF0000"/>
                </a:solidFill>
              </a:rPr>
              <a:t>mindset</a:t>
            </a:r>
            <a:r>
              <a:rPr lang="en-US">
                <a:solidFill>
                  <a:srgbClr val="FF0000"/>
                </a:solidFill>
              </a:rPr>
              <a:t> and flow</a:t>
            </a:r>
            <a:endParaRPr/>
          </a:p>
        </p:txBody>
      </p:sp>
      <p:sp>
        <p:nvSpPr>
          <p:cNvPr id="1667" name="Google Shape;1667;p64"/>
          <p:cNvSpPr txBox="1">
            <a:spLocks noGrp="1"/>
          </p:cNvSpPr>
          <p:nvPr>
            <p:ph type="sldNum" idx="12"/>
          </p:nvPr>
        </p:nvSpPr>
        <p:spPr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Garamond"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/>
                <a:ea typeface="Garamond"/>
                <a:cs typeface="Garamond"/>
                <a:sym typeface="Garamond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Garamond"/>
                <a:buNone/>
                <a:tabLst/>
                <a:defRPr/>
              </a:pPr>
              <a:t>103</a:t>
            </a:fld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/>
              <a:ea typeface="Garamond"/>
              <a:cs typeface="Garamond"/>
              <a:sym typeface="Garamond"/>
            </a:endParaRP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2" name="Google Shape;1672;p65"/>
          <p:cNvSpPr txBox="1"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dirty="0">
                <a:latin typeface="Garamond"/>
                <a:ea typeface="Garamond"/>
                <a:cs typeface="Garamond"/>
                <a:sym typeface="Garamond"/>
              </a:rPr>
              <a:t>More on Self-Optimizing DRAM Controllers (I)</a:t>
            </a:r>
            <a:endParaRPr sz="3500" dirty="0"/>
          </a:p>
        </p:txBody>
      </p:sp>
      <p:sp>
        <p:nvSpPr>
          <p:cNvPr id="1673" name="Google Shape;1673;p65"/>
          <p:cNvSpPr txBox="1">
            <a:spLocks noGrp="1"/>
          </p:cNvSpPr>
          <p:nvPr>
            <p:ph type="body" idx="1"/>
          </p:nvPr>
        </p:nvSpPr>
        <p:spPr>
          <a:xfrm>
            <a:off x="228600" y="996950"/>
            <a:ext cx="8610600" cy="51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1170"/>
              <a:buChar char="■"/>
            </a:pPr>
            <a:r>
              <a:rPr lang="en-US" sz="1800">
                <a:latin typeface="Tahoma"/>
                <a:ea typeface="Tahoma"/>
                <a:cs typeface="Tahoma"/>
                <a:sym typeface="Tahoma"/>
              </a:rPr>
              <a:t>Engin Ipek, Onur Mutlu, José F. Martínez, and Rich Caruana, </a:t>
            </a:r>
            <a:br>
              <a:rPr lang="en-US" sz="1800">
                <a:latin typeface="Tahoma"/>
                <a:ea typeface="Tahoma"/>
                <a:cs typeface="Tahoma"/>
                <a:sym typeface="Tahoma"/>
              </a:rPr>
            </a:br>
            <a:r>
              <a:rPr lang="en-US" sz="1800" b="1" u="sng">
                <a:solidFill>
                  <a:srgbClr val="0000FF"/>
                </a:solidFill>
                <a:latin typeface="Tahoma"/>
                <a:ea typeface="Tahoma"/>
                <a:cs typeface="Tahoma"/>
                <a:sym typeface="Tahom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"Self Optimizing Memory Controllers: A Reinforcement Learning Approach"</a:t>
            </a:r>
            <a:br>
              <a:rPr lang="en-US" sz="1800">
                <a:latin typeface="Tahoma"/>
                <a:ea typeface="Tahoma"/>
                <a:cs typeface="Tahoma"/>
                <a:sym typeface="Tahoma"/>
              </a:rPr>
            </a:br>
            <a:r>
              <a:rPr lang="en-US" sz="1800" i="1">
                <a:latin typeface="Tahoma"/>
                <a:ea typeface="Tahoma"/>
                <a:cs typeface="Tahoma"/>
                <a:sym typeface="Tahoma"/>
              </a:rPr>
              <a:t>Proceedings of the </a:t>
            </a:r>
            <a:r>
              <a:rPr lang="en-US" sz="1800" i="1" u="sng">
                <a:solidFill>
                  <a:schemeClr val="hlink"/>
                </a:solidFill>
                <a:latin typeface="Tahoma"/>
                <a:ea typeface="Tahoma"/>
                <a:cs typeface="Tahoma"/>
                <a:sym typeface="Tahoma"/>
                <a:hlinkClick r:id="rId4"/>
              </a:rPr>
              <a:t>35th International Symposium on Computer Architecture</a:t>
            </a:r>
            <a:r>
              <a:rPr lang="en-US" sz="1800" i="1">
                <a:latin typeface="Tahoma"/>
                <a:ea typeface="Tahoma"/>
                <a:cs typeface="Tahoma"/>
                <a:sym typeface="Tahoma"/>
              </a:rPr>
              <a:t> (</a:t>
            </a:r>
            <a:r>
              <a:rPr lang="en-US" sz="1800" b="1" i="1">
                <a:latin typeface="Tahoma"/>
                <a:ea typeface="Tahoma"/>
                <a:cs typeface="Tahoma"/>
                <a:sym typeface="Tahoma"/>
              </a:rPr>
              <a:t>ISCA</a:t>
            </a:r>
            <a:r>
              <a:rPr lang="en-US" sz="1800" i="1">
                <a:latin typeface="Tahoma"/>
                <a:ea typeface="Tahoma"/>
                <a:cs typeface="Tahoma"/>
                <a:sym typeface="Tahoma"/>
              </a:rPr>
              <a:t>)</a:t>
            </a:r>
            <a:r>
              <a:rPr lang="en-US" sz="1800">
                <a:latin typeface="Tahoma"/>
                <a:ea typeface="Tahoma"/>
                <a:cs typeface="Tahoma"/>
                <a:sym typeface="Tahoma"/>
              </a:rPr>
              <a:t>, pages 39-50, Beijing, China, June 2008.</a:t>
            </a:r>
            <a:endParaRPr/>
          </a:p>
          <a:p>
            <a:pPr marL="342900" lvl="0" indent="-268605" algn="l" rtl="0">
              <a:spcBef>
                <a:spcPts val="360"/>
              </a:spcBef>
              <a:spcAft>
                <a:spcPts val="0"/>
              </a:spcAft>
              <a:buSzPts val="1170"/>
              <a:buNone/>
            </a:pPr>
            <a:endParaRPr sz="1800">
              <a:latin typeface="Tahoma"/>
              <a:ea typeface="Tahoma"/>
              <a:cs typeface="Tahoma"/>
              <a:sym typeface="Tahoma"/>
            </a:endParaRPr>
          </a:p>
          <a:p>
            <a:pPr marL="342900" lvl="0" indent="-243840" algn="l" rtl="0">
              <a:spcBef>
                <a:spcPts val="480"/>
              </a:spcBef>
              <a:spcAft>
                <a:spcPts val="0"/>
              </a:spcAft>
              <a:buSzPts val="1560"/>
              <a:buNone/>
            </a:pPr>
            <a:endParaRPr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674" name="Google Shape;1674;p65"/>
          <p:cNvSpPr txBox="1">
            <a:spLocks noGrp="1"/>
          </p:cNvSpPr>
          <p:nvPr>
            <p:ph type="sldNum" idx="12"/>
          </p:nvPr>
        </p:nvSpPr>
        <p:spPr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Garamond"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/>
                <a:ea typeface="Garamond"/>
                <a:cs typeface="Garamond"/>
                <a:sym typeface="Garamond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Garamond"/>
                <a:buNone/>
                <a:tabLst/>
                <a:defRPr/>
              </a:pPr>
              <a:t>104</a:t>
            </a:fld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/>
              <a:ea typeface="Garamond"/>
              <a:cs typeface="Garamond"/>
              <a:sym typeface="Garamond"/>
            </a:endParaRPr>
          </a:p>
        </p:txBody>
      </p:sp>
      <p:pic>
        <p:nvPicPr>
          <p:cNvPr id="1675" name="Google Shape;1675;p6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3771507"/>
            <a:ext cx="9144000" cy="17910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2" name="Google Shape;1672;p65"/>
          <p:cNvSpPr txBox="1"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dirty="0">
                <a:latin typeface="Garamond"/>
                <a:ea typeface="Garamond"/>
                <a:cs typeface="Garamond"/>
                <a:sym typeface="Garamond"/>
              </a:rPr>
              <a:t>More on Self-Optimizing DRAM Controllers (II)</a:t>
            </a:r>
            <a:endParaRPr sz="3500" dirty="0"/>
          </a:p>
        </p:txBody>
      </p:sp>
      <p:sp>
        <p:nvSpPr>
          <p:cNvPr id="1673" name="Google Shape;1673;p65"/>
          <p:cNvSpPr txBox="1">
            <a:spLocks noGrp="1"/>
          </p:cNvSpPr>
          <p:nvPr>
            <p:ph type="body" idx="1"/>
          </p:nvPr>
        </p:nvSpPr>
        <p:spPr>
          <a:xfrm>
            <a:off x="228600" y="996950"/>
            <a:ext cx="8610600" cy="51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indent="-342900">
              <a:spcBef>
                <a:spcPts val="0"/>
              </a:spcBef>
            </a:pPr>
            <a:r>
              <a:rPr lang="en-US" sz="1800" dirty="0">
                <a:latin typeface="Tahoma"/>
                <a:ea typeface="Tahoma"/>
                <a:cs typeface="Tahoma"/>
                <a:sym typeface="Tahoma"/>
              </a:rPr>
              <a:t>Janani Mukundan and José F. Martinez </a:t>
            </a:r>
            <a:br>
              <a:rPr lang="en-US" sz="1800" dirty="0">
                <a:latin typeface="Tahoma"/>
                <a:ea typeface="Tahoma"/>
                <a:cs typeface="Tahoma"/>
                <a:sym typeface="Tahoma"/>
              </a:rPr>
            </a:br>
            <a:r>
              <a:rPr lang="en-US" sz="1800" dirty="0">
                <a:latin typeface="Tahoma"/>
                <a:ea typeface="Tahoma"/>
                <a:cs typeface="Tahoma"/>
                <a:sym typeface="Tahoma"/>
              </a:rPr>
              <a:t>“</a:t>
            </a:r>
            <a:r>
              <a:rPr lang="en-US" sz="1800" dirty="0">
                <a:solidFill>
                  <a:srgbClr val="0000FF"/>
                </a:solidFill>
                <a:latin typeface="Tahoma"/>
                <a:ea typeface="Tahoma"/>
                <a:cs typeface="Tahoma"/>
                <a:sym typeface="Tahom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MORSE: Multi-Objective Reconfigurable Self-Optimizing Memory Scheduler</a:t>
            </a:r>
            <a:r>
              <a:rPr lang="en-US" sz="1800" dirty="0">
                <a:latin typeface="Tahoma"/>
                <a:ea typeface="Tahoma"/>
                <a:cs typeface="Tahoma"/>
                <a:sym typeface="Tahoma"/>
              </a:rPr>
              <a:t>”</a:t>
            </a:r>
            <a:br>
              <a:rPr lang="en-US" sz="1800" dirty="0">
                <a:latin typeface="Tahoma"/>
                <a:ea typeface="Tahoma"/>
                <a:cs typeface="Tahoma"/>
                <a:sym typeface="Tahoma"/>
              </a:rPr>
            </a:br>
            <a:r>
              <a:rPr lang="en-US" sz="1800" i="1" dirty="0">
                <a:latin typeface="Tahoma"/>
                <a:ea typeface="Tahoma"/>
                <a:cs typeface="Tahoma"/>
                <a:sym typeface="Tahoma"/>
              </a:rPr>
              <a:t>Proceedings of the </a:t>
            </a:r>
            <a:r>
              <a:rPr lang="en-IN" sz="1800" i="1" dirty="0">
                <a:hlinkClick r:id="rId4"/>
              </a:rPr>
              <a:t>18th International Symposium on High Performance Computer Architecture</a:t>
            </a:r>
            <a:r>
              <a:rPr lang="en-IN" sz="1800" i="1" dirty="0"/>
              <a:t> </a:t>
            </a:r>
            <a:r>
              <a:rPr lang="en-US" sz="1800" i="1" dirty="0">
                <a:latin typeface="Tahoma"/>
                <a:ea typeface="Tahoma"/>
                <a:cs typeface="Tahoma"/>
                <a:sym typeface="Tahoma"/>
              </a:rPr>
              <a:t>(</a:t>
            </a:r>
            <a:r>
              <a:rPr lang="en-US" sz="1800" b="1" i="1" dirty="0">
                <a:latin typeface="Tahoma"/>
                <a:ea typeface="Tahoma"/>
                <a:cs typeface="Tahoma"/>
                <a:sym typeface="Tahoma"/>
              </a:rPr>
              <a:t>HPCA</a:t>
            </a:r>
            <a:r>
              <a:rPr lang="en-US" sz="1800" i="1" dirty="0">
                <a:latin typeface="Tahoma"/>
                <a:ea typeface="Tahoma"/>
                <a:cs typeface="Tahoma"/>
                <a:sym typeface="Tahoma"/>
              </a:rPr>
              <a:t>)</a:t>
            </a:r>
            <a:r>
              <a:rPr lang="en-US" sz="1800" dirty="0">
                <a:latin typeface="Tahoma"/>
                <a:ea typeface="Tahoma"/>
                <a:cs typeface="Tahoma"/>
                <a:sym typeface="Tahoma"/>
              </a:rPr>
              <a:t>, New Orleans, Louisiana, February 2012.</a:t>
            </a:r>
            <a:endParaRPr lang="en-US" dirty="0"/>
          </a:p>
          <a:p>
            <a:pPr marL="342900" lvl="0" indent="-268605" algn="l" rtl="0">
              <a:spcBef>
                <a:spcPts val="360"/>
              </a:spcBef>
              <a:spcAft>
                <a:spcPts val="0"/>
              </a:spcAft>
              <a:buSzPts val="1170"/>
              <a:buNone/>
            </a:pPr>
            <a:endParaRPr sz="1800" dirty="0">
              <a:latin typeface="Tahoma"/>
              <a:ea typeface="Tahoma"/>
              <a:cs typeface="Tahoma"/>
              <a:sym typeface="Tahoma"/>
            </a:endParaRPr>
          </a:p>
          <a:p>
            <a:pPr marL="342900" lvl="0" indent="-243840" algn="l" rtl="0">
              <a:spcBef>
                <a:spcPts val="480"/>
              </a:spcBef>
              <a:spcAft>
                <a:spcPts val="0"/>
              </a:spcAft>
              <a:buSzPts val="1560"/>
              <a:buNone/>
            </a:pPr>
            <a:endParaRPr dirty="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674" name="Google Shape;1674;p65"/>
          <p:cNvSpPr txBox="1">
            <a:spLocks noGrp="1"/>
          </p:cNvSpPr>
          <p:nvPr>
            <p:ph type="sldNum" idx="12"/>
          </p:nvPr>
        </p:nvSpPr>
        <p:spPr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Garamond"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/>
                <a:ea typeface="Garamond"/>
                <a:cs typeface="Garamond"/>
                <a:sym typeface="Garamond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Garamond"/>
                <a:buNone/>
                <a:tabLst/>
                <a:defRPr/>
              </a:pPr>
              <a:t>105</a:t>
            </a:fld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/>
              <a:ea typeface="Garamond"/>
              <a:cs typeface="Garamond"/>
              <a:sym typeface="Garamond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839FC6-D4B7-C9A6-F0D0-2493C03B75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2945916"/>
            <a:ext cx="7772400" cy="2997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477057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dirty="0"/>
              <a:t>The Future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15786"/>
            <a:ext cx="9144000" cy="2088232"/>
          </a:xfrm>
        </p:spPr>
        <p:txBody>
          <a:bodyPr/>
          <a:lstStyle/>
          <a:p>
            <a:pPr marL="0" indent="0" algn="ctr">
              <a:buNone/>
            </a:pPr>
            <a:r>
              <a:rPr lang="en-US" sz="6000" dirty="0">
                <a:solidFill>
                  <a:srgbClr val="0000FF"/>
                </a:solidFill>
              </a:rPr>
              <a:t>Memory Controllers</a:t>
            </a:r>
          </a:p>
          <a:p>
            <a:pPr marL="0" indent="0" algn="ctr">
              <a:buNone/>
            </a:pPr>
            <a:r>
              <a:rPr lang="en-US" sz="6000" dirty="0">
                <a:solidFill>
                  <a:srgbClr val="FF0000"/>
                </a:solidFill>
              </a:rPr>
              <a:t>are critical to research</a:t>
            </a:r>
          </a:p>
          <a:p>
            <a:pPr marL="0" indent="0" algn="ctr">
              <a:buNone/>
            </a:pPr>
            <a:endParaRPr lang="en-US" sz="5000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en-US" sz="6000" dirty="0">
                <a:solidFill>
                  <a:srgbClr val="FF0000"/>
                </a:solidFill>
              </a:rPr>
              <a:t>They will become </a:t>
            </a:r>
          </a:p>
          <a:p>
            <a:pPr marL="0" indent="0" algn="ctr">
              <a:buNone/>
            </a:pPr>
            <a:r>
              <a:rPr lang="en-US" sz="6000" dirty="0">
                <a:solidFill>
                  <a:srgbClr val="FF0000"/>
                </a:solidFill>
              </a:rPr>
              <a:t>even more important</a:t>
            </a:r>
          </a:p>
        </p:txBody>
      </p:sp>
    </p:spTree>
    <p:extLst>
      <p:ext uri="{BB962C8B-B14F-4D97-AF65-F5344CB8AC3E}">
        <p14:creationId xmlns:p14="http://schemas.microsoft.com/office/powerpoint/2010/main" val="1058591894"/>
      </p:ext>
    </p:extLst>
  </p:cSld>
  <p:clrMapOvr>
    <a:masterClrMapping/>
  </p:clrMapOvr>
  <p:transition/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9AD110-05AC-A74A-A874-97353A23EB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484784"/>
            <a:ext cx="7924800" cy="1752600"/>
          </a:xfrm>
        </p:spPr>
        <p:txBody>
          <a:bodyPr/>
          <a:lstStyle/>
          <a:p>
            <a:pPr algn="ctr"/>
            <a:r>
              <a:rPr lang="en-US" sz="4200" b="1" dirty="0"/>
              <a:t>Sibyl: </a:t>
            </a:r>
            <a:r>
              <a:rPr lang="en-US" sz="4200" dirty="0"/>
              <a:t>Reinforcement Learning based</a:t>
            </a:r>
            <a:br>
              <a:rPr lang="en-US" sz="4200" dirty="0"/>
            </a:br>
            <a:r>
              <a:rPr lang="en-US" sz="4200" dirty="0"/>
              <a:t>Data Placement in Hybrid SSDs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FC6BC0-66DA-9445-9509-65803D51BE2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8C49E4-7136-3647-BD24-E5AA5F9E5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41D3D9-3FE8-4025-BF66-8DAB1ABB951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5332945"/>
      </p:ext>
    </p:extLst>
  </p:cSld>
  <p:clrMapOvr>
    <a:masterClrMapping/>
  </p:clrMapOvr>
  <p:transition/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091B9-7275-6DEA-14CF-9B0D318FD1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Self-Optimizing Hybrid SSD Controllers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052A9A-6C73-D49A-88C9-EF3B15FF9B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997529"/>
            <a:ext cx="8610600" cy="5193723"/>
          </a:xfrm>
        </p:spPr>
        <p:txBody>
          <a:bodyPr/>
          <a:lstStyle/>
          <a:p>
            <a:pPr marL="0" indent="0" algn="l">
              <a:buNone/>
            </a:pPr>
            <a:r>
              <a:rPr lang="en-US" sz="18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Gagandeep Singh, Rakesh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Nadig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Jisung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Park, Rahul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Bera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Nastaran Hajinazar, David Novo, Juan Gomez-Luna, Sander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Stuijk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Henk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Corporaal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and Onur Mutlu,</a:t>
            </a:r>
            <a:br>
              <a:rPr lang="en-US" sz="18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800" b="1" i="0" dirty="0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"Sibyl: Adaptive and Extensible Data Placement in Hybrid Storage Systems Using Online Reinforcement Learning"</a:t>
            </a:r>
            <a:br>
              <a:rPr lang="en-US" sz="18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800" b="0" i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Proceedings of the </a:t>
            </a:r>
            <a:r>
              <a:rPr lang="en-US" sz="1800" b="0" i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49th International Symposium on Computer Architecture</a:t>
            </a:r>
            <a:r>
              <a:rPr lang="en-US" sz="1800" b="0" i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(</a:t>
            </a:r>
            <a:r>
              <a:rPr lang="en-US" sz="1800" b="1" i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ISCA</a:t>
            </a:r>
            <a:r>
              <a:rPr lang="en-US" sz="1800" b="0" i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New York, June 2022.</a:t>
            </a:r>
            <a:br>
              <a:rPr lang="en-US" sz="18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8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[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4"/>
              </a:rPr>
              <a:t>Slides (pptx)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5"/>
              </a:rPr>
              <a:t>(pdf)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]</a:t>
            </a:r>
            <a:br>
              <a:rPr lang="en-US" sz="18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8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[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6"/>
              </a:rPr>
              <a:t>arXiv version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]</a:t>
            </a:r>
            <a:br>
              <a:rPr lang="en-US" sz="18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8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[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7"/>
              </a:rPr>
              <a:t>Sibyl Source Code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]</a:t>
            </a:r>
            <a:br>
              <a:rPr lang="en-US" sz="18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8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[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8"/>
              </a:rPr>
              <a:t>Talk Video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(16 minutes)]</a:t>
            </a:r>
          </a:p>
          <a:p>
            <a:pPr marL="0" indent="0">
              <a:buNone/>
            </a:pP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7406B7-3676-B7E3-54D7-1B0297DACA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95AFC4-B67F-BC48-882B-8F3B14641016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108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Arial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112AAC-6F49-F149-A24A-59A0298C44A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0717" y="4437112"/>
            <a:ext cx="8661763" cy="18089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B53EE93-F20E-429E-2EC4-DA6DB0ED1BF4}"/>
              </a:ext>
            </a:extLst>
          </p:cNvPr>
          <p:cNvSpPr txBox="1"/>
          <p:nvPr/>
        </p:nvSpPr>
        <p:spPr>
          <a:xfrm>
            <a:off x="2200998" y="6478320"/>
            <a:ext cx="4742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https://arxiv.org/pdf/2205.07394.pdf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0327617"/>
      </p:ext>
    </p:extLst>
  </p:cSld>
  <p:clrMapOvr>
    <a:masterClrMapping/>
  </p:clrMapOvr>
  <p:transition/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6329F96-A644-1147-8C8D-3FEBAACCA52B}"/>
              </a:ext>
            </a:extLst>
          </p:cNvPr>
          <p:cNvSpPr/>
          <p:nvPr/>
        </p:nvSpPr>
        <p:spPr>
          <a:xfrm>
            <a:off x="0" y="1"/>
            <a:ext cx="9144000" cy="34290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1" i="0" u="none" strike="noStrike" kern="1200" cap="none" spc="-15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Sibyl</a:t>
            </a:r>
            <a:r>
              <a:rPr kumimoji="0" lang="en-GB" sz="6000" b="1" i="0" u="none" strike="noStrike" kern="1200" cap="none" spc="-15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br>
              <a:rPr kumimoji="0" lang="en-GB" sz="4400" b="1" i="0" u="none" strike="noStrike" kern="1200" cap="none" spc="-15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GB" sz="4400" b="1" i="0" u="none" strike="noStrike" kern="1200" cap="none" spc="-15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Adaptive and Extensible Data Placement in Hybrid Storage Systems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-15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Using Online Reinforcement Learning</a:t>
            </a:r>
            <a:endParaRPr kumimoji="0" lang="en-US" sz="6600" b="1" i="0" u="none" strike="noStrike" kern="1200" cap="none" spc="-15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Segoe UI Historic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918E52C-4B7C-9144-BB78-21CE44F089CF}"/>
              </a:ext>
            </a:extLst>
          </p:cNvPr>
          <p:cNvSpPr txBox="1"/>
          <p:nvPr/>
        </p:nvSpPr>
        <p:spPr>
          <a:xfrm>
            <a:off x="328274" y="3777455"/>
            <a:ext cx="848745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Gagandeep Singh, Rakesh Nadig, Jisung Park,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Rahul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Bera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Nastaran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Hajinazar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David Novo,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Juan G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ómez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Luna, Sander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Stuijk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Henk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Corporaal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Onur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Mutlu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49149E7-0553-A74C-A55D-DEC37CBF39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265" y="5956287"/>
            <a:ext cx="1992923" cy="78886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4528331-2068-754C-8769-2D61FE0A355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553" t="31836" r="15247" b="32270"/>
          <a:stretch/>
        </p:blipFill>
        <p:spPr>
          <a:xfrm>
            <a:off x="3355808" y="6026932"/>
            <a:ext cx="2190541" cy="415402"/>
          </a:xfrm>
          <a:prstGeom prst="rect">
            <a:avLst/>
          </a:prstGeom>
        </p:spPr>
      </p:pic>
      <p:grpSp>
        <p:nvGrpSpPr>
          <p:cNvPr id="13" name="Group 44">
            <a:extLst>
              <a:ext uri="{FF2B5EF4-FFF2-40B4-BE49-F238E27FC236}">
                <a16:creationId xmlns:a16="http://schemas.microsoft.com/office/drawing/2014/main" id="{5871F636-E439-3600-1527-C77454665BA5}"/>
              </a:ext>
            </a:extLst>
          </p:cNvPr>
          <p:cNvGrpSpPr>
            <a:grpSpLocks/>
          </p:cNvGrpSpPr>
          <p:nvPr/>
        </p:nvGrpSpPr>
        <p:grpSpPr bwMode="auto">
          <a:xfrm>
            <a:off x="6065199" y="5786811"/>
            <a:ext cx="3078801" cy="826618"/>
            <a:chOff x="11717338" y="360363"/>
            <a:chExt cx="8572500" cy="2338387"/>
          </a:xfrm>
        </p:grpSpPr>
        <p:sp>
          <p:nvSpPr>
            <p:cNvPr id="14" name="AutoShape 5">
              <a:extLst>
                <a:ext uri="{FF2B5EF4-FFF2-40B4-BE49-F238E27FC236}">
                  <a16:creationId xmlns:a16="http://schemas.microsoft.com/office/drawing/2014/main" id="{1A6BF8A0-9041-CDE3-B16A-282736D6AC35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11717338" y="360363"/>
              <a:ext cx="8572500" cy="23383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5A1B428-63FC-6B0B-47C6-B584619775C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1717338" y="360363"/>
              <a:ext cx="8572500" cy="23383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8155AA0A-A688-9B57-47DF-B617D281B08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394113" y="847725"/>
              <a:ext cx="203200" cy="292100"/>
            </a:xfrm>
            <a:custGeom>
              <a:avLst/>
              <a:gdLst/>
              <a:ahLst/>
              <a:cxnLst>
                <a:cxn ang="0">
                  <a:pos x="0" y="184"/>
                </a:cxn>
                <a:cxn ang="0">
                  <a:pos x="0" y="0"/>
                </a:cxn>
                <a:cxn ang="0">
                  <a:pos x="124" y="0"/>
                </a:cxn>
                <a:cxn ang="0">
                  <a:pos x="124" y="38"/>
                </a:cxn>
                <a:cxn ang="0">
                  <a:pos x="43" y="38"/>
                </a:cxn>
                <a:cxn ang="0">
                  <a:pos x="43" y="72"/>
                </a:cxn>
                <a:cxn ang="0">
                  <a:pos x="119" y="72"/>
                </a:cxn>
                <a:cxn ang="0">
                  <a:pos x="119" y="108"/>
                </a:cxn>
                <a:cxn ang="0">
                  <a:pos x="43" y="108"/>
                </a:cxn>
                <a:cxn ang="0">
                  <a:pos x="43" y="146"/>
                </a:cxn>
                <a:cxn ang="0">
                  <a:pos x="128" y="146"/>
                </a:cxn>
                <a:cxn ang="0">
                  <a:pos x="128" y="184"/>
                </a:cxn>
                <a:cxn ang="0">
                  <a:pos x="0" y="184"/>
                </a:cxn>
              </a:cxnLst>
              <a:rect l="0" t="0" r="r" b="b"/>
              <a:pathLst>
                <a:path w="128" h="184">
                  <a:moveTo>
                    <a:pt x="0" y="184"/>
                  </a:moveTo>
                  <a:lnTo>
                    <a:pt x="0" y="0"/>
                  </a:lnTo>
                  <a:lnTo>
                    <a:pt x="124" y="0"/>
                  </a:lnTo>
                  <a:lnTo>
                    <a:pt x="124" y="38"/>
                  </a:lnTo>
                  <a:lnTo>
                    <a:pt x="43" y="38"/>
                  </a:lnTo>
                  <a:lnTo>
                    <a:pt x="43" y="72"/>
                  </a:lnTo>
                  <a:lnTo>
                    <a:pt x="119" y="72"/>
                  </a:lnTo>
                  <a:lnTo>
                    <a:pt x="119" y="108"/>
                  </a:lnTo>
                  <a:lnTo>
                    <a:pt x="43" y="108"/>
                  </a:lnTo>
                  <a:lnTo>
                    <a:pt x="43" y="146"/>
                  </a:lnTo>
                  <a:lnTo>
                    <a:pt x="128" y="146"/>
                  </a:lnTo>
                  <a:lnTo>
                    <a:pt x="128" y="184"/>
                  </a:lnTo>
                  <a:lnTo>
                    <a:pt x="0" y="184"/>
                  </a:lnTo>
                  <a:close/>
                </a:path>
              </a:pathLst>
            </a:custGeom>
            <a:solidFill>
              <a:srgbClr val="9E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C71ECCD-BC4E-1DCC-3C63-FC50294323F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6654463" y="847725"/>
              <a:ext cx="71437" cy="292100"/>
            </a:xfrm>
            <a:prstGeom prst="rect">
              <a:avLst/>
            </a:prstGeom>
            <a:solidFill>
              <a:srgbClr val="9E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61C7563B-2AF4-2E64-40BC-06BB5BC4C5D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794163" y="847725"/>
              <a:ext cx="265112" cy="292100"/>
            </a:xfrm>
            <a:custGeom>
              <a:avLst/>
              <a:gdLst/>
              <a:ahLst/>
              <a:cxnLst>
                <a:cxn ang="0">
                  <a:pos x="116" y="184"/>
                </a:cxn>
                <a:cxn ang="0">
                  <a:pos x="42" y="64"/>
                </a:cxn>
                <a:cxn ang="0">
                  <a:pos x="42" y="64"/>
                </a:cxn>
                <a:cxn ang="0">
                  <a:pos x="43" y="184"/>
                </a:cxn>
                <a:cxn ang="0">
                  <a:pos x="0" y="184"/>
                </a:cxn>
                <a:cxn ang="0">
                  <a:pos x="0" y="0"/>
                </a:cxn>
                <a:cxn ang="0">
                  <a:pos x="50" y="0"/>
                </a:cxn>
                <a:cxn ang="0">
                  <a:pos x="124" y="120"/>
                </a:cxn>
                <a:cxn ang="0">
                  <a:pos x="125" y="120"/>
                </a:cxn>
                <a:cxn ang="0">
                  <a:pos x="124" y="0"/>
                </a:cxn>
                <a:cxn ang="0">
                  <a:pos x="167" y="0"/>
                </a:cxn>
                <a:cxn ang="0">
                  <a:pos x="167" y="184"/>
                </a:cxn>
                <a:cxn ang="0">
                  <a:pos x="116" y="184"/>
                </a:cxn>
              </a:cxnLst>
              <a:rect l="0" t="0" r="r" b="b"/>
              <a:pathLst>
                <a:path w="167" h="184">
                  <a:moveTo>
                    <a:pt x="116" y="184"/>
                  </a:moveTo>
                  <a:lnTo>
                    <a:pt x="42" y="64"/>
                  </a:lnTo>
                  <a:lnTo>
                    <a:pt x="42" y="64"/>
                  </a:lnTo>
                  <a:lnTo>
                    <a:pt x="43" y="184"/>
                  </a:lnTo>
                  <a:lnTo>
                    <a:pt x="0" y="184"/>
                  </a:lnTo>
                  <a:lnTo>
                    <a:pt x="0" y="0"/>
                  </a:lnTo>
                  <a:lnTo>
                    <a:pt x="50" y="0"/>
                  </a:lnTo>
                  <a:lnTo>
                    <a:pt x="124" y="120"/>
                  </a:lnTo>
                  <a:lnTo>
                    <a:pt x="125" y="120"/>
                  </a:lnTo>
                  <a:lnTo>
                    <a:pt x="124" y="0"/>
                  </a:lnTo>
                  <a:lnTo>
                    <a:pt x="167" y="0"/>
                  </a:lnTo>
                  <a:lnTo>
                    <a:pt x="167" y="184"/>
                  </a:lnTo>
                  <a:lnTo>
                    <a:pt x="116" y="184"/>
                  </a:lnTo>
                  <a:close/>
                </a:path>
              </a:pathLst>
            </a:custGeom>
            <a:solidFill>
              <a:srgbClr val="9E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7CF24EA0-5764-2810-9A32-988926B52CD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127538" y="847725"/>
              <a:ext cx="271462" cy="292100"/>
            </a:xfrm>
            <a:custGeom>
              <a:avLst/>
              <a:gdLst/>
              <a:ahLst/>
              <a:cxnLst>
                <a:cxn ang="0">
                  <a:pos x="952" y="506"/>
                </a:cxn>
                <a:cxn ang="0">
                  <a:pos x="902" y="737"/>
                </a:cxn>
                <a:cxn ang="0">
                  <a:pos x="771" y="897"/>
                </a:cxn>
                <a:cxn ang="0">
                  <a:pos x="587" y="989"/>
                </a:cxn>
                <a:cxn ang="0">
                  <a:pos x="380" y="1019"/>
                </a:cxn>
                <a:cxn ang="0">
                  <a:pos x="0" y="1019"/>
                </a:cxn>
                <a:cxn ang="0">
                  <a:pos x="0" y="0"/>
                </a:cxn>
                <a:cxn ang="0">
                  <a:pos x="368" y="0"/>
                </a:cxn>
                <a:cxn ang="0">
                  <a:pos x="582" y="25"/>
                </a:cxn>
                <a:cxn ang="0">
                  <a:pos x="769" y="109"/>
                </a:cxn>
                <a:cxn ang="0">
                  <a:pos x="901" y="265"/>
                </a:cxn>
                <a:cxn ang="0">
                  <a:pos x="952" y="506"/>
                </a:cxn>
                <a:cxn ang="0">
                  <a:pos x="695" y="506"/>
                </a:cxn>
                <a:cxn ang="0">
                  <a:pos x="667" y="363"/>
                </a:cxn>
                <a:cxn ang="0">
                  <a:pos x="592" y="273"/>
                </a:cxn>
                <a:cxn ang="0">
                  <a:pos x="486" y="225"/>
                </a:cxn>
                <a:cxn ang="0">
                  <a:pos x="363" y="210"/>
                </a:cxn>
                <a:cxn ang="0">
                  <a:pos x="240" y="210"/>
                </a:cxn>
                <a:cxn ang="0">
                  <a:pos x="240" y="806"/>
                </a:cxn>
                <a:cxn ang="0">
                  <a:pos x="357" y="806"/>
                </a:cxn>
                <a:cxn ang="0">
                  <a:pos x="484" y="791"/>
                </a:cxn>
                <a:cxn ang="0">
                  <a:pos x="592" y="741"/>
                </a:cxn>
                <a:cxn ang="0">
                  <a:pos x="667" y="649"/>
                </a:cxn>
                <a:cxn ang="0">
                  <a:pos x="695" y="506"/>
                </a:cxn>
              </a:cxnLst>
              <a:rect l="0" t="0" r="r" b="b"/>
              <a:pathLst>
                <a:path w="952" h="1019">
                  <a:moveTo>
                    <a:pt x="952" y="506"/>
                  </a:moveTo>
                  <a:cubicBezTo>
                    <a:pt x="952" y="596"/>
                    <a:pt x="935" y="673"/>
                    <a:pt x="902" y="737"/>
                  </a:cubicBezTo>
                  <a:cubicBezTo>
                    <a:pt x="869" y="802"/>
                    <a:pt x="825" y="855"/>
                    <a:pt x="771" y="897"/>
                  </a:cubicBezTo>
                  <a:cubicBezTo>
                    <a:pt x="717" y="939"/>
                    <a:pt x="655" y="969"/>
                    <a:pt x="587" y="989"/>
                  </a:cubicBezTo>
                  <a:cubicBezTo>
                    <a:pt x="519" y="1009"/>
                    <a:pt x="450" y="1019"/>
                    <a:pt x="380" y="1019"/>
                  </a:cubicBezTo>
                  <a:cubicBezTo>
                    <a:pt x="0" y="1019"/>
                    <a:pt x="0" y="1019"/>
                    <a:pt x="0" y="10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68" y="0"/>
                    <a:pt x="368" y="0"/>
                    <a:pt x="368" y="0"/>
                  </a:cubicBezTo>
                  <a:cubicBezTo>
                    <a:pt x="440" y="0"/>
                    <a:pt x="511" y="9"/>
                    <a:pt x="582" y="25"/>
                  </a:cubicBezTo>
                  <a:cubicBezTo>
                    <a:pt x="652" y="42"/>
                    <a:pt x="714" y="70"/>
                    <a:pt x="769" y="109"/>
                  </a:cubicBezTo>
                  <a:cubicBezTo>
                    <a:pt x="823" y="148"/>
                    <a:pt x="868" y="200"/>
                    <a:pt x="901" y="265"/>
                  </a:cubicBezTo>
                  <a:cubicBezTo>
                    <a:pt x="935" y="330"/>
                    <a:pt x="952" y="411"/>
                    <a:pt x="952" y="506"/>
                  </a:cubicBezTo>
                  <a:moveTo>
                    <a:pt x="695" y="506"/>
                  </a:moveTo>
                  <a:cubicBezTo>
                    <a:pt x="695" y="449"/>
                    <a:pt x="686" y="401"/>
                    <a:pt x="667" y="363"/>
                  </a:cubicBezTo>
                  <a:cubicBezTo>
                    <a:pt x="649" y="326"/>
                    <a:pt x="624" y="295"/>
                    <a:pt x="592" y="273"/>
                  </a:cubicBezTo>
                  <a:cubicBezTo>
                    <a:pt x="561" y="250"/>
                    <a:pt x="526" y="234"/>
                    <a:pt x="486" y="225"/>
                  </a:cubicBezTo>
                  <a:cubicBezTo>
                    <a:pt x="446" y="215"/>
                    <a:pt x="405" y="210"/>
                    <a:pt x="363" y="210"/>
                  </a:cubicBezTo>
                  <a:cubicBezTo>
                    <a:pt x="240" y="210"/>
                    <a:pt x="240" y="210"/>
                    <a:pt x="240" y="210"/>
                  </a:cubicBezTo>
                  <a:cubicBezTo>
                    <a:pt x="240" y="806"/>
                    <a:pt x="240" y="806"/>
                    <a:pt x="240" y="806"/>
                  </a:cubicBezTo>
                  <a:cubicBezTo>
                    <a:pt x="357" y="806"/>
                    <a:pt x="357" y="806"/>
                    <a:pt x="357" y="806"/>
                  </a:cubicBezTo>
                  <a:cubicBezTo>
                    <a:pt x="401" y="806"/>
                    <a:pt x="444" y="801"/>
                    <a:pt x="484" y="791"/>
                  </a:cubicBezTo>
                  <a:cubicBezTo>
                    <a:pt x="525" y="781"/>
                    <a:pt x="561" y="764"/>
                    <a:pt x="592" y="741"/>
                  </a:cubicBezTo>
                  <a:cubicBezTo>
                    <a:pt x="624" y="718"/>
                    <a:pt x="649" y="687"/>
                    <a:pt x="667" y="649"/>
                  </a:cubicBezTo>
                  <a:cubicBezTo>
                    <a:pt x="686" y="611"/>
                    <a:pt x="695" y="563"/>
                    <a:pt x="695" y="506"/>
                  </a:cubicBezTo>
                </a:path>
              </a:pathLst>
            </a:custGeom>
            <a:solidFill>
              <a:srgbClr val="9E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9A0CDB88-6763-50A5-8383-FED6B7CD991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452975" y="847725"/>
              <a:ext cx="254000" cy="292100"/>
            </a:xfrm>
            <a:custGeom>
              <a:avLst/>
              <a:gdLst/>
              <a:ahLst/>
              <a:cxnLst>
                <a:cxn ang="0">
                  <a:pos x="116" y="184"/>
                </a:cxn>
                <a:cxn ang="0">
                  <a:pos x="116" y="107"/>
                </a:cxn>
                <a:cxn ang="0">
                  <a:pos x="44" y="107"/>
                </a:cxn>
                <a:cxn ang="0">
                  <a:pos x="44" y="184"/>
                </a:cxn>
                <a:cxn ang="0">
                  <a:pos x="0" y="184"/>
                </a:cxn>
                <a:cxn ang="0">
                  <a:pos x="0" y="0"/>
                </a:cxn>
                <a:cxn ang="0">
                  <a:pos x="44" y="0"/>
                </a:cxn>
                <a:cxn ang="0">
                  <a:pos x="44" y="70"/>
                </a:cxn>
                <a:cxn ang="0">
                  <a:pos x="116" y="70"/>
                </a:cxn>
                <a:cxn ang="0">
                  <a:pos x="116" y="0"/>
                </a:cxn>
                <a:cxn ang="0">
                  <a:pos x="160" y="0"/>
                </a:cxn>
                <a:cxn ang="0">
                  <a:pos x="160" y="184"/>
                </a:cxn>
                <a:cxn ang="0">
                  <a:pos x="116" y="184"/>
                </a:cxn>
              </a:cxnLst>
              <a:rect l="0" t="0" r="r" b="b"/>
              <a:pathLst>
                <a:path w="160" h="184">
                  <a:moveTo>
                    <a:pt x="116" y="184"/>
                  </a:moveTo>
                  <a:lnTo>
                    <a:pt x="116" y="107"/>
                  </a:lnTo>
                  <a:lnTo>
                    <a:pt x="44" y="107"/>
                  </a:lnTo>
                  <a:lnTo>
                    <a:pt x="44" y="184"/>
                  </a:lnTo>
                  <a:lnTo>
                    <a:pt x="0" y="184"/>
                  </a:lnTo>
                  <a:lnTo>
                    <a:pt x="0" y="0"/>
                  </a:lnTo>
                  <a:lnTo>
                    <a:pt x="44" y="0"/>
                  </a:lnTo>
                  <a:lnTo>
                    <a:pt x="44" y="70"/>
                  </a:lnTo>
                  <a:lnTo>
                    <a:pt x="116" y="70"/>
                  </a:lnTo>
                  <a:lnTo>
                    <a:pt x="116" y="0"/>
                  </a:lnTo>
                  <a:lnTo>
                    <a:pt x="160" y="0"/>
                  </a:lnTo>
                  <a:lnTo>
                    <a:pt x="160" y="184"/>
                  </a:lnTo>
                  <a:lnTo>
                    <a:pt x="116" y="184"/>
                  </a:lnTo>
                  <a:close/>
                </a:path>
              </a:pathLst>
            </a:custGeom>
            <a:solidFill>
              <a:srgbClr val="9E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408B25AE-7D35-38CA-C374-D5AE57D7474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760950" y="839788"/>
              <a:ext cx="317500" cy="307975"/>
            </a:xfrm>
            <a:custGeom>
              <a:avLst/>
              <a:gdLst/>
              <a:ahLst/>
              <a:cxnLst>
                <a:cxn ang="0">
                  <a:pos x="1110" y="532"/>
                </a:cxn>
                <a:cxn ang="0">
                  <a:pos x="1068" y="753"/>
                </a:cxn>
                <a:cxn ang="0">
                  <a:pos x="953" y="924"/>
                </a:cxn>
                <a:cxn ang="0">
                  <a:pos x="776" y="1034"/>
                </a:cxn>
                <a:cxn ang="0">
                  <a:pos x="554" y="1073"/>
                </a:cxn>
                <a:cxn ang="0">
                  <a:pos x="333" y="1034"/>
                </a:cxn>
                <a:cxn ang="0">
                  <a:pos x="158" y="924"/>
                </a:cxn>
                <a:cxn ang="0">
                  <a:pos x="42" y="753"/>
                </a:cxn>
                <a:cxn ang="0">
                  <a:pos x="0" y="532"/>
                </a:cxn>
                <a:cxn ang="0">
                  <a:pos x="42" y="311"/>
                </a:cxn>
                <a:cxn ang="0">
                  <a:pos x="158" y="144"/>
                </a:cxn>
                <a:cxn ang="0">
                  <a:pos x="333" y="37"/>
                </a:cxn>
                <a:cxn ang="0">
                  <a:pos x="554" y="0"/>
                </a:cxn>
                <a:cxn ang="0">
                  <a:pos x="776" y="37"/>
                </a:cxn>
                <a:cxn ang="0">
                  <a:pos x="953" y="144"/>
                </a:cxn>
                <a:cxn ang="0">
                  <a:pos x="1068" y="311"/>
                </a:cxn>
                <a:cxn ang="0">
                  <a:pos x="1110" y="532"/>
                </a:cxn>
                <a:cxn ang="0">
                  <a:pos x="847" y="532"/>
                </a:cxn>
                <a:cxn ang="0">
                  <a:pos x="825" y="408"/>
                </a:cxn>
                <a:cxn ang="0">
                  <a:pos x="765" y="310"/>
                </a:cxn>
                <a:cxn ang="0">
                  <a:pos x="673" y="245"/>
                </a:cxn>
                <a:cxn ang="0">
                  <a:pos x="554" y="221"/>
                </a:cxn>
                <a:cxn ang="0">
                  <a:pos x="436" y="245"/>
                </a:cxn>
                <a:cxn ang="0">
                  <a:pos x="344" y="310"/>
                </a:cxn>
                <a:cxn ang="0">
                  <a:pos x="284" y="408"/>
                </a:cxn>
                <a:cxn ang="0">
                  <a:pos x="263" y="532"/>
                </a:cxn>
                <a:cxn ang="0">
                  <a:pos x="285" y="659"/>
                </a:cxn>
                <a:cxn ang="0">
                  <a:pos x="345" y="759"/>
                </a:cxn>
                <a:cxn ang="0">
                  <a:pos x="436" y="825"/>
                </a:cxn>
                <a:cxn ang="0">
                  <a:pos x="554" y="848"/>
                </a:cxn>
                <a:cxn ang="0">
                  <a:pos x="672" y="825"/>
                </a:cxn>
                <a:cxn ang="0">
                  <a:pos x="765" y="759"/>
                </a:cxn>
                <a:cxn ang="0">
                  <a:pos x="825" y="659"/>
                </a:cxn>
                <a:cxn ang="0">
                  <a:pos x="847" y="532"/>
                </a:cxn>
              </a:cxnLst>
              <a:rect l="0" t="0" r="r" b="b"/>
              <a:pathLst>
                <a:path w="1110" h="1073">
                  <a:moveTo>
                    <a:pt x="1110" y="532"/>
                  </a:moveTo>
                  <a:cubicBezTo>
                    <a:pt x="1110" y="613"/>
                    <a:pt x="1096" y="686"/>
                    <a:pt x="1068" y="753"/>
                  </a:cubicBezTo>
                  <a:cubicBezTo>
                    <a:pt x="1040" y="819"/>
                    <a:pt x="1002" y="877"/>
                    <a:pt x="953" y="924"/>
                  </a:cubicBezTo>
                  <a:cubicBezTo>
                    <a:pt x="903" y="972"/>
                    <a:pt x="844" y="1008"/>
                    <a:pt x="776" y="1034"/>
                  </a:cubicBezTo>
                  <a:cubicBezTo>
                    <a:pt x="708" y="1060"/>
                    <a:pt x="634" y="1073"/>
                    <a:pt x="554" y="1073"/>
                  </a:cubicBezTo>
                  <a:cubicBezTo>
                    <a:pt x="475" y="1073"/>
                    <a:pt x="401" y="1060"/>
                    <a:pt x="333" y="1034"/>
                  </a:cubicBezTo>
                  <a:cubicBezTo>
                    <a:pt x="266" y="1008"/>
                    <a:pt x="207" y="972"/>
                    <a:pt x="158" y="924"/>
                  </a:cubicBezTo>
                  <a:cubicBezTo>
                    <a:pt x="108" y="877"/>
                    <a:pt x="69" y="819"/>
                    <a:pt x="42" y="753"/>
                  </a:cubicBezTo>
                  <a:cubicBezTo>
                    <a:pt x="14" y="686"/>
                    <a:pt x="0" y="613"/>
                    <a:pt x="0" y="532"/>
                  </a:cubicBezTo>
                  <a:cubicBezTo>
                    <a:pt x="0" y="451"/>
                    <a:pt x="14" y="377"/>
                    <a:pt x="42" y="311"/>
                  </a:cubicBezTo>
                  <a:cubicBezTo>
                    <a:pt x="69" y="246"/>
                    <a:pt x="108" y="190"/>
                    <a:pt x="158" y="144"/>
                  </a:cubicBezTo>
                  <a:cubicBezTo>
                    <a:pt x="207" y="98"/>
                    <a:pt x="266" y="62"/>
                    <a:pt x="333" y="37"/>
                  </a:cubicBezTo>
                  <a:cubicBezTo>
                    <a:pt x="401" y="12"/>
                    <a:pt x="475" y="0"/>
                    <a:pt x="554" y="0"/>
                  </a:cubicBezTo>
                  <a:cubicBezTo>
                    <a:pt x="634" y="0"/>
                    <a:pt x="708" y="12"/>
                    <a:pt x="776" y="37"/>
                  </a:cubicBezTo>
                  <a:cubicBezTo>
                    <a:pt x="844" y="62"/>
                    <a:pt x="903" y="98"/>
                    <a:pt x="953" y="144"/>
                  </a:cubicBezTo>
                  <a:cubicBezTo>
                    <a:pt x="1002" y="190"/>
                    <a:pt x="1040" y="246"/>
                    <a:pt x="1068" y="311"/>
                  </a:cubicBezTo>
                  <a:cubicBezTo>
                    <a:pt x="1096" y="377"/>
                    <a:pt x="1110" y="451"/>
                    <a:pt x="1110" y="532"/>
                  </a:cubicBezTo>
                  <a:moveTo>
                    <a:pt x="847" y="532"/>
                  </a:moveTo>
                  <a:cubicBezTo>
                    <a:pt x="847" y="488"/>
                    <a:pt x="839" y="447"/>
                    <a:pt x="825" y="408"/>
                  </a:cubicBezTo>
                  <a:cubicBezTo>
                    <a:pt x="811" y="370"/>
                    <a:pt x="791" y="337"/>
                    <a:pt x="765" y="310"/>
                  </a:cubicBezTo>
                  <a:cubicBezTo>
                    <a:pt x="740" y="283"/>
                    <a:pt x="709" y="261"/>
                    <a:pt x="673" y="245"/>
                  </a:cubicBezTo>
                  <a:cubicBezTo>
                    <a:pt x="637" y="229"/>
                    <a:pt x="598" y="221"/>
                    <a:pt x="554" y="221"/>
                  </a:cubicBezTo>
                  <a:cubicBezTo>
                    <a:pt x="511" y="221"/>
                    <a:pt x="472" y="229"/>
                    <a:pt x="436" y="245"/>
                  </a:cubicBezTo>
                  <a:cubicBezTo>
                    <a:pt x="401" y="261"/>
                    <a:pt x="370" y="283"/>
                    <a:pt x="344" y="310"/>
                  </a:cubicBezTo>
                  <a:cubicBezTo>
                    <a:pt x="318" y="337"/>
                    <a:pt x="298" y="370"/>
                    <a:pt x="284" y="408"/>
                  </a:cubicBezTo>
                  <a:cubicBezTo>
                    <a:pt x="270" y="447"/>
                    <a:pt x="263" y="488"/>
                    <a:pt x="263" y="532"/>
                  </a:cubicBezTo>
                  <a:cubicBezTo>
                    <a:pt x="263" y="578"/>
                    <a:pt x="271" y="620"/>
                    <a:pt x="285" y="659"/>
                  </a:cubicBezTo>
                  <a:cubicBezTo>
                    <a:pt x="299" y="698"/>
                    <a:pt x="319" y="732"/>
                    <a:pt x="345" y="759"/>
                  </a:cubicBezTo>
                  <a:cubicBezTo>
                    <a:pt x="370" y="787"/>
                    <a:pt x="401" y="809"/>
                    <a:pt x="436" y="825"/>
                  </a:cubicBezTo>
                  <a:cubicBezTo>
                    <a:pt x="472" y="841"/>
                    <a:pt x="511" y="848"/>
                    <a:pt x="554" y="848"/>
                  </a:cubicBezTo>
                  <a:cubicBezTo>
                    <a:pt x="598" y="848"/>
                    <a:pt x="637" y="841"/>
                    <a:pt x="672" y="825"/>
                  </a:cubicBezTo>
                  <a:cubicBezTo>
                    <a:pt x="708" y="809"/>
                    <a:pt x="739" y="787"/>
                    <a:pt x="765" y="759"/>
                  </a:cubicBezTo>
                  <a:cubicBezTo>
                    <a:pt x="790" y="732"/>
                    <a:pt x="811" y="698"/>
                    <a:pt x="825" y="659"/>
                  </a:cubicBezTo>
                  <a:cubicBezTo>
                    <a:pt x="839" y="620"/>
                    <a:pt x="847" y="578"/>
                    <a:pt x="847" y="532"/>
                  </a:cubicBezTo>
                </a:path>
              </a:pathLst>
            </a:custGeom>
            <a:solidFill>
              <a:srgbClr val="9E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AB04B5F7-DD58-CBAE-206E-1E7C4FCEFBC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086388" y="847725"/>
              <a:ext cx="293687" cy="292100"/>
            </a:xfrm>
            <a:custGeom>
              <a:avLst/>
              <a:gdLst/>
              <a:ahLst/>
              <a:cxnLst>
                <a:cxn ang="0">
                  <a:pos x="114" y="184"/>
                </a:cxn>
                <a:cxn ang="0">
                  <a:pos x="69" y="184"/>
                </a:cxn>
                <a:cxn ang="0">
                  <a:pos x="0" y="0"/>
                </a:cxn>
                <a:cxn ang="0">
                  <a:pos x="49" y="0"/>
                </a:cxn>
                <a:cxn ang="0">
                  <a:pos x="92" y="131"/>
                </a:cxn>
                <a:cxn ang="0">
                  <a:pos x="93" y="131"/>
                </a:cxn>
                <a:cxn ang="0">
                  <a:pos x="136" y="0"/>
                </a:cxn>
                <a:cxn ang="0">
                  <a:pos x="185" y="0"/>
                </a:cxn>
                <a:cxn ang="0">
                  <a:pos x="114" y="184"/>
                </a:cxn>
              </a:cxnLst>
              <a:rect l="0" t="0" r="r" b="b"/>
              <a:pathLst>
                <a:path w="185" h="184">
                  <a:moveTo>
                    <a:pt x="114" y="184"/>
                  </a:moveTo>
                  <a:lnTo>
                    <a:pt x="69" y="184"/>
                  </a:lnTo>
                  <a:lnTo>
                    <a:pt x="0" y="0"/>
                  </a:lnTo>
                  <a:lnTo>
                    <a:pt x="49" y="0"/>
                  </a:lnTo>
                  <a:lnTo>
                    <a:pt x="92" y="131"/>
                  </a:lnTo>
                  <a:lnTo>
                    <a:pt x="93" y="131"/>
                  </a:lnTo>
                  <a:lnTo>
                    <a:pt x="136" y="0"/>
                  </a:lnTo>
                  <a:lnTo>
                    <a:pt x="185" y="0"/>
                  </a:lnTo>
                  <a:lnTo>
                    <a:pt x="114" y="184"/>
                  </a:lnTo>
                  <a:close/>
                </a:path>
              </a:pathLst>
            </a:custGeom>
            <a:solidFill>
              <a:srgbClr val="9E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078B6F1F-5147-43ED-A04A-4058365B75F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413413" y="847725"/>
              <a:ext cx="203200" cy="292100"/>
            </a:xfrm>
            <a:custGeom>
              <a:avLst/>
              <a:gdLst/>
              <a:ahLst/>
              <a:cxnLst>
                <a:cxn ang="0">
                  <a:pos x="0" y="184"/>
                </a:cxn>
                <a:cxn ang="0">
                  <a:pos x="0" y="0"/>
                </a:cxn>
                <a:cxn ang="0">
                  <a:pos x="123" y="0"/>
                </a:cxn>
                <a:cxn ang="0">
                  <a:pos x="123" y="38"/>
                </a:cxn>
                <a:cxn ang="0">
                  <a:pos x="43" y="38"/>
                </a:cxn>
                <a:cxn ang="0">
                  <a:pos x="43" y="72"/>
                </a:cxn>
                <a:cxn ang="0">
                  <a:pos x="119" y="72"/>
                </a:cxn>
                <a:cxn ang="0">
                  <a:pos x="119" y="108"/>
                </a:cxn>
                <a:cxn ang="0">
                  <a:pos x="43" y="108"/>
                </a:cxn>
                <a:cxn ang="0">
                  <a:pos x="43" y="146"/>
                </a:cxn>
                <a:cxn ang="0">
                  <a:pos x="128" y="146"/>
                </a:cxn>
                <a:cxn ang="0">
                  <a:pos x="128" y="184"/>
                </a:cxn>
                <a:cxn ang="0">
                  <a:pos x="0" y="184"/>
                </a:cxn>
              </a:cxnLst>
              <a:rect l="0" t="0" r="r" b="b"/>
              <a:pathLst>
                <a:path w="128" h="184">
                  <a:moveTo>
                    <a:pt x="0" y="184"/>
                  </a:moveTo>
                  <a:lnTo>
                    <a:pt x="0" y="0"/>
                  </a:lnTo>
                  <a:lnTo>
                    <a:pt x="123" y="0"/>
                  </a:lnTo>
                  <a:lnTo>
                    <a:pt x="123" y="38"/>
                  </a:lnTo>
                  <a:lnTo>
                    <a:pt x="43" y="38"/>
                  </a:lnTo>
                  <a:lnTo>
                    <a:pt x="43" y="72"/>
                  </a:lnTo>
                  <a:lnTo>
                    <a:pt x="119" y="72"/>
                  </a:lnTo>
                  <a:lnTo>
                    <a:pt x="119" y="108"/>
                  </a:lnTo>
                  <a:lnTo>
                    <a:pt x="43" y="108"/>
                  </a:lnTo>
                  <a:lnTo>
                    <a:pt x="43" y="146"/>
                  </a:lnTo>
                  <a:lnTo>
                    <a:pt x="128" y="146"/>
                  </a:lnTo>
                  <a:lnTo>
                    <a:pt x="128" y="184"/>
                  </a:lnTo>
                  <a:lnTo>
                    <a:pt x="0" y="184"/>
                  </a:lnTo>
                  <a:close/>
                </a:path>
              </a:pathLst>
            </a:custGeom>
            <a:solidFill>
              <a:srgbClr val="9E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6362EFB9-2D2E-0DD4-1FCB-DB5EF0FBA7E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673763" y="847725"/>
              <a:ext cx="265112" cy="292100"/>
            </a:xfrm>
            <a:custGeom>
              <a:avLst/>
              <a:gdLst/>
              <a:ahLst/>
              <a:cxnLst>
                <a:cxn ang="0">
                  <a:pos x="117" y="184"/>
                </a:cxn>
                <a:cxn ang="0">
                  <a:pos x="43" y="64"/>
                </a:cxn>
                <a:cxn ang="0">
                  <a:pos x="42" y="64"/>
                </a:cxn>
                <a:cxn ang="0">
                  <a:pos x="43" y="184"/>
                </a:cxn>
                <a:cxn ang="0">
                  <a:pos x="0" y="184"/>
                </a:cxn>
                <a:cxn ang="0">
                  <a:pos x="0" y="0"/>
                </a:cxn>
                <a:cxn ang="0">
                  <a:pos x="51" y="0"/>
                </a:cxn>
                <a:cxn ang="0">
                  <a:pos x="124" y="120"/>
                </a:cxn>
                <a:cxn ang="0">
                  <a:pos x="125" y="120"/>
                </a:cxn>
                <a:cxn ang="0">
                  <a:pos x="124" y="0"/>
                </a:cxn>
                <a:cxn ang="0">
                  <a:pos x="167" y="0"/>
                </a:cxn>
                <a:cxn ang="0">
                  <a:pos x="167" y="184"/>
                </a:cxn>
                <a:cxn ang="0">
                  <a:pos x="117" y="184"/>
                </a:cxn>
              </a:cxnLst>
              <a:rect l="0" t="0" r="r" b="b"/>
              <a:pathLst>
                <a:path w="167" h="184">
                  <a:moveTo>
                    <a:pt x="117" y="184"/>
                  </a:moveTo>
                  <a:lnTo>
                    <a:pt x="43" y="64"/>
                  </a:lnTo>
                  <a:lnTo>
                    <a:pt x="42" y="64"/>
                  </a:lnTo>
                  <a:lnTo>
                    <a:pt x="43" y="184"/>
                  </a:lnTo>
                  <a:lnTo>
                    <a:pt x="0" y="184"/>
                  </a:lnTo>
                  <a:lnTo>
                    <a:pt x="0" y="0"/>
                  </a:lnTo>
                  <a:lnTo>
                    <a:pt x="51" y="0"/>
                  </a:lnTo>
                  <a:lnTo>
                    <a:pt x="124" y="120"/>
                  </a:lnTo>
                  <a:lnTo>
                    <a:pt x="125" y="120"/>
                  </a:lnTo>
                  <a:lnTo>
                    <a:pt x="124" y="0"/>
                  </a:lnTo>
                  <a:lnTo>
                    <a:pt x="167" y="0"/>
                  </a:lnTo>
                  <a:lnTo>
                    <a:pt x="167" y="184"/>
                  </a:lnTo>
                  <a:lnTo>
                    <a:pt x="117" y="184"/>
                  </a:lnTo>
                  <a:close/>
                </a:path>
              </a:pathLst>
            </a:custGeom>
            <a:solidFill>
              <a:srgbClr val="9E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0135DE5D-967A-14B2-26C6-8C2AAF33238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394113" y="1822450"/>
              <a:ext cx="234950" cy="292100"/>
            </a:xfrm>
            <a:custGeom>
              <a:avLst/>
              <a:gdLst/>
              <a:ahLst/>
              <a:cxnLst>
                <a:cxn ang="0">
                  <a:pos x="96" y="38"/>
                </a:cxn>
                <a:cxn ang="0">
                  <a:pos x="96" y="184"/>
                </a:cxn>
                <a:cxn ang="0">
                  <a:pos x="52" y="184"/>
                </a:cxn>
                <a:cxn ang="0">
                  <a:pos x="52" y="38"/>
                </a:cxn>
                <a:cxn ang="0">
                  <a:pos x="0" y="38"/>
                </a:cxn>
                <a:cxn ang="0">
                  <a:pos x="0" y="0"/>
                </a:cxn>
                <a:cxn ang="0">
                  <a:pos x="148" y="0"/>
                </a:cxn>
                <a:cxn ang="0">
                  <a:pos x="148" y="38"/>
                </a:cxn>
                <a:cxn ang="0">
                  <a:pos x="96" y="38"/>
                </a:cxn>
              </a:cxnLst>
              <a:rect l="0" t="0" r="r" b="b"/>
              <a:pathLst>
                <a:path w="148" h="184">
                  <a:moveTo>
                    <a:pt x="96" y="38"/>
                  </a:moveTo>
                  <a:lnTo>
                    <a:pt x="96" y="184"/>
                  </a:lnTo>
                  <a:lnTo>
                    <a:pt x="52" y="184"/>
                  </a:lnTo>
                  <a:lnTo>
                    <a:pt x="52" y="38"/>
                  </a:lnTo>
                  <a:lnTo>
                    <a:pt x="0" y="38"/>
                  </a:lnTo>
                  <a:lnTo>
                    <a:pt x="0" y="0"/>
                  </a:lnTo>
                  <a:lnTo>
                    <a:pt x="148" y="0"/>
                  </a:lnTo>
                  <a:lnTo>
                    <a:pt x="148" y="38"/>
                  </a:lnTo>
                  <a:lnTo>
                    <a:pt x="96" y="38"/>
                  </a:lnTo>
                  <a:close/>
                </a:path>
              </a:pathLst>
            </a:custGeom>
            <a:solidFill>
              <a:srgbClr val="9E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5C9CCE49-B664-EB91-9240-0D0CC725277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667163" y="1822450"/>
              <a:ext cx="203200" cy="292100"/>
            </a:xfrm>
            <a:custGeom>
              <a:avLst/>
              <a:gdLst/>
              <a:ahLst/>
              <a:cxnLst>
                <a:cxn ang="0">
                  <a:pos x="0" y="184"/>
                </a:cxn>
                <a:cxn ang="0">
                  <a:pos x="0" y="0"/>
                </a:cxn>
                <a:cxn ang="0">
                  <a:pos x="124" y="0"/>
                </a:cxn>
                <a:cxn ang="0">
                  <a:pos x="124" y="37"/>
                </a:cxn>
                <a:cxn ang="0">
                  <a:pos x="43" y="37"/>
                </a:cxn>
                <a:cxn ang="0">
                  <a:pos x="43" y="72"/>
                </a:cxn>
                <a:cxn ang="0">
                  <a:pos x="119" y="72"/>
                </a:cxn>
                <a:cxn ang="0">
                  <a:pos x="119" y="108"/>
                </a:cxn>
                <a:cxn ang="0">
                  <a:pos x="43" y="108"/>
                </a:cxn>
                <a:cxn ang="0">
                  <a:pos x="43" y="146"/>
                </a:cxn>
                <a:cxn ang="0">
                  <a:pos x="128" y="146"/>
                </a:cxn>
                <a:cxn ang="0">
                  <a:pos x="128" y="184"/>
                </a:cxn>
                <a:cxn ang="0">
                  <a:pos x="0" y="184"/>
                </a:cxn>
              </a:cxnLst>
              <a:rect l="0" t="0" r="r" b="b"/>
              <a:pathLst>
                <a:path w="128" h="184">
                  <a:moveTo>
                    <a:pt x="0" y="184"/>
                  </a:moveTo>
                  <a:lnTo>
                    <a:pt x="0" y="0"/>
                  </a:lnTo>
                  <a:lnTo>
                    <a:pt x="124" y="0"/>
                  </a:lnTo>
                  <a:lnTo>
                    <a:pt x="124" y="37"/>
                  </a:lnTo>
                  <a:lnTo>
                    <a:pt x="43" y="37"/>
                  </a:lnTo>
                  <a:lnTo>
                    <a:pt x="43" y="72"/>
                  </a:lnTo>
                  <a:lnTo>
                    <a:pt x="119" y="72"/>
                  </a:lnTo>
                  <a:lnTo>
                    <a:pt x="119" y="108"/>
                  </a:lnTo>
                  <a:lnTo>
                    <a:pt x="43" y="108"/>
                  </a:lnTo>
                  <a:lnTo>
                    <a:pt x="43" y="146"/>
                  </a:lnTo>
                  <a:lnTo>
                    <a:pt x="128" y="146"/>
                  </a:lnTo>
                  <a:lnTo>
                    <a:pt x="128" y="184"/>
                  </a:lnTo>
                  <a:lnTo>
                    <a:pt x="0" y="184"/>
                  </a:lnTo>
                  <a:close/>
                </a:path>
              </a:pathLst>
            </a:custGeom>
            <a:solidFill>
              <a:srgbClr val="9E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E1CC3506-DDD0-AC5E-6559-7BE7C1E25B5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908463" y="1814513"/>
              <a:ext cx="271462" cy="307975"/>
            </a:xfrm>
            <a:custGeom>
              <a:avLst/>
              <a:gdLst/>
              <a:ahLst/>
              <a:cxnLst>
                <a:cxn ang="0">
                  <a:pos x="778" y="1027"/>
                </a:cxn>
                <a:cxn ang="0">
                  <a:pos x="549" y="1073"/>
                </a:cxn>
                <a:cxn ang="0">
                  <a:pos x="331" y="1034"/>
                </a:cxn>
                <a:cxn ang="0">
                  <a:pos x="157" y="924"/>
                </a:cxn>
                <a:cxn ang="0">
                  <a:pos x="42" y="753"/>
                </a:cxn>
                <a:cxn ang="0">
                  <a:pos x="0" y="535"/>
                </a:cxn>
                <a:cxn ang="0">
                  <a:pos x="43" y="313"/>
                </a:cxn>
                <a:cxn ang="0">
                  <a:pos x="160" y="144"/>
                </a:cxn>
                <a:cxn ang="0">
                  <a:pos x="336" y="37"/>
                </a:cxn>
                <a:cxn ang="0">
                  <a:pos x="553" y="0"/>
                </a:cxn>
                <a:cxn ang="0">
                  <a:pos x="766" y="38"/>
                </a:cxn>
                <a:cxn ang="0">
                  <a:pos x="935" y="149"/>
                </a:cxn>
                <a:cxn ang="0">
                  <a:pos x="768" y="316"/>
                </a:cxn>
                <a:cxn ang="0">
                  <a:pos x="677" y="245"/>
                </a:cxn>
                <a:cxn ang="0">
                  <a:pos x="562" y="222"/>
                </a:cxn>
                <a:cxn ang="0">
                  <a:pos x="443" y="246"/>
                </a:cxn>
                <a:cxn ang="0">
                  <a:pos x="350" y="312"/>
                </a:cxn>
                <a:cxn ang="0">
                  <a:pos x="290" y="410"/>
                </a:cxn>
                <a:cxn ang="0">
                  <a:pos x="268" y="535"/>
                </a:cxn>
                <a:cxn ang="0">
                  <a:pos x="290" y="661"/>
                </a:cxn>
                <a:cxn ang="0">
                  <a:pos x="350" y="760"/>
                </a:cxn>
                <a:cxn ang="0">
                  <a:pos x="441" y="824"/>
                </a:cxn>
                <a:cxn ang="0">
                  <a:pos x="558" y="847"/>
                </a:cxn>
                <a:cxn ang="0">
                  <a:pos x="686" y="818"/>
                </a:cxn>
                <a:cxn ang="0">
                  <a:pos x="774" y="743"/>
                </a:cxn>
                <a:cxn ang="0">
                  <a:pos x="945" y="904"/>
                </a:cxn>
                <a:cxn ang="0">
                  <a:pos x="778" y="1027"/>
                </a:cxn>
              </a:cxnLst>
              <a:rect l="0" t="0" r="r" b="b"/>
              <a:pathLst>
                <a:path w="945" h="1073">
                  <a:moveTo>
                    <a:pt x="778" y="1027"/>
                  </a:moveTo>
                  <a:cubicBezTo>
                    <a:pt x="712" y="1057"/>
                    <a:pt x="635" y="1073"/>
                    <a:pt x="549" y="1073"/>
                  </a:cubicBezTo>
                  <a:cubicBezTo>
                    <a:pt x="470" y="1073"/>
                    <a:pt x="397" y="1060"/>
                    <a:pt x="331" y="1034"/>
                  </a:cubicBezTo>
                  <a:cubicBezTo>
                    <a:pt x="264" y="1008"/>
                    <a:pt x="206" y="971"/>
                    <a:pt x="157" y="924"/>
                  </a:cubicBezTo>
                  <a:cubicBezTo>
                    <a:pt x="108" y="876"/>
                    <a:pt x="70" y="819"/>
                    <a:pt x="42" y="753"/>
                  </a:cubicBezTo>
                  <a:cubicBezTo>
                    <a:pt x="14" y="687"/>
                    <a:pt x="0" y="614"/>
                    <a:pt x="0" y="535"/>
                  </a:cubicBezTo>
                  <a:cubicBezTo>
                    <a:pt x="0" y="453"/>
                    <a:pt x="14" y="379"/>
                    <a:pt x="43" y="313"/>
                  </a:cubicBezTo>
                  <a:cubicBezTo>
                    <a:pt x="71" y="247"/>
                    <a:pt x="110" y="191"/>
                    <a:pt x="160" y="144"/>
                  </a:cubicBezTo>
                  <a:cubicBezTo>
                    <a:pt x="210" y="98"/>
                    <a:pt x="269" y="62"/>
                    <a:pt x="336" y="37"/>
                  </a:cubicBezTo>
                  <a:cubicBezTo>
                    <a:pt x="403" y="12"/>
                    <a:pt x="475" y="0"/>
                    <a:pt x="553" y="0"/>
                  </a:cubicBezTo>
                  <a:cubicBezTo>
                    <a:pt x="625" y="0"/>
                    <a:pt x="696" y="12"/>
                    <a:pt x="766" y="38"/>
                  </a:cubicBezTo>
                  <a:cubicBezTo>
                    <a:pt x="835" y="63"/>
                    <a:pt x="892" y="100"/>
                    <a:pt x="935" y="149"/>
                  </a:cubicBezTo>
                  <a:cubicBezTo>
                    <a:pt x="768" y="316"/>
                    <a:pt x="768" y="316"/>
                    <a:pt x="768" y="316"/>
                  </a:cubicBezTo>
                  <a:cubicBezTo>
                    <a:pt x="745" y="284"/>
                    <a:pt x="715" y="261"/>
                    <a:pt x="677" y="245"/>
                  </a:cubicBezTo>
                  <a:cubicBezTo>
                    <a:pt x="640" y="230"/>
                    <a:pt x="601" y="222"/>
                    <a:pt x="562" y="222"/>
                  </a:cubicBezTo>
                  <a:cubicBezTo>
                    <a:pt x="519" y="222"/>
                    <a:pt x="479" y="230"/>
                    <a:pt x="443" y="246"/>
                  </a:cubicBezTo>
                  <a:cubicBezTo>
                    <a:pt x="407" y="262"/>
                    <a:pt x="376" y="284"/>
                    <a:pt x="350" y="312"/>
                  </a:cubicBezTo>
                  <a:cubicBezTo>
                    <a:pt x="324" y="340"/>
                    <a:pt x="304" y="372"/>
                    <a:pt x="290" y="410"/>
                  </a:cubicBezTo>
                  <a:cubicBezTo>
                    <a:pt x="275" y="448"/>
                    <a:pt x="268" y="490"/>
                    <a:pt x="268" y="535"/>
                  </a:cubicBezTo>
                  <a:cubicBezTo>
                    <a:pt x="268" y="581"/>
                    <a:pt x="275" y="623"/>
                    <a:pt x="290" y="661"/>
                  </a:cubicBezTo>
                  <a:cubicBezTo>
                    <a:pt x="304" y="700"/>
                    <a:pt x="324" y="732"/>
                    <a:pt x="350" y="760"/>
                  </a:cubicBezTo>
                  <a:cubicBezTo>
                    <a:pt x="375" y="787"/>
                    <a:pt x="405" y="808"/>
                    <a:pt x="441" y="824"/>
                  </a:cubicBezTo>
                  <a:cubicBezTo>
                    <a:pt x="477" y="839"/>
                    <a:pt x="515" y="847"/>
                    <a:pt x="558" y="847"/>
                  </a:cubicBezTo>
                  <a:cubicBezTo>
                    <a:pt x="607" y="847"/>
                    <a:pt x="649" y="837"/>
                    <a:pt x="686" y="818"/>
                  </a:cubicBezTo>
                  <a:cubicBezTo>
                    <a:pt x="722" y="799"/>
                    <a:pt x="752" y="774"/>
                    <a:pt x="774" y="743"/>
                  </a:cubicBezTo>
                  <a:cubicBezTo>
                    <a:pt x="945" y="904"/>
                    <a:pt x="945" y="904"/>
                    <a:pt x="945" y="904"/>
                  </a:cubicBezTo>
                  <a:cubicBezTo>
                    <a:pt x="900" y="956"/>
                    <a:pt x="844" y="997"/>
                    <a:pt x="778" y="1027"/>
                  </a:cubicBezTo>
                </a:path>
              </a:pathLst>
            </a:custGeom>
            <a:solidFill>
              <a:srgbClr val="9E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FEBBD825-B301-8226-04AD-A0CC1E8DEFB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216438" y="1822450"/>
              <a:ext cx="255587" cy="292100"/>
            </a:xfrm>
            <a:custGeom>
              <a:avLst/>
              <a:gdLst/>
              <a:ahLst/>
              <a:cxnLst>
                <a:cxn ang="0">
                  <a:pos x="116" y="184"/>
                </a:cxn>
                <a:cxn ang="0">
                  <a:pos x="116" y="107"/>
                </a:cxn>
                <a:cxn ang="0">
                  <a:pos x="45" y="107"/>
                </a:cxn>
                <a:cxn ang="0">
                  <a:pos x="45" y="184"/>
                </a:cxn>
                <a:cxn ang="0">
                  <a:pos x="0" y="184"/>
                </a:cxn>
                <a:cxn ang="0">
                  <a:pos x="0" y="0"/>
                </a:cxn>
                <a:cxn ang="0">
                  <a:pos x="45" y="0"/>
                </a:cxn>
                <a:cxn ang="0">
                  <a:pos x="45" y="70"/>
                </a:cxn>
                <a:cxn ang="0">
                  <a:pos x="116" y="70"/>
                </a:cxn>
                <a:cxn ang="0">
                  <a:pos x="116" y="0"/>
                </a:cxn>
                <a:cxn ang="0">
                  <a:pos x="161" y="0"/>
                </a:cxn>
                <a:cxn ang="0">
                  <a:pos x="161" y="184"/>
                </a:cxn>
                <a:cxn ang="0">
                  <a:pos x="116" y="184"/>
                </a:cxn>
              </a:cxnLst>
              <a:rect l="0" t="0" r="r" b="b"/>
              <a:pathLst>
                <a:path w="161" h="184">
                  <a:moveTo>
                    <a:pt x="116" y="184"/>
                  </a:moveTo>
                  <a:lnTo>
                    <a:pt x="116" y="107"/>
                  </a:lnTo>
                  <a:lnTo>
                    <a:pt x="45" y="107"/>
                  </a:lnTo>
                  <a:lnTo>
                    <a:pt x="45" y="184"/>
                  </a:lnTo>
                  <a:lnTo>
                    <a:pt x="0" y="184"/>
                  </a:lnTo>
                  <a:lnTo>
                    <a:pt x="0" y="0"/>
                  </a:lnTo>
                  <a:lnTo>
                    <a:pt x="45" y="0"/>
                  </a:lnTo>
                  <a:lnTo>
                    <a:pt x="45" y="70"/>
                  </a:lnTo>
                  <a:lnTo>
                    <a:pt x="116" y="70"/>
                  </a:lnTo>
                  <a:lnTo>
                    <a:pt x="116" y="0"/>
                  </a:lnTo>
                  <a:lnTo>
                    <a:pt x="161" y="0"/>
                  </a:lnTo>
                  <a:lnTo>
                    <a:pt x="161" y="184"/>
                  </a:lnTo>
                  <a:lnTo>
                    <a:pt x="116" y="184"/>
                  </a:lnTo>
                  <a:close/>
                </a:path>
              </a:pathLst>
            </a:custGeom>
            <a:solidFill>
              <a:srgbClr val="9E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839D8B33-B57B-171B-4FB1-2354B0FECCE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538700" y="1822450"/>
              <a:ext cx="266700" cy="292100"/>
            </a:xfrm>
            <a:custGeom>
              <a:avLst/>
              <a:gdLst/>
              <a:ahLst/>
              <a:cxnLst>
                <a:cxn ang="0">
                  <a:pos x="117" y="184"/>
                </a:cxn>
                <a:cxn ang="0">
                  <a:pos x="43" y="64"/>
                </a:cxn>
                <a:cxn ang="0">
                  <a:pos x="43" y="64"/>
                </a:cxn>
                <a:cxn ang="0">
                  <a:pos x="44" y="184"/>
                </a:cxn>
                <a:cxn ang="0">
                  <a:pos x="0" y="184"/>
                </a:cxn>
                <a:cxn ang="0">
                  <a:pos x="0" y="0"/>
                </a:cxn>
                <a:cxn ang="0">
                  <a:pos x="51" y="0"/>
                </a:cxn>
                <a:cxn ang="0">
                  <a:pos x="125" y="120"/>
                </a:cxn>
                <a:cxn ang="0">
                  <a:pos x="126" y="120"/>
                </a:cxn>
                <a:cxn ang="0">
                  <a:pos x="125" y="0"/>
                </a:cxn>
                <a:cxn ang="0">
                  <a:pos x="168" y="0"/>
                </a:cxn>
                <a:cxn ang="0">
                  <a:pos x="168" y="184"/>
                </a:cxn>
                <a:cxn ang="0">
                  <a:pos x="117" y="184"/>
                </a:cxn>
              </a:cxnLst>
              <a:rect l="0" t="0" r="r" b="b"/>
              <a:pathLst>
                <a:path w="168" h="184">
                  <a:moveTo>
                    <a:pt x="117" y="184"/>
                  </a:moveTo>
                  <a:lnTo>
                    <a:pt x="43" y="64"/>
                  </a:lnTo>
                  <a:lnTo>
                    <a:pt x="43" y="64"/>
                  </a:lnTo>
                  <a:lnTo>
                    <a:pt x="44" y="184"/>
                  </a:lnTo>
                  <a:lnTo>
                    <a:pt x="0" y="184"/>
                  </a:lnTo>
                  <a:lnTo>
                    <a:pt x="0" y="0"/>
                  </a:lnTo>
                  <a:lnTo>
                    <a:pt x="51" y="0"/>
                  </a:lnTo>
                  <a:lnTo>
                    <a:pt x="125" y="120"/>
                  </a:lnTo>
                  <a:lnTo>
                    <a:pt x="126" y="120"/>
                  </a:lnTo>
                  <a:lnTo>
                    <a:pt x="125" y="0"/>
                  </a:lnTo>
                  <a:lnTo>
                    <a:pt x="168" y="0"/>
                  </a:lnTo>
                  <a:lnTo>
                    <a:pt x="168" y="184"/>
                  </a:lnTo>
                  <a:lnTo>
                    <a:pt x="117" y="184"/>
                  </a:lnTo>
                  <a:close/>
                </a:path>
              </a:pathLst>
            </a:custGeom>
            <a:solidFill>
              <a:srgbClr val="9E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D8654BE7-EFC1-A936-8E83-C0D88CBC817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859375" y="1814513"/>
              <a:ext cx="317500" cy="307975"/>
            </a:xfrm>
            <a:custGeom>
              <a:avLst/>
              <a:gdLst/>
              <a:ahLst/>
              <a:cxnLst>
                <a:cxn ang="0">
                  <a:pos x="1110" y="532"/>
                </a:cxn>
                <a:cxn ang="0">
                  <a:pos x="1068" y="753"/>
                </a:cxn>
                <a:cxn ang="0">
                  <a:pos x="953" y="924"/>
                </a:cxn>
                <a:cxn ang="0">
                  <a:pos x="776" y="1034"/>
                </a:cxn>
                <a:cxn ang="0">
                  <a:pos x="554" y="1073"/>
                </a:cxn>
                <a:cxn ang="0">
                  <a:pos x="333" y="1034"/>
                </a:cxn>
                <a:cxn ang="0">
                  <a:pos x="158" y="924"/>
                </a:cxn>
                <a:cxn ang="0">
                  <a:pos x="42" y="753"/>
                </a:cxn>
                <a:cxn ang="0">
                  <a:pos x="0" y="532"/>
                </a:cxn>
                <a:cxn ang="0">
                  <a:pos x="42" y="311"/>
                </a:cxn>
                <a:cxn ang="0">
                  <a:pos x="158" y="143"/>
                </a:cxn>
                <a:cxn ang="0">
                  <a:pos x="333" y="37"/>
                </a:cxn>
                <a:cxn ang="0">
                  <a:pos x="554" y="0"/>
                </a:cxn>
                <a:cxn ang="0">
                  <a:pos x="776" y="37"/>
                </a:cxn>
                <a:cxn ang="0">
                  <a:pos x="953" y="143"/>
                </a:cxn>
                <a:cxn ang="0">
                  <a:pos x="1068" y="311"/>
                </a:cxn>
                <a:cxn ang="0">
                  <a:pos x="1110" y="532"/>
                </a:cxn>
                <a:cxn ang="0">
                  <a:pos x="847" y="532"/>
                </a:cxn>
                <a:cxn ang="0">
                  <a:pos x="825" y="408"/>
                </a:cxn>
                <a:cxn ang="0">
                  <a:pos x="765" y="310"/>
                </a:cxn>
                <a:cxn ang="0">
                  <a:pos x="673" y="245"/>
                </a:cxn>
                <a:cxn ang="0">
                  <a:pos x="554" y="221"/>
                </a:cxn>
                <a:cxn ang="0">
                  <a:pos x="436" y="245"/>
                </a:cxn>
                <a:cxn ang="0">
                  <a:pos x="344" y="310"/>
                </a:cxn>
                <a:cxn ang="0">
                  <a:pos x="284" y="408"/>
                </a:cxn>
                <a:cxn ang="0">
                  <a:pos x="264" y="532"/>
                </a:cxn>
                <a:cxn ang="0">
                  <a:pos x="285" y="659"/>
                </a:cxn>
                <a:cxn ang="0">
                  <a:pos x="345" y="759"/>
                </a:cxn>
                <a:cxn ang="0">
                  <a:pos x="436" y="824"/>
                </a:cxn>
                <a:cxn ang="0">
                  <a:pos x="554" y="848"/>
                </a:cxn>
                <a:cxn ang="0">
                  <a:pos x="672" y="824"/>
                </a:cxn>
                <a:cxn ang="0">
                  <a:pos x="765" y="759"/>
                </a:cxn>
                <a:cxn ang="0">
                  <a:pos x="825" y="659"/>
                </a:cxn>
                <a:cxn ang="0">
                  <a:pos x="847" y="532"/>
                </a:cxn>
              </a:cxnLst>
              <a:rect l="0" t="0" r="r" b="b"/>
              <a:pathLst>
                <a:path w="1110" h="1073">
                  <a:moveTo>
                    <a:pt x="1110" y="532"/>
                  </a:moveTo>
                  <a:cubicBezTo>
                    <a:pt x="1110" y="612"/>
                    <a:pt x="1096" y="686"/>
                    <a:pt x="1068" y="753"/>
                  </a:cubicBezTo>
                  <a:cubicBezTo>
                    <a:pt x="1040" y="819"/>
                    <a:pt x="1002" y="876"/>
                    <a:pt x="953" y="924"/>
                  </a:cubicBezTo>
                  <a:cubicBezTo>
                    <a:pt x="903" y="971"/>
                    <a:pt x="844" y="1008"/>
                    <a:pt x="776" y="1034"/>
                  </a:cubicBezTo>
                  <a:cubicBezTo>
                    <a:pt x="708" y="1060"/>
                    <a:pt x="634" y="1073"/>
                    <a:pt x="554" y="1073"/>
                  </a:cubicBezTo>
                  <a:cubicBezTo>
                    <a:pt x="475" y="1073"/>
                    <a:pt x="401" y="1060"/>
                    <a:pt x="333" y="1034"/>
                  </a:cubicBezTo>
                  <a:cubicBezTo>
                    <a:pt x="266" y="1008"/>
                    <a:pt x="207" y="971"/>
                    <a:pt x="158" y="924"/>
                  </a:cubicBezTo>
                  <a:cubicBezTo>
                    <a:pt x="108" y="876"/>
                    <a:pt x="70" y="819"/>
                    <a:pt x="42" y="753"/>
                  </a:cubicBezTo>
                  <a:cubicBezTo>
                    <a:pt x="14" y="686"/>
                    <a:pt x="0" y="612"/>
                    <a:pt x="0" y="532"/>
                  </a:cubicBezTo>
                  <a:cubicBezTo>
                    <a:pt x="0" y="450"/>
                    <a:pt x="14" y="377"/>
                    <a:pt x="42" y="311"/>
                  </a:cubicBezTo>
                  <a:cubicBezTo>
                    <a:pt x="70" y="245"/>
                    <a:pt x="108" y="190"/>
                    <a:pt x="158" y="143"/>
                  </a:cubicBezTo>
                  <a:cubicBezTo>
                    <a:pt x="207" y="97"/>
                    <a:pt x="266" y="62"/>
                    <a:pt x="333" y="37"/>
                  </a:cubicBezTo>
                  <a:cubicBezTo>
                    <a:pt x="401" y="12"/>
                    <a:pt x="475" y="0"/>
                    <a:pt x="554" y="0"/>
                  </a:cubicBezTo>
                  <a:cubicBezTo>
                    <a:pt x="634" y="0"/>
                    <a:pt x="708" y="12"/>
                    <a:pt x="776" y="37"/>
                  </a:cubicBezTo>
                  <a:cubicBezTo>
                    <a:pt x="844" y="62"/>
                    <a:pt x="903" y="97"/>
                    <a:pt x="953" y="143"/>
                  </a:cubicBezTo>
                  <a:cubicBezTo>
                    <a:pt x="1002" y="190"/>
                    <a:pt x="1040" y="245"/>
                    <a:pt x="1068" y="311"/>
                  </a:cubicBezTo>
                  <a:cubicBezTo>
                    <a:pt x="1096" y="377"/>
                    <a:pt x="1110" y="450"/>
                    <a:pt x="1110" y="532"/>
                  </a:cubicBezTo>
                  <a:moveTo>
                    <a:pt x="847" y="532"/>
                  </a:moveTo>
                  <a:cubicBezTo>
                    <a:pt x="847" y="488"/>
                    <a:pt x="839" y="446"/>
                    <a:pt x="825" y="408"/>
                  </a:cubicBezTo>
                  <a:cubicBezTo>
                    <a:pt x="811" y="370"/>
                    <a:pt x="791" y="337"/>
                    <a:pt x="765" y="310"/>
                  </a:cubicBezTo>
                  <a:cubicBezTo>
                    <a:pt x="740" y="282"/>
                    <a:pt x="709" y="261"/>
                    <a:pt x="673" y="245"/>
                  </a:cubicBezTo>
                  <a:cubicBezTo>
                    <a:pt x="637" y="229"/>
                    <a:pt x="598" y="221"/>
                    <a:pt x="554" y="221"/>
                  </a:cubicBezTo>
                  <a:cubicBezTo>
                    <a:pt x="511" y="221"/>
                    <a:pt x="472" y="229"/>
                    <a:pt x="436" y="245"/>
                  </a:cubicBezTo>
                  <a:cubicBezTo>
                    <a:pt x="401" y="261"/>
                    <a:pt x="370" y="282"/>
                    <a:pt x="344" y="310"/>
                  </a:cubicBezTo>
                  <a:cubicBezTo>
                    <a:pt x="318" y="337"/>
                    <a:pt x="298" y="370"/>
                    <a:pt x="284" y="408"/>
                  </a:cubicBezTo>
                  <a:cubicBezTo>
                    <a:pt x="270" y="446"/>
                    <a:pt x="264" y="488"/>
                    <a:pt x="264" y="532"/>
                  </a:cubicBezTo>
                  <a:cubicBezTo>
                    <a:pt x="264" y="578"/>
                    <a:pt x="271" y="620"/>
                    <a:pt x="285" y="659"/>
                  </a:cubicBezTo>
                  <a:cubicBezTo>
                    <a:pt x="299" y="698"/>
                    <a:pt x="319" y="731"/>
                    <a:pt x="345" y="759"/>
                  </a:cubicBezTo>
                  <a:cubicBezTo>
                    <a:pt x="370" y="787"/>
                    <a:pt x="401" y="809"/>
                    <a:pt x="436" y="824"/>
                  </a:cubicBezTo>
                  <a:cubicBezTo>
                    <a:pt x="472" y="840"/>
                    <a:pt x="511" y="848"/>
                    <a:pt x="554" y="848"/>
                  </a:cubicBezTo>
                  <a:cubicBezTo>
                    <a:pt x="598" y="848"/>
                    <a:pt x="637" y="840"/>
                    <a:pt x="672" y="824"/>
                  </a:cubicBezTo>
                  <a:cubicBezTo>
                    <a:pt x="708" y="809"/>
                    <a:pt x="739" y="787"/>
                    <a:pt x="765" y="759"/>
                  </a:cubicBezTo>
                  <a:cubicBezTo>
                    <a:pt x="790" y="731"/>
                    <a:pt x="811" y="698"/>
                    <a:pt x="825" y="659"/>
                  </a:cubicBezTo>
                  <a:cubicBezTo>
                    <a:pt x="839" y="620"/>
                    <a:pt x="847" y="578"/>
                    <a:pt x="847" y="532"/>
                  </a:cubicBezTo>
                </a:path>
              </a:pathLst>
            </a:custGeom>
            <a:solidFill>
              <a:srgbClr val="9E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78929911-A34D-AFF4-6F2A-0BA98B1F7C1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229263" y="1822450"/>
              <a:ext cx="184150" cy="292100"/>
            </a:xfrm>
            <a:custGeom>
              <a:avLst/>
              <a:gdLst/>
              <a:ahLst/>
              <a:cxnLst>
                <a:cxn ang="0">
                  <a:pos x="0" y="184"/>
                </a:cxn>
                <a:cxn ang="0">
                  <a:pos x="0" y="0"/>
                </a:cxn>
                <a:cxn ang="0">
                  <a:pos x="45" y="0"/>
                </a:cxn>
                <a:cxn ang="0">
                  <a:pos x="45" y="145"/>
                </a:cxn>
                <a:cxn ang="0">
                  <a:pos x="116" y="145"/>
                </a:cxn>
                <a:cxn ang="0">
                  <a:pos x="116" y="184"/>
                </a:cxn>
                <a:cxn ang="0">
                  <a:pos x="0" y="184"/>
                </a:cxn>
              </a:cxnLst>
              <a:rect l="0" t="0" r="r" b="b"/>
              <a:pathLst>
                <a:path w="116" h="184">
                  <a:moveTo>
                    <a:pt x="0" y="184"/>
                  </a:moveTo>
                  <a:lnTo>
                    <a:pt x="0" y="0"/>
                  </a:lnTo>
                  <a:lnTo>
                    <a:pt x="45" y="0"/>
                  </a:lnTo>
                  <a:lnTo>
                    <a:pt x="45" y="145"/>
                  </a:lnTo>
                  <a:lnTo>
                    <a:pt x="116" y="145"/>
                  </a:lnTo>
                  <a:lnTo>
                    <a:pt x="116" y="184"/>
                  </a:lnTo>
                  <a:lnTo>
                    <a:pt x="0" y="184"/>
                  </a:lnTo>
                  <a:close/>
                </a:path>
              </a:pathLst>
            </a:custGeom>
            <a:solidFill>
              <a:srgbClr val="9E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FBA565FE-C4EC-3D20-D7F3-576FEFB7FC3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8434050" y="1814513"/>
              <a:ext cx="319088" cy="307975"/>
            </a:xfrm>
            <a:custGeom>
              <a:avLst/>
              <a:gdLst/>
              <a:ahLst/>
              <a:cxnLst>
                <a:cxn ang="0">
                  <a:pos x="1110" y="532"/>
                </a:cxn>
                <a:cxn ang="0">
                  <a:pos x="1068" y="753"/>
                </a:cxn>
                <a:cxn ang="0">
                  <a:pos x="953" y="924"/>
                </a:cxn>
                <a:cxn ang="0">
                  <a:pos x="776" y="1034"/>
                </a:cxn>
                <a:cxn ang="0">
                  <a:pos x="554" y="1073"/>
                </a:cxn>
                <a:cxn ang="0">
                  <a:pos x="333" y="1034"/>
                </a:cxn>
                <a:cxn ang="0">
                  <a:pos x="158" y="924"/>
                </a:cxn>
                <a:cxn ang="0">
                  <a:pos x="42" y="753"/>
                </a:cxn>
                <a:cxn ang="0">
                  <a:pos x="0" y="532"/>
                </a:cxn>
                <a:cxn ang="0">
                  <a:pos x="42" y="311"/>
                </a:cxn>
                <a:cxn ang="0">
                  <a:pos x="158" y="143"/>
                </a:cxn>
                <a:cxn ang="0">
                  <a:pos x="333" y="37"/>
                </a:cxn>
                <a:cxn ang="0">
                  <a:pos x="554" y="0"/>
                </a:cxn>
                <a:cxn ang="0">
                  <a:pos x="776" y="37"/>
                </a:cxn>
                <a:cxn ang="0">
                  <a:pos x="953" y="143"/>
                </a:cxn>
                <a:cxn ang="0">
                  <a:pos x="1068" y="311"/>
                </a:cxn>
                <a:cxn ang="0">
                  <a:pos x="1110" y="532"/>
                </a:cxn>
                <a:cxn ang="0">
                  <a:pos x="847" y="532"/>
                </a:cxn>
                <a:cxn ang="0">
                  <a:pos x="825" y="408"/>
                </a:cxn>
                <a:cxn ang="0">
                  <a:pos x="765" y="310"/>
                </a:cxn>
                <a:cxn ang="0">
                  <a:pos x="673" y="245"/>
                </a:cxn>
                <a:cxn ang="0">
                  <a:pos x="554" y="221"/>
                </a:cxn>
                <a:cxn ang="0">
                  <a:pos x="436" y="245"/>
                </a:cxn>
                <a:cxn ang="0">
                  <a:pos x="344" y="310"/>
                </a:cxn>
                <a:cxn ang="0">
                  <a:pos x="284" y="408"/>
                </a:cxn>
                <a:cxn ang="0">
                  <a:pos x="263" y="532"/>
                </a:cxn>
                <a:cxn ang="0">
                  <a:pos x="285" y="659"/>
                </a:cxn>
                <a:cxn ang="0">
                  <a:pos x="345" y="759"/>
                </a:cxn>
                <a:cxn ang="0">
                  <a:pos x="436" y="824"/>
                </a:cxn>
                <a:cxn ang="0">
                  <a:pos x="554" y="848"/>
                </a:cxn>
                <a:cxn ang="0">
                  <a:pos x="672" y="824"/>
                </a:cxn>
                <a:cxn ang="0">
                  <a:pos x="764" y="759"/>
                </a:cxn>
                <a:cxn ang="0">
                  <a:pos x="825" y="659"/>
                </a:cxn>
                <a:cxn ang="0">
                  <a:pos x="847" y="532"/>
                </a:cxn>
              </a:cxnLst>
              <a:rect l="0" t="0" r="r" b="b"/>
              <a:pathLst>
                <a:path w="1110" h="1073">
                  <a:moveTo>
                    <a:pt x="1110" y="532"/>
                  </a:moveTo>
                  <a:cubicBezTo>
                    <a:pt x="1110" y="612"/>
                    <a:pt x="1096" y="686"/>
                    <a:pt x="1068" y="753"/>
                  </a:cubicBezTo>
                  <a:cubicBezTo>
                    <a:pt x="1040" y="819"/>
                    <a:pt x="1002" y="876"/>
                    <a:pt x="953" y="924"/>
                  </a:cubicBezTo>
                  <a:cubicBezTo>
                    <a:pt x="903" y="971"/>
                    <a:pt x="844" y="1008"/>
                    <a:pt x="776" y="1034"/>
                  </a:cubicBezTo>
                  <a:cubicBezTo>
                    <a:pt x="708" y="1060"/>
                    <a:pt x="634" y="1073"/>
                    <a:pt x="554" y="1073"/>
                  </a:cubicBezTo>
                  <a:cubicBezTo>
                    <a:pt x="475" y="1073"/>
                    <a:pt x="401" y="1060"/>
                    <a:pt x="333" y="1034"/>
                  </a:cubicBezTo>
                  <a:cubicBezTo>
                    <a:pt x="266" y="1008"/>
                    <a:pt x="207" y="971"/>
                    <a:pt x="158" y="924"/>
                  </a:cubicBezTo>
                  <a:cubicBezTo>
                    <a:pt x="108" y="876"/>
                    <a:pt x="69" y="819"/>
                    <a:pt x="42" y="753"/>
                  </a:cubicBezTo>
                  <a:cubicBezTo>
                    <a:pt x="14" y="686"/>
                    <a:pt x="0" y="612"/>
                    <a:pt x="0" y="532"/>
                  </a:cubicBezTo>
                  <a:cubicBezTo>
                    <a:pt x="0" y="450"/>
                    <a:pt x="14" y="377"/>
                    <a:pt x="42" y="311"/>
                  </a:cubicBezTo>
                  <a:cubicBezTo>
                    <a:pt x="69" y="245"/>
                    <a:pt x="108" y="190"/>
                    <a:pt x="158" y="143"/>
                  </a:cubicBezTo>
                  <a:cubicBezTo>
                    <a:pt x="207" y="97"/>
                    <a:pt x="266" y="62"/>
                    <a:pt x="333" y="37"/>
                  </a:cubicBezTo>
                  <a:cubicBezTo>
                    <a:pt x="401" y="12"/>
                    <a:pt x="475" y="0"/>
                    <a:pt x="554" y="0"/>
                  </a:cubicBezTo>
                  <a:cubicBezTo>
                    <a:pt x="634" y="0"/>
                    <a:pt x="708" y="12"/>
                    <a:pt x="776" y="37"/>
                  </a:cubicBezTo>
                  <a:cubicBezTo>
                    <a:pt x="844" y="62"/>
                    <a:pt x="903" y="97"/>
                    <a:pt x="953" y="143"/>
                  </a:cubicBezTo>
                  <a:cubicBezTo>
                    <a:pt x="1002" y="190"/>
                    <a:pt x="1040" y="245"/>
                    <a:pt x="1068" y="311"/>
                  </a:cubicBezTo>
                  <a:cubicBezTo>
                    <a:pt x="1096" y="377"/>
                    <a:pt x="1110" y="450"/>
                    <a:pt x="1110" y="532"/>
                  </a:cubicBezTo>
                  <a:moveTo>
                    <a:pt x="847" y="532"/>
                  </a:moveTo>
                  <a:cubicBezTo>
                    <a:pt x="847" y="488"/>
                    <a:pt x="839" y="446"/>
                    <a:pt x="825" y="408"/>
                  </a:cubicBezTo>
                  <a:cubicBezTo>
                    <a:pt x="811" y="370"/>
                    <a:pt x="791" y="337"/>
                    <a:pt x="765" y="310"/>
                  </a:cubicBezTo>
                  <a:cubicBezTo>
                    <a:pt x="740" y="282"/>
                    <a:pt x="709" y="261"/>
                    <a:pt x="673" y="245"/>
                  </a:cubicBezTo>
                  <a:cubicBezTo>
                    <a:pt x="637" y="229"/>
                    <a:pt x="598" y="221"/>
                    <a:pt x="554" y="221"/>
                  </a:cubicBezTo>
                  <a:cubicBezTo>
                    <a:pt x="511" y="221"/>
                    <a:pt x="472" y="229"/>
                    <a:pt x="436" y="245"/>
                  </a:cubicBezTo>
                  <a:cubicBezTo>
                    <a:pt x="401" y="261"/>
                    <a:pt x="370" y="282"/>
                    <a:pt x="344" y="310"/>
                  </a:cubicBezTo>
                  <a:cubicBezTo>
                    <a:pt x="318" y="337"/>
                    <a:pt x="298" y="370"/>
                    <a:pt x="284" y="408"/>
                  </a:cubicBezTo>
                  <a:cubicBezTo>
                    <a:pt x="270" y="446"/>
                    <a:pt x="263" y="488"/>
                    <a:pt x="263" y="532"/>
                  </a:cubicBezTo>
                  <a:cubicBezTo>
                    <a:pt x="263" y="578"/>
                    <a:pt x="271" y="620"/>
                    <a:pt x="285" y="659"/>
                  </a:cubicBezTo>
                  <a:cubicBezTo>
                    <a:pt x="299" y="698"/>
                    <a:pt x="319" y="731"/>
                    <a:pt x="345" y="759"/>
                  </a:cubicBezTo>
                  <a:cubicBezTo>
                    <a:pt x="370" y="787"/>
                    <a:pt x="401" y="809"/>
                    <a:pt x="436" y="824"/>
                  </a:cubicBezTo>
                  <a:cubicBezTo>
                    <a:pt x="472" y="840"/>
                    <a:pt x="511" y="848"/>
                    <a:pt x="554" y="848"/>
                  </a:cubicBezTo>
                  <a:cubicBezTo>
                    <a:pt x="598" y="848"/>
                    <a:pt x="637" y="840"/>
                    <a:pt x="672" y="824"/>
                  </a:cubicBezTo>
                  <a:cubicBezTo>
                    <a:pt x="708" y="809"/>
                    <a:pt x="739" y="787"/>
                    <a:pt x="764" y="759"/>
                  </a:cubicBezTo>
                  <a:cubicBezTo>
                    <a:pt x="790" y="731"/>
                    <a:pt x="811" y="698"/>
                    <a:pt x="825" y="659"/>
                  </a:cubicBezTo>
                  <a:cubicBezTo>
                    <a:pt x="839" y="620"/>
                    <a:pt x="847" y="578"/>
                    <a:pt x="847" y="532"/>
                  </a:cubicBezTo>
                </a:path>
              </a:pathLst>
            </a:custGeom>
            <a:solidFill>
              <a:srgbClr val="9E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67947F3E-8E69-9CF5-8A0E-DC4148EB804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791238" y="1814513"/>
              <a:ext cx="273050" cy="306387"/>
            </a:xfrm>
            <a:custGeom>
              <a:avLst/>
              <a:gdLst/>
              <a:ahLst/>
              <a:cxnLst>
                <a:cxn ang="0">
                  <a:pos x="778" y="1047"/>
                </a:cxn>
                <a:cxn ang="0">
                  <a:pos x="560" y="1071"/>
                </a:cxn>
                <a:cxn ang="0">
                  <a:pos x="334" y="1032"/>
                </a:cxn>
                <a:cxn ang="0">
                  <a:pos x="157" y="923"/>
                </a:cxn>
                <a:cxn ang="0">
                  <a:pos x="41" y="754"/>
                </a:cxn>
                <a:cxn ang="0">
                  <a:pos x="0" y="535"/>
                </a:cxn>
                <a:cxn ang="0">
                  <a:pos x="42" y="313"/>
                </a:cxn>
                <a:cxn ang="0">
                  <a:pos x="159" y="144"/>
                </a:cxn>
                <a:cxn ang="0">
                  <a:pos x="335" y="37"/>
                </a:cxn>
                <a:cxn ang="0">
                  <a:pos x="553" y="0"/>
                </a:cxn>
                <a:cxn ang="0">
                  <a:pos x="777" y="36"/>
                </a:cxn>
                <a:cxn ang="0">
                  <a:pos x="946" y="135"/>
                </a:cxn>
                <a:cxn ang="0">
                  <a:pos x="790" y="312"/>
                </a:cxn>
                <a:cxn ang="0">
                  <a:pos x="695" y="243"/>
                </a:cxn>
                <a:cxn ang="0">
                  <a:pos x="561" y="217"/>
                </a:cxn>
                <a:cxn ang="0">
                  <a:pos x="442" y="241"/>
                </a:cxn>
                <a:cxn ang="0">
                  <a:pos x="347" y="307"/>
                </a:cxn>
                <a:cxn ang="0">
                  <a:pos x="284" y="407"/>
                </a:cxn>
                <a:cxn ang="0">
                  <a:pos x="262" y="535"/>
                </a:cxn>
                <a:cxn ang="0">
                  <a:pos x="282" y="664"/>
                </a:cxn>
                <a:cxn ang="0">
                  <a:pos x="342" y="765"/>
                </a:cxn>
                <a:cxn ang="0">
                  <a:pos x="440" y="832"/>
                </a:cxn>
                <a:cxn ang="0">
                  <a:pos x="573" y="855"/>
                </a:cxn>
                <a:cxn ang="0">
                  <a:pos x="655" y="849"/>
                </a:cxn>
                <a:cxn ang="0">
                  <a:pos x="727" y="828"/>
                </a:cxn>
                <a:cxn ang="0">
                  <a:pos x="727" y="643"/>
                </a:cxn>
                <a:cxn ang="0">
                  <a:pos x="532" y="643"/>
                </a:cxn>
                <a:cxn ang="0">
                  <a:pos x="532" y="444"/>
                </a:cxn>
                <a:cxn ang="0">
                  <a:pos x="953" y="444"/>
                </a:cxn>
                <a:cxn ang="0">
                  <a:pos x="953" y="983"/>
                </a:cxn>
                <a:cxn ang="0">
                  <a:pos x="778" y="1047"/>
                </a:cxn>
              </a:cxnLst>
              <a:rect l="0" t="0" r="r" b="b"/>
              <a:pathLst>
                <a:path w="953" h="1071">
                  <a:moveTo>
                    <a:pt x="778" y="1047"/>
                  </a:moveTo>
                  <a:cubicBezTo>
                    <a:pt x="711" y="1063"/>
                    <a:pt x="638" y="1071"/>
                    <a:pt x="560" y="1071"/>
                  </a:cubicBezTo>
                  <a:cubicBezTo>
                    <a:pt x="478" y="1071"/>
                    <a:pt x="403" y="1058"/>
                    <a:pt x="334" y="1032"/>
                  </a:cubicBezTo>
                  <a:cubicBezTo>
                    <a:pt x="266" y="1006"/>
                    <a:pt x="207" y="970"/>
                    <a:pt x="157" y="923"/>
                  </a:cubicBezTo>
                  <a:cubicBezTo>
                    <a:pt x="108" y="876"/>
                    <a:pt x="69" y="820"/>
                    <a:pt x="41" y="754"/>
                  </a:cubicBezTo>
                  <a:cubicBezTo>
                    <a:pt x="13" y="688"/>
                    <a:pt x="0" y="615"/>
                    <a:pt x="0" y="535"/>
                  </a:cubicBezTo>
                  <a:cubicBezTo>
                    <a:pt x="0" y="453"/>
                    <a:pt x="14" y="379"/>
                    <a:pt x="42" y="313"/>
                  </a:cubicBezTo>
                  <a:cubicBezTo>
                    <a:pt x="70" y="247"/>
                    <a:pt x="110" y="191"/>
                    <a:pt x="159" y="144"/>
                  </a:cubicBezTo>
                  <a:cubicBezTo>
                    <a:pt x="209" y="98"/>
                    <a:pt x="268" y="62"/>
                    <a:pt x="335" y="37"/>
                  </a:cubicBezTo>
                  <a:cubicBezTo>
                    <a:pt x="402" y="12"/>
                    <a:pt x="475" y="0"/>
                    <a:pt x="553" y="0"/>
                  </a:cubicBezTo>
                  <a:cubicBezTo>
                    <a:pt x="633" y="0"/>
                    <a:pt x="708" y="12"/>
                    <a:pt x="777" y="36"/>
                  </a:cubicBezTo>
                  <a:cubicBezTo>
                    <a:pt x="846" y="61"/>
                    <a:pt x="902" y="94"/>
                    <a:pt x="946" y="135"/>
                  </a:cubicBezTo>
                  <a:cubicBezTo>
                    <a:pt x="790" y="312"/>
                    <a:pt x="790" y="312"/>
                    <a:pt x="790" y="312"/>
                  </a:cubicBezTo>
                  <a:cubicBezTo>
                    <a:pt x="766" y="284"/>
                    <a:pt x="734" y="261"/>
                    <a:pt x="695" y="243"/>
                  </a:cubicBezTo>
                  <a:cubicBezTo>
                    <a:pt x="656" y="226"/>
                    <a:pt x="611" y="217"/>
                    <a:pt x="561" y="217"/>
                  </a:cubicBezTo>
                  <a:cubicBezTo>
                    <a:pt x="518" y="217"/>
                    <a:pt x="478" y="225"/>
                    <a:pt x="442" y="241"/>
                  </a:cubicBezTo>
                  <a:cubicBezTo>
                    <a:pt x="405" y="256"/>
                    <a:pt x="373" y="278"/>
                    <a:pt x="347" y="307"/>
                  </a:cubicBezTo>
                  <a:cubicBezTo>
                    <a:pt x="320" y="335"/>
                    <a:pt x="299" y="369"/>
                    <a:pt x="284" y="407"/>
                  </a:cubicBezTo>
                  <a:cubicBezTo>
                    <a:pt x="269" y="446"/>
                    <a:pt x="262" y="489"/>
                    <a:pt x="262" y="535"/>
                  </a:cubicBezTo>
                  <a:cubicBezTo>
                    <a:pt x="262" y="582"/>
                    <a:pt x="268" y="625"/>
                    <a:pt x="282" y="664"/>
                  </a:cubicBezTo>
                  <a:cubicBezTo>
                    <a:pt x="295" y="703"/>
                    <a:pt x="315" y="737"/>
                    <a:pt x="342" y="765"/>
                  </a:cubicBezTo>
                  <a:cubicBezTo>
                    <a:pt x="368" y="794"/>
                    <a:pt x="401" y="816"/>
                    <a:pt x="440" y="832"/>
                  </a:cubicBezTo>
                  <a:cubicBezTo>
                    <a:pt x="478" y="847"/>
                    <a:pt x="523" y="855"/>
                    <a:pt x="573" y="855"/>
                  </a:cubicBezTo>
                  <a:cubicBezTo>
                    <a:pt x="601" y="855"/>
                    <a:pt x="629" y="853"/>
                    <a:pt x="655" y="849"/>
                  </a:cubicBezTo>
                  <a:cubicBezTo>
                    <a:pt x="681" y="845"/>
                    <a:pt x="705" y="838"/>
                    <a:pt x="727" y="828"/>
                  </a:cubicBezTo>
                  <a:cubicBezTo>
                    <a:pt x="727" y="643"/>
                    <a:pt x="727" y="643"/>
                    <a:pt x="727" y="643"/>
                  </a:cubicBezTo>
                  <a:cubicBezTo>
                    <a:pt x="532" y="643"/>
                    <a:pt x="532" y="643"/>
                    <a:pt x="532" y="643"/>
                  </a:cubicBezTo>
                  <a:cubicBezTo>
                    <a:pt x="532" y="444"/>
                    <a:pt x="532" y="444"/>
                    <a:pt x="532" y="444"/>
                  </a:cubicBezTo>
                  <a:cubicBezTo>
                    <a:pt x="953" y="444"/>
                    <a:pt x="953" y="444"/>
                    <a:pt x="953" y="444"/>
                  </a:cubicBezTo>
                  <a:cubicBezTo>
                    <a:pt x="953" y="983"/>
                    <a:pt x="953" y="983"/>
                    <a:pt x="953" y="983"/>
                  </a:cubicBezTo>
                  <a:cubicBezTo>
                    <a:pt x="903" y="1009"/>
                    <a:pt x="845" y="1030"/>
                    <a:pt x="778" y="1047"/>
                  </a:cubicBezTo>
                </a:path>
              </a:pathLst>
            </a:custGeom>
            <a:solidFill>
              <a:srgbClr val="9E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2F4EE934-1D5E-4369-4CEB-C574790FD52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086513" y="1822450"/>
              <a:ext cx="292100" cy="292100"/>
            </a:xfrm>
            <a:custGeom>
              <a:avLst/>
              <a:gdLst/>
              <a:ahLst/>
              <a:cxnLst>
                <a:cxn ang="0">
                  <a:pos x="113" y="106"/>
                </a:cxn>
                <a:cxn ang="0">
                  <a:pos x="113" y="184"/>
                </a:cxn>
                <a:cxn ang="0">
                  <a:pos x="69" y="184"/>
                </a:cxn>
                <a:cxn ang="0">
                  <a:pos x="69" y="106"/>
                </a:cxn>
                <a:cxn ang="0">
                  <a:pos x="0" y="0"/>
                </a:cxn>
                <a:cxn ang="0">
                  <a:pos x="54" y="0"/>
                </a:cxn>
                <a:cxn ang="0">
                  <a:pos x="93" y="68"/>
                </a:cxn>
                <a:cxn ang="0">
                  <a:pos x="132" y="0"/>
                </a:cxn>
                <a:cxn ang="0">
                  <a:pos x="184" y="0"/>
                </a:cxn>
                <a:cxn ang="0">
                  <a:pos x="113" y="106"/>
                </a:cxn>
              </a:cxnLst>
              <a:rect l="0" t="0" r="r" b="b"/>
              <a:pathLst>
                <a:path w="184" h="184">
                  <a:moveTo>
                    <a:pt x="113" y="106"/>
                  </a:moveTo>
                  <a:lnTo>
                    <a:pt x="113" y="184"/>
                  </a:lnTo>
                  <a:lnTo>
                    <a:pt x="69" y="184"/>
                  </a:lnTo>
                  <a:lnTo>
                    <a:pt x="69" y="106"/>
                  </a:lnTo>
                  <a:lnTo>
                    <a:pt x="0" y="0"/>
                  </a:lnTo>
                  <a:lnTo>
                    <a:pt x="54" y="0"/>
                  </a:lnTo>
                  <a:lnTo>
                    <a:pt x="93" y="68"/>
                  </a:lnTo>
                  <a:lnTo>
                    <a:pt x="132" y="0"/>
                  </a:lnTo>
                  <a:lnTo>
                    <a:pt x="184" y="0"/>
                  </a:lnTo>
                  <a:lnTo>
                    <a:pt x="113" y="106"/>
                  </a:lnTo>
                  <a:close/>
                </a:path>
              </a:pathLst>
            </a:custGeom>
            <a:solidFill>
              <a:srgbClr val="9E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04B51FAD-155E-7205-80BC-19226FCA074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394113" y="1335088"/>
              <a:ext cx="250825" cy="300037"/>
            </a:xfrm>
            <a:custGeom>
              <a:avLst/>
              <a:gdLst/>
              <a:ahLst/>
              <a:cxnLst>
                <a:cxn ang="0">
                  <a:pos x="843" y="802"/>
                </a:cxn>
                <a:cxn ang="0">
                  <a:pos x="755" y="931"/>
                </a:cxn>
                <a:cxn ang="0">
                  <a:pos x="616" y="1015"/>
                </a:cxn>
                <a:cxn ang="0">
                  <a:pos x="435" y="1046"/>
                </a:cxn>
                <a:cxn ang="0">
                  <a:pos x="254" y="1015"/>
                </a:cxn>
                <a:cxn ang="0">
                  <a:pos x="117" y="931"/>
                </a:cxn>
                <a:cxn ang="0">
                  <a:pos x="30" y="802"/>
                </a:cxn>
                <a:cxn ang="0">
                  <a:pos x="0" y="634"/>
                </a:cxn>
                <a:cxn ang="0">
                  <a:pos x="0" y="0"/>
                </a:cxn>
                <a:cxn ang="0">
                  <a:pos x="245" y="0"/>
                </a:cxn>
                <a:cxn ang="0">
                  <a:pos x="245" y="614"/>
                </a:cxn>
                <a:cxn ang="0">
                  <a:pos x="256" y="693"/>
                </a:cxn>
                <a:cxn ang="0">
                  <a:pos x="289" y="760"/>
                </a:cxn>
                <a:cxn ang="0">
                  <a:pos x="348" y="807"/>
                </a:cxn>
                <a:cxn ang="0">
                  <a:pos x="436" y="824"/>
                </a:cxn>
                <a:cxn ang="0">
                  <a:pos x="525" y="807"/>
                </a:cxn>
                <a:cxn ang="0">
                  <a:pos x="585" y="760"/>
                </a:cxn>
                <a:cxn ang="0">
                  <a:pos x="618" y="693"/>
                </a:cxn>
                <a:cxn ang="0">
                  <a:pos x="628" y="614"/>
                </a:cxn>
                <a:cxn ang="0">
                  <a:pos x="628" y="0"/>
                </a:cxn>
                <a:cxn ang="0">
                  <a:pos x="874" y="0"/>
                </a:cxn>
                <a:cxn ang="0">
                  <a:pos x="874" y="634"/>
                </a:cxn>
                <a:cxn ang="0">
                  <a:pos x="843" y="802"/>
                </a:cxn>
              </a:cxnLst>
              <a:rect l="0" t="0" r="r" b="b"/>
              <a:pathLst>
                <a:path w="874" h="1046">
                  <a:moveTo>
                    <a:pt x="843" y="802"/>
                  </a:moveTo>
                  <a:cubicBezTo>
                    <a:pt x="823" y="852"/>
                    <a:pt x="793" y="895"/>
                    <a:pt x="755" y="931"/>
                  </a:cubicBezTo>
                  <a:cubicBezTo>
                    <a:pt x="716" y="967"/>
                    <a:pt x="670" y="995"/>
                    <a:pt x="616" y="1015"/>
                  </a:cubicBezTo>
                  <a:cubicBezTo>
                    <a:pt x="561" y="1036"/>
                    <a:pt x="501" y="1046"/>
                    <a:pt x="435" y="1046"/>
                  </a:cubicBezTo>
                  <a:cubicBezTo>
                    <a:pt x="368" y="1046"/>
                    <a:pt x="307" y="1036"/>
                    <a:pt x="254" y="1015"/>
                  </a:cubicBezTo>
                  <a:cubicBezTo>
                    <a:pt x="200" y="995"/>
                    <a:pt x="154" y="967"/>
                    <a:pt x="117" y="931"/>
                  </a:cubicBezTo>
                  <a:cubicBezTo>
                    <a:pt x="79" y="895"/>
                    <a:pt x="51" y="852"/>
                    <a:pt x="30" y="802"/>
                  </a:cubicBezTo>
                  <a:cubicBezTo>
                    <a:pt x="10" y="752"/>
                    <a:pt x="0" y="696"/>
                    <a:pt x="0" y="63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45" y="0"/>
                    <a:pt x="245" y="0"/>
                    <a:pt x="245" y="0"/>
                  </a:cubicBezTo>
                  <a:cubicBezTo>
                    <a:pt x="245" y="614"/>
                    <a:pt x="245" y="614"/>
                    <a:pt x="245" y="614"/>
                  </a:cubicBezTo>
                  <a:cubicBezTo>
                    <a:pt x="245" y="642"/>
                    <a:pt x="249" y="668"/>
                    <a:pt x="256" y="693"/>
                  </a:cubicBezTo>
                  <a:cubicBezTo>
                    <a:pt x="263" y="718"/>
                    <a:pt x="274" y="741"/>
                    <a:pt x="289" y="760"/>
                  </a:cubicBezTo>
                  <a:cubicBezTo>
                    <a:pt x="304" y="780"/>
                    <a:pt x="323" y="795"/>
                    <a:pt x="348" y="807"/>
                  </a:cubicBezTo>
                  <a:cubicBezTo>
                    <a:pt x="372" y="818"/>
                    <a:pt x="402" y="824"/>
                    <a:pt x="436" y="824"/>
                  </a:cubicBezTo>
                  <a:cubicBezTo>
                    <a:pt x="471" y="824"/>
                    <a:pt x="501" y="818"/>
                    <a:pt x="525" y="807"/>
                  </a:cubicBezTo>
                  <a:cubicBezTo>
                    <a:pt x="549" y="795"/>
                    <a:pt x="569" y="780"/>
                    <a:pt x="585" y="760"/>
                  </a:cubicBezTo>
                  <a:cubicBezTo>
                    <a:pt x="600" y="741"/>
                    <a:pt x="611" y="718"/>
                    <a:pt x="618" y="693"/>
                  </a:cubicBezTo>
                  <a:cubicBezTo>
                    <a:pt x="624" y="668"/>
                    <a:pt x="628" y="642"/>
                    <a:pt x="628" y="614"/>
                  </a:cubicBezTo>
                  <a:cubicBezTo>
                    <a:pt x="628" y="0"/>
                    <a:pt x="628" y="0"/>
                    <a:pt x="628" y="0"/>
                  </a:cubicBezTo>
                  <a:cubicBezTo>
                    <a:pt x="874" y="0"/>
                    <a:pt x="874" y="0"/>
                    <a:pt x="874" y="0"/>
                  </a:cubicBezTo>
                  <a:cubicBezTo>
                    <a:pt x="874" y="634"/>
                    <a:pt x="874" y="634"/>
                    <a:pt x="874" y="634"/>
                  </a:cubicBezTo>
                  <a:cubicBezTo>
                    <a:pt x="874" y="696"/>
                    <a:pt x="864" y="752"/>
                    <a:pt x="843" y="802"/>
                  </a:cubicBezTo>
                </a:path>
              </a:pathLst>
            </a:custGeom>
            <a:solidFill>
              <a:srgbClr val="9E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C60C1B84-20DA-1F34-EF33-9E05A25A7F0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710025" y="1335088"/>
              <a:ext cx="265113" cy="292100"/>
            </a:xfrm>
            <a:custGeom>
              <a:avLst/>
              <a:gdLst/>
              <a:ahLst/>
              <a:cxnLst>
                <a:cxn ang="0">
                  <a:pos x="117" y="184"/>
                </a:cxn>
                <a:cxn ang="0">
                  <a:pos x="43" y="64"/>
                </a:cxn>
                <a:cxn ang="0">
                  <a:pos x="42" y="64"/>
                </a:cxn>
                <a:cxn ang="0">
                  <a:pos x="43" y="184"/>
                </a:cxn>
                <a:cxn ang="0">
                  <a:pos x="0" y="184"/>
                </a:cxn>
                <a:cxn ang="0">
                  <a:pos x="0" y="0"/>
                </a:cxn>
                <a:cxn ang="0">
                  <a:pos x="51" y="0"/>
                </a:cxn>
                <a:cxn ang="0">
                  <a:pos x="124" y="120"/>
                </a:cxn>
                <a:cxn ang="0">
                  <a:pos x="125" y="120"/>
                </a:cxn>
                <a:cxn ang="0">
                  <a:pos x="124" y="0"/>
                </a:cxn>
                <a:cxn ang="0">
                  <a:pos x="167" y="0"/>
                </a:cxn>
                <a:cxn ang="0">
                  <a:pos x="167" y="184"/>
                </a:cxn>
                <a:cxn ang="0">
                  <a:pos x="117" y="184"/>
                </a:cxn>
              </a:cxnLst>
              <a:rect l="0" t="0" r="r" b="b"/>
              <a:pathLst>
                <a:path w="167" h="184">
                  <a:moveTo>
                    <a:pt x="117" y="184"/>
                  </a:moveTo>
                  <a:lnTo>
                    <a:pt x="43" y="64"/>
                  </a:lnTo>
                  <a:lnTo>
                    <a:pt x="42" y="64"/>
                  </a:lnTo>
                  <a:lnTo>
                    <a:pt x="43" y="184"/>
                  </a:lnTo>
                  <a:lnTo>
                    <a:pt x="0" y="184"/>
                  </a:lnTo>
                  <a:lnTo>
                    <a:pt x="0" y="0"/>
                  </a:lnTo>
                  <a:lnTo>
                    <a:pt x="51" y="0"/>
                  </a:lnTo>
                  <a:lnTo>
                    <a:pt x="124" y="120"/>
                  </a:lnTo>
                  <a:lnTo>
                    <a:pt x="125" y="120"/>
                  </a:lnTo>
                  <a:lnTo>
                    <a:pt x="124" y="0"/>
                  </a:lnTo>
                  <a:lnTo>
                    <a:pt x="167" y="0"/>
                  </a:lnTo>
                  <a:lnTo>
                    <a:pt x="167" y="184"/>
                  </a:lnTo>
                  <a:lnTo>
                    <a:pt x="117" y="184"/>
                  </a:lnTo>
                  <a:close/>
                </a:path>
              </a:pathLst>
            </a:custGeom>
            <a:solidFill>
              <a:srgbClr val="9E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3D602EF7-D07D-BC06-FEF3-C6A5199C0C7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7043400" y="1335088"/>
              <a:ext cx="71438" cy="292100"/>
            </a:xfrm>
            <a:prstGeom prst="rect">
              <a:avLst/>
            </a:prstGeom>
            <a:solidFill>
              <a:srgbClr val="9E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92B6EA73-2D1C-1264-8B9A-67DAD531502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48175" y="1335088"/>
              <a:ext cx="293688" cy="292100"/>
            </a:xfrm>
            <a:custGeom>
              <a:avLst/>
              <a:gdLst/>
              <a:ahLst/>
              <a:cxnLst>
                <a:cxn ang="0">
                  <a:pos x="114" y="184"/>
                </a:cxn>
                <a:cxn ang="0">
                  <a:pos x="69" y="184"/>
                </a:cxn>
                <a:cxn ang="0">
                  <a:pos x="0" y="0"/>
                </a:cxn>
                <a:cxn ang="0">
                  <a:pos x="49" y="0"/>
                </a:cxn>
                <a:cxn ang="0">
                  <a:pos x="92" y="130"/>
                </a:cxn>
                <a:cxn ang="0">
                  <a:pos x="93" y="130"/>
                </a:cxn>
                <a:cxn ang="0">
                  <a:pos x="136" y="0"/>
                </a:cxn>
                <a:cxn ang="0">
                  <a:pos x="185" y="0"/>
                </a:cxn>
                <a:cxn ang="0">
                  <a:pos x="114" y="184"/>
                </a:cxn>
              </a:cxnLst>
              <a:rect l="0" t="0" r="r" b="b"/>
              <a:pathLst>
                <a:path w="185" h="184">
                  <a:moveTo>
                    <a:pt x="114" y="184"/>
                  </a:moveTo>
                  <a:lnTo>
                    <a:pt x="69" y="184"/>
                  </a:lnTo>
                  <a:lnTo>
                    <a:pt x="0" y="0"/>
                  </a:lnTo>
                  <a:lnTo>
                    <a:pt x="49" y="0"/>
                  </a:lnTo>
                  <a:lnTo>
                    <a:pt x="92" y="130"/>
                  </a:lnTo>
                  <a:lnTo>
                    <a:pt x="93" y="130"/>
                  </a:lnTo>
                  <a:lnTo>
                    <a:pt x="136" y="0"/>
                  </a:lnTo>
                  <a:lnTo>
                    <a:pt x="185" y="0"/>
                  </a:lnTo>
                  <a:lnTo>
                    <a:pt x="114" y="184"/>
                  </a:lnTo>
                  <a:close/>
                </a:path>
              </a:pathLst>
            </a:custGeom>
            <a:solidFill>
              <a:srgbClr val="9E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5EE61FB0-9AB9-BD08-ED33-9DCD0613F93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475200" y="1335088"/>
              <a:ext cx="203200" cy="292100"/>
            </a:xfrm>
            <a:custGeom>
              <a:avLst/>
              <a:gdLst/>
              <a:ahLst/>
              <a:cxnLst>
                <a:cxn ang="0">
                  <a:pos x="0" y="184"/>
                </a:cxn>
                <a:cxn ang="0">
                  <a:pos x="0" y="0"/>
                </a:cxn>
                <a:cxn ang="0">
                  <a:pos x="123" y="0"/>
                </a:cxn>
                <a:cxn ang="0">
                  <a:pos x="123" y="37"/>
                </a:cxn>
                <a:cxn ang="0">
                  <a:pos x="43" y="37"/>
                </a:cxn>
                <a:cxn ang="0">
                  <a:pos x="43" y="72"/>
                </a:cxn>
                <a:cxn ang="0">
                  <a:pos x="119" y="72"/>
                </a:cxn>
                <a:cxn ang="0">
                  <a:pos x="119" y="108"/>
                </a:cxn>
                <a:cxn ang="0">
                  <a:pos x="43" y="108"/>
                </a:cxn>
                <a:cxn ang="0">
                  <a:pos x="43" y="146"/>
                </a:cxn>
                <a:cxn ang="0">
                  <a:pos x="128" y="146"/>
                </a:cxn>
                <a:cxn ang="0">
                  <a:pos x="128" y="184"/>
                </a:cxn>
                <a:cxn ang="0">
                  <a:pos x="0" y="184"/>
                </a:cxn>
              </a:cxnLst>
              <a:rect l="0" t="0" r="r" b="b"/>
              <a:pathLst>
                <a:path w="128" h="184">
                  <a:moveTo>
                    <a:pt x="0" y="184"/>
                  </a:moveTo>
                  <a:lnTo>
                    <a:pt x="0" y="0"/>
                  </a:lnTo>
                  <a:lnTo>
                    <a:pt x="123" y="0"/>
                  </a:lnTo>
                  <a:lnTo>
                    <a:pt x="123" y="37"/>
                  </a:lnTo>
                  <a:lnTo>
                    <a:pt x="43" y="37"/>
                  </a:lnTo>
                  <a:lnTo>
                    <a:pt x="43" y="72"/>
                  </a:lnTo>
                  <a:lnTo>
                    <a:pt x="119" y="72"/>
                  </a:lnTo>
                  <a:lnTo>
                    <a:pt x="119" y="108"/>
                  </a:lnTo>
                  <a:lnTo>
                    <a:pt x="43" y="108"/>
                  </a:lnTo>
                  <a:lnTo>
                    <a:pt x="43" y="146"/>
                  </a:lnTo>
                  <a:lnTo>
                    <a:pt x="128" y="146"/>
                  </a:lnTo>
                  <a:lnTo>
                    <a:pt x="128" y="184"/>
                  </a:lnTo>
                  <a:lnTo>
                    <a:pt x="0" y="184"/>
                  </a:lnTo>
                  <a:close/>
                </a:path>
              </a:pathLst>
            </a:custGeom>
            <a:solidFill>
              <a:srgbClr val="9E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A3B55EBB-F49B-C5D4-139B-36F3C3496A2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735550" y="1335088"/>
              <a:ext cx="238125" cy="292100"/>
            </a:xfrm>
            <a:custGeom>
              <a:avLst/>
              <a:gdLst/>
              <a:ahLst/>
              <a:cxnLst>
                <a:cxn ang="0">
                  <a:pos x="546" y="1018"/>
                </a:cxn>
                <a:cxn ang="0">
                  <a:pos x="325" y="614"/>
                </a:cxn>
                <a:cxn ang="0">
                  <a:pos x="241" y="614"/>
                </a:cxn>
                <a:cxn ang="0">
                  <a:pos x="241" y="1018"/>
                </a:cxn>
                <a:cxn ang="0">
                  <a:pos x="0" y="1018"/>
                </a:cxn>
                <a:cxn ang="0">
                  <a:pos x="0" y="0"/>
                </a:cxn>
                <a:cxn ang="0">
                  <a:pos x="389" y="0"/>
                </a:cxn>
                <a:cxn ang="0">
                  <a:pos x="533" y="15"/>
                </a:cxn>
                <a:cxn ang="0">
                  <a:pos x="658" y="66"/>
                </a:cxn>
                <a:cxn ang="0">
                  <a:pos x="746" y="161"/>
                </a:cxn>
                <a:cxn ang="0">
                  <a:pos x="780" y="308"/>
                </a:cxn>
                <a:cxn ang="0">
                  <a:pos x="723" y="482"/>
                </a:cxn>
                <a:cxn ang="0">
                  <a:pos x="568" y="583"/>
                </a:cxn>
                <a:cxn ang="0">
                  <a:pos x="834" y="1018"/>
                </a:cxn>
                <a:cxn ang="0">
                  <a:pos x="546" y="1018"/>
                </a:cxn>
                <a:cxn ang="0">
                  <a:pos x="536" y="312"/>
                </a:cxn>
                <a:cxn ang="0">
                  <a:pos x="521" y="254"/>
                </a:cxn>
                <a:cxn ang="0">
                  <a:pos x="482" y="219"/>
                </a:cxn>
                <a:cxn ang="0">
                  <a:pos x="428" y="203"/>
                </a:cxn>
                <a:cxn ang="0">
                  <a:pos x="371" y="199"/>
                </a:cxn>
                <a:cxn ang="0">
                  <a:pos x="239" y="199"/>
                </a:cxn>
                <a:cxn ang="0">
                  <a:pos x="239" y="436"/>
                </a:cxn>
                <a:cxn ang="0">
                  <a:pos x="357" y="436"/>
                </a:cxn>
                <a:cxn ang="0">
                  <a:pos x="419" y="431"/>
                </a:cxn>
                <a:cxn ang="0">
                  <a:pos x="477" y="413"/>
                </a:cxn>
                <a:cxn ang="0">
                  <a:pos x="520" y="375"/>
                </a:cxn>
                <a:cxn ang="0">
                  <a:pos x="536" y="312"/>
                </a:cxn>
              </a:cxnLst>
              <a:rect l="0" t="0" r="r" b="b"/>
              <a:pathLst>
                <a:path w="834" h="1018">
                  <a:moveTo>
                    <a:pt x="546" y="1018"/>
                  </a:moveTo>
                  <a:cubicBezTo>
                    <a:pt x="325" y="614"/>
                    <a:pt x="325" y="614"/>
                    <a:pt x="325" y="614"/>
                  </a:cubicBezTo>
                  <a:cubicBezTo>
                    <a:pt x="241" y="614"/>
                    <a:pt x="241" y="614"/>
                    <a:pt x="241" y="614"/>
                  </a:cubicBezTo>
                  <a:cubicBezTo>
                    <a:pt x="241" y="1018"/>
                    <a:pt x="241" y="1018"/>
                    <a:pt x="241" y="1018"/>
                  </a:cubicBezTo>
                  <a:cubicBezTo>
                    <a:pt x="0" y="1018"/>
                    <a:pt x="0" y="1018"/>
                    <a:pt x="0" y="101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89" y="0"/>
                    <a:pt x="389" y="0"/>
                    <a:pt x="389" y="0"/>
                  </a:cubicBezTo>
                  <a:cubicBezTo>
                    <a:pt x="438" y="0"/>
                    <a:pt x="486" y="5"/>
                    <a:pt x="533" y="15"/>
                  </a:cubicBezTo>
                  <a:cubicBezTo>
                    <a:pt x="579" y="25"/>
                    <a:pt x="621" y="42"/>
                    <a:pt x="658" y="66"/>
                  </a:cubicBezTo>
                  <a:cubicBezTo>
                    <a:pt x="695" y="90"/>
                    <a:pt x="724" y="122"/>
                    <a:pt x="746" y="161"/>
                  </a:cubicBezTo>
                  <a:cubicBezTo>
                    <a:pt x="768" y="200"/>
                    <a:pt x="780" y="249"/>
                    <a:pt x="780" y="308"/>
                  </a:cubicBezTo>
                  <a:cubicBezTo>
                    <a:pt x="780" y="377"/>
                    <a:pt x="761" y="435"/>
                    <a:pt x="723" y="482"/>
                  </a:cubicBezTo>
                  <a:cubicBezTo>
                    <a:pt x="686" y="529"/>
                    <a:pt x="634" y="562"/>
                    <a:pt x="568" y="583"/>
                  </a:cubicBezTo>
                  <a:cubicBezTo>
                    <a:pt x="834" y="1018"/>
                    <a:pt x="834" y="1018"/>
                    <a:pt x="834" y="1018"/>
                  </a:cubicBezTo>
                  <a:lnTo>
                    <a:pt x="546" y="1018"/>
                  </a:lnTo>
                  <a:close/>
                  <a:moveTo>
                    <a:pt x="536" y="312"/>
                  </a:moveTo>
                  <a:cubicBezTo>
                    <a:pt x="536" y="288"/>
                    <a:pt x="531" y="269"/>
                    <a:pt x="521" y="254"/>
                  </a:cubicBezTo>
                  <a:cubicBezTo>
                    <a:pt x="511" y="239"/>
                    <a:pt x="498" y="227"/>
                    <a:pt x="482" y="219"/>
                  </a:cubicBezTo>
                  <a:cubicBezTo>
                    <a:pt x="466" y="211"/>
                    <a:pt x="448" y="206"/>
                    <a:pt x="428" y="203"/>
                  </a:cubicBezTo>
                  <a:cubicBezTo>
                    <a:pt x="409" y="200"/>
                    <a:pt x="389" y="199"/>
                    <a:pt x="371" y="199"/>
                  </a:cubicBezTo>
                  <a:cubicBezTo>
                    <a:pt x="239" y="199"/>
                    <a:pt x="239" y="199"/>
                    <a:pt x="239" y="199"/>
                  </a:cubicBezTo>
                  <a:cubicBezTo>
                    <a:pt x="239" y="436"/>
                    <a:pt x="239" y="436"/>
                    <a:pt x="239" y="436"/>
                  </a:cubicBezTo>
                  <a:cubicBezTo>
                    <a:pt x="357" y="436"/>
                    <a:pt x="357" y="436"/>
                    <a:pt x="357" y="436"/>
                  </a:cubicBezTo>
                  <a:cubicBezTo>
                    <a:pt x="377" y="436"/>
                    <a:pt x="398" y="434"/>
                    <a:pt x="419" y="431"/>
                  </a:cubicBezTo>
                  <a:cubicBezTo>
                    <a:pt x="440" y="427"/>
                    <a:pt x="459" y="422"/>
                    <a:pt x="477" y="413"/>
                  </a:cubicBezTo>
                  <a:cubicBezTo>
                    <a:pt x="494" y="404"/>
                    <a:pt x="508" y="392"/>
                    <a:pt x="520" y="375"/>
                  </a:cubicBezTo>
                  <a:cubicBezTo>
                    <a:pt x="531" y="359"/>
                    <a:pt x="536" y="338"/>
                    <a:pt x="536" y="312"/>
                  </a:cubicBezTo>
                </a:path>
              </a:pathLst>
            </a:custGeom>
            <a:solidFill>
              <a:srgbClr val="9E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6B8AB107-D80E-30AF-1D95-14661046AD7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992725" y="1327150"/>
              <a:ext cx="223838" cy="307975"/>
            </a:xfrm>
            <a:custGeom>
              <a:avLst/>
              <a:gdLst/>
              <a:ahLst/>
              <a:cxnLst>
                <a:cxn ang="0">
                  <a:pos x="623" y="291"/>
                </a:cxn>
                <a:cxn ang="0">
                  <a:pos x="540" y="227"/>
                </a:cxn>
                <a:cxn ang="0">
                  <a:pos x="441" y="203"/>
                </a:cxn>
                <a:cxn ang="0">
                  <a:pos x="392" y="207"/>
                </a:cxn>
                <a:cxn ang="0">
                  <a:pos x="346" y="224"/>
                </a:cxn>
                <a:cxn ang="0">
                  <a:pos x="312" y="255"/>
                </a:cxn>
                <a:cxn ang="0">
                  <a:pos x="299" y="305"/>
                </a:cxn>
                <a:cxn ang="0">
                  <a:pos x="309" y="348"/>
                </a:cxn>
                <a:cxn ang="0">
                  <a:pos x="341" y="378"/>
                </a:cxn>
                <a:cxn ang="0">
                  <a:pos x="391" y="402"/>
                </a:cxn>
                <a:cxn ang="0">
                  <a:pos x="455" y="424"/>
                </a:cxn>
                <a:cxn ang="0">
                  <a:pos x="564" y="463"/>
                </a:cxn>
                <a:cxn ang="0">
                  <a:pos x="666" y="518"/>
                </a:cxn>
                <a:cxn ang="0">
                  <a:pos x="742" y="603"/>
                </a:cxn>
                <a:cxn ang="0">
                  <a:pos x="772" y="731"/>
                </a:cxn>
                <a:cxn ang="0">
                  <a:pos x="740" y="883"/>
                </a:cxn>
                <a:cxn ang="0">
                  <a:pos x="653" y="988"/>
                </a:cxn>
                <a:cxn ang="0">
                  <a:pos x="527" y="1050"/>
                </a:cxn>
                <a:cxn ang="0">
                  <a:pos x="382" y="1070"/>
                </a:cxn>
                <a:cxn ang="0">
                  <a:pos x="170" y="1032"/>
                </a:cxn>
                <a:cxn ang="0">
                  <a:pos x="0" y="923"/>
                </a:cxn>
                <a:cxn ang="0">
                  <a:pos x="162" y="760"/>
                </a:cxn>
                <a:cxn ang="0">
                  <a:pos x="260" y="837"/>
                </a:cxn>
                <a:cxn ang="0">
                  <a:pos x="382" y="868"/>
                </a:cxn>
                <a:cxn ang="0">
                  <a:pos x="435" y="862"/>
                </a:cxn>
                <a:cxn ang="0">
                  <a:pos x="481" y="843"/>
                </a:cxn>
                <a:cxn ang="0">
                  <a:pos x="512" y="808"/>
                </a:cxn>
                <a:cxn ang="0">
                  <a:pos x="523" y="757"/>
                </a:cxn>
                <a:cxn ang="0">
                  <a:pos x="509" y="708"/>
                </a:cxn>
                <a:cxn ang="0">
                  <a:pos x="468" y="671"/>
                </a:cxn>
                <a:cxn ang="0">
                  <a:pos x="402" y="641"/>
                </a:cxn>
                <a:cxn ang="0">
                  <a:pos x="311" y="611"/>
                </a:cxn>
                <a:cxn ang="0">
                  <a:pos x="216" y="574"/>
                </a:cxn>
                <a:cxn ang="0">
                  <a:pos x="132" y="519"/>
                </a:cxn>
                <a:cxn ang="0">
                  <a:pos x="73" y="437"/>
                </a:cxn>
                <a:cxn ang="0">
                  <a:pos x="51" y="319"/>
                </a:cxn>
                <a:cxn ang="0">
                  <a:pos x="86" y="174"/>
                </a:cxn>
                <a:cxn ang="0">
                  <a:pos x="176" y="75"/>
                </a:cxn>
                <a:cxn ang="0">
                  <a:pos x="303" y="18"/>
                </a:cxn>
                <a:cxn ang="0">
                  <a:pos x="446" y="0"/>
                </a:cxn>
                <a:cxn ang="0">
                  <a:pos x="622" y="32"/>
                </a:cxn>
                <a:cxn ang="0">
                  <a:pos x="780" y="125"/>
                </a:cxn>
                <a:cxn ang="0">
                  <a:pos x="623" y="291"/>
                </a:cxn>
              </a:cxnLst>
              <a:rect l="0" t="0" r="r" b="b"/>
              <a:pathLst>
                <a:path w="780" h="1070">
                  <a:moveTo>
                    <a:pt x="623" y="291"/>
                  </a:moveTo>
                  <a:cubicBezTo>
                    <a:pt x="602" y="264"/>
                    <a:pt x="574" y="243"/>
                    <a:pt x="540" y="227"/>
                  </a:cubicBezTo>
                  <a:cubicBezTo>
                    <a:pt x="506" y="211"/>
                    <a:pt x="473" y="203"/>
                    <a:pt x="441" y="203"/>
                  </a:cubicBezTo>
                  <a:cubicBezTo>
                    <a:pt x="425" y="203"/>
                    <a:pt x="408" y="204"/>
                    <a:pt x="392" y="207"/>
                  </a:cubicBezTo>
                  <a:cubicBezTo>
                    <a:pt x="375" y="210"/>
                    <a:pt x="359" y="216"/>
                    <a:pt x="346" y="224"/>
                  </a:cubicBezTo>
                  <a:cubicBezTo>
                    <a:pt x="333" y="232"/>
                    <a:pt x="321" y="243"/>
                    <a:pt x="312" y="255"/>
                  </a:cubicBezTo>
                  <a:cubicBezTo>
                    <a:pt x="303" y="268"/>
                    <a:pt x="299" y="285"/>
                    <a:pt x="299" y="305"/>
                  </a:cubicBezTo>
                  <a:cubicBezTo>
                    <a:pt x="299" y="322"/>
                    <a:pt x="302" y="337"/>
                    <a:pt x="309" y="348"/>
                  </a:cubicBezTo>
                  <a:cubicBezTo>
                    <a:pt x="317" y="360"/>
                    <a:pt x="327" y="370"/>
                    <a:pt x="341" y="378"/>
                  </a:cubicBezTo>
                  <a:cubicBezTo>
                    <a:pt x="355" y="387"/>
                    <a:pt x="371" y="395"/>
                    <a:pt x="391" y="402"/>
                  </a:cubicBezTo>
                  <a:cubicBezTo>
                    <a:pt x="410" y="409"/>
                    <a:pt x="431" y="417"/>
                    <a:pt x="455" y="424"/>
                  </a:cubicBezTo>
                  <a:cubicBezTo>
                    <a:pt x="490" y="436"/>
                    <a:pt x="526" y="449"/>
                    <a:pt x="564" y="463"/>
                  </a:cubicBezTo>
                  <a:cubicBezTo>
                    <a:pt x="601" y="477"/>
                    <a:pt x="635" y="495"/>
                    <a:pt x="666" y="518"/>
                  </a:cubicBezTo>
                  <a:cubicBezTo>
                    <a:pt x="696" y="541"/>
                    <a:pt x="722" y="569"/>
                    <a:pt x="742" y="603"/>
                  </a:cubicBezTo>
                  <a:cubicBezTo>
                    <a:pt x="762" y="638"/>
                    <a:pt x="772" y="680"/>
                    <a:pt x="772" y="731"/>
                  </a:cubicBezTo>
                  <a:cubicBezTo>
                    <a:pt x="772" y="789"/>
                    <a:pt x="761" y="840"/>
                    <a:pt x="740" y="883"/>
                  </a:cubicBezTo>
                  <a:cubicBezTo>
                    <a:pt x="718" y="925"/>
                    <a:pt x="689" y="960"/>
                    <a:pt x="653" y="988"/>
                  </a:cubicBezTo>
                  <a:cubicBezTo>
                    <a:pt x="616" y="1016"/>
                    <a:pt x="575" y="1037"/>
                    <a:pt x="527" y="1050"/>
                  </a:cubicBezTo>
                  <a:cubicBezTo>
                    <a:pt x="480" y="1064"/>
                    <a:pt x="432" y="1070"/>
                    <a:pt x="382" y="1070"/>
                  </a:cubicBezTo>
                  <a:cubicBezTo>
                    <a:pt x="309" y="1070"/>
                    <a:pt x="239" y="1057"/>
                    <a:pt x="170" y="1032"/>
                  </a:cubicBezTo>
                  <a:cubicBezTo>
                    <a:pt x="102" y="1007"/>
                    <a:pt x="46" y="971"/>
                    <a:pt x="0" y="923"/>
                  </a:cubicBezTo>
                  <a:cubicBezTo>
                    <a:pt x="162" y="760"/>
                    <a:pt x="162" y="760"/>
                    <a:pt x="162" y="760"/>
                  </a:cubicBezTo>
                  <a:cubicBezTo>
                    <a:pt x="187" y="790"/>
                    <a:pt x="220" y="816"/>
                    <a:pt x="260" y="837"/>
                  </a:cubicBezTo>
                  <a:cubicBezTo>
                    <a:pt x="301" y="857"/>
                    <a:pt x="342" y="868"/>
                    <a:pt x="382" y="868"/>
                  </a:cubicBezTo>
                  <a:cubicBezTo>
                    <a:pt x="400" y="868"/>
                    <a:pt x="418" y="866"/>
                    <a:pt x="435" y="862"/>
                  </a:cubicBezTo>
                  <a:cubicBezTo>
                    <a:pt x="453" y="858"/>
                    <a:pt x="468" y="852"/>
                    <a:pt x="481" y="843"/>
                  </a:cubicBezTo>
                  <a:cubicBezTo>
                    <a:pt x="494" y="834"/>
                    <a:pt x="504" y="823"/>
                    <a:pt x="512" y="808"/>
                  </a:cubicBezTo>
                  <a:cubicBezTo>
                    <a:pt x="519" y="794"/>
                    <a:pt x="523" y="777"/>
                    <a:pt x="523" y="757"/>
                  </a:cubicBezTo>
                  <a:cubicBezTo>
                    <a:pt x="523" y="737"/>
                    <a:pt x="518" y="721"/>
                    <a:pt x="509" y="708"/>
                  </a:cubicBezTo>
                  <a:cubicBezTo>
                    <a:pt x="499" y="694"/>
                    <a:pt x="486" y="682"/>
                    <a:pt x="468" y="671"/>
                  </a:cubicBezTo>
                  <a:cubicBezTo>
                    <a:pt x="450" y="660"/>
                    <a:pt x="428" y="650"/>
                    <a:pt x="402" y="641"/>
                  </a:cubicBezTo>
                  <a:cubicBezTo>
                    <a:pt x="375" y="632"/>
                    <a:pt x="345" y="622"/>
                    <a:pt x="311" y="611"/>
                  </a:cubicBezTo>
                  <a:cubicBezTo>
                    <a:pt x="279" y="601"/>
                    <a:pt x="247" y="588"/>
                    <a:pt x="216" y="574"/>
                  </a:cubicBezTo>
                  <a:cubicBezTo>
                    <a:pt x="185" y="560"/>
                    <a:pt x="157" y="541"/>
                    <a:pt x="132" y="519"/>
                  </a:cubicBezTo>
                  <a:cubicBezTo>
                    <a:pt x="108" y="496"/>
                    <a:pt x="88" y="469"/>
                    <a:pt x="73" y="437"/>
                  </a:cubicBezTo>
                  <a:cubicBezTo>
                    <a:pt x="58" y="405"/>
                    <a:pt x="51" y="365"/>
                    <a:pt x="51" y="319"/>
                  </a:cubicBezTo>
                  <a:cubicBezTo>
                    <a:pt x="51" y="263"/>
                    <a:pt x="62" y="214"/>
                    <a:pt x="86" y="174"/>
                  </a:cubicBezTo>
                  <a:cubicBezTo>
                    <a:pt x="108" y="134"/>
                    <a:pt x="139" y="101"/>
                    <a:pt x="176" y="75"/>
                  </a:cubicBezTo>
                  <a:cubicBezTo>
                    <a:pt x="214" y="49"/>
                    <a:pt x="256" y="30"/>
                    <a:pt x="303" y="18"/>
                  </a:cubicBezTo>
                  <a:cubicBezTo>
                    <a:pt x="350" y="6"/>
                    <a:pt x="397" y="0"/>
                    <a:pt x="446" y="0"/>
                  </a:cubicBezTo>
                  <a:cubicBezTo>
                    <a:pt x="503" y="0"/>
                    <a:pt x="562" y="11"/>
                    <a:pt x="622" y="32"/>
                  </a:cubicBezTo>
                  <a:cubicBezTo>
                    <a:pt x="682" y="53"/>
                    <a:pt x="734" y="84"/>
                    <a:pt x="780" y="125"/>
                  </a:cubicBezTo>
                  <a:lnTo>
                    <a:pt x="623" y="291"/>
                  </a:lnTo>
                  <a:close/>
                </a:path>
              </a:pathLst>
            </a:custGeom>
            <a:solidFill>
              <a:srgbClr val="9E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604015F6-A24C-380D-9107-1A08E74DACC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8267363" y="1335088"/>
              <a:ext cx="71437" cy="292100"/>
            </a:xfrm>
            <a:prstGeom prst="rect">
              <a:avLst/>
            </a:prstGeom>
            <a:solidFill>
              <a:srgbClr val="9E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F9D88C07-7B4A-DBDB-2F0F-4C71D24241C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376900" y="1335088"/>
              <a:ext cx="234950" cy="292100"/>
            </a:xfrm>
            <a:custGeom>
              <a:avLst/>
              <a:gdLst/>
              <a:ahLst/>
              <a:cxnLst>
                <a:cxn ang="0">
                  <a:pos x="96" y="38"/>
                </a:cxn>
                <a:cxn ang="0">
                  <a:pos x="96" y="184"/>
                </a:cxn>
                <a:cxn ang="0">
                  <a:pos x="52" y="184"/>
                </a:cxn>
                <a:cxn ang="0">
                  <a:pos x="52" y="38"/>
                </a:cxn>
                <a:cxn ang="0">
                  <a:pos x="0" y="38"/>
                </a:cxn>
                <a:cxn ang="0">
                  <a:pos x="0" y="0"/>
                </a:cxn>
                <a:cxn ang="0">
                  <a:pos x="148" y="0"/>
                </a:cxn>
                <a:cxn ang="0">
                  <a:pos x="148" y="38"/>
                </a:cxn>
                <a:cxn ang="0">
                  <a:pos x="96" y="38"/>
                </a:cxn>
              </a:cxnLst>
              <a:rect l="0" t="0" r="r" b="b"/>
              <a:pathLst>
                <a:path w="148" h="184">
                  <a:moveTo>
                    <a:pt x="96" y="38"/>
                  </a:moveTo>
                  <a:lnTo>
                    <a:pt x="96" y="184"/>
                  </a:lnTo>
                  <a:lnTo>
                    <a:pt x="52" y="184"/>
                  </a:lnTo>
                  <a:lnTo>
                    <a:pt x="52" y="38"/>
                  </a:lnTo>
                  <a:lnTo>
                    <a:pt x="0" y="38"/>
                  </a:lnTo>
                  <a:lnTo>
                    <a:pt x="0" y="0"/>
                  </a:lnTo>
                  <a:lnTo>
                    <a:pt x="148" y="0"/>
                  </a:lnTo>
                  <a:lnTo>
                    <a:pt x="148" y="38"/>
                  </a:lnTo>
                  <a:lnTo>
                    <a:pt x="96" y="38"/>
                  </a:lnTo>
                  <a:close/>
                </a:path>
              </a:pathLst>
            </a:custGeom>
            <a:solidFill>
              <a:srgbClr val="9E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10CAEFE8-073F-A5D9-ED2B-779883A244D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630900" y="1335088"/>
              <a:ext cx="293688" cy="292100"/>
            </a:xfrm>
            <a:custGeom>
              <a:avLst/>
              <a:gdLst/>
              <a:ahLst/>
              <a:cxnLst>
                <a:cxn ang="0">
                  <a:pos x="114" y="106"/>
                </a:cxn>
                <a:cxn ang="0">
                  <a:pos x="114" y="184"/>
                </a:cxn>
                <a:cxn ang="0">
                  <a:pos x="69" y="184"/>
                </a:cxn>
                <a:cxn ang="0">
                  <a:pos x="69" y="106"/>
                </a:cxn>
                <a:cxn ang="0">
                  <a:pos x="0" y="0"/>
                </a:cxn>
                <a:cxn ang="0">
                  <a:pos x="54" y="0"/>
                </a:cxn>
                <a:cxn ang="0">
                  <a:pos x="93" y="68"/>
                </a:cxn>
                <a:cxn ang="0">
                  <a:pos x="133" y="0"/>
                </a:cxn>
                <a:cxn ang="0">
                  <a:pos x="185" y="0"/>
                </a:cxn>
                <a:cxn ang="0">
                  <a:pos x="114" y="106"/>
                </a:cxn>
              </a:cxnLst>
              <a:rect l="0" t="0" r="r" b="b"/>
              <a:pathLst>
                <a:path w="185" h="184">
                  <a:moveTo>
                    <a:pt x="114" y="106"/>
                  </a:moveTo>
                  <a:lnTo>
                    <a:pt x="114" y="184"/>
                  </a:lnTo>
                  <a:lnTo>
                    <a:pt x="69" y="184"/>
                  </a:lnTo>
                  <a:lnTo>
                    <a:pt x="69" y="106"/>
                  </a:lnTo>
                  <a:lnTo>
                    <a:pt x="0" y="0"/>
                  </a:lnTo>
                  <a:lnTo>
                    <a:pt x="54" y="0"/>
                  </a:lnTo>
                  <a:lnTo>
                    <a:pt x="93" y="68"/>
                  </a:lnTo>
                  <a:lnTo>
                    <a:pt x="133" y="0"/>
                  </a:lnTo>
                  <a:lnTo>
                    <a:pt x="185" y="0"/>
                  </a:lnTo>
                  <a:lnTo>
                    <a:pt x="114" y="106"/>
                  </a:lnTo>
                  <a:close/>
                </a:path>
              </a:pathLst>
            </a:custGeom>
            <a:solidFill>
              <a:srgbClr val="9E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E0125E34-B458-061C-8226-DE22B5450EE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9051588" y="1327150"/>
              <a:ext cx="317500" cy="307975"/>
            </a:xfrm>
            <a:custGeom>
              <a:avLst/>
              <a:gdLst/>
              <a:ahLst/>
              <a:cxnLst>
                <a:cxn ang="0">
                  <a:pos x="1110" y="532"/>
                </a:cxn>
                <a:cxn ang="0">
                  <a:pos x="1068" y="753"/>
                </a:cxn>
                <a:cxn ang="0">
                  <a:pos x="952" y="924"/>
                </a:cxn>
                <a:cxn ang="0">
                  <a:pos x="776" y="1034"/>
                </a:cxn>
                <a:cxn ang="0">
                  <a:pos x="554" y="1073"/>
                </a:cxn>
                <a:cxn ang="0">
                  <a:pos x="333" y="1034"/>
                </a:cxn>
                <a:cxn ang="0">
                  <a:pos x="157" y="924"/>
                </a:cxn>
                <a:cxn ang="0">
                  <a:pos x="42" y="753"/>
                </a:cxn>
                <a:cxn ang="0">
                  <a:pos x="0" y="532"/>
                </a:cxn>
                <a:cxn ang="0">
                  <a:pos x="42" y="311"/>
                </a:cxn>
                <a:cxn ang="0">
                  <a:pos x="157" y="143"/>
                </a:cxn>
                <a:cxn ang="0">
                  <a:pos x="333" y="37"/>
                </a:cxn>
                <a:cxn ang="0">
                  <a:pos x="554" y="0"/>
                </a:cxn>
                <a:cxn ang="0">
                  <a:pos x="776" y="37"/>
                </a:cxn>
                <a:cxn ang="0">
                  <a:pos x="952" y="143"/>
                </a:cxn>
                <a:cxn ang="0">
                  <a:pos x="1068" y="311"/>
                </a:cxn>
                <a:cxn ang="0">
                  <a:pos x="1110" y="532"/>
                </a:cxn>
                <a:cxn ang="0">
                  <a:pos x="846" y="532"/>
                </a:cxn>
                <a:cxn ang="0">
                  <a:pos x="825" y="408"/>
                </a:cxn>
                <a:cxn ang="0">
                  <a:pos x="765" y="310"/>
                </a:cxn>
                <a:cxn ang="0">
                  <a:pos x="673" y="245"/>
                </a:cxn>
                <a:cxn ang="0">
                  <a:pos x="554" y="221"/>
                </a:cxn>
                <a:cxn ang="0">
                  <a:pos x="436" y="245"/>
                </a:cxn>
                <a:cxn ang="0">
                  <a:pos x="344" y="310"/>
                </a:cxn>
                <a:cxn ang="0">
                  <a:pos x="284" y="408"/>
                </a:cxn>
                <a:cxn ang="0">
                  <a:pos x="263" y="532"/>
                </a:cxn>
                <a:cxn ang="0">
                  <a:pos x="285" y="659"/>
                </a:cxn>
                <a:cxn ang="0">
                  <a:pos x="345" y="759"/>
                </a:cxn>
                <a:cxn ang="0">
                  <a:pos x="436" y="825"/>
                </a:cxn>
                <a:cxn ang="0">
                  <a:pos x="554" y="848"/>
                </a:cxn>
                <a:cxn ang="0">
                  <a:pos x="672" y="825"/>
                </a:cxn>
                <a:cxn ang="0">
                  <a:pos x="764" y="759"/>
                </a:cxn>
                <a:cxn ang="0">
                  <a:pos x="825" y="659"/>
                </a:cxn>
                <a:cxn ang="0">
                  <a:pos x="846" y="532"/>
                </a:cxn>
              </a:cxnLst>
              <a:rect l="0" t="0" r="r" b="b"/>
              <a:pathLst>
                <a:path w="1110" h="1073">
                  <a:moveTo>
                    <a:pt x="1110" y="532"/>
                  </a:moveTo>
                  <a:cubicBezTo>
                    <a:pt x="1110" y="612"/>
                    <a:pt x="1096" y="686"/>
                    <a:pt x="1068" y="753"/>
                  </a:cubicBezTo>
                  <a:cubicBezTo>
                    <a:pt x="1040" y="819"/>
                    <a:pt x="1002" y="876"/>
                    <a:pt x="952" y="924"/>
                  </a:cubicBezTo>
                  <a:cubicBezTo>
                    <a:pt x="903" y="971"/>
                    <a:pt x="844" y="1008"/>
                    <a:pt x="776" y="1034"/>
                  </a:cubicBezTo>
                  <a:cubicBezTo>
                    <a:pt x="708" y="1060"/>
                    <a:pt x="634" y="1073"/>
                    <a:pt x="554" y="1073"/>
                  </a:cubicBezTo>
                  <a:cubicBezTo>
                    <a:pt x="474" y="1073"/>
                    <a:pt x="401" y="1060"/>
                    <a:pt x="333" y="1034"/>
                  </a:cubicBezTo>
                  <a:cubicBezTo>
                    <a:pt x="265" y="1008"/>
                    <a:pt x="207" y="971"/>
                    <a:pt x="157" y="924"/>
                  </a:cubicBezTo>
                  <a:cubicBezTo>
                    <a:pt x="108" y="876"/>
                    <a:pt x="69" y="819"/>
                    <a:pt x="42" y="753"/>
                  </a:cubicBezTo>
                  <a:cubicBezTo>
                    <a:pt x="14" y="686"/>
                    <a:pt x="0" y="612"/>
                    <a:pt x="0" y="532"/>
                  </a:cubicBezTo>
                  <a:cubicBezTo>
                    <a:pt x="0" y="450"/>
                    <a:pt x="14" y="377"/>
                    <a:pt x="42" y="311"/>
                  </a:cubicBezTo>
                  <a:cubicBezTo>
                    <a:pt x="69" y="245"/>
                    <a:pt x="108" y="190"/>
                    <a:pt x="157" y="143"/>
                  </a:cubicBezTo>
                  <a:cubicBezTo>
                    <a:pt x="207" y="97"/>
                    <a:pt x="265" y="62"/>
                    <a:pt x="333" y="37"/>
                  </a:cubicBezTo>
                  <a:cubicBezTo>
                    <a:pt x="401" y="12"/>
                    <a:pt x="474" y="0"/>
                    <a:pt x="554" y="0"/>
                  </a:cubicBezTo>
                  <a:cubicBezTo>
                    <a:pt x="634" y="0"/>
                    <a:pt x="708" y="12"/>
                    <a:pt x="776" y="37"/>
                  </a:cubicBezTo>
                  <a:cubicBezTo>
                    <a:pt x="844" y="62"/>
                    <a:pt x="903" y="97"/>
                    <a:pt x="952" y="143"/>
                  </a:cubicBezTo>
                  <a:cubicBezTo>
                    <a:pt x="1002" y="190"/>
                    <a:pt x="1040" y="245"/>
                    <a:pt x="1068" y="311"/>
                  </a:cubicBezTo>
                  <a:cubicBezTo>
                    <a:pt x="1096" y="377"/>
                    <a:pt x="1110" y="450"/>
                    <a:pt x="1110" y="532"/>
                  </a:cubicBezTo>
                  <a:moveTo>
                    <a:pt x="846" y="532"/>
                  </a:moveTo>
                  <a:cubicBezTo>
                    <a:pt x="846" y="488"/>
                    <a:pt x="839" y="446"/>
                    <a:pt x="825" y="408"/>
                  </a:cubicBezTo>
                  <a:cubicBezTo>
                    <a:pt x="811" y="370"/>
                    <a:pt x="790" y="337"/>
                    <a:pt x="765" y="310"/>
                  </a:cubicBezTo>
                  <a:cubicBezTo>
                    <a:pt x="740" y="282"/>
                    <a:pt x="709" y="261"/>
                    <a:pt x="673" y="245"/>
                  </a:cubicBezTo>
                  <a:cubicBezTo>
                    <a:pt x="637" y="229"/>
                    <a:pt x="597" y="221"/>
                    <a:pt x="554" y="221"/>
                  </a:cubicBezTo>
                  <a:cubicBezTo>
                    <a:pt x="511" y="221"/>
                    <a:pt x="472" y="229"/>
                    <a:pt x="436" y="245"/>
                  </a:cubicBezTo>
                  <a:cubicBezTo>
                    <a:pt x="401" y="261"/>
                    <a:pt x="370" y="282"/>
                    <a:pt x="344" y="310"/>
                  </a:cubicBezTo>
                  <a:cubicBezTo>
                    <a:pt x="318" y="337"/>
                    <a:pt x="298" y="370"/>
                    <a:pt x="284" y="408"/>
                  </a:cubicBezTo>
                  <a:cubicBezTo>
                    <a:pt x="270" y="446"/>
                    <a:pt x="263" y="488"/>
                    <a:pt x="263" y="532"/>
                  </a:cubicBezTo>
                  <a:cubicBezTo>
                    <a:pt x="263" y="578"/>
                    <a:pt x="270" y="620"/>
                    <a:pt x="285" y="659"/>
                  </a:cubicBezTo>
                  <a:cubicBezTo>
                    <a:pt x="299" y="698"/>
                    <a:pt x="319" y="731"/>
                    <a:pt x="345" y="759"/>
                  </a:cubicBezTo>
                  <a:cubicBezTo>
                    <a:pt x="370" y="787"/>
                    <a:pt x="401" y="809"/>
                    <a:pt x="436" y="825"/>
                  </a:cubicBezTo>
                  <a:cubicBezTo>
                    <a:pt x="472" y="840"/>
                    <a:pt x="511" y="848"/>
                    <a:pt x="554" y="848"/>
                  </a:cubicBezTo>
                  <a:cubicBezTo>
                    <a:pt x="597" y="848"/>
                    <a:pt x="637" y="840"/>
                    <a:pt x="672" y="825"/>
                  </a:cubicBezTo>
                  <a:cubicBezTo>
                    <a:pt x="708" y="809"/>
                    <a:pt x="739" y="787"/>
                    <a:pt x="764" y="759"/>
                  </a:cubicBezTo>
                  <a:cubicBezTo>
                    <a:pt x="790" y="731"/>
                    <a:pt x="811" y="698"/>
                    <a:pt x="825" y="659"/>
                  </a:cubicBezTo>
                  <a:cubicBezTo>
                    <a:pt x="839" y="620"/>
                    <a:pt x="846" y="578"/>
                    <a:pt x="846" y="532"/>
                  </a:cubicBezTo>
                </a:path>
              </a:pathLst>
            </a:custGeom>
            <a:solidFill>
              <a:srgbClr val="9E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A29EA2ED-47C1-201A-BF42-9372D13F87D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23063" y="1335088"/>
              <a:ext cx="192087" cy="292100"/>
            </a:xfrm>
            <a:custGeom>
              <a:avLst/>
              <a:gdLst/>
              <a:ahLst/>
              <a:cxnLst>
                <a:cxn ang="0">
                  <a:pos x="44" y="38"/>
                </a:cxn>
                <a:cxn ang="0">
                  <a:pos x="44" y="76"/>
                </a:cxn>
                <a:cxn ang="0">
                  <a:pos x="115" y="76"/>
                </a:cxn>
                <a:cxn ang="0">
                  <a:pos x="115" y="113"/>
                </a:cxn>
                <a:cxn ang="0">
                  <a:pos x="44" y="113"/>
                </a:cxn>
                <a:cxn ang="0">
                  <a:pos x="44" y="184"/>
                </a:cxn>
                <a:cxn ang="0">
                  <a:pos x="0" y="184"/>
                </a:cxn>
                <a:cxn ang="0">
                  <a:pos x="0" y="0"/>
                </a:cxn>
                <a:cxn ang="0">
                  <a:pos x="121" y="0"/>
                </a:cxn>
                <a:cxn ang="0">
                  <a:pos x="121" y="38"/>
                </a:cxn>
                <a:cxn ang="0">
                  <a:pos x="44" y="38"/>
                </a:cxn>
              </a:cxnLst>
              <a:rect l="0" t="0" r="r" b="b"/>
              <a:pathLst>
                <a:path w="121" h="184">
                  <a:moveTo>
                    <a:pt x="44" y="38"/>
                  </a:moveTo>
                  <a:lnTo>
                    <a:pt x="44" y="76"/>
                  </a:lnTo>
                  <a:lnTo>
                    <a:pt x="115" y="76"/>
                  </a:lnTo>
                  <a:lnTo>
                    <a:pt x="115" y="113"/>
                  </a:lnTo>
                  <a:lnTo>
                    <a:pt x="44" y="113"/>
                  </a:lnTo>
                  <a:lnTo>
                    <a:pt x="44" y="184"/>
                  </a:lnTo>
                  <a:lnTo>
                    <a:pt x="0" y="184"/>
                  </a:lnTo>
                  <a:lnTo>
                    <a:pt x="0" y="0"/>
                  </a:lnTo>
                  <a:lnTo>
                    <a:pt x="121" y="0"/>
                  </a:lnTo>
                  <a:lnTo>
                    <a:pt x="121" y="38"/>
                  </a:lnTo>
                  <a:lnTo>
                    <a:pt x="44" y="38"/>
                  </a:lnTo>
                  <a:close/>
                </a:path>
              </a:pathLst>
            </a:custGeom>
            <a:solidFill>
              <a:srgbClr val="9E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AE4F0126-9F28-574C-A362-B9967A6DE7F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2106275" y="847725"/>
              <a:ext cx="1049338" cy="1266825"/>
            </a:xfrm>
            <a:custGeom>
              <a:avLst/>
              <a:gdLst/>
              <a:ahLst/>
              <a:cxnLst>
                <a:cxn ang="0">
                  <a:pos x="429" y="164"/>
                </a:cxn>
                <a:cxn ang="0">
                  <a:pos x="429" y="798"/>
                </a:cxn>
                <a:cxn ang="0">
                  <a:pos x="232" y="798"/>
                </a:cxn>
                <a:cxn ang="0">
                  <a:pos x="232" y="164"/>
                </a:cxn>
                <a:cxn ang="0">
                  <a:pos x="0" y="164"/>
                </a:cxn>
                <a:cxn ang="0">
                  <a:pos x="0" y="0"/>
                </a:cxn>
                <a:cxn ang="0">
                  <a:pos x="661" y="0"/>
                </a:cxn>
                <a:cxn ang="0">
                  <a:pos x="661" y="164"/>
                </a:cxn>
                <a:cxn ang="0">
                  <a:pos x="429" y="164"/>
                </a:cxn>
              </a:cxnLst>
              <a:rect l="0" t="0" r="r" b="b"/>
              <a:pathLst>
                <a:path w="661" h="798">
                  <a:moveTo>
                    <a:pt x="429" y="164"/>
                  </a:moveTo>
                  <a:lnTo>
                    <a:pt x="429" y="798"/>
                  </a:lnTo>
                  <a:lnTo>
                    <a:pt x="232" y="798"/>
                  </a:lnTo>
                  <a:lnTo>
                    <a:pt x="232" y="164"/>
                  </a:lnTo>
                  <a:lnTo>
                    <a:pt x="0" y="164"/>
                  </a:lnTo>
                  <a:lnTo>
                    <a:pt x="0" y="0"/>
                  </a:lnTo>
                  <a:lnTo>
                    <a:pt x="661" y="0"/>
                  </a:lnTo>
                  <a:lnTo>
                    <a:pt x="661" y="164"/>
                  </a:lnTo>
                  <a:lnTo>
                    <a:pt x="429" y="164"/>
                  </a:lnTo>
                  <a:close/>
                </a:path>
              </a:pathLst>
            </a:custGeom>
            <a:solidFill>
              <a:srgbClr val="9E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987F1B2E-5FD6-ACE6-6210-77D38EA7F22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276263" y="847725"/>
              <a:ext cx="1112837" cy="1300163"/>
            </a:xfrm>
            <a:custGeom>
              <a:avLst/>
              <a:gdLst/>
              <a:ahLst/>
              <a:cxnLst>
                <a:cxn ang="0">
                  <a:pos x="3753" y="3482"/>
                </a:cxn>
                <a:cxn ang="0">
                  <a:pos x="3359" y="4044"/>
                </a:cxn>
                <a:cxn ang="0">
                  <a:pos x="2740" y="4409"/>
                </a:cxn>
                <a:cxn ang="0">
                  <a:pos x="1936" y="4540"/>
                </a:cxn>
                <a:cxn ang="0">
                  <a:pos x="1128" y="4409"/>
                </a:cxn>
                <a:cxn ang="0">
                  <a:pos x="519" y="4044"/>
                </a:cxn>
                <a:cxn ang="0">
                  <a:pos x="135" y="3482"/>
                </a:cxn>
                <a:cxn ang="0">
                  <a:pos x="0" y="2754"/>
                </a:cxn>
                <a:cxn ang="0">
                  <a:pos x="0" y="0"/>
                </a:cxn>
                <a:cxn ang="0">
                  <a:pos x="1090" y="0"/>
                </a:cxn>
                <a:cxn ang="0">
                  <a:pos x="1090" y="2667"/>
                </a:cxn>
                <a:cxn ang="0">
                  <a:pos x="1138" y="3010"/>
                </a:cxn>
                <a:cxn ang="0">
                  <a:pos x="1285" y="3301"/>
                </a:cxn>
                <a:cxn ang="0">
                  <a:pos x="1548" y="3504"/>
                </a:cxn>
                <a:cxn ang="0">
                  <a:pos x="1942" y="3579"/>
                </a:cxn>
                <a:cxn ang="0">
                  <a:pos x="2336" y="3504"/>
                </a:cxn>
                <a:cxn ang="0">
                  <a:pos x="2602" y="3301"/>
                </a:cxn>
                <a:cxn ang="0">
                  <a:pos x="2750" y="3010"/>
                </a:cxn>
                <a:cxn ang="0">
                  <a:pos x="2795" y="2667"/>
                </a:cxn>
                <a:cxn ang="0">
                  <a:pos x="2795" y="0"/>
                </a:cxn>
                <a:cxn ang="0">
                  <a:pos x="3890" y="0"/>
                </a:cxn>
                <a:cxn ang="0">
                  <a:pos x="3890" y="2754"/>
                </a:cxn>
                <a:cxn ang="0">
                  <a:pos x="3753" y="3482"/>
                </a:cxn>
              </a:cxnLst>
              <a:rect l="0" t="0" r="r" b="b"/>
              <a:pathLst>
                <a:path w="3890" h="4540">
                  <a:moveTo>
                    <a:pt x="3753" y="3482"/>
                  </a:moveTo>
                  <a:cubicBezTo>
                    <a:pt x="3661" y="3700"/>
                    <a:pt x="3529" y="3888"/>
                    <a:pt x="3359" y="4044"/>
                  </a:cubicBezTo>
                  <a:cubicBezTo>
                    <a:pt x="3188" y="4200"/>
                    <a:pt x="2982" y="4322"/>
                    <a:pt x="2740" y="4409"/>
                  </a:cubicBezTo>
                  <a:cubicBezTo>
                    <a:pt x="2499" y="4497"/>
                    <a:pt x="2231" y="4540"/>
                    <a:pt x="1936" y="4540"/>
                  </a:cubicBezTo>
                  <a:cubicBezTo>
                    <a:pt x="1637" y="4540"/>
                    <a:pt x="1368" y="4497"/>
                    <a:pt x="1128" y="4409"/>
                  </a:cubicBezTo>
                  <a:cubicBezTo>
                    <a:pt x="889" y="4322"/>
                    <a:pt x="686" y="4200"/>
                    <a:pt x="519" y="4044"/>
                  </a:cubicBezTo>
                  <a:cubicBezTo>
                    <a:pt x="353" y="3888"/>
                    <a:pt x="225" y="3700"/>
                    <a:pt x="135" y="3482"/>
                  </a:cubicBezTo>
                  <a:cubicBezTo>
                    <a:pt x="45" y="3263"/>
                    <a:pt x="0" y="3021"/>
                    <a:pt x="0" y="275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090" y="0"/>
                    <a:pt x="1090" y="0"/>
                    <a:pt x="1090" y="0"/>
                  </a:cubicBezTo>
                  <a:cubicBezTo>
                    <a:pt x="1090" y="2667"/>
                    <a:pt x="1090" y="2667"/>
                    <a:pt x="1090" y="2667"/>
                  </a:cubicBezTo>
                  <a:cubicBezTo>
                    <a:pt x="1090" y="2788"/>
                    <a:pt x="1106" y="2902"/>
                    <a:pt x="1138" y="3010"/>
                  </a:cubicBezTo>
                  <a:cubicBezTo>
                    <a:pt x="1170" y="3119"/>
                    <a:pt x="1219" y="3215"/>
                    <a:pt x="1285" y="3301"/>
                  </a:cubicBezTo>
                  <a:cubicBezTo>
                    <a:pt x="1351" y="3386"/>
                    <a:pt x="1439" y="3454"/>
                    <a:pt x="1548" y="3504"/>
                  </a:cubicBezTo>
                  <a:cubicBezTo>
                    <a:pt x="1657" y="3554"/>
                    <a:pt x="1788" y="3579"/>
                    <a:pt x="1942" y="3579"/>
                  </a:cubicBezTo>
                  <a:cubicBezTo>
                    <a:pt x="2096" y="3579"/>
                    <a:pt x="2227" y="3554"/>
                    <a:pt x="2336" y="3504"/>
                  </a:cubicBezTo>
                  <a:cubicBezTo>
                    <a:pt x="2445" y="3454"/>
                    <a:pt x="2534" y="3386"/>
                    <a:pt x="2602" y="3301"/>
                  </a:cubicBezTo>
                  <a:cubicBezTo>
                    <a:pt x="2671" y="3215"/>
                    <a:pt x="2720" y="3119"/>
                    <a:pt x="2750" y="3010"/>
                  </a:cubicBezTo>
                  <a:cubicBezTo>
                    <a:pt x="2780" y="2902"/>
                    <a:pt x="2795" y="2788"/>
                    <a:pt x="2795" y="2667"/>
                  </a:cubicBezTo>
                  <a:cubicBezTo>
                    <a:pt x="2795" y="0"/>
                    <a:pt x="2795" y="0"/>
                    <a:pt x="2795" y="0"/>
                  </a:cubicBezTo>
                  <a:cubicBezTo>
                    <a:pt x="3890" y="0"/>
                    <a:pt x="3890" y="0"/>
                    <a:pt x="3890" y="0"/>
                  </a:cubicBezTo>
                  <a:cubicBezTo>
                    <a:pt x="3890" y="2754"/>
                    <a:pt x="3890" y="2754"/>
                    <a:pt x="3890" y="2754"/>
                  </a:cubicBezTo>
                  <a:cubicBezTo>
                    <a:pt x="3890" y="3021"/>
                    <a:pt x="3845" y="3263"/>
                    <a:pt x="3753" y="3482"/>
                  </a:cubicBezTo>
                </a:path>
              </a:pathLst>
            </a:custGeom>
            <a:solidFill>
              <a:srgbClr val="9E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8B2E665C-930D-FD9E-3F71-0E90EAF35E6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357350" y="750888"/>
              <a:ext cx="863600" cy="1557337"/>
            </a:xfrm>
            <a:custGeom>
              <a:avLst/>
              <a:gdLst/>
              <a:ahLst/>
              <a:cxnLst>
                <a:cxn ang="0">
                  <a:pos x="143" y="981"/>
                </a:cxn>
                <a:cxn ang="0">
                  <a:pos x="544" y="0"/>
                </a:cxn>
                <a:cxn ang="0">
                  <a:pos x="401" y="0"/>
                </a:cxn>
                <a:cxn ang="0">
                  <a:pos x="0" y="981"/>
                </a:cxn>
                <a:cxn ang="0">
                  <a:pos x="143" y="981"/>
                </a:cxn>
              </a:cxnLst>
              <a:rect l="0" t="0" r="r" b="b"/>
              <a:pathLst>
                <a:path w="544" h="981">
                  <a:moveTo>
                    <a:pt x="143" y="981"/>
                  </a:moveTo>
                  <a:lnTo>
                    <a:pt x="544" y="0"/>
                  </a:lnTo>
                  <a:lnTo>
                    <a:pt x="401" y="0"/>
                  </a:lnTo>
                  <a:lnTo>
                    <a:pt x="0" y="981"/>
                  </a:lnTo>
                  <a:lnTo>
                    <a:pt x="143" y="981"/>
                  </a:lnTo>
                  <a:close/>
                </a:path>
              </a:pathLst>
            </a:custGeom>
            <a:solidFill>
              <a:srgbClr val="9E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CFB9F323-F7B0-A101-C4B9-C19125F84A8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055850" y="1200150"/>
              <a:ext cx="947738" cy="947738"/>
            </a:xfrm>
            <a:custGeom>
              <a:avLst/>
              <a:gdLst/>
              <a:ahLst/>
              <a:cxnLst>
                <a:cxn ang="0">
                  <a:pos x="1656" y="0"/>
                </a:cxn>
                <a:cxn ang="0">
                  <a:pos x="0" y="1655"/>
                </a:cxn>
                <a:cxn ang="0">
                  <a:pos x="1656" y="3311"/>
                </a:cxn>
                <a:cxn ang="0">
                  <a:pos x="3166" y="2592"/>
                </a:cxn>
                <a:cxn ang="0">
                  <a:pos x="2415" y="2286"/>
                </a:cxn>
                <a:cxn ang="0">
                  <a:pos x="1656" y="2595"/>
                </a:cxn>
                <a:cxn ang="0">
                  <a:pos x="759" y="1936"/>
                </a:cxn>
                <a:cxn ang="0">
                  <a:pos x="3287" y="1936"/>
                </a:cxn>
                <a:cxn ang="0">
                  <a:pos x="3311" y="1655"/>
                </a:cxn>
                <a:cxn ang="0">
                  <a:pos x="1656" y="0"/>
                </a:cxn>
                <a:cxn ang="0">
                  <a:pos x="1656" y="717"/>
                </a:cxn>
                <a:cxn ang="0">
                  <a:pos x="2525" y="1299"/>
                </a:cxn>
                <a:cxn ang="0">
                  <a:pos x="787" y="1299"/>
                </a:cxn>
                <a:cxn ang="0">
                  <a:pos x="1656" y="717"/>
                </a:cxn>
              </a:cxnLst>
              <a:rect l="0" t="0" r="r" b="b"/>
              <a:pathLst>
                <a:path w="3311" h="3311">
                  <a:moveTo>
                    <a:pt x="1656" y="0"/>
                  </a:moveTo>
                  <a:cubicBezTo>
                    <a:pt x="741" y="0"/>
                    <a:pt x="0" y="741"/>
                    <a:pt x="0" y="1655"/>
                  </a:cubicBezTo>
                  <a:cubicBezTo>
                    <a:pt x="0" y="2570"/>
                    <a:pt x="741" y="3311"/>
                    <a:pt x="1656" y="3311"/>
                  </a:cubicBezTo>
                  <a:cubicBezTo>
                    <a:pt x="2242" y="3311"/>
                    <a:pt x="2842" y="3054"/>
                    <a:pt x="3166" y="2592"/>
                  </a:cubicBezTo>
                  <a:cubicBezTo>
                    <a:pt x="2415" y="2286"/>
                    <a:pt x="2415" y="2286"/>
                    <a:pt x="2415" y="2286"/>
                  </a:cubicBezTo>
                  <a:cubicBezTo>
                    <a:pt x="2215" y="2507"/>
                    <a:pt x="1941" y="2595"/>
                    <a:pt x="1656" y="2595"/>
                  </a:cubicBezTo>
                  <a:cubicBezTo>
                    <a:pt x="1235" y="2595"/>
                    <a:pt x="879" y="2318"/>
                    <a:pt x="759" y="1936"/>
                  </a:cubicBezTo>
                  <a:cubicBezTo>
                    <a:pt x="3287" y="1936"/>
                    <a:pt x="3287" y="1936"/>
                    <a:pt x="3287" y="1936"/>
                  </a:cubicBezTo>
                  <a:cubicBezTo>
                    <a:pt x="3303" y="1845"/>
                    <a:pt x="3311" y="1751"/>
                    <a:pt x="3311" y="1655"/>
                  </a:cubicBezTo>
                  <a:cubicBezTo>
                    <a:pt x="3311" y="741"/>
                    <a:pt x="2570" y="0"/>
                    <a:pt x="1656" y="0"/>
                  </a:cubicBezTo>
                  <a:moveTo>
                    <a:pt x="1656" y="717"/>
                  </a:moveTo>
                  <a:cubicBezTo>
                    <a:pt x="2048" y="717"/>
                    <a:pt x="2384" y="957"/>
                    <a:pt x="2525" y="1299"/>
                  </a:cubicBezTo>
                  <a:cubicBezTo>
                    <a:pt x="787" y="1299"/>
                    <a:pt x="787" y="1299"/>
                    <a:pt x="787" y="1299"/>
                  </a:cubicBezTo>
                  <a:cubicBezTo>
                    <a:pt x="927" y="957"/>
                    <a:pt x="1263" y="717"/>
                    <a:pt x="1656" y="717"/>
                  </a:cubicBezTo>
                </a:path>
              </a:pathLst>
            </a:custGeom>
            <a:solidFill>
              <a:srgbClr val="9E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641BAAD-1235-9B82-7520-7C603516641F}"/>
              </a:ext>
            </a:extLst>
          </p:cNvPr>
          <p:cNvSpPr txBox="1">
            <a:spLocks/>
          </p:cNvSpPr>
          <p:nvPr/>
        </p:nvSpPr>
        <p:spPr>
          <a:xfrm>
            <a:off x="7086600" y="647429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571078-45FA-4BA5-9BE9-4C6ADE012FE3}" type="slidenum">
              <a:rPr kumimoji="0" lang="en-CH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109</a:t>
            </a:fld>
            <a:endParaRPr kumimoji="0" lang="en-CH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2C18A8-F936-CE50-605B-BB468468A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571078-45FA-4BA5-9BE9-4C6ADE012FE3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109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15655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55D515-2CD3-FE48-A36D-1EDBB48CF7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Fundamentally Better Architectures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E21BD7-9134-8948-A688-D1C8BE8F5B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432520"/>
            <a:ext cx="8610600" cy="4876800"/>
          </a:xfrm>
        </p:spPr>
        <p:txBody>
          <a:bodyPr/>
          <a:lstStyle/>
          <a:p>
            <a:pPr marL="0" indent="0" algn="ctr">
              <a:buNone/>
            </a:pPr>
            <a:r>
              <a:rPr lang="en-US" sz="4800" b="1" dirty="0">
                <a:solidFill>
                  <a:srgbClr val="0000FF"/>
                </a:solidFill>
              </a:rPr>
              <a:t>Data-centric</a:t>
            </a:r>
          </a:p>
          <a:p>
            <a:pPr algn="ctr"/>
            <a:endParaRPr lang="en-US" sz="4800" b="1" dirty="0">
              <a:solidFill>
                <a:srgbClr val="0000FF"/>
              </a:solidFill>
            </a:endParaRPr>
          </a:p>
          <a:p>
            <a:pPr marL="0" indent="0" algn="ctr">
              <a:buNone/>
            </a:pPr>
            <a:r>
              <a:rPr lang="en-US" sz="4800" b="1" dirty="0">
                <a:solidFill>
                  <a:srgbClr val="0000FF"/>
                </a:solidFill>
              </a:rPr>
              <a:t>Data-driven</a:t>
            </a:r>
          </a:p>
          <a:p>
            <a:pPr marL="0" indent="0" algn="ctr">
              <a:buNone/>
            </a:pPr>
            <a:endParaRPr lang="en-US" sz="4800" b="1" dirty="0">
              <a:solidFill>
                <a:srgbClr val="0000FF"/>
              </a:solidFill>
            </a:endParaRPr>
          </a:p>
          <a:p>
            <a:pPr marL="0" indent="0" algn="ctr">
              <a:buNone/>
            </a:pPr>
            <a:r>
              <a:rPr lang="en-US" sz="4800" b="1" dirty="0">
                <a:solidFill>
                  <a:srgbClr val="0000FF"/>
                </a:solidFill>
              </a:rPr>
              <a:t>Data-aware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CD387B-E70B-6A4A-BE99-B968136C01F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0160240"/>
      </p:ext>
    </p:extLst>
  </p:cSld>
  <p:clrMapOvr>
    <a:masterClrMapping/>
  </p:clrMapOvr>
  <p:transition/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78D72AD6-90F9-4D4E-BB8C-B3CAE2447857}"/>
              </a:ext>
            </a:extLst>
          </p:cNvPr>
          <p:cNvSpPr/>
          <p:nvPr/>
        </p:nvSpPr>
        <p:spPr>
          <a:xfrm>
            <a:off x="85501" y="5241563"/>
            <a:ext cx="8972997" cy="1251312"/>
          </a:xfrm>
          <a:prstGeom prst="roundRect">
            <a:avLst>
              <a:gd name="adj" fmla="val 4914"/>
            </a:avLst>
          </a:prstGeom>
          <a:solidFill>
            <a:srgbClr val="FFD4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323F9310-436B-2148-9BEE-287B9C8D0845}"/>
              </a:ext>
            </a:extLst>
          </p:cNvPr>
          <p:cNvSpPr/>
          <p:nvPr/>
        </p:nvSpPr>
        <p:spPr>
          <a:xfrm>
            <a:off x="88058" y="3841428"/>
            <a:ext cx="8972997" cy="1339769"/>
          </a:xfrm>
          <a:prstGeom prst="roundRect">
            <a:avLst>
              <a:gd name="adj" fmla="val 4752"/>
            </a:avLst>
          </a:prstGeom>
          <a:solidFill>
            <a:srgbClr val="E2F0D9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0E26C6B5-FAA5-AD49-A5C5-27FF882473B7}"/>
              </a:ext>
            </a:extLst>
          </p:cNvPr>
          <p:cNvSpPr/>
          <p:nvPr/>
        </p:nvSpPr>
        <p:spPr>
          <a:xfrm>
            <a:off x="90615" y="2822978"/>
            <a:ext cx="8972997" cy="972833"/>
          </a:xfrm>
          <a:prstGeom prst="roundRect">
            <a:avLst>
              <a:gd name="adj" fmla="val 6118"/>
            </a:avLst>
          </a:prstGeom>
          <a:solidFill>
            <a:srgbClr val="FFF2CC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245F93DA-41DE-4A4C-9B1D-817B6A0EBC50}"/>
              </a:ext>
            </a:extLst>
          </p:cNvPr>
          <p:cNvSpPr/>
          <p:nvPr/>
        </p:nvSpPr>
        <p:spPr>
          <a:xfrm>
            <a:off x="80387" y="1481183"/>
            <a:ext cx="8972997" cy="1281429"/>
          </a:xfrm>
          <a:prstGeom prst="roundRect">
            <a:avLst>
              <a:gd name="adj" fmla="val 5700"/>
            </a:avLst>
          </a:prstGeom>
          <a:solidFill>
            <a:srgbClr val="FBE5D6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7D6700DE-A60F-0047-B270-63F9AB574DCC}"/>
              </a:ext>
            </a:extLst>
          </p:cNvPr>
          <p:cNvSpPr/>
          <p:nvPr/>
        </p:nvSpPr>
        <p:spPr>
          <a:xfrm>
            <a:off x="82944" y="901932"/>
            <a:ext cx="8972997" cy="504137"/>
          </a:xfrm>
          <a:prstGeom prst="roundRect">
            <a:avLst>
              <a:gd name="adj" fmla="val 10119"/>
            </a:avLst>
          </a:prstGeom>
          <a:solidFill>
            <a:srgbClr val="DAE3F3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70FED3A-E902-9492-033C-94391A40A1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Executive Summary</a:t>
            </a:r>
            <a:endParaRPr lang="en-C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722C4C-45FE-344B-A79D-CCCD100D93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7255" y="901933"/>
            <a:ext cx="8894602" cy="5823734"/>
          </a:xfrm>
        </p:spPr>
        <p:txBody>
          <a:bodyPr>
            <a:normAutofit lnSpcReduction="10000"/>
          </a:bodyPr>
          <a:lstStyle/>
          <a:p>
            <a:pPr algn="just"/>
            <a:r>
              <a:rPr lang="en-US" sz="1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Background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: A h</a:t>
            </a:r>
            <a:r>
              <a:rPr lang="en-GB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ybrid</a:t>
            </a:r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</a:rPr>
              <a:t> storage system (HSS) uses multiple different storage devices to provide high and scalable storage capacity at high performance </a:t>
            </a:r>
          </a:p>
          <a:p>
            <a:pPr algn="just"/>
            <a:r>
              <a:rPr lang="en-US" sz="1800" b="1" dirty="0">
                <a:solidFill>
                  <a:srgbClr val="E3030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Problem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: Two key shortcomings of prior data placement policies:</a:t>
            </a:r>
          </a:p>
          <a:p>
            <a:pPr marL="536575" lvl="1" indent="-179388" algn="just"/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Lack of </a:t>
            </a:r>
            <a:r>
              <a:rPr lang="en-GB" sz="1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adaptivity to:</a:t>
            </a:r>
          </a:p>
          <a:p>
            <a:pPr marL="993775" lvl="2" indent="-179388" algn="just"/>
            <a:r>
              <a:rPr lang="en-GB" sz="15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Workload changes</a:t>
            </a:r>
          </a:p>
          <a:p>
            <a:pPr marL="993775" lvl="2" indent="-179388" algn="just"/>
            <a:r>
              <a:rPr lang="en-GB" sz="15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Changes in device types and configurations</a:t>
            </a:r>
            <a:endParaRPr lang="en-GB" sz="1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36575" lvl="1" indent="-179388" algn="just"/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Lack of</a:t>
            </a:r>
            <a:r>
              <a:rPr lang="en-GB" sz="1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extensibility 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to more devices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US" sz="18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Goal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: Design a data placement technique that provides:</a:t>
            </a:r>
          </a:p>
          <a:p>
            <a:pPr marL="536575" lvl="1" indent="-179388" algn="just"/>
            <a:r>
              <a:rPr lang="en-US" sz="1600" b="1" i="1" dirty="0">
                <a:solidFill>
                  <a:srgbClr val="C09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Adaptivity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by </a:t>
            </a:r>
            <a:r>
              <a:rPr lang="en-GB" sz="1600" b="1" dirty="0">
                <a:solidFill>
                  <a:srgbClr val="BF9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continuously learning and adapting 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to the</a:t>
            </a:r>
            <a:r>
              <a:rPr lang="en-GB" sz="1600" b="1" dirty="0">
                <a:solidFill>
                  <a:srgbClr val="BF9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application and underlying device characteristics</a:t>
            </a:r>
            <a:endParaRPr lang="en-US" sz="1600" b="1" dirty="0">
              <a:solidFill>
                <a:schemeClr val="accent4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36575" lvl="1" indent="-179388" algn="just"/>
            <a:r>
              <a:rPr lang="en-US" sz="1600" b="1" i="1" dirty="0">
                <a:solidFill>
                  <a:srgbClr val="C09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Easy </a:t>
            </a:r>
            <a:r>
              <a:rPr lang="en-GB" sz="1600" b="1" i="1" dirty="0">
                <a:solidFill>
                  <a:srgbClr val="C09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extensibility 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to incorporate a wide range of hybrid storage configurations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20600" algn="just"/>
            <a:r>
              <a:rPr lang="en-US" sz="1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Contribution</a:t>
            </a:r>
            <a:r>
              <a:rPr lang="en-US" sz="1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</a:rPr>
              <a:t>Sibyl, the first reinforcement learning-based data placement technique in hybrid storage systems that: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36575" lvl="1" indent="-179388" algn="just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Provides </a:t>
            </a:r>
            <a:r>
              <a:rPr lang="en" sz="16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adaptivity</a:t>
            </a:r>
            <a:r>
              <a:rPr lang="en" sz="1600" b="1" dirty="0">
                <a:solidFill>
                  <a:srgbClr val="38761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" sz="1600" dirty="0">
                <a:latin typeface="Calibri" panose="020F0502020204030204" pitchFamily="34" charset="0"/>
                <a:cs typeface="Calibri" panose="020F0502020204030204" pitchFamily="34" charset="0"/>
              </a:rPr>
              <a:t>to changing workload demands and underlying device characteristics </a:t>
            </a:r>
          </a:p>
          <a:p>
            <a:pPr marL="536575" lvl="1" indent="-179388" algn="just"/>
            <a:r>
              <a:rPr lang="en" sz="1600" dirty="0">
                <a:latin typeface="Calibri" panose="020F0502020204030204" pitchFamily="34" charset="0"/>
                <a:cs typeface="Calibri" panose="020F0502020204030204" pitchFamily="34" charset="0"/>
              </a:rPr>
              <a:t>Can </a:t>
            </a:r>
            <a:r>
              <a:rPr lang="en" sz="16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easily extend </a:t>
            </a:r>
            <a:r>
              <a:rPr lang="en" sz="1600" dirty="0">
                <a:latin typeface="Calibri" panose="020F0502020204030204" pitchFamily="34" charset="0"/>
                <a:cs typeface="Calibri" panose="020F0502020204030204" pitchFamily="34" charset="0"/>
              </a:rPr>
              <a:t>to any number of storage devices </a:t>
            </a:r>
          </a:p>
          <a:p>
            <a:pPr marL="536575" lvl="1" indent="-179388" algn="just"/>
            <a:r>
              <a:rPr lang="en" sz="1600" dirty="0">
                <a:latin typeface="Calibri" panose="020F0502020204030204" pitchFamily="34" charset="0"/>
                <a:cs typeface="Calibri" panose="020F0502020204030204" pitchFamily="34" charset="0"/>
              </a:rPr>
              <a:t>Provides </a:t>
            </a:r>
            <a:r>
              <a:rPr lang="en" sz="16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ease of design and implementation </a:t>
            </a:r>
            <a:r>
              <a:rPr lang="en" sz="1600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ha</a:t>
            </a:r>
            <a:r>
              <a:rPr lang="en" sz="1600" dirty="0">
                <a:latin typeface="Calibri" panose="020F0502020204030204" pitchFamily="34" charset="0"/>
                <a:cs typeface="Calibri" panose="020F0502020204030204" pitchFamily="34" charset="0"/>
              </a:rPr>
              <a:t>t requires only a small computation over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he</a:t>
            </a:r>
            <a:r>
              <a:rPr lang="en" sz="1600" dirty="0">
                <a:latin typeface="Calibri" panose="020F0502020204030204" pitchFamily="34" charset="0"/>
                <a:cs typeface="Calibri" panose="020F0502020204030204" pitchFamily="34" charset="0"/>
              </a:rPr>
              <a:t>ad                                          </a:t>
            </a:r>
            <a:endParaRPr lang="en-US" sz="1600" b="1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9375" indent="-179388" algn="just"/>
            <a:r>
              <a:rPr lang="en-US" sz="18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Key Results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: Evaluate on </a:t>
            </a:r>
            <a:r>
              <a:rPr lang="en-US" sz="1800" b="1" dirty="0">
                <a:solidFill>
                  <a:srgbClr val="702FA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real systems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using a wide range of workloads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36575" lvl="1" indent="-179388" algn="just"/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Sibyl </a:t>
            </a:r>
            <a:r>
              <a:rPr lang="en-GB" sz="16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improves performance by 21.6% 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compared to the best previous data placement technique in dual-HSS configuration</a:t>
            </a:r>
          </a:p>
          <a:p>
            <a:pPr marL="536575" lvl="1" indent="-179388" algn="just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In </a:t>
            </a:r>
            <a:r>
              <a:rPr lang="en" sz="1600" dirty="0">
                <a:latin typeface="Calibri" panose="020F0502020204030204" pitchFamily="34" charset="0"/>
                <a:cs typeface="Calibri" panose="020F0502020204030204" pitchFamily="34" charset="0"/>
              </a:rPr>
              <a:t>a tri-HSS configuration, Sibyl outperforms the state-of-the-art-policy policy by </a:t>
            </a:r>
            <a:r>
              <a:rPr lang="en" sz="1600" b="1" dirty="0">
                <a:solidFill>
                  <a:srgbClr val="674EA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48.2%</a:t>
            </a:r>
            <a:r>
              <a:rPr lang="en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536575" lvl="1" indent="-179388" algn="just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Sibyl </a:t>
            </a:r>
            <a:r>
              <a:rPr lang="en" sz="1600" dirty="0">
                <a:latin typeface="Calibri" panose="020F0502020204030204" pitchFamily="34" charset="0"/>
                <a:cs typeface="Calibri" panose="020F0502020204030204" pitchFamily="34" charset="0"/>
              </a:rPr>
              <a:t>achieves </a:t>
            </a:r>
            <a:r>
              <a:rPr lang="en" sz="16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80% of the </a:t>
            </a:r>
            <a:r>
              <a:rPr lang="en" sz="1600" b="1" dirty="0">
                <a:solidFill>
                  <a:srgbClr val="702FA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performance</a:t>
            </a:r>
            <a:r>
              <a:rPr lang="en" sz="1600" dirty="0">
                <a:latin typeface="Calibri" panose="020F0502020204030204" pitchFamily="34" charset="0"/>
                <a:cs typeface="Calibri" panose="020F0502020204030204" pitchFamily="34" charset="0"/>
              </a:rPr>
              <a:t> of an oracle policy with storage overhead of only </a:t>
            </a:r>
            <a:r>
              <a:rPr lang="en" sz="16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124.4 KiB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CD69E8DC-5681-2035-5488-5B1740A892AE}"/>
              </a:ext>
            </a:extLst>
          </p:cNvPr>
          <p:cNvSpPr txBox="1">
            <a:spLocks/>
          </p:cNvSpPr>
          <p:nvPr/>
        </p:nvSpPr>
        <p:spPr>
          <a:xfrm>
            <a:off x="-3187922" y="1302921"/>
            <a:ext cx="8894602" cy="60608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Lato Black" panose="020F0502020204030203" pitchFamily="34" charset="77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Black" panose="020F0502020204030203" pitchFamily="34" charset="77"/>
              <a:ea typeface="+mj-ea"/>
              <a:cs typeface="+mj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D4014DC-6A31-44C1-AE15-6B85E8E5A42D}"/>
              </a:ext>
            </a:extLst>
          </p:cNvPr>
          <p:cNvSpPr txBox="1"/>
          <p:nvPr/>
        </p:nvSpPr>
        <p:spPr>
          <a:xfrm>
            <a:off x="2740409" y="6517481"/>
            <a:ext cx="3663182" cy="340519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Consolas" panose="020B0609020204030204" pitchFamily="49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https://github.com/CMU-SAFARI/Sibyl</a:t>
            </a:r>
            <a:endParaRPr kumimoji="0" lang="en-US" sz="1400" b="1" i="0" u="sng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nsolas" panose="020B0609020204030204" pitchFamily="49" charset="0"/>
              <a:ea typeface="+mn-ea"/>
              <a:cs typeface="Consolas" panose="020B0609020204030204" pitchFamily="49" charset="0"/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92DB735E-C030-E1C6-C4CF-D384EA0550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86600" y="647429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chemeClr val="tx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571078-45FA-4BA5-9BE9-4C6ADE012FE3}" type="slidenum">
              <a:rPr kumimoji="0" lang="en-CH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110</a:t>
            </a:fld>
            <a:endParaRPr kumimoji="0" lang="en-CH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3725979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40A20D70-AF08-F3A6-9D77-7252EB238E19}"/>
              </a:ext>
            </a:extLst>
          </p:cNvPr>
          <p:cNvSpPr/>
          <p:nvPr/>
        </p:nvSpPr>
        <p:spPr>
          <a:xfrm>
            <a:off x="553686" y="2850953"/>
            <a:ext cx="8036630" cy="34573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9D2F6AB2-550F-C1B8-344D-A59F83595155}"/>
              </a:ext>
            </a:extLst>
          </p:cNvPr>
          <p:cNvSpPr/>
          <p:nvPr/>
        </p:nvSpPr>
        <p:spPr>
          <a:xfrm>
            <a:off x="872589" y="4474232"/>
            <a:ext cx="2673589" cy="121146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21FD840F-D269-7F36-DEAD-AC24D489AE7C}"/>
              </a:ext>
            </a:extLst>
          </p:cNvPr>
          <p:cNvSpPr/>
          <p:nvPr/>
        </p:nvSpPr>
        <p:spPr>
          <a:xfrm>
            <a:off x="5479174" y="4143739"/>
            <a:ext cx="2715300" cy="181028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1026" name="Picture 2" descr="Intel SSDPED1K375GA01 Optane SSD DC P4800X Series - Walmart.com">
            <a:extLst>
              <a:ext uri="{FF2B5EF4-FFF2-40B4-BE49-F238E27FC236}">
                <a16:creationId xmlns:a16="http://schemas.microsoft.com/office/drawing/2014/main" id="{25C882F4-ADC4-511E-3C52-EB1D22FD76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634" b="71242" l="817" r="99183">
                        <a14:foregroundMark x1="327" y1="29085" x2="6373" y2="33660"/>
                        <a14:foregroundMark x1="6373" y1="33660" x2="5229" y2="71569"/>
                        <a14:foregroundMark x1="8448" y1="72018" x2="12255" y2="72549"/>
                        <a14:foregroundMark x1="5229" y1="71569" x2="7414" y2="71874"/>
                        <a14:foregroundMark x1="12255" y1="72549" x2="12686" y2="71567"/>
                        <a14:foregroundMark x1="19281" y1="63308" x2="19599" y2="63110"/>
                        <a14:foregroundMark x1="96963" y1="62296" x2="99837" y2="62418"/>
                        <a14:foregroundMark x1="99758" y1="57120" x2="99346" y2="29575"/>
                        <a14:foregroundMark x1="99837" y1="62418" x2="99763" y2="57460"/>
                        <a14:foregroundMark x1="99346" y1="29575" x2="980" y2="26634"/>
                        <a14:foregroundMark x1="38072" y1="43954" x2="26471" y2="44771"/>
                        <a14:foregroundMark x1="26471" y1="44771" x2="39542" y2="43301"/>
                        <a14:foregroundMark x1="39542" y1="43301" x2="27288" y2="43464"/>
                        <a14:foregroundMark x1="27288" y1="43464" x2="34804" y2="43627"/>
                        <a14:foregroundMark x1="34804" y1="43627" x2="23856" y2="42484"/>
                        <a14:foregroundMark x1="23856" y1="42484" x2="46732" y2="45588"/>
                        <a14:foregroundMark x1="46732" y1="45588" x2="19444" y2="47059"/>
                        <a14:foregroundMark x1="19444" y1="47059" x2="36438" y2="44444"/>
                        <a14:foregroundMark x1="10294" y1="58824" x2="8660" y2="57026"/>
                        <a14:foregroundMark x1="8170" y1="63725" x2="7680" y2="71078"/>
                        <a14:foregroundMark x1="7680" y1="71078" x2="6863" y2="71242"/>
                        <a14:backgroundMark x1="8007" y1="70588" x2="15196" y2="65686"/>
                        <a14:backgroundMark x1="15196" y1="65686" x2="20098" y2="59967"/>
                        <a14:backgroundMark x1="20098" y1="59967" x2="25654" y2="64542"/>
                        <a14:backgroundMark x1="25654" y1="64542" x2="32516" y2="66993"/>
                        <a14:backgroundMark x1="32516" y1="66993" x2="40850" y2="67484"/>
                        <a14:backgroundMark x1="40850" y1="67484" x2="48039" y2="66667"/>
                        <a14:backgroundMark x1="48039" y1="66667" x2="53595" y2="62418"/>
                        <a14:backgroundMark x1="53595" y1="62418" x2="98529" y2="59477"/>
                        <a14:backgroundMark x1="20098" y1="64052" x2="13562" y2="69118"/>
                        <a14:backgroundMark x1="13562" y1="69118" x2="27451" y2="73529"/>
                        <a14:backgroundMark x1="27451" y1="73529" x2="63889" y2="66830"/>
                        <a14:backgroundMark x1="63889" y1="66830" x2="54085" y2="64869"/>
                        <a14:backgroundMark x1="54085" y1="64869" x2="53105" y2="65359"/>
                        <a14:backgroundMark x1="96569" y1="61765" x2="82190" y2="65033"/>
                        <a14:backgroundMark x1="18791" y1="63235" x2="17810" y2="651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256" b="27768"/>
          <a:stretch/>
        </p:blipFill>
        <p:spPr bwMode="auto">
          <a:xfrm>
            <a:off x="872589" y="4616366"/>
            <a:ext cx="2520450" cy="1043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97B33661-B2B3-98AF-B262-2C60A94E61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081836" y="3841973"/>
            <a:ext cx="1509977" cy="2373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3556B905-6000-C2FE-95E5-262C3CAF4235}"/>
              </a:ext>
            </a:extLst>
          </p:cNvPr>
          <p:cNvSpPr/>
          <p:nvPr/>
        </p:nvSpPr>
        <p:spPr>
          <a:xfrm>
            <a:off x="895615" y="3051084"/>
            <a:ext cx="7327944" cy="49869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  <a:sym typeface="Arial"/>
              </a:rPr>
              <a:t>Storage Management Layer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E935E46-3B5C-20B9-C86D-48C6DBA47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Hybrid Storage System Basics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D168FF3-CF7F-4E10-051E-4E380B5E438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7910" b="68024"/>
          <a:stretch/>
        </p:blipFill>
        <p:spPr>
          <a:xfrm>
            <a:off x="327550" y="1260227"/>
            <a:ext cx="9351022" cy="1296358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7CA6EC1-82F7-66E4-56FA-93209AAC5824}"/>
              </a:ext>
            </a:extLst>
          </p:cNvPr>
          <p:cNvCxnSpPr>
            <a:cxnSpLocks/>
          </p:cNvCxnSpPr>
          <p:nvPr/>
        </p:nvCxnSpPr>
        <p:spPr>
          <a:xfrm>
            <a:off x="6953713" y="2371135"/>
            <a:ext cx="0" cy="66600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72E79B0B-C6A1-F18A-96D3-D6B44421EF1D}"/>
              </a:ext>
            </a:extLst>
          </p:cNvPr>
          <p:cNvSpPr txBox="1"/>
          <p:nvPr/>
        </p:nvSpPr>
        <p:spPr>
          <a:xfrm>
            <a:off x="7104470" y="2415628"/>
            <a:ext cx="14858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Arial"/>
                <a:sym typeface="Arial"/>
              </a:rPr>
              <a:t>Write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2E814BC-1686-72AE-DF9C-5AD42787807F}"/>
              </a:ext>
            </a:extLst>
          </p:cNvPr>
          <p:cNvCxnSpPr>
            <a:cxnSpLocks/>
          </p:cNvCxnSpPr>
          <p:nvPr/>
        </p:nvCxnSpPr>
        <p:spPr>
          <a:xfrm>
            <a:off x="1700335" y="2384035"/>
            <a:ext cx="0" cy="667049"/>
          </a:xfrm>
          <a:prstGeom prst="straightConnector1">
            <a:avLst/>
          </a:prstGeom>
          <a:ln w="57150">
            <a:solidFill>
              <a:srgbClr val="C0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A1B839E1-E751-D0F5-1BB2-2DF3A326FE14}"/>
              </a:ext>
            </a:extLst>
          </p:cNvPr>
          <p:cNvSpPr txBox="1"/>
          <p:nvPr/>
        </p:nvSpPr>
        <p:spPr>
          <a:xfrm>
            <a:off x="493322" y="2431108"/>
            <a:ext cx="11880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Arial"/>
                <a:sym typeface="Arial"/>
              </a:rPr>
              <a:t>Read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161877B-4032-3625-8D11-45108C948B8C}"/>
              </a:ext>
            </a:extLst>
          </p:cNvPr>
          <p:cNvCxnSpPr>
            <a:cxnSpLocks/>
          </p:cNvCxnSpPr>
          <p:nvPr/>
        </p:nvCxnSpPr>
        <p:spPr>
          <a:xfrm>
            <a:off x="1715951" y="3543112"/>
            <a:ext cx="0" cy="929529"/>
          </a:xfrm>
          <a:prstGeom prst="straightConnector1">
            <a:avLst/>
          </a:prstGeom>
          <a:ln w="57150">
            <a:solidFill>
              <a:srgbClr val="C0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5C29BF4C-D1D9-EBA0-4B2C-D1242FFC0E49}"/>
              </a:ext>
            </a:extLst>
          </p:cNvPr>
          <p:cNvSpPr txBox="1"/>
          <p:nvPr/>
        </p:nvSpPr>
        <p:spPr>
          <a:xfrm>
            <a:off x="565956" y="3803070"/>
            <a:ext cx="11880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Arial"/>
                <a:sym typeface="Arial"/>
              </a:rPr>
              <a:t>Read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73E3D14-26B7-8061-EC58-1840675A872F}"/>
              </a:ext>
            </a:extLst>
          </p:cNvPr>
          <p:cNvCxnSpPr>
            <a:cxnSpLocks/>
          </p:cNvCxnSpPr>
          <p:nvPr/>
        </p:nvCxnSpPr>
        <p:spPr>
          <a:xfrm>
            <a:off x="2292564" y="3543112"/>
            <a:ext cx="0" cy="929529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A9BE279B-C4A4-8C24-4823-4CCA0B0E4677}"/>
              </a:ext>
            </a:extLst>
          </p:cNvPr>
          <p:cNvSpPr txBox="1"/>
          <p:nvPr/>
        </p:nvSpPr>
        <p:spPr>
          <a:xfrm>
            <a:off x="2298704" y="3824419"/>
            <a:ext cx="14858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Arial"/>
                <a:sym typeface="Arial"/>
              </a:rPr>
              <a:t>Write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F2A080A-435F-B792-B451-B1E025604034}"/>
              </a:ext>
            </a:extLst>
          </p:cNvPr>
          <p:cNvSpPr txBox="1"/>
          <p:nvPr/>
        </p:nvSpPr>
        <p:spPr>
          <a:xfrm>
            <a:off x="5533207" y="3748422"/>
            <a:ext cx="11880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Arial"/>
                <a:sym typeface="Arial"/>
              </a:rPr>
              <a:t>Read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CD9C60EC-AF5F-0B9B-C38E-BF48B8861858}"/>
              </a:ext>
            </a:extLst>
          </p:cNvPr>
          <p:cNvCxnSpPr>
            <a:cxnSpLocks/>
          </p:cNvCxnSpPr>
          <p:nvPr/>
        </p:nvCxnSpPr>
        <p:spPr>
          <a:xfrm>
            <a:off x="7220615" y="3559362"/>
            <a:ext cx="0" cy="599036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74D6782D-D88B-CCD3-A5B6-769CEAB44D03}"/>
              </a:ext>
            </a:extLst>
          </p:cNvPr>
          <p:cNvSpPr txBox="1"/>
          <p:nvPr/>
        </p:nvSpPr>
        <p:spPr>
          <a:xfrm>
            <a:off x="7255985" y="3748422"/>
            <a:ext cx="14858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Arial"/>
                <a:sym typeface="Arial"/>
              </a:rPr>
              <a:t>Write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0E44695E-57FB-0F95-A1C1-1B980121D83E}"/>
              </a:ext>
            </a:extLst>
          </p:cNvPr>
          <p:cNvCxnSpPr>
            <a:cxnSpLocks/>
          </p:cNvCxnSpPr>
          <p:nvPr/>
        </p:nvCxnSpPr>
        <p:spPr>
          <a:xfrm flipH="1">
            <a:off x="3603070" y="5157280"/>
            <a:ext cx="1772356" cy="0"/>
          </a:xfrm>
          <a:prstGeom prst="straightConnector1">
            <a:avLst/>
          </a:prstGeom>
          <a:ln w="57150">
            <a:solidFill>
              <a:srgbClr val="000BEB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42890727-95DD-6C14-4EC8-EE4A9EFDEB47}"/>
              </a:ext>
            </a:extLst>
          </p:cNvPr>
          <p:cNvCxnSpPr>
            <a:cxnSpLocks/>
          </p:cNvCxnSpPr>
          <p:nvPr/>
        </p:nvCxnSpPr>
        <p:spPr>
          <a:xfrm>
            <a:off x="3591781" y="4869296"/>
            <a:ext cx="1783645" cy="0"/>
          </a:xfrm>
          <a:prstGeom prst="straightConnector1">
            <a:avLst/>
          </a:prstGeom>
          <a:ln w="57150">
            <a:solidFill>
              <a:srgbClr val="000BEB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EB7E20D9-45EB-5A4F-5C6B-4F9064011EA5}"/>
              </a:ext>
            </a:extLst>
          </p:cNvPr>
          <p:cNvSpPr txBox="1"/>
          <p:nvPr/>
        </p:nvSpPr>
        <p:spPr>
          <a:xfrm>
            <a:off x="3650546" y="4365316"/>
            <a:ext cx="1783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Arial"/>
                <a:sym typeface="Arial"/>
              </a:rPr>
              <a:t>Promotion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0EAAB60-20CD-C32F-D658-F49AB995FB6D}"/>
              </a:ext>
            </a:extLst>
          </p:cNvPr>
          <p:cNvSpPr txBox="1"/>
          <p:nvPr/>
        </p:nvSpPr>
        <p:spPr>
          <a:xfrm>
            <a:off x="3814315" y="5216280"/>
            <a:ext cx="1783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Arial"/>
                <a:sym typeface="Arial"/>
              </a:rPr>
              <a:t>Eviction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30C910C-3DFB-B380-A5FC-3A6D1FBBA5B4}"/>
              </a:ext>
            </a:extLst>
          </p:cNvPr>
          <p:cNvSpPr txBox="1"/>
          <p:nvPr/>
        </p:nvSpPr>
        <p:spPr>
          <a:xfrm>
            <a:off x="2495803" y="6209473"/>
            <a:ext cx="422544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800" b="1" i="1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Hybrid Storage System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779A7E67-BB09-1F1C-DDA5-CA710EF229AA}"/>
              </a:ext>
            </a:extLst>
          </p:cNvPr>
          <p:cNvSpPr/>
          <p:nvPr/>
        </p:nvSpPr>
        <p:spPr>
          <a:xfrm>
            <a:off x="814616" y="2948644"/>
            <a:ext cx="7475973" cy="689050"/>
          </a:xfrm>
          <a:prstGeom prst="roundRect">
            <a:avLst>
              <a:gd name="adj" fmla="val 2536"/>
            </a:avLst>
          </a:prstGeom>
          <a:noFill/>
          <a:ln w="7620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BE1CAFE3-DA25-EA22-C2B3-F0BBC806AB71}"/>
              </a:ext>
            </a:extLst>
          </p:cNvPr>
          <p:cNvSpPr/>
          <p:nvPr/>
        </p:nvSpPr>
        <p:spPr>
          <a:xfrm>
            <a:off x="761804" y="4338451"/>
            <a:ext cx="2903023" cy="1465521"/>
          </a:xfrm>
          <a:prstGeom prst="roundRect">
            <a:avLst>
              <a:gd name="adj" fmla="val 2536"/>
            </a:avLst>
          </a:prstGeom>
          <a:noFill/>
          <a:ln w="76200"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05DA93E-7D1C-9A16-27AF-0F68CA23CE74}"/>
              </a:ext>
            </a:extLst>
          </p:cNvPr>
          <p:cNvCxnSpPr>
            <a:cxnSpLocks/>
          </p:cNvCxnSpPr>
          <p:nvPr/>
        </p:nvCxnSpPr>
        <p:spPr>
          <a:xfrm>
            <a:off x="6525497" y="3559362"/>
            <a:ext cx="0" cy="599036"/>
          </a:xfrm>
          <a:prstGeom prst="straightConnector1">
            <a:avLst/>
          </a:prstGeom>
          <a:ln w="57150">
            <a:solidFill>
              <a:srgbClr val="C0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1A258AC8-E84D-143F-7CB9-4B846B973591}"/>
              </a:ext>
            </a:extLst>
          </p:cNvPr>
          <p:cNvSpPr txBox="1"/>
          <p:nvPr/>
        </p:nvSpPr>
        <p:spPr>
          <a:xfrm>
            <a:off x="1259672" y="5885769"/>
            <a:ext cx="206578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Helvetica" pitchFamily="2" charset="0"/>
                <a:ea typeface="+mn-ea"/>
                <a:cs typeface="Arial"/>
                <a:sym typeface="Arial"/>
              </a:rPr>
              <a:t>Fast Device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343CCE4-DECA-19FE-9D53-B6AF54FAD552}"/>
              </a:ext>
            </a:extLst>
          </p:cNvPr>
          <p:cNvSpPr txBox="1"/>
          <p:nvPr/>
        </p:nvSpPr>
        <p:spPr>
          <a:xfrm>
            <a:off x="5917815" y="5876823"/>
            <a:ext cx="206578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Helvetica" pitchFamily="2" charset="0"/>
                <a:ea typeface="+mn-ea"/>
                <a:cs typeface="Arial"/>
                <a:sym typeface="Arial"/>
              </a:rPr>
              <a:t>Slow Device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A184FE7-06C6-0B9B-422D-4E9449F8A1AA}"/>
              </a:ext>
            </a:extLst>
          </p:cNvPr>
          <p:cNvSpPr txBox="1"/>
          <p:nvPr/>
        </p:nvSpPr>
        <p:spPr>
          <a:xfrm>
            <a:off x="493322" y="819491"/>
            <a:ext cx="8388497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Helvetica" pitchFamily="2" charset="0"/>
                <a:ea typeface="+mn-ea"/>
                <a:cs typeface="Arial"/>
                <a:sym typeface="Arial"/>
              </a:rPr>
              <a:t>Address Space (Application/File System View) </a:t>
            </a:r>
          </a:p>
        </p:txBody>
      </p:sp>
      <p:sp>
        <p:nvSpPr>
          <p:cNvPr id="37" name="Slide Number Placeholder 5">
            <a:extLst>
              <a:ext uri="{FF2B5EF4-FFF2-40B4-BE49-F238E27FC236}">
                <a16:creationId xmlns:a16="http://schemas.microsoft.com/office/drawing/2014/main" id="{DC94AF90-A35E-CE85-805C-8A1AB66DA3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86600" y="647429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chemeClr val="tx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571078-45FA-4BA5-9BE9-4C6ADE012FE3}" type="slidenum">
              <a:rPr kumimoji="0" lang="en-CH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111</a:t>
            </a:fld>
            <a:endParaRPr kumimoji="0" lang="en-CH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26676735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25A3EFF-6789-1C90-D6BB-41088BE0D8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8660" r="10737"/>
          <a:stretch/>
        </p:blipFill>
        <p:spPr>
          <a:xfrm>
            <a:off x="369245" y="2999961"/>
            <a:ext cx="8162219" cy="3311647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EE935E46-3B5C-20B9-C86D-48C6DBA47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Hybrid Storage System Basics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D168FF3-CF7F-4E10-051E-4E380B5E438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7502"/>
          <a:stretch/>
        </p:blipFill>
        <p:spPr>
          <a:xfrm>
            <a:off x="383821" y="902306"/>
            <a:ext cx="9144000" cy="1750584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7CA6EC1-82F7-66E4-56FA-93209AAC5824}"/>
              </a:ext>
            </a:extLst>
          </p:cNvPr>
          <p:cNvCxnSpPr/>
          <p:nvPr/>
        </p:nvCxnSpPr>
        <p:spPr>
          <a:xfrm>
            <a:off x="6536267" y="2438401"/>
            <a:ext cx="0" cy="722489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72E79B0B-C6A1-F18A-96D3-D6B44421EF1D}"/>
              </a:ext>
            </a:extLst>
          </p:cNvPr>
          <p:cNvSpPr txBox="1"/>
          <p:nvPr/>
        </p:nvSpPr>
        <p:spPr>
          <a:xfrm>
            <a:off x="6690811" y="2555168"/>
            <a:ext cx="14858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Arial"/>
                <a:sym typeface="Arial"/>
              </a:rPr>
              <a:t>Write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2E814BC-1686-72AE-DF9C-5AD42787807F}"/>
              </a:ext>
            </a:extLst>
          </p:cNvPr>
          <p:cNvCxnSpPr/>
          <p:nvPr/>
        </p:nvCxnSpPr>
        <p:spPr>
          <a:xfrm>
            <a:off x="1710267" y="2430819"/>
            <a:ext cx="0" cy="722489"/>
          </a:xfrm>
          <a:prstGeom prst="straightConnector1">
            <a:avLst/>
          </a:prstGeom>
          <a:ln w="57150">
            <a:solidFill>
              <a:srgbClr val="C0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A1B839E1-E751-D0F5-1BB2-2DF3A326FE14}"/>
              </a:ext>
            </a:extLst>
          </p:cNvPr>
          <p:cNvSpPr txBox="1"/>
          <p:nvPr/>
        </p:nvSpPr>
        <p:spPr>
          <a:xfrm>
            <a:off x="512293" y="2555168"/>
            <a:ext cx="11880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Arial"/>
                <a:sym typeface="Arial"/>
              </a:rPr>
              <a:t>Read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161877B-4032-3625-8D11-45108C948B8C}"/>
              </a:ext>
            </a:extLst>
          </p:cNvPr>
          <p:cNvCxnSpPr>
            <a:cxnSpLocks/>
          </p:cNvCxnSpPr>
          <p:nvPr/>
        </p:nvCxnSpPr>
        <p:spPr>
          <a:xfrm>
            <a:off x="2126949" y="3714044"/>
            <a:ext cx="0" cy="857956"/>
          </a:xfrm>
          <a:prstGeom prst="straightConnector1">
            <a:avLst/>
          </a:prstGeom>
          <a:ln w="57150">
            <a:solidFill>
              <a:srgbClr val="C0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5C29BF4C-D1D9-EBA0-4B2C-D1242FFC0E49}"/>
              </a:ext>
            </a:extLst>
          </p:cNvPr>
          <p:cNvSpPr txBox="1"/>
          <p:nvPr/>
        </p:nvSpPr>
        <p:spPr>
          <a:xfrm>
            <a:off x="1187855" y="3902637"/>
            <a:ext cx="11880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Arial"/>
                <a:sym typeface="Arial"/>
              </a:rPr>
              <a:t>Read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73E3D14-26B7-8061-EC58-1840675A872F}"/>
              </a:ext>
            </a:extLst>
          </p:cNvPr>
          <p:cNvCxnSpPr>
            <a:cxnSpLocks/>
          </p:cNvCxnSpPr>
          <p:nvPr/>
        </p:nvCxnSpPr>
        <p:spPr>
          <a:xfrm>
            <a:off x="2785997" y="3714044"/>
            <a:ext cx="0" cy="857956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A9BE279B-C4A4-8C24-4823-4CCA0B0E4677}"/>
              </a:ext>
            </a:extLst>
          </p:cNvPr>
          <p:cNvSpPr txBox="1"/>
          <p:nvPr/>
        </p:nvSpPr>
        <p:spPr>
          <a:xfrm>
            <a:off x="2792137" y="3910418"/>
            <a:ext cx="14858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Arial"/>
                <a:sym typeface="Arial"/>
              </a:rPr>
              <a:t>Write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F2A080A-435F-B792-B451-B1E025604034}"/>
              </a:ext>
            </a:extLst>
          </p:cNvPr>
          <p:cNvSpPr txBox="1"/>
          <p:nvPr/>
        </p:nvSpPr>
        <p:spPr>
          <a:xfrm>
            <a:off x="5098181" y="3917165"/>
            <a:ext cx="11880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Arial"/>
                <a:sym typeface="Arial"/>
              </a:rPr>
              <a:t>Read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CD9C60EC-AF5F-0B9B-C38E-BF48B8861858}"/>
              </a:ext>
            </a:extLst>
          </p:cNvPr>
          <p:cNvCxnSpPr>
            <a:cxnSpLocks/>
          </p:cNvCxnSpPr>
          <p:nvPr/>
        </p:nvCxnSpPr>
        <p:spPr>
          <a:xfrm>
            <a:off x="6814822" y="3718062"/>
            <a:ext cx="0" cy="660768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74D6782D-D88B-CCD3-A5B6-769CEAB44D03}"/>
              </a:ext>
            </a:extLst>
          </p:cNvPr>
          <p:cNvSpPr txBox="1"/>
          <p:nvPr/>
        </p:nvSpPr>
        <p:spPr>
          <a:xfrm>
            <a:off x="6874927" y="3917165"/>
            <a:ext cx="14858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Arial"/>
                <a:sym typeface="Arial"/>
              </a:rPr>
              <a:t>Write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0E44695E-57FB-0F95-A1C1-1B980121D83E}"/>
              </a:ext>
            </a:extLst>
          </p:cNvPr>
          <p:cNvCxnSpPr>
            <a:cxnSpLocks/>
          </p:cNvCxnSpPr>
          <p:nvPr/>
        </p:nvCxnSpPr>
        <p:spPr>
          <a:xfrm flipH="1">
            <a:off x="3546798" y="5241688"/>
            <a:ext cx="1772356" cy="0"/>
          </a:xfrm>
          <a:prstGeom prst="straightConnector1">
            <a:avLst/>
          </a:prstGeom>
          <a:ln w="5715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42890727-95DD-6C14-4EC8-EE4A9EFDEB47}"/>
              </a:ext>
            </a:extLst>
          </p:cNvPr>
          <p:cNvCxnSpPr>
            <a:cxnSpLocks/>
          </p:cNvCxnSpPr>
          <p:nvPr/>
        </p:nvCxnSpPr>
        <p:spPr>
          <a:xfrm>
            <a:off x="3535509" y="4953704"/>
            <a:ext cx="1783645" cy="0"/>
          </a:xfrm>
          <a:prstGeom prst="straightConnector1">
            <a:avLst/>
          </a:prstGeom>
          <a:ln w="5715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EB7E20D9-45EB-5A4F-5C6B-4F9064011EA5}"/>
              </a:ext>
            </a:extLst>
          </p:cNvPr>
          <p:cNvSpPr txBox="1"/>
          <p:nvPr/>
        </p:nvSpPr>
        <p:spPr>
          <a:xfrm>
            <a:off x="3606677" y="4504459"/>
            <a:ext cx="1783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Arial"/>
                <a:sym typeface="Arial"/>
              </a:rPr>
              <a:t>Promotion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0EAAB60-20CD-C32F-D658-F49AB995FB6D}"/>
              </a:ext>
            </a:extLst>
          </p:cNvPr>
          <p:cNvSpPr txBox="1"/>
          <p:nvPr/>
        </p:nvSpPr>
        <p:spPr>
          <a:xfrm>
            <a:off x="3678189" y="5300776"/>
            <a:ext cx="1783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Arial"/>
                <a:sym typeface="Arial"/>
              </a:rPr>
              <a:t>Eviction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30C910C-3DFB-B380-A5FC-3A6D1FBBA5B4}"/>
              </a:ext>
            </a:extLst>
          </p:cNvPr>
          <p:cNvSpPr txBox="1"/>
          <p:nvPr/>
        </p:nvSpPr>
        <p:spPr>
          <a:xfrm>
            <a:off x="2412149" y="5823113"/>
            <a:ext cx="422544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Hybrid Storage System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779A7E67-BB09-1F1C-DDA5-CA710EF229AA}"/>
              </a:ext>
            </a:extLst>
          </p:cNvPr>
          <p:cNvSpPr/>
          <p:nvPr/>
        </p:nvSpPr>
        <p:spPr>
          <a:xfrm>
            <a:off x="776427" y="3064533"/>
            <a:ext cx="7513596" cy="786872"/>
          </a:xfrm>
          <a:prstGeom prst="roundRect">
            <a:avLst>
              <a:gd name="adj" fmla="val 2536"/>
            </a:avLst>
          </a:prstGeom>
          <a:noFill/>
          <a:ln w="7620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BE1CAFE3-DA25-EA22-C2B3-F0BBC806AB71}"/>
              </a:ext>
            </a:extLst>
          </p:cNvPr>
          <p:cNvSpPr/>
          <p:nvPr/>
        </p:nvSpPr>
        <p:spPr>
          <a:xfrm>
            <a:off x="1230117" y="4504459"/>
            <a:ext cx="2314135" cy="1131767"/>
          </a:xfrm>
          <a:prstGeom prst="roundRect">
            <a:avLst>
              <a:gd name="adj" fmla="val 2536"/>
            </a:avLst>
          </a:prstGeom>
          <a:noFill/>
          <a:ln w="76200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05DA93E-7D1C-9A16-27AF-0F68CA23CE74}"/>
              </a:ext>
            </a:extLst>
          </p:cNvPr>
          <p:cNvCxnSpPr>
            <a:cxnSpLocks/>
          </p:cNvCxnSpPr>
          <p:nvPr/>
        </p:nvCxnSpPr>
        <p:spPr>
          <a:xfrm>
            <a:off x="6155774" y="3718062"/>
            <a:ext cx="0" cy="660768"/>
          </a:xfrm>
          <a:prstGeom prst="straightConnector1">
            <a:avLst/>
          </a:prstGeom>
          <a:ln w="57150">
            <a:solidFill>
              <a:srgbClr val="C0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47BCA128-63EB-B29F-37DC-73058B5BE81B}"/>
              </a:ext>
            </a:extLst>
          </p:cNvPr>
          <p:cNvSpPr/>
          <p:nvPr/>
        </p:nvSpPr>
        <p:spPr>
          <a:xfrm>
            <a:off x="2387184" y="5353975"/>
            <a:ext cx="1061106" cy="191677"/>
          </a:xfrm>
          <a:prstGeom prst="rect">
            <a:avLst/>
          </a:prstGeom>
          <a:solidFill>
            <a:srgbClr val="EEEEEE"/>
          </a:solidFill>
          <a:ln>
            <a:solidFill>
              <a:srgbClr val="EEEE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7C743A8-547A-ECBB-2329-B1DFA4589979}"/>
              </a:ext>
            </a:extLst>
          </p:cNvPr>
          <p:cNvSpPr/>
          <p:nvPr/>
        </p:nvSpPr>
        <p:spPr>
          <a:xfrm>
            <a:off x="169011" y="874643"/>
            <a:ext cx="8736450" cy="5726182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CD2D299-A50C-4E7A-5FB3-95FF65121D3F}"/>
              </a:ext>
            </a:extLst>
          </p:cNvPr>
          <p:cNvSpPr/>
          <p:nvPr/>
        </p:nvSpPr>
        <p:spPr>
          <a:xfrm>
            <a:off x="80386" y="2309755"/>
            <a:ext cx="8983227" cy="22384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Performance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 of a hybrid storage system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highly depends 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on the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storage management layer’s 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ability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 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to </a:t>
            </a:r>
            <a:b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</a:b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manage diverse devices and workloads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5" name="Slide Number Placeholder 5">
            <a:extLst>
              <a:ext uri="{FF2B5EF4-FFF2-40B4-BE49-F238E27FC236}">
                <a16:creationId xmlns:a16="http://schemas.microsoft.com/office/drawing/2014/main" id="{068D6769-EE4A-323B-720A-690AF8AA3C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86600" y="647429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chemeClr val="tx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571078-45FA-4BA5-9BE9-4C6ADE012FE3}" type="slidenum">
              <a:rPr kumimoji="0" lang="en-CH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112</a:t>
            </a:fld>
            <a:endParaRPr kumimoji="0" lang="en-CH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91470479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E5BD8FD-8814-1C4A-84D3-B2D6C3AD0C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Key Shortcomings in Prior Techniques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0C54CB4-985E-7444-B83B-9DD4B2AA78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We observe </a:t>
            </a:r>
            <a:r>
              <a:rPr lang="en-US" sz="3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two key shortcomings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that significantly limit the performance benefits of prior techniques</a:t>
            </a:r>
          </a:p>
          <a:p>
            <a:pPr marL="0" indent="0">
              <a:buNone/>
            </a:pP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Lack of </a:t>
            </a:r>
            <a:r>
              <a:rPr lang="en-US" sz="3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adaptivity to</a:t>
            </a:r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971550" lvl="1" indent="-514350">
              <a:buFont typeface="+mj-lt"/>
              <a:buAutoNum type="alphaLcParenR"/>
            </a:pPr>
            <a:r>
              <a:rPr lang="en-US" sz="26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Workload changes</a:t>
            </a:r>
          </a:p>
          <a:p>
            <a:pPr marL="971550" lvl="1" indent="-514350">
              <a:buFont typeface="+mj-lt"/>
              <a:buAutoNum type="alphaLcParenR"/>
            </a:pPr>
            <a:r>
              <a:rPr lang="en-US" sz="26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Changes in device types and configuration</a:t>
            </a:r>
          </a:p>
          <a:p>
            <a:pPr marL="971550" lvl="1" indent="-514350">
              <a:buFont typeface="+mj-lt"/>
              <a:buAutoNum type="alphaLcParenR"/>
            </a:pPr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71550" lvl="1" indent="-514350">
              <a:buFont typeface="+mj-lt"/>
              <a:buAutoNum type="alphaLcParenR"/>
            </a:pPr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Lack of </a:t>
            </a:r>
            <a:r>
              <a:rPr lang="en-US" sz="3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extensibility 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to more devices	</a:t>
            </a:r>
          </a:p>
          <a:p>
            <a:pPr marL="0" indent="0">
              <a:buNone/>
            </a:pP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7C075-AFA0-92BA-C7CC-D96A704FDE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chemeClr val="tx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571078-45FA-4BA5-9BE9-4C6ADE012FE3}" type="slidenum">
              <a:rPr kumimoji="0" lang="en-CH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113</a:t>
            </a:fld>
            <a:endParaRPr kumimoji="0" lang="en-CH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30744677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29E0B728-D26D-C9B3-E948-BD29298DCF16}"/>
              </a:ext>
            </a:extLst>
          </p:cNvPr>
          <p:cNvSpPr/>
          <p:nvPr/>
        </p:nvSpPr>
        <p:spPr>
          <a:xfrm>
            <a:off x="478499" y="4655355"/>
            <a:ext cx="5065200" cy="150885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6929EC3-A52C-0741-B424-3E741A924C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Lack of Extensibility (1/2)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B0DD08B-192E-D847-8A82-F13FA85471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en-US" sz="3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Rigid techniques 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that require significant effort to accommodate more than two devices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D64D8E5-076A-FC49-A4A5-64526D0B56B1}"/>
              </a:ext>
            </a:extLst>
          </p:cNvPr>
          <p:cNvSpPr txBox="1"/>
          <p:nvPr/>
        </p:nvSpPr>
        <p:spPr>
          <a:xfrm>
            <a:off x="942357" y="2087823"/>
            <a:ext cx="35123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Change in storage configuration</a:t>
            </a:r>
          </a:p>
        </p:txBody>
      </p:sp>
      <p:pic>
        <p:nvPicPr>
          <p:cNvPr id="1028" name="Picture 4" descr="Technical work in the data center server room. maintenance of • wandsticker  stapeln, Spezialist, Verkabelung | myloview.de">
            <a:extLst>
              <a:ext uri="{FF2B5EF4-FFF2-40B4-BE49-F238E27FC236}">
                <a16:creationId xmlns:a16="http://schemas.microsoft.com/office/drawing/2014/main" id="{BDC1DA03-3D9E-B5C9-76D4-9B0679DAFD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2591" y="2577455"/>
            <a:ext cx="2577146" cy="171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Intel SSDPED1K375GA01 Optane SSD DC P4800X Series - Walmart.com">
            <a:extLst>
              <a:ext uri="{FF2B5EF4-FFF2-40B4-BE49-F238E27FC236}">
                <a16:creationId xmlns:a16="http://schemas.microsoft.com/office/drawing/2014/main" id="{44651BD7-AE20-5EBE-F060-03A193CB59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634" b="71242" l="817" r="99183">
                        <a14:foregroundMark x1="327" y1="29085" x2="6373" y2="33660"/>
                        <a14:foregroundMark x1="6373" y1="33660" x2="5229" y2="71569"/>
                        <a14:foregroundMark x1="8448" y1="72018" x2="12255" y2="72549"/>
                        <a14:foregroundMark x1="5229" y1="71569" x2="7414" y2="71874"/>
                        <a14:foregroundMark x1="12255" y1="72549" x2="12686" y2="71567"/>
                        <a14:foregroundMark x1="19281" y1="63308" x2="19599" y2="63110"/>
                        <a14:foregroundMark x1="96963" y1="62296" x2="99837" y2="62418"/>
                        <a14:foregroundMark x1="99758" y1="57120" x2="99346" y2="29575"/>
                        <a14:foregroundMark x1="99837" y1="62418" x2="99763" y2="57460"/>
                        <a14:foregroundMark x1="99346" y1="29575" x2="980" y2="26634"/>
                        <a14:foregroundMark x1="38072" y1="43954" x2="26471" y2="44771"/>
                        <a14:foregroundMark x1="26471" y1="44771" x2="39542" y2="43301"/>
                        <a14:foregroundMark x1="39542" y1="43301" x2="27288" y2="43464"/>
                        <a14:foregroundMark x1="27288" y1="43464" x2="34804" y2="43627"/>
                        <a14:foregroundMark x1="34804" y1="43627" x2="23856" y2="42484"/>
                        <a14:foregroundMark x1="23856" y1="42484" x2="46732" y2="45588"/>
                        <a14:foregroundMark x1="46732" y1="45588" x2="19444" y2="47059"/>
                        <a14:foregroundMark x1="19444" y1="47059" x2="36438" y2="44444"/>
                        <a14:foregroundMark x1="10294" y1="58824" x2="8660" y2="57026"/>
                        <a14:foregroundMark x1="8170" y1="63725" x2="7680" y2="71078"/>
                        <a14:foregroundMark x1="7680" y1="71078" x2="6863" y2="71242"/>
                        <a14:backgroundMark x1="8007" y1="70588" x2="15196" y2="65686"/>
                        <a14:backgroundMark x1="15196" y1="65686" x2="20098" y2="59967"/>
                        <a14:backgroundMark x1="20098" y1="59967" x2="25654" y2="64542"/>
                        <a14:backgroundMark x1="25654" y1="64542" x2="32516" y2="66993"/>
                        <a14:backgroundMark x1="32516" y1="66993" x2="40850" y2="67484"/>
                        <a14:backgroundMark x1="40850" y1="67484" x2="48039" y2="66667"/>
                        <a14:backgroundMark x1="48039" y1="66667" x2="53595" y2="62418"/>
                        <a14:backgroundMark x1="53595" y1="62418" x2="98529" y2="59477"/>
                        <a14:backgroundMark x1="20098" y1="64052" x2="13562" y2="69118"/>
                        <a14:backgroundMark x1="13562" y1="69118" x2="27451" y2="73529"/>
                        <a14:backgroundMark x1="27451" y1="73529" x2="63889" y2="66830"/>
                        <a14:backgroundMark x1="63889" y1="66830" x2="54085" y2="64869"/>
                        <a14:backgroundMark x1="54085" y1="64869" x2="53105" y2="65359"/>
                        <a14:backgroundMark x1="96569" y1="61765" x2="82190" y2="65033"/>
                        <a14:backgroundMark x1="18791" y1="63235" x2="17810" y2="651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256" b="27768"/>
          <a:stretch/>
        </p:blipFill>
        <p:spPr bwMode="auto">
          <a:xfrm>
            <a:off x="478500" y="5168409"/>
            <a:ext cx="1729185" cy="716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528E0B09-0CCD-5462-2742-567FBE54B858}"/>
              </a:ext>
            </a:extLst>
          </p:cNvPr>
          <p:cNvSpPr txBox="1"/>
          <p:nvPr/>
        </p:nvSpPr>
        <p:spPr>
          <a:xfrm>
            <a:off x="644591" y="5812595"/>
            <a:ext cx="11560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Dual-HSS</a:t>
            </a:r>
          </a:p>
        </p:txBody>
      </p:sp>
      <p:pic>
        <p:nvPicPr>
          <p:cNvPr id="47" name="Picture 2">
            <a:extLst>
              <a:ext uri="{FF2B5EF4-FFF2-40B4-BE49-F238E27FC236}">
                <a16:creationId xmlns:a16="http://schemas.microsoft.com/office/drawing/2014/main" id="{CA98EE30-7C2D-8BF3-93AC-5914ADA17B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1864" y="5021740"/>
            <a:ext cx="1207874" cy="83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Left-right Arrow 29">
            <a:extLst>
              <a:ext uri="{FF2B5EF4-FFF2-40B4-BE49-F238E27FC236}">
                <a16:creationId xmlns:a16="http://schemas.microsoft.com/office/drawing/2014/main" id="{8575D261-1723-F43D-982F-3543FCD21A52}"/>
              </a:ext>
            </a:extLst>
          </p:cNvPr>
          <p:cNvSpPr/>
          <p:nvPr/>
        </p:nvSpPr>
        <p:spPr>
          <a:xfrm>
            <a:off x="2186842" y="5309726"/>
            <a:ext cx="785218" cy="280683"/>
          </a:xfrm>
          <a:prstGeom prst="leftRightArrow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300B0117-24D6-D1D5-B390-3CA41CD2A9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86600" y="647429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chemeClr val="tx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571078-45FA-4BA5-9BE9-4C6ADE012FE3}" type="slidenum">
              <a:rPr kumimoji="0" lang="en-CH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114</a:t>
            </a:fld>
            <a:endParaRPr kumimoji="0" lang="en-CH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21210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5" grpId="0" build="p"/>
      <p:bldP spid="33" grpId="0"/>
      <p:bldP spid="36" grpId="0"/>
      <p:bldP spid="30" grpId="0" animBg="1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DD81F74D-4EBF-B484-5EF2-E6EFEDCCDAF7}"/>
              </a:ext>
            </a:extLst>
          </p:cNvPr>
          <p:cNvSpPr/>
          <p:nvPr/>
        </p:nvSpPr>
        <p:spPr>
          <a:xfrm>
            <a:off x="478498" y="4655354"/>
            <a:ext cx="5065200" cy="150885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6929EC3-A52C-0741-B424-3E741A924C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Lack of Extensibility (2/2)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B0DD08B-192E-D847-8A82-F13FA85471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en-US" sz="3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Rigid techniques 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that require significant effort to accommodate more than two devices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18C1F4D-DCAA-FF4D-B5E1-9388112814F1}"/>
              </a:ext>
            </a:extLst>
          </p:cNvPr>
          <p:cNvCxnSpPr>
            <a:cxnSpLocks/>
          </p:cNvCxnSpPr>
          <p:nvPr/>
        </p:nvCxnSpPr>
        <p:spPr>
          <a:xfrm>
            <a:off x="4000986" y="3397188"/>
            <a:ext cx="978010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DD64D8E5-076A-FC49-A4A5-64526D0B56B1}"/>
              </a:ext>
            </a:extLst>
          </p:cNvPr>
          <p:cNvSpPr txBox="1"/>
          <p:nvPr/>
        </p:nvSpPr>
        <p:spPr>
          <a:xfrm>
            <a:off x="942357" y="2087822"/>
            <a:ext cx="35123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Change in storage configuration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574A212-FF45-A248-8034-EA2B5DC9B9F5}"/>
              </a:ext>
            </a:extLst>
          </p:cNvPr>
          <p:cNvSpPr txBox="1"/>
          <p:nvPr/>
        </p:nvSpPr>
        <p:spPr>
          <a:xfrm>
            <a:off x="5140538" y="2081447"/>
            <a:ext cx="22286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Design a new policy</a:t>
            </a:r>
          </a:p>
        </p:txBody>
      </p:sp>
      <p:pic>
        <p:nvPicPr>
          <p:cNvPr id="1028" name="Picture 4" descr="Technical work in the data center server room. maintenance of • wandsticker  stapeln, Spezialist, Verkabelung | myloview.de">
            <a:extLst>
              <a:ext uri="{FF2B5EF4-FFF2-40B4-BE49-F238E27FC236}">
                <a16:creationId xmlns:a16="http://schemas.microsoft.com/office/drawing/2014/main" id="{BDC1DA03-3D9E-B5C9-76D4-9B0679DAFD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2591" y="2577454"/>
            <a:ext cx="2577146" cy="171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erson learning how to start coding on a laptop computer">
            <a:extLst>
              <a:ext uri="{FF2B5EF4-FFF2-40B4-BE49-F238E27FC236}">
                <a16:creationId xmlns:a16="http://schemas.microsoft.com/office/drawing/2014/main" id="{3ED3FD06-CE86-83AA-40A2-738AD58606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5305" y="2577455"/>
            <a:ext cx="2602375" cy="1719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ntel SSDPED1K375GA01 Optane SSD DC P4800X Series - Walmart.com">
            <a:extLst>
              <a:ext uri="{FF2B5EF4-FFF2-40B4-BE49-F238E27FC236}">
                <a16:creationId xmlns:a16="http://schemas.microsoft.com/office/drawing/2014/main" id="{95D98129-B97E-03F4-0730-CFBB75E620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634" b="71242" l="817" r="99183">
                        <a14:foregroundMark x1="327" y1="29085" x2="6373" y2="33660"/>
                        <a14:foregroundMark x1="6373" y1="33660" x2="5229" y2="71569"/>
                        <a14:foregroundMark x1="8448" y1="72018" x2="12255" y2="72549"/>
                        <a14:foregroundMark x1="5229" y1="71569" x2="7414" y2="71874"/>
                        <a14:foregroundMark x1="12255" y1="72549" x2="12686" y2="71567"/>
                        <a14:foregroundMark x1="19281" y1="63308" x2="19599" y2="63110"/>
                        <a14:foregroundMark x1="96963" y1="62296" x2="99837" y2="62418"/>
                        <a14:foregroundMark x1="99758" y1="57120" x2="99346" y2="29575"/>
                        <a14:foregroundMark x1="99837" y1="62418" x2="99763" y2="57460"/>
                        <a14:foregroundMark x1="99346" y1="29575" x2="980" y2="26634"/>
                        <a14:foregroundMark x1="38072" y1="43954" x2="26471" y2="44771"/>
                        <a14:foregroundMark x1="26471" y1="44771" x2="39542" y2="43301"/>
                        <a14:foregroundMark x1="39542" y1="43301" x2="27288" y2="43464"/>
                        <a14:foregroundMark x1="27288" y1="43464" x2="34804" y2="43627"/>
                        <a14:foregroundMark x1="34804" y1="43627" x2="23856" y2="42484"/>
                        <a14:foregroundMark x1="23856" y1="42484" x2="46732" y2="45588"/>
                        <a14:foregroundMark x1="46732" y1="45588" x2="19444" y2="47059"/>
                        <a14:foregroundMark x1="19444" y1="47059" x2="36438" y2="44444"/>
                        <a14:foregroundMark x1="10294" y1="58824" x2="8660" y2="57026"/>
                        <a14:foregroundMark x1="8170" y1="63725" x2="7680" y2="71078"/>
                        <a14:foregroundMark x1="7680" y1="71078" x2="6863" y2="71242"/>
                        <a14:backgroundMark x1="8007" y1="70588" x2="15196" y2="65686"/>
                        <a14:backgroundMark x1="15196" y1="65686" x2="20098" y2="59967"/>
                        <a14:backgroundMark x1="20098" y1="59967" x2="25654" y2="64542"/>
                        <a14:backgroundMark x1="25654" y1="64542" x2="32516" y2="66993"/>
                        <a14:backgroundMark x1="32516" y1="66993" x2="40850" y2="67484"/>
                        <a14:backgroundMark x1="40850" y1="67484" x2="48039" y2="66667"/>
                        <a14:backgroundMark x1="48039" y1="66667" x2="53595" y2="62418"/>
                        <a14:backgroundMark x1="53595" y1="62418" x2="98529" y2="59477"/>
                        <a14:backgroundMark x1="20098" y1="64052" x2="13562" y2="69118"/>
                        <a14:backgroundMark x1="13562" y1="69118" x2="27451" y2="73529"/>
                        <a14:backgroundMark x1="27451" y1="73529" x2="63889" y2="66830"/>
                        <a14:backgroundMark x1="63889" y1="66830" x2="54085" y2="64869"/>
                        <a14:backgroundMark x1="54085" y1="64869" x2="53105" y2="65359"/>
                        <a14:backgroundMark x1="96569" y1="61765" x2="82190" y2="65033"/>
                        <a14:backgroundMark x1="18791" y1="63235" x2="17810" y2="651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256" b="27768"/>
          <a:stretch/>
        </p:blipFill>
        <p:spPr bwMode="auto">
          <a:xfrm>
            <a:off x="478500" y="5168408"/>
            <a:ext cx="1729185" cy="716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F7DA605-F046-74CA-473F-5B1298586F58}"/>
              </a:ext>
            </a:extLst>
          </p:cNvPr>
          <p:cNvSpPr txBox="1"/>
          <p:nvPr/>
        </p:nvSpPr>
        <p:spPr>
          <a:xfrm>
            <a:off x="672281" y="5814841"/>
            <a:ext cx="9323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Tri-HSS</a:t>
            </a: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F9717E22-15D0-4E2F-AD66-783526265A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1864" y="5021739"/>
            <a:ext cx="1207874" cy="83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Left-right Arrow 22">
            <a:extLst>
              <a:ext uri="{FF2B5EF4-FFF2-40B4-BE49-F238E27FC236}">
                <a16:creationId xmlns:a16="http://schemas.microsoft.com/office/drawing/2014/main" id="{E246EC2B-C97B-46E2-2161-42220243F507}"/>
              </a:ext>
            </a:extLst>
          </p:cNvPr>
          <p:cNvSpPr/>
          <p:nvPr/>
        </p:nvSpPr>
        <p:spPr>
          <a:xfrm>
            <a:off x="2186842" y="5309725"/>
            <a:ext cx="785218" cy="280683"/>
          </a:xfrm>
          <a:prstGeom prst="leftRightArrow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19" name="Picture 4">
            <a:extLst>
              <a:ext uri="{FF2B5EF4-FFF2-40B4-BE49-F238E27FC236}">
                <a16:creationId xmlns:a16="http://schemas.microsoft.com/office/drawing/2014/main" id="{9A86B645-08D5-9D27-31AA-5DF394F585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2109" y="4722731"/>
            <a:ext cx="1038283" cy="1406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Left-right Arrow 14">
            <a:extLst>
              <a:ext uri="{FF2B5EF4-FFF2-40B4-BE49-F238E27FC236}">
                <a16:creationId xmlns:a16="http://schemas.microsoft.com/office/drawing/2014/main" id="{E355985A-B802-38E3-0CF3-9B2026C51C8A}"/>
              </a:ext>
            </a:extLst>
          </p:cNvPr>
          <p:cNvSpPr/>
          <p:nvPr/>
        </p:nvSpPr>
        <p:spPr>
          <a:xfrm>
            <a:off x="3637080" y="5309724"/>
            <a:ext cx="740216" cy="280683"/>
          </a:xfrm>
          <a:prstGeom prst="leftRightArrow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9B6C23EF-AEEA-0439-254A-FCA20677DD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86600" y="647429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chemeClr val="tx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571078-45FA-4BA5-9BE9-4C6ADE012FE3}" type="slidenum">
              <a:rPr kumimoji="0" lang="en-CH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115</a:t>
            </a:fld>
            <a:endParaRPr kumimoji="0" lang="en-CH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62210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0AD11F8-F0EF-7C4D-86C5-B76B163FE8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Goal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00F8F039-743D-2642-84D6-4D49626B242B}"/>
              </a:ext>
            </a:extLst>
          </p:cNvPr>
          <p:cNvSpPr/>
          <p:nvPr/>
        </p:nvSpPr>
        <p:spPr>
          <a:xfrm>
            <a:off x="517043" y="1174233"/>
            <a:ext cx="8109913" cy="4888874"/>
          </a:xfrm>
          <a:prstGeom prst="roundRect">
            <a:avLst>
              <a:gd name="adj" fmla="val 6175"/>
            </a:avLst>
          </a:prstGeom>
          <a:solidFill>
            <a:srgbClr val="DAE3F3"/>
          </a:solidFill>
          <a:ln w="381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A </a:t>
            </a:r>
            <a:r>
              <a:rPr kumimoji="0" lang="en" sz="4000" b="1" i="0" u="none" strike="noStrike" kern="0" cap="none" spc="0" normalizeH="0" baseline="0" noProof="0" dirty="0">
                <a:ln>
                  <a:noFill/>
                </a:ln>
                <a:solidFill>
                  <a:srgbClr val="000CFF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rPr>
              <a:t>data-placement mechanism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that can provide: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Adaptivity,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by </a:t>
            </a:r>
            <a:r>
              <a:rPr kumimoji="0" lang="en" sz="32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rPr>
              <a:t>continuously learning</a:t>
            </a:r>
            <a:r>
              <a:rPr kumimoji="0" lang="en" sz="32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rPr>
              <a:t> </a:t>
            </a:r>
            <a:r>
              <a:rPr kumimoji="0" lang="e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rPr>
              <a:t>and </a:t>
            </a:r>
            <a:r>
              <a:rPr kumimoji="0" lang="en" sz="32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rPr>
              <a:t>adapting</a:t>
            </a:r>
            <a:r>
              <a:rPr kumimoji="0" lang="en" sz="32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rPr>
              <a:t> </a:t>
            </a:r>
            <a:r>
              <a:rPr kumimoji="0" lang="e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rPr>
              <a:t>to the application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 and underlying device characteristics</a:t>
            </a:r>
          </a:p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Easy </a:t>
            </a:r>
            <a:r>
              <a:rPr kumimoji="0" lang="en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  <a:sym typeface="Calibri"/>
              </a:rPr>
              <a:t>extensibility</a:t>
            </a:r>
            <a:r>
              <a:rPr kumimoji="0" lang="en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rPr>
              <a:t> </a:t>
            </a:r>
            <a:r>
              <a:rPr kumimoji="0" lang="e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rPr>
              <a:t>to incorporate a wide range of hybrid storage configurations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F530A06-0DA5-550B-01A6-5547393B38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86600" y="647429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chemeClr val="tx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571078-45FA-4BA5-9BE9-4C6ADE012FE3}" type="slidenum">
              <a:rPr kumimoji="0" lang="en-CH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116</a:t>
            </a:fld>
            <a:endParaRPr kumimoji="0" lang="en-CH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91178068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3ABE630-4151-074F-8263-49EFB5E0D4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Proposal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B14BC19-14CB-C74A-8F2C-9DB36EC9727C}"/>
              </a:ext>
            </a:extLst>
          </p:cNvPr>
          <p:cNvSpPr txBox="1"/>
          <p:nvPr/>
        </p:nvSpPr>
        <p:spPr>
          <a:xfrm>
            <a:off x="3690489" y="3896691"/>
            <a:ext cx="13964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Sibyl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CFB2216-8DDA-B34B-BDD0-7A67AE10B2F9}"/>
              </a:ext>
            </a:extLst>
          </p:cNvPr>
          <p:cNvSpPr txBox="1"/>
          <p:nvPr/>
        </p:nvSpPr>
        <p:spPr>
          <a:xfrm>
            <a:off x="1797528" y="4609785"/>
            <a:ext cx="559552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Formulates data placement in hybrid storage systems as a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reinforcement learning problem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CF0F5F5-213D-A341-A7B3-42238F9F4941}"/>
              </a:ext>
            </a:extLst>
          </p:cNvPr>
          <p:cNvSpPr txBox="1"/>
          <p:nvPr/>
        </p:nvSpPr>
        <p:spPr>
          <a:xfrm>
            <a:off x="2969723" y="6396335"/>
            <a:ext cx="32219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Sibyl is an oracle that makes accurate prophecies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https://</a:t>
            </a: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en.wikipedia.org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/wiki/Sibyl</a:t>
            </a:r>
          </a:p>
        </p:txBody>
      </p:sp>
      <p:pic>
        <p:nvPicPr>
          <p:cNvPr id="1026" name="Picture 2" descr="Artwork by Domenichino, THE CUMAEAN SIBYL WITH THE PROPHECY IAM REDIT ET VIRGO REDEUNT SATURNIA REGNA, Made of Oil on canvas">
            <a:extLst>
              <a:ext uri="{FF2B5EF4-FFF2-40B4-BE49-F238E27FC236}">
                <a16:creationId xmlns:a16="http://schemas.microsoft.com/office/drawing/2014/main" id="{1225718B-E686-77CC-3B59-627E2BB747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91" t="14959" r="11291" b="11870"/>
          <a:stretch/>
        </p:blipFill>
        <p:spPr bwMode="auto">
          <a:xfrm>
            <a:off x="3104695" y="1089293"/>
            <a:ext cx="2470915" cy="2736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84934FA-11A9-9C94-7BF6-491515A9ED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86600" y="647429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chemeClr val="tx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571078-45FA-4BA5-9BE9-4C6ADE012FE3}" type="slidenum">
              <a:rPr kumimoji="0" lang="en-CH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117</a:t>
            </a:fld>
            <a:endParaRPr kumimoji="0" lang="en-CH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82575663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5DBA749-4B46-5846-A229-89C516AB1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011" y="132334"/>
            <a:ext cx="7473735" cy="606084"/>
          </a:xfrm>
        </p:spPr>
        <p:txBody>
          <a:bodyPr/>
          <a:lstStyle/>
          <a:p>
            <a:r>
              <a:rPr lang="en-US" sz="3200" dirty="0"/>
              <a:t>Basics of Reinforcement Learning (RL)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0772A9A-66E4-0244-83CD-CADE17C6CD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8894602" cy="634092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lnSpc>
                <a:spcPts val="2860"/>
              </a:lnSpc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Agent learns to take an </a:t>
            </a:r>
            <a:r>
              <a:rPr lang="en-US" b="1" dirty="0">
                <a:solidFill>
                  <a:srgbClr val="000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action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in a given </a:t>
            </a:r>
            <a:r>
              <a:rPr lang="en-US" b="1" dirty="0">
                <a:solidFill>
                  <a:srgbClr val="000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state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ctr">
              <a:lnSpc>
                <a:spcPts val="2860"/>
              </a:lnSpc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to maximize a numerical </a:t>
            </a:r>
            <a:r>
              <a:rPr lang="en-US" b="1" dirty="0">
                <a:solidFill>
                  <a:srgbClr val="000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reward</a:t>
            </a:r>
          </a:p>
          <a:p>
            <a:endParaRPr lang="en-US" sz="2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5318DA0-969A-3649-BFAC-A2D03EE60C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534" y="1646120"/>
            <a:ext cx="6642100" cy="28194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0AB31C9-755A-A641-A5B7-B2FAC56E2924}"/>
              </a:ext>
            </a:extLst>
          </p:cNvPr>
          <p:cNvSpPr/>
          <p:nvPr/>
        </p:nvSpPr>
        <p:spPr>
          <a:xfrm>
            <a:off x="1029114" y="1646120"/>
            <a:ext cx="2520563" cy="12009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4E8297D-305C-904E-9B21-424EB26849AC}"/>
              </a:ext>
            </a:extLst>
          </p:cNvPr>
          <p:cNvSpPr/>
          <p:nvPr/>
        </p:nvSpPr>
        <p:spPr>
          <a:xfrm>
            <a:off x="1029113" y="2891810"/>
            <a:ext cx="2051437" cy="12831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FDC9F6A-4388-6D49-9731-DE2CD9ADC8F7}"/>
              </a:ext>
            </a:extLst>
          </p:cNvPr>
          <p:cNvSpPr/>
          <p:nvPr/>
        </p:nvSpPr>
        <p:spPr>
          <a:xfrm>
            <a:off x="3304512" y="2891811"/>
            <a:ext cx="2392017" cy="7901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A86BF9D-0283-7440-900E-6B4D6908B55A}"/>
              </a:ext>
            </a:extLst>
          </p:cNvPr>
          <p:cNvSpPr/>
          <p:nvPr/>
        </p:nvSpPr>
        <p:spPr>
          <a:xfrm>
            <a:off x="4336856" y="2417728"/>
            <a:ext cx="327328" cy="4382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F074B86-3F1D-DC43-A0D9-82380326512F}"/>
              </a:ext>
            </a:extLst>
          </p:cNvPr>
          <p:cNvSpPr/>
          <p:nvPr/>
        </p:nvSpPr>
        <p:spPr>
          <a:xfrm>
            <a:off x="5451363" y="1591955"/>
            <a:ext cx="2346271" cy="12551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594AEAD-E8D2-064A-9277-BF53D83E64B8}"/>
              </a:ext>
            </a:extLst>
          </p:cNvPr>
          <p:cNvSpPr/>
          <p:nvPr/>
        </p:nvSpPr>
        <p:spPr>
          <a:xfrm>
            <a:off x="5920491" y="2905815"/>
            <a:ext cx="1877143" cy="12831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7941CE67-2ADA-B8E3-F9CA-530A320531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86600" y="647429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chemeClr val="tx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571078-45FA-4BA5-9BE9-4C6ADE012FE3}" type="slidenum">
              <a:rPr kumimoji="0" lang="en-CH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118</a:t>
            </a:fld>
            <a:endParaRPr kumimoji="0" lang="en-CH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32350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06E1681-0436-2046-A6E8-E391907CBE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Formulating Data Placement as RL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D122E0C-22F0-6747-A99C-5BF96DC1691A}"/>
              </a:ext>
            </a:extLst>
          </p:cNvPr>
          <p:cNvCxnSpPr/>
          <p:nvPr/>
        </p:nvCxnSpPr>
        <p:spPr>
          <a:xfrm>
            <a:off x="954157" y="3426088"/>
            <a:ext cx="7243638" cy="0"/>
          </a:xfrm>
          <a:prstGeom prst="line">
            <a:avLst/>
          </a:prstGeom>
          <a:ln w="28575">
            <a:solidFill>
              <a:schemeClr val="bg2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33A11CBA-4E5A-685C-6709-FCF3820FB6E1}"/>
              </a:ext>
            </a:extLst>
          </p:cNvPr>
          <p:cNvSpPr txBox="1"/>
          <p:nvPr/>
        </p:nvSpPr>
        <p:spPr>
          <a:xfrm>
            <a:off x="5420139" y="-27829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60BEEFF9-D470-28C0-9859-231C154854D7}"/>
              </a:ext>
            </a:extLst>
          </p:cNvPr>
          <p:cNvSpPr/>
          <p:nvPr/>
        </p:nvSpPr>
        <p:spPr>
          <a:xfrm>
            <a:off x="2985601" y="980482"/>
            <a:ext cx="2631969" cy="560341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Agent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8BE6B2B1-D9C0-A79E-AFBE-C47CD9CD47B9}"/>
              </a:ext>
            </a:extLst>
          </p:cNvPr>
          <p:cNvSpPr/>
          <p:nvPr/>
        </p:nvSpPr>
        <p:spPr>
          <a:xfrm>
            <a:off x="2987891" y="2583045"/>
            <a:ext cx="2631969" cy="674247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Environment</a:t>
            </a:r>
          </a:p>
        </p:txBody>
      </p:sp>
      <p:cxnSp>
        <p:nvCxnSpPr>
          <p:cNvPr id="45" name="Elbow Connector 44">
            <a:extLst>
              <a:ext uri="{FF2B5EF4-FFF2-40B4-BE49-F238E27FC236}">
                <a16:creationId xmlns:a16="http://schemas.microsoft.com/office/drawing/2014/main" id="{EC720AE5-6DDD-91F7-8F5F-B75E5DEB75B7}"/>
              </a:ext>
            </a:extLst>
          </p:cNvPr>
          <p:cNvCxnSpPr>
            <a:cxnSpLocks/>
            <a:stCxn id="42" idx="1"/>
            <a:endCxn id="40" idx="1"/>
          </p:cNvCxnSpPr>
          <p:nvPr/>
        </p:nvCxnSpPr>
        <p:spPr>
          <a:xfrm rot="10800000">
            <a:off x="2985601" y="1260653"/>
            <a:ext cx="2290" cy="1659516"/>
          </a:xfrm>
          <a:prstGeom prst="bentConnector3">
            <a:avLst>
              <a:gd name="adj1" fmla="val 46085109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Elbow Connector 46">
            <a:extLst>
              <a:ext uri="{FF2B5EF4-FFF2-40B4-BE49-F238E27FC236}">
                <a16:creationId xmlns:a16="http://schemas.microsoft.com/office/drawing/2014/main" id="{54E6533C-B269-C9B5-21BB-F9CC887114D3}"/>
              </a:ext>
            </a:extLst>
          </p:cNvPr>
          <p:cNvCxnSpPr>
            <a:cxnSpLocks/>
            <a:stCxn id="40" idx="3"/>
            <a:endCxn id="42" idx="3"/>
          </p:cNvCxnSpPr>
          <p:nvPr/>
        </p:nvCxnSpPr>
        <p:spPr>
          <a:xfrm>
            <a:off x="5617570" y="1260653"/>
            <a:ext cx="2290" cy="1659516"/>
          </a:xfrm>
          <a:prstGeom prst="bentConnector3">
            <a:avLst>
              <a:gd name="adj1" fmla="val 61488472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>
            <a:extLst>
              <a:ext uri="{FF2B5EF4-FFF2-40B4-BE49-F238E27FC236}">
                <a16:creationId xmlns:a16="http://schemas.microsoft.com/office/drawing/2014/main" id="{856B8B8A-52CE-0D99-5A81-F003D28DACDA}"/>
              </a:ext>
            </a:extLst>
          </p:cNvPr>
          <p:cNvSpPr txBox="1"/>
          <p:nvPr/>
        </p:nvSpPr>
        <p:spPr>
          <a:xfrm>
            <a:off x="1242533" y="1841597"/>
            <a:ext cx="1730366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State (S</a:t>
            </a:r>
            <a:r>
              <a:rPr kumimoji="0" lang="en-US" sz="2000" b="0" i="1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t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)</a:t>
            </a:r>
            <a:endParaRPr kumimoji="0" lang="en-CH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C28D1FE8-A954-FAEA-E568-09B3AC5FF802}"/>
              </a:ext>
            </a:extLst>
          </p:cNvPr>
          <p:cNvSpPr txBox="1"/>
          <p:nvPr/>
        </p:nvSpPr>
        <p:spPr>
          <a:xfrm>
            <a:off x="6246688" y="1884779"/>
            <a:ext cx="1730366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Action (A</a:t>
            </a:r>
            <a:r>
              <a:rPr kumimoji="0" lang="en-US" sz="2000" b="0" i="1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t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)</a:t>
            </a:r>
            <a:endParaRPr kumimoji="0" lang="en-CH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cxnSp>
        <p:nvCxnSpPr>
          <p:cNvPr id="69" name="Elbow Connector 68">
            <a:extLst>
              <a:ext uri="{FF2B5EF4-FFF2-40B4-BE49-F238E27FC236}">
                <a16:creationId xmlns:a16="http://schemas.microsoft.com/office/drawing/2014/main" id="{188FCD6E-FD60-DF66-3F34-1D0AD863F376}"/>
              </a:ext>
            </a:extLst>
          </p:cNvPr>
          <p:cNvCxnSpPr>
            <a:cxnSpLocks/>
            <a:stCxn id="42" idx="0"/>
            <a:endCxn id="40" idx="2"/>
          </p:cNvCxnSpPr>
          <p:nvPr/>
        </p:nvCxnSpPr>
        <p:spPr>
          <a:xfrm rot="16200000" flipV="1">
            <a:off x="3781620" y="2060789"/>
            <a:ext cx="1042222" cy="2290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Box 76">
            <a:extLst>
              <a:ext uri="{FF2B5EF4-FFF2-40B4-BE49-F238E27FC236}">
                <a16:creationId xmlns:a16="http://schemas.microsoft.com/office/drawing/2014/main" id="{01D22670-1F5D-DDCC-B34A-27C547D662A9}"/>
              </a:ext>
            </a:extLst>
          </p:cNvPr>
          <p:cNvSpPr txBox="1"/>
          <p:nvPr/>
        </p:nvSpPr>
        <p:spPr>
          <a:xfrm>
            <a:off x="3229117" y="1857305"/>
            <a:ext cx="2147226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Reward (R</a:t>
            </a:r>
            <a:r>
              <a:rPr kumimoji="0" lang="en-US" sz="2000" b="0" i="1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t+1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)</a:t>
            </a:r>
            <a:endParaRPr kumimoji="0" lang="en-CH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740AD724-A7E5-2FAD-6395-F43001BBBDFB}"/>
              </a:ext>
            </a:extLst>
          </p:cNvPr>
          <p:cNvSpPr/>
          <p:nvPr/>
        </p:nvSpPr>
        <p:spPr>
          <a:xfrm>
            <a:off x="3074029" y="5571587"/>
            <a:ext cx="2631969" cy="892079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Hybrid Storage System</a:t>
            </a: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69F3DCBE-1CE4-1DD2-FC2C-4A0FA09C76A1}"/>
              </a:ext>
            </a:extLst>
          </p:cNvPr>
          <p:cNvSpPr/>
          <p:nvPr/>
        </p:nvSpPr>
        <p:spPr>
          <a:xfrm>
            <a:off x="3080329" y="3654026"/>
            <a:ext cx="2631969" cy="705101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Sibyl</a:t>
            </a:r>
          </a:p>
        </p:txBody>
      </p:sp>
      <p:cxnSp>
        <p:nvCxnSpPr>
          <p:cNvPr id="60" name="Elbow Connector 59">
            <a:extLst>
              <a:ext uri="{FF2B5EF4-FFF2-40B4-BE49-F238E27FC236}">
                <a16:creationId xmlns:a16="http://schemas.microsoft.com/office/drawing/2014/main" id="{994453D9-47FB-B2B0-9CCC-F08D86F6D452}"/>
              </a:ext>
            </a:extLst>
          </p:cNvPr>
          <p:cNvCxnSpPr>
            <a:cxnSpLocks/>
            <a:stCxn id="41" idx="1"/>
            <a:endCxn id="43" idx="1"/>
          </p:cNvCxnSpPr>
          <p:nvPr/>
        </p:nvCxnSpPr>
        <p:spPr>
          <a:xfrm rot="10800000" flipH="1">
            <a:off x="3074029" y="4006577"/>
            <a:ext cx="6300" cy="2011050"/>
          </a:xfrm>
          <a:prstGeom prst="bentConnector3">
            <a:avLst>
              <a:gd name="adj1" fmla="val -18142857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Elbow Connector 62">
            <a:extLst>
              <a:ext uri="{FF2B5EF4-FFF2-40B4-BE49-F238E27FC236}">
                <a16:creationId xmlns:a16="http://schemas.microsoft.com/office/drawing/2014/main" id="{82BE644A-8B17-FABE-7BA1-148CA97A7E75}"/>
              </a:ext>
            </a:extLst>
          </p:cNvPr>
          <p:cNvCxnSpPr>
            <a:cxnSpLocks/>
            <a:stCxn id="43" idx="3"/>
            <a:endCxn id="41" idx="3"/>
          </p:cNvCxnSpPr>
          <p:nvPr/>
        </p:nvCxnSpPr>
        <p:spPr>
          <a:xfrm flipH="1">
            <a:off x="5705998" y="4006577"/>
            <a:ext cx="6300" cy="2011050"/>
          </a:xfrm>
          <a:prstGeom prst="bentConnector3">
            <a:avLst>
              <a:gd name="adj1" fmla="val -20592873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Elbow Connector 73">
            <a:extLst>
              <a:ext uri="{FF2B5EF4-FFF2-40B4-BE49-F238E27FC236}">
                <a16:creationId xmlns:a16="http://schemas.microsoft.com/office/drawing/2014/main" id="{ACBCC6DB-0576-62BC-F55E-CA2F8AED27DE}"/>
              </a:ext>
            </a:extLst>
          </p:cNvPr>
          <p:cNvCxnSpPr>
            <a:cxnSpLocks/>
            <a:stCxn id="41" idx="0"/>
            <a:endCxn id="43" idx="2"/>
          </p:cNvCxnSpPr>
          <p:nvPr/>
        </p:nvCxnSpPr>
        <p:spPr>
          <a:xfrm rot="5400000" flipH="1" flipV="1">
            <a:off x="3786934" y="4962207"/>
            <a:ext cx="1212460" cy="6300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>
            <a:extLst>
              <a:ext uri="{FF2B5EF4-FFF2-40B4-BE49-F238E27FC236}">
                <a16:creationId xmlns:a16="http://schemas.microsoft.com/office/drawing/2014/main" id="{7AA5A27F-C74D-EC56-6227-141B9F9CB494}"/>
              </a:ext>
            </a:extLst>
          </p:cNvPr>
          <p:cNvSpPr txBox="1"/>
          <p:nvPr/>
        </p:nvSpPr>
        <p:spPr>
          <a:xfrm>
            <a:off x="1074744" y="4555924"/>
            <a:ext cx="1850496" cy="101566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Features of the current request and system</a:t>
            </a:r>
            <a:endParaRPr kumimoji="0" lang="en-CH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308ACA3C-C184-3C17-01B8-840E819FB116}"/>
              </a:ext>
            </a:extLst>
          </p:cNvPr>
          <p:cNvSpPr txBox="1"/>
          <p:nvPr/>
        </p:nvSpPr>
        <p:spPr>
          <a:xfrm>
            <a:off x="3222815" y="4687426"/>
            <a:ext cx="2631968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Request latency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(of last served request)</a:t>
            </a:r>
            <a:endParaRPr kumimoji="0" lang="en-CH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172EC3CA-0AB7-CD27-DF9E-6706ACF095B4}"/>
              </a:ext>
            </a:extLst>
          </p:cNvPr>
          <p:cNvSpPr txBox="1"/>
          <p:nvPr/>
        </p:nvSpPr>
        <p:spPr>
          <a:xfrm>
            <a:off x="5840386" y="4658159"/>
            <a:ext cx="2631968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Select storage device to place the current page</a:t>
            </a:r>
            <a:endParaRPr kumimoji="0" lang="en-CH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1A00DF3B-E228-1B78-9957-4CEB271DC1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86600" y="647429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chemeClr val="tx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571078-45FA-4BA5-9BE9-4C6ADE012FE3}" type="slidenum">
              <a:rPr kumimoji="0" lang="en-CH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119</a:t>
            </a:fld>
            <a:endParaRPr kumimoji="0" lang="en-CH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39250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2" grpId="0" animBg="1"/>
      <p:bldP spid="67" grpId="0" animBg="1"/>
      <p:bldP spid="68" grpId="0" animBg="1"/>
      <p:bldP spid="77" grpId="0" animBg="1"/>
      <p:bldP spid="41" grpId="0" animBg="1"/>
      <p:bldP spid="43" grpId="0" animBg="1"/>
      <p:bldP spid="78" grpId="0" animBg="1"/>
      <p:bldP spid="79" grpId="0" animBg="1"/>
      <p:bldP spid="10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9AD110-05AC-A74A-A874-97353A23EB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412776"/>
            <a:ext cx="7924800" cy="1752600"/>
          </a:xfrm>
        </p:spPr>
        <p:txBody>
          <a:bodyPr/>
          <a:lstStyle/>
          <a:p>
            <a:pPr algn="ctr"/>
            <a:r>
              <a:rPr lang="en-US" b="1" dirty="0"/>
              <a:t>Pythia: </a:t>
            </a:r>
            <a:r>
              <a:rPr lang="en-US" dirty="0"/>
              <a:t>Prefetching using</a:t>
            </a:r>
            <a:br>
              <a:rPr lang="en-US" dirty="0"/>
            </a:br>
            <a:r>
              <a:rPr lang="en-US" dirty="0"/>
              <a:t>Reinforcement Learning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FC6BC0-66DA-9445-9509-65803D51BE2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8C49E4-7136-3647-BD24-E5AA5F9E5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41D3D9-3FE8-4025-BF66-8DAB1ABB951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1399484"/>
      </p:ext>
    </p:extLst>
  </p:cSld>
  <p:clrMapOvr>
    <a:masterClrMapping/>
  </p:clrMapOvr>
  <p:transition/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7F3464D-E8C5-F846-A6A2-D57C7D040E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State?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7CBB5E1-34CD-1E40-B494-0360BBA12A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467" y="936172"/>
            <a:ext cx="8971146" cy="5834464"/>
          </a:xfrm>
        </p:spPr>
        <p:txBody>
          <a:bodyPr>
            <a:normAutofit/>
          </a:bodyPr>
          <a:lstStyle/>
          <a:p>
            <a:r>
              <a:rPr lang="en-US" sz="3000" b="1" dirty="0">
                <a:solidFill>
                  <a:srgbClr val="C00000"/>
                </a:solidFill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Limited number of state features:</a:t>
            </a:r>
          </a:p>
          <a:p>
            <a:pPr lvl="1"/>
            <a:r>
              <a:rPr lang="en-US" sz="2600" dirty="0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Reduce the implementation overhead</a:t>
            </a:r>
          </a:p>
          <a:p>
            <a:pPr lvl="1"/>
            <a:r>
              <a:rPr lang="en-US" sz="2600" dirty="0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RL agent is more sensitive to reward</a:t>
            </a:r>
          </a:p>
          <a:p>
            <a:endParaRPr lang="en-US" sz="3200" dirty="0">
              <a:latin typeface="Calibri" panose="020F0502020204030204" pitchFamily="34" charset="0"/>
              <a:ea typeface="Lato" panose="020F0502020204030203" pitchFamily="34" charset="0"/>
              <a:cs typeface="Calibri" panose="020F0502020204030204" pitchFamily="34" charset="0"/>
            </a:endParaRPr>
          </a:p>
          <a:p>
            <a:endParaRPr lang="en-US" sz="3000" b="1" i="1" dirty="0">
              <a:solidFill>
                <a:srgbClr val="C00000"/>
              </a:solidFill>
              <a:latin typeface="Calibri" panose="020F0502020204030204" pitchFamily="34" charset="0"/>
              <a:ea typeface="Lato" panose="020F0502020204030203" pitchFamily="34" charset="0"/>
              <a:cs typeface="Calibri" panose="020F0502020204030204" pitchFamily="34" charset="0"/>
            </a:endParaRPr>
          </a:p>
          <a:p>
            <a:r>
              <a:rPr lang="en-US" sz="3000" b="1" i="1" dirty="0">
                <a:solidFill>
                  <a:srgbClr val="C00000"/>
                </a:solidFill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6</a:t>
            </a:r>
            <a:r>
              <a:rPr lang="en-US" sz="3000" b="1" dirty="0">
                <a:solidFill>
                  <a:srgbClr val="C00000"/>
                </a:solidFill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-dimensional</a:t>
            </a:r>
            <a:r>
              <a:rPr lang="en-US" sz="3000" dirty="0">
                <a:solidFill>
                  <a:srgbClr val="C00000"/>
                </a:solidFill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 </a:t>
            </a:r>
            <a:r>
              <a:rPr lang="en-US" sz="3000" dirty="0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vector of state features</a:t>
            </a:r>
          </a:p>
          <a:p>
            <a:endParaRPr lang="en-US" sz="3000" b="1" i="1" dirty="0">
              <a:solidFill>
                <a:srgbClr val="C00000"/>
              </a:solidFill>
              <a:latin typeface="Calibri" panose="020F0502020204030204" pitchFamily="34" charset="0"/>
              <a:ea typeface="Lato" panose="020F0502020204030203" pitchFamily="34" charset="0"/>
              <a:cs typeface="Calibri" panose="020F0502020204030204" pitchFamily="34" charset="0"/>
            </a:endParaRPr>
          </a:p>
          <a:p>
            <a:endParaRPr lang="en-US" sz="3000" b="1" i="1" dirty="0">
              <a:solidFill>
                <a:srgbClr val="C00000"/>
              </a:solidFill>
              <a:latin typeface="Calibri" panose="020F0502020204030204" pitchFamily="34" charset="0"/>
              <a:ea typeface="Lato" panose="020F0502020204030203" pitchFamily="34" charset="0"/>
              <a:cs typeface="Calibri" panose="020F0502020204030204" pitchFamily="34" charset="0"/>
            </a:endParaRPr>
          </a:p>
          <a:p>
            <a:pPr marL="457200" lvl="1" indent="0">
              <a:buNone/>
            </a:pPr>
            <a:endParaRPr lang="en-US" sz="2600" dirty="0">
              <a:latin typeface="Calibri" panose="020F0502020204030204" pitchFamily="34" charset="0"/>
              <a:ea typeface="Lato" panose="020F0502020204030203" pitchFamily="34" charset="0"/>
              <a:cs typeface="Calibri" panose="020F0502020204030204" pitchFamily="34" charset="0"/>
            </a:endParaRPr>
          </a:p>
          <a:p>
            <a:pPr algn="just"/>
            <a:r>
              <a:rPr lang="en-US" sz="3000" dirty="0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We </a:t>
            </a:r>
            <a:r>
              <a:rPr lang="en-US" sz="3000" b="1" dirty="0">
                <a:solidFill>
                  <a:srgbClr val="C00000"/>
                </a:solidFill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quantize the state representation </a:t>
            </a:r>
            <a:r>
              <a:rPr lang="en-US" sz="3000" dirty="0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into bins to reduce storage overhead</a:t>
            </a:r>
          </a:p>
          <a:p>
            <a:pPr lvl="1"/>
            <a:endParaRPr lang="en-US" sz="2600" dirty="0">
              <a:latin typeface="Calibri" panose="020F0502020204030204" pitchFamily="34" charset="0"/>
              <a:ea typeface="Lato" panose="020F0502020204030203" pitchFamily="34" charset="0"/>
              <a:cs typeface="Calibri" panose="020F0502020204030204" pitchFamily="34" charset="0"/>
            </a:endParaRPr>
          </a:p>
          <a:p>
            <a:endParaRPr lang="en-US" sz="1400" dirty="0">
              <a:latin typeface="Calibri" panose="020F0502020204030204" pitchFamily="34" charset="0"/>
              <a:ea typeface="Lato" panose="020F0502020204030203" pitchFamily="34" charset="0"/>
              <a:cs typeface="Calibri" panose="020F0502020204030204" pitchFamily="34" charset="0"/>
            </a:endParaRP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0E69682B-997F-0E16-F6B0-0ECBBE94E0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chemeClr val="tx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571078-45FA-4BA5-9BE9-4C6ADE012FE3}" type="slidenum">
              <a:rPr kumimoji="0" lang="en-CH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120</a:t>
            </a:fld>
            <a:endParaRPr kumimoji="0" lang="en-CH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CE908F3-BCB7-3A10-9024-3A5EE55FBB7D}"/>
              </a:ext>
            </a:extLst>
          </p:cNvPr>
          <p:cNvGrpSpPr/>
          <p:nvPr/>
        </p:nvGrpSpPr>
        <p:grpSpPr>
          <a:xfrm>
            <a:off x="5696264" y="87364"/>
            <a:ext cx="3582329" cy="1686275"/>
            <a:chOff x="1056563" y="3886042"/>
            <a:chExt cx="7207112" cy="3219864"/>
          </a:xfrm>
        </p:grpSpPr>
        <p:sp>
          <p:nvSpPr>
            <p:cNvPr id="22" name="Rounded Rectangle 21">
              <a:extLst>
                <a:ext uri="{FF2B5EF4-FFF2-40B4-BE49-F238E27FC236}">
                  <a16:creationId xmlns:a16="http://schemas.microsoft.com/office/drawing/2014/main" id="{483E2EB3-A31A-8BC0-2EC2-5C27562A3CB5}"/>
                </a:ext>
              </a:extLst>
            </p:cNvPr>
            <p:cNvSpPr/>
            <p:nvPr/>
          </p:nvSpPr>
          <p:spPr>
            <a:xfrm>
              <a:off x="3074030" y="6213828"/>
              <a:ext cx="2631969" cy="892078"/>
            </a:xfrm>
            <a:prstGeom prst="round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H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Arial"/>
                </a:rPr>
                <a:t>Hybrid Storage System</a:t>
              </a:r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4DE55E83-C306-0A62-AF5E-EE6DC70158C0}"/>
                </a:ext>
              </a:extLst>
            </p:cNvPr>
            <p:cNvSpPr/>
            <p:nvPr/>
          </p:nvSpPr>
          <p:spPr>
            <a:xfrm>
              <a:off x="3080329" y="3886042"/>
              <a:ext cx="2631969" cy="705101"/>
            </a:xfrm>
            <a:prstGeom prst="round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H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Arial"/>
                </a:rPr>
                <a:t>Sibyl</a:t>
              </a:r>
            </a:p>
          </p:txBody>
        </p:sp>
        <p:cxnSp>
          <p:nvCxnSpPr>
            <p:cNvPr id="24" name="Elbow Connector 23">
              <a:extLst>
                <a:ext uri="{FF2B5EF4-FFF2-40B4-BE49-F238E27FC236}">
                  <a16:creationId xmlns:a16="http://schemas.microsoft.com/office/drawing/2014/main" id="{2C94E4F5-8376-30E4-8DBD-922F93517D61}"/>
                </a:ext>
              </a:extLst>
            </p:cNvPr>
            <p:cNvCxnSpPr>
              <a:cxnSpLocks/>
              <a:stCxn id="22" idx="1"/>
              <a:endCxn id="23" idx="1"/>
            </p:cNvCxnSpPr>
            <p:nvPr/>
          </p:nvCxnSpPr>
          <p:spPr>
            <a:xfrm rot="10800000" flipH="1">
              <a:off x="3074030" y="4238595"/>
              <a:ext cx="6299" cy="2421274"/>
            </a:xfrm>
            <a:prstGeom prst="bentConnector3">
              <a:avLst>
                <a:gd name="adj1" fmla="val -19742784"/>
              </a:avLst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Elbow Connector 24">
              <a:extLst>
                <a:ext uri="{FF2B5EF4-FFF2-40B4-BE49-F238E27FC236}">
                  <a16:creationId xmlns:a16="http://schemas.microsoft.com/office/drawing/2014/main" id="{266026CB-7394-36EB-8C17-3B87BD68D93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78155" y="4238592"/>
              <a:ext cx="6299" cy="2421273"/>
            </a:xfrm>
            <a:prstGeom prst="bentConnector3">
              <a:avLst>
                <a:gd name="adj1" fmla="val -20221392"/>
              </a:avLst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Elbow Connector 25">
              <a:extLst>
                <a:ext uri="{FF2B5EF4-FFF2-40B4-BE49-F238E27FC236}">
                  <a16:creationId xmlns:a16="http://schemas.microsoft.com/office/drawing/2014/main" id="{4C70F615-FE9B-9CD9-1931-C9DA18CD9CD6}"/>
                </a:ext>
              </a:extLst>
            </p:cNvPr>
            <p:cNvCxnSpPr>
              <a:cxnSpLocks/>
              <a:stCxn id="22" idx="0"/>
              <a:endCxn id="23" idx="2"/>
            </p:cNvCxnSpPr>
            <p:nvPr/>
          </p:nvCxnSpPr>
          <p:spPr>
            <a:xfrm rot="5400000" flipH="1" flipV="1">
              <a:off x="3581821" y="5399336"/>
              <a:ext cx="1622686" cy="6299"/>
            </a:xfrm>
            <a:prstGeom prst="bentConnector3">
              <a:avLst>
                <a:gd name="adj1" fmla="val 50000"/>
              </a:avLst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4D886FF-1CCB-445E-D387-33DD52BA39CD}"/>
                </a:ext>
              </a:extLst>
            </p:cNvPr>
            <p:cNvSpPr txBox="1"/>
            <p:nvPr/>
          </p:nvSpPr>
          <p:spPr>
            <a:xfrm>
              <a:off x="1056563" y="4668073"/>
              <a:ext cx="2128053" cy="151610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rPr>
                <a:t>Features of the current request and system</a:t>
              </a:r>
              <a:endParaRPr kumimoji="0" lang="en-CH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AD35A31-F2F1-213F-DC98-547075E0B10A}"/>
                </a:ext>
              </a:extLst>
            </p:cNvPr>
            <p:cNvSpPr txBox="1"/>
            <p:nvPr/>
          </p:nvSpPr>
          <p:spPr>
            <a:xfrm>
              <a:off x="3222814" y="4830796"/>
              <a:ext cx="2631969" cy="117919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rPr>
                <a:t>Request latency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rPr>
                <a:t>(of last served request)</a:t>
              </a:r>
              <a:endParaRPr kumimoji="0" lang="en-CH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39CB715-E79C-EFC2-C181-93DA7A39C8E1}"/>
                </a:ext>
              </a:extLst>
            </p:cNvPr>
            <p:cNvSpPr txBox="1"/>
            <p:nvPr/>
          </p:nvSpPr>
          <p:spPr>
            <a:xfrm>
              <a:off x="5631707" y="4880302"/>
              <a:ext cx="2631968" cy="123413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rPr>
                <a:t>Select storage device to place 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rPr>
                <a:t>the current page</a:t>
              </a:r>
              <a:endParaRPr kumimoji="0" lang="en-CH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80E192D2-1AC0-5A4A-8331-5D2444C9F7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58321" flipH="1">
            <a:off x="5152800" y="219496"/>
            <a:ext cx="1473091" cy="120574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F4A272B-C4B5-93D0-8A1E-BB7F8B81350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235" b="1"/>
          <a:stretch/>
        </p:blipFill>
        <p:spPr>
          <a:xfrm>
            <a:off x="654197" y="3971077"/>
            <a:ext cx="4449192" cy="354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7189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32F76FD-4BFA-E34F-834F-47578491C1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Reward?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E369784-F53F-BE49-AD5C-10EBE35B95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34" y="936172"/>
            <a:ext cx="9000679" cy="5889341"/>
          </a:xfrm>
        </p:spPr>
        <p:txBody>
          <a:bodyPr>
            <a:normAutofit lnSpcReduction="10000"/>
          </a:bodyPr>
          <a:lstStyle/>
          <a:p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Defines the </a:t>
            </a:r>
            <a:r>
              <a:rPr lang="en-US" sz="3000" b="1" dirty="0">
                <a:solidFill>
                  <a:srgbClr val="000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objective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of Sibyl</a:t>
            </a:r>
          </a:p>
          <a:p>
            <a:pPr marL="457200" lvl="1" indent="0">
              <a:buNone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1" indent="0">
              <a:buNone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We formulate the reward as a function of the     </a:t>
            </a:r>
            <a:r>
              <a:rPr lang="en-US" sz="3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request latency</a:t>
            </a:r>
          </a:p>
          <a:p>
            <a:pPr marL="0" indent="0">
              <a:buNone/>
            </a:pPr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Encapsulates three key aspects:</a:t>
            </a:r>
          </a:p>
          <a:p>
            <a:pPr lvl="1">
              <a:lnSpc>
                <a:spcPct val="100000"/>
              </a:lnSpc>
            </a:pPr>
            <a:r>
              <a:rPr 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Internal state of the device 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(e.g., read/write latencies, the latency of garbage collection, queuing delays, …)</a:t>
            </a:r>
            <a:endParaRPr lang="en-US" sz="26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lnSpc>
                <a:spcPct val="100000"/>
              </a:lnSpc>
            </a:pPr>
            <a:r>
              <a:rPr 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Throughput</a:t>
            </a:r>
          </a:p>
          <a:p>
            <a:pPr lvl="1">
              <a:lnSpc>
                <a:spcPct val="100000"/>
              </a:lnSpc>
            </a:pPr>
            <a:r>
              <a:rPr 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Evictions</a:t>
            </a:r>
          </a:p>
          <a:p>
            <a:pPr marL="457200" lvl="1" indent="0">
              <a:lnSpc>
                <a:spcPct val="100000"/>
              </a:lnSpc>
              <a:buNone/>
            </a:pPr>
            <a:r>
              <a:rPr 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30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More details in the paper</a:t>
            </a:r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0370C0C4-AFF5-AB5B-44F6-92191E6968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chemeClr val="tx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571078-45FA-4BA5-9BE9-4C6ADE012FE3}" type="slidenum">
              <a:rPr kumimoji="0" lang="en-CH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121</a:t>
            </a:fld>
            <a:endParaRPr kumimoji="0" lang="en-CH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0C27802-FC06-1144-877A-A3E6E143C52D}"/>
              </a:ext>
            </a:extLst>
          </p:cNvPr>
          <p:cNvSpPr/>
          <p:nvPr/>
        </p:nvSpPr>
        <p:spPr>
          <a:xfrm>
            <a:off x="6496214" y="991830"/>
            <a:ext cx="954157" cy="1075509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1A81345-D771-524E-AA7A-E1D042D90BAF}"/>
              </a:ext>
            </a:extLst>
          </p:cNvPr>
          <p:cNvSpPr/>
          <p:nvPr/>
        </p:nvSpPr>
        <p:spPr>
          <a:xfrm>
            <a:off x="7450371" y="1667926"/>
            <a:ext cx="676538" cy="395659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3D5EFDC-C65C-B14B-96C7-F52EEED8CF6F}"/>
              </a:ext>
            </a:extLst>
          </p:cNvPr>
          <p:cNvSpPr/>
          <p:nvPr/>
        </p:nvSpPr>
        <p:spPr>
          <a:xfrm>
            <a:off x="7450371" y="991830"/>
            <a:ext cx="676538" cy="240622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1FE03BE-37EF-8E47-8482-E4D73E487E8F}"/>
              </a:ext>
            </a:extLst>
          </p:cNvPr>
          <p:cNvSpPr/>
          <p:nvPr/>
        </p:nvSpPr>
        <p:spPr>
          <a:xfrm>
            <a:off x="8126909" y="991830"/>
            <a:ext cx="954157" cy="1071755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F6716AF-EDE4-5E82-19CA-61800C1E0BFF}"/>
              </a:ext>
            </a:extLst>
          </p:cNvPr>
          <p:cNvGrpSpPr/>
          <p:nvPr/>
        </p:nvGrpSpPr>
        <p:grpSpPr>
          <a:xfrm>
            <a:off x="5696264" y="87364"/>
            <a:ext cx="3582329" cy="1686275"/>
            <a:chOff x="1056563" y="3886042"/>
            <a:chExt cx="7207112" cy="3219864"/>
          </a:xfrm>
        </p:grpSpPr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42FEEC79-0CFD-7613-0CA8-F54FA2F73FB6}"/>
                </a:ext>
              </a:extLst>
            </p:cNvPr>
            <p:cNvSpPr/>
            <p:nvPr/>
          </p:nvSpPr>
          <p:spPr>
            <a:xfrm>
              <a:off x="3074030" y="6213828"/>
              <a:ext cx="2631969" cy="892078"/>
            </a:xfrm>
            <a:prstGeom prst="round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H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Arial"/>
                </a:rPr>
                <a:t>Hybrid Storage System</a:t>
              </a:r>
            </a:p>
          </p:txBody>
        </p:sp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05DCBB5F-6654-F30F-892C-93284E68277C}"/>
                </a:ext>
              </a:extLst>
            </p:cNvPr>
            <p:cNvSpPr/>
            <p:nvPr/>
          </p:nvSpPr>
          <p:spPr>
            <a:xfrm>
              <a:off x="3080329" y="3886042"/>
              <a:ext cx="2631969" cy="705101"/>
            </a:xfrm>
            <a:prstGeom prst="round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H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Arial"/>
                </a:rPr>
                <a:t>Sibyl</a:t>
              </a:r>
            </a:p>
          </p:txBody>
        </p:sp>
        <p:cxnSp>
          <p:nvCxnSpPr>
            <p:cNvPr id="17" name="Elbow Connector 16">
              <a:extLst>
                <a:ext uri="{FF2B5EF4-FFF2-40B4-BE49-F238E27FC236}">
                  <a16:creationId xmlns:a16="http://schemas.microsoft.com/office/drawing/2014/main" id="{CBFDF969-7BC7-93A7-8183-81AC633FF5D2}"/>
                </a:ext>
              </a:extLst>
            </p:cNvPr>
            <p:cNvCxnSpPr>
              <a:cxnSpLocks/>
              <a:stCxn id="15" idx="1"/>
              <a:endCxn id="16" idx="1"/>
            </p:cNvCxnSpPr>
            <p:nvPr/>
          </p:nvCxnSpPr>
          <p:spPr>
            <a:xfrm rot="10800000" flipH="1">
              <a:off x="3074030" y="4238595"/>
              <a:ext cx="6299" cy="2421274"/>
            </a:xfrm>
            <a:prstGeom prst="bentConnector3">
              <a:avLst>
                <a:gd name="adj1" fmla="val -19742784"/>
              </a:avLst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Elbow Connector 17">
              <a:extLst>
                <a:ext uri="{FF2B5EF4-FFF2-40B4-BE49-F238E27FC236}">
                  <a16:creationId xmlns:a16="http://schemas.microsoft.com/office/drawing/2014/main" id="{76EE8A20-4F1F-382F-1B25-C6D36880171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78155" y="4238592"/>
              <a:ext cx="6299" cy="2421273"/>
            </a:xfrm>
            <a:prstGeom prst="bentConnector3">
              <a:avLst>
                <a:gd name="adj1" fmla="val -20221392"/>
              </a:avLst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Elbow Connector 18">
              <a:extLst>
                <a:ext uri="{FF2B5EF4-FFF2-40B4-BE49-F238E27FC236}">
                  <a16:creationId xmlns:a16="http://schemas.microsoft.com/office/drawing/2014/main" id="{D9476E80-B684-A47F-CEC6-30978AF212A7}"/>
                </a:ext>
              </a:extLst>
            </p:cNvPr>
            <p:cNvCxnSpPr>
              <a:cxnSpLocks/>
              <a:stCxn id="15" idx="0"/>
              <a:endCxn id="16" idx="2"/>
            </p:cNvCxnSpPr>
            <p:nvPr/>
          </p:nvCxnSpPr>
          <p:spPr>
            <a:xfrm rot="5400000" flipH="1" flipV="1">
              <a:off x="3581821" y="5399336"/>
              <a:ext cx="1622686" cy="6299"/>
            </a:xfrm>
            <a:prstGeom prst="bentConnector3">
              <a:avLst>
                <a:gd name="adj1" fmla="val 50000"/>
              </a:avLst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1EE2DEC-5DFE-88E8-1A28-28335BD48DDB}"/>
                </a:ext>
              </a:extLst>
            </p:cNvPr>
            <p:cNvSpPr txBox="1"/>
            <p:nvPr/>
          </p:nvSpPr>
          <p:spPr>
            <a:xfrm>
              <a:off x="1056563" y="4668073"/>
              <a:ext cx="2128053" cy="151610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rPr>
                <a:t>Features of the current request and system</a:t>
              </a:r>
              <a:endParaRPr kumimoji="0" lang="en-CH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0BA0B8C-5B8F-A93C-3E72-4960B379FBED}"/>
                </a:ext>
              </a:extLst>
            </p:cNvPr>
            <p:cNvSpPr txBox="1"/>
            <p:nvPr/>
          </p:nvSpPr>
          <p:spPr>
            <a:xfrm>
              <a:off x="3222814" y="4830796"/>
              <a:ext cx="2631969" cy="117919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rPr>
                <a:t>Request latency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rPr>
                <a:t>(of last served request)</a:t>
              </a:r>
              <a:endParaRPr kumimoji="0" lang="en-CH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AB80405-92E0-99ED-E0FE-E213F1E7AEB8}"/>
                </a:ext>
              </a:extLst>
            </p:cNvPr>
            <p:cNvSpPr txBox="1"/>
            <p:nvPr/>
          </p:nvSpPr>
          <p:spPr>
            <a:xfrm>
              <a:off x="5631707" y="4880302"/>
              <a:ext cx="2631968" cy="123413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rPr>
                <a:t>Select storage device to place 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rPr>
                <a:t>the current page</a:t>
              </a:r>
              <a:endParaRPr kumimoji="0" lang="en-CH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91B393AC-05D7-0C09-8811-6DF188220D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58321" flipH="1">
            <a:off x="6329914" y="196139"/>
            <a:ext cx="1473091" cy="1205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7077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8398EB7-C480-E248-AAA0-053789CF85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Action?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5401E91-B6BC-F74A-A960-415F9C172F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467" y="936172"/>
            <a:ext cx="8971146" cy="5789493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</a:pP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At every new page request, the                                     action is to </a:t>
            </a:r>
            <a:r>
              <a:rPr lang="en-US" sz="3000" b="1" dirty="0">
                <a:solidFill>
                  <a:srgbClr val="000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select a storage device</a:t>
            </a:r>
          </a:p>
          <a:p>
            <a:pPr marL="0" indent="0">
              <a:lnSpc>
                <a:spcPct val="100000"/>
              </a:lnSpc>
              <a:buNone/>
            </a:pPr>
            <a:endParaRPr lang="en-US" sz="3000" b="1" dirty="0">
              <a:solidFill>
                <a:srgbClr val="000C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Action can be </a:t>
            </a:r>
            <a:r>
              <a:rPr lang="en-US" sz="3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easily extended</a:t>
            </a:r>
            <a:r>
              <a:rPr lang="en-US" sz="30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to any number of storage devices</a:t>
            </a:r>
          </a:p>
          <a:p>
            <a:pPr marL="0" indent="0">
              <a:lnSpc>
                <a:spcPct val="100000"/>
              </a:lnSpc>
              <a:buNone/>
            </a:pPr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Sibyl </a:t>
            </a:r>
            <a:r>
              <a:rPr lang="en-US" sz="3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evicts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a page when the fast device utilization is 100%</a:t>
            </a:r>
          </a:p>
          <a:p>
            <a:pPr>
              <a:lnSpc>
                <a:spcPct val="100000"/>
              </a:lnSpc>
            </a:pPr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Sibyl </a:t>
            </a:r>
            <a:r>
              <a:rPr lang="en-US" sz="3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promotes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a page when there is an update from the application</a:t>
            </a:r>
          </a:p>
          <a:p>
            <a:pPr>
              <a:lnSpc>
                <a:spcPct val="100000"/>
              </a:lnSpc>
            </a:pPr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83F32CBA-3C26-CFAC-72CD-D0715FACAF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chemeClr val="tx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571078-45FA-4BA5-9BE9-4C6ADE012FE3}" type="slidenum">
              <a:rPr kumimoji="0" lang="en-CH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122</a:t>
            </a:fld>
            <a:endParaRPr kumimoji="0" lang="en-CH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5757DC4-0CF8-A57F-5FB3-68F04E4C84F4}"/>
              </a:ext>
            </a:extLst>
          </p:cNvPr>
          <p:cNvGrpSpPr/>
          <p:nvPr/>
        </p:nvGrpSpPr>
        <p:grpSpPr>
          <a:xfrm>
            <a:off x="5696264" y="87364"/>
            <a:ext cx="3582329" cy="1686275"/>
            <a:chOff x="1056563" y="3886042"/>
            <a:chExt cx="7207112" cy="3219864"/>
          </a:xfrm>
        </p:grpSpPr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3E44A074-6DFE-9002-5C0A-5AB32B2BAA24}"/>
                </a:ext>
              </a:extLst>
            </p:cNvPr>
            <p:cNvSpPr/>
            <p:nvPr/>
          </p:nvSpPr>
          <p:spPr>
            <a:xfrm>
              <a:off x="3074030" y="6213828"/>
              <a:ext cx="2631969" cy="892078"/>
            </a:xfrm>
            <a:prstGeom prst="round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H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Arial"/>
                </a:rPr>
                <a:t>Hybrid Storage System</a:t>
              </a:r>
            </a:p>
          </p:txBody>
        </p:sp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AA5EC240-33D4-08B1-968E-39E4EBF3A2FA}"/>
                </a:ext>
              </a:extLst>
            </p:cNvPr>
            <p:cNvSpPr/>
            <p:nvPr/>
          </p:nvSpPr>
          <p:spPr>
            <a:xfrm>
              <a:off x="3080329" y="3886042"/>
              <a:ext cx="2631969" cy="705101"/>
            </a:xfrm>
            <a:prstGeom prst="round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H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Arial"/>
                </a:rPr>
                <a:t>Sibyl</a:t>
              </a:r>
            </a:p>
          </p:txBody>
        </p:sp>
        <p:cxnSp>
          <p:nvCxnSpPr>
            <p:cNvPr id="13" name="Elbow Connector 12">
              <a:extLst>
                <a:ext uri="{FF2B5EF4-FFF2-40B4-BE49-F238E27FC236}">
                  <a16:creationId xmlns:a16="http://schemas.microsoft.com/office/drawing/2014/main" id="{48F0AEF8-C658-B8E4-14FC-DBA2146EA8E2}"/>
                </a:ext>
              </a:extLst>
            </p:cNvPr>
            <p:cNvCxnSpPr>
              <a:cxnSpLocks/>
              <a:stCxn id="11" idx="1"/>
              <a:endCxn id="12" idx="1"/>
            </p:cNvCxnSpPr>
            <p:nvPr/>
          </p:nvCxnSpPr>
          <p:spPr>
            <a:xfrm rot="10800000" flipH="1">
              <a:off x="3074030" y="4238595"/>
              <a:ext cx="6299" cy="2421274"/>
            </a:xfrm>
            <a:prstGeom prst="bentConnector3">
              <a:avLst>
                <a:gd name="adj1" fmla="val -19742784"/>
              </a:avLst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Elbow Connector 13">
              <a:extLst>
                <a:ext uri="{FF2B5EF4-FFF2-40B4-BE49-F238E27FC236}">
                  <a16:creationId xmlns:a16="http://schemas.microsoft.com/office/drawing/2014/main" id="{E7DF71D3-6EC6-5777-852C-54F77AFBA66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78155" y="4238592"/>
              <a:ext cx="6299" cy="2421273"/>
            </a:xfrm>
            <a:prstGeom prst="bentConnector3">
              <a:avLst>
                <a:gd name="adj1" fmla="val -20221392"/>
              </a:avLst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Elbow Connector 14">
              <a:extLst>
                <a:ext uri="{FF2B5EF4-FFF2-40B4-BE49-F238E27FC236}">
                  <a16:creationId xmlns:a16="http://schemas.microsoft.com/office/drawing/2014/main" id="{6BA8AC69-FEF1-2298-BD86-F120FD7AF8C3}"/>
                </a:ext>
              </a:extLst>
            </p:cNvPr>
            <p:cNvCxnSpPr>
              <a:cxnSpLocks/>
              <a:stCxn id="11" idx="0"/>
              <a:endCxn id="12" idx="2"/>
            </p:cNvCxnSpPr>
            <p:nvPr/>
          </p:nvCxnSpPr>
          <p:spPr>
            <a:xfrm rot="5400000" flipH="1" flipV="1">
              <a:off x="3581821" y="5399336"/>
              <a:ext cx="1622686" cy="6299"/>
            </a:xfrm>
            <a:prstGeom prst="bentConnector3">
              <a:avLst>
                <a:gd name="adj1" fmla="val 50000"/>
              </a:avLst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2932478-DD9D-740A-07FB-2D5C934901C2}"/>
                </a:ext>
              </a:extLst>
            </p:cNvPr>
            <p:cNvSpPr txBox="1"/>
            <p:nvPr/>
          </p:nvSpPr>
          <p:spPr>
            <a:xfrm>
              <a:off x="1056563" y="4668073"/>
              <a:ext cx="2128053" cy="151610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rPr>
                <a:t>Features of the current request and system</a:t>
              </a:r>
              <a:endParaRPr kumimoji="0" lang="en-CH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4733476-8D34-60FA-B4E4-1A1D512FCA26}"/>
                </a:ext>
              </a:extLst>
            </p:cNvPr>
            <p:cNvSpPr txBox="1"/>
            <p:nvPr/>
          </p:nvSpPr>
          <p:spPr>
            <a:xfrm>
              <a:off x="3222814" y="4830796"/>
              <a:ext cx="2631969" cy="117919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rPr>
                <a:t>Request latency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rPr>
                <a:t>(of last served request)</a:t>
              </a:r>
              <a:endParaRPr kumimoji="0" lang="en-CH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8A2BE58-A60D-283D-5B8A-7C3887EBC67A}"/>
                </a:ext>
              </a:extLst>
            </p:cNvPr>
            <p:cNvSpPr txBox="1"/>
            <p:nvPr/>
          </p:nvSpPr>
          <p:spPr>
            <a:xfrm>
              <a:off x="5631707" y="4880302"/>
              <a:ext cx="2631968" cy="123413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rPr>
                <a:t>Select storage device to place 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rPr>
                <a:t>the current page</a:t>
              </a:r>
              <a:endParaRPr kumimoji="0" lang="en-CH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3753296C-D900-910B-254F-B295CDEC4E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58321" flipH="1">
            <a:off x="7505840" y="202766"/>
            <a:ext cx="1473091" cy="1205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3011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E60D1F9-9212-2D45-90EF-EDC817A9E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Talk Outline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211133FC-0FE8-0946-AB0D-6EF7893C7DC5}"/>
              </a:ext>
            </a:extLst>
          </p:cNvPr>
          <p:cNvSpPr/>
          <p:nvPr/>
        </p:nvSpPr>
        <p:spPr>
          <a:xfrm>
            <a:off x="169011" y="970059"/>
            <a:ext cx="8823914" cy="707666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  <a:sym typeface="Arial"/>
              </a:rPr>
              <a:t>Key Shortcomings of Prior Data Placement Techniques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000E7B37-6684-1A4C-B53C-84BECF24DDA8}"/>
              </a:ext>
            </a:extLst>
          </p:cNvPr>
          <p:cNvSpPr/>
          <p:nvPr/>
        </p:nvSpPr>
        <p:spPr>
          <a:xfrm>
            <a:off x="169011" y="2068664"/>
            <a:ext cx="8823914" cy="707666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  <a:sym typeface="Arial"/>
              </a:rPr>
              <a:t>Formulating Data Placement as Reinforcement Learning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3A9011E7-C9BC-194E-93C2-6A4DE5AEBD1C}"/>
              </a:ext>
            </a:extLst>
          </p:cNvPr>
          <p:cNvSpPr/>
          <p:nvPr/>
        </p:nvSpPr>
        <p:spPr>
          <a:xfrm>
            <a:off x="160043" y="3167269"/>
            <a:ext cx="8823914" cy="707666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  <a:sym typeface="Arial"/>
              </a:rPr>
              <a:t>Sibyl: Overview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57B26EDE-586D-884B-BFE4-2CBBDF1B59B8}"/>
              </a:ext>
            </a:extLst>
          </p:cNvPr>
          <p:cNvSpPr/>
          <p:nvPr/>
        </p:nvSpPr>
        <p:spPr>
          <a:xfrm>
            <a:off x="160043" y="4265874"/>
            <a:ext cx="8823914" cy="707666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  <a:sym typeface="Arial"/>
              </a:rPr>
              <a:t>Evaluation of Sibyl and Key Results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33E098C2-A80A-F146-9159-8778760AA3B7}"/>
              </a:ext>
            </a:extLst>
          </p:cNvPr>
          <p:cNvSpPr/>
          <p:nvPr/>
        </p:nvSpPr>
        <p:spPr>
          <a:xfrm>
            <a:off x="160043" y="5364479"/>
            <a:ext cx="8823914" cy="707666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  <a:sym typeface="Arial"/>
              </a:rPr>
              <a:t>Conclusion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77"/>
              <a:ea typeface="+mn-ea"/>
              <a:cs typeface="+mn-cs"/>
              <a:sym typeface="Arial"/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A7C75597-5CF3-2CB2-B58F-5F5EE9F9C6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86600" y="647429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chemeClr val="tx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571078-45FA-4BA5-9BE9-4C6ADE012FE3}" type="slidenum">
              <a:rPr kumimoji="0" lang="en-CH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123</a:t>
            </a:fld>
            <a:endParaRPr kumimoji="0" lang="en-CH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85710116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E85E612E-99F1-67DA-E586-D5C9D640EA58}"/>
              </a:ext>
            </a:extLst>
          </p:cNvPr>
          <p:cNvSpPr/>
          <p:nvPr/>
        </p:nvSpPr>
        <p:spPr>
          <a:xfrm>
            <a:off x="2434222" y="1336432"/>
            <a:ext cx="4332339" cy="4895556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F2EB44F9-51AE-39B7-8DE9-A73ADD2315ED}"/>
              </a:ext>
            </a:extLst>
          </p:cNvPr>
          <p:cNvSpPr/>
          <p:nvPr/>
        </p:nvSpPr>
        <p:spPr>
          <a:xfrm>
            <a:off x="3490026" y="4136136"/>
            <a:ext cx="2163948" cy="1510641"/>
          </a:xfrm>
          <a:prstGeom prst="roundRect">
            <a:avLst/>
          </a:prstGeom>
          <a:solidFill>
            <a:srgbClr val="EDF6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RL Decision Thread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F317348-C403-CF11-8BC6-8BDDB9BCF3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Sibyl Execution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470FA86-0121-ECB5-DD3E-6985DDF83CD3}"/>
              </a:ext>
            </a:extLst>
          </p:cNvPr>
          <p:cNvSpPr txBox="1"/>
          <p:nvPr/>
        </p:nvSpPr>
        <p:spPr>
          <a:xfrm>
            <a:off x="697909" y="4136136"/>
            <a:ext cx="142487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Storage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Request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(from OS)</a:t>
            </a:r>
          </a:p>
        </p:txBody>
      </p:sp>
      <p:sp>
        <p:nvSpPr>
          <p:cNvPr id="50" name="Rounded Rectangle 49">
            <a:extLst>
              <a:ext uri="{FF2B5EF4-FFF2-40B4-BE49-F238E27FC236}">
                <a16:creationId xmlns:a16="http://schemas.microsoft.com/office/drawing/2014/main" id="{22926551-8D61-8894-CFFC-9EF9ABB49000}"/>
              </a:ext>
            </a:extLst>
          </p:cNvPr>
          <p:cNvSpPr/>
          <p:nvPr/>
        </p:nvSpPr>
        <p:spPr>
          <a:xfrm>
            <a:off x="3445689" y="1486722"/>
            <a:ext cx="2163948" cy="1510641"/>
          </a:xfrm>
          <a:prstGeom prst="roundRect">
            <a:avLst/>
          </a:prstGeom>
          <a:solidFill>
            <a:srgbClr val="C4C4D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RL Training Thread</a:t>
            </a:r>
          </a:p>
        </p:txBody>
      </p:sp>
      <p:cxnSp>
        <p:nvCxnSpPr>
          <p:cNvPr id="3" name="Curved Connector 2">
            <a:extLst>
              <a:ext uri="{FF2B5EF4-FFF2-40B4-BE49-F238E27FC236}">
                <a16:creationId xmlns:a16="http://schemas.microsoft.com/office/drawing/2014/main" id="{9A3F527C-4DF0-5E1B-4BD4-08A592060771}"/>
              </a:ext>
            </a:extLst>
          </p:cNvPr>
          <p:cNvCxnSpPr>
            <a:cxnSpLocks/>
          </p:cNvCxnSpPr>
          <p:nvPr/>
        </p:nvCxnSpPr>
        <p:spPr>
          <a:xfrm rot="16200000" flipV="1">
            <a:off x="3568830" y="3418234"/>
            <a:ext cx="1164343" cy="271462"/>
          </a:xfrm>
          <a:prstGeom prst="curvedConnector3">
            <a:avLst/>
          </a:prstGeom>
          <a:ln w="76200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urved Connector 52">
            <a:extLst>
              <a:ext uri="{FF2B5EF4-FFF2-40B4-BE49-F238E27FC236}">
                <a16:creationId xmlns:a16="http://schemas.microsoft.com/office/drawing/2014/main" id="{5E5B092E-95C4-52FD-58DE-5C85E56B306C}"/>
              </a:ext>
            </a:extLst>
          </p:cNvPr>
          <p:cNvCxnSpPr>
            <a:cxnSpLocks/>
          </p:cNvCxnSpPr>
          <p:nvPr/>
        </p:nvCxnSpPr>
        <p:spPr>
          <a:xfrm rot="16200000" flipH="1">
            <a:off x="4421501" y="3418233"/>
            <a:ext cx="1164343" cy="271462"/>
          </a:xfrm>
          <a:prstGeom prst="curvedConnector3">
            <a:avLst/>
          </a:prstGeom>
          <a:ln w="76200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7BE93C79-8514-D5AE-5D93-7FED68642B74}"/>
              </a:ext>
            </a:extLst>
          </p:cNvPr>
          <p:cNvSpPr txBox="1"/>
          <p:nvPr/>
        </p:nvSpPr>
        <p:spPr>
          <a:xfrm>
            <a:off x="5171445" y="3382083"/>
            <a:ext cx="1777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Periodic Policy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Weight Update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428AC81-1D78-B261-B81D-ED1A1A7192F3}"/>
              </a:ext>
            </a:extLst>
          </p:cNvPr>
          <p:cNvSpPr txBox="1"/>
          <p:nvPr/>
        </p:nvSpPr>
        <p:spPr>
          <a:xfrm>
            <a:off x="2237470" y="3243584"/>
            <a:ext cx="17778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State, Reward, and Action Information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6269D57-C54F-0AA1-C808-4A2C2F0ADEC3}"/>
              </a:ext>
            </a:extLst>
          </p:cNvPr>
          <p:cNvCxnSpPr/>
          <p:nvPr/>
        </p:nvCxnSpPr>
        <p:spPr>
          <a:xfrm>
            <a:off x="2016026" y="4891456"/>
            <a:ext cx="1470606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834CC480-AE45-F2B4-073C-7DDDD9C5B1F4}"/>
              </a:ext>
            </a:extLst>
          </p:cNvPr>
          <p:cNvCxnSpPr/>
          <p:nvPr/>
        </p:nvCxnSpPr>
        <p:spPr>
          <a:xfrm>
            <a:off x="5653974" y="4820394"/>
            <a:ext cx="1470606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D87B686F-DA29-C954-56DF-F3CD5D551AE5}"/>
              </a:ext>
            </a:extLst>
          </p:cNvPr>
          <p:cNvSpPr txBox="1"/>
          <p:nvPr/>
        </p:nvSpPr>
        <p:spPr>
          <a:xfrm>
            <a:off x="6963480" y="4220229"/>
            <a:ext cx="183761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Data Placement Decision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21561CB8-E130-F770-14FD-E05F114996E8}"/>
              </a:ext>
            </a:extLst>
          </p:cNvPr>
          <p:cNvSpPr txBox="1"/>
          <p:nvPr/>
        </p:nvSpPr>
        <p:spPr>
          <a:xfrm>
            <a:off x="5921074" y="2323829"/>
            <a:ext cx="392243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800" b="1" i="1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Asynchronous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800" b="1" i="1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Execution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990C49A-E44F-7181-9625-6DD27CEE60E2}"/>
              </a:ext>
            </a:extLst>
          </p:cNvPr>
          <p:cNvSpPr txBox="1"/>
          <p:nvPr/>
        </p:nvSpPr>
        <p:spPr>
          <a:xfrm>
            <a:off x="2639176" y="5685248"/>
            <a:ext cx="392243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800" b="1" i="1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Sibyl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7E634696-C17C-B546-5F97-26AE1E3115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86600" y="647429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chemeClr val="tx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571078-45FA-4BA5-9BE9-4C6ADE012FE3}" type="slidenum">
              <a:rPr kumimoji="0" lang="en-CH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124</a:t>
            </a:fld>
            <a:endParaRPr kumimoji="0" lang="en-CH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3818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8" grpId="0" animBg="1"/>
      <p:bldP spid="48" grpId="0"/>
      <p:bldP spid="50" grpId="0" animBg="1"/>
      <p:bldP spid="54" grpId="0"/>
      <p:bldP spid="55" grpId="0"/>
      <p:bldP spid="60" grpId="0"/>
      <p:bldP spid="69" grpId="0"/>
      <p:bldP spid="16" grpId="0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F2EB44F9-51AE-39B7-8DE9-A73ADD2315ED}"/>
              </a:ext>
            </a:extLst>
          </p:cNvPr>
          <p:cNvSpPr/>
          <p:nvPr/>
        </p:nvSpPr>
        <p:spPr>
          <a:xfrm>
            <a:off x="811727" y="2920042"/>
            <a:ext cx="8155721" cy="2592375"/>
          </a:xfrm>
          <a:prstGeom prst="roundRect">
            <a:avLst/>
          </a:prstGeom>
          <a:solidFill>
            <a:srgbClr val="EDF6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F317348-C403-CF11-8BC6-8BDDB9BCF3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Sibyl Design: Overview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99283521-417F-FB36-4A09-DC07D1EC7138}"/>
              </a:ext>
            </a:extLst>
          </p:cNvPr>
          <p:cNvSpPr/>
          <p:nvPr/>
        </p:nvSpPr>
        <p:spPr>
          <a:xfrm>
            <a:off x="870715" y="4296178"/>
            <a:ext cx="1129928" cy="794479"/>
          </a:xfrm>
          <a:prstGeom prst="roundRect">
            <a:avLst/>
          </a:prstGeom>
          <a:solidFill>
            <a:srgbClr val="D0E4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951E36A-0BC2-9934-38AE-C19ABCBB4DAF}"/>
              </a:ext>
            </a:extLst>
          </p:cNvPr>
          <p:cNvSpPr/>
          <p:nvPr/>
        </p:nvSpPr>
        <p:spPr>
          <a:xfrm>
            <a:off x="2443319" y="3269859"/>
            <a:ext cx="2650761" cy="1325026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579F42E-0783-0CC0-3DE4-088A6CF3175B}"/>
              </a:ext>
            </a:extLst>
          </p:cNvPr>
          <p:cNvSpPr txBox="1"/>
          <p:nvPr/>
        </p:nvSpPr>
        <p:spPr>
          <a:xfrm>
            <a:off x="2635694" y="4178692"/>
            <a:ext cx="1184222" cy="48987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14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Inference </a:t>
            </a:r>
          </a:p>
          <a:p>
            <a:pPr marL="0" marR="0" lvl="0" indent="0" algn="l" defTabSz="457200" rtl="0" eaLnBrk="1" fontAlgn="auto" latinLnBrk="0" hangingPunct="1">
              <a:lnSpc>
                <a:spcPts val="14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Network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A26A6F7B-1E99-4099-00D9-4B1F3D5F900A}"/>
              </a:ext>
            </a:extLst>
          </p:cNvPr>
          <p:cNvSpPr/>
          <p:nvPr/>
        </p:nvSpPr>
        <p:spPr>
          <a:xfrm>
            <a:off x="4012291" y="3736697"/>
            <a:ext cx="759500" cy="471975"/>
          </a:xfrm>
          <a:prstGeom prst="roundRect">
            <a:avLst/>
          </a:prstGeom>
          <a:solidFill>
            <a:srgbClr val="99D6C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Max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B81644D6-8A04-952C-1B70-F3BDFFF2671F}"/>
              </a:ext>
            </a:extLst>
          </p:cNvPr>
          <p:cNvSpPr/>
          <p:nvPr/>
        </p:nvSpPr>
        <p:spPr>
          <a:xfrm>
            <a:off x="5314378" y="4594884"/>
            <a:ext cx="1049311" cy="606085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HSS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5F35D7B4-6836-8900-8BDC-7FAB01481E57}"/>
              </a:ext>
            </a:extLst>
          </p:cNvPr>
          <p:cNvSpPr/>
          <p:nvPr/>
        </p:nvSpPr>
        <p:spPr>
          <a:xfrm>
            <a:off x="7308070" y="4594883"/>
            <a:ext cx="1216701" cy="606085"/>
          </a:xfrm>
          <a:prstGeom prst="roundRect">
            <a:avLst/>
          </a:prstGeom>
          <a:solidFill>
            <a:srgbClr val="CED5D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9C66BE2-EB3E-7FBF-5480-E1891A043F8B}"/>
              </a:ext>
            </a:extLst>
          </p:cNvPr>
          <p:cNvSpPr txBox="1"/>
          <p:nvPr/>
        </p:nvSpPr>
        <p:spPr>
          <a:xfrm>
            <a:off x="7203982" y="4668570"/>
            <a:ext cx="1424876" cy="489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14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Collect</a:t>
            </a:r>
          </a:p>
          <a:p>
            <a:pPr marL="0" marR="0" lvl="0" indent="0" algn="ctr" defTabSz="457200" rtl="0" eaLnBrk="1" fontAlgn="auto" latinLnBrk="0" hangingPunct="1">
              <a:lnSpc>
                <a:spcPts val="14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Experiences</a:t>
            </a:r>
          </a:p>
        </p:txBody>
      </p:sp>
      <p:sp>
        <p:nvSpPr>
          <p:cNvPr id="16" name="Magnetic Disk 15">
            <a:extLst>
              <a:ext uri="{FF2B5EF4-FFF2-40B4-BE49-F238E27FC236}">
                <a16:creationId xmlns:a16="http://schemas.microsoft.com/office/drawing/2014/main" id="{A281567B-20DC-698E-2C88-67256CB28C1D}"/>
              </a:ext>
            </a:extLst>
          </p:cNvPr>
          <p:cNvSpPr/>
          <p:nvPr/>
        </p:nvSpPr>
        <p:spPr>
          <a:xfrm>
            <a:off x="5839033" y="3112457"/>
            <a:ext cx="1708878" cy="884420"/>
          </a:xfrm>
          <a:prstGeom prst="flowChartMagneticDisk">
            <a:avLst/>
          </a:prstGeom>
          <a:solidFill>
            <a:srgbClr val="FFBCB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17DF911-780C-3465-FF64-040451098DED}"/>
              </a:ext>
            </a:extLst>
          </p:cNvPr>
          <p:cNvSpPr txBox="1"/>
          <p:nvPr/>
        </p:nvSpPr>
        <p:spPr>
          <a:xfrm>
            <a:off x="5680129" y="3421262"/>
            <a:ext cx="2023673" cy="489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14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Experience Buffer (in host DRAM)</a:t>
            </a:r>
          </a:p>
        </p:txBody>
      </p:sp>
      <p:cxnSp>
        <p:nvCxnSpPr>
          <p:cNvPr id="21" name="Elbow Connector 20">
            <a:extLst>
              <a:ext uri="{FF2B5EF4-FFF2-40B4-BE49-F238E27FC236}">
                <a16:creationId xmlns:a16="http://schemas.microsoft.com/office/drawing/2014/main" id="{4A1D85F8-4E1D-4BBE-E68C-A70D60BF4202}"/>
              </a:ext>
            </a:extLst>
          </p:cNvPr>
          <p:cNvCxnSpPr>
            <a:cxnSpLocks/>
            <a:stCxn id="6" idx="3"/>
            <a:endCxn id="7" idx="1"/>
          </p:cNvCxnSpPr>
          <p:nvPr/>
        </p:nvCxnSpPr>
        <p:spPr>
          <a:xfrm flipV="1">
            <a:off x="2000643" y="3932372"/>
            <a:ext cx="442676" cy="761046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Elbow Connector 21">
            <a:extLst>
              <a:ext uri="{FF2B5EF4-FFF2-40B4-BE49-F238E27FC236}">
                <a16:creationId xmlns:a16="http://schemas.microsoft.com/office/drawing/2014/main" id="{9A66B46D-85DD-5D37-DD23-D2F9C9ACD717}"/>
              </a:ext>
            </a:extLst>
          </p:cNvPr>
          <p:cNvCxnSpPr>
            <a:cxnSpLocks/>
            <a:stCxn id="6" idx="3"/>
            <a:endCxn id="14" idx="2"/>
          </p:cNvCxnSpPr>
          <p:nvPr/>
        </p:nvCxnSpPr>
        <p:spPr>
          <a:xfrm>
            <a:off x="2000643" y="4693418"/>
            <a:ext cx="5915778" cy="507550"/>
          </a:xfrm>
          <a:prstGeom prst="bentConnector4">
            <a:avLst>
              <a:gd name="adj1" fmla="val 3768"/>
              <a:gd name="adj2" fmla="val 145040"/>
            </a:avLst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Elbow Connector 26">
            <a:extLst>
              <a:ext uri="{FF2B5EF4-FFF2-40B4-BE49-F238E27FC236}">
                <a16:creationId xmlns:a16="http://schemas.microsoft.com/office/drawing/2014/main" id="{3EDD4E50-52BE-0F3F-AC5C-68286EDC56BF}"/>
              </a:ext>
            </a:extLst>
          </p:cNvPr>
          <p:cNvCxnSpPr>
            <a:cxnSpLocks/>
            <a:endCxn id="13" idx="0"/>
          </p:cNvCxnSpPr>
          <p:nvPr/>
        </p:nvCxnSpPr>
        <p:spPr>
          <a:xfrm>
            <a:off x="5086659" y="4070561"/>
            <a:ext cx="752375" cy="524323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28">
            <a:extLst>
              <a:ext uri="{FF2B5EF4-FFF2-40B4-BE49-F238E27FC236}">
                <a16:creationId xmlns:a16="http://schemas.microsoft.com/office/drawing/2014/main" id="{1AEC469C-F529-3183-BB06-D3F7BFEC6EDB}"/>
              </a:ext>
            </a:extLst>
          </p:cNvPr>
          <p:cNvCxnSpPr>
            <a:cxnSpLocks/>
            <a:endCxn id="14" idx="0"/>
          </p:cNvCxnSpPr>
          <p:nvPr/>
        </p:nvCxnSpPr>
        <p:spPr>
          <a:xfrm>
            <a:off x="5793836" y="4070561"/>
            <a:ext cx="2122585" cy="524322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Elbow Connector 30">
            <a:extLst>
              <a:ext uri="{FF2B5EF4-FFF2-40B4-BE49-F238E27FC236}">
                <a16:creationId xmlns:a16="http://schemas.microsoft.com/office/drawing/2014/main" id="{E8052DD1-BFA8-0594-F216-9A8BF86B794F}"/>
              </a:ext>
            </a:extLst>
          </p:cNvPr>
          <p:cNvCxnSpPr>
            <a:cxnSpLocks/>
            <a:endCxn id="16" idx="4"/>
          </p:cNvCxnSpPr>
          <p:nvPr/>
        </p:nvCxnSpPr>
        <p:spPr>
          <a:xfrm rot="16200000" flipV="1">
            <a:off x="7389336" y="3713243"/>
            <a:ext cx="1037453" cy="720302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1949E19B-2C05-5FBF-65D6-5663899BE3EA}"/>
              </a:ext>
            </a:extLst>
          </p:cNvPr>
          <p:cNvSpPr txBox="1"/>
          <p:nvPr/>
        </p:nvSpPr>
        <p:spPr>
          <a:xfrm>
            <a:off x="728677" y="4403224"/>
            <a:ext cx="14248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Observation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Vector</a:t>
            </a:r>
          </a:p>
        </p:txBody>
      </p:sp>
      <p:cxnSp>
        <p:nvCxnSpPr>
          <p:cNvPr id="47" name="Elbow Connector 46">
            <a:extLst>
              <a:ext uri="{FF2B5EF4-FFF2-40B4-BE49-F238E27FC236}">
                <a16:creationId xmlns:a16="http://schemas.microsoft.com/office/drawing/2014/main" id="{650D62B6-5C08-81DA-8F88-9408BF0E3224}"/>
              </a:ext>
            </a:extLst>
          </p:cNvPr>
          <p:cNvCxnSpPr>
            <a:cxnSpLocks/>
            <a:stCxn id="13" idx="3"/>
          </p:cNvCxnSpPr>
          <p:nvPr/>
        </p:nvCxnSpPr>
        <p:spPr>
          <a:xfrm>
            <a:off x="6363689" y="4897927"/>
            <a:ext cx="958523" cy="2792"/>
          </a:xfrm>
          <a:prstGeom prst="bentConnector3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Elbow Connector 56">
            <a:extLst>
              <a:ext uri="{FF2B5EF4-FFF2-40B4-BE49-F238E27FC236}">
                <a16:creationId xmlns:a16="http://schemas.microsoft.com/office/drawing/2014/main" id="{6874DC0F-17C4-A83C-92BA-120CEC6F4066}"/>
              </a:ext>
            </a:extLst>
          </p:cNvPr>
          <p:cNvCxnSpPr>
            <a:cxnSpLocks/>
            <a:endCxn id="6" idx="1"/>
          </p:cNvCxnSpPr>
          <p:nvPr/>
        </p:nvCxnSpPr>
        <p:spPr>
          <a:xfrm flipV="1">
            <a:off x="176552" y="4693418"/>
            <a:ext cx="694163" cy="2791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AE507305-E185-A5F9-8A6C-DF786499D414}"/>
              </a:ext>
            </a:extLst>
          </p:cNvPr>
          <p:cNvSpPr txBox="1"/>
          <p:nvPr/>
        </p:nvSpPr>
        <p:spPr>
          <a:xfrm>
            <a:off x="-314124" y="4144600"/>
            <a:ext cx="1424876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Storage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Request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(from OS)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30C44A6B-317F-B3A4-3EAF-E8A57C1C4F3A}"/>
              </a:ext>
            </a:extLst>
          </p:cNvPr>
          <p:cNvSpPr txBox="1"/>
          <p:nvPr/>
        </p:nvSpPr>
        <p:spPr>
          <a:xfrm>
            <a:off x="1173864" y="3827600"/>
            <a:ext cx="14248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State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02E5EC77-862F-6037-F8D1-4B5817B6F75D}"/>
              </a:ext>
            </a:extLst>
          </p:cNvPr>
          <p:cNvSpPr txBox="1"/>
          <p:nvPr/>
        </p:nvSpPr>
        <p:spPr>
          <a:xfrm>
            <a:off x="1110752" y="5147595"/>
            <a:ext cx="14248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State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F161A1A5-A9B6-8838-F861-F9F8A380DCF2}"/>
              </a:ext>
            </a:extLst>
          </p:cNvPr>
          <p:cNvSpPr txBox="1"/>
          <p:nvPr/>
        </p:nvSpPr>
        <p:spPr>
          <a:xfrm>
            <a:off x="4745935" y="3766711"/>
            <a:ext cx="14248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Action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0F254C6F-DDB4-C22F-0F40-3933226A1E26}"/>
              </a:ext>
            </a:extLst>
          </p:cNvPr>
          <p:cNvSpPr txBox="1"/>
          <p:nvPr/>
        </p:nvSpPr>
        <p:spPr>
          <a:xfrm>
            <a:off x="6100956" y="4553474"/>
            <a:ext cx="14248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Reward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FBE3B5FD-1F55-DDD2-7DC2-43DA944514E2}"/>
              </a:ext>
            </a:extLst>
          </p:cNvPr>
          <p:cNvSpPr txBox="1"/>
          <p:nvPr/>
        </p:nvSpPr>
        <p:spPr>
          <a:xfrm>
            <a:off x="7420548" y="2874734"/>
            <a:ext cx="142487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000" b="1" i="1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RL Decision Thread</a:t>
            </a:r>
          </a:p>
        </p:txBody>
      </p:sp>
      <p:cxnSp>
        <p:nvCxnSpPr>
          <p:cNvPr id="68" name="Elbow Connector 67">
            <a:extLst>
              <a:ext uri="{FF2B5EF4-FFF2-40B4-BE49-F238E27FC236}">
                <a16:creationId xmlns:a16="http://schemas.microsoft.com/office/drawing/2014/main" id="{DEE94EA8-ED3C-A39A-213D-3A8479523706}"/>
              </a:ext>
            </a:extLst>
          </p:cNvPr>
          <p:cNvCxnSpPr>
            <a:cxnSpLocks/>
            <a:endCxn id="12" idx="1"/>
          </p:cNvCxnSpPr>
          <p:nvPr/>
        </p:nvCxnSpPr>
        <p:spPr>
          <a:xfrm>
            <a:off x="3526526" y="3972684"/>
            <a:ext cx="485765" cy="1"/>
          </a:xfrm>
          <a:prstGeom prst="bentConnector3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>
            <a:extLst>
              <a:ext uri="{FF2B5EF4-FFF2-40B4-BE49-F238E27FC236}">
                <a16:creationId xmlns:a16="http://schemas.microsoft.com/office/drawing/2014/main" id="{580043EA-D627-14A7-913D-9A45565F4614}"/>
              </a:ext>
            </a:extLst>
          </p:cNvPr>
          <p:cNvSpPr txBox="1"/>
          <p:nvPr/>
        </p:nvSpPr>
        <p:spPr>
          <a:xfrm>
            <a:off x="3771036" y="4225899"/>
            <a:ext cx="14248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Sibyl Policy</a:t>
            </a:r>
          </a:p>
        </p:txBody>
      </p:sp>
      <p:cxnSp>
        <p:nvCxnSpPr>
          <p:cNvPr id="76" name="Elbow Connector 75">
            <a:extLst>
              <a:ext uri="{FF2B5EF4-FFF2-40B4-BE49-F238E27FC236}">
                <a16:creationId xmlns:a16="http://schemas.microsoft.com/office/drawing/2014/main" id="{674CF30D-306B-CA9D-F9C5-B91BCF68B518}"/>
              </a:ext>
            </a:extLst>
          </p:cNvPr>
          <p:cNvCxnSpPr>
            <a:cxnSpLocks/>
            <a:stCxn id="16" idx="1"/>
          </p:cNvCxnSpPr>
          <p:nvPr/>
        </p:nvCxnSpPr>
        <p:spPr>
          <a:xfrm rot="16200000" flipV="1">
            <a:off x="5652998" y="2071983"/>
            <a:ext cx="968161" cy="1112788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TextBox 89">
            <a:extLst>
              <a:ext uri="{FF2B5EF4-FFF2-40B4-BE49-F238E27FC236}">
                <a16:creationId xmlns:a16="http://schemas.microsoft.com/office/drawing/2014/main" id="{31AD2DEC-297F-7ABA-4EA3-24455E4D7040}"/>
              </a:ext>
            </a:extLst>
          </p:cNvPr>
          <p:cNvSpPr txBox="1"/>
          <p:nvPr/>
        </p:nvSpPr>
        <p:spPr>
          <a:xfrm>
            <a:off x="1098927" y="2365193"/>
            <a:ext cx="1777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Periodic Weights update</a:t>
            </a:r>
          </a:p>
        </p:txBody>
      </p:sp>
      <p:pic>
        <p:nvPicPr>
          <p:cNvPr id="106" name="Picture 105">
            <a:extLst>
              <a:ext uri="{FF2B5EF4-FFF2-40B4-BE49-F238E27FC236}">
                <a16:creationId xmlns:a16="http://schemas.microsoft.com/office/drawing/2014/main" id="{49F0D64E-FC49-29EA-F46C-D4832F25FF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572" t="30978" r="47203" b="51531"/>
          <a:stretch/>
        </p:blipFill>
        <p:spPr>
          <a:xfrm>
            <a:off x="2605339" y="3281926"/>
            <a:ext cx="950578" cy="1013037"/>
          </a:xfrm>
          <a:prstGeom prst="rect">
            <a:avLst/>
          </a:prstGeom>
        </p:spPr>
      </p:pic>
      <p:grpSp>
        <p:nvGrpSpPr>
          <p:cNvPr id="155" name="Group 154">
            <a:extLst>
              <a:ext uri="{FF2B5EF4-FFF2-40B4-BE49-F238E27FC236}">
                <a16:creationId xmlns:a16="http://schemas.microsoft.com/office/drawing/2014/main" id="{375397F5-D7AD-1B30-C159-B31D7C5D1BEF}"/>
              </a:ext>
            </a:extLst>
          </p:cNvPr>
          <p:cNvGrpSpPr/>
          <p:nvPr/>
        </p:nvGrpSpPr>
        <p:grpSpPr>
          <a:xfrm>
            <a:off x="3127418" y="2575857"/>
            <a:ext cx="524639" cy="338554"/>
            <a:chOff x="3086606" y="2492382"/>
            <a:chExt cx="524639" cy="338554"/>
          </a:xfrm>
        </p:grpSpPr>
        <p:sp>
          <p:nvSpPr>
            <p:cNvPr id="156" name="Oval 155">
              <a:extLst>
                <a:ext uri="{FF2B5EF4-FFF2-40B4-BE49-F238E27FC236}">
                  <a16:creationId xmlns:a16="http://schemas.microsoft.com/office/drawing/2014/main" id="{15F1007A-F3B7-BA7D-D40A-A12D32A96C17}"/>
                </a:ext>
              </a:extLst>
            </p:cNvPr>
            <p:cNvSpPr/>
            <p:nvPr/>
          </p:nvSpPr>
          <p:spPr>
            <a:xfrm>
              <a:off x="3191320" y="2523296"/>
              <a:ext cx="312627" cy="25164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157" name="TextBox 156">
              <a:extLst>
                <a:ext uri="{FF2B5EF4-FFF2-40B4-BE49-F238E27FC236}">
                  <a16:creationId xmlns:a16="http://schemas.microsoft.com/office/drawing/2014/main" id="{3AD391AA-FEC9-BEBA-ED4A-1A21933DB253}"/>
                </a:ext>
              </a:extLst>
            </p:cNvPr>
            <p:cNvSpPr txBox="1"/>
            <p:nvPr/>
          </p:nvSpPr>
          <p:spPr>
            <a:xfrm>
              <a:off x="3086606" y="2492382"/>
              <a:ext cx="524639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H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rPr>
                <a:t>10</a:t>
              </a:r>
            </a:p>
          </p:txBody>
        </p:sp>
      </p:grpSp>
      <p:sp>
        <p:nvSpPr>
          <p:cNvPr id="186" name="Rounded Rectangle 185">
            <a:extLst>
              <a:ext uri="{FF2B5EF4-FFF2-40B4-BE49-F238E27FC236}">
                <a16:creationId xmlns:a16="http://schemas.microsoft.com/office/drawing/2014/main" id="{2A6C46CC-51A7-F34F-563A-BC0030F4375C}"/>
              </a:ext>
            </a:extLst>
          </p:cNvPr>
          <p:cNvSpPr/>
          <p:nvPr/>
        </p:nvSpPr>
        <p:spPr>
          <a:xfrm>
            <a:off x="811727" y="1555149"/>
            <a:ext cx="8130867" cy="1319585"/>
          </a:xfrm>
          <a:prstGeom prst="roundRect">
            <a:avLst/>
          </a:prstGeom>
          <a:solidFill>
            <a:srgbClr val="D0D0E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cxnSp>
        <p:nvCxnSpPr>
          <p:cNvPr id="187" name="Elbow Connector 186">
            <a:extLst>
              <a:ext uri="{FF2B5EF4-FFF2-40B4-BE49-F238E27FC236}">
                <a16:creationId xmlns:a16="http://schemas.microsoft.com/office/drawing/2014/main" id="{2E6A2C66-09BA-3D5E-AECD-C2E35BB22455}"/>
              </a:ext>
            </a:extLst>
          </p:cNvPr>
          <p:cNvCxnSpPr>
            <a:cxnSpLocks/>
            <a:endCxn id="199" idx="3"/>
          </p:cNvCxnSpPr>
          <p:nvPr/>
        </p:nvCxnSpPr>
        <p:spPr>
          <a:xfrm rot="16200000" flipV="1">
            <a:off x="5626723" y="2045708"/>
            <a:ext cx="968161" cy="1165338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Elbow Connector 187">
            <a:extLst>
              <a:ext uri="{FF2B5EF4-FFF2-40B4-BE49-F238E27FC236}">
                <a16:creationId xmlns:a16="http://schemas.microsoft.com/office/drawing/2014/main" id="{96E34FA3-D3D3-701D-E341-AAE52AB495DE}"/>
              </a:ext>
            </a:extLst>
          </p:cNvPr>
          <p:cNvCxnSpPr>
            <a:cxnSpLocks/>
          </p:cNvCxnSpPr>
          <p:nvPr/>
        </p:nvCxnSpPr>
        <p:spPr>
          <a:xfrm rot="10800000" flipV="1">
            <a:off x="3602882" y="2144296"/>
            <a:ext cx="603017" cy="30938"/>
          </a:xfrm>
          <a:prstGeom prst="bentConnector3">
            <a:avLst>
              <a:gd name="adj1" fmla="val 2940"/>
            </a:avLst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9" name="TextBox 188">
            <a:extLst>
              <a:ext uri="{FF2B5EF4-FFF2-40B4-BE49-F238E27FC236}">
                <a16:creationId xmlns:a16="http://schemas.microsoft.com/office/drawing/2014/main" id="{511C62C9-EAA7-364A-DA2D-671DF2D1AED5}"/>
              </a:ext>
            </a:extLst>
          </p:cNvPr>
          <p:cNvSpPr txBox="1"/>
          <p:nvPr/>
        </p:nvSpPr>
        <p:spPr>
          <a:xfrm>
            <a:off x="1665230" y="1749368"/>
            <a:ext cx="1184222" cy="48987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14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Training </a:t>
            </a:r>
          </a:p>
          <a:p>
            <a:pPr marL="0" marR="0" lvl="0" indent="0" algn="l" defTabSz="457200" rtl="0" eaLnBrk="1" fontAlgn="auto" latinLnBrk="0" hangingPunct="1">
              <a:lnSpc>
                <a:spcPts val="14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Network</a:t>
            </a:r>
          </a:p>
        </p:txBody>
      </p:sp>
      <p:sp>
        <p:nvSpPr>
          <p:cNvPr id="191" name="TextBox 190">
            <a:extLst>
              <a:ext uri="{FF2B5EF4-FFF2-40B4-BE49-F238E27FC236}">
                <a16:creationId xmlns:a16="http://schemas.microsoft.com/office/drawing/2014/main" id="{77131A3B-152C-8176-D93D-8AD57E9592BA}"/>
              </a:ext>
            </a:extLst>
          </p:cNvPr>
          <p:cNvSpPr txBox="1"/>
          <p:nvPr/>
        </p:nvSpPr>
        <p:spPr>
          <a:xfrm>
            <a:off x="7420548" y="1561838"/>
            <a:ext cx="142487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000" b="1" i="1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RL Training Thread</a:t>
            </a:r>
          </a:p>
        </p:txBody>
      </p:sp>
      <p:sp>
        <p:nvSpPr>
          <p:cNvPr id="192" name="TextBox 191">
            <a:extLst>
              <a:ext uri="{FF2B5EF4-FFF2-40B4-BE49-F238E27FC236}">
                <a16:creationId xmlns:a16="http://schemas.microsoft.com/office/drawing/2014/main" id="{4EF89A6D-128C-319D-FFE3-3F9745B0B038}"/>
              </a:ext>
            </a:extLst>
          </p:cNvPr>
          <p:cNvSpPr txBox="1"/>
          <p:nvPr/>
        </p:nvSpPr>
        <p:spPr>
          <a:xfrm>
            <a:off x="5458373" y="1854385"/>
            <a:ext cx="14248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Batch</a:t>
            </a:r>
          </a:p>
        </p:txBody>
      </p:sp>
      <p:sp>
        <p:nvSpPr>
          <p:cNvPr id="199" name="Rounded Rectangle 198">
            <a:extLst>
              <a:ext uri="{FF2B5EF4-FFF2-40B4-BE49-F238E27FC236}">
                <a16:creationId xmlns:a16="http://schemas.microsoft.com/office/drawing/2014/main" id="{6A44D447-1CFA-4A3D-2D9C-21AA0698F8C5}"/>
              </a:ext>
            </a:extLst>
          </p:cNvPr>
          <p:cNvSpPr/>
          <p:nvPr/>
        </p:nvSpPr>
        <p:spPr>
          <a:xfrm>
            <a:off x="4174368" y="1875170"/>
            <a:ext cx="1353766" cy="538251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Training Dataset</a:t>
            </a:r>
          </a:p>
        </p:txBody>
      </p:sp>
      <p:cxnSp>
        <p:nvCxnSpPr>
          <p:cNvPr id="96" name="Elbow Connector 95">
            <a:extLst>
              <a:ext uri="{FF2B5EF4-FFF2-40B4-BE49-F238E27FC236}">
                <a16:creationId xmlns:a16="http://schemas.microsoft.com/office/drawing/2014/main" id="{BD6BAEED-45F7-F1E4-1E52-26B52B1DC07F}"/>
              </a:ext>
            </a:extLst>
          </p:cNvPr>
          <p:cNvCxnSpPr>
            <a:cxnSpLocks/>
          </p:cNvCxnSpPr>
          <p:nvPr/>
        </p:nvCxnSpPr>
        <p:spPr>
          <a:xfrm rot="16200000" flipH="1">
            <a:off x="2730637" y="2932298"/>
            <a:ext cx="842946" cy="20258"/>
          </a:xfrm>
          <a:prstGeom prst="bentConnector3">
            <a:avLst>
              <a:gd name="adj1" fmla="val 1411"/>
            </a:avLst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3" name="Picture 202">
            <a:extLst>
              <a:ext uri="{FF2B5EF4-FFF2-40B4-BE49-F238E27FC236}">
                <a16:creationId xmlns:a16="http://schemas.microsoft.com/office/drawing/2014/main" id="{A60E3BB0-BE2E-BBA9-32DA-29AB044B46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572" t="30978" r="47203" b="51531"/>
          <a:stretch/>
        </p:blipFill>
        <p:spPr>
          <a:xfrm>
            <a:off x="2673323" y="1668715"/>
            <a:ext cx="950578" cy="1013037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CE234BED-2E2E-9D91-83FB-BBA4E714E003}"/>
              </a:ext>
            </a:extLst>
          </p:cNvPr>
          <p:cNvSpPr txBox="1"/>
          <p:nvPr/>
        </p:nvSpPr>
        <p:spPr>
          <a:xfrm>
            <a:off x="946529" y="2314394"/>
            <a:ext cx="1777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Periodic Policy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Weight Update</a:t>
            </a:r>
          </a:p>
        </p:txBody>
      </p:sp>
      <p:sp>
        <p:nvSpPr>
          <p:cNvPr id="48" name="Slide Number Placeholder 5">
            <a:extLst>
              <a:ext uri="{FF2B5EF4-FFF2-40B4-BE49-F238E27FC236}">
                <a16:creationId xmlns:a16="http://schemas.microsoft.com/office/drawing/2014/main" id="{630C58FD-608D-94BB-8450-062B866A15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86600" y="647429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chemeClr val="tx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571078-45FA-4BA5-9BE9-4C6ADE012FE3}" type="slidenum">
              <a:rPr kumimoji="0" lang="en-CH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125</a:t>
            </a:fld>
            <a:endParaRPr kumimoji="0" lang="en-CH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11053690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F2EB44F9-51AE-39B7-8DE9-A73ADD2315ED}"/>
              </a:ext>
            </a:extLst>
          </p:cNvPr>
          <p:cNvSpPr/>
          <p:nvPr/>
        </p:nvSpPr>
        <p:spPr>
          <a:xfrm>
            <a:off x="811727" y="2920042"/>
            <a:ext cx="8155721" cy="2592375"/>
          </a:xfrm>
          <a:prstGeom prst="roundRect">
            <a:avLst/>
          </a:prstGeom>
          <a:solidFill>
            <a:srgbClr val="EDF6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F317348-C403-CF11-8BC6-8BDDB9BCF3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RL Decision Thread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99283521-417F-FB36-4A09-DC07D1EC7138}"/>
              </a:ext>
            </a:extLst>
          </p:cNvPr>
          <p:cNvSpPr/>
          <p:nvPr/>
        </p:nvSpPr>
        <p:spPr>
          <a:xfrm>
            <a:off x="870715" y="4296178"/>
            <a:ext cx="1129928" cy="794479"/>
          </a:xfrm>
          <a:prstGeom prst="roundRect">
            <a:avLst/>
          </a:prstGeom>
          <a:solidFill>
            <a:srgbClr val="D0E4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951E36A-0BC2-9934-38AE-C19ABCBB4DAF}"/>
              </a:ext>
            </a:extLst>
          </p:cNvPr>
          <p:cNvSpPr/>
          <p:nvPr/>
        </p:nvSpPr>
        <p:spPr>
          <a:xfrm>
            <a:off x="2443319" y="3269859"/>
            <a:ext cx="2650761" cy="1325026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579F42E-0783-0CC0-3DE4-088A6CF3175B}"/>
              </a:ext>
            </a:extLst>
          </p:cNvPr>
          <p:cNvSpPr txBox="1"/>
          <p:nvPr/>
        </p:nvSpPr>
        <p:spPr>
          <a:xfrm>
            <a:off x="2635694" y="4178692"/>
            <a:ext cx="1184222" cy="48987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14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Inference </a:t>
            </a:r>
          </a:p>
          <a:p>
            <a:pPr marL="0" marR="0" lvl="0" indent="0" algn="l" defTabSz="457200" rtl="0" eaLnBrk="1" fontAlgn="auto" latinLnBrk="0" hangingPunct="1">
              <a:lnSpc>
                <a:spcPts val="14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Network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A26A6F7B-1E99-4099-00D9-4B1F3D5F900A}"/>
              </a:ext>
            </a:extLst>
          </p:cNvPr>
          <p:cNvSpPr/>
          <p:nvPr/>
        </p:nvSpPr>
        <p:spPr>
          <a:xfrm>
            <a:off x="4012291" y="3736697"/>
            <a:ext cx="759500" cy="471975"/>
          </a:xfrm>
          <a:prstGeom prst="roundRect">
            <a:avLst/>
          </a:prstGeom>
          <a:solidFill>
            <a:srgbClr val="99D6C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Max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B81644D6-8A04-952C-1B70-F3BDFFF2671F}"/>
              </a:ext>
            </a:extLst>
          </p:cNvPr>
          <p:cNvSpPr/>
          <p:nvPr/>
        </p:nvSpPr>
        <p:spPr>
          <a:xfrm>
            <a:off x="5314378" y="4594884"/>
            <a:ext cx="1049311" cy="606085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HSS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5F35D7B4-6836-8900-8BDC-7FAB01481E57}"/>
              </a:ext>
            </a:extLst>
          </p:cNvPr>
          <p:cNvSpPr/>
          <p:nvPr/>
        </p:nvSpPr>
        <p:spPr>
          <a:xfrm>
            <a:off x="7308070" y="4594883"/>
            <a:ext cx="1216701" cy="606085"/>
          </a:xfrm>
          <a:prstGeom prst="roundRect">
            <a:avLst/>
          </a:prstGeom>
          <a:solidFill>
            <a:srgbClr val="CED5D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9C66BE2-EB3E-7FBF-5480-E1891A043F8B}"/>
              </a:ext>
            </a:extLst>
          </p:cNvPr>
          <p:cNvSpPr txBox="1"/>
          <p:nvPr/>
        </p:nvSpPr>
        <p:spPr>
          <a:xfrm>
            <a:off x="7203982" y="4668570"/>
            <a:ext cx="1424876" cy="489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14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Collect</a:t>
            </a:r>
          </a:p>
          <a:p>
            <a:pPr marL="0" marR="0" lvl="0" indent="0" algn="ctr" defTabSz="457200" rtl="0" eaLnBrk="1" fontAlgn="auto" latinLnBrk="0" hangingPunct="1">
              <a:lnSpc>
                <a:spcPts val="14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Experiences</a:t>
            </a:r>
          </a:p>
        </p:txBody>
      </p:sp>
      <p:sp>
        <p:nvSpPr>
          <p:cNvPr id="16" name="Magnetic Disk 15">
            <a:extLst>
              <a:ext uri="{FF2B5EF4-FFF2-40B4-BE49-F238E27FC236}">
                <a16:creationId xmlns:a16="http://schemas.microsoft.com/office/drawing/2014/main" id="{A281567B-20DC-698E-2C88-67256CB28C1D}"/>
              </a:ext>
            </a:extLst>
          </p:cNvPr>
          <p:cNvSpPr/>
          <p:nvPr/>
        </p:nvSpPr>
        <p:spPr>
          <a:xfrm>
            <a:off x="5839033" y="3112457"/>
            <a:ext cx="1708878" cy="884420"/>
          </a:xfrm>
          <a:prstGeom prst="flowChartMagneticDisk">
            <a:avLst/>
          </a:prstGeom>
          <a:solidFill>
            <a:srgbClr val="FFBCB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17DF911-780C-3465-FF64-040451098DED}"/>
              </a:ext>
            </a:extLst>
          </p:cNvPr>
          <p:cNvSpPr txBox="1"/>
          <p:nvPr/>
        </p:nvSpPr>
        <p:spPr>
          <a:xfrm>
            <a:off x="5680129" y="3421262"/>
            <a:ext cx="2023673" cy="489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14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Experience Buffer (in host DRAM)</a:t>
            </a:r>
          </a:p>
        </p:txBody>
      </p:sp>
      <p:cxnSp>
        <p:nvCxnSpPr>
          <p:cNvPr id="21" name="Elbow Connector 20">
            <a:extLst>
              <a:ext uri="{FF2B5EF4-FFF2-40B4-BE49-F238E27FC236}">
                <a16:creationId xmlns:a16="http://schemas.microsoft.com/office/drawing/2014/main" id="{4A1D85F8-4E1D-4BBE-E68C-A70D60BF4202}"/>
              </a:ext>
            </a:extLst>
          </p:cNvPr>
          <p:cNvCxnSpPr>
            <a:cxnSpLocks/>
            <a:stCxn id="6" idx="3"/>
            <a:endCxn id="7" idx="1"/>
          </p:cNvCxnSpPr>
          <p:nvPr/>
        </p:nvCxnSpPr>
        <p:spPr>
          <a:xfrm flipV="1">
            <a:off x="2000643" y="3932372"/>
            <a:ext cx="442676" cy="761046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Elbow Connector 21">
            <a:extLst>
              <a:ext uri="{FF2B5EF4-FFF2-40B4-BE49-F238E27FC236}">
                <a16:creationId xmlns:a16="http://schemas.microsoft.com/office/drawing/2014/main" id="{9A66B46D-85DD-5D37-DD23-D2F9C9ACD717}"/>
              </a:ext>
            </a:extLst>
          </p:cNvPr>
          <p:cNvCxnSpPr>
            <a:cxnSpLocks/>
            <a:stCxn id="6" idx="3"/>
            <a:endCxn id="14" idx="2"/>
          </p:cNvCxnSpPr>
          <p:nvPr/>
        </p:nvCxnSpPr>
        <p:spPr>
          <a:xfrm>
            <a:off x="2000643" y="4693418"/>
            <a:ext cx="5915778" cy="507550"/>
          </a:xfrm>
          <a:prstGeom prst="bentConnector4">
            <a:avLst>
              <a:gd name="adj1" fmla="val 3768"/>
              <a:gd name="adj2" fmla="val 145040"/>
            </a:avLst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Elbow Connector 26">
            <a:extLst>
              <a:ext uri="{FF2B5EF4-FFF2-40B4-BE49-F238E27FC236}">
                <a16:creationId xmlns:a16="http://schemas.microsoft.com/office/drawing/2014/main" id="{3EDD4E50-52BE-0F3F-AC5C-68286EDC56BF}"/>
              </a:ext>
            </a:extLst>
          </p:cNvPr>
          <p:cNvCxnSpPr>
            <a:cxnSpLocks/>
            <a:endCxn id="13" idx="0"/>
          </p:cNvCxnSpPr>
          <p:nvPr/>
        </p:nvCxnSpPr>
        <p:spPr>
          <a:xfrm>
            <a:off x="5086659" y="4070561"/>
            <a:ext cx="752375" cy="524323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28">
            <a:extLst>
              <a:ext uri="{FF2B5EF4-FFF2-40B4-BE49-F238E27FC236}">
                <a16:creationId xmlns:a16="http://schemas.microsoft.com/office/drawing/2014/main" id="{1AEC469C-F529-3183-BB06-D3F7BFEC6EDB}"/>
              </a:ext>
            </a:extLst>
          </p:cNvPr>
          <p:cNvCxnSpPr>
            <a:cxnSpLocks/>
            <a:endCxn id="14" idx="0"/>
          </p:cNvCxnSpPr>
          <p:nvPr/>
        </p:nvCxnSpPr>
        <p:spPr>
          <a:xfrm>
            <a:off x="5793836" y="4070561"/>
            <a:ext cx="2122585" cy="524322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Elbow Connector 30">
            <a:extLst>
              <a:ext uri="{FF2B5EF4-FFF2-40B4-BE49-F238E27FC236}">
                <a16:creationId xmlns:a16="http://schemas.microsoft.com/office/drawing/2014/main" id="{E8052DD1-BFA8-0594-F216-9A8BF86B794F}"/>
              </a:ext>
            </a:extLst>
          </p:cNvPr>
          <p:cNvCxnSpPr>
            <a:cxnSpLocks/>
            <a:endCxn id="16" idx="4"/>
          </p:cNvCxnSpPr>
          <p:nvPr/>
        </p:nvCxnSpPr>
        <p:spPr>
          <a:xfrm rot="16200000" flipV="1">
            <a:off x="7389336" y="3713243"/>
            <a:ext cx="1037453" cy="720302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1949E19B-2C05-5FBF-65D6-5663899BE3EA}"/>
              </a:ext>
            </a:extLst>
          </p:cNvPr>
          <p:cNvSpPr txBox="1"/>
          <p:nvPr/>
        </p:nvSpPr>
        <p:spPr>
          <a:xfrm>
            <a:off x="728677" y="4403224"/>
            <a:ext cx="14248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Observation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Vector</a:t>
            </a:r>
          </a:p>
        </p:txBody>
      </p:sp>
      <p:cxnSp>
        <p:nvCxnSpPr>
          <p:cNvPr id="47" name="Elbow Connector 46">
            <a:extLst>
              <a:ext uri="{FF2B5EF4-FFF2-40B4-BE49-F238E27FC236}">
                <a16:creationId xmlns:a16="http://schemas.microsoft.com/office/drawing/2014/main" id="{650D62B6-5C08-81DA-8F88-9408BF0E3224}"/>
              </a:ext>
            </a:extLst>
          </p:cNvPr>
          <p:cNvCxnSpPr>
            <a:cxnSpLocks/>
            <a:stCxn id="13" idx="3"/>
          </p:cNvCxnSpPr>
          <p:nvPr/>
        </p:nvCxnSpPr>
        <p:spPr>
          <a:xfrm>
            <a:off x="6363689" y="4897927"/>
            <a:ext cx="958523" cy="2792"/>
          </a:xfrm>
          <a:prstGeom prst="bentConnector3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Elbow Connector 56">
            <a:extLst>
              <a:ext uri="{FF2B5EF4-FFF2-40B4-BE49-F238E27FC236}">
                <a16:creationId xmlns:a16="http://schemas.microsoft.com/office/drawing/2014/main" id="{6874DC0F-17C4-A83C-92BA-120CEC6F4066}"/>
              </a:ext>
            </a:extLst>
          </p:cNvPr>
          <p:cNvCxnSpPr>
            <a:cxnSpLocks/>
            <a:endCxn id="6" idx="1"/>
          </p:cNvCxnSpPr>
          <p:nvPr/>
        </p:nvCxnSpPr>
        <p:spPr>
          <a:xfrm flipV="1">
            <a:off x="176552" y="4693418"/>
            <a:ext cx="694163" cy="2791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AE507305-E185-A5F9-8A6C-DF786499D414}"/>
              </a:ext>
            </a:extLst>
          </p:cNvPr>
          <p:cNvSpPr txBox="1"/>
          <p:nvPr/>
        </p:nvSpPr>
        <p:spPr>
          <a:xfrm>
            <a:off x="-314124" y="4144600"/>
            <a:ext cx="1424876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Storage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Request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(from OS)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30C44A6B-317F-B3A4-3EAF-E8A57C1C4F3A}"/>
              </a:ext>
            </a:extLst>
          </p:cNvPr>
          <p:cNvSpPr txBox="1"/>
          <p:nvPr/>
        </p:nvSpPr>
        <p:spPr>
          <a:xfrm>
            <a:off x="1173864" y="3827600"/>
            <a:ext cx="14248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State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02E5EC77-862F-6037-F8D1-4B5817B6F75D}"/>
              </a:ext>
            </a:extLst>
          </p:cNvPr>
          <p:cNvSpPr txBox="1"/>
          <p:nvPr/>
        </p:nvSpPr>
        <p:spPr>
          <a:xfrm>
            <a:off x="1110752" y="5147595"/>
            <a:ext cx="14248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State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F161A1A5-A9B6-8838-F861-F9F8A380DCF2}"/>
              </a:ext>
            </a:extLst>
          </p:cNvPr>
          <p:cNvSpPr txBox="1"/>
          <p:nvPr/>
        </p:nvSpPr>
        <p:spPr>
          <a:xfrm>
            <a:off x="4745935" y="3766711"/>
            <a:ext cx="14248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Action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0F254C6F-DDB4-C22F-0F40-3933226A1E26}"/>
              </a:ext>
            </a:extLst>
          </p:cNvPr>
          <p:cNvSpPr txBox="1"/>
          <p:nvPr/>
        </p:nvSpPr>
        <p:spPr>
          <a:xfrm>
            <a:off x="6100956" y="4553474"/>
            <a:ext cx="14248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Reward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FBE3B5FD-1F55-DDD2-7DC2-43DA944514E2}"/>
              </a:ext>
            </a:extLst>
          </p:cNvPr>
          <p:cNvSpPr txBox="1"/>
          <p:nvPr/>
        </p:nvSpPr>
        <p:spPr>
          <a:xfrm>
            <a:off x="7420548" y="2874734"/>
            <a:ext cx="142487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000" b="1" i="1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RL Decision Thread</a:t>
            </a:r>
          </a:p>
        </p:txBody>
      </p:sp>
      <p:cxnSp>
        <p:nvCxnSpPr>
          <p:cNvPr id="68" name="Elbow Connector 67">
            <a:extLst>
              <a:ext uri="{FF2B5EF4-FFF2-40B4-BE49-F238E27FC236}">
                <a16:creationId xmlns:a16="http://schemas.microsoft.com/office/drawing/2014/main" id="{DEE94EA8-ED3C-A39A-213D-3A8479523706}"/>
              </a:ext>
            </a:extLst>
          </p:cNvPr>
          <p:cNvCxnSpPr>
            <a:cxnSpLocks/>
            <a:endCxn id="12" idx="1"/>
          </p:cNvCxnSpPr>
          <p:nvPr/>
        </p:nvCxnSpPr>
        <p:spPr>
          <a:xfrm>
            <a:off x="3526526" y="3972684"/>
            <a:ext cx="485765" cy="1"/>
          </a:xfrm>
          <a:prstGeom prst="bentConnector3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>
            <a:extLst>
              <a:ext uri="{FF2B5EF4-FFF2-40B4-BE49-F238E27FC236}">
                <a16:creationId xmlns:a16="http://schemas.microsoft.com/office/drawing/2014/main" id="{580043EA-D627-14A7-913D-9A45565F4614}"/>
              </a:ext>
            </a:extLst>
          </p:cNvPr>
          <p:cNvSpPr txBox="1"/>
          <p:nvPr/>
        </p:nvSpPr>
        <p:spPr>
          <a:xfrm>
            <a:off x="3771036" y="4225899"/>
            <a:ext cx="14248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Sibyl Policy</a:t>
            </a:r>
          </a:p>
        </p:txBody>
      </p:sp>
      <p:pic>
        <p:nvPicPr>
          <p:cNvPr id="106" name="Picture 105">
            <a:extLst>
              <a:ext uri="{FF2B5EF4-FFF2-40B4-BE49-F238E27FC236}">
                <a16:creationId xmlns:a16="http://schemas.microsoft.com/office/drawing/2014/main" id="{49F0D64E-FC49-29EA-F46C-D4832F25FF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572" t="30978" r="47203" b="51531"/>
          <a:stretch/>
        </p:blipFill>
        <p:spPr>
          <a:xfrm>
            <a:off x="2605339" y="3281926"/>
            <a:ext cx="950578" cy="1013037"/>
          </a:xfrm>
          <a:prstGeom prst="rect">
            <a:avLst/>
          </a:prstGeom>
        </p:spPr>
      </p:pic>
      <p:cxnSp>
        <p:nvCxnSpPr>
          <p:cNvPr id="71" name="Elbow Connector 70">
            <a:extLst>
              <a:ext uri="{FF2B5EF4-FFF2-40B4-BE49-F238E27FC236}">
                <a16:creationId xmlns:a16="http://schemas.microsoft.com/office/drawing/2014/main" id="{412947B0-BCD4-88AC-F9CB-52E340AB7424}"/>
              </a:ext>
            </a:extLst>
          </p:cNvPr>
          <p:cNvCxnSpPr>
            <a:cxnSpLocks/>
          </p:cNvCxnSpPr>
          <p:nvPr/>
        </p:nvCxnSpPr>
        <p:spPr>
          <a:xfrm rot="16200000" flipV="1">
            <a:off x="5642193" y="2061178"/>
            <a:ext cx="937223" cy="1165336"/>
          </a:xfrm>
          <a:prstGeom prst="bentConnector2">
            <a:avLst/>
          </a:prstGeom>
          <a:ln w="28575">
            <a:solidFill>
              <a:schemeClr val="tx1">
                <a:alpha val="12329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Rounded Rectangle 72">
            <a:extLst>
              <a:ext uri="{FF2B5EF4-FFF2-40B4-BE49-F238E27FC236}">
                <a16:creationId xmlns:a16="http://schemas.microsoft.com/office/drawing/2014/main" id="{6A1FBD11-F58A-7272-AE61-B125E88DABC5}"/>
              </a:ext>
            </a:extLst>
          </p:cNvPr>
          <p:cNvSpPr/>
          <p:nvPr/>
        </p:nvSpPr>
        <p:spPr>
          <a:xfrm>
            <a:off x="811727" y="1555149"/>
            <a:ext cx="8130867" cy="1319585"/>
          </a:xfrm>
          <a:prstGeom prst="roundRect">
            <a:avLst/>
          </a:prstGeom>
          <a:solidFill>
            <a:srgbClr val="D0D0E3">
              <a:alpha val="15000"/>
            </a:srgbClr>
          </a:solidFill>
          <a:ln>
            <a:solidFill>
              <a:schemeClr val="tx1"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cxnSp>
        <p:nvCxnSpPr>
          <p:cNvPr id="74" name="Elbow Connector 73">
            <a:extLst>
              <a:ext uri="{FF2B5EF4-FFF2-40B4-BE49-F238E27FC236}">
                <a16:creationId xmlns:a16="http://schemas.microsoft.com/office/drawing/2014/main" id="{39DADA25-B4A5-FD09-C700-401BEF401A48}"/>
              </a:ext>
            </a:extLst>
          </p:cNvPr>
          <p:cNvCxnSpPr>
            <a:cxnSpLocks/>
            <a:stCxn id="81" idx="1"/>
          </p:cNvCxnSpPr>
          <p:nvPr/>
        </p:nvCxnSpPr>
        <p:spPr>
          <a:xfrm rot="10800000" flipV="1">
            <a:off x="3602886" y="2175234"/>
            <a:ext cx="571483" cy="0"/>
          </a:xfrm>
          <a:prstGeom prst="bentConnector3">
            <a:avLst>
              <a:gd name="adj1" fmla="val 50000"/>
            </a:avLst>
          </a:prstGeom>
          <a:ln w="28575">
            <a:solidFill>
              <a:schemeClr val="tx1">
                <a:alpha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6DEAC5DB-594D-DC2C-6F95-30CE8417FA97}"/>
              </a:ext>
            </a:extLst>
          </p:cNvPr>
          <p:cNvSpPr txBox="1"/>
          <p:nvPr/>
        </p:nvSpPr>
        <p:spPr>
          <a:xfrm>
            <a:off x="1665230" y="1749368"/>
            <a:ext cx="1184222" cy="48987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14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Training </a:t>
            </a:r>
          </a:p>
          <a:p>
            <a:pPr marL="0" marR="0" lvl="0" indent="0" algn="l" defTabSz="457200" rtl="0" eaLnBrk="1" fontAlgn="auto" latinLnBrk="0" hangingPunct="1">
              <a:lnSpc>
                <a:spcPts val="14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Network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7AA46954-666F-81AF-C1A6-37F9A40A5E55}"/>
              </a:ext>
            </a:extLst>
          </p:cNvPr>
          <p:cNvSpPr txBox="1"/>
          <p:nvPr/>
        </p:nvSpPr>
        <p:spPr>
          <a:xfrm>
            <a:off x="7420548" y="1561838"/>
            <a:ext cx="142487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000" b="1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alpha val="1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RL Training Thread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167B529B-93AA-90EE-4EA1-65AAB75CE8FF}"/>
              </a:ext>
            </a:extLst>
          </p:cNvPr>
          <p:cNvSpPr txBox="1"/>
          <p:nvPr/>
        </p:nvSpPr>
        <p:spPr>
          <a:xfrm>
            <a:off x="5458373" y="1854385"/>
            <a:ext cx="14248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Batch</a:t>
            </a:r>
          </a:p>
        </p:txBody>
      </p:sp>
      <p:pic>
        <p:nvPicPr>
          <p:cNvPr id="80" name="Picture 79">
            <a:extLst>
              <a:ext uri="{FF2B5EF4-FFF2-40B4-BE49-F238E27FC236}">
                <a16:creationId xmlns:a16="http://schemas.microsoft.com/office/drawing/2014/main" id="{066658DE-CBAC-EB28-F534-312E8AA5A4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5000"/>
          </a:blip>
          <a:srcRect l="38572" t="30978" r="47203" b="51531"/>
          <a:stretch/>
        </p:blipFill>
        <p:spPr>
          <a:xfrm>
            <a:off x="2673323" y="1668715"/>
            <a:ext cx="950578" cy="1013037"/>
          </a:xfrm>
          <a:prstGeom prst="rect">
            <a:avLst/>
          </a:prstGeom>
        </p:spPr>
      </p:pic>
      <p:sp>
        <p:nvSpPr>
          <p:cNvPr id="81" name="Rounded Rectangle 80">
            <a:extLst>
              <a:ext uri="{FF2B5EF4-FFF2-40B4-BE49-F238E27FC236}">
                <a16:creationId xmlns:a16="http://schemas.microsoft.com/office/drawing/2014/main" id="{4FA5B506-E1E4-34A8-F067-2C8A779BD37D}"/>
              </a:ext>
            </a:extLst>
          </p:cNvPr>
          <p:cNvSpPr/>
          <p:nvPr/>
        </p:nvSpPr>
        <p:spPr>
          <a:xfrm>
            <a:off x="4174368" y="1875170"/>
            <a:ext cx="1353766" cy="538251"/>
          </a:xfrm>
          <a:prstGeom prst="roundRect">
            <a:avLst/>
          </a:prstGeom>
          <a:solidFill>
            <a:schemeClr val="bg2">
              <a:lumMod val="90000"/>
              <a:alpha val="15000"/>
            </a:schemeClr>
          </a:solidFill>
          <a:ln>
            <a:solidFill>
              <a:schemeClr val="tx1"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Training Dataset</a:t>
            </a:r>
          </a:p>
        </p:txBody>
      </p:sp>
      <p:cxnSp>
        <p:nvCxnSpPr>
          <p:cNvPr id="82" name="Elbow Connector 81">
            <a:extLst>
              <a:ext uri="{FF2B5EF4-FFF2-40B4-BE49-F238E27FC236}">
                <a16:creationId xmlns:a16="http://schemas.microsoft.com/office/drawing/2014/main" id="{347384BB-A7DB-35C1-1E5C-1B5B53EEA4ED}"/>
              </a:ext>
            </a:extLst>
          </p:cNvPr>
          <p:cNvCxnSpPr>
            <a:cxnSpLocks/>
          </p:cNvCxnSpPr>
          <p:nvPr/>
        </p:nvCxnSpPr>
        <p:spPr>
          <a:xfrm rot="5400000">
            <a:off x="2774568" y="2976228"/>
            <a:ext cx="788043" cy="0"/>
          </a:xfrm>
          <a:prstGeom prst="bentConnector3">
            <a:avLst>
              <a:gd name="adj1" fmla="val 50000"/>
            </a:avLst>
          </a:prstGeom>
          <a:ln w="28575">
            <a:solidFill>
              <a:schemeClr val="tx1">
                <a:alpha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Box 82">
            <a:extLst>
              <a:ext uri="{FF2B5EF4-FFF2-40B4-BE49-F238E27FC236}">
                <a16:creationId xmlns:a16="http://schemas.microsoft.com/office/drawing/2014/main" id="{7A1848DC-CF81-C577-FCB6-9418B3E3999C}"/>
              </a:ext>
            </a:extLst>
          </p:cNvPr>
          <p:cNvSpPr txBox="1"/>
          <p:nvPr/>
        </p:nvSpPr>
        <p:spPr>
          <a:xfrm>
            <a:off x="946529" y="2314394"/>
            <a:ext cx="1777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Periodic  Policy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Weight Update</a:t>
            </a:r>
          </a:p>
        </p:txBody>
      </p:sp>
      <p:sp>
        <p:nvSpPr>
          <p:cNvPr id="41" name="Slide Number Placeholder 5">
            <a:extLst>
              <a:ext uri="{FF2B5EF4-FFF2-40B4-BE49-F238E27FC236}">
                <a16:creationId xmlns:a16="http://schemas.microsoft.com/office/drawing/2014/main" id="{10FA5B1A-5CFB-201C-523B-76D2D700D8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86600" y="647429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chemeClr val="tx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571078-45FA-4BA5-9BE9-4C6ADE012FE3}" type="slidenum">
              <a:rPr kumimoji="0" lang="en-CH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126</a:t>
            </a:fld>
            <a:endParaRPr kumimoji="0" lang="en-CH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98409301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F2EB44F9-51AE-39B7-8DE9-A73ADD2315ED}"/>
              </a:ext>
            </a:extLst>
          </p:cNvPr>
          <p:cNvSpPr/>
          <p:nvPr/>
        </p:nvSpPr>
        <p:spPr>
          <a:xfrm>
            <a:off x="811727" y="2920042"/>
            <a:ext cx="8155721" cy="2592375"/>
          </a:xfrm>
          <a:prstGeom prst="roundRect">
            <a:avLst/>
          </a:prstGeom>
          <a:solidFill>
            <a:srgbClr val="EDF6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F317348-C403-CF11-8BC6-8BDDB9BCF3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RL Decision Thread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99283521-417F-FB36-4A09-DC07D1EC7138}"/>
              </a:ext>
            </a:extLst>
          </p:cNvPr>
          <p:cNvSpPr/>
          <p:nvPr/>
        </p:nvSpPr>
        <p:spPr>
          <a:xfrm>
            <a:off x="870715" y="4296178"/>
            <a:ext cx="1129928" cy="794479"/>
          </a:xfrm>
          <a:prstGeom prst="roundRect">
            <a:avLst/>
          </a:prstGeom>
          <a:solidFill>
            <a:srgbClr val="D0E4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951E36A-0BC2-9934-38AE-C19ABCBB4DAF}"/>
              </a:ext>
            </a:extLst>
          </p:cNvPr>
          <p:cNvSpPr/>
          <p:nvPr/>
        </p:nvSpPr>
        <p:spPr>
          <a:xfrm>
            <a:off x="2443319" y="3269859"/>
            <a:ext cx="2650761" cy="1325026"/>
          </a:xfrm>
          <a:prstGeom prst="roundRect">
            <a:avLst/>
          </a:prstGeom>
          <a:solidFill>
            <a:schemeClr val="accent5">
              <a:lumMod val="60000"/>
              <a:lumOff val="40000"/>
              <a:alpha val="15000"/>
            </a:schemeClr>
          </a:solidFill>
          <a:ln>
            <a:solidFill>
              <a:schemeClr val="tx1"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alpha val="1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579F42E-0783-0CC0-3DE4-088A6CF3175B}"/>
              </a:ext>
            </a:extLst>
          </p:cNvPr>
          <p:cNvSpPr txBox="1"/>
          <p:nvPr/>
        </p:nvSpPr>
        <p:spPr>
          <a:xfrm>
            <a:off x="2635694" y="4178692"/>
            <a:ext cx="1184222" cy="48987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14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Inference </a:t>
            </a:r>
          </a:p>
          <a:p>
            <a:pPr marL="0" marR="0" lvl="0" indent="0" algn="l" defTabSz="457200" rtl="0" eaLnBrk="1" fontAlgn="auto" latinLnBrk="0" hangingPunct="1">
              <a:lnSpc>
                <a:spcPts val="14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Network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A26A6F7B-1E99-4099-00D9-4B1F3D5F900A}"/>
              </a:ext>
            </a:extLst>
          </p:cNvPr>
          <p:cNvSpPr/>
          <p:nvPr/>
        </p:nvSpPr>
        <p:spPr>
          <a:xfrm>
            <a:off x="4012291" y="3736697"/>
            <a:ext cx="759500" cy="471975"/>
          </a:xfrm>
          <a:prstGeom prst="roundRect">
            <a:avLst/>
          </a:prstGeom>
          <a:solidFill>
            <a:schemeClr val="accent5">
              <a:lumMod val="60000"/>
              <a:lumOff val="40000"/>
              <a:alpha val="15000"/>
            </a:schemeClr>
          </a:solidFill>
          <a:ln>
            <a:solidFill>
              <a:schemeClr val="tx1"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Max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B81644D6-8A04-952C-1B70-F3BDFFF2671F}"/>
              </a:ext>
            </a:extLst>
          </p:cNvPr>
          <p:cNvSpPr/>
          <p:nvPr/>
        </p:nvSpPr>
        <p:spPr>
          <a:xfrm>
            <a:off x="5314378" y="4594884"/>
            <a:ext cx="1049311" cy="606085"/>
          </a:xfrm>
          <a:prstGeom prst="roundRect">
            <a:avLst/>
          </a:prstGeom>
          <a:solidFill>
            <a:schemeClr val="accent5">
              <a:lumMod val="60000"/>
              <a:lumOff val="40000"/>
              <a:alpha val="15000"/>
            </a:schemeClr>
          </a:solidFill>
          <a:ln>
            <a:solidFill>
              <a:schemeClr val="tx1"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HSS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5F35D7B4-6836-8900-8BDC-7FAB01481E57}"/>
              </a:ext>
            </a:extLst>
          </p:cNvPr>
          <p:cNvSpPr/>
          <p:nvPr/>
        </p:nvSpPr>
        <p:spPr>
          <a:xfrm>
            <a:off x="7308070" y="4594883"/>
            <a:ext cx="1216701" cy="606085"/>
          </a:xfrm>
          <a:prstGeom prst="roundRect">
            <a:avLst/>
          </a:prstGeom>
          <a:solidFill>
            <a:schemeClr val="accent5">
              <a:lumMod val="60000"/>
              <a:lumOff val="40000"/>
              <a:alpha val="15000"/>
            </a:schemeClr>
          </a:solidFill>
          <a:ln>
            <a:solidFill>
              <a:schemeClr val="tx1"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alpha val="1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9C66BE2-EB3E-7FBF-5480-E1891A043F8B}"/>
              </a:ext>
            </a:extLst>
          </p:cNvPr>
          <p:cNvSpPr txBox="1"/>
          <p:nvPr/>
        </p:nvSpPr>
        <p:spPr>
          <a:xfrm>
            <a:off x="7203982" y="4668570"/>
            <a:ext cx="1424876" cy="489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14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Collect</a:t>
            </a:r>
          </a:p>
          <a:p>
            <a:pPr marL="0" marR="0" lvl="0" indent="0" algn="ctr" defTabSz="457200" rtl="0" eaLnBrk="1" fontAlgn="auto" latinLnBrk="0" hangingPunct="1">
              <a:lnSpc>
                <a:spcPts val="14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Experiences</a:t>
            </a:r>
          </a:p>
        </p:txBody>
      </p:sp>
      <p:sp>
        <p:nvSpPr>
          <p:cNvPr id="16" name="Magnetic Disk 15">
            <a:extLst>
              <a:ext uri="{FF2B5EF4-FFF2-40B4-BE49-F238E27FC236}">
                <a16:creationId xmlns:a16="http://schemas.microsoft.com/office/drawing/2014/main" id="{A281567B-20DC-698E-2C88-67256CB28C1D}"/>
              </a:ext>
            </a:extLst>
          </p:cNvPr>
          <p:cNvSpPr/>
          <p:nvPr/>
        </p:nvSpPr>
        <p:spPr>
          <a:xfrm>
            <a:off x="5839033" y="3112457"/>
            <a:ext cx="1708878" cy="884420"/>
          </a:xfrm>
          <a:prstGeom prst="flowChartMagneticDisk">
            <a:avLst/>
          </a:prstGeom>
          <a:solidFill>
            <a:srgbClr val="FFBCB1">
              <a:alpha val="15000"/>
            </a:srgbClr>
          </a:solidFill>
          <a:ln>
            <a:solidFill>
              <a:schemeClr val="tx1"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17DF911-780C-3465-FF64-040451098DED}"/>
              </a:ext>
            </a:extLst>
          </p:cNvPr>
          <p:cNvSpPr txBox="1"/>
          <p:nvPr/>
        </p:nvSpPr>
        <p:spPr>
          <a:xfrm>
            <a:off x="5680129" y="3421262"/>
            <a:ext cx="2023673" cy="489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14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Experience Buffer (in host DRAM)</a:t>
            </a:r>
          </a:p>
        </p:txBody>
      </p:sp>
      <p:cxnSp>
        <p:nvCxnSpPr>
          <p:cNvPr id="21" name="Elbow Connector 20">
            <a:extLst>
              <a:ext uri="{FF2B5EF4-FFF2-40B4-BE49-F238E27FC236}">
                <a16:creationId xmlns:a16="http://schemas.microsoft.com/office/drawing/2014/main" id="{4A1D85F8-4E1D-4BBE-E68C-A70D60BF4202}"/>
              </a:ext>
            </a:extLst>
          </p:cNvPr>
          <p:cNvCxnSpPr>
            <a:cxnSpLocks/>
            <a:stCxn id="6" idx="3"/>
            <a:endCxn id="7" idx="1"/>
          </p:cNvCxnSpPr>
          <p:nvPr/>
        </p:nvCxnSpPr>
        <p:spPr>
          <a:xfrm flipV="1">
            <a:off x="2000643" y="3932372"/>
            <a:ext cx="442676" cy="761046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Elbow Connector 21">
            <a:extLst>
              <a:ext uri="{FF2B5EF4-FFF2-40B4-BE49-F238E27FC236}">
                <a16:creationId xmlns:a16="http://schemas.microsoft.com/office/drawing/2014/main" id="{9A66B46D-85DD-5D37-DD23-D2F9C9ACD717}"/>
              </a:ext>
            </a:extLst>
          </p:cNvPr>
          <p:cNvCxnSpPr>
            <a:cxnSpLocks/>
            <a:stCxn id="6" idx="3"/>
            <a:endCxn id="14" idx="2"/>
          </p:cNvCxnSpPr>
          <p:nvPr/>
        </p:nvCxnSpPr>
        <p:spPr>
          <a:xfrm>
            <a:off x="2000643" y="4693418"/>
            <a:ext cx="5915778" cy="507550"/>
          </a:xfrm>
          <a:prstGeom prst="bentConnector4">
            <a:avLst>
              <a:gd name="adj1" fmla="val 3768"/>
              <a:gd name="adj2" fmla="val 145040"/>
            </a:avLst>
          </a:prstGeom>
          <a:ln w="28575">
            <a:solidFill>
              <a:schemeClr val="tx1">
                <a:alpha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Elbow Connector 26">
            <a:extLst>
              <a:ext uri="{FF2B5EF4-FFF2-40B4-BE49-F238E27FC236}">
                <a16:creationId xmlns:a16="http://schemas.microsoft.com/office/drawing/2014/main" id="{3EDD4E50-52BE-0F3F-AC5C-68286EDC56BF}"/>
              </a:ext>
            </a:extLst>
          </p:cNvPr>
          <p:cNvCxnSpPr>
            <a:cxnSpLocks/>
            <a:endCxn id="13" idx="0"/>
          </p:cNvCxnSpPr>
          <p:nvPr/>
        </p:nvCxnSpPr>
        <p:spPr>
          <a:xfrm>
            <a:off x="5086659" y="4070561"/>
            <a:ext cx="752375" cy="524323"/>
          </a:xfrm>
          <a:prstGeom prst="bentConnector2">
            <a:avLst/>
          </a:prstGeom>
          <a:ln w="28575">
            <a:solidFill>
              <a:schemeClr val="tx1">
                <a:alpha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28">
            <a:extLst>
              <a:ext uri="{FF2B5EF4-FFF2-40B4-BE49-F238E27FC236}">
                <a16:creationId xmlns:a16="http://schemas.microsoft.com/office/drawing/2014/main" id="{1AEC469C-F529-3183-BB06-D3F7BFEC6EDB}"/>
              </a:ext>
            </a:extLst>
          </p:cNvPr>
          <p:cNvCxnSpPr>
            <a:cxnSpLocks/>
            <a:endCxn id="14" idx="0"/>
          </p:cNvCxnSpPr>
          <p:nvPr/>
        </p:nvCxnSpPr>
        <p:spPr>
          <a:xfrm>
            <a:off x="5793836" y="4070561"/>
            <a:ext cx="2122585" cy="524322"/>
          </a:xfrm>
          <a:prstGeom prst="bentConnector2">
            <a:avLst/>
          </a:prstGeom>
          <a:ln w="28575">
            <a:solidFill>
              <a:schemeClr val="tx1">
                <a:alpha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Elbow Connector 30">
            <a:extLst>
              <a:ext uri="{FF2B5EF4-FFF2-40B4-BE49-F238E27FC236}">
                <a16:creationId xmlns:a16="http://schemas.microsoft.com/office/drawing/2014/main" id="{E8052DD1-BFA8-0594-F216-9A8BF86B794F}"/>
              </a:ext>
            </a:extLst>
          </p:cNvPr>
          <p:cNvCxnSpPr>
            <a:cxnSpLocks/>
            <a:endCxn id="16" idx="4"/>
          </p:cNvCxnSpPr>
          <p:nvPr/>
        </p:nvCxnSpPr>
        <p:spPr>
          <a:xfrm rot="16200000" flipV="1">
            <a:off x="7389336" y="3713243"/>
            <a:ext cx="1037453" cy="720302"/>
          </a:xfrm>
          <a:prstGeom prst="bentConnector2">
            <a:avLst/>
          </a:prstGeom>
          <a:ln w="28575">
            <a:solidFill>
              <a:schemeClr val="tx1">
                <a:alpha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1949E19B-2C05-5FBF-65D6-5663899BE3EA}"/>
              </a:ext>
            </a:extLst>
          </p:cNvPr>
          <p:cNvSpPr txBox="1"/>
          <p:nvPr/>
        </p:nvSpPr>
        <p:spPr>
          <a:xfrm>
            <a:off x="728677" y="4403224"/>
            <a:ext cx="14248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Observation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Vector</a:t>
            </a:r>
          </a:p>
        </p:txBody>
      </p:sp>
      <p:cxnSp>
        <p:nvCxnSpPr>
          <p:cNvPr id="47" name="Elbow Connector 46">
            <a:extLst>
              <a:ext uri="{FF2B5EF4-FFF2-40B4-BE49-F238E27FC236}">
                <a16:creationId xmlns:a16="http://schemas.microsoft.com/office/drawing/2014/main" id="{650D62B6-5C08-81DA-8F88-9408BF0E3224}"/>
              </a:ext>
            </a:extLst>
          </p:cNvPr>
          <p:cNvCxnSpPr>
            <a:cxnSpLocks/>
            <a:stCxn id="13" idx="3"/>
          </p:cNvCxnSpPr>
          <p:nvPr/>
        </p:nvCxnSpPr>
        <p:spPr>
          <a:xfrm>
            <a:off x="6363689" y="4897927"/>
            <a:ext cx="958523" cy="2792"/>
          </a:xfrm>
          <a:prstGeom prst="bentConnector3">
            <a:avLst/>
          </a:prstGeom>
          <a:ln w="28575">
            <a:solidFill>
              <a:schemeClr val="tx1">
                <a:alpha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Elbow Connector 56">
            <a:extLst>
              <a:ext uri="{FF2B5EF4-FFF2-40B4-BE49-F238E27FC236}">
                <a16:creationId xmlns:a16="http://schemas.microsoft.com/office/drawing/2014/main" id="{6874DC0F-17C4-A83C-92BA-120CEC6F4066}"/>
              </a:ext>
            </a:extLst>
          </p:cNvPr>
          <p:cNvCxnSpPr>
            <a:cxnSpLocks/>
            <a:endCxn id="6" idx="1"/>
          </p:cNvCxnSpPr>
          <p:nvPr/>
        </p:nvCxnSpPr>
        <p:spPr>
          <a:xfrm flipV="1">
            <a:off x="176552" y="4693418"/>
            <a:ext cx="694163" cy="2791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AE507305-E185-A5F9-8A6C-DF786499D414}"/>
              </a:ext>
            </a:extLst>
          </p:cNvPr>
          <p:cNvSpPr txBox="1"/>
          <p:nvPr/>
        </p:nvSpPr>
        <p:spPr>
          <a:xfrm>
            <a:off x="-314124" y="4144600"/>
            <a:ext cx="1424876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Storage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Request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(from OS)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30C44A6B-317F-B3A4-3EAF-E8A57C1C4F3A}"/>
              </a:ext>
            </a:extLst>
          </p:cNvPr>
          <p:cNvSpPr txBox="1"/>
          <p:nvPr/>
        </p:nvSpPr>
        <p:spPr>
          <a:xfrm>
            <a:off x="1173864" y="3827600"/>
            <a:ext cx="14248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State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02E5EC77-862F-6037-F8D1-4B5817B6F75D}"/>
              </a:ext>
            </a:extLst>
          </p:cNvPr>
          <p:cNvSpPr txBox="1"/>
          <p:nvPr/>
        </p:nvSpPr>
        <p:spPr>
          <a:xfrm>
            <a:off x="1110752" y="5147595"/>
            <a:ext cx="14248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State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F161A1A5-A9B6-8838-F861-F9F8A380DCF2}"/>
              </a:ext>
            </a:extLst>
          </p:cNvPr>
          <p:cNvSpPr txBox="1"/>
          <p:nvPr/>
        </p:nvSpPr>
        <p:spPr>
          <a:xfrm>
            <a:off x="4745935" y="3766711"/>
            <a:ext cx="14248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Action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0F254C6F-DDB4-C22F-0F40-3933226A1E26}"/>
              </a:ext>
            </a:extLst>
          </p:cNvPr>
          <p:cNvSpPr txBox="1"/>
          <p:nvPr/>
        </p:nvSpPr>
        <p:spPr>
          <a:xfrm>
            <a:off x="6100956" y="4553474"/>
            <a:ext cx="14248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Reward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FBE3B5FD-1F55-DDD2-7DC2-43DA944514E2}"/>
              </a:ext>
            </a:extLst>
          </p:cNvPr>
          <p:cNvSpPr txBox="1"/>
          <p:nvPr/>
        </p:nvSpPr>
        <p:spPr>
          <a:xfrm>
            <a:off x="7420548" y="2874734"/>
            <a:ext cx="142487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000" b="1" i="1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RL Decision Thread</a:t>
            </a:r>
          </a:p>
        </p:txBody>
      </p:sp>
      <p:cxnSp>
        <p:nvCxnSpPr>
          <p:cNvPr id="68" name="Elbow Connector 67">
            <a:extLst>
              <a:ext uri="{FF2B5EF4-FFF2-40B4-BE49-F238E27FC236}">
                <a16:creationId xmlns:a16="http://schemas.microsoft.com/office/drawing/2014/main" id="{DEE94EA8-ED3C-A39A-213D-3A8479523706}"/>
              </a:ext>
            </a:extLst>
          </p:cNvPr>
          <p:cNvCxnSpPr>
            <a:cxnSpLocks/>
            <a:endCxn id="12" idx="1"/>
          </p:cNvCxnSpPr>
          <p:nvPr/>
        </p:nvCxnSpPr>
        <p:spPr>
          <a:xfrm>
            <a:off x="3526526" y="3972684"/>
            <a:ext cx="485765" cy="1"/>
          </a:xfrm>
          <a:prstGeom prst="bentConnector3">
            <a:avLst/>
          </a:prstGeom>
          <a:ln w="28575">
            <a:solidFill>
              <a:schemeClr val="tx1">
                <a:alpha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>
            <a:extLst>
              <a:ext uri="{FF2B5EF4-FFF2-40B4-BE49-F238E27FC236}">
                <a16:creationId xmlns:a16="http://schemas.microsoft.com/office/drawing/2014/main" id="{580043EA-D627-14A7-913D-9A45565F4614}"/>
              </a:ext>
            </a:extLst>
          </p:cNvPr>
          <p:cNvSpPr txBox="1"/>
          <p:nvPr/>
        </p:nvSpPr>
        <p:spPr>
          <a:xfrm>
            <a:off x="3771036" y="4225899"/>
            <a:ext cx="14248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Sibyl Policy</a:t>
            </a:r>
          </a:p>
        </p:txBody>
      </p:sp>
      <p:pic>
        <p:nvPicPr>
          <p:cNvPr id="106" name="Picture 105">
            <a:extLst>
              <a:ext uri="{FF2B5EF4-FFF2-40B4-BE49-F238E27FC236}">
                <a16:creationId xmlns:a16="http://schemas.microsoft.com/office/drawing/2014/main" id="{49F0D64E-FC49-29EA-F46C-D4832F25FF8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5000"/>
          </a:blip>
          <a:srcRect l="38572" t="30978" r="47203" b="51531"/>
          <a:stretch/>
        </p:blipFill>
        <p:spPr>
          <a:xfrm>
            <a:off x="2605339" y="3281926"/>
            <a:ext cx="950578" cy="1013037"/>
          </a:xfrm>
          <a:prstGeom prst="rect">
            <a:avLst/>
          </a:prstGeom>
        </p:spPr>
      </p:pic>
      <p:cxnSp>
        <p:nvCxnSpPr>
          <p:cNvPr id="71" name="Elbow Connector 70">
            <a:extLst>
              <a:ext uri="{FF2B5EF4-FFF2-40B4-BE49-F238E27FC236}">
                <a16:creationId xmlns:a16="http://schemas.microsoft.com/office/drawing/2014/main" id="{C0C6CBB8-5528-07CF-FDCF-46899310C743}"/>
              </a:ext>
            </a:extLst>
          </p:cNvPr>
          <p:cNvCxnSpPr>
            <a:cxnSpLocks/>
          </p:cNvCxnSpPr>
          <p:nvPr/>
        </p:nvCxnSpPr>
        <p:spPr>
          <a:xfrm rot="16200000" flipV="1">
            <a:off x="5642193" y="2061178"/>
            <a:ext cx="937223" cy="1165336"/>
          </a:xfrm>
          <a:prstGeom prst="bentConnector2">
            <a:avLst/>
          </a:prstGeom>
          <a:ln w="28575">
            <a:solidFill>
              <a:schemeClr val="tx1">
                <a:alpha val="12329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Rounded Rectangle 72">
            <a:extLst>
              <a:ext uri="{FF2B5EF4-FFF2-40B4-BE49-F238E27FC236}">
                <a16:creationId xmlns:a16="http://schemas.microsoft.com/office/drawing/2014/main" id="{6FD9528A-2C3C-8110-EA53-D553219ECA72}"/>
              </a:ext>
            </a:extLst>
          </p:cNvPr>
          <p:cNvSpPr/>
          <p:nvPr/>
        </p:nvSpPr>
        <p:spPr>
          <a:xfrm>
            <a:off x="811727" y="1555149"/>
            <a:ext cx="8130867" cy="1319585"/>
          </a:xfrm>
          <a:prstGeom prst="roundRect">
            <a:avLst/>
          </a:prstGeom>
          <a:solidFill>
            <a:srgbClr val="D0D0E3">
              <a:alpha val="15000"/>
            </a:srgbClr>
          </a:solidFill>
          <a:ln>
            <a:solidFill>
              <a:schemeClr val="tx1"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cxnSp>
        <p:nvCxnSpPr>
          <p:cNvPr id="74" name="Elbow Connector 73">
            <a:extLst>
              <a:ext uri="{FF2B5EF4-FFF2-40B4-BE49-F238E27FC236}">
                <a16:creationId xmlns:a16="http://schemas.microsoft.com/office/drawing/2014/main" id="{E9841BF0-E620-A526-8B07-47266BCDF4DC}"/>
              </a:ext>
            </a:extLst>
          </p:cNvPr>
          <p:cNvCxnSpPr>
            <a:cxnSpLocks/>
            <a:stCxn id="81" idx="1"/>
          </p:cNvCxnSpPr>
          <p:nvPr/>
        </p:nvCxnSpPr>
        <p:spPr>
          <a:xfrm rot="10800000" flipV="1">
            <a:off x="3602886" y="2175234"/>
            <a:ext cx="571483" cy="0"/>
          </a:xfrm>
          <a:prstGeom prst="bentConnector3">
            <a:avLst>
              <a:gd name="adj1" fmla="val 50000"/>
            </a:avLst>
          </a:prstGeom>
          <a:ln w="28575">
            <a:solidFill>
              <a:schemeClr val="tx1">
                <a:alpha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1498C280-FB20-FEDE-46DE-7B6936E37E6A}"/>
              </a:ext>
            </a:extLst>
          </p:cNvPr>
          <p:cNvSpPr txBox="1"/>
          <p:nvPr/>
        </p:nvSpPr>
        <p:spPr>
          <a:xfrm>
            <a:off x="1665230" y="1749368"/>
            <a:ext cx="1184222" cy="48987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14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Training </a:t>
            </a:r>
          </a:p>
          <a:p>
            <a:pPr marL="0" marR="0" lvl="0" indent="0" algn="l" defTabSz="457200" rtl="0" eaLnBrk="1" fontAlgn="auto" latinLnBrk="0" hangingPunct="1">
              <a:lnSpc>
                <a:spcPts val="14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Network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03C62614-97E5-49B9-36DA-ED3B016BC291}"/>
              </a:ext>
            </a:extLst>
          </p:cNvPr>
          <p:cNvSpPr txBox="1"/>
          <p:nvPr/>
        </p:nvSpPr>
        <p:spPr>
          <a:xfrm>
            <a:off x="7420548" y="1561838"/>
            <a:ext cx="142487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000" b="1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alpha val="1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RL Training Thread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F47C3563-D936-44CB-E665-A2CC726F648E}"/>
              </a:ext>
            </a:extLst>
          </p:cNvPr>
          <p:cNvSpPr txBox="1"/>
          <p:nvPr/>
        </p:nvSpPr>
        <p:spPr>
          <a:xfrm>
            <a:off x="5458373" y="1854385"/>
            <a:ext cx="14248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Batch</a:t>
            </a:r>
          </a:p>
        </p:txBody>
      </p:sp>
      <p:pic>
        <p:nvPicPr>
          <p:cNvPr id="80" name="Picture 79">
            <a:extLst>
              <a:ext uri="{FF2B5EF4-FFF2-40B4-BE49-F238E27FC236}">
                <a16:creationId xmlns:a16="http://schemas.microsoft.com/office/drawing/2014/main" id="{9A7F4C87-FAD1-FD18-8300-EDC41525EC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5000"/>
          </a:blip>
          <a:srcRect l="38572" t="30978" r="47203" b="51531"/>
          <a:stretch/>
        </p:blipFill>
        <p:spPr>
          <a:xfrm>
            <a:off x="2673323" y="1668715"/>
            <a:ext cx="950578" cy="1013037"/>
          </a:xfrm>
          <a:prstGeom prst="rect">
            <a:avLst/>
          </a:prstGeom>
        </p:spPr>
      </p:pic>
      <p:sp>
        <p:nvSpPr>
          <p:cNvPr id="81" name="Rounded Rectangle 80">
            <a:extLst>
              <a:ext uri="{FF2B5EF4-FFF2-40B4-BE49-F238E27FC236}">
                <a16:creationId xmlns:a16="http://schemas.microsoft.com/office/drawing/2014/main" id="{A44BD47A-C716-083D-5BE0-B8859BAE52F9}"/>
              </a:ext>
            </a:extLst>
          </p:cNvPr>
          <p:cNvSpPr/>
          <p:nvPr/>
        </p:nvSpPr>
        <p:spPr>
          <a:xfrm>
            <a:off x="4174368" y="1875170"/>
            <a:ext cx="1353766" cy="538251"/>
          </a:xfrm>
          <a:prstGeom prst="roundRect">
            <a:avLst/>
          </a:prstGeom>
          <a:solidFill>
            <a:schemeClr val="bg2">
              <a:lumMod val="90000"/>
              <a:alpha val="15000"/>
            </a:schemeClr>
          </a:solidFill>
          <a:ln>
            <a:solidFill>
              <a:schemeClr val="tx1"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Training Dataset</a:t>
            </a:r>
          </a:p>
        </p:txBody>
      </p:sp>
      <p:cxnSp>
        <p:nvCxnSpPr>
          <p:cNvPr id="82" name="Elbow Connector 81">
            <a:extLst>
              <a:ext uri="{FF2B5EF4-FFF2-40B4-BE49-F238E27FC236}">
                <a16:creationId xmlns:a16="http://schemas.microsoft.com/office/drawing/2014/main" id="{E46E9FC9-C7E4-FE6F-CEF8-64851E2ED417}"/>
              </a:ext>
            </a:extLst>
          </p:cNvPr>
          <p:cNvCxnSpPr>
            <a:cxnSpLocks/>
          </p:cNvCxnSpPr>
          <p:nvPr/>
        </p:nvCxnSpPr>
        <p:spPr>
          <a:xfrm rot="5400000">
            <a:off x="2774568" y="2976228"/>
            <a:ext cx="788043" cy="0"/>
          </a:xfrm>
          <a:prstGeom prst="bentConnector3">
            <a:avLst>
              <a:gd name="adj1" fmla="val 50000"/>
            </a:avLst>
          </a:prstGeom>
          <a:ln w="28575">
            <a:solidFill>
              <a:schemeClr val="tx1">
                <a:alpha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Box 82">
            <a:extLst>
              <a:ext uri="{FF2B5EF4-FFF2-40B4-BE49-F238E27FC236}">
                <a16:creationId xmlns:a16="http://schemas.microsoft.com/office/drawing/2014/main" id="{8E20B89F-4675-A9AE-604A-9AF4A996F981}"/>
              </a:ext>
            </a:extLst>
          </p:cNvPr>
          <p:cNvSpPr txBox="1"/>
          <p:nvPr/>
        </p:nvSpPr>
        <p:spPr>
          <a:xfrm>
            <a:off x="946529" y="2314394"/>
            <a:ext cx="1777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Periodic  Policy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Weight Update</a:t>
            </a:r>
          </a:p>
        </p:txBody>
      </p:sp>
      <p:sp>
        <p:nvSpPr>
          <p:cNvPr id="41" name="Slide Number Placeholder 5">
            <a:extLst>
              <a:ext uri="{FF2B5EF4-FFF2-40B4-BE49-F238E27FC236}">
                <a16:creationId xmlns:a16="http://schemas.microsoft.com/office/drawing/2014/main" id="{8B156DCC-8DAC-4434-43CA-BB6A4884A2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86600" y="647429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chemeClr val="tx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571078-45FA-4BA5-9BE9-4C6ADE012FE3}" type="slidenum">
              <a:rPr kumimoji="0" lang="en-CH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127</a:t>
            </a:fld>
            <a:endParaRPr kumimoji="0" lang="en-CH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06225614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F2EB44F9-51AE-39B7-8DE9-A73ADD2315ED}"/>
              </a:ext>
            </a:extLst>
          </p:cNvPr>
          <p:cNvSpPr/>
          <p:nvPr/>
        </p:nvSpPr>
        <p:spPr>
          <a:xfrm>
            <a:off x="811727" y="2920042"/>
            <a:ext cx="8155721" cy="2592375"/>
          </a:xfrm>
          <a:prstGeom prst="roundRect">
            <a:avLst/>
          </a:prstGeom>
          <a:solidFill>
            <a:srgbClr val="EDF6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F317348-C403-CF11-8BC6-8BDDB9BCF3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RL Decision Thread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99283521-417F-FB36-4A09-DC07D1EC7138}"/>
              </a:ext>
            </a:extLst>
          </p:cNvPr>
          <p:cNvSpPr/>
          <p:nvPr/>
        </p:nvSpPr>
        <p:spPr>
          <a:xfrm>
            <a:off x="870715" y="4296178"/>
            <a:ext cx="1129928" cy="794479"/>
          </a:xfrm>
          <a:prstGeom prst="roundRect">
            <a:avLst/>
          </a:prstGeom>
          <a:solidFill>
            <a:srgbClr val="D0E4FF">
              <a:alpha val="15000"/>
            </a:srgbClr>
          </a:solidFill>
          <a:ln>
            <a:solidFill>
              <a:schemeClr val="tx1"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alpha val="1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951E36A-0BC2-9934-38AE-C19ABCBB4DAF}"/>
              </a:ext>
            </a:extLst>
          </p:cNvPr>
          <p:cNvSpPr/>
          <p:nvPr/>
        </p:nvSpPr>
        <p:spPr>
          <a:xfrm>
            <a:off x="2443319" y="3269859"/>
            <a:ext cx="2650761" cy="1325026"/>
          </a:xfrm>
          <a:prstGeom prst="roundRect">
            <a:avLst/>
          </a:prstGeom>
          <a:solidFill>
            <a:srgbClr val="DBDBD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579F42E-0783-0CC0-3DE4-088A6CF3175B}"/>
              </a:ext>
            </a:extLst>
          </p:cNvPr>
          <p:cNvSpPr txBox="1"/>
          <p:nvPr/>
        </p:nvSpPr>
        <p:spPr>
          <a:xfrm>
            <a:off x="2635694" y="4178692"/>
            <a:ext cx="1184222" cy="48987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14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Inference </a:t>
            </a:r>
          </a:p>
          <a:p>
            <a:pPr marL="0" marR="0" lvl="0" indent="0" algn="l" defTabSz="457200" rtl="0" eaLnBrk="1" fontAlgn="auto" latinLnBrk="0" hangingPunct="1">
              <a:lnSpc>
                <a:spcPts val="14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Network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A26A6F7B-1E99-4099-00D9-4B1F3D5F900A}"/>
              </a:ext>
            </a:extLst>
          </p:cNvPr>
          <p:cNvSpPr/>
          <p:nvPr/>
        </p:nvSpPr>
        <p:spPr>
          <a:xfrm>
            <a:off x="4012291" y="3736697"/>
            <a:ext cx="759500" cy="471975"/>
          </a:xfrm>
          <a:prstGeom prst="roundRect">
            <a:avLst/>
          </a:prstGeom>
          <a:solidFill>
            <a:srgbClr val="99D6C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Max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B81644D6-8A04-952C-1B70-F3BDFFF2671F}"/>
              </a:ext>
            </a:extLst>
          </p:cNvPr>
          <p:cNvSpPr/>
          <p:nvPr/>
        </p:nvSpPr>
        <p:spPr>
          <a:xfrm>
            <a:off x="5314378" y="4594884"/>
            <a:ext cx="1049311" cy="606085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HSS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5F35D7B4-6836-8900-8BDC-7FAB01481E57}"/>
              </a:ext>
            </a:extLst>
          </p:cNvPr>
          <p:cNvSpPr/>
          <p:nvPr/>
        </p:nvSpPr>
        <p:spPr>
          <a:xfrm>
            <a:off x="7308070" y="4594883"/>
            <a:ext cx="1216701" cy="606085"/>
          </a:xfrm>
          <a:prstGeom prst="roundRect">
            <a:avLst/>
          </a:prstGeom>
          <a:solidFill>
            <a:schemeClr val="accent5">
              <a:lumMod val="60000"/>
              <a:lumOff val="40000"/>
              <a:alpha val="15000"/>
            </a:schemeClr>
          </a:solidFill>
          <a:ln>
            <a:solidFill>
              <a:schemeClr val="tx1"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alpha val="1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9C66BE2-EB3E-7FBF-5480-E1891A043F8B}"/>
              </a:ext>
            </a:extLst>
          </p:cNvPr>
          <p:cNvSpPr txBox="1"/>
          <p:nvPr/>
        </p:nvSpPr>
        <p:spPr>
          <a:xfrm>
            <a:off x="7203982" y="4668570"/>
            <a:ext cx="1424876" cy="489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14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Collect</a:t>
            </a:r>
          </a:p>
          <a:p>
            <a:pPr marL="0" marR="0" lvl="0" indent="0" algn="ctr" defTabSz="457200" rtl="0" eaLnBrk="1" fontAlgn="auto" latinLnBrk="0" hangingPunct="1">
              <a:lnSpc>
                <a:spcPts val="14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Experiences</a:t>
            </a:r>
          </a:p>
        </p:txBody>
      </p:sp>
      <p:sp>
        <p:nvSpPr>
          <p:cNvPr id="16" name="Magnetic Disk 15">
            <a:extLst>
              <a:ext uri="{FF2B5EF4-FFF2-40B4-BE49-F238E27FC236}">
                <a16:creationId xmlns:a16="http://schemas.microsoft.com/office/drawing/2014/main" id="{A281567B-20DC-698E-2C88-67256CB28C1D}"/>
              </a:ext>
            </a:extLst>
          </p:cNvPr>
          <p:cNvSpPr/>
          <p:nvPr/>
        </p:nvSpPr>
        <p:spPr>
          <a:xfrm>
            <a:off x="5839033" y="3112457"/>
            <a:ext cx="1708878" cy="884420"/>
          </a:xfrm>
          <a:prstGeom prst="flowChartMagneticDisk">
            <a:avLst/>
          </a:prstGeom>
          <a:solidFill>
            <a:srgbClr val="FFBCB1">
              <a:alpha val="15000"/>
            </a:srgbClr>
          </a:solidFill>
          <a:ln>
            <a:solidFill>
              <a:schemeClr val="tx1"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17DF911-780C-3465-FF64-040451098DED}"/>
              </a:ext>
            </a:extLst>
          </p:cNvPr>
          <p:cNvSpPr txBox="1"/>
          <p:nvPr/>
        </p:nvSpPr>
        <p:spPr>
          <a:xfrm>
            <a:off x="5680129" y="3421262"/>
            <a:ext cx="2023673" cy="489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14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Experience Buffer (in host DRAM)</a:t>
            </a:r>
          </a:p>
        </p:txBody>
      </p:sp>
      <p:cxnSp>
        <p:nvCxnSpPr>
          <p:cNvPr id="21" name="Elbow Connector 20">
            <a:extLst>
              <a:ext uri="{FF2B5EF4-FFF2-40B4-BE49-F238E27FC236}">
                <a16:creationId xmlns:a16="http://schemas.microsoft.com/office/drawing/2014/main" id="{4A1D85F8-4E1D-4BBE-E68C-A70D60BF4202}"/>
              </a:ext>
            </a:extLst>
          </p:cNvPr>
          <p:cNvCxnSpPr>
            <a:cxnSpLocks/>
            <a:stCxn id="6" idx="3"/>
            <a:endCxn id="7" idx="1"/>
          </p:cNvCxnSpPr>
          <p:nvPr/>
        </p:nvCxnSpPr>
        <p:spPr>
          <a:xfrm flipV="1">
            <a:off x="2000643" y="3932372"/>
            <a:ext cx="442676" cy="761046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Elbow Connector 21">
            <a:extLst>
              <a:ext uri="{FF2B5EF4-FFF2-40B4-BE49-F238E27FC236}">
                <a16:creationId xmlns:a16="http://schemas.microsoft.com/office/drawing/2014/main" id="{9A66B46D-85DD-5D37-DD23-D2F9C9ACD717}"/>
              </a:ext>
            </a:extLst>
          </p:cNvPr>
          <p:cNvCxnSpPr>
            <a:cxnSpLocks/>
            <a:stCxn id="6" idx="3"/>
            <a:endCxn id="14" idx="2"/>
          </p:cNvCxnSpPr>
          <p:nvPr/>
        </p:nvCxnSpPr>
        <p:spPr>
          <a:xfrm>
            <a:off x="2000643" y="4693418"/>
            <a:ext cx="5915778" cy="507550"/>
          </a:xfrm>
          <a:prstGeom prst="bentConnector4">
            <a:avLst>
              <a:gd name="adj1" fmla="val 3768"/>
              <a:gd name="adj2" fmla="val 145040"/>
            </a:avLst>
          </a:prstGeom>
          <a:ln w="28575">
            <a:solidFill>
              <a:schemeClr val="tx1">
                <a:alpha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Elbow Connector 26">
            <a:extLst>
              <a:ext uri="{FF2B5EF4-FFF2-40B4-BE49-F238E27FC236}">
                <a16:creationId xmlns:a16="http://schemas.microsoft.com/office/drawing/2014/main" id="{3EDD4E50-52BE-0F3F-AC5C-68286EDC56BF}"/>
              </a:ext>
            </a:extLst>
          </p:cNvPr>
          <p:cNvCxnSpPr>
            <a:cxnSpLocks/>
            <a:endCxn id="13" idx="0"/>
          </p:cNvCxnSpPr>
          <p:nvPr/>
        </p:nvCxnSpPr>
        <p:spPr>
          <a:xfrm>
            <a:off x="5086659" y="4070561"/>
            <a:ext cx="752375" cy="524323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28">
            <a:extLst>
              <a:ext uri="{FF2B5EF4-FFF2-40B4-BE49-F238E27FC236}">
                <a16:creationId xmlns:a16="http://schemas.microsoft.com/office/drawing/2014/main" id="{1AEC469C-F529-3183-BB06-D3F7BFEC6EDB}"/>
              </a:ext>
            </a:extLst>
          </p:cNvPr>
          <p:cNvCxnSpPr>
            <a:cxnSpLocks/>
            <a:endCxn id="14" idx="0"/>
          </p:cNvCxnSpPr>
          <p:nvPr/>
        </p:nvCxnSpPr>
        <p:spPr>
          <a:xfrm>
            <a:off x="5793836" y="4070561"/>
            <a:ext cx="2122585" cy="524322"/>
          </a:xfrm>
          <a:prstGeom prst="bentConnector2">
            <a:avLst/>
          </a:prstGeom>
          <a:ln w="28575">
            <a:solidFill>
              <a:schemeClr val="tx1">
                <a:alpha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Elbow Connector 30">
            <a:extLst>
              <a:ext uri="{FF2B5EF4-FFF2-40B4-BE49-F238E27FC236}">
                <a16:creationId xmlns:a16="http://schemas.microsoft.com/office/drawing/2014/main" id="{E8052DD1-BFA8-0594-F216-9A8BF86B794F}"/>
              </a:ext>
            </a:extLst>
          </p:cNvPr>
          <p:cNvCxnSpPr>
            <a:cxnSpLocks/>
            <a:endCxn id="16" idx="4"/>
          </p:cNvCxnSpPr>
          <p:nvPr/>
        </p:nvCxnSpPr>
        <p:spPr>
          <a:xfrm rot="16200000" flipV="1">
            <a:off x="7389336" y="3713243"/>
            <a:ext cx="1037453" cy="720302"/>
          </a:xfrm>
          <a:prstGeom prst="bentConnector2">
            <a:avLst/>
          </a:prstGeom>
          <a:ln w="28575">
            <a:solidFill>
              <a:schemeClr val="tx1">
                <a:alpha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1949E19B-2C05-5FBF-65D6-5663899BE3EA}"/>
              </a:ext>
            </a:extLst>
          </p:cNvPr>
          <p:cNvSpPr txBox="1"/>
          <p:nvPr/>
        </p:nvSpPr>
        <p:spPr>
          <a:xfrm>
            <a:off x="728677" y="4403224"/>
            <a:ext cx="14248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Observation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Vector</a:t>
            </a:r>
          </a:p>
        </p:txBody>
      </p:sp>
      <p:cxnSp>
        <p:nvCxnSpPr>
          <p:cNvPr id="47" name="Elbow Connector 46">
            <a:extLst>
              <a:ext uri="{FF2B5EF4-FFF2-40B4-BE49-F238E27FC236}">
                <a16:creationId xmlns:a16="http://schemas.microsoft.com/office/drawing/2014/main" id="{650D62B6-5C08-81DA-8F88-9408BF0E3224}"/>
              </a:ext>
            </a:extLst>
          </p:cNvPr>
          <p:cNvCxnSpPr>
            <a:cxnSpLocks/>
            <a:stCxn id="13" idx="3"/>
          </p:cNvCxnSpPr>
          <p:nvPr/>
        </p:nvCxnSpPr>
        <p:spPr>
          <a:xfrm>
            <a:off x="6363689" y="4897927"/>
            <a:ext cx="958523" cy="2792"/>
          </a:xfrm>
          <a:prstGeom prst="bentConnector3">
            <a:avLst/>
          </a:prstGeom>
          <a:ln w="28575">
            <a:solidFill>
              <a:schemeClr val="tx1">
                <a:alpha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Elbow Connector 56">
            <a:extLst>
              <a:ext uri="{FF2B5EF4-FFF2-40B4-BE49-F238E27FC236}">
                <a16:creationId xmlns:a16="http://schemas.microsoft.com/office/drawing/2014/main" id="{6874DC0F-17C4-A83C-92BA-120CEC6F4066}"/>
              </a:ext>
            </a:extLst>
          </p:cNvPr>
          <p:cNvCxnSpPr>
            <a:cxnSpLocks/>
            <a:endCxn id="6" idx="1"/>
          </p:cNvCxnSpPr>
          <p:nvPr/>
        </p:nvCxnSpPr>
        <p:spPr>
          <a:xfrm flipV="1">
            <a:off x="176552" y="4693418"/>
            <a:ext cx="694163" cy="2791"/>
          </a:xfrm>
          <a:prstGeom prst="bentConnector3">
            <a:avLst>
              <a:gd name="adj1" fmla="val 50000"/>
            </a:avLst>
          </a:prstGeom>
          <a:ln w="28575">
            <a:solidFill>
              <a:schemeClr val="tx1">
                <a:alpha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AE507305-E185-A5F9-8A6C-DF786499D414}"/>
              </a:ext>
            </a:extLst>
          </p:cNvPr>
          <p:cNvSpPr txBox="1"/>
          <p:nvPr/>
        </p:nvSpPr>
        <p:spPr>
          <a:xfrm>
            <a:off x="-314124" y="4144600"/>
            <a:ext cx="1424876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Storage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Request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(from OS)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30C44A6B-317F-B3A4-3EAF-E8A57C1C4F3A}"/>
              </a:ext>
            </a:extLst>
          </p:cNvPr>
          <p:cNvSpPr txBox="1"/>
          <p:nvPr/>
        </p:nvSpPr>
        <p:spPr>
          <a:xfrm>
            <a:off x="1173864" y="3827600"/>
            <a:ext cx="14248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State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02E5EC77-862F-6037-F8D1-4B5817B6F75D}"/>
              </a:ext>
            </a:extLst>
          </p:cNvPr>
          <p:cNvSpPr txBox="1"/>
          <p:nvPr/>
        </p:nvSpPr>
        <p:spPr>
          <a:xfrm>
            <a:off x="1110752" y="5147595"/>
            <a:ext cx="14248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State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F161A1A5-A9B6-8838-F861-F9F8A380DCF2}"/>
              </a:ext>
            </a:extLst>
          </p:cNvPr>
          <p:cNvSpPr txBox="1"/>
          <p:nvPr/>
        </p:nvSpPr>
        <p:spPr>
          <a:xfrm>
            <a:off x="4745935" y="3766711"/>
            <a:ext cx="14248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Action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0F254C6F-DDB4-C22F-0F40-3933226A1E26}"/>
              </a:ext>
            </a:extLst>
          </p:cNvPr>
          <p:cNvSpPr txBox="1"/>
          <p:nvPr/>
        </p:nvSpPr>
        <p:spPr>
          <a:xfrm>
            <a:off x="6100956" y="4553474"/>
            <a:ext cx="14248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Reward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FBE3B5FD-1F55-DDD2-7DC2-43DA944514E2}"/>
              </a:ext>
            </a:extLst>
          </p:cNvPr>
          <p:cNvSpPr txBox="1"/>
          <p:nvPr/>
        </p:nvSpPr>
        <p:spPr>
          <a:xfrm>
            <a:off x="7420548" y="2874734"/>
            <a:ext cx="142487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000" b="1" i="1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RL Decision Thread</a:t>
            </a:r>
          </a:p>
        </p:txBody>
      </p:sp>
      <p:cxnSp>
        <p:nvCxnSpPr>
          <p:cNvPr id="68" name="Elbow Connector 67">
            <a:extLst>
              <a:ext uri="{FF2B5EF4-FFF2-40B4-BE49-F238E27FC236}">
                <a16:creationId xmlns:a16="http://schemas.microsoft.com/office/drawing/2014/main" id="{DEE94EA8-ED3C-A39A-213D-3A8479523706}"/>
              </a:ext>
            </a:extLst>
          </p:cNvPr>
          <p:cNvCxnSpPr>
            <a:cxnSpLocks/>
            <a:endCxn id="12" idx="1"/>
          </p:cNvCxnSpPr>
          <p:nvPr/>
        </p:nvCxnSpPr>
        <p:spPr>
          <a:xfrm>
            <a:off x="3526526" y="3972684"/>
            <a:ext cx="485765" cy="1"/>
          </a:xfrm>
          <a:prstGeom prst="bentConnector3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>
            <a:extLst>
              <a:ext uri="{FF2B5EF4-FFF2-40B4-BE49-F238E27FC236}">
                <a16:creationId xmlns:a16="http://schemas.microsoft.com/office/drawing/2014/main" id="{580043EA-D627-14A7-913D-9A45565F4614}"/>
              </a:ext>
            </a:extLst>
          </p:cNvPr>
          <p:cNvSpPr txBox="1"/>
          <p:nvPr/>
        </p:nvSpPr>
        <p:spPr>
          <a:xfrm>
            <a:off x="3771036" y="4225899"/>
            <a:ext cx="14248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Sibyl Policy</a:t>
            </a:r>
          </a:p>
        </p:txBody>
      </p:sp>
      <p:pic>
        <p:nvPicPr>
          <p:cNvPr id="106" name="Picture 105">
            <a:extLst>
              <a:ext uri="{FF2B5EF4-FFF2-40B4-BE49-F238E27FC236}">
                <a16:creationId xmlns:a16="http://schemas.microsoft.com/office/drawing/2014/main" id="{49F0D64E-FC49-29EA-F46C-D4832F25FF8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38572" t="30978" r="47203" b="51531"/>
          <a:stretch/>
        </p:blipFill>
        <p:spPr>
          <a:xfrm>
            <a:off x="2605339" y="3281926"/>
            <a:ext cx="950578" cy="1013037"/>
          </a:xfrm>
          <a:prstGeom prst="rect">
            <a:avLst/>
          </a:prstGeom>
        </p:spPr>
      </p:pic>
      <p:cxnSp>
        <p:nvCxnSpPr>
          <p:cNvPr id="69" name="Elbow Connector 68">
            <a:extLst>
              <a:ext uri="{FF2B5EF4-FFF2-40B4-BE49-F238E27FC236}">
                <a16:creationId xmlns:a16="http://schemas.microsoft.com/office/drawing/2014/main" id="{16609499-47FF-35F7-46F2-B2C6DD2BBCD6}"/>
              </a:ext>
            </a:extLst>
          </p:cNvPr>
          <p:cNvCxnSpPr>
            <a:cxnSpLocks/>
          </p:cNvCxnSpPr>
          <p:nvPr/>
        </p:nvCxnSpPr>
        <p:spPr>
          <a:xfrm flipV="1">
            <a:off x="-4193992" y="2726281"/>
            <a:ext cx="694163" cy="2791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Elbow Connector 73">
            <a:extLst>
              <a:ext uri="{FF2B5EF4-FFF2-40B4-BE49-F238E27FC236}">
                <a16:creationId xmlns:a16="http://schemas.microsoft.com/office/drawing/2014/main" id="{E876B8A9-6A18-BD5C-AE4F-12F60AA88FDF}"/>
              </a:ext>
            </a:extLst>
          </p:cNvPr>
          <p:cNvCxnSpPr>
            <a:cxnSpLocks/>
          </p:cNvCxnSpPr>
          <p:nvPr/>
        </p:nvCxnSpPr>
        <p:spPr>
          <a:xfrm rot="16200000" flipV="1">
            <a:off x="5642193" y="2061178"/>
            <a:ext cx="937223" cy="1165336"/>
          </a:xfrm>
          <a:prstGeom prst="bentConnector2">
            <a:avLst/>
          </a:prstGeom>
          <a:ln w="28575">
            <a:solidFill>
              <a:schemeClr val="tx1">
                <a:alpha val="12329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Rounded Rectangle 74">
            <a:extLst>
              <a:ext uri="{FF2B5EF4-FFF2-40B4-BE49-F238E27FC236}">
                <a16:creationId xmlns:a16="http://schemas.microsoft.com/office/drawing/2014/main" id="{895742D9-360A-6308-81F5-4864381D7B00}"/>
              </a:ext>
            </a:extLst>
          </p:cNvPr>
          <p:cNvSpPr/>
          <p:nvPr/>
        </p:nvSpPr>
        <p:spPr>
          <a:xfrm>
            <a:off x="811727" y="1555149"/>
            <a:ext cx="8130867" cy="1319585"/>
          </a:xfrm>
          <a:prstGeom prst="roundRect">
            <a:avLst/>
          </a:prstGeom>
          <a:solidFill>
            <a:srgbClr val="D0D0E3">
              <a:alpha val="15000"/>
            </a:srgbClr>
          </a:solidFill>
          <a:ln>
            <a:solidFill>
              <a:schemeClr val="tx1"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cxnSp>
        <p:nvCxnSpPr>
          <p:cNvPr id="78" name="Elbow Connector 77">
            <a:extLst>
              <a:ext uri="{FF2B5EF4-FFF2-40B4-BE49-F238E27FC236}">
                <a16:creationId xmlns:a16="http://schemas.microsoft.com/office/drawing/2014/main" id="{1EADADA7-5BDE-2A73-8B05-F3A9FB6D2A6E}"/>
              </a:ext>
            </a:extLst>
          </p:cNvPr>
          <p:cNvCxnSpPr>
            <a:cxnSpLocks/>
            <a:stCxn id="83" idx="1"/>
          </p:cNvCxnSpPr>
          <p:nvPr/>
        </p:nvCxnSpPr>
        <p:spPr>
          <a:xfrm rot="10800000" flipV="1">
            <a:off x="3602886" y="2175234"/>
            <a:ext cx="571483" cy="0"/>
          </a:xfrm>
          <a:prstGeom prst="bentConnector3">
            <a:avLst>
              <a:gd name="adj1" fmla="val 50000"/>
            </a:avLst>
          </a:prstGeom>
          <a:ln w="28575">
            <a:solidFill>
              <a:schemeClr val="tx1">
                <a:alpha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>
            <a:extLst>
              <a:ext uri="{FF2B5EF4-FFF2-40B4-BE49-F238E27FC236}">
                <a16:creationId xmlns:a16="http://schemas.microsoft.com/office/drawing/2014/main" id="{02B7A4BA-5907-F5B5-ABE6-70E07DF2D218}"/>
              </a:ext>
            </a:extLst>
          </p:cNvPr>
          <p:cNvSpPr txBox="1"/>
          <p:nvPr/>
        </p:nvSpPr>
        <p:spPr>
          <a:xfrm>
            <a:off x="1665230" y="1749368"/>
            <a:ext cx="1184222" cy="48987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14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Training </a:t>
            </a:r>
          </a:p>
          <a:p>
            <a:pPr marL="0" marR="0" lvl="0" indent="0" algn="l" defTabSz="457200" rtl="0" eaLnBrk="1" fontAlgn="auto" latinLnBrk="0" hangingPunct="1">
              <a:lnSpc>
                <a:spcPts val="14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Network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B4193EC4-8AF6-6E4E-85DB-806467C719EA}"/>
              </a:ext>
            </a:extLst>
          </p:cNvPr>
          <p:cNvSpPr txBox="1"/>
          <p:nvPr/>
        </p:nvSpPr>
        <p:spPr>
          <a:xfrm>
            <a:off x="7420548" y="1561838"/>
            <a:ext cx="142487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000" b="1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alpha val="1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RL Training Thread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35292A67-EA5C-FEFB-856A-49E8DF6E0AF1}"/>
              </a:ext>
            </a:extLst>
          </p:cNvPr>
          <p:cNvSpPr txBox="1"/>
          <p:nvPr/>
        </p:nvSpPr>
        <p:spPr>
          <a:xfrm>
            <a:off x="5458373" y="1854385"/>
            <a:ext cx="14248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Batch</a:t>
            </a:r>
          </a:p>
        </p:txBody>
      </p:sp>
      <p:pic>
        <p:nvPicPr>
          <p:cNvPr id="82" name="Picture 81">
            <a:extLst>
              <a:ext uri="{FF2B5EF4-FFF2-40B4-BE49-F238E27FC236}">
                <a16:creationId xmlns:a16="http://schemas.microsoft.com/office/drawing/2014/main" id="{A1A210A0-2D93-9C79-B559-E7E6D860B8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5000"/>
          </a:blip>
          <a:srcRect l="38572" t="30978" r="47203" b="51531"/>
          <a:stretch/>
        </p:blipFill>
        <p:spPr>
          <a:xfrm>
            <a:off x="2673323" y="1668715"/>
            <a:ext cx="950578" cy="1013037"/>
          </a:xfrm>
          <a:prstGeom prst="rect">
            <a:avLst/>
          </a:prstGeom>
        </p:spPr>
      </p:pic>
      <p:sp>
        <p:nvSpPr>
          <p:cNvPr id="83" name="Rounded Rectangle 82">
            <a:extLst>
              <a:ext uri="{FF2B5EF4-FFF2-40B4-BE49-F238E27FC236}">
                <a16:creationId xmlns:a16="http://schemas.microsoft.com/office/drawing/2014/main" id="{9979778E-A582-2919-A1D6-5A12C312A9C8}"/>
              </a:ext>
            </a:extLst>
          </p:cNvPr>
          <p:cNvSpPr/>
          <p:nvPr/>
        </p:nvSpPr>
        <p:spPr>
          <a:xfrm>
            <a:off x="4174368" y="1875170"/>
            <a:ext cx="1353766" cy="538251"/>
          </a:xfrm>
          <a:prstGeom prst="roundRect">
            <a:avLst/>
          </a:prstGeom>
          <a:solidFill>
            <a:schemeClr val="bg2">
              <a:lumMod val="90000"/>
              <a:alpha val="15000"/>
            </a:schemeClr>
          </a:solidFill>
          <a:ln>
            <a:solidFill>
              <a:schemeClr val="tx1"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Training Dataset</a:t>
            </a:r>
          </a:p>
        </p:txBody>
      </p:sp>
      <p:cxnSp>
        <p:nvCxnSpPr>
          <p:cNvPr id="84" name="Elbow Connector 83">
            <a:extLst>
              <a:ext uri="{FF2B5EF4-FFF2-40B4-BE49-F238E27FC236}">
                <a16:creationId xmlns:a16="http://schemas.microsoft.com/office/drawing/2014/main" id="{5B4B3E71-E604-A32A-686F-A0C848680255}"/>
              </a:ext>
            </a:extLst>
          </p:cNvPr>
          <p:cNvCxnSpPr>
            <a:cxnSpLocks/>
          </p:cNvCxnSpPr>
          <p:nvPr/>
        </p:nvCxnSpPr>
        <p:spPr>
          <a:xfrm rot="5400000">
            <a:off x="2774568" y="2976228"/>
            <a:ext cx="788043" cy="0"/>
          </a:xfrm>
          <a:prstGeom prst="bentConnector3">
            <a:avLst>
              <a:gd name="adj1" fmla="val 50000"/>
            </a:avLst>
          </a:prstGeom>
          <a:ln w="28575">
            <a:solidFill>
              <a:schemeClr val="tx1">
                <a:alpha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TextBox 84">
            <a:extLst>
              <a:ext uri="{FF2B5EF4-FFF2-40B4-BE49-F238E27FC236}">
                <a16:creationId xmlns:a16="http://schemas.microsoft.com/office/drawing/2014/main" id="{EBABDBFD-B0C1-F468-6E8E-0D58EB69D5A6}"/>
              </a:ext>
            </a:extLst>
          </p:cNvPr>
          <p:cNvSpPr txBox="1"/>
          <p:nvPr/>
        </p:nvSpPr>
        <p:spPr>
          <a:xfrm>
            <a:off x="946529" y="2314394"/>
            <a:ext cx="1777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Periodic  Policy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Weight Update</a:t>
            </a:r>
          </a:p>
        </p:txBody>
      </p:sp>
      <p:sp>
        <p:nvSpPr>
          <p:cNvPr id="43" name="Slide Number Placeholder 5">
            <a:extLst>
              <a:ext uri="{FF2B5EF4-FFF2-40B4-BE49-F238E27FC236}">
                <a16:creationId xmlns:a16="http://schemas.microsoft.com/office/drawing/2014/main" id="{FB7D3447-853F-CEB3-E66B-4B5B4882C5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86600" y="647429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chemeClr val="tx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571078-45FA-4BA5-9BE9-4C6ADE012FE3}" type="slidenum">
              <a:rPr kumimoji="0" lang="en-CH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128</a:t>
            </a:fld>
            <a:endParaRPr kumimoji="0" lang="en-CH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89589267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F2EB44F9-51AE-39B7-8DE9-A73ADD2315ED}"/>
              </a:ext>
            </a:extLst>
          </p:cNvPr>
          <p:cNvSpPr/>
          <p:nvPr/>
        </p:nvSpPr>
        <p:spPr>
          <a:xfrm>
            <a:off x="811727" y="2920042"/>
            <a:ext cx="8155721" cy="2592375"/>
          </a:xfrm>
          <a:prstGeom prst="roundRect">
            <a:avLst/>
          </a:prstGeom>
          <a:solidFill>
            <a:srgbClr val="EDF6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F317348-C403-CF11-8BC6-8BDDB9BCF3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RL Decision Thread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99283521-417F-FB36-4A09-DC07D1EC7138}"/>
              </a:ext>
            </a:extLst>
          </p:cNvPr>
          <p:cNvSpPr/>
          <p:nvPr/>
        </p:nvSpPr>
        <p:spPr>
          <a:xfrm>
            <a:off x="870715" y="4296178"/>
            <a:ext cx="1129928" cy="794479"/>
          </a:xfrm>
          <a:prstGeom prst="roundRect">
            <a:avLst/>
          </a:prstGeom>
          <a:solidFill>
            <a:srgbClr val="D0E4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951E36A-0BC2-9934-38AE-C19ABCBB4DAF}"/>
              </a:ext>
            </a:extLst>
          </p:cNvPr>
          <p:cNvSpPr/>
          <p:nvPr/>
        </p:nvSpPr>
        <p:spPr>
          <a:xfrm>
            <a:off x="2443319" y="3269859"/>
            <a:ext cx="2650761" cy="1325026"/>
          </a:xfrm>
          <a:prstGeom prst="roundRect">
            <a:avLst/>
          </a:prstGeom>
          <a:solidFill>
            <a:schemeClr val="accent5">
              <a:lumMod val="60000"/>
              <a:lumOff val="40000"/>
              <a:alpha val="15000"/>
            </a:schemeClr>
          </a:solidFill>
          <a:ln>
            <a:solidFill>
              <a:schemeClr val="tx1"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alpha val="1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579F42E-0783-0CC0-3DE4-088A6CF3175B}"/>
              </a:ext>
            </a:extLst>
          </p:cNvPr>
          <p:cNvSpPr txBox="1"/>
          <p:nvPr/>
        </p:nvSpPr>
        <p:spPr>
          <a:xfrm>
            <a:off x="2635694" y="4178692"/>
            <a:ext cx="1184222" cy="48987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14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Inference </a:t>
            </a:r>
          </a:p>
          <a:p>
            <a:pPr marL="0" marR="0" lvl="0" indent="0" algn="l" defTabSz="457200" rtl="0" eaLnBrk="1" fontAlgn="auto" latinLnBrk="0" hangingPunct="1">
              <a:lnSpc>
                <a:spcPts val="14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Network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A26A6F7B-1E99-4099-00D9-4B1F3D5F900A}"/>
              </a:ext>
            </a:extLst>
          </p:cNvPr>
          <p:cNvSpPr/>
          <p:nvPr/>
        </p:nvSpPr>
        <p:spPr>
          <a:xfrm>
            <a:off x="4012291" y="3736697"/>
            <a:ext cx="759500" cy="471975"/>
          </a:xfrm>
          <a:prstGeom prst="roundRect">
            <a:avLst/>
          </a:prstGeom>
          <a:solidFill>
            <a:schemeClr val="accent5">
              <a:lumMod val="60000"/>
              <a:lumOff val="40000"/>
              <a:alpha val="15000"/>
            </a:schemeClr>
          </a:solidFill>
          <a:ln>
            <a:solidFill>
              <a:schemeClr val="tx1"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Max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B81644D6-8A04-952C-1B70-F3BDFFF2671F}"/>
              </a:ext>
            </a:extLst>
          </p:cNvPr>
          <p:cNvSpPr/>
          <p:nvPr/>
        </p:nvSpPr>
        <p:spPr>
          <a:xfrm>
            <a:off x="5314378" y="4594884"/>
            <a:ext cx="1049311" cy="606085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HSS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5F35D7B4-6836-8900-8BDC-7FAB01481E57}"/>
              </a:ext>
            </a:extLst>
          </p:cNvPr>
          <p:cNvSpPr/>
          <p:nvPr/>
        </p:nvSpPr>
        <p:spPr>
          <a:xfrm>
            <a:off x="7308070" y="4594883"/>
            <a:ext cx="1216701" cy="606085"/>
          </a:xfrm>
          <a:prstGeom prst="roundRect">
            <a:avLst/>
          </a:prstGeom>
          <a:solidFill>
            <a:srgbClr val="CED6D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alpha val="1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9C66BE2-EB3E-7FBF-5480-E1891A043F8B}"/>
              </a:ext>
            </a:extLst>
          </p:cNvPr>
          <p:cNvSpPr txBox="1"/>
          <p:nvPr/>
        </p:nvSpPr>
        <p:spPr>
          <a:xfrm>
            <a:off x="7203982" y="4668570"/>
            <a:ext cx="1424876" cy="489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14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Collect</a:t>
            </a:r>
          </a:p>
          <a:p>
            <a:pPr marL="0" marR="0" lvl="0" indent="0" algn="ctr" defTabSz="457200" rtl="0" eaLnBrk="1" fontAlgn="auto" latinLnBrk="0" hangingPunct="1">
              <a:lnSpc>
                <a:spcPts val="14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Experiences</a:t>
            </a:r>
          </a:p>
        </p:txBody>
      </p:sp>
      <p:sp>
        <p:nvSpPr>
          <p:cNvPr id="16" name="Magnetic Disk 15">
            <a:extLst>
              <a:ext uri="{FF2B5EF4-FFF2-40B4-BE49-F238E27FC236}">
                <a16:creationId xmlns:a16="http://schemas.microsoft.com/office/drawing/2014/main" id="{A281567B-20DC-698E-2C88-67256CB28C1D}"/>
              </a:ext>
            </a:extLst>
          </p:cNvPr>
          <p:cNvSpPr/>
          <p:nvPr/>
        </p:nvSpPr>
        <p:spPr>
          <a:xfrm>
            <a:off x="5839033" y="3112457"/>
            <a:ext cx="1708878" cy="884420"/>
          </a:xfrm>
          <a:prstGeom prst="flowChartMagneticDisk">
            <a:avLst/>
          </a:prstGeom>
          <a:solidFill>
            <a:srgbClr val="FFBCB1">
              <a:alpha val="15000"/>
            </a:srgbClr>
          </a:solidFill>
          <a:ln>
            <a:solidFill>
              <a:schemeClr val="tx1"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1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17DF911-780C-3465-FF64-040451098DED}"/>
              </a:ext>
            </a:extLst>
          </p:cNvPr>
          <p:cNvSpPr txBox="1"/>
          <p:nvPr/>
        </p:nvSpPr>
        <p:spPr>
          <a:xfrm>
            <a:off x="5680129" y="3421262"/>
            <a:ext cx="2023673" cy="489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14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Experience Buffer (in host DRAM)</a:t>
            </a:r>
          </a:p>
        </p:txBody>
      </p:sp>
      <p:cxnSp>
        <p:nvCxnSpPr>
          <p:cNvPr id="21" name="Elbow Connector 20">
            <a:extLst>
              <a:ext uri="{FF2B5EF4-FFF2-40B4-BE49-F238E27FC236}">
                <a16:creationId xmlns:a16="http://schemas.microsoft.com/office/drawing/2014/main" id="{4A1D85F8-4E1D-4BBE-E68C-A70D60BF4202}"/>
              </a:ext>
            </a:extLst>
          </p:cNvPr>
          <p:cNvCxnSpPr>
            <a:cxnSpLocks/>
            <a:stCxn id="6" idx="3"/>
            <a:endCxn id="7" idx="1"/>
          </p:cNvCxnSpPr>
          <p:nvPr/>
        </p:nvCxnSpPr>
        <p:spPr>
          <a:xfrm flipV="1">
            <a:off x="2000643" y="3932372"/>
            <a:ext cx="442676" cy="761046"/>
          </a:xfrm>
          <a:prstGeom prst="bentConnector3">
            <a:avLst>
              <a:gd name="adj1" fmla="val 50000"/>
            </a:avLst>
          </a:prstGeom>
          <a:ln w="28575">
            <a:solidFill>
              <a:schemeClr val="tx1">
                <a:alpha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Elbow Connector 21">
            <a:extLst>
              <a:ext uri="{FF2B5EF4-FFF2-40B4-BE49-F238E27FC236}">
                <a16:creationId xmlns:a16="http://schemas.microsoft.com/office/drawing/2014/main" id="{9A66B46D-85DD-5D37-DD23-D2F9C9ACD717}"/>
              </a:ext>
            </a:extLst>
          </p:cNvPr>
          <p:cNvCxnSpPr>
            <a:cxnSpLocks/>
            <a:stCxn id="6" idx="3"/>
            <a:endCxn id="14" idx="2"/>
          </p:cNvCxnSpPr>
          <p:nvPr/>
        </p:nvCxnSpPr>
        <p:spPr>
          <a:xfrm>
            <a:off x="2000643" y="4693418"/>
            <a:ext cx="5915778" cy="507550"/>
          </a:xfrm>
          <a:prstGeom prst="bentConnector4">
            <a:avLst>
              <a:gd name="adj1" fmla="val 3768"/>
              <a:gd name="adj2" fmla="val 145040"/>
            </a:avLst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Elbow Connector 26">
            <a:extLst>
              <a:ext uri="{FF2B5EF4-FFF2-40B4-BE49-F238E27FC236}">
                <a16:creationId xmlns:a16="http://schemas.microsoft.com/office/drawing/2014/main" id="{3EDD4E50-52BE-0F3F-AC5C-68286EDC56BF}"/>
              </a:ext>
            </a:extLst>
          </p:cNvPr>
          <p:cNvCxnSpPr>
            <a:cxnSpLocks/>
            <a:endCxn id="13" idx="0"/>
          </p:cNvCxnSpPr>
          <p:nvPr/>
        </p:nvCxnSpPr>
        <p:spPr>
          <a:xfrm>
            <a:off x="5086659" y="4070561"/>
            <a:ext cx="752375" cy="524323"/>
          </a:xfrm>
          <a:prstGeom prst="bentConnector2">
            <a:avLst/>
          </a:prstGeom>
          <a:ln w="28575">
            <a:solidFill>
              <a:schemeClr val="tx1">
                <a:alpha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28">
            <a:extLst>
              <a:ext uri="{FF2B5EF4-FFF2-40B4-BE49-F238E27FC236}">
                <a16:creationId xmlns:a16="http://schemas.microsoft.com/office/drawing/2014/main" id="{1AEC469C-F529-3183-BB06-D3F7BFEC6EDB}"/>
              </a:ext>
            </a:extLst>
          </p:cNvPr>
          <p:cNvCxnSpPr>
            <a:cxnSpLocks/>
            <a:endCxn id="14" idx="0"/>
          </p:cNvCxnSpPr>
          <p:nvPr/>
        </p:nvCxnSpPr>
        <p:spPr>
          <a:xfrm>
            <a:off x="5793836" y="4070561"/>
            <a:ext cx="2122585" cy="524322"/>
          </a:xfrm>
          <a:prstGeom prst="bentConnector2">
            <a:avLst/>
          </a:prstGeom>
          <a:ln w="28575">
            <a:solidFill>
              <a:schemeClr val="tx1">
                <a:alpha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Elbow Connector 30">
            <a:extLst>
              <a:ext uri="{FF2B5EF4-FFF2-40B4-BE49-F238E27FC236}">
                <a16:creationId xmlns:a16="http://schemas.microsoft.com/office/drawing/2014/main" id="{E8052DD1-BFA8-0594-F216-9A8BF86B794F}"/>
              </a:ext>
            </a:extLst>
          </p:cNvPr>
          <p:cNvCxnSpPr>
            <a:cxnSpLocks/>
            <a:endCxn id="16" idx="4"/>
          </p:cNvCxnSpPr>
          <p:nvPr/>
        </p:nvCxnSpPr>
        <p:spPr>
          <a:xfrm rot="16200000" flipV="1">
            <a:off x="7389336" y="3713243"/>
            <a:ext cx="1037453" cy="720302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1949E19B-2C05-5FBF-65D6-5663899BE3EA}"/>
              </a:ext>
            </a:extLst>
          </p:cNvPr>
          <p:cNvSpPr txBox="1"/>
          <p:nvPr/>
        </p:nvSpPr>
        <p:spPr>
          <a:xfrm>
            <a:off x="728677" y="4403224"/>
            <a:ext cx="14248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Observation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Vector</a:t>
            </a:r>
          </a:p>
        </p:txBody>
      </p:sp>
      <p:cxnSp>
        <p:nvCxnSpPr>
          <p:cNvPr id="47" name="Elbow Connector 46">
            <a:extLst>
              <a:ext uri="{FF2B5EF4-FFF2-40B4-BE49-F238E27FC236}">
                <a16:creationId xmlns:a16="http://schemas.microsoft.com/office/drawing/2014/main" id="{650D62B6-5C08-81DA-8F88-9408BF0E3224}"/>
              </a:ext>
            </a:extLst>
          </p:cNvPr>
          <p:cNvCxnSpPr>
            <a:cxnSpLocks/>
            <a:stCxn id="13" idx="3"/>
          </p:cNvCxnSpPr>
          <p:nvPr/>
        </p:nvCxnSpPr>
        <p:spPr>
          <a:xfrm>
            <a:off x="6363689" y="4897927"/>
            <a:ext cx="958523" cy="2792"/>
          </a:xfrm>
          <a:prstGeom prst="bentConnector3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Elbow Connector 56">
            <a:extLst>
              <a:ext uri="{FF2B5EF4-FFF2-40B4-BE49-F238E27FC236}">
                <a16:creationId xmlns:a16="http://schemas.microsoft.com/office/drawing/2014/main" id="{6874DC0F-17C4-A83C-92BA-120CEC6F4066}"/>
              </a:ext>
            </a:extLst>
          </p:cNvPr>
          <p:cNvCxnSpPr>
            <a:cxnSpLocks/>
            <a:endCxn id="6" idx="1"/>
          </p:cNvCxnSpPr>
          <p:nvPr/>
        </p:nvCxnSpPr>
        <p:spPr>
          <a:xfrm flipV="1">
            <a:off x="176552" y="4693418"/>
            <a:ext cx="694163" cy="2791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AE507305-E185-A5F9-8A6C-DF786499D414}"/>
              </a:ext>
            </a:extLst>
          </p:cNvPr>
          <p:cNvSpPr txBox="1"/>
          <p:nvPr/>
        </p:nvSpPr>
        <p:spPr>
          <a:xfrm>
            <a:off x="-314124" y="4144600"/>
            <a:ext cx="1424876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Storage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Request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(from OS)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30C44A6B-317F-B3A4-3EAF-E8A57C1C4F3A}"/>
              </a:ext>
            </a:extLst>
          </p:cNvPr>
          <p:cNvSpPr txBox="1"/>
          <p:nvPr/>
        </p:nvSpPr>
        <p:spPr>
          <a:xfrm>
            <a:off x="1173864" y="3827600"/>
            <a:ext cx="14248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State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02E5EC77-862F-6037-F8D1-4B5817B6F75D}"/>
              </a:ext>
            </a:extLst>
          </p:cNvPr>
          <p:cNvSpPr txBox="1"/>
          <p:nvPr/>
        </p:nvSpPr>
        <p:spPr>
          <a:xfrm>
            <a:off x="1110752" y="5147595"/>
            <a:ext cx="14248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State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F161A1A5-A9B6-8838-F861-F9F8A380DCF2}"/>
              </a:ext>
            </a:extLst>
          </p:cNvPr>
          <p:cNvSpPr txBox="1"/>
          <p:nvPr/>
        </p:nvSpPr>
        <p:spPr>
          <a:xfrm>
            <a:off x="4745935" y="3766711"/>
            <a:ext cx="14248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Action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0F254C6F-DDB4-C22F-0F40-3933226A1E26}"/>
              </a:ext>
            </a:extLst>
          </p:cNvPr>
          <p:cNvSpPr txBox="1"/>
          <p:nvPr/>
        </p:nvSpPr>
        <p:spPr>
          <a:xfrm>
            <a:off x="6100956" y="4553474"/>
            <a:ext cx="14248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Reward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FBE3B5FD-1F55-DDD2-7DC2-43DA944514E2}"/>
              </a:ext>
            </a:extLst>
          </p:cNvPr>
          <p:cNvSpPr txBox="1"/>
          <p:nvPr/>
        </p:nvSpPr>
        <p:spPr>
          <a:xfrm>
            <a:off x="7420548" y="2874734"/>
            <a:ext cx="142487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000" b="1" i="1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RL Decision Thread</a:t>
            </a:r>
          </a:p>
        </p:txBody>
      </p:sp>
      <p:cxnSp>
        <p:nvCxnSpPr>
          <p:cNvPr id="68" name="Elbow Connector 67">
            <a:extLst>
              <a:ext uri="{FF2B5EF4-FFF2-40B4-BE49-F238E27FC236}">
                <a16:creationId xmlns:a16="http://schemas.microsoft.com/office/drawing/2014/main" id="{DEE94EA8-ED3C-A39A-213D-3A8479523706}"/>
              </a:ext>
            </a:extLst>
          </p:cNvPr>
          <p:cNvCxnSpPr>
            <a:cxnSpLocks/>
            <a:endCxn id="12" idx="1"/>
          </p:cNvCxnSpPr>
          <p:nvPr/>
        </p:nvCxnSpPr>
        <p:spPr>
          <a:xfrm>
            <a:off x="3526526" y="3972684"/>
            <a:ext cx="485765" cy="1"/>
          </a:xfrm>
          <a:prstGeom prst="bentConnector3">
            <a:avLst/>
          </a:prstGeom>
          <a:ln w="28575">
            <a:solidFill>
              <a:schemeClr val="tx1">
                <a:alpha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>
            <a:extLst>
              <a:ext uri="{FF2B5EF4-FFF2-40B4-BE49-F238E27FC236}">
                <a16:creationId xmlns:a16="http://schemas.microsoft.com/office/drawing/2014/main" id="{580043EA-D627-14A7-913D-9A45565F4614}"/>
              </a:ext>
            </a:extLst>
          </p:cNvPr>
          <p:cNvSpPr txBox="1"/>
          <p:nvPr/>
        </p:nvSpPr>
        <p:spPr>
          <a:xfrm>
            <a:off x="3771036" y="4225899"/>
            <a:ext cx="14248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Sibyl Policy</a:t>
            </a:r>
          </a:p>
        </p:txBody>
      </p:sp>
      <p:pic>
        <p:nvPicPr>
          <p:cNvPr id="106" name="Picture 105">
            <a:extLst>
              <a:ext uri="{FF2B5EF4-FFF2-40B4-BE49-F238E27FC236}">
                <a16:creationId xmlns:a16="http://schemas.microsoft.com/office/drawing/2014/main" id="{49F0D64E-FC49-29EA-F46C-D4832F25FF8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5000"/>
          </a:blip>
          <a:srcRect l="38572" t="30978" r="47203" b="51531"/>
          <a:stretch/>
        </p:blipFill>
        <p:spPr>
          <a:xfrm>
            <a:off x="2605339" y="3281926"/>
            <a:ext cx="950578" cy="10130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3B8F8B0-EE93-387B-67EB-F9D7DFBDE9A8}"/>
              </a:ext>
            </a:extLst>
          </p:cNvPr>
          <p:cNvSpPr txBox="1"/>
          <p:nvPr/>
        </p:nvSpPr>
        <p:spPr>
          <a:xfrm>
            <a:off x="-1490133" y="470746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cxnSp>
        <p:nvCxnSpPr>
          <p:cNvPr id="60" name="Elbow Connector 59">
            <a:extLst>
              <a:ext uri="{FF2B5EF4-FFF2-40B4-BE49-F238E27FC236}">
                <a16:creationId xmlns:a16="http://schemas.microsoft.com/office/drawing/2014/main" id="{F18AE126-9096-6565-8A62-7FE752D782FD}"/>
              </a:ext>
            </a:extLst>
          </p:cNvPr>
          <p:cNvCxnSpPr>
            <a:cxnSpLocks/>
          </p:cNvCxnSpPr>
          <p:nvPr/>
        </p:nvCxnSpPr>
        <p:spPr>
          <a:xfrm rot="16200000" flipV="1">
            <a:off x="5642193" y="2061178"/>
            <a:ext cx="937223" cy="1165336"/>
          </a:xfrm>
          <a:prstGeom prst="bentConnector2">
            <a:avLst/>
          </a:prstGeom>
          <a:ln w="28575">
            <a:solidFill>
              <a:schemeClr val="tx1">
                <a:alpha val="12329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Rounded Rectangle 62">
            <a:extLst>
              <a:ext uri="{FF2B5EF4-FFF2-40B4-BE49-F238E27FC236}">
                <a16:creationId xmlns:a16="http://schemas.microsoft.com/office/drawing/2014/main" id="{37BE9C96-1B5E-B449-0A7D-A7EF04E334E9}"/>
              </a:ext>
            </a:extLst>
          </p:cNvPr>
          <p:cNvSpPr/>
          <p:nvPr/>
        </p:nvSpPr>
        <p:spPr>
          <a:xfrm>
            <a:off x="811727" y="1555149"/>
            <a:ext cx="8130867" cy="1319585"/>
          </a:xfrm>
          <a:prstGeom prst="roundRect">
            <a:avLst/>
          </a:prstGeom>
          <a:solidFill>
            <a:srgbClr val="D0D0E3">
              <a:alpha val="15000"/>
            </a:srgbClr>
          </a:solidFill>
          <a:ln>
            <a:solidFill>
              <a:schemeClr val="tx1"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cxnSp>
        <p:nvCxnSpPr>
          <p:cNvPr id="69" name="Elbow Connector 68">
            <a:extLst>
              <a:ext uri="{FF2B5EF4-FFF2-40B4-BE49-F238E27FC236}">
                <a16:creationId xmlns:a16="http://schemas.microsoft.com/office/drawing/2014/main" id="{72907183-E266-91C7-9973-7C5B16AF8218}"/>
              </a:ext>
            </a:extLst>
          </p:cNvPr>
          <p:cNvCxnSpPr>
            <a:cxnSpLocks/>
            <a:stCxn id="75" idx="1"/>
          </p:cNvCxnSpPr>
          <p:nvPr/>
        </p:nvCxnSpPr>
        <p:spPr>
          <a:xfrm rot="10800000" flipV="1">
            <a:off x="3602886" y="2175234"/>
            <a:ext cx="571483" cy="0"/>
          </a:xfrm>
          <a:prstGeom prst="bentConnector3">
            <a:avLst>
              <a:gd name="adj1" fmla="val 50000"/>
            </a:avLst>
          </a:prstGeom>
          <a:ln w="28575">
            <a:solidFill>
              <a:schemeClr val="tx1">
                <a:alpha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>
            <a:extLst>
              <a:ext uri="{FF2B5EF4-FFF2-40B4-BE49-F238E27FC236}">
                <a16:creationId xmlns:a16="http://schemas.microsoft.com/office/drawing/2014/main" id="{4F915D5E-216B-59A2-5254-6FB3FBC0397D}"/>
              </a:ext>
            </a:extLst>
          </p:cNvPr>
          <p:cNvSpPr txBox="1"/>
          <p:nvPr/>
        </p:nvSpPr>
        <p:spPr>
          <a:xfrm>
            <a:off x="1665230" y="1749368"/>
            <a:ext cx="1184222" cy="48987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14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Training </a:t>
            </a:r>
          </a:p>
          <a:p>
            <a:pPr marL="0" marR="0" lvl="0" indent="0" algn="l" defTabSz="457200" rtl="0" eaLnBrk="1" fontAlgn="auto" latinLnBrk="0" hangingPunct="1">
              <a:lnSpc>
                <a:spcPts val="14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Network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D2E110CE-272B-F7D4-61DC-778C81978857}"/>
              </a:ext>
            </a:extLst>
          </p:cNvPr>
          <p:cNvSpPr txBox="1"/>
          <p:nvPr/>
        </p:nvSpPr>
        <p:spPr>
          <a:xfrm>
            <a:off x="7420548" y="1561838"/>
            <a:ext cx="142487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000" b="1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alpha val="1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RL Training Thread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1437B04C-B584-D622-2B6C-B1BA8B316621}"/>
              </a:ext>
            </a:extLst>
          </p:cNvPr>
          <p:cNvSpPr txBox="1"/>
          <p:nvPr/>
        </p:nvSpPr>
        <p:spPr>
          <a:xfrm>
            <a:off x="5458373" y="1854385"/>
            <a:ext cx="14248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Batch</a:t>
            </a:r>
          </a:p>
        </p:txBody>
      </p:sp>
      <p:pic>
        <p:nvPicPr>
          <p:cNvPr id="74" name="Picture 73">
            <a:extLst>
              <a:ext uri="{FF2B5EF4-FFF2-40B4-BE49-F238E27FC236}">
                <a16:creationId xmlns:a16="http://schemas.microsoft.com/office/drawing/2014/main" id="{86D15E7F-89EB-01CE-3CF7-8E08FACFE7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5000"/>
          </a:blip>
          <a:srcRect l="38572" t="30978" r="47203" b="51531"/>
          <a:stretch/>
        </p:blipFill>
        <p:spPr>
          <a:xfrm>
            <a:off x="2673323" y="1668715"/>
            <a:ext cx="950578" cy="1013037"/>
          </a:xfrm>
          <a:prstGeom prst="rect">
            <a:avLst/>
          </a:prstGeom>
        </p:spPr>
      </p:pic>
      <p:sp>
        <p:nvSpPr>
          <p:cNvPr id="75" name="Rounded Rectangle 74">
            <a:extLst>
              <a:ext uri="{FF2B5EF4-FFF2-40B4-BE49-F238E27FC236}">
                <a16:creationId xmlns:a16="http://schemas.microsoft.com/office/drawing/2014/main" id="{0ABBE709-BE24-950B-7B9F-2922C76E649C}"/>
              </a:ext>
            </a:extLst>
          </p:cNvPr>
          <p:cNvSpPr/>
          <p:nvPr/>
        </p:nvSpPr>
        <p:spPr>
          <a:xfrm>
            <a:off x="4174368" y="1875170"/>
            <a:ext cx="1353766" cy="538251"/>
          </a:xfrm>
          <a:prstGeom prst="roundRect">
            <a:avLst/>
          </a:prstGeom>
          <a:solidFill>
            <a:schemeClr val="bg2">
              <a:lumMod val="90000"/>
              <a:alpha val="15000"/>
            </a:schemeClr>
          </a:solidFill>
          <a:ln>
            <a:solidFill>
              <a:schemeClr val="tx1"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Training Dataset</a:t>
            </a:r>
          </a:p>
        </p:txBody>
      </p:sp>
      <p:cxnSp>
        <p:nvCxnSpPr>
          <p:cNvPr id="78" name="Elbow Connector 77">
            <a:extLst>
              <a:ext uri="{FF2B5EF4-FFF2-40B4-BE49-F238E27FC236}">
                <a16:creationId xmlns:a16="http://schemas.microsoft.com/office/drawing/2014/main" id="{645173EC-446E-3BFF-E10D-A91DFB4C879A}"/>
              </a:ext>
            </a:extLst>
          </p:cNvPr>
          <p:cNvCxnSpPr>
            <a:cxnSpLocks/>
          </p:cNvCxnSpPr>
          <p:nvPr/>
        </p:nvCxnSpPr>
        <p:spPr>
          <a:xfrm rot="5400000">
            <a:off x="2774568" y="2976228"/>
            <a:ext cx="788043" cy="0"/>
          </a:xfrm>
          <a:prstGeom prst="bentConnector3">
            <a:avLst>
              <a:gd name="adj1" fmla="val 50000"/>
            </a:avLst>
          </a:prstGeom>
          <a:ln w="28575">
            <a:solidFill>
              <a:schemeClr val="tx1">
                <a:alpha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>
            <a:extLst>
              <a:ext uri="{FF2B5EF4-FFF2-40B4-BE49-F238E27FC236}">
                <a16:creationId xmlns:a16="http://schemas.microsoft.com/office/drawing/2014/main" id="{3B114B38-02A1-6E2F-A348-407EB32290C5}"/>
              </a:ext>
            </a:extLst>
          </p:cNvPr>
          <p:cNvSpPr txBox="1"/>
          <p:nvPr/>
        </p:nvSpPr>
        <p:spPr>
          <a:xfrm>
            <a:off x="946529" y="2314394"/>
            <a:ext cx="1777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Periodic  Policy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Weight Update</a:t>
            </a:r>
          </a:p>
        </p:txBody>
      </p:sp>
      <p:sp>
        <p:nvSpPr>
          <p:cNvPr id="43" name="Slide Number Placeholder 5">
            <a:extLst>
              <a:ext uri="{FF2B5EF4-FFF2-40B4-BE49-F238E27FC236}">
                <a16:creationId xmlns:a16="http://schemas.microsoft.com/office/drawing/2014/main" id="{1B097C1B-A36F-5413-FFDA-B12D6DC458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86600" y="647429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chemeClr val="tx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571078-45FA-4BA5-9BE9-4C6ADE012FE3}" type="slidenum">
              <a:rPr kumimoji="0" lang="en-CH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129</a:t>
            </a:fld>
            <a:endParaRPr kumimoji="0" lang="en-CH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595157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1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sz="3800" dirty="0">
                <a:latin typeface="Garamond" charset="0"/>
              </a:rPr>
              <a:t>Self-Optimizing Memory Prefetchers</a:t>
            </a:r>
          </a:p>
        </p:txBody>
      </p:sp>
      <p:sp>
        <p:nvSpPr>
          <p:cNvPr id="215043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1B46712-CDE9-5243-80CB-07DD7A074F23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0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0"/>
              <a:cs typeface="Arial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69F0E1-38D9-7E47-B26A-92332E1958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350" b="0" i="0" dirty="0">
                <a:solidFill>
                  <a:srgbClr val="000000"/>
                </a:solidFill>
                <a:effectLst/>
              </a:rPr>
              <a:t>Rahul </a:t>
            </a:r>
            <a:r>
              <a:rPr lang="en-US" sz="1350" b="0" i="0" dirty="0" err="1">
                <a:solidFill>
                  <a:srgbClr val="000000"/>
                </a:solidFill>
                <a:effectLst/>
              </a:rPr>
              <a:t>Bera</a:t>
            </a:r>
            <a:r>
              <a:rPr lang="en-US" sz="1350" b="0" i="0" dirty="0">
                <a:solidFill>
                  <a:srgbClr val="000000"/>
                </a:solidFill>
                <a:effectLst/>
              </a:rPr>
              <a:t>, Konstantinos </a:t>
            </a:r>
            <a:r>
              <a:rPr lang="en-US" sz="1350" b="0" i="0" dirty="0" err="1">
                <a:solidFill>
                  <a:srgbClr val="000000"/>
                </a:solidFill>
                <a:effectLst/>
              </a:rPr>
              <a:t>Kanellopoulos</a:t>
            </a:r>
            <a:r>
              <a:rPr lang="en-US" sz="1350" b="0" i="0" dirty="0">
                <a:solidFill>
                  <a:srgbClr val="000000"/>
                </a:solidFill>
                <a:effectLst/>
              </a:rPr>
              <a:t>, Anant Nori, Taha </a:t>
            </a:r>
            <a:r>
              <a:rPr lang="en-US" sz="1350" b="0" i="0" dirty="0" err="1">
                <a:solidFill>
                  <a:srgbClr val="000000"/>
                </a:solidFill>
                <a:effectLst/>
              </a:rPr>
              <a:t>Shahroodi</a:t>
            </a:r>
            <a:r>
              <a:rPr lang="en-US" sz="1350" b="0" i="0" dirty="0">
                <a:solidFill>
                  <a:srgbClr val="000000"/>
                </a:solidFill>
                <a:effectLst/>
              </a:rPr>
              <a:t>, Sreenivas </a:t>
            </a:r>
            <a:r>
              <a:rPr lang="en-US" sz="1350" b="0" i="0" dirty="0" err="1">
                <a:solidFill>
                  <a:srgbClr val="000000"/>
                </a:solidFill>
                <a:effectLst/>
              </a:rPr>
              <a:t>Subramoney</a:t>
            </a:r>
            <a:r>
              <a:rPr lang="en-US" sz="1350" b="0" i="0" dirty="0">
                <a:solidFill>
                  <a:srgbClr val="000000"/>
                </a:solidFill>
                <a:effectLst/>
              </a:rPr>
              <a:t>, and Onur Mutlu,</a:t>
            </a:r>
            <a:br>
              <a:rPr lang="en-US" sz="1350" b="0" i="0" dirty="0">
                <a:solidFill>
                  <a:srgbClr val="000000"/>
                </a:solidFill>
                <a:effectLst/>
              </a:rPr>
            </a:br>
            <a:r>
              <a:rPr lang="en-US" sz="1350" b="1" i="0" dirty="0">
                <a:solidFill>
                  <a:srgbClr val="0000FF"/>
                </a:solidFill>
                <a:effectLst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"Pythia: A Customizable Hardware Prefetching Framework Using Online Reinforcement Learning"</a:t>
            </a:r>
            <a:br>
              <a:rPr lang="en-US" sz="1350" b="0" i="0" dirty="0">
                <a:solidFill>
                  <a:srgbClr val="000000"/>
                </a:solidFill>
                <a:effectLst/>
              </a:rPr>
            </a:br>
            <a:r>
              <a:rPr lang="en-US" sz="1350" b="0" i="1" dirty="0">
                <a:solidFill>
                  <a:srgbClr val="000000"/>
                </a:solidFill>
                <a:effectLst/>
              </a:rPr>
              <a:t>Proceedings of the </a:t>
            </a:r>
            <a:r>
              <a:rPr lang="en-US" sz="1350" b="0" i="1" dirty="0">
                <a:solidFill>
                  <a:srgbClr val="000000"/>
                </a:solidFill>
                <a:effectLst/>
                <a:hlinkClick r:id="rId3"/>
              </a:rPr>
              <a:t>54th International Symposium on Microarchitecture</a:t>
            </a:r>
            <a:r>
              <a:rPr lang="en-US" sz="1350" b="0" i="1" dirty="0">
                <a:solidFill>
                  <a:srgbClr val="000000"/>
                </a:solidFill>
                <a:effectLst/>
              </a:rPr>
              <a:t> (</a:t>
            </a:r>
            <a:r>
              <a:rPr lang="en-US" sz="1350" b="1" i="1" dirty="0">
                <a:solidFill>
                  <a:srgbClr val="000000"/>
                </a:solidFill>
                <a:effectLst/>
              </a:rPr>
              <a:t>MICRO</a:t>
            </a:r>
            <a:r>
              <a:rPr lang="en-US" sz="1350" b="0" i="1" dirty="0">
                <a:solidFill>
                  <a:srgbClr val="000000"/>
                </a:solidFill>
                <a:effectLst/>
              </a:rPr>
              <a:t>)</a:t>
            </a:r>
            <a:r>
              <a:rPr lang="en-US" sz="1350" b="0" i="0" dirty="0">
                <a:solidFill>
                  <a:srgbClr val="000000"/>
                </a:solidFill>
                <a:effectLst/>
              </a:rPr>
              <a:t>, Virtual, October 2021.</a:t>
            </a:r>
            <a:br>
              <a:rPr lang="en-US" sz="1350" b="0" i="0" dirty="0">
                <a:solidFill>
                  <a:srgbClr val="000000"/>
                </a:solidFill>
                <a:effectLst/>
              </a:rPr>
            </a:br>
            <a:r>
              <a:rPr lang="en-US" sz="135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1350" b="0" i="0" dirty="0">
                <a:solidFill>
                  <a:srgbClr val="000000"/>
                </a:solidFill>
                <a:effectLst/>
                <a:hlinkClick r:id="rId4"/>
              </a:rPr>
              <a:t>Slides (pptx)</a:t>
            </a:r>
            <a:r>
              <a:rPr lang="en-US" sz="1350" b="0" i="0" dirty="0">
                <a:solidFill>
                  <a:srgbClr val="000000"/>
                </a:solidFill>
                <a:effectLst/>
              </a:rPr>
              <a:t> </a:t>
            </a:r>
            <a:r>
              <a:rPr lang="en-US" sz="1350" b="0" i="0" dirty="0">
                <a:solidFill>
                  <a:srgbClr val="000000"/>
                </a:solidFill>
                <a:effectLst/>
                <a:hlinkClick r:id="rId5"/>
              </a:rPr>
              <a:t>(pdf)</a:t>
            </a:r>
            <a:r>
              <a:rPr lang="en-US" sz="1350" b="0" i="0" dirty="0">
                <a:solidFill>
                  <a:srgbClr val="000000"/>
                </a:solidFill>
                <a:effectLst/>
              </a:rPr>
              <a:t>]</a:t>
            </a:r>
            <a:br>
              <a:rPr lang="en-US" sz="1350" b="0" i="0" dirty="0">
                <a:solidFill>
                  <a:srgbClr val="000000"/>
                </a:solidFill>
                <a:effectLst/>
              </a:rPr>
            </a:br>
            <a:r>
              <a:rPr lang="en-US" sz="135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1350" b="0" i="0" dirty="0">
                <a:solidFill>
                  <a:srgbClr val="000000"/>
                </a:solidFill>
                <a:effectLst/>
                <a:hlinkClick r:id="rId6"/>
              </a:rPr>
              <a:t>Short Talk Slides (pptx)</a:t>
            </a:r>
            <a:r>
              <a:rPr lang="en-US" sz="1350" b="0" i="0" dirty="0">
                <a:solidFill>
                  <a:srgbClr val="000000"/>
                </a:solidFill>
                <a:effectLst/>
              </a:rPr>
              <a:t> </a:t>
            </a:r>
            <a:r>
              <a:rPr lang="en-US" sz="1350" b="0" i="0" dirty="0">
                <a:solidFill>
                  <a:srgbClr val="000000"/>
                </a:solidFill>
                <a:effectLst/>
                <a:hlinkClick r:id="rId7"/>
              </a:rPr>
              <a:t>(pdf)</a:t>
            </a:r>
            <a:r>
              <a:rPr lang="en-US" sz="1350" b="0" i="0" dirty="0">
                <a:solidFill>
                  <a:srgbClr val="000000"/>
                </a:solidFill>
                <a:effectLst/>
              </a:rPr>
              <a:t>]</a:t>
            </a:r>
            <a:br>
              <a:rPr lang="en-US" sz="1350" b="0" i="0" dirty="0">
                <a:solidFill>
                  <a:srgbClr val="000000"/>
                </a:solidFill>
                <a:effectLst/>
              </a:rPr>
            </a:br>
            <a:r>
              <a:rPr lang="en-US" sz="135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1350" b="0" i="0" dirty="0">
                <a:solidFill>
                  <a:srgbClr val="000000"/>
                </a:solidFill>
                <a:effectLst/>
                <a:hlinkClick r:id="rId8"/>
              </a:rPr>
              <a:t>Lightning Talk Slides (pptx)</a:t>
            </a:r>
            <a:r>
              <a:rPr lang="en-US" sz="1350" b="0" i="0" dirty="0">
                <a:solidFill>
                  <a:srgbClr val="000000"/>
                </a:solidFill>
                <a:effectLst/>
              </a:rPr>
              <a:t> </a:t>
            </a:r>
            <a:r>
              <a:rPr lang="en-US" sz="1350" b="0" i="0" dirty="0">
                <a:solidFill>
                  <a:srgbClr val="000000"/>
                </a:solidFill>
                <a:effectLst/>
                <a:hlinkClick r:id="rId9"/>
              </a:rPr>
              <a:t>(pdf)</a:t>
            </a:r>
            <a:r>
              <a:rPr lang="en-US" sz="1350" b="0" i="0" dirty="0">
                <a:solidFill>
                  <a:srgbClr val="000000"/>
                </a:solidFill>
                <a:effectLst/>
              </a:rPr>
              <a:t>]</a:t>
            </a:r>
            <a:br>
              <a:rPr lang="en-US" sz="1350" b="0" i="0" dirty="0">
                <a:solidFill>
                  <a:srgbClr val="000000"/>
                </a:solidFill>
                <a:effectLst/>
              </a:rPr>
            </a:br>
            <a:r>
              <a:rPr lang="en-US" sz="135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1350" b="0" i="0" dirty="0">
                <a:solidFill>
                  <a:srgbClr val="000000"/>
                </a:solidFill>
                <a:effectLst/>
                <a:hlinkClick r:id="rId10"/>
              </a:rPr>
              <a:t>Talk Video</a:t>
            </a:r>
            <a:r>
              <a:rPr lang="en-US" sz="1350" b="0" i="0" dirty="0">
                <a:solidFill>
                  <a:srgbClr val="000000"/>
                </a:solidFill>
                <a:effectLst/>
              </a:rPr>
              <a:t> (20 minutes)]</a:t>
            </a:r>
            <a:br>
              <a:rPr lang="en-US" sz="1350" b="0" i="0" dirty="0">
                <a:solidFill>
                  <a:srgbClr val="000000"/>
                </a:solidFill>
                <a:effectLst/>
              </a:rPr>
            </a:br>
            <a:r>
              <a:rPr lang="en-US" sz="135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1350" b="0" i="0" dirty="0">
                <a:solidFill>
                  <a:srgbClr val="000000"/>
                </a:solidFill>
                <a:effectLst/>
                <a:hlinkClick r:id="rId11"/>
              </a:rPr>
              <a:t>Lightning Talk Video</a:t>
            </a:r>
            <a:r>
              <a:rPr lang="en-US" sz="1350" b="0" i="0" dirty="0">
                <a:solidFill>
                  <a:srgbClr val="000000"/>
                </a:solidFill>
                <a:effectLst/>
              </a:rPr>
              <a:t> (1.5 minutes)]</a:t>
            </a:r>
            <a:br>
              <a:rPr lang="en-US" sz="1350" b="0" i="0" dirty="0">
                <a:solidFill>
                  <a:srgbClr val="000000"/>
                </a:solidFill>
                <a:effectLst/>
              </a:rPr>
            </a:br>
            <a:r>
              <a:rPr lang="en-US" sz="135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1350" b="0" i="0" dirty="0">
                <a:solidFill>
                  <a:srgbClr val="000000"/>
                </a:solidFill>
                <a:effectLst/>
                <a:hlinkClick r:id="rId12"/>
              </a:rPr>
              <a:t>Pythia Source Code (Officially Artifact Evaluated with All Badges)</a:t>
            </a:r>
            <a:r>
              <a:rPr lang="en-US" sz="1350" b="0" i="0" dirty="0">
                <a:solidFill>
                  <a:srgbClr val="000000"/>
                </a:solidFill>
                <a:effectLst/>
              </a:rPr>
              <a:t>]</a:t>
            </a:r>
            <a:br>
              <a:rPr lang="en-US" sz="1350" b="0" i="0" dirty="0">
                <a:solidFill>
                  <a:srgbClr val="000000"/>
                </a:solidFill>
                <a:effectLst/>
              </a:rPr>
            </a:br>
            <a:r>
              <a:rPr lang="en-US" sz="135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1350" b="0" i="0" dirty="0">
                <a:solidFill>
                  <a:srgbClr val="000000"/>
                </a:solidFill>
                <a:effectLst/>
                <a:hlinkClick r:id="rId13"/>
              </a:rPr>
              <a:t>arXiv version</a:t>
            </a:r>
            <a:r>
              <a:rPr lang="en-US" sz="1350" b="0" i="0" dirty="0">
                <a:solidFill>
                  <a:srgbClr val="000000"/>
                </a:solidFill>
                <a:effectLst/>
              </a:rPr>
              <a:t>]</a:t>
            </a:r>
            <a:br>
              <a:rPr lang="en-US" sz="1350" b="0" i="0" dirty="0">
                <a:solidFill>
                  <a:srgbClr val="000000"/>
                </a:solidFill>
                <a:effectLst/>
              </a:rPr>
            </a:br>
            <a:r>
              <a:rPr lang="en-US" sz="1350" b="1" i="1" dirty="0">
                <a:solidFill>
                  <a:srgbClr val="FF0000"/>
                </a:solidFill>
                <a:effectLst/>
              </a:rPr>
              <a:t>Officially artifact evaluated as available, reusable and reproducible.</a:t>
            </a:r>
            <a:endParaRPr lang="en-US" sz="1350" b="0" i="0" dirty="0">
              <a:solidFill>
                <a:srgbClr val="FF0000"/>
              </a:solidFill>
              <a:effectLst/>
            </a:endParaRPr>
          </a:p>
          <a:p>
            <a:pPr marL="0" indent="0">
              <a:buNone/>
            </a:pPr>
            <a:br>
              <a:rPr lang="en-US" sz="1350" dirty="0"/>
            </a:br>
            <a:endParaRPr lang="en-US" sz="135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80D2CD-D1FB-7F4E-9E0F-D796E4F17354}"/>
              </a:ext>
            </a:extLst>
          </p:cNvPr>
          <p:cNvSpPr txBox="1"/>
          <p:nvPr/>
        </p:nvSpPr>
        <p:spPr>
          <a:xfrm>
            <a:off x="2200998" y="6478320"/>
            <a:ext cx="4742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https://arxiv.org/pdf/2109.12021.pdf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0B2B886-1DE2-7B4A-21DD-77D598A1D32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85800" y="3778575"/>
            <a:ext cx="7772400" cy="2674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249797"/>
      </p:ext>
    </p:extLst>
  </p:cSld>
  <p:clrMapOvr>
    <a:masterClrMapping/>
  </p:clrMapOvr>
  <p:transition/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F2EB44F9-51AE-39B7-8DE9-A73ADD2315ED}"/>
              </a:ext>
            </a:extLst>
          </p:cNvPr>
          <p:cNvSpPr/>
          <p:nvPr/>
        </p:nvSpPr>
        <p:spPr>
          <a:xfrm>
            <a:off x="811727" y="2920042"/>
            <a:ext cx="8155721" cy="2592375"/>
          </a:xfrm>
          <a:prstGeom prst="roundRect">
            <a:avLst/>
          </a:prstGeom>
          <a:solidFill>
            <a:srgbClr val="EDF6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F317348-C403-CF11-8BC6-8BDDB9BCF3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RL Decision Thread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99283521-417F-FB36-4A09-DC07D1EC7138}"/>
              </a:ext>
            </a:extLst>
          </p:cNvPr>
          <p:cNvSpPr/>
          <p:nvPr/>
        </p:nvSpPr>
        <p:spPr>
          <a:xfrm>
            <a:off x="870715" y="4296178"/>
            <a:ext cx="1129928" cy="794479"/>
          </a:xfrm>
          <a:prstGeom prst="roundRect">
            <a:avLst/>
          </a:prstGeom>
          <a:solidFill>
            <a:srgbClr val="D0E4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951E36A-0BC2-9934-38AE-C19ABCBB4DAF}"/>
              </a:ext>
            </a:extLst>
          </p:cNvPr>
          <p:cNvSpPr/>
          <p:nvPr/>
        </p:nvSpPr>
        <p:spPr>
          <a:xfrm>
            <a:off x="2443319" y="3269859"/>
            <a:ext cx="2650761" cy="1325026"/>
          </a:xfrm>
          <a:prstGeom prst="roundRect">
            <a:avLst/>
          </a:prstGeom>
          <a:solidFill>
            <a:schemeClr val="accent5">
              <a:lumMod val="60000"/>
              <a:lumOff val="40000"/>
              <a:alpha val="15000"/>
            </a:schemeClr>
          </a:solidFill>
          <a:ln>
            <a:solidFill>
              <a:schemeClr val="tx1"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alpha val="1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579F42E-0783-0CC0-3DE4-088A6CF3175B}"/>
              </a:ext>
            </a:extLst>
          </p:cNvPr>
          <p:cNvSpPr txBox="1"/>
          <p:nvPr/>
        </p:nvSpPr>
        <p:spPr>
          <a:xfrm>
            <a:off x="2635694" y="4178692"/>
            <a:ext cx="1184222" cy="48987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14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Inference </a:t>
            </a:r>
          </a:p>
          <a:p>
            <a:pPr marL="0" marR="0" lvl="0" indent="0" algn="l" defTabSz="457200" rtl="0" eaLnBrk="1" fontAlgn="auto" latinLnBrk="0" hangingPunct="1">
              <a:lnSpc>
                <a:spcPts val="14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Network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A26A6F7B-1E99-4099-00D9-4B1F3D5F900A}"/>
              </a:ext>
            </a:extLst>
          </p:cNvPr>
          <p:cNvSpPr/>
          <p:nvPr/>
        </p:nvSpPr>
        <p:spPr>
          <a:xfrm>
            <a:off x="4012291" y="3736697"/>
            <a:ext cx="759500" cy="471975"/>
          </a:xfrm>
          <a:prstGeom prst="roundRect">
            <a:avLst/>
          </a:prstGeom>
          <a:solidFill>
            <a:schemeClr val="accent5">
              <a:lumMod val="60000"/>
              <a:lumOff val="40000"/>
              <a:alpha val="15000"/>
            </a:schemeClr>
          </a:solidFill>
          <a:ln>
            <a:solidFill>
              <a:schemeClr val="tx1"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Max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B81644D6-8A04-952C-1B70-F3BDFFF2671F}"/>
              </a:ext>
            </a:extLst>
          </p:cNvPr>
          <p:cNvSpPr/>
          <p:nvPr/>
        </p:nvSpPr>
        <p:spPr>
          <a:xfrm>
            <a:off x="5314378" y="4594884"/>
            <a:ext cx="1049311" cy="606085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HSS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5F35D7B4-6836-8900-8BDC-7FAB01481E57}"/>
              </a:ext>
            </a:extLst>
          </p:cNvPr>
          <p:cNvSpPr/>
          <p:nvPr/>
        </p:nvSpPr>
        <p:spPr>
          <a:xfrm>
            <a:off x="7308070" y="4594883"/>
            <a:ext cx="1216701" cy="606085"/>
          </a:xfrm>
          <a:prstGeom prst="roundRect">
            <a:avLst/>
          </a:prstGeom>
          <a:solidFill>
            <a:srgbClr val="CED6D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alpha val="1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9C66BE2-EB3E-7FBF-5480-E1891A043F8B}"/>
              </a:ext>
            </a:extLst>
          </p:cNvPr>
          <p:cNvSpPr txBox="1"/>
          <p:nvPr/>
        </p:nvSpPr>
        <p:spPr>
          <a:xfrm>
            <a:off x="7203982" y="4668570"/>
            <a:ext cx="1424876" cy="489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14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Collect</a:t>
            </a:r>
          </a:p>
          <a:p>
            <a:pPr marL="0" marR="0" lvl="0" indent="0" algn="ctr" defTabSz="457200" rtl="0" eaLnBrk="1" fontAlgn="auto" latinLnBrk="0" hangingPunct="1">
              <a:lnSpc>
                <a:spcPts val="14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Experiences</a:t>
            </a:r>
          </a:p>
        </p:txBody>
      </p:sp>
      <p:sp>
        <p:nvSpPr>
          <p:cNvPr id="16" name="Magnetic Disk 15">
            <a:extLst>
              <a:ext uri="{FF2B5EF4-FFF2-40B4-BE49-F238E27FC236}">
                <a16:creationId xmlns:a16="http://schemas.microsoft.com/office/drawing/2014/main" id="{A281567B-20DC-698E-2C88-67256CB28C1D}"/>
              </a:ext>
            </a:extLst>
          </p:cNvPr>
          <p:cNvSpPr/>
          <p:nvPr/>
        </p:nvSpPr>
        <p:spPr>
          <a:xfrm>
            <a:off x="5839033" y="3112457"/>
            <a:ext cx="1708878" cy="884420"/>
          </a:xfrm>
          <a:prstGeom prst="flowChartMagneticDisk">
            <a:avLst/>
          </a:prstGeom>
          <a:solidFill>
            <a:srgbClr val="FFBCB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17DF911-780C-3465-FF64-040451098DED}"/>
              </a:ext>
            </a:extLst>
          </p:cNvPr>
          <p:cNvSpPr txBox="1"/>
          <p:nvPr/>
        </p:nvSpPr>
        <p:spPr>
          <a:xfrm>
            <a:off x="5680129" y="3421262"/>
            <a:ext cx="2023673" cy="489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14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Experience Buffer (in host DRAM)</a:t>
            </a:r>
          </a:p>
        </p:txBody>
      </p:sp>
      <p:cxnSp>
        <p:nvCxnSpPr>
          <p:cNvPr id="21" name="Elbow Connector 20">
            <a:extLst>
              <a:ext uri="{FF2B5EF4-FFF2-40B4-BE49-F238E27FC236}">
                <a16:creationId xmlns:a16="http://schemas.microsoft.com/office/drawing/2014/main" id="{4A1D85F8-4E1D-4BBE-E68C-A70D60BF4202}"/>
              </a:ext>
            </a:extLst>
          </p:cNvPr>
          <p:cNvCxnSpPr>
            <a:cxnSpLocks/>
            <a:stCxn id="6" idx="3"/>
            <a:endCxn id="7" idx="1"/>
          </p:cNvCxnSpPr>
          <p:nvPr/>
        </p:nvCxnSpPr>
        <p:spPr>
          <a:xfrm flipV="1">
            <a:off x="2000643" y="3932372"/>
            <a:ext cx="442676" cy="761046"/>
          </a:xfrm>
          <a:prstGeom prst="bentConnector3">
            <a:avLst>
              <a:gd name="adj1" fmla="val 50000"/>
            </a:avLst>
          </a:prstGeom>
          <a:ln w="28575">
            <a:solidFill>
              <a:schemeClr val="tx1">
                <a:alpha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Elbow Connector 21">
            <a:extLst>
              <a:ext uri="{FF2B5EF4-FFF2-40B4-BE49-F238E27FC236}">
                <a16:creationId xmlns:a16="http://schemas.microsoft.com/office/drawing/2014/main" id="{9A66B46D-85DD-5D37-DD23-D2F9C9ACD717}"/>
              </a:ext>
            </a:extLst>
          </p:cNvPr>
          <p:cNvCxnSpPr>
            <a:cxnSpLocks/>
            <a:stCxn id="6" idx="3"/>
            <a:endCxn id="14" idx="2"/>
          </p:cNvCxnSpPr>
          <p:nvPr/>
        </p:nvCxnSpPr>
        <p:spPr>
          <a:xfrm>
            <a:off x="2000643" y="4693418"/>
            <a:ext cx="5915778" cy="507550"/>
          </a:xfrm>
          <a:prstGeom prst="bentConnector4">
            <a:avLst>
              <a:gd name="adj1" fmla="val 3768"/>
              <a:gd name="adj2" fmla="val 145040"/>
            </a:avLst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Elbow Connector 26">
            <a:extLst>
              <a:ext uri="{FF2B5EF4-FFF2-40B4-BE49-F238E27FC236}">
                <a16:creationId xmlns:a16="http://schemas.microsoft.com/office/drawing/2014/main" id="{3EDD4E50-52BE-0F3F-AC5C-68286EDC56BF}"/>
              </a:ext>
            </a:extLst>
          </p:cNvPr>
          <p:cNvCxnSpPr>
            <a:cxnSpLocks/>
            <a:endCxn id="13" idx="0"/>
          </p:cNvCxnSpPr>
          <p:nvPr/>
        </p:nvCxnSpPr>
        <p:spPr>
          <a:xfrm>
            <a:off x="5086659" y="4070561"/>
            <a:ext cx="752375" cy="524323"/>
          </a:xfrm>
          <a:prstGeom prst="bentConnector2">
            <a:avLst/>
          </a:prstGeom>
          <a:ln w="28575">
            <a:solidFill>
              <a:schemeClr val="tx1">
                <a:alpha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Elbow Connector 30">
            <a:extLst>
              <a:ext uri="{FF2B5EF4-FFF2-40B4-BE49-F238E27FC236}">
                <a16:creationId xmlns:a16="http://schemas.microsoft.com/office/drawing/2014/main" id="{E8052DD1-BFA8-0594-F216-9A8BF86B794F}"/>
              </a:ext>
            </a:extLst>
          </p:cNvPr>
          <p:cNvCxnSpPr>
            <a:cxnSpLocks/>
            <a:endCxn id="16" idx="4"/>
          </p:cNvCxnSpPr>
          <p:nvPr/>
        </p:nvCxnSpPr>
        <p:spPr>
          <a:xfrm rot="16200000" flipV="1">
            <a:off x="7389336" y="3713243"/>
            <a:ext cx="1037453" cy="720302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1949E19B-2C05-5FBF-65D6-5663899BE3EA}"/>
              </a:ext>
            </a:extLst>
          </p:cNvPr>
          <p:cNvSpPr txBox="1"/>
          <p:nvPr/>
        </p:nvSpPr>
        <p:spPr>
          <a:xfrm>
            <a:off x="728677" y="4403224"/>
            <a:ext cx="14248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Observation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Vector</a:t>
            </a:r>
          </a:p>
        </p:txBody>
      </p:sp>
      <p:cxnSp>
        <p:nvCxnSpPr>
          <p:cNvPr id="47" name="Elbow Connector 46">
            <a:extLst>
              <a:ext uri="{FF2B5EF4-FFF2-40B4-BE49-F238E27FC236}">
                <a16:creationId xmlns:a16="http://schemas.microsoft.com/office/drawing/2014/main" id="{650D62B6-5C08-81DA-8F88-9408BF0E3224}"/>
              </a:ext>
            </a:extLst>
          </p:cNvPr>
          <p:cNvCxnSpPr>
            <a:cxnSpLocks/>
            <a:stCxn id="13" idx="3"/>
          </p:cNvCxnSpPr>
          <p:nvPr/>
        </p:nvCxnSpPr>
        <p:spPr>
          <a:xfrm>
            <a:off x="6363689" y="4897927"/>
            <a:ext cx="958523" cy="2792"/>
          </a:xfrm>
          <a:prstGeom prst="bentConnector3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Elbow Connector 56">
            <a:extLst>
              <a:ext uri="{FF2B5EF4-FFF2-40B4-BE49-F238E27FC236}">
                <a16:creationId xmlns:a16="http://schemas.microsoft.com/office/drawing/2014/main" id="{6874DC0F-17C4-A83C-92BA-120CEC6F4066}"/>
              </a:ext>
            </a:extLst>
          </p:cNvPr>
          <p:cNvCxnSpPr>
            <a:cxnSpLocks/>
            <a:endCxn id="6" idx="1"/>
          </p:cNvCxnSpPr>
          <p:nvPr/>
        </p:nvCxnSpPr>
        <p:spPr>
          <a:xfrm flipV="1">
            <a:off x="176552" y="4693418"/>
            <a:ext cx="694163" cy="2791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AE507305-E185-A5F9-8A6C-DF786499D414}"/>
              </a:ext>
            </a:extLst>
          </p:cNvPr>
          <p:cNvSpPr txBox="1"/>
          <p:nvPr/>
        </p:nvSpPr>
        <p:spPr>
          <a:xfrm>
            <a:off x="-314124" y="4144600"/>
            <a:ext cx="1424876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Storage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Request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(from OS)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30C44A6B-317F-B3A4-3EAF-E8A57C1C4F3A}"/>
              </a:ext>
            </a:extLst>
          </p:cNvPr>
          <p:cNvSpPr txBox="1"/>
          <p:nvPr/>
        </p:nvSpPr>
        <p:spPr>
          <a:xfrm>
            <a:off x="1173864" y="3827600"/>
            <a:ext cx="14248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State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02E5EC77-862F-6037-F8D1-4B5817B6F75D}"/>
              </a:ext>
            </a:extLst>
          </p:cNvPr>
          <p:cNvSpPr txBox="1"/>
          <p:nvPr/>
        </p:nvSpPr>
        <p:spPr>
          <a:xfrm>
            <a:off x="1110752" y="5147595"/>
            <a:ext cx="14248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State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F161A1A5-A9B6-8838-F861-F9F8A380DCF2}"/>
              </a:ext>
            </a:extLst>
          </p:cNvPr>
          <p:cNvSpPr txBox="1"/>
          <p:nvPr/>
        </p:nvSpPr>
        <p:spPr>
          <a:xfrm>
            <a:off x="4745935" y="3766711"/>
            <a:ext cx="14248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Action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0F254C6F-DDB4-C22F-0F40-3933226A1E26}"/>
              </a:ext>
            </a:extLst>
          </p:cNvPr>
          <p:cNvSpPr txBox="1"/>
          <p:nvPr/>
        </p:nvSpPr>
        <p:spPr>
          <a:xfrm>
            <a:off x="6100956" y="4553474"/>
            <a:ext cx="14248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Reward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FBE3B5FD-1F55-DDD2-7DC2-43DA944514E2}"/>
              </a:ext>
            </a:extLst>
          </p:cNvPr>
          <p:cNvSpPr txBox="1"/>
          <p:nvPr/>
        </p:nvSpPr>
        <p:spPr>
          <a:xfrm>
            <a:off x="7420548" y="2874734"/>
            <a:ext cx="142487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000" b="1" i="1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RL Decision Thread</a:t>
            </a:r>
          </a:p>
        </p:txBody>
      </p:sp>
      <p:cxnSp>
        <p:nvCxnSpPr>
          <p:cNvPr id="68" name="Elbow Connector 67">
            <a:extLst>
              <a:ext uri="{FF2B5EF4-FFF2-40B4-BE49-F238E27FC236}">
                <a16:creationId xmlns:a16="http://schemas.microsoft.com/office/drawing/2014/main" id="{DEE94EA8-ED3C-A39A-213D-3A8479523706}"/>
              </a:ext>
            </a:extLst>
          </p:cNvPr>
          <p:cNvCxnSpPr>
            <a:cxnSpLocks/>
            <a:endCxn id="12" idx="1"/>
          </p:cNvCxnSpPr>
          <p:nvPr/>
        </p:nvCxnSpPr>
        <p:spPr>
          <a:xfrm>
            <a:off x="3526526" y="3972684"/>
            <a:ext cx="485765" cy="1"/>
          </a:xfrm>
          <a:prstGeom prst="bentConnector3">
            <a:avLst/>
          </a:prstGeom>
          <a:ln w="28575">
            <a:solidFill>
              <a:schemeClr val="tx1">
                <a:alpha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>
            <a:extLst>
              <a:ext uri="{FF2B5EF4-FFF2-40B4-BE49-F238E27FC236}">
                <a16:creationId xmlns:a16="http://schemas.microsoft.com/office/drawing/2014/main" id="{580043EA-D627-14A7-913D-9A45565F4614}"/>
              </a:ext>
            </a:extLst>
          </p:cNvPr>
          <p:cNvSpPr txBox="1"/>
          <p:nvPr/>
        </p:nvSpPr>
        <p:spPr>
          <a:xfrm>
            <a:off x="3771036" y="4225899"/>
            <a:ext cx="14248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Sibyl Policy</a:t>
            </a:r>
          </a:p>
        </p:txBody>
      </p:sp>
      <p:cxnSp>
        <p:nvCxnSpPr>
          <p:cNvPr id="76" name="Elbow Connector 75">
            <a:extLst>
              <a:ext uri="{FF2B5EF4-FFF2-40B4-BE49-F238E27FC236}">
                <a16:creationId xmlns:a16="http://schemas.microsoft.com/office/drawing/2014/main" id="{674CF30D-306B-CA9D-F9C5-B91BCF68B518}"/>
              </a:ext>
            </a:extLst>
          </p:cNvPr>
          <p:cNvCxnSpPr>
            <a:cxnSpLocks/>
            <a:stCxn id="16" idx="1"/>
          </p:cNvCxnSpPr>
          <p:nvPr/>
        </p:nvCxnSpPr>
        <p:spPr>
          <a:xfrm rot="16200000" flipV="1">
            <a:off x="5642193" y="2061178"/>
            <a:ext cx="937223" cy="1165336"/>
          </a:xfrm>
          <a:prstGeom prst="bentConnector2">
            <a:avLst/>
          </a:prstGeom>
          <a:ln w="28575">
            <a:solidFill>
              <a:schemeClr val="tx1">
                <a:alpha val="12329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6" name="Picture 105">
            <a:extLst>
              <a:ext uri="{FF2B5EF4-FFF2-40B4-BE49-F238E27FC236}">
                <a16:creationId xmlns:a16="http://schemas.microsoft.com/office/drawing/2014/main" id="{49F0D64E-FC49-29EA-F46C-D4832F25FF8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5000"/>
          </a:blip>
          <a:srcRect l="38572" t="30978" r="47203" b="51531"/>
          <a:stretch/>
        </p:blipFill>
        <p:spPr>
          <a:xfrm>
            <a:off x="2605339" y="3281926"/>
            <a:ext cx="950578" cy="1013037"/>
          </a:xfrm>
          <a:prstGeom prst="rect">
            <a:avLst/>
          </a:prstGeom>
        </p:spPr>
      </p:pic>
      <p:sp>
        <p:nvSpPr>
          <p:cNvPr id="86" name="Rounded Rectangle 85">
            <a:extLst>
              <a:ext uri="{FF2B5EF4-FFF2-40B4-BE49-F238E27FC236}">
                <a16:creationId xmlns:a16="http://schemas.microsoft.com/office/drawing/2014/main" id="{06949DC0-E2BC-2A86-2380-522CF37E364F}"/>
              </a:ext>
            </a:extLst>
          </p:cNvPr>
          <p:cNvSpPr/>
          <p:nvPr/>
        </p:nvSpPr>
        <p:spPr>
          <a:xfrm>
            <a:off x="811727" y="1555149"/>
            <a:ext cx="8130867" cy="1319585"/>
          </a:xfrm>
          <a:prstGeom prst="roundRect">
            <a:avLst/>
          </a:prstGeom>
          <a:solidFill>
            <a:srgbClr val="D0D0E3">
              <a:alpha val="15000"/>
            </a:srgbClr>
          </a:solidFill>
          <a:ln>
            <a:solidFill>
              <a:schemeClr val="tx1"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cxnSp>
        <p:nvCxnSpPr>
          <p:cNvPr id="88" name="Elbow Connector 87">
            <a:extLst>
              <a:ext uri="{FF2B5EF4-FFF2-40B4-BE49-F238E27FC236}">
                <a16:creationId xmlns:a16="http://schemas.microsoft.com/office/drawing/2014/main" id="{E91B6F5C-F411-053B-C08C-EF20815E675B}"/>
              </a:ext>
            </a:extLst>
          </p:cNvPr>
          <p:cNvCxnSpPr>
            <a:cxnSpLocks/>
            <a:stCxn id="95" idx="1"/>
          </p:cNvCxnSpPr>
          <p:nvPr/>
        </p:nvCxnSpPr>
        <p:spPr>
          <a:xfrm rot="10800000" flipV="1">
            <a:off x="3602886" y="2175234"/>
            <a:ext cx="571483" cy="0"/>
          </a:xfrm>
          <a:prstGeom prst="bentConnector3">
            <a:avLst>
              <a:gd name="adj1" fmla="val 50000"/>
            </a:avLst>
          </a:prstGeom>
          <a:ln w="28575">
            <a:solidFill>
              <a:schemeClr val="tx1">
                <a:alpha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Box 88">
            <a:extLst>
              <a:ext uri="{FF2B5EF4-FFF2-40B4-BE49-F238E27FC236}">
                <a16:creationId xmlns:a16="http://schemas.microsoft.com/office/drawing/2014/main" id="{E2268D67-D539-A572-06E6-BCF9A8D9D678}"/>
              </a:ext>
            </a:extLst>
          </p:cNvPr>
          <p:cNvSpPr txBox="1"/>
          <p:nvPr/>
        </p:nvSpPr>
        <p:spPr>
          <a:xfrm>
            <a:off x="1665230" y="1749368"/>
            <a:ext cx="1184222" cy="48987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14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Training </a:t>
            </a:r>
          </a:p>
          <a:p>
            <a:pPr marL="0" marR="0" lvl="0" indent="0" algn="l" defTabSz="457200" rtl="0" eaLnBrk="1" fontAlgn="auto" latinLnBrk="0" hangingPunct="1">
              <a:lnSpc>
                <a:spcPts val="14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Network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68906693-2F16-9A6D-914D-1C12E62FDBA7}"/>
              </a:ext>
            </a:extLst>
          </p:cNvPr>
          <p:cNvSpPr txBox="1"/>
          <p:nvPr/>
        </p:nvSpPr>
        <p:spPr>
          <a:xfrm>
            <a:off x="7420548" y="1561838"/>
            <a:ext cx="142487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RL Training Thread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A7AD4408-3394-2DB1-D79F-5F4B69C71E70}"/>
              </a:ext>
            </a:extLst>
          </p:cNvPr>
          <p:cNvSpPr txBox="1"/>
          <p:nvPr/>
        </p:nvSpPr>
        <p:spPr>
          <a:xfrm>
            <a:off x="5458373" y="1854385"/>
            <a:ext cx="14248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Batch</a:t>
            </a:r>
          </a:p>
        </p:txBody>
      </p:sp>
      <p:pic>
        <p:nvPicPr>
          <p:cNvPr id="94" name="Picture 93">
            <a:extLst>
              <a:ext uri="{FF2B5EF4-FFF2-40B4-BE49-F238E27FC236}">
                <a16:creationId xmlns:a16="http://schemas.microsoft.com/office/drawing/2014/main" id="{742474A7-1551-8C11-E4F4-78FF790D4E6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5000"/>
          </a:blip>
          <a:srcRect l="38572" t="30978" r="47203" b="51531"/>
          <a:stretch/>
        </p:blipFill>
        <p:spPr>
          <a:xfrm>
            <a:off x="2673323" y="1668715"/>
            <a:ext cx="950578" cy="1013037"/>
          </a:xfrm>
          <a:prstGeom prst="rect">
            <a:avLst/>
          </a:prstGeom>
        </p:spPr>
      </p:pic>
      <p:sp>
        <p:nvSpPr>
          <p:cNvPr id="95" name="Rounded Rectangle 94">
            <a:extLst>
              <a:ext uri="{FF2B5EF4-FFF2-40B4-BE49-F238E27FC236}">
                <a16:creationId xmlns:a16="http://schemas.microsoft.com/office/drawing/2014/main" id="{43DAEB10-0A21-0649-2CCB-70A94CC0B29D}"/>
              </a:ext>
            </a:extLst>
          </p:cNvPr>
          <p:cNvSpPr/>
          <p:nvPr/>
        </p:nvSpPr>
        <p:spPr>
          <a:xfrm>
            <a:off x="4174368" y="1875170"/>
            <a:ext cx="1353766" cy="538251"/>
          </a:xfrm>
          <a:prstGeom prst="roundRect">
            <a:avLst/>
          </a:prstGeom>
          <a:solidFill>
            <a:schemeClr val="bg2">
              <a:lumMod val="90000"/>
              <a:alpha val="15000"/>
            </a:schemeClr>
          </a:solidFill>
          <a:ln>
            <a:solidFill>
              <a:schemeClr val="tx1"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Training Dataset</a:t>
            </a:r>
          </a:p>
        </p:txBody>
      </p:sp>
      <p:cxnSp>
        <p:nvCxnSpPr>
          <p:cNvPr id="96" name="Elbow Connector 95">
            <a:extLst>
              <a:ext uri="{FF2B5EF4-FFF2-40B4-BE49-F238E27FC236}">
                <a16:creationId xmlns:a16="http://schemas.microsoft.com/office/drawing/2014/main" id="{BD6BAEED-45F7-F1E4-1E52-26B52B1DC07F}"/>
              </a:ext>
            </a:extLst>
          </p:cNvPr>
          <p:cNvCxnSpPr>
            <a:cxnSpLocks/>
          </p:cNvCxnSpPr>
          <p:nvPr/>
        </p:nvCxnSpPr>
        <p:spPr>
          <a:xfrm rot="5400000">
            <a:off x="2774568" y="2976228"/>
            <a:ext cx="788043" cy="0"/>
          </a:xfrm>
          <a:prstGeom prst="bentConnector3">
            <a:avLst>
              <a:gd name="adj1" fmla="val 50000"/>
            </a:avLst>
          </a:prstGeom>
          <a:ln w="28575">
            <a:solidFill>
              <a:schemeClr val="tx1">
                <a:alpha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TextBox 96">
            <a:extLst>
              <a:ext uri="{FF2B5EF4-FFF2-40B4-BE49-F238E27FC236}">
                <a16:creationId xmlns:a16="http://schemas.microsoft.com/office/drawing/2014/main" id="{B048547D-920C-5036-FC55-0B8A4B3C836B}"/>
              </a:ext>
            </a:extLst>
          </p:cNvPr>
          <p:cNvSpPr txBox="1"/>
          <p:nvPr/>
        </p:nvSpPr>
        <p:spPr>
          <a:xfrm>
            <a:off x="946529" y="2314394"/>
            <a:ext cx="1777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Periodic  Policy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Weight Update</a:t>
            </a:r>
          </a:p>
        </p:txBody>
      </p:sp>
      <p:cxnSp>
        <p:nvCxnSpPr>
          <p:cNvPr id="29" name="Elbow Connector 28">
            <a:extLst>
              <a:ext uri="{FF2B5EF4-FFF2-40B4-BE49-F238E27FC236}">
                <a16:creationId xmlns:a16="http://schemas.microsoft.com/office/drawing/2014/main" id="{1AEC469C-F529-3183-BB06-D3F7BFEC6EDB}"/>
              </a:ext>
            </a:extLst>
          </p:cNvPr>
          <p:cNvCxnSpPr>
            <a:cxnSpLocks/>
            <a:endCxn id="14" idx="0"/>
          </p:cNvCxnSpPr>
          <p:nvPr/>
        </p:nvCxnSpPr>
        <p:spPr>
          <a:xfrm>
            <a:off x="5839033" y="4070561"/>
            <a:ext cx="2077388" cy="524322"/>
          </a:xfrm>
          <a:prstGeom prst="bentConnector2">
            <a:avLst/>
          </a:prstGeom>
          <a:ln w="28575">
            <a:solidFill>
              <a:schemeClr val="tx1">
                <a:alpha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Slide Number Placeholder 5">
            <a:extLst>
              <a:ext uri="{FF2B5EF4-FFF2-40B4-BE49-F238E27FC236}">
                <a16:creationId xmlns:a16="http://schemas.microsoft.com/office/drawing/2014/main" id="{FA157BC5-AFF3-9734-AC05-32832708C7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86600" y="647429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chemeClr val="tx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571078-45FA-4BA5-9BE9-4C6ADE012FE3}" type="slidenum">
              <a:rPr kumimoji="0" lang="en-CH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130</a:t>
            </a:fld>
            <a:endParaRPr kumimoji="0" lang="en-CH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38274950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F317348-C403-CF11-8BC6-8BDDB9BCF3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RL Training Thread</a:t>
            </a:r>
          </a:p>
        </p:txBody>
      </p:sp>
      <p:cxnSp>
        <p:nvCxnSpPr>
          <p:cNvPr id="76" name="Elbow Connector 75">
            <a:extLst>
              <a:ext uri="{FF2B5EF4-FFF2-40B4-BE49-F238E27FC236}">
                <a16:creationId xmlns:a16="http://schemas.microsoft.com/office/drawing/2014/main" id="{674CF30D-306B-CA9D-F9C5-B91BCF68B518}"/>
              </a:ext>
            </a:extLst>
          </p:cNvPr>
          <p:cNvCxnSpPr>
            <a:cxnSpLocks/>
          </p:cNvCxnSpPr>
          <p:nvPr/>
        </p:nvCxnSpPr>
        <p:spPr>
          <a:xfrm rot="16200000" flipV="1">
            <a:off x="5652998" y="2071983"/>
            <a:ext cx="968161" cy="1112788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TextBox 89">
            <a:extLst>
              <a:ext uri="{FF2B5EF4-FFF2-40B4-BE49-F238E27FC236}">
                <a16:creationId xmlns:a16="http://schemas.microsoft.com/office/drawing/2014/main" id="{31AD2DEC-297F-7ABA-4EA3-24455E4D7040}"/>
              </a:ext>
            </a:extLst>
          </p:cNvPr>
          <p:cNvSpPr txBox="1"/>
          <p:nvPr/>
        </p:nvSpPr>
        <p:spPr>
          <a:xfrm>
            <a:off x="1098927" y="2365193"/>
            <a:ext cx="1777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Periodic Weights update</a:t>
            </a:r>
          </a:p>
        </p:txBody>
      </p:sp>
      <p:grpSp>
        <p:nvGrpSpPr>
          <p:cNvPr id="155" name="Group 154">
            <a:extLst>
              <a:ext uri="{FF2B5EF4-FFF2-40B4-BE49-F238E27FC236}">
                <a16:creationId xmlns:a16="http://schemas.microsoft.com/office/drawing/2014/main" id="{375397F5-D7AD-1B30-C159-B31D7C5D1BEF}"/>
              </a:ext>
            </a:extLst>
          </p:cNvPr>
          <p:cNvGrpSpPr/>
          <p:nvPr/>
        </p:nvGrpSpPr>
        <p:grpSpPr>
          <a:xfrm>
            <a:off x="3127418" y="2575857"/>
            <a:ext cx="524639" cy="338554"/>
            <a:chOff x="3086606" y="2492382"/>
            <a:chExt cx="524639" cy="338554"/>
          </a:xfrm>
        </p:grpSpPr>
        <p:sp>
          <p:nvSpPr>
            <p:cNvPr id="156" name="Oval 155">
              <a:extLst>
                <a:ext uri="{FF2B5EF4-FFF2-40B4-BE49-F238E27FC236}">
                  <a16:creationId xmlns:a16="http://schemas.microsoft.com/office/drawing/2014/main" id="{15F1007A-F3B7-BA7D-D40A-A12D32A96C17}"/>
                </a:ext>
              </a:extLst>
            </p:cNvPr>
            <p:cNvSpPr/>
            <p:nvPr/>
          </p:nvSpPr>
          <p:spPr>
            <a:xfrm>
              <a:off x="3191320" y="2523296"/>
              <a:ext cx="312627" cy="25164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157" name="TextBox 156">
              <a:extLst>
                <a:ext uri="{FF2B5EF4-FFF2-40B4-BE49-F238E27FC236}">
                  <a16:creationId xmlns:a16="http://schemas.microsoft.com/office/drawing/2014/main" id="{3AD391AA-FEC9-BEBA-ED4A-1A21933DB253}"/>
                </a:ext>
              </a:extLst>
            </p:cNvPr>
            <p:cNvSpPr txBox="1"/>
            <p:nvPr/>
          </p:nvSpPr>
          <p:spPr>
            <a:xfrm>
              <a:off x="3086606" y="2492382"/>
              <a:ext cx="524639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H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rPr>
                <a:t>10</a:t>
              </a:r>
            </a:p>
          </p:txBody>
        </p:sp>
      </p:grpSp>
      <p:sp>
        <p:nvSpPr>
          <p:cNvPr id="186" name="Rounded Rectangle 185">
            <a:extLst>
              <a:ext uri="{FF2B5EF4-FFF2-40B4-BE49-F238E27FC236}">
                <a16:creationId xmlns:a16="http://schemas.microsoft.com/office/drawing/2014/main" id="{2A6C46CC-51A7-F34F-563A-BC0030F4375C}"/>
              </a:ext>
            </a:extLst>
          </p:cNvPr>
          <p:cNvSpPr/>
          <p:nvPr/>
        </p:nvSpPr>
        <p:spPr>
          <a:xfrm>
            <a:off x="811727" y="1555149"/>
            <a:ext cx="8130867" cy="1319585"/>
          </a:xfrm>
          <a:prstGeom prst="roundRect">
            <a:avLst/>
          </a:prstGeom>
          <a:solidFill>
            <a:srgbClr val="D0D0E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cxnSp>
        <p:nvCxnSpPr>
          <p:cNvPr id="188" name="Elbow Connector 187">
            <a:extLst>
              <a:ext uri="{FF2B5EF4-FFF2-40B4-BE49-F238E27FC236}">
                <a16:creationId xmlns:a16="http://schemas.microsoft.com/office/drawing/2014/main" id="{96E34FA3-D3D3-701D-E341-AAE52AB495DE}"/>
              </a:ext>
            </a:extLst>
          </p:cNvPr>
          <p:cNvCxnSpPr>
            <a:cxnSpLocks/>
          </p:cNvCxnSpPr>
          <p:nvPr/>
        </p:nvCxnSpPr>
        <p:spPr>
          <a:xfrm rot="10800000" flipV="1">
            <a:off x="3602882" y="2144296"/>
            <a:ext cx="603017" cy="30938"/>
          </a:xfrm>
          <a:prstGeom prst="bentConnector3">
            <a:avLst>
              <a:gd name="adj1" fmla="val 2940"/>
            </a:avLst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1" name="TextBox 190">
            <a:extLst>
              <a:ext uri="{FF2B5EF4-FFF2-40B4-BE49-F238E27FC236}">
                <a16:creationId xmlns:a16="http://schemas.microsoft.com/office/drawing/2014/main" id="{77131A3B-152C-8176-D93D-8AD57E9592BA}"/>
              </a:ext>
            </a:extLst>
          </p:cNvPr>
          <p:cNvSpPr txBox="1"/>
          <p:nvPr/>
        </p:nvSpPr>
        <p:spPr>
          <a:xfrm>
            <a:off x="7420548" y="1561838"/>
            <a:ext cx="142487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000" b="1" i="1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RL Training Thread</a:t>
            </a:r>
          </a:p>
        </p:txBody>
      </p:sp>
      <p:sp>
        <p:nvSpPr>
          <p:cNvPr id="192" name="TextBox 191">
            <a:extLst>
              <a:ext uri="{FF2B5EF4-FFF2-40B4-BE49-F238E27FC236}">
                <a16:creationId xmlns:a16="http://schemas.microsoft.com/office/drawing/2014/main" id="{4EF89A6D-128C-319D-FFE3-3F9745B0B038}"/>
              </a:ext>
            </a:extLst>
          </p:cNvPr>
          <p:cNvSpPr txBox="1"/>
          <p:nvPr/>
        </p:nvSpPr>
        <p:spPr>
          <a:xfrm>
            <a:off x="5458373" y="1854385"/>
            <a:ext cx="14248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Batch</a:t>
            </a:r>
          </a:p>
        </p:txBody>
      </p:sp>
      <p:sp>
        <p:nvSpPr>
          <p:cNvPr id="199" name="Rounded Rectangle 198">
            <a:extLst>
              <a:ext uri="{FF2B5EF4-FFF2-40B4-BE49-F238E27FC236}">
                <a16:creationId xmlns:a16="http://schemas.microsoft.com/office/drawing/2014/main" id="{6A44D447-1CFA-4A3D-2D9C-21AA0698F8C5}"/>
              </a:ext>
            </a:extLst>
          </p:cNvPr>
          <p:cNvSpPr/>
          <p:nvPr/>
        </p:nvSpPr>
        <p:spPr>
          <a:xfrm>
            <a:off x="4174368" y="1875170"/>
            <a:ext cx="1353766" cy="538251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Training Dataset</a:t>
            </a:r>
          </a:p>
        </p:txBody>
      </p:sp>
      <p:cxnSp>
        <p:nvCxnSpPr>
          <p:cNvPr id="96" name="Elbow Connector 95">
            <a:extLst>
              <a:ext uri="{FF2B5EF4-FFF2-40B4-BE49-F238E27FC236}">
                <a16:creationId xmlns:a16="http://schemas.microsoft.com/office/drawing/2014/main" id="{BD6BAEED-45F7-F1E4-1E52-26B52B1DC07F}"/>
              </a:ext>
            </a:extLst>
          </p:cNvPr>
          <p:cNvCxnSpPr>
            <a:cxnSpLocks/>
          </p:cNvCxnSpPr>
          <p:nvPr/>
        </p:nvCxnSpPr>
        <p:spPr>
          <a:xfrm rot="16200000" flipH="1">
            <a:off x="2730637" y="2932298"/>
            <a:ext cx="842946" cy="20258"/>
          </a:xfrm>
          <a:prstGeom prst="bentConnector3">
            <a:avLst>
              <a:gd name="adj1" fmla="val 1411"/>
            </a:avLst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3" name="Picture 202">
            <a:extLst>
              <a:ext uri="{FF2B5EF4-FFF2-40B4-BE49-F238E27FC236}">
                <a16:creationId xmlns:a16="http://schemas.microsoft.com/office/drawing/2014/main" id="{A60E3BB0-BE2E-BBA9-32DA-29AB044B46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572" t="30978" r="47203" b="51531"/>
          <a:stretch/>
        </p:blipFill>
        <p:spPr>
          <a:xfrm>
            <a:off x="2673323" y="1668715"/>
            <a:ext cx="950578" cy="1013037"/>
          </a:xfrm>
          <a:prstGeom prst="rect">
            <a:avLst/>
          </a:prstGeom>
        </p:spPr>
      </p:pic>
      <p:sp>
        <p:nvSpPr>
          <p:cNvPr id="52" name="Rounded Rectangle 51">
            <a:extLst>
              <a:ext uri="{FF2B5EF4-FFF2-40B4-BE49-F238E27FC236}">
                <a16:creationId xmlns:a16="http://schemas.microsoft.com/office/drawing/2014/main" id="{9942CF74-E3B8-E83D-2D8E-DB07BD69D816}"/>
              </a:ext>
            </a:extLst>
          </p:cNvPr>
          <p:cNvSpPr/>
          <p:nvPr/>
        </p:nvSpPr>
        <p:spPr>
          <a:xfrm>
            <a:off x="811727" y="2920042"/>
            <a:ext cx="8155721" cy="2592375"/>
          </a:xfrm>
          <a:prstGeom prst="roundRect">
            <a:avLst/>
          </a:prstGeom>
          <a:solidFill>
            <a:srgbClr val="EDF6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53" name="Rounded Rectangle 52">
            <a:extLst>
              <a:ext uri="{FF2B5EF4-FFF2-40B4-BE49-F238E27FC236}">
                <a16:creationId xmlns:a16="http://schemas.microsoft.com/office/drawing/2014/main" id="{1A843487-3067-8B0B-A057-02FB0638D080}"/>
              </a:ext>
            </a:extLst>
          </p:cNvPr>
          <p:cNvSpPr/>
          <p:nvPr/>
        </p:nvSpPr>
        <p:spPr>
          <a:xfrm>
            <a:off x="870715" y="4296178"/>
            <a:ext cx="1129928" cy="794479"/>
          </a:xfrm>
          <a:prstGeom prst="roundRect">
            <a:avLst/>
          </a:prstGeom>
          <a:solidFill>
            <a:srgbClr val="D0E4FF">
              <a:alpha val="15000"/>
            </a:srgbClr>
          </a:solidFill>
          <a:ln>
            <a:solidFill>
              <a:schemeClr val="tx1"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alpha val="1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54" name="Rounded Rectangle 53">
            <a:extLst>
              <a:ext uri="{FF2B5EF4-FFF2-40B4-BE49-F238E27FC236}">
                <a16:creationId xmlns:a16="http://schemas.microsoft.com/office/drawing/2014/main" id="{38B60ACF-EF94-3EFF-C8E6-0A7A5019FF47}"/>
              </a:ext>
            </a:extLst>
          </p:cNvPr>
          <p:cNvSpPr/>
          <p:nvPr/>
        </p:nvSpPr>
        <p:spPr>
          <a:xfrm>
            <a:off x="2443319" y="3269859"/>
            <a:ext cx="2650761" cy="1325026"/>
          </a:xfrm>
          <a:prstGeom prst="roundRect">
            <a:avLst/>
          </a:prstGeom>
          <a:solidFill>
            <a:schemeClr val="accent5">
              <a:lumMod val="60000"/>
              <a:lumOff val="40000"/>
              <a:alpha val="15000"/>
            </a:schemeClr>
          </a:solidFill>
          <a:ln>
            <a:solidFill>
              <a:schemeClr val="tx1"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alpha val="1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A5B672D-3026-FA00-6FF2-E7302131518A}"/>
              </a:ext>
            </a:extLst>
          </p:cNvPr>
          <p:cNvSpPr txBox="1"/>
          <p:nvPr/>
        </p:nvSpPr>
        <p:spPr>
          <a:xfrm>
            <a:off x="2635694" y="4178692"/>
            <a:ext cx="1184222" cy="48987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14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Inference </a:t>
            </a:r>
          </a:p>
          <a:p>
            <a:pPr marL="0" marR="0" lvl="0" indent="0" algn="l" defTabSz="457200" rtl="0" eaLnBrk="1" fontAlgn="auto" latinLnBrk="0" hangingPunct="1">
              <a:lnSpc>
                <a:spcPts val="14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Network</a:t>
            </a:r>
          </a:p>
        </p:txBody>
      </p:sp>
      <p:sp>
        <p:nvSpPr>
          <p:cNvPr id="56" name="Rounded Rectangle 55">
            <a:extLst>
              <a:ext uri="{FF2B5EF4-FFF2-40B4-BE49-F238E27FC236}">
                <a16:creationId xmlns:a16="http://schemas.microsoft.com/office/drawing/2014/main" id="{BF618CAD-A1E9-E45A-A2A9-661A4DFE6CAD}"/>
              </a:ext>
            </a:extLst>
          </p:cNvPr>
          <p:cNvSpPr/>
          <p:nvPr/>
        </p:nvSpPr>
        <p:spPr>
          <a:xfrm>
            <a:off x="4012291" y="3736697"/>
            <a:ext cx="759500" cy="471975"/>
          </a:xfrm>
          <a:prstGeom prst="roundRect">
            <a:avLst/>
          </a:prstGeom>
          <a:solidFill>
            <a:schemeClr val="accent5">
              <a:lumMod val="60000"/>
              <a:lumOff val="40000"/>
              <a:alpha val="15000"/>
            </a:schemeClr>
          </a:solidFill>
          <a:ln>
            <a:solidFill>
              <a:schemeClr val="tx1"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Max</a:t>
            </a:r>
          </a:p>
        </p:txBody>
      </p:sp>
      <p:sp>
        <p:nvSpPr>
          <p:cNvPr id="58" name="Rounded Rectangle 57">
            <a:extLst>
              <a:ext uri="{FF2B5EF4-FFF2-40B4-BE49-F238E27FC236}">
                <a16:creationId xmlns:a16="http://schemas.microsoft.com/office/drawing/2014/main" id="{90B4E2AF-34AE-E41C-3AAE-19575A06E14E}"/>
              </a:ext>
            </a:extLst>
          </p:cNvPr>
          <p:cNvSpPr/>
          <p:nvPr/>
        </p:nvSpPr>
        <p:spPr>
          <a:xfrm>
            <a:off x="5314378" y="4594884"/>
            <a:ext cx="1049311" cy="606085"/>
          </a:xfrm>
          <a:prstGeom prst="roundRect">
            <a:avLst/>
          </a:prstGeom>
          <a:solidFill>
            <a:schemeClr val="accent5">
              <a:lumMod val="60000"/>
              <a:lumOff val="40000"/>
              <a:alpha val="15000"/>
            </a:schemeClr>
          </a:solidFill>
          <a:ln>
            <a:solidFill>
              <a:schemeClr val="tx1"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HSS</a:t>
            </a:r>
          </a:p>
        </p:txBody>
      </p:sp>
      <p:sp>
        <p:nvSpPr>
          <p:cNvPr id="59" name="Rounded Rectangle 58">
            <a:extLst>
              <a:ext uri="{FF2B5EF4-FFF2-40B4-BE49-F238E27FC236}">
                <a16:creationId xmlns:a16="http://schemas.microsoft.com/office/drawing/2014/main" id="{298AB555-B33E-3F86-D163-038214D18CFE}"/>
              </a:ext>
            </a:extLst>
          </p:cNvPr>
          <p:cNvSpPr/>
          <p:nvPr/>
        </p:nvSpPr>
        <p:spPr>
          <a:xfrm>
            <a:off x="7308070" y="4594883"/>
            <a:ext cx="1216701" cy="606085"/>
          </a:xfrm>
          <a:prstGeom prst="roundRect">
            <a:avLst/>
          </a:prstGeom>
          <a:solidFill>
            <a:schemeClr val="accent5">
              <a:lumMod val="60000"/>
              <a:lumOff val="40000"/>
              <a:alpha val="15000"/>
            </a:schemeClr>
          </a:solidFill>
          <a:ln>
            <a:solidFill>
              <a:schemeClr val="tx1"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alpha val="1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AC3265D-E75D-F8A4-0E48-BD112B504246}"/>
              </a:ext>
            </a:extLst>
          </p:cNvPr>
          <p:cNvSpPr txBox="1"/>
          <p:nvPr/>
        </p:nvSpPr>
        <p:spPr>
          <a:xfrm>
            <a:off x="7203982" y="4668570"/>
            <a:ext cx="1424876" cy="489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14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Collect</a:t>
            </a:r>
          </a:p>
          <a:p>
            <a:pPr marL="0" marR="0" lvl="0" indent="0" algn="ctr" defTabSz="457200" rtl="0" eaLnBrk="1" fontAlgn="auto" latinLnBrk="0" hangingPunct="1">
              <a:lnSpc>
                <a:spcPts val="14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Experiences</a:t>
            </a:r>
          </a:p>
        </p:txBody>
      </p:sp>
      <p:sp>
        <p:nvSpPr>
          <p:cNvPr id="63" name="Magnetic Disk 62">
            <a:extLst>
              <a:ext uri="{FF2B5EF4-FFF2-40B4-BE49-F238E27FC236}">
                <a16:creationId xmlns:a16="http://schemas.microsoft.com/office/drawing/2014/main" id="{8DB73716-4CC1-7CD2-11AC-CEFFFBF44775}"/>
              </a:ext>
            </a:extLst>
          </p:cNvPr>
          <p:cNvSpPr/>
          <p:nvPr/>
        </p:nvSpPr>
        <p:spPr>
          <a:xfrm>
            <a:off x="5839033" y="3112457"/>
            <a:ext cx="1708878" cy="884420"/>
          </a:xfrm>
          <a:prstGeom prst="flowChartMagneticDisk">
            <a:avLst/>
          </a:prstGeom>
          <a:solidFill>
            <a:srgbClr val="FFBCB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191D0CEC-BC9E-BD9E-4DA1-8B07021B2F4D}"/>
              </a:ext>
            </a:extLst>
          </p:cNvPr>
          <p:cNvSpPr txBox="1"/>
          <p:nvPr/>
        </p:nvSpPr>
        <p:spPr>
          <a:xfrm>
            <a:off x="5680129" y="3421262"/>
            <a:ext cx="2023673" cy="489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14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Experience Buffer (in host DRAM)</a:t>
            </a:r>
          </a:p>
        </p:txBody>
      </p:sp>
      <p:cxnSp>
        <p:nvCxnSpPr>
          <p:cNvPr id="70" name="Elbow Connector 69">
            <a:extLst>
              <a:ext uri="{FF2B5EF4-FFF2-40B4-BE49-F238E27FC236}">
                <a16:creationId xmlns:a16="http://schemas.microsoft.com/office/drawing/2014/main" id="{F7764EC3-6799-4DDE-99C0-6417E670AFC9}"/>
              </a:ext>
            </a:extLst>
          </p:cNvPr>
          <p:cNvCxnSpPr>
            <a:cxnSpLocks/>
            <a:stCxn id="53" idx="3"/>
            <a:endCxn id="54" idx="1"/>
          </p:cNvCxnSpPr>
          <p:nvPr/>
        </p:nvCxnSpPr>
        <p:spPr>
          <a:xfrm flipV="1">
            <a:off x="2000643" y="3932372"/>
            <a:ext cx="442676" cy="761046"/>
          </a:xfrm>
          <a:prstGeom prst="bentConnector3">
            <a:avLst>
              <a:gd name="adj1" fmla="val 50000"/>
            </a:avLst>
          </a:prstGeom>
          <a:ln w="28575">
            <a:solidFill>
              <a:schemeClr val="tx1">
                <a:alpha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Elbow Connector 70">
            <a:extLst>
              <a:ext uri="{FF2B5EF4-FFF2-40B4-BE49-F238E27FC236}">
                <a16:creationId xmlns:a16="http://schemas.microsoft.com/office/drawing/2014/main" id="{FF1BF0E5-D757-3F44-91D6-B03F27EF2746}"/>
              </a:ext>
            </a:extLst>
          </p:cNvPr>
          <p:cNvCxnSpPr>
            <a:cxnSpLocks/>
            <a:stCxn id="53" idx="3"/>
            <a:endCxn id="59" idx="2"/>
          </p:cNvCxnSpPr>
          <p:nvPr/>
        </p:nvCxnSpPr>
        <p:spPr>
          <a:xfrm>
            <a:off x="2000643" y="4693418"/>
            <a:ext cx="5915778" cy="507550"/>
          </a:xfrm>
          <a:prstGeom prst="bentConnector4">
            <a:avLst>
              <a:gd name="adj1" fmla="val 3768"/>
              <a:gd name="adj2" fmla="val 145040"/>
            </a:avLst>
          </a:prstGeom>
          <a:ln w="28575">
            <a:solidFill>
              <a:schemeClr val="tx1">
                <a:alpha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Elbow Connector 72">
            <a:extLst>
              <a:ext uri="{FF2B5EF4-FFF2-40B4-BE49-F238E27FC236}">
                <a16:creationId xmlns:a16="http://schemas.microsoft.com/office/drawing/2014/main" id="{650152C3-D07C-1194-7A9E-376E4B94D93A}"/>
              </a:ext>
            </a:extLst>
          </p:cNvPr>
          <p:cNvCxnSpPr>
            <a:cxnSpLocks/>
            <a:endCxn id="58" idx="0"/>
          </p:cNvCxnSpPr>
          <p:nvPr/>
        </p:nvCxnSpPr>
        <p:spPr>
          <a:xfrm>
            <a:off x="5086659" y="4070561"/>
            <a:ext cx="752375" cy="524323"/>
          </a:xfrm>
          <a:prstGeom prst="bentConnector2">
            <a:avLst/>
          </a:prstGeom>
          <a:ln w="28575">
            <a:solidFill>
              <a:schemeClr val="tx1">
                <a:alpha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Elbow Connector 73">
            <a:extLst>
              <a:ext uri="{FF2B5EF4-FFF2-40B4-BE49-F238E27FC236}">
                <a16:creationId xmlns:a16="http://schemas.microsoft.com/office/drawing/2014/main" id="{BA4473C4-6060-308C-0ABE-5B9A6794EADF}"/>
              </a:ext>
            </a:extLst>
          </p:cNvPr>
          <p:cNvCxnSpPr>
            <a:cxnSpLocks/>
            <a:endCxn id="59" idx="0"/>
          </p:cNvCxnSpPr>
          <p:nvPr/>
        </p:nvCxnSpPr>
        <p:spPr>
          <a:xfrm>
            <a:off x="5793836" y="4070561"/>
            <a:ext cx="2122585" cy="524322"/>
          </a:xfrm>
          <a:prstGeom prst="bentConnector2">
            <a:avLst/>
          </a:prstGeom>
          <a:ln w="28575">
            <a:solidFill>
              <a:schemeClr val="tx1">
                <a:alpha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Elbow Connector 74">
            <a:extLst>
              <a:ext uri="{FF2B5EF4-FFF2-40B4-BE49-F238E27FC236}">
                <a16:creationId xmlns:a16="http://schemas.microsoft.com/office/drawing/2014/main" id="{B326359A-64A7-A7C0-C113-6666E7E18408}"/>
              </a:ext>
            </a:extLst>
          </p:cNvPr>
          <p:cNvCxnSpPr>
            <a:cxnSpLocks/>
            <a:endCxn id="63" idx="4"/>
          </p:cNvCxnSpPr>
          <p:nvPr/>
        </p:nvCxnSpPr>
        <p:spPr>
          <a:xfrm rot="16200000" flipV="1">
            <a:off x="7389336" y="3713243"/>
            <a:ext cx="1037453" cy="720302"/>
          </a:xfrm>
          <a:prstGeom prst="bentConnector2">
            <a:avLst/>
          </a:prstGeom>
          <a:ln w="28575">
            <a:solidFill>
              <a:schemeClr val="tx1">
                <a:alpha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Box 76">
            <a:extLst>
              <a:ext uri="{FF2B5EF4-FFF2-40B4-BE49-F238E27FC236}">
                <a16:creationId xmlns:a16="http://schemas.microsoft.com/office/drawing/2014/main" id="{1842B261-DB35-B8BB-E64B-E994418B4A4B}"/>
              </a:ext>
            </a:extLst>
          </p:cNvPr>
          <p:cNvSpPr txBox="1"/>
          <p:nvPr/>
        </p:nvSpPr>
        <p:spPr>
          <a:xfrm>
            <a:off x="728677" y="4403224"/>
            <a:ext cx="14248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Observation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Vector</a:t>
            </a:r>
          </a:p>
        </p:txBody>
      </p:sp>
      <p:cxnSp>
        <p:nvCxnSpPr>
          <p:cNvPr id="78" name="Elbow Connector 77">
            <a:extLst>
              <a:ext uri="{FF2B5EF4-FFF2-40B4-BE49-F238E27FC236}">
                <a16:creationId xmlns:a16="http://schemas.microsoft.com/office/drawing/2014/main" id="{89856194-0925-A8DD-7819-E39DFCB69AB7}"/>
              </a:ext>
            </a:extLst>
          </p:cNvPr>
          <p:cNvCxnSpPr>
            <a:cxnSpLocks/>
            <a:stCxn id="58" idx="3"/>
          </p:cNvCxnSpPr>
          <p:nvPr/>
        </p:nvCxnSpPr>
        <p:spPr>
          <a:xfrm>
            <a:off x="6363689" y="4897927"/>
            <a:ext cx="958523" cy="2792"/>
          </a:xfrm>
          <a:prstGeom prst="bentConnector3">
            <a:avLst/>
          </a:prstGeom>
          <a:ln w="28575">
            <a:solidFill>
              <a:schemeClr val="tx1">
                <a:alpha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Elbow Connector 78">
            <a:extLst>
              <a:ext uri="{FF2B5EF4-FFF2-40B4-BE49-F238E27FC236}">
                <a16:creationId xmlns:a16="http://schemas.microsoft.com/office/drawing/2014/main" id="{BD905FD3-4B51-2DAB-86A4-BC4972AEC479}"/>
              </a:ext>
            </a:extLst>
          </p:cNvPr>
          <p:cNvCxnSpPr>
            <a:cxnSpLocks/>
            <a:endCxn id="53" idx="1"/>
          </p:cNvCxnSpPr>
          <p:nvPr/>
        </p:nvCxnSpPr>
        <p:spPr>
          <a:xfrm flipV="1">
            <a:off x="176552" y="4693418"/>
            <a:ext cx="694163" cy="2791"/>
          </a:xfrm>
          <a:prstGeom prst="bentConnector3">
            <a:avLst>
              <a:gd name="adj1" fmla="val 50000"/>
            </a:avLst>
          </a:prstGeom>
          <a:ln w="28575">
            <a:solidFill>
              <a:schemeClr val="tx1">
                <a:alpha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TextBox 79">
            <a:extLst>
              <a:ext uri="{FF2B5EF4-FFF2-40B4-BE49-F238E27FC236}">
                <a16:creationId xmlns:a16="http://schemas.microsoft.com/office/drawing/2014/main" id="{27294FE9-DEFA-9262-C30A-861CBC6963BD}"/>
              </a:ext>
            </a:extLst>
          </p:cNvPr>
          <p:cNvSpPr txBox="1"/>
          <p:nvPr/>
        </p:nvSpPr>
        <p:spPr>
          <a:xfrm>
            <a:off x="-314124" y="4144600"/>
            <a:ext cx="1424876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Storage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Request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(from OS)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FD697263-64F1-4DFF-73EA-EF86B9CB47A2}"/>
              </a:ext>
            </a:extLst>
          </p:cNvPr>
          <p:cNvSpPr txBox="1"/>
          <p:nvPr/>
        </p:nvSpPr>
        <p:spPr>
          <a:xfrm>
            <a:off x="1173864" y="3827600"/>
            <a:ext cx="14248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State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BB7686AF-8DA7-3F6B-8FF6-5BFE9AA4B1B3}"/>
              </a:ext>
            </a:extLst>
          </p:cNvPr>
          <p:cNvSpPr txBox="1"/>
          <p:nvPr/>
        </p:nvSpPr>
        <p:spPr>
          <a:xfrm>
            <a:off x="1110752" y="5147595"/>
            <a:ext cx="14248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State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52875955-D035-83C3-721D-350A114DB086}"/>
              </a:ext>
            </a:extLst>
          </p:cNvPr>
          <p:cNvSpPr txBox="1"/>
          <p:nvPr/>
        </p:nvSpPr>
        <p:spPr>
          <a:xfrm>
            <a:off x="4745935" y="3766711"/>
            <a:ext cx="14248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Action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C1FC963A-D1D1-B358-306B-01BD5F216C5D}"/>
              </a:ext>
            </a:extLst>
          </p:cNvPr>
          <p:cNvSpPr txBox="1"/>
          <p:nvPr/>
        </p:nvSpPr>
        <p:spPr>
          <a:xfrm>
            <a:off x="6100956" y="4553474"/>
            <a:ext cx="14248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Reward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4BCBD6B4-65EB-B87A-13F8-E98B5C6DC2C7}"/>
              </a:ext>
            </a:extLst>
          </p:cNvPr>
          <p:cNvSpPr txBox="1"/>
          <p:nvPr/>
        </p:nvSpPr>
        <p:spPr>
          <a:xfrm>
            <a:off x="7420548" y="2874734"/>
            <a:ext cx="142487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000" b="1" i="1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RL Decision Thread</a:t>
            </a:r>
          </a:p>
        </p:txBody>
      </p:sp>
      <p:cxnSp>
        <p:nvCxnSpPr>
          <p:cNvPr id="86" name="Elbow Connector 85">
            <a:extLst>
              <a:ext uri="{FF2B5EF4-FFF2-40B4-BE49-F238E27FC236}">
                <a16:creationId xmlns:a16="http://schemas.microsoft.com/office/drawing/2014/main" id="{54661C36-A0AA-1771-03B4-292AB399A608}"/>
              </a:ext>
            </a:extLst>
          </p:cNvPr>
          <p:cNvCxnSpPr>
            <a:cxnSpLocks/>
            <a:endCxn id="56" idx="1"/>
          </p:cNvCxnSpPr>
          <p:nvPr/>
        </p:nvCxnSpPr>
        <p:spPr>
          <a:xfrm>
            <a:off x="3526526" y="3972684"/>
            <a:ext cx="485765" cy="1"/>
          </a:xfrm>
          <a:prstGeom prst="bentConnector3">
            <a:avLst/>
          </a:prstGeom>
          <a:ln w="28575">
            <a:solidFill>
              <a:schemeClr val="tx1">
                <a:alpha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TextBox 86">
            <a:extLst>
              <a:ext uri="{FF2B5EF4-FFF2-40B4-BE49-F238E27FC236}">
                <a16:creationId xmlns:a16="http://schemas.microsoft.com/office/drawing/2014/main" id="{8639A8C3-B11A-A923-9D2E-D0B534E94D40}"/>
              </a:ext>
            </a:extLst>
          </p:cNvPr>
          <p:cNvSpPr txBox="1"/>
          <p:nvPr/>
        </p:nvSpPr>
        <p:spPr>
          <a:xfrm>
            <a:off x="3771036" y="4225899"/>
            <a:ext cx="14248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Sibyl Policy</a:t>
            </a:r>
          </a:p>
        </p:txBody>
      </p:sp>
      <p:pic>
        <p:nvPicPr>
          <p:cNvPr id="88" name="Picture 87">
            <a:extLst>
              <a:ext uri="{FF2B5EF4-FFF2-40B4-BE49-F238E27FC236}">
                <a16:creationId xmlns:a16="http://schemas.microsoft.com/office/drawing/2014/main" id="{3117C6A7-87C4-D097-307E-89076FF2E47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5000"/>
          </a:blip>
          <a:srcRect l="38572" t="30978" r="47203" b="51531"/>
          <a:stretch/>
        </p:blipFill>
        <p:spPr>
          <a:xfrm>
            <a:off x="2605339" y="3281926"/>
            <a:ext cx="950578" cy="1013037"/>
          </a:xfrm>
          <a:prstGeom prst="rect">
            <a:avLst/>
          </a:prstGeom>
        </p:spPr>
      </p:pic>
      <p:cxnSp>
        <p:nvCxnSpPr>
          <p:cNvPr id="187" name="Elbow Connector 186">
            <a:extLst>
              <a:ext uri="{FF2B5EF4-FFF2-40B4-BE49-F238E27FC236}">
                <a16:creationId xmlns:a16="http://schemas.microsoft.com/office/drawing/2014/main" id="{2E6A2C66-09BA-3D5E-AECD-C2E35BB22455}"/>
              </a:ext>
            </a:extLst>
          </p:cNvPr>
          <p:cNvCxnSpPr>
            <a:cxnSpLocks/>
            <a:endCxn id="199" idx="3"/>
          </p:cNvCxnSpPr>
          <p:nvPr/>
        </p:nvCxnSpPr>
        <p:spPr>
          <a:xfrm rot="16200000" flipV="1">
            <a:off x="5626723" y="2045708"/>
            <a:ext cx="968161" cy="1165338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Box 88">
            <a:extLst>
              <a:ext uri="{FF2B5EF4-FFF2-40B4-BE49-F238E27FC236}">
                <a16:creationId xmlns:a16="http://schemas.microsoft.com/office/drawing/2014/main" id="{43DA9A6C-5775-E4C8-78F8-F725EF4A6E76}"/>
              </a:ext>
            </a:extLst>
          </p:cNvPr>
          <p:cNvSpPr txBox="1"/>
          <p:nvPr/>
        </p:nvSpPr>
        <p:spPr>
          <a:xfrm>
            <a:off x="946529" y="2314394"/>
            <a:ext cx="1777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Periodic Policy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Weight Update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C33D44A-394D-EA00-E4E1-808B67AEB89A}"/>
              </a:ext>
            </a:extLst>
          </p:cNvPr>
          <p:cNvSpPr txBox="1"/>
          <p:nvPr/>
        </p:nvSpPr>
        <p:spPr>
          <a:xfrm>
            <a:off x="1637520" y="1749368"/>
            <a:ext cx="1184222" cy="48987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14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Training </a:t>
            </a:r>
          </a:p>
          <a:p>
            <a:pPr marL="0" marR="0" lvl="0" indent="0" algn="l" defTabSz="457200" rtl="0" eaLnBrk="1" fontAlgn="auto" latinLnBrk="0" hangingPunct="1">
              <a:lnSpc>
                <a:spcPts val="14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Network</a:t>
            </a:r>
          </a:p>
        </p:txBody>
      </p:sp>
      <p:sp>
        <p:nvSpPr>
          <p:cNvPr id="46" name="Slide Number Placeholder 5">
            <a:extLst>
              <a:ext uri="{FF2B5EF4-FFF2-40B4-BE49-F238E27FC236}">
                <a16:creationId xmlns:a16="http://schemas.microsoft.com/office/drawing/2014/main" id="{05FFA163-E649-9CF2-58CE-E9029FC0DC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86600" y="647429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chemeClr val="tx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571078-45FA-4BA5-9BE9-4C6ADE012FE3}" type="slidenum">
              <a:rPr kumimoji="0" lang="en-CH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131</a:t>
            </a:fld>
            <a:endParaRPr kumimoji="0" lang="en-CH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59561568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F2EB44F9-51AE-39B7-8DE9-A73ADD2315ED}"/>
              </a:ext>
            </a:extLst>
          </p:cNvPr>
          <p:cNvSpPr/>
          <p:nvPr/>
        </p:nvSpPr>
        <p:spPr>
          <a:xfrm>
            <a:off x="811727" y="2920042"/>
            <a:ext cx="8155721" cy="2592375"/>
          </a:xfrm>
          <a:prstGeom prst="roundRect">
            <a:avLst/>
          </a:prstGeom>
          <a:solidFill>
            <a:srgbClr val="EDF6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F317348-C403-CF11-8BC6-8BDDB9BCF3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Periodic Weight Transfer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99283521-417F-FB36-4A09-DC07D1EC7138}"/>
              </a:ext>
            </a:extLst>
          </p:cNvPr>
          <p:cNvSpPr/>
          <p:nvPr/>
        </p:nvSpPr>
        <p:spPr>
          <a:xfrm>
            <a:off x="870715" y="4296178"/>
            <a:ext cx="1129928" cy="794479"/>
          </a:xfrm>
          <a:prstGeom prst="roundRect">
            <a:avLst/>
          </a:prstGeom>
          <a:solidFill>
            <a:srgbClr val="D0E4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951E36A-0BC2-9934-38AE-C19ABCBB4DAF}"/>
              </a:ext>
            </a:extLst>
          </p:cNvPr>
          <p:cNvSpPr/>
          <p:nvPr/>
        </p:nvSpPr>
        <p:spPr>
          <a:xfrm>
            <a:off x="2443319" y="3269859"/>
            <a:ext cx="2650761" cy="1325026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579F42E-0783-0CC0-3DE4-088A6CF3175B}"/>
              </a:ext>
            </a:extLst>
          </p:cNvPr>
          <p:cNvSpPr txBox="1"/>
          <p:nvPr/>
        </p:nvSpPr>
        <p:spPr>
          <a:xfrm>
            <a:off x="2635694" y="4178692"/>
            <a:ext cx="1184222" cy="48987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14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Inference </a:t>
            </a:r>
          </a:p>
          <a:p>
            <a:pPr marL="0" marR="0" lvl="0" indent="0" algn="l" defTabSz="457200" rtl="0" eaLnBrk="1" fontAlgn="auto" latinLnBrk="0" hangingPunct="1">
              <a:lnSpc>
                <a:spcPts val="14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Network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A26A6F7B-1E99-4099-00D9-4B1F3D5F900A}"/>
              </a:ext>
            </a:extLst>
          </p:cNvPr>
          <p:cNvSpPr/>
          <p:nvPr/>
        </p:nvSpPr>
        <p:spPr>
          <a:xfrm>
            <a:off x="4012291" y="3736697"/>
            <a:ext cx="759500" cy="471975"/>
          </a:xfrm>
          <a:prstGeom prst="roundRect">
            <a:avLst/>
          </a:prstGeom>
          <a:solidFill>
            <a:srgbClr val="99D6C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Max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B81644D6-8A04-952C-1B70-F3BDFFF2671F}"/>
              </a:ext>
            </a:extLst>
          </p:cNvPr>
          <p:cNvSpPr/>
          <p:nvPr/>
        </p:nvSpPr>
        <p:spPr>
          <a:xfrm>
            <a:off x="5314378" y="4594884"/>
            <a:ext cx="1049311" cy="606085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HSS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5F35D7B4-6836-8900-8BDC-7FAB01481E57}"/>
              </a:ext>
            </a:extLst>
          </p:cNvPr>
          <p:cNvSpPr/>
          <p:nvPr/>
        </p:nvSpPr>
        <p:spPr>
          <a:xfrm>
            <a:off x="7308070" y="4594883"/>
            <a:ext cx="1216701" cy="606085"/>
          </a:xfrm>
          <a:prstGeom prst="roundRect">
            <a:avLst/>
          </a:prstGeom>
          <a:solidFill>
            <a:srgbClr val="CED5D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9C66BE2-EB3E-7FBF-5480-E1891A043F8B}"/>
              </a:ext>
            </a:extLst>
          </p:cNvPr>
          <p:cNvSpPr txBox="1"/>
          <p:nvPr/>
        </p:nvSpPr>
        <p:spPr>
          <a:xfrm>
            <a:off x="7203982" y="4668570"/>
            <a:ext cx="1424876" cy="489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14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Collect</a:t>
            </a:r>
          </a:p>
          <a:p>
            <a:pPr marL="0" marR="0" lvl="0" indent="0" algn="ctr" defTabSz="457200" rtl="0" eaLnBrk="1" fontAlgn="auto" latinLnBrk="0" hangingPunct="1">
              <a:lnSpc>
                <a:spcPts val="14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Experiences</a:t>
            </a:r>
          </a:p>
        </p:txBody>
      </p:sp>
      <p:sp>
        <p:nvSpPr>
          <p:cNvPr id="16" name="Magnetic Disk 15">
            <a:extLst>
              <a:ext uri="{FF2B5EF4-FFF2-40B4-BE49-F238E27FC236}">
                <a16:creationId xmlns:a16="http://schemas.microsoft.com/office/drawing/2014/main" id="{A281567B-20DC-698E-2C88-67256CB28C1D}"/>
              </a:ext>
            </a:extLst>
          </p:cNvPr>
          <p:cNvSpPr/>
          <p:nvPr/>
        </p:nvSpPr>
        <p:spPr>
          <a:xfrm>
            <a:off x="5839033" y="3112457"/>
            <a:ext cx="1708878" cy="884420"/>
          </a:xfrm>
          <a:prstGeom prst="flowChartMagneticDisk">
            <a:avLst/>
          </a:prstGeom>
          <a:solidFill>
            <a:srgbClr val="FFBCB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17DF911-780C-3465-FF64-040451098DED}"/>
              </a:ext>
            </a:extLst>
          </p:cNvPr>
          <p:cNvSpPr txBox="1"/>
          <p:nvPr/>
        </p:nvSpPr>
        <p:spPr>
          <a:xfrm>
            <a:off x="5680129" y="3421262"/>
            <a:ext cx="2023673" cy="489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14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Experience Buffer (in host DRAM)</a:t>
            </a:r>
          </a:p>
        </p:txBody>
      </p:sp>
      <p:cxnSp>
        <p:nvCxnSpPr>
          <p:cNvPr id="21" name="Elbow Connector 20">
            <a:extLst>
              <a:ext uri="{FF2B5EF4-FFF2-40B4-BE49-F238E27FC236}">
                <a16:creationId xmlns:a16="http://schemas.microsoft.com/office/drawing/2014/main" id="{4A1D85F8-4E1D-4BBE-E68C-A70D60BF4202}"/>
              </a:ext>
            </a:extLst>
          </p:cNvPr>
          <p:cNvCxnSpPr>
            <a:cxnSpLocks/>
            <a:stCxn id="6" idx="3"/>
            <a:endCxn id="7" idx="1"/>
          </p:cNvCxnSpPr>
          <p:nvPr/>
        </p:nvCxnSpPr>
        <p:spPr>
          <a:xfrm flipV="1">
            <a:off x="2000643" y="3932372"/>
            <a:ext cx="442676" cy="761046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Elbow Connector 21">
            <a:extLst>
              <a:ext uri="{FF2B5EF4-FFF2-40B4-BE49-F238E27FC236}">
                <a16:creationId xmlns:a16="http://schemas.microsoft.com/office/drawing/2014/main" id="{9A66B46D-85DD-5D37-DD23-D2F9C9ACD717}"/>
              </a:ext>
            </a:extLst>
          </p:cNvPr>
          <p:cNvCxnSpPr>
            <a:cxnSpLocks/>
            <a:stCxn id="6" idx="3"/>
            <a:endCxn id="14" idx="2"/>
          </p:cNvCxnSpPr>
          <p:nvPr/>
        </p:nvCxnSpPr>
        <p:spPr>
          <a:xfrm>
            <a:off x="2000643" y="4693418"/>
            <a:ext cx="5915778" cy="507550"/>
          </a:xfrm>
          <a:prstGeom prst="bentConnector4">
            <a:avLst>
              <a:gd name="adj1" fmla="val 3768"/>
              <a:gd name="adj2" fmla="val 145040"/>
            </a:avLst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Elbow Connector 26">
            <a:extLst>
              <a:ext uri="{FF2B5EF4-FFF2-40B4-BE49-F238E27FC236}">
                <a16:creationId xmlns:a16="http://schemas.microsoft.com/office/drawing/2014/main" id="{3EDD4E50-52BE-0F3F-AC5C-68286EDC56BF}"/>
              </a:ext>
            </a:extLst>
          </p:cNvPr>
          <p:cNvCxnSpPr>
            <a:cxnSpLocks/>
            <a:endCxn id="13" idx="0"/>
          </p:cNvCxnSpPr>
          <p:nvPr/>
        </p:nvCxnSpPr>
        <p:spPr>
          <a:xfrm>
            <a:off x="5086659" y="4070561"/>
            <a:ext cx="752375" cy="524323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28">
            <a:extLst>
              <a:ext uri="{FF2B5EF4-FFF2-40B4-BE49-F238E27FC236}">
                <a16:creationId xmlns:a16="http://schemas.microsoft.com/office/drawing/2014/main" id="{1AEC469C-F529-3183-BB06-D3F7BFEC6EDB}"/>
              </a:ext>
            </a:extLst>
          </p:cNvPr>
          <p:cNvCxnSpPr>
            <a:cxnSpLocks/>
            <a:endCxn id="14" idx="0"/>
          </p:cNvCxnSpPr>
          <p:nvPr/>
        </p:nvCxnSpPr>
        <p:spPr>
          <a:xfrm>
            <a:off x="5793836" y="4070561"/>
            <a:ext cx="2122585" cy="524322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Elbow Connector 30">
            <a:extLst>
              <a:ext uri="{FF2B5EF4-FFF2-40B4-BE49-F238E27FC236}">
                <a16:creationId xmlns:a16="http://schemas.microsoft.com/office/drawing/2014/main" id="{E8052DD1-BFA8-0594-F216-9A8BF86B794F}"/>
              </a:ext>
            </a:extLst>
          </p:cNvPr>
          <p:cNvCxnSpPr>
            <a:cxnSpLocks/>
            <a:endCxn id="16" idx="4"/>
          </p:cNvCxnSpPr>
          <p:nvPr/>
        </p:nvCxnSpPr>
        <p:spPr>
          <a:xfrm rot="16200000" flipV="1">
            <a:off x="7389336" y="3713243"/>
            <a:ext cx="1037453" cy="720302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1949E19B-2C05-5FBF-65D6-5663899BE3EA}"/>
              </a:ext>
            </a:extLst>
          </p:cNvPr>
          <p:cNvSpPr txBox="1"/>
          <p:nvPr/>
        </p:nvSpPr>
        <p:spPr>
          <a:xfrm>
            <a:off x="728677" y="4403224"/>
            <a:ext cx="14248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Observation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Vector</a:t>
            </a:r>
          </a:p>
        </p:txBody>
      </p:sp>
      <p:cxnSp>
        <p:nvCxnSpPr>
          <p:cNvPr id="47" name="Elbow Connector 46">
            <a:extLst>
              <a:ext uri="{FF2B5EF4-FFF2-40B4-BE49-F238E27FC236}">
                <a16:creationId xmlns:a16="http://schemas.microsoft.com/office/drawing/2014/main" id="{650D62B6-5C08-81DA-8F88-9408BF0E3224}"/>
              </a:ext>
            </a:extLst>
          </p:cNvPr>
          <p:cNvCxnSpPr>
            <a:cxnSpLocks/>
            <a:stCxn id="13" idx="3"/>
          </p:cNvCxnSpPr>
          <p:nvPr/>
        </p:nvCxnSpPr>
        <p:spPr>
          <a:xfrm>
            <a:off x="6363689" y="4897927"/>
            <a:ext cx="958523" cy="2792"/>
          </a:xfrm>
          <a:prstGeom prst="bentConnector3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Elbow Connector 56">
            <a:extLst>
              <a:ext uri="{FF2B5EF4-FFF2-40B4-BE49-F238E27FC236}">
                <a16:creationId xmlns:a16="http://schemas.microsoft.com/office/drawing/2014/main" id="{6874DC0F-17C4-A83C-92BA-120CEC6F4066}"/>
              </a:ext>
            </a:extLst>
          </p:cNvPr>
          <p:cNvCxnSpPr>
            <a:cxnSpLocks/>
            <a:endCxn id="6" idx="1"/>
          </p:cNvCxnSpPr>
          <p:nvPr/>
        </p:nvCxnSpPr>
        <p:spPr>
          <a:xfrm flipV="1">
            <a:off x="176552" y="4693418"/>
            <a:ext cx="694163" cy="2791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AE507305-E185-A5F9-8A6C-DF786499D414}"/>
              </a:ext>
            </a:extLst>
          </p:cNvPr>
          <p:cNvSpPr txBox="1"/>
          <p:nvPr/>
        </p:nvSpPr>
        <p:spPr>
          <a:xfrm>
            <a:off x="-314124" y="4144600"/>
            <a:ext cx="1424876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Storage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Request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(from OS)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30C44A6B-317F-B3A4-3EAF-E8A57C1C4F3A}"/>
              </a:ext>
            </a:extLst>
          </p:cNvPr>
          <p:cNvSpPr txBox="1"/>
          <p:nvPr/>
        </p:nvSpPr>
        <p:spPr>
          <a:xfrm>
            <a:off x="1173864" y="3827600"/>
            <a:ext cx="14248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State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02E5EC77-862F-6037-F8D1-4B5817B6F75D}"/>
              </a:ext>
            </a:extLst>
          </p:cNvPr>
          <p:cNvSpPr txBox="1"/>
          <p:nvPr/>
        </p:nvSpPr>
        <p:spPr>
          <a:xfrm>
            <a:off x="1110752" y="5147595"/>
            <a:ext cx="14248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State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F161A1A5-A9B6-8838-F861-F9F8A380DCF2}"/>
              </a:ext>
            </a:extLst>
          </p:cNvPr>
          <p:cNvSpPr txBox="1"/>
          <p:nvPr/>
        </p:nvSpPr>
        <p:spPr>
          <a:xfrm>
            <a:off x="4745935" y="3766711"/>
            <a:ext cx="14248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Action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0F254C6F-DDB4-C22F-0F40-3933226A1E26}"/>
              </a:ext>
            </a:extLst>
          </p:cNvPr>
          <p:cNvSpPr txBox="1"/>
          <p:nvPr/>
        </p:nvSpPr>
        <p:spPr>
          <a:xfrm>
            <a:off x="6100956" y="4553474"/>
            <a:ext cx="14248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Reward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FBE3B5FD-1F55-DDD2-7DC2-43DA944514E2}"/>
              </a:ext>
            </a:extLst>
          </p:cNvPr>
          <p:cNvSpPr txBox="1"/>
          <p:nvPr/>
        </p:nvSpPr>
        <p:spPr>
          <a:xfrm>
            <a:off x="7420548" y="2874734"/>
            <a:ext cx="142487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000" b="1" i="1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RL Decision Thread</a:t>
            </a:r>
          </a:p>
        </p:txBody>
      </p:sp>
      <p:cxnSp>
        <p:nvCxnSpPr>
          <p:cNvPr id="68" name="Elbow Connector 67">
            <a:extLst>
              <a:ext uri="{FF2B5EF4-FFF2-40B4-BE49-F238E27FC236}">
                <a16:creationId xmlns:a16="http://schemas.microsoft.com/office/drawing/2014/main" id="{DEE94EA8-ED3C-A39A-213D-3A8479523706}"/>
              </a:ext>
            </a:extLst>
          </p:cNvPr>
          <p:cNvCxnSpPr>
            <a:cxnSpLocks/>
            <a:endCxn id="12" idx="1"/>
          </p:cNvCxnSpPr>
          <p:nvPr/>
        </p:nvCxnSpPr>
        <p:spPr>
          <a:xfrm>
            <a:off x="3526526" y="3972684"/>
            <a:ext cx="485765" cy="1"/>
          </a:xfrm>
          <a:prstGeom prst="bentConnector3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>
            <a:extLst>
              <a:ext uri="{FF2B5EF4-FFF2-40B4-BE49-F238E27FC236}">
                <a16:creationId xmlns:a16="http://schemas.microsoft.com/office/drawing/2014/main" id="{580043EA-D627-14A7-913D-9A45565F4614}"/>
              </a:ext>
            </a:extLst>
          </p:cNvPr>
          <p:cNvSpPr txBox="1"/>
          <p:nvPr/>
        </p:nvSpPr>
        <p:spPr>
          <a:xfrm>
            <a:off x="3771036" y="4225899"/>
            <a:ext cx="14248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Sibyl Policy</a:t>
            </a:r>
          </a:p>
        </p:txBody>
      </p:sp>
      <p:cxnSp>
        <p:nvCxnSpPr>
          <p:cNvPr id="76" name="Elbow Connector 75">
            <a:extLst>
              <a:ext uri="{FF2B5EF4-FFF2-40B4-BE49-F238E27FC236}">
                <a16:creationId xmlns:a16="http://schemas.microsoft.com/office/drawing/2014/main" id="{674CF30D-306B-CA9D-F9C5-B91BCF68B518}"/>
              </a:ext>
            </a:extLst>
          </p:cNvPr>
          <p:cNvCxnSpPr>
            <a:cxnSpLocks/>
            <a:stCxn id="16" idx="1"/>
          </p:cNvCxnSpPr>
          <p:nvPr/>
        </p:nvCxnSpPr>
        <p:spPr>
          <a:xfrm rot="16200000" flipV="1">
            <a:off x="5652998" y="2071983"/>
            <a:ext cx="968161" cy="1112788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TextBox 89">
            <a:extLst>
              <a:ext uri="{FF2B5EF4-FFF2-40B4-BE49-F238E27FC236}">
                <a16:creationId xmlns:a16="http://schemas.microsoft.com/office/drawing/2014/main" id="{31AD2DEC-297F-7ABA-4EA3-24455E4D7040}"/>
              </a:ext>
            </a:extLst>
          </p:cNvPr>
          <p:cNvSpPr txBox="1"/>
          <p:nvPr/>
        </p:nvSpPr>
        <p:spPr>
          <a:xfrm>
            <a:off x="1098927" y="2365193"/>
            <a:ext cx="1777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Periodic Weights update</a:t>
            </a:r>
          </a:p>
        </p:txBody>
      </p:sp>
      <p:pic>
        <p:nvPicPr>
          <p:cNvPr id="106" name="Picture 105">
            <a:extLst>
              <a:ext uri="{FF2B5EF4-FFF2-40B4-BE49-F238E27FC236}">
                <a16:creationId xmlns:a16="http://schemas.microsoft.com/office/drawing/2014/main" id="{49F0D64E-FC49-29EA-F46C-D4832F25FF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572" t="30978" r="47203" b="51531"/>
          <a:stretch/>
        </p:blipFill>
        <p:spPr>
          <a:xfrm>
            <a:off x="2605339" y="3281926"/>
            <a:ext cx="950578" cy="1013037"/>
          </a:xfrm>
          <a:prstGeom prst="rect">
            <a:avLst/>
          </a:prstGeom>
        </p:spPr>
      </p:pic>
      <p:grpSp>
        <p:nvGrpSpPr>
          <p:cNvPr id="155" name="Group 154">
            <a:extLst>
              <a:ext uri="{FF2B5EF4-FFF2-40B4-BE49-F238E27FC236}">
                <a16:creationId xmlns:a16="http://schemas.microsoft.com/office/drawing/2014/main" id="{375397F5-D7AD-1B30-C159-B31D7C5D1BEF}"/>
              </a:ext>
            </a:extLst>
          </p:cNvPr>
          <p:cNvGrpSpPr/>
          <p:nvPr/>
        </p:nvGrpSpPr>
        <p:grpSpPr>
          <a:xfrm>
            <a:off x="3127418" y="2575857"/>
            <a:ext cx="524639" cy="338554"/>
            <a:chOff x="3086606" y="2492382"/>
            <a:chExt cx="524639" cy="338554"/>
          </a:xfrm>
        </p:grpSpPr>
        <p:sp>
          <p:nvSpPr>
            <p:cNvPr id="156" name="Oval 155">
              <a:extLst>
                <a:ext uri="{FF2B5EF4-FFF2-40B4-BE49-F238E27FC236}">
                  <a16:creationId xmlns:a16="http://schemas.microsoft.com/office/drawing/2014/main" id="{15F1007A-F3B7-BA7D-D40A-A12D32A96C17}"/>
                </a:ext>
              </a:extLst>
            </p:cNvPr>
            <p:cNvSpPr/>
            <p:nvPr/>
          </p:nvSpPr>
          <p:spPr>
            <a:xfrm>
              <a:off x="3191320" y="2523296"/>
              <a:ext cx="312627" cy="25164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157" name="TextBox 156">
              <a:extLst>
                <a:ext uri="{FF2B5EF4-FFF2-40B4-BE49-F238E27FC236}">
                  <a16:creationId xmlns:a16="http://schemas.microsoft.com/office/drawing/2014/main" id="{3AD391AA-FEC9-BEBA-ED4A-1A21933DB253}"/>
                </a:ext>
              </a:extLst>
            </p:cNvPr>
            <p:cNvSpPr txBox="1"/>
            <p:nvPr/>
          </p:nvSpPr>
          <p:spPr>
            <a:xfrm>
              <a:off x="3086606" y="2492382"/>
              <a:ext cx="524639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H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rPr>
                <a:t>10</a:t>
              </a:r>
            </a:p>
          </p:txBody>
        </p:sp>
      </p:grpSp>
      <p:sp>
        <p:nvSpPr>
          <p:cNvPr id="186" name="Rounded Rectangle 185">
            <a:extLst>
              <a:ext uri="{FF2B5EF4-FFF2-40B4-BE49-F238E27FC236}">
                <a16:creationId xmlns:a16="http://schemas.microsoft.com/office/drawing/2014/main" id="{2A6C46CC-51A7-F34F-563A-BC0030F4375C}"/>
              </a:ext>
            </a:extLst>
          </p:cNvPr>
          <p:cNvSpPr/>
          <p:nvPr/>
        </p:nvSpPr>
        <p:spPr>
          <a:xfrm>
            <a:off x="811727" y="1555149"/>
            <a:ext cx="8130867" cy="1319585"/>
          </a:xfrm>
          <a:prstGeom prst="roundRect">
            <a:avLst/>
          </a:prstGeom>
          <a:solidFill>
            <a:srgbClr val="D0D0E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cxnSp>
        <p:nvCxnSpPr>
          <p:cNvPr id="187" name="Elbow Connector 186">
            <a:extLst>
              <a:ext uri="{FF2B5EF4-FFF2-40B4-BE49-F238E27FC236}">
                <a16:creationId xmlns:a16="http://schemas.microsoft.com/office/drawing/2014/main" id="{2E6A2C66-09BA-3D5E-AECD-C2E35BB22455}"/>
              </a:ext>
            </a:extLst>
          </p:cNvPr>
          <p:cNvCxnSpPr>
            <a:cxnSpLocks/>
            <a:endCxn id="199" idx="3"/>
          </p:cNvCxnSpPr>
          <p:nvPr/>
        </p:nvCxnSpPr>
        <p:spPr>
          <a:xfrm rot="16200000" flipV="1">
            <a:off x="5626723" y="2045708"/>
            <a:ext cx="968161" cy="1165338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Elbow Connector 187">
            <a:extLst>
              <a:ext uri="{FF2B5EF4-FFF2-40B4-BE49-F238E27FC236}">
                <a16:creationId xmlns:a16="http://schemas.microsoft.com/office/drawing/2014/main" id="{96E34FA3-D3D3-701D-E341-AAE52AB495DE}"/>
              </a:ext>
            </a:extLst>
          </p:cNvPr>
          <p:cNvCxnSpPr>
            <a:cxnSpLocks/>
          </p:cNvCxnSpPr>
          <p:nvPr/>
        </p:nvCxnSpPr>
        <p:spPr>
          <a:xfrm rot="10800000" flipV="1">
            <a:off x="3602882" y="2144296"/>
            <a:ext cx="603017" cy="30938"/>
          </a:xfrm>
          <a:prstGeom prst="bentConnector3">
            <a:avLst>
              <a:gd name="adj1" fmla="val 2940"/>
            </a:avLst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9" name="TextBox 188">
            <a:extLst>
              <a:ext uri="{FF2B5EF4-FFF2-40B4-BE49-F238E27FC236}">
                <a16:creationId xmlns:a16="http://schemas.microsoft.com/office/drawing/2014/main" id="{511C62C9-EAA7-364A-DA2D-671DF2D1AED5}"/>
              </a:ext>
            </a:extLst>
          </p:cNvPr>
          <p:cNvSpPr txBox="1"/>
          <p:nvPr/>
        </p:nvSpPr>
        <p:spPr>
          <a:xfrm>
            <a:off x="1637520" y="1749368"/>
            <a:ext cx="1184222" cy="48987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14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Training </a:t>
            </a:r>
          </a:p>
          <a:p>
            <a:pPr marL="0" marR="0" lvl="0" indent="0" algn="l" defTabSz="457200" rtl="0" eaLnBrk="1" fontAlgn="auto" latinLnBrk="0" hangingPunct="1">
              <a:lnSpc>
                <a:spcPts val="14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Network</a:t>
            </a:r>
          </a:p>
        </p:txBody>
      </p:sp>
      <p:sp>
        <p:nvSpPr>
          <p:cNvPr id="190" name="TextBox 189">
            <a:extLst>
              <a:ext uri="{FF2B5EF4-FFF2-40B4-BE49-F238E27FC236}">
                <a16:creationId xmlns:a16="http://schemas.microsoft.com/office/drawing/2014/main" id="{C5B529ED-49FE-5468-19FF-C5EFF84FB10C}"/>
              </a:ext>
            </a:extLst>
          </p:cNvPr>
          <p:cNvSpPr txBox="1"/>
          <p:nvPr/>
        </p:nvSpPr>
        <p:spPr>
          <a:xfrm>
            <a:off x="946529" y="2314394"/>
            <a:ext cx="1777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Periodic Policy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Weight Update</a:t>
            </a:r>
          </a:p>
        </p:txBody>
      </p:sp>
      <p:sp>
        <p:nvSpPr>
          <p:cNvPr id="191" name="TextBox 190">
            <a:extLst>
              <a:ext uri="{FF2B5EF4-FFF2-40B4-BE49-F238E27FC236}">
                <a16:creationId xmlns:a16="http://schemas.microsoft.com/office/drawing/2014/main" id="{77131A3B-152C-8176-D93D-8AD57E9592BA}"/>
              </a:ext>
            </a:extLst>
          </p:cNvPr>
          <p:cNvSpPr txBox="1"/>
          <p:nvPr/>
        </p:nvSpPr>
        <p:spPr>
          <a:xfrm>
            <a:off x="7420548" y="1561838"/>
            <a:ext cx="142487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000" b="1" i="1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RL Training Thread</a:t>
            </a:r>
          </a:p>
        </p:txBody>
      </p:sp>
      <p:sp>
        <p:nvSpPr>
          <p:cNvPr id="192" name="TextBox 191">
            <a:extLst>
              <a:ext uri="{FF2B5EF4-FFF2-40B4-BE49-F238E27FC236}">
                <a16:creationId xmlns:a16="http://schemas.microsoft.com/office/drawing/2014/main" id="{4EF89A6D-128C-319D-FFE3-3F9745B0B038}"/>
              </a:ext>
            </a:extLst>
          </p:cNvPr>
          <p:cNvSpPr txBox="1"/>
          <p:nvPr/>
        </p:nvSpPr>
        <p:spPr>
          <a:xfrm>
            <a:off x="5458373" y="1854385"/>
            <a:ext cx="14248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Batch</a:t>
            </a:r>
          </a:p>
        </p:txBody>
      </p:sp>
      <p:sp>
        <p:nvSpPr>
          <p:cNvPr id="199" name="Rounded Rectangle 198">
            <a:extLst>
              <a:ext uri="{FF2B5EF4-FFF2-40B4-BE49-F238E27FC236}">
                <a16:creationId xmlns:a16="http://schemas.microsoft.com/office/drawing/2014/main" id="{6A44D447-1CFA-4A3D-2D9C-21AA0698F8C5}"/>
              </a:ext>
            </a:extLst>
          </p:cNvPr>
          <p:cNvSpPr/>
          <p:nvPr/>
        </p:nvSpPr>
        <p:spPr>
          <a:xfrm>
            <a:off x="4174368" y="1875170"/>
            <a:ext cx="1353766" cy="538251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Training Dataset</a:t>
            </a:r>
          </a:p>
        </p:txBody>
      </p:sp>
      <p:cxnSp>
        <p:nvCxnSpPr>
          <p:cNvPr id="96" name="Elbow Connector 95">
            <a:extLst>
              <a:ext uri="{FF2B5EF4-FFF2-40B4-BE49-F238E27FC236}">
                <a16:creationId xmlns:a16="http://schemas.microsoft.com/office/drawing/2014/main" id="{BD6BAEED-45F7-F1E4-1E52-26B52B1DC07F}"/>
              </a:ext>
            </a:extLst>
          </p:cNvPr>
          <p:cNvCxnSpPr>
            <a:cxnSpLocks/>
          </p:cNvCxnSpPr>
          <p:nvPr/>
        </p:nvCxnSpPr>
        <p:spPr>
          <a:xfrm rot="16200000" flipH="1">
            <a:off x="2730637" y="2932298"/>
            <a:ext cx="842946" cy="20258"/>
          </a:xfrm>
          <a:prstGeom prst="bentConnector3">
            <a:avLst>
              <a:gd name="adj1" fmla="val 1411"/>
            </a:avLst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3" name="Picture 202">
            <a:extLst>
              <a:ext uri="{FF2B5EF4-FFF2-40B4-BE49-F238E27FC236}">
                <a16:creationId xmlns:a16="http://schemas.microsoft.com/office/drawing/2014/main" id="{A60E3BB0-BE2E-BBA9-32DA-29AB044B46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572" t="30978" r="47203" b="51531"/>
          <a:stretch/>
        </p:blipFill>
        <p:spPr>
          <a:xfrm>
            <a:off x="2673323" y="1668715"/>
            <a:ext cx="950578" cy="1013037"/>
          </a:xfrm>
          <a:prstGeom prst="rect">
            <a:avLst/>
          </a:prstGeom>
        </p:spPr>
      </p:pic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3DE7731C-0D6C-F2A3-BC13-065EC2C185AB}"/>
              </a:ext>
            </a:extLst>
          </p:cNvPr>
          <p:cNvSpPr/>
          <p:nvPr/>
        </p:nvSpPr>
        <p:spPr>
          <a:xfrm>
            <a:off x="2579592" y="1643607"/>
            <a:ext cx="1221961" cy="3083059"/>
          </a:xfrm>
          <a:prstGeom prst="roundRect">
            <a:avLst>
              <a:gd name="adj" fmla="val 2536"/>
            </a:avLst>
          </a:prstGeom>
          <a:noFill/>
          <a:ln w="3810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50" name="Slide Number Placeholder 5">
            <a:extLst>
              <a:ext uri="{FF2B5EF4-FFF2-40B4-BE49-F238E27FC236}">
                <a16:creationId xmlns:a16="http://schemas.microsoft.com/office/drawing/2014/main" id="{91A40A63-A646-7D01-330C-9E9D472A56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86600" y="647429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chemeClr val="tx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571078-45FA-4BA5-9BE9-4C6ADE012FE3}" type="slidenum">
              <a:rPr kumimoji="0" lang="en-CH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132</a:t>
            </a:fld>
            <a:endParaRPr kumimoji="0" lang="en-CH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40872839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945FFF8-C389-6FED-789C-E67A1F34B1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6074" t="17894" r="20862"/>
          <a:stretch/>
        </p:blipFill>
        <p:spPr>
          <a:xfrm>
            <a:off x="2000247" y="1847695"/>
            <a:ext cx="4997715" cy="4757656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C4BC26D8-06D7-3D42-8BD9-27A2266EE1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 Methodology (1/3)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BED96BD-B5B0-524D-AF57-C1B3FE1661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8894602" cy="5921828"/>
          </a:xfrm>
        </p:spPr>
        <p:txBody>
          <a:bodyPr>
            <a:normAutofit/>
          </a:bodyPr>
          <a:lstStyle/>
          <a:p>
            <a:r>
              <a:rPr lang="en-US" sz="3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Real system 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with various HSS configurations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Dual-hybrid and tri-hybrid systems</a:t>
            </a:r>
            <a:endParaRPr lang="en-US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en-US" sz="2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2F251D2-537E-84DB-D34A-9D4ACC450251}"/>
              </a:ext>
            </a:extLst>
          </p:cNvPr>
          <p:cNvSpPr/>
          <p:nvPr/>
        </p:nvSpPr>
        <p:spPr>
          <a:xfrm>
            <a:off x="4497079" y="1919884"/>
            <a:ext cx="1399748" cy="586864"/>
          </a:xfrm>
          <a:prstGeom prst="rect">
            <a:avLst/>
          </a:prstGeom>
          <a:solidFill>
            <a:schemeClr val="accent2"/>
          </a:solidFill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  <a:sym typeface="Arial"/>
              </a:rPr>
              <a:t>AMD Ryzen7 2700G CPU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DD8B689-95CC-B02D-D2B4-42296BBC6DB4}"/>
              </a:ext>
            </a:extLst>
          </p:cNvPr>
          <p:cNvSpPr/>
          <p:nvPr/>
        </p:nvSpPr>
        <p:spPr>
          <a:xfrm>
            <a:off x="4621074" y="4504176"/>
            <a:ext cx="1386274" cy="1966599"/>
          </a:xfrm>
          <a:prstGeom prst="rect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E1B6765-74E2-E655-EE20-A89271D616DA}"/>
              </a:ext>
            </a:extLst>
          </p:cNvPr>
          <p:cNvSpPr/>
          <p:nvPr/>
        </p:nvSpPr>
        <p:spPr>
          <a:xfrm>
            <a:off x="4600292" y="3995993"/>
            <a:ext cx="1435915" cy="477051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9132CE3-EF98-63E8-C60F-B420D7C7BA20}"/>
              </a:ext>
            </a:extLst>
          </p:cNvPr>
          <p:cNvSpPr txBox="1"/>
          <p:nvPr/>
        </p:nvSpPr>
        <p:spPr>
          <a:xfrm>
            <a:off x="4493078" y="3923862"/>
            <a:ext cx="167991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/>
                <a:sym typeface="Arial"/>
              </a:rPr>
              <a:t>Seagate HDD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/>
                <a:sym typeface="Arial"/>
              </a:rPr>
              <a:t>ST1000DM010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Arial"/>
              <a:sym typeface="Arial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63231DC-C69C-0D03-BA77-2E8451524798}"/>
              </a:ext>
            </a:extLst>
          </p:cNvPr>
          <p:cNvSpPr/>
          <p:nvPr/>
        </p:nvSpPr>
        <p:spPr>
          <a:xfrm>
            <a:off x="2215898" y="3313874"/>
            <a:ext cx="2289212" cy="453600"/>
          </a:xfrm>
          <a:prstGeom prst="rect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E3F163E-6F1D-E9C7-B770-B2231B61EFC4}"/>
              </a:ext>
            </a:extLst>
          </p:cNvPr>
          <p:cNvSpPr/>
          <p:nvPr/>
        </p:nvSpPr>
        <p:spPr>
          <a:xfrm>
            <a:off x="4517141" y="3280012"/>
            <a:ext cx="1472400" cy="518227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88F57C8-4CE7-B551-E444-09FF0CC9B534}"/>
              </a:ext>
            </a:extLst>
          </p:cNvPr>
          <p:cNvSpPr txBox="1"/>
          <p:nvPr/>
        </p:nvSpPr>
        <p:spPr>
          <a:xfrm>
            <a:off x="4413384" y="3227752"/>
            <a:ext cx="167991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/>
                <a:sym typeface="Arial"/>
              </a:rPr>
              <a:t>Intel Optane SSD P4800X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Arial"/>
              <a:sym typeface="Arial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43FC2BD-FC47-8C42-DCA9-B86BCEB62EE2}"/>
              </a:ext>
            </a:extLst>
          </p:cNvPr>
          <p:cNvSpPr/>
          <p:nvPr/>
        </p:nvSpPr>
        <p:spPr>
          <a:xfrm>
            <a:off x="2215898" y="5247494"/>
            <a:ext cx="1061243" cy="1354129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A080B1F-331A-9F9F-5E6C-88BD0F09CFA6}"/>
              </a:ext>
            </a:extLst>
          </p:cNvPr>
          <p:cNvSpPr/>
          <p:nvPr/>
        </p:nvSpPr>
        <p:spPr>
          <a:xfrm>
            <a:off x="2211405" y="4829130"/>
            <a:ext cx="1061243" cy="397341"/>
          </a:xfrm>
          <a:prstGeom prst="rect">
            <a:avLst/>
          </a:prstGeom>
          <a:solidFill>
            <a:srgbClr val="00B050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4112AC8-7937-7525-39A3-BA53DFB84FC6}"/>
              </a:ext>
            </a:extLst>
          </p:cNvPr>
          <p:cNvSpPr txBox="1"/>
          <p:nvPr/>
        </p:nvSpPr>
        <p:spPr>
          <a:xfrm>
            <a:off x="1882961" y="4761485"/>
            <a:ext cx="167991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/>
                <a:sym typeface="Arial"/>
              </a:rPr>
              <a:t>Intel SSD         D3-S4510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Arial"/>
              <a:sym typeface="Arial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FC2C513-A59B-DCFF-72A6-E8001007D470}"/>
              </a:ext>
            </a:extLst>
          </p:cNvPr>
          <p:cNvSpPr/>
          <p:nvPr/>
        </p:nvSpPr>
        <p:spPr>
          <a:xfrm>
            <a:off x="3460757" y="5182260"/>
            <a:ext cx="981193" cy="1419363"/>
          </a:xfrm>
          <a:prstGeom prst="rect">
            <a:avLst/>
          </a:pr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5FECAB9-5C81-1E84-62B2-1CDEE9925269}"/>
              </a:ext>
            </a:extLst>
          </p:cNvPr>
          <p:cNvSpPr/>
          <p:nvPr/>
        </p:nvSpPr>
        <p:spPr>
          <a:xfrm>
            <a:off x="3456264" y="4763896"/>
            <a:ext cx="981193" cy="424619"/>
          </a:xfrm>
          <a:prstGeom prst="rect">
            <a:avLst/>
          </a:prstGeom>
          <a:solidFill>
            <a:srgbClr val="7030A0"/>
          </a:solidFill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100AD58-FB9A-70AC-7204-8D6D05BC8E17}"/>
              </a:ext>
            </a:extLst>
          </p:cNvPr>
          <p:cNvSpPr txBox="1"/>
          <p:nvPr/>
        </p:nvSpPr>
        <p:spPr>
          <a:xfrm>
            <a:off x="3111704" y="4653489"/>
            <a:ext cx="167991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/>
                <a:sym typeface="Arial"/>
              </a:rPr>
              <a:t>ADATA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/>
                <a:sym typeface="Arial"/>
              </a:rPr>
              <a:t>SU630 SSD 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Arial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5D3798-143B-DA3D-EC9D-8993931FD5A7}"/>
              </a:ext>
            </a:extLst>
          </p:cNvPr>
          <p:cNvSpPr txBox="1"/>
          <p:nvPr/>
        </p:nvSpPr>
        <p:spPr>
          <a:xfrm>
            <a:off x="-3465095" y="476450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4A9F4DDB-7572-C1E3-FB78-63CD3118D92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448" t="16132" r="58941" b="61644"/>
          <a:stretch/>
        </p:blipFill>
        <p:spPr>
          <a:xfrm>
            <a:off x="3111704" y="1896242"/>
            <a:ext cx="1120675" cy="1196563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2746BFB3-F6FE-D585-9C41-72ADC9B3A5D7}"/>
              </a:ext>
            </a:extLst>
          </p:cNvPr>
          <p:cNvSpPr/>
          <p:nvPr/>
        </p:nvSpPr>
        <p:spPr>
          <a:xfrm>
            <a:off x="2980859" y="1919884"/>
            <a:ext cx="1512219" cy="1196563"/>
          </a:xfrm>
          <a:prstGeom prst="rect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id="{0E9C97ED-0321-95EF-062F-5F98A0FB29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86600" y="647429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chemeClr val="tx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571078-45FA-4BA5-9BE9-4C6ADE012FE3}" type="slidenum">
              <a:rPr kumimoji="0" lang="en-CH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133</a:t>
            </a:fld>
            <a:endParaRPr kumimoji="0" lang="en-CH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16211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  <p:bldP spid="9" grpId="0" animBg="1"/>
      <p:bldP spid="12" grpId="0"/>
      <p:bldP spid="18" grpId="0" animBg="1"/>
      <p:bldP spid="19" grpId="0" animBg="1"/>
      <p:bldP spid="20" grpId="0"/>
      <p:bldP spid="21" grpId="0" animBg="1"/>
      <p:bldP spid="24" grpId="0" animBg="1"/>
      <p:bldP spid="23" grpId="0"/>
      <p:bldP spid="22" grpId="0" animBg="1"/>
      <p:bldP spid="25" grpId="0" animBg="1"/>
      <p:bldP spid="26" grpId="0"/>
      <p:bldP spid="15" grpId="0" animBg="1"/>
    </p:bld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4BC26D8-06D7-3D42-8BD9-27A2266EE1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 Methodology (2/3)</a:t>
            </a:r>
          </a:p>
        </p:txBody>
      </p:sp>
      <p:pic>
        <p:nvPicPr>
          <p:cNvPr id="23" name="Picture 2" descr="Intel SSDPED1K375GA01 Optane SSD DC P4800X Series - Walmart.com">
            <a:extLst>
              <a:ext uri="{FF2B5EF4-FFF2-40B4-BE49-F238E27FC236}">
                <a16:creationId xmlns:a16="http://schemas.microsoft.com/office/drawing/2014/main" id="{D1D49F32-3020-1529-4670-13F9164CF0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634" b="71242" l="817" r="99183">
                        <a14:foregroundMark x1="327" y1="29085" x2="6373" y2="33660"/>
                        <a14:foregroundMark x1="6373" y1="33660" x2="5229" y2="71569"/>
                        <a14:foregroundMark x1="8448" y1="72018" x2="12255" y2="72549"/>
                        <a14:foregroundMark x1="5229" y1="71569" x2="7414" y2="71874"/>
                        <a14:foregroundMark x1="12255" y1="72549" x2="12686" y2="71567"/>
                        <a14:foregroundMark x1="19281" y1="63308" x2="19599" y2="63110"/>
                        <a14:foregroundMark x1="96963" y1="62296" x2="99837" y2="62418"/>
                        <a14:foregroundMark x1="99758" y1="57120" x2="99346" y2="29575"/>
                        <a14:foregroundMark x1="99837" y1="62418" x2="99763" y2="57460"/>
                        <a14:foregroundMark x1="99346" y1="29575" x2="980" y2="26634"/>
                        <a14:foregroundMark x1="38072" y1="43954" x2="26471" y2="44771"/>
                        <a14:foregroundMark x1="26471" y1="44771" x2="39542" y2="43301"/>
                        <a14:foregroundMark x1="39542" y1="43301" x2="27288" y2="43464"/>
                        <a14:foregroundMark x1="27288" y1="43464" x2="34804" y2="43627"/>
                        <a14:foregroundMark x1="34804" y1="43627" x2="23856" y2="42484"/>
                        <a14:foregroundMark x1="23856" y1="42484" x2="46732" y2="45588"/>
                        <a14:foregroundMark x1="46732" y1="45588" x2="19444" y2="47059"/>
                        <a14:foregroundMark x1="19444" y1="47059" x2="36438" y2="44444"/>
                        <a14:foregroundMark x1="10294" y1="58824" x2="8660" y2="57026"/>
                        <a14:foregroundMark x1="8170" y1="63725" x2="7680" y2="71078"/>
                        <a14:foregroundMark x1="7680" y1="71078" x2="6863" y2="71242"/>
                        <a14:backgroundMark x1="8007" y1="70588" x2="15196" y2="65686"/>
                        <a14:backgroundMark x1="15196" y1="65686" x2="20098" y2="59967"/>
                        <a14:backgroundMark x1="20098" y1="59967" x2="25654" y2="64542"/>
                        <a14:backgroundMark x1="25654" y1="64542" x2="32516" y2="66993"/>
                        <a14:backgroundMark x1="32516" y1="66993" x2="40850" y2="67484"/>
                        <a14:backgroundMark x1="40850" y1="67484" x2="48039" y2="66667"/>
                        <a14:backgroundMark x1="48039" y1="66667" x2="53595" y2="62418"/>
                        <a14:backgroundMark x1="53595" y1="62418" x2="98529" y2="59477"/>
                        <a14:backgroundMark x1="20098" y1="64052" x2="13562" y2="69118"/>
                        <a14:backgroundMark x1="13562" y1="69118" x2="27451" y2="73529"/>
                        <a14:backgroundMark x1="27451" y1="73529" x2="63889" y2="66830"/>
                        <a14:backgroundMark x1="63889" y1="66830" x2="54085" y2="64869"/>
                        <a14:backgroundMark x1="54085" y1="64869" x2="53105" y2="65359"/>
                        <a14:backgroundMark x1="96569" y1="61765" x2="82190" y2="65033"/>
                        <a14:backgroundMark x1="18791" y1="63235" x2="17810" y2="651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256" b="27768"/>
          <a:stretch/>
        </p:blipFill>
        <p:spPr bwMode="auto">
          <a:xfrm>
            <a:off x="1249600" y="2274092"/>
            <a:ext cx="2819044" cy="1159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>
            <a:extLst>
              <a:ext uri="{FF2B5EF4-FFF2-40B4-BE49-F238E27FC236}">
                <a16:creationId xmlns:a16="http://schemas.microsoft.com/office/drawing/2014/main" id="{FC46A790-D4D3-BA9C-D5BF-58DBE86324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2068" y="1645584"/>
            <a:ext cx="1399361" cy="1895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Left-right Arrow 24">
            <a:extLst>
              <a:ext uri="{FF2B5EF4-FFF2-40B4-BE49-F238E27FC236}">
                <a16:creationId xmlns:a16="http://schemas.microsoft.com/office/drawing/2014/main" id="{81638EAF-5F7E-CE0C-2B61-98AA6DA47331}"/>
              </a:ext>
            </a:extLst>
          </p:cNvPr>
          <p:cNvSpPr/>
          <p:nvPr/>
        </p:nvSpPr>
        <p:spPr>
          <a:xfrm>
            <a:off x="3985296" y="2510821"/>
            <a:ext cx="1280120" cy="454436"/>
          </a:xfrm>
          <a:prstGeom prst="leftRightArrow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15362" name="Picture 2">
            <a:extLst>
              <a:ext uri="{FF2B5EF4-FFF2-40B4-BE49-F238E27FC236}">
                <a16:creationId xmlns:a16="http://schemas.microsoft.com/office/drawing/2014/main" id="{547C6FFD-C544-AF7E-0618-80F9E66F9C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3700" y="4856265"/>
            <a:ext cx="2061184" cy="1428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Intel SSDPED1K375GA01 Optane SSD DC P4800X Series - Walmart.com">
            <a:extLst>
              <a:ext uri="{FF2B5EF4-FFF2-40B4-BE49-F238E27FC236}">
                <a16:creationId xmlns:a16="http://schemas.microsoft.com/office/drawing/2014/main" id="{20EFD3C9-26A4-E047-CBB4-FFD42DA000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6634" b="71242" l="817" r="99183">
                        <a14:foregroundMark x1="327" y1="29085" x2="6373" y2="33660"/>
                        <a14:foregroundMark x1="6373" y1="33660" x2="5229" y2="71569"/>
                        <a14:foregroundMark x1="8448" y1="72018" x2="12255" y2="72549"/>
                        <a14:foregroundMark x1="5229" y1="71569" x2="7414" y2="71874"/>
                        <a14:foregroundMark x1="12255" y1="72549" x2="12686" y2="71567"/>
                        <a14:foregroundMark x1="19281" y1="63308" x2="19599" y2="63110"/>
                        <a14:foregroundMark x1="96963" y1="62296" x2="99837" y2="62418"/>
                        <a14:foregroundMark x1="99758" y1="57120" x2="99346" y2="29575"/>
                        <a14:foregroundMark x1="99837" y1="62418" x2="99763" y2="57460"/>
                        <a14:foregroundMark x1="99346" y1="29575" x2="980" y2="26634"/>
                        <a14:foregroundMark x1="38072" y1="43954" x2="26471" y2="44771"/>
                        <a14:foregroundMark x1="26471" y1="44771" x2="39542" y2="43301"/>
                        <a14:foregroundMark x1="39542" y1="43301" x2="27288" y2="43464"/>
                        <a14:foregroundMark x1="27288" y1="43464" x2="34804" y2="43627"/>
                        <a14:foregroundMark x1="34804" y1="43627" x2="23856" y2="42484"/>
                        <a14:foregroundMark x1="23856" y1="42484" x2="46732" y2="45588"/>
                        <a14:foregroundMark x1="46732" y1="45588" x2="19444" y2="47059"/>
                        <a14:foregroundMark x1="19444" y1="47059" x2="36438" y2="44444"/>
                        <a14:foregroundMark x1="10294" y1="58824" x2="8660" y2="57026"/>
                        <a14:foregroundMark x1="8170" y1="63725" x2="7680" y2="71078"/>
                        <a14:foregroundMark x1="7680" y1="71078" x2="6863" y2="71242"/>
                        <a14:backgroundMark x1="8007" y1="70588" x2="15196" y2="65686"/>
                        <a14:backgroundMark x1="15196" y1="65686" x2="20098" y2="59967"/>
                        <a14:backgroundMark x1="20098" y1="59967" x2="25654" y2="64542"/>
                        <a14:backgroundMark x1="25654" y1="64542" x2="32516" y2="66993"/>
                        <a14:backgroundMark x1="32516" y1="66993" x2="40850" y2="67484"/>
                        <a14:backgroundMark x1="40850" y1="67484" x2="48039" y2="66667"/>
                        <a14:backgroundMark x1="48039" y1="66667" x2="53595" y2="62418"/>
                        <a14:backgroundMark x1="53595" y1="62418" x2="98529" y2="59477"/>
                        <a14:backgroundMark x1="20098" y1="64052" x2="13562" y2="69118"/>
                        <a14:backgroundMark x1="13562" y1="69118" x2="27451" y2="73529"/>
                        <a14:backgroundMark x1="27451" y1="73529" x2="63889" y2="66830"/>
                        <a14:backgroundMark x1="63889" y1="66830" x2="54085" y2="64869"/>
                        <a14:backgroundMark x1="54085" y1="64869" x2="53105" y2="65359"/>
                        <a14:backgroundMark x1="96569" y1="61765" x2="82190" y2="65033"/>
                        <a14:backgroundMark x1="18791" y1="63235" x2="17810" y2="651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256" b="27768"/>
          <a:stretch/>
        </p:blipFill>
        <p:spPr bwMode="auto">
          <a:xfrm>
            <a:off x="1249600" y="5053262"/>
            <a:ext cx="2819044" cy="1159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Left-right Arrow 28">
            <a:extLst>
              <a:ext uri="{FF2B5EF4-FFF2-40B4-BE49-F238E27FC236}">
                <a16:creationId xmlns:a16="http://schemas.microsoft.com/office/drawing/2014/main" id="{D8432C87-62C3-E260-676A-16BBEA455D3F}"/>
              </a:ext>
            </a:extLst>
          </p:cNvPr>
          <p:cNvSpPr/>
          <p:nvPr/>
        </p:nvSpPr>
        <p:spPr>
          <a:xfrm>
            <a:off x="4007258" y="5230548"/>
            <a:ext cx="1280120" cy="454436"/>
          </a:xfrm>
          <a:prstGeom prst="leftRightArrow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358A152-9242-E828-ECA6-BA33BB788C1C}"/>
              </a:ext>
            </a:extLst>
          </p:cNvPr>
          <p:cNvSpPr txBox="1"/>
          <p:nvPr/>
        </p:nvSpPr>
        <p:spPr>
          <a:xfrm>
            <a:off x="172748" y="890427"/>
            <a:ext cx="682040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Arial"/>
              </a:rPr>
              <a:t>Cost-Oriented HSS Configuration</a:t>
            </a:r>
            <a:endParaRPr kumimoji="0" lang="en-CH" sz="32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Arial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A9725D1-33D8-0905-6E9D-70F0A9FFCDCC}"/>
              </a:ext>
            </a:extLst>
          </p:cNvPr>
          <p:cNvSpPr txBox="1"/>
          <p:nvPr/>
        </p:nvSpPr>
        <p:spPr>
          <a:xfrm>
            <a:off x="2121026" y="3670210"/>
            <a:ext cx="16097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High-end SSD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86B3702-1AE1-C9B3-F68E-9F0D1A01D080}"/>
              </a:ext>
            </a:extLst>
          </p:cNvPr>
          <p:cNvSpPr txBox="1"/>
          <p:nvPr/>
        </p:nvSpPr>
        <p:spPr>
          <a:xfrm>
            <a:off x="5063832" y="3668419"/>
            <a:ext cx="16358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Low-end HDD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98EC392-560F-1D62-594E-32DA4CF2735C}"/>
              </a:ext>
            </a:extLst>
          </p:cNvPr>
          <p:cNvSpPr txBox="1"/>
          <p:nvPr/>
        </p:nvSpPr>
        <p:spPr>
          <a:xfrm>
            <a:off x="172748" y="4187047"/>
            <a:ext cx="879490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Arial"/>
              </a:rPr>
              <a:t>Performance-Oriented HSS Configuration</a:t>
            </a:r>
            <a:endParaRPr kumimoji="0" lang="en-CH" sz="32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Arial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3650F28-329D-50F2-4945-79E9C2CE2CB1}"/>
              </a:ext>
            </a:extLst>
          </p:cNvPr>
          <p:cNvSpPr txBox="1"/>
          <p:nvPr/>
        </p:nvSpPr>
        <p:spPr>
          <a:xfrm>
            <a:off x="2121026" y="6359906"/>
            <a:ext cx="16097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High-end SSD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7AE500C-02BE-AA7A-EB25-01DE8B5EDF1C}"/>
              </a:ext>
            </a:extLst>
          </p:cNvPr>
          <p:cNvSpPr txBox="1"/>
          <p:nvPr/>
        </p:nvSpPr>
        <p:spPr>
          <a:xfrm>
            <a:off x="5271936" y="6375343"/>
            <a:ext cx="18614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Middle-end SSD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EAB55A44-319A-719E-660D-2FA179BE98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86600" y="647429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chemeClr val="tx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571078-45FA-4BA5-9BE9-4C6ADE012FE3}" type="slidenum">
              <a:rPr kumimoji="0" lang="en-CH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134</a:t>
            </a:fld>
            <a:endParaRPr kumimoji="0" lang="en-CH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03880667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4BC26D8-06D7-3D42-8BD9-27A2266EE1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 Methodology (3/3)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BED96BD-B5B0-524D-AF57-C1B3FE1661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8894602" cy="5921828"/>
          </a:xfrm>
        </p:spPr>
        <p:txBody>
          <a:bodyPr>
            <a:normAutofit/>
          </a:bodyPr>
          <a:lstStyle/>
          <a:p>
            <a:r>
              <a:rPr lang="en-US" sz="3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18 different workloads 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from:</a:t>
            </a:r>
          </a:p>
          <a:p>
            <a:pPr lvl="1"/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MSR Cambridge and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Filebench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Suites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Four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state-of-the-art data placement baselines:</a:t>
            </a:r>
          </a:p>
          <a:p>
            <a:pPr lvl="1">
              <a:lnSpc>
                <a:spcPct val="100000"/>
              </a:lnSpc>
            </a:pP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CDE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1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[Matsui+, Proc. IEEE’17] </a:t>
            </a:r>
            <a:endParaRPr lang="en-US" b="1" dirty="0">
              <a:solidFill>
                <a:schemeClr val="bg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lnSpc>
                <a:spcPct val="100000"/>
              </a:lnSpc>
            </a:pP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HPS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1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800" b="1" dirty="0" err="1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Meswani</a:t>
            </a:r>
            <a:r>
              <a:rPr lang="en-US" sz="1800" b="1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+, HPCA’15]</a:t>
            </a:r>
          </a:p>
          <a:p>
            <a:pPr lvl="1">
              <a:lnSpc>
                <a:spcPct val="100000"/>
              </a:lnSpc>
            </a:pP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Archivist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1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[Ren+, ICCD’19]</a:t>
            </a:r>
          </a:p>
          <a:p>
            <a:pPr lvl="1">
              <a:lnSpc>
                <a:spcPct val="100000"/>
              </a:lnSpc>
            </a:pP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RNN-HSS </a:t>
            </a:r>
            <a:r>
              <a:rPr lang="en-US" sz="1800" b="1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800" b="1" dirty="0" err="1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Doudali</a:t>
            </a:r>
            <a:r>
              <a:rPr lang="en-US" sz="1800" b="1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+, HPDC’19]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BD066A-C887-A224-C512-2E46FE90D4A5}"/>
              </a:ext>
            </a:extLst>
          </p:cNvPr>
          <p:cNvSpPr txBox="1"/>
          <p:nvPr/>
        </p:nvSpPr>
        <p:spPr>
          <a:xfrm>
            <a:off x="5813069" y="4038799"/>
            <a:ext cx="31440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800" b="1" i="1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Heuristic-based</a:t>
            </a:r>
          </a:p>
        </p:txBody>
      </p:sp>
      <p:cxnSp>
        <p:nvCxnSpPr>
          <p:cNvPr id="23" name="Curved Connector 22">
            <a:extLst>
              <a:ext uri="{FF2B5EF4-FFF2-40B4-BE49-F238E27FC236}">
                <a16:creationId xmlns:a16="http://schemas.microsoft.com/office/drawing/2014/main" id="{F625E352-052F-3CE1-5DC8-B075CA0B9EC3}"/>
              </a:ext>
            </a:extLst>
          </p:cNvPr>
          <p:cNvCxnSpPr>
            <a:cxnSpLocks/>
          </p:cNvCxnSpPr>
          <p:nvPr/>
        </p:nvCxnSpPr>
        <p:spPr>
          <a:xfrm rot="10800000" flipV="1">
            <a:off x="4121836" y="4318693"/>
            <a:ext cx="1856138" cy="243325"/>
          </a:xfrm>
          <a:prstGeom prst="curvedConnector3">
            <a:avLst/>
          </a:prstGeom>
          <a:ln w="7620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urved Connector 26">
            <a:extLst>
              <a:ext uri="{FF2B5EF4-FFF2-40B4-BE49-F238E27FC236}">
                <a16:creationId xmlns:a16="http://schemas.microsoft.com/office/drawing/2014/main" id="{06FA6C66-41C8-F678-1011-26211E70F0CE}"/>
              </a:ext>
            </a:extLst>
          </p:cNvPr>
          <p:cNvCxnSpPr>
            <a:cxnSpLocks/>
          </p:cNvCxnSpPr>
          <p:nvPr/>
        </p:nvCxnSpPr>
        <p:spPr>
          <a:xfrm rot="10800000">
            <a:off x="4121837" y="4122653"/>
            <a:ext cx="1856135" cy="177757"/>
          </a:xfrm>
          <a:prstGeom prst="curvedConnector3">
            <a:avLst>
              <a:gd name="adj1" fmla="val 50000"/>
            </a:avLst>
          </a:prstGeom>
          <a:ln w="7620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F4C390E8-8DF2-D08B-6765-05A89DDA6D02}"/>
              </a:ext>
            </a:extLst>
          </p:cNvPr>
          <p:cNvSpPr txBox="1"/>
          <p:nvPr/>
        </p:nvSpPr>
        <p:spPr>
          <a:xfrm>
            <a:off x="5894823" y="4939310"/>
            <a:ext cx="28800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800" b="1" i="1" u="none" strike="noStrike" kern="1200" cap="none" spc="0" normalizeH="0" baseline="0" noProof="0" dirty="0">
                <a:ln>
                  <a:noFill/>
                </a:ln>
                <a:solidFill>
                  <a:srgbClr val="702FA1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Learning-based</a:t>
            </a:r>
          </a:p>
        </p:txBody>
      </p:sp>
      <p:cxnSp>
        <p:nvCxnSpPr>
          <p:cNvPr id="54" name="Curved Connector 53">
            <a:extLst>
              <a:ext uri="{FF2B5EF4-FFF2-40B4-BE49-F238E27FC236}">
                <a16:creationId xmlns:a16="http://schemas.microsoft.com/office/drawing/2014/main" id="{03D0C8B3-E720-B945-127E-ED32FF0575EC}"/>
              </a:ext>
            </a:extLst>
          </p:cNvPr>
          <p:cNvCxnSpPr>
            <a:cxnSpLocks/>
          </p:cNvCxnSpPr>
          <p:nvPr/>
        </p:nvCxnSpPr>
        <p:spPr>
          <a:xfrm rot="10800000">
            <a:off x="4245515" y="5027651"/>
            <a:ext cx="1649309" cy="157118"/>
          </a:xfrm>
          <a:prstGeom prst="curvedConnector3">
            <a:avLst/>
          </a:prstGeom>
          <a:ln w="76200">
            <a:solidFill>
              <a:srgbClr val="702FA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urved Connector 54">
            <a:extLst>
              <a:ext uri="{FF2B5EF4-FFF2-40B4-BE49-F238E27FC236}">
                <a16:creationId xmlns:a16="http://schemas.microsoft.com/office/drawing/2014/main" id="{8A5BB308-2A8C-1894-40D5-1891094C530B}"/>
              </a:ext>
            </a:extLst>
          </p:cNvPr>
          <p:cNvCxnSpPr>
            <a:cxnSpLocks/>
          </p:cNvCxnSpPr>
          <p:nvPr/>
        </p:nvCxnSpPr>
        <p:spPr>
          <a:xfrm rot="10800000" flipV="1">
            <a:off x="4286392" y="5200920"/>
            <a:ext cx="1608431" cy="319741"/>
          </a:xfrm>
          <a:prstGeom prst="curvedConnector3">
            <a:avLst/>
          </a:prstGeom>
          <a:ln w="76200">
            <a:solidFill>
              <a:srgbClr val="702FA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18612BF-BDAB-9A99-3BEC-E81E8894A0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86600" y="647429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chemeClr val="tx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571078-45FA-4BA5-9BE9-4C6ADE012FE3}" type="slidenum">
              <a:rPr kumimoji="0" lang="en-CH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135</a:t>
            </a:fld>
            <a:endParaRPr kumimoji="0" lang="en-CH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00000993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B33B866-8551-7643-9289-120D0A85D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Performance Analysis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0E93B4-793F-4EB0-0518-E0826F56F5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890793"/>
            <a:ext cx="9144000" cy="3076414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C69F64FD-B8A7-CF8B-D273-E8A7037D4402}"/>
              </a:ext>
            </a:extLst>
          </p:cNvPr>
          <p:cNvSpPr txBox="1"/>
          <p:nvPr/>
        </p:nvSpPr>
        <p:spPr>
          <a:xfrm>
            <a:off x="172748" y="890427"/>
            <a:ext cx="682040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Arial"/>
              </a:rPr>
              <a:t>Cost-Oriented HSS Configuration</a:t>
            </a:r>
            <a:endParaRPr kumimoji="0" lang="en-CH" sz="32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Arial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BE72922-79E8-2ED8-7D83-FF1230410F87}"/>
              </a:ext>
            </a:extLst>
          </p:cNvPr>
          <p:cNvSpPr/>
          <p:nvPr/>
        </p:nvSpPr>
        <p:spPr>
          <a:xfrm>
            <a:off x="1036346" y="1795793"/>
            <a:ext cx="217587" cy="180699"/>
          </a:xfrm>
          <a:prstGeom prst="rect">
            <a:avLst/>
          </a:prstGeom>
          <a:solidFill>
            <a:srgbClr val="F7D89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928876A-8D70-9AFA-1D96-C998F26D0C90}"/>
              </a:ext>
            </a:extLst>
          </p:cNvPr>
          <p:cNvSpPr txBox="1"/>
          <p:nvPr/>
        </p:nvSpPr>
        <p:spPr>
          <a:xfrm>
            <a:off x="1221036" y="1698428"/>
            <a:ext cx="11257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Slow-Only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384B9BD-8927-D0FD-7CD0-A3825A79B350}"/>
              </a:ext>
            </a:extLst>
          </p:cNvPr>
          <p:cNvSpPr txBox="1"/>
          <p:nvPr/>
        </p:nvSpPr>
        <p:spPr>
          <a:xfrm>
            <a:off x="2511036" y="1698428"/>
            <a:ext cx="7804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CDE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45BE161-D11D-A30F-E5B8-05ED7D186131}"/>
              </a:ext>
            </a:extLst>
          </p:cNvPr>
          <p:cNvSpPr txBox="1"/>
          <p:nvPr/>
        </p:nvSpPr>
        <p:spPr>
          <a:xfrm>
            <a:off x="3430894" y="1704904"/>
            <a:ext cx="7804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HPS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ABC6CAD-FBD5-D3DB-3B0C-6D1CC018EFBD}"/>
              </a:ext>
            </a:extLst>
          </p:cNvPr>
          <p:cNvSpPr txBox="1"/>
          <p:nvPr/>
        </p:nvSpPr>
        <p:spPr>
          <a:xfrm>
            <a:off x="4360045" y="1699856"/>
            <a:ext cx="11224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Archivist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586DF3C-ED06-ACBF-0151-45E6A6AD1A18}"/>
              </a:ext>
            </a:extLst>
          </p:cNvPr>
          <p:cNvSpPr txBox="1"/>
          <p:nvPr/>
        </p:nvSpPr>
        <p:spPr>
          <a:xfrm>
            <a:off x="5622761" y="1705971"/>
            <a:ext cx="11162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RNN-HSS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CD5D867-B09A-3E40-5124-AF6CECAE4804}"/>
              </a:ext>
            </a:extLst>
          </p:cNvPr>
          <p:cNvSpPr txBox="1"/>
          <p:nvPr/>
        </p:nvSpPr>
        <p:spPr>
          <a:xfrm>
            <a:off x="7003365" y="1703705"/>
            <a:ext cx="11162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Sibyl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59E068E0-8470-D1CC-7605-8751B16EB55F}"/>
              </a:ext>
            </a:extLst>
          </p:cNvPr>
          <p:cNvSpPr/>
          <p:nvPr/>
        </p:nvSpPr>
        <p:spPr>
          <a:xfrm>
            <a:off x="2304342" y="1792744"/>
            <a:ext cx="217587" cy="180699"/>
          </a:xfrm>
          <a:prstGeom prst="rect">
            <a:avLst/>
          </a:prstGeom>
          <a:solidFill>
            <a:srgbClr val="9EAE8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2364C730-777F-AA0B-EE66-ABF624E81CAC}"/>
              </a:ext>
            </a:extLst>
          </p:cNvPr>
          <p:cNvSpPr/>
          <p:nvPr/>
        </p:nvSpPr>
        <p:spPr>
          <a:xfrm>
            <a:off x="3212545" y="1799221"/>
            <a:ext cx="217587" cy="180699"/>
          </a:xfrm>
          <a:prstGeom prst="rect">
            <a:avLst/>
          </a:prstGeom>
          <a:solidFill>
            <a:srgbClr val="D5F1B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AD20C141-F6E5-0035-0DB4-73F37F592235}"/>
              </a:ext>
            </a:extLst>
          </p:cNvPr>
          <p:cNvSpPr/>
          <p:nvPr/>
        </p:nvSpPr>
        <p:spPr>
          <a:xfrm>
            <a:off x="4178478" y="1799221"/>
            <a:ext cx="217587" cy="180699"/>
          </a:xfrm>
          <a:prstGeom prst="rect">
            <a:avLst/>
          </a:prstGeom>
          <a:solidFill>
            <a:srgbClr val="B9A3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4DF95A2-5FDA-9D8D-FCB8-0F97BB196C7C}"/>
              </a:ext>
            </a:extLst>
          </p:cNvPr>
          <p:cNvSpPr/>
          <p:nvPr/>
        </p:nvSpPr>
        <p:spPr>
          <a:xfrm>
            <a:off x="5438977" y="1799220"/>
            <a:ext cx="217587" cy="180699"/>
          </a:xfrm>
          <a:prstGeom prst="rect">
            <a:avLst/>
          </a:prstGeom>
          <a:solidFill>
            <a:srgbClr val="629EA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2AF8EE9F-C61C-9634-9E6D-22C33659DEE5}"/>
              </a:ext>
            </a:extLst>
          </p:cNvPr>
          <p:cNvSpPr/>
          <p:nvPr/>
        </p:nvSpPr>
        <p:spPr>
          <a:xfrm>
            <a:off x="6790592" y="1797853"/>
            <a:ext cx="217587" cy="180699"/>
          </a:xfrm>
          <a:prstGeom prst="rect">
            <a:avLst/>
          </a:prstGeom>
          <a:solidFill>
            <a:srgbClr val="FF9A9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5E7F1661-F007-6DF7-E0AC-0BFB7229AAA6}"/>
              </a:ext>
            </a:extLst>
          </p:cNvPr>
          <p:cNvSpPr/>
          <p:nvPr/>
        </p:nvSpPr>
        <p:spPr>
          <a:xfrm>
            <a:off x="7685942" y="1797853"/>
            <a:ext cx="217587" cy="180699"/>
          </a:xfrm>
          <a:prstGeom prst="rect">
            <a:avLst/>
          </a:prstGeom>
          <a:solidFill>
            <a:srgbClr val="5F5F5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2DE823F-43D6-A018-034B-EF6EFE9EE559}"/>
              </a:ext>
            </a:extLst>
          </p:cNvPr>
          <p:cNvSpPr txBox="1"/>
          <p:nvPr/>
        </p:nvSpPr>
        <p:spPr>
          <a:xfrm>
            <a:off x="7947410" y="1698427"/>
            <a:ext cx="11162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Oracle</a:t>
            </a:r>
          </a:p>
        </p:txBody>
      </p:sp>
      <p:sp>
        <p:nvSpPr>
          <p:cNvPr id="66" name="Rounded Rectangle 65">
            <a:extLst>
              <a:ext uri="{FF2B5EF4-FFF2-40B4-BE49-F238E27FC236}">
                <a16:creationId xmlns:a16="http://schemas.microsoft.com/office/drawing/2014/main" id="{B88073FB-AF32-07F2-7115-F1F994CA44BC}"/>
              </a:ext>
            </a:extLst>
          </p:cNvPr>
          <p:cNvSpPr/>
          <p:nvPr/>
        </p:nvSpPr>
        <p:spPr>
          <a:xfrm>
            <a:off x="6635469" y="21516"/>
            <a:ext cx="2490580" cy="96887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67" name="Picture 2" descr="Intel SSDPED1K375GA01 Optane SSD DC P4800X Series - Walmart.com">
            <a:extLst>
              <a:ext uri="{FF2B5EF4-FFF2-40B4-BE49-F238E27FC236}">
                <a16:creationId xmlns:a16="http://schemas.microsoft.com/office/drawing/2014/main" id="{0FFE52A3-DC41-499B-1C73-BADC11B940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634" b="71242" l="817" r="99183">
                        <a14:foregroundMark x1="327" y1="29085" x2="6373" y2="33660"/>
                        <a14:foregroundMark x1="6373" y1="33660" x2="5229" y2="71569"/>
                        <a14:foregroundMark x1="8448" y1="72018" x2="12255" y2="72549"/>
                        <a14:foregroundMark x1="5229" y1="71569" x2="7414" y2="71874"/>
                        <a14:foregroundMark x1="12255" y1="72549" x2="12686" y2="71567"/>
                        <a14:foregroundMark x1="19281" y1="63308" x2="19599" y2="63110"/>
                        <a14:foregroundMark x1="96963" y1="62296" x2="99837" y2="62418"/>
                        <a14:foregroundMark x1="99758" y1="57120" x2="99346" y2="29575"/>
                        <a14:foregroundMark x1="99837" y1="62418" x2="99763" y2="57460"/>
                        <a14:foregroundMark x1="99346" y1="29575" x2="980" y2="26634"/>
                        <a14:foregroundMark x1="38072" y1="43954" x2="26471" y2="44771"/>
                        <a14:foregroundMark x1="26471" y1="44771" x2="39542" y2="43301"/>
                        <a14:foregroundMark x1="39542" y1="43301" x2="27288" y2="43464"/>
                        <a14:foregroundMark x1="27288" y1="43464" x2="34804" y2="43627"/>
                        <a14:foregroundMark x1="34804" y1="43627" x2="23856" y2="42484"/>
                        <a14:foregroundMark x1="23856" y1="42484" x2="46732" y2="45588"/>
                        <a14:foregroundMark x1="46732" y1="45588" x2="19444" y2="47059"/>
                        <a14:foregroundMark x1="19444" y1="47059" x2="36438" y2="44444"/>
                        <a14:foregroundMark x1="10294" y1="58824" x2="8660" y2="57026"/>
                        <a14:foregroundMark x1="8170" y1="63725" x2="7680" y2="71078"/>
                        <a14:foregroundMark x1="7680" y1="71078" x2="6863" y2="71242"/>
                        <a14:backgroundMark x1="8007" y1="70588" x2="15196" y2="65686"/>
                        <a14:backgroundMark x1="15196" y1="65686" x2="20098" y2="59967"/>
                        <a14:backgroundMark x1="20098" y1="59967" x2="25654" y2="64542"/>
                        <a14:backgroundMark x1="25654" y1="64542" x2="32516" y2="66993"/>
                        <a14:backgroundMark x1="32516" y1="66993" x2="40850" y2="67484"/>
                        <a14:backgroundMark x1="40850" y1="67484" x2="48039" y2="66667"/>
                        <a14:backgroundMark x1="48039" y1="66667" x2="53595" y2="62418"/>
                        <a14:backgroundMark x1="53595" y1="62418" x2="98529" y2="59477"/>
                        <a14:backgroundMark x1="20098" y1="64052" x2="13562" y2="69118"/>
                        <a14:backgroundMark x1="13562" y1="69118" x2="27451" y2="73529"/>
                        <a14:backgroundMark x1="27451" y1="73529" x2="63889" y2="66830"/>
                        <a14:backgroundMark x1="63889" y1="66830" x2="54085" y2="64869"/>
                        <a14:backgroundMark x1="54085" y1="64869" x2="53105" y2="65359"/>
                        <a14:backgroundMark x1="96569" y1="61765" x2="82190" y2="65033"/>
                        <a14:backgroundMark x1="18791" y1="63235" x2="17810" y2="651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256" b="27768"/>
          <a:stretch/>
        </p:blipFill>
        <p:spPr bwMode="auto">
          <a:xfrm>
            <a:off x="6653421" y="270706"/>
            <a:ext cx="1262146" cy="473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Left-right Arrow 67">
            <a:extLst>
              <a:ext uri="{FF2B5EF4-FFF2-40B4-BE49-F238E27FC236}">
                <a16:creationId xmlns:a16="http://schemas.microsoft.com/office/drawing/2014/main" id="{6ACB0966-50E3-5E93-FBA3-050C74378562}"/>
              </a:ext>
            </a:extLst>
          </p:cNvPr>
          <p:cNvSpPr/>
          <p:nvPr/>
        </p:nvSpPr>
        <p:spPr>
          <a:xfrm>
            <a:off x="7900352" y="365126"/>
            <a:ext cx="396000" cy="185557"/>
          </a:xfrm>
          <a:prstGeom prst="leftRightArrow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7DDB4B38-B25D-E8F1-B654-ED23C8A83A3D}"/>
              </a:ext>
            </a:extLst>
          </p:cNvPr>
          <p:cNvSpPr txBox="1"/>
          <p:nvPr/>
        </p:nvSpPr>
        <p:spPr>
          <a:xfrm>
            <a:off x="6798768" y="674337"/>
            <a:ext cx="11477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-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High-end SSD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7430495D-3340-6777-5639-360BB83AED9F}"/>
              </a:ext>
            </a:extLst>
          </p:cNvPr>
          <p:cNvSpPr txBox="1"/>
          <p:nvPr/>
        </p:nvSpPr>
        <p:spPr>
          <a:xfrm>
            <a:off x="7982175" y="683503"/>
            <a:ext cx="11798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-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Low-end HDD</a:t>
            </a:r>
          </a:p>
        </p:txBody>
      </p:sp>
      <p:pic>
        <p:nvPicPr>
          <p:cNvPr id="71" name="Picture 4">
            <a:extLst>
              <a:ext uri="{FF2B5EF4-FFF2-40B4-BE49-F238E27FC236}">
                <a16:creationId xmlns:a16="http://schemas.microsoft.com/office/drawing/2014/main" id="{A0F8678E-B8A6-3F07-A980-73C8822A3C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2380" y="74867"/>
            <a:ext cx="558542" cy="690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Slide Number Placeholder 5">
            <a:extLst>
              <a:ext uri="{FF2B5EF4-FFF2-40B4-BE49-F238E27FC236}">
                <a16:creationId xmlns:a16="http://schemas.microsoft.com/office/drawing/2014/main" id="{8622CB1B-D681-2F11-B5FF-0E83153183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86600" y="647429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chemeClr val="tx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571078-45FA-4BA5-9BE9-4C6ADE012FE3}" type="slidenum">
              <a:rPr kumimoji="0" lang="en-CH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136</a:t>
            </a:fld>
            <a:endParaRPr kumimoji="0" lang="en-CH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14625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/>
      <p:bldP spid="37" grpId="0"/>
      <p:bldP spid="38" grpId="0"/>
      <p:bldP spid="39" grpId="0"/>
      <p:bldP spid="40" grpId="0"/>
      <p:bldP spid="41" grpId="0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/>
    </p:bld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art, bar chart&#10;&#10;Description automatically generated">
            <a:extLst>
              <a:ext uri="{FF2B5EF4-FFF2-40B4-BE49-F238E27FC236}">
                <a16:creationId xmlns:a16="http://schemas.microsoft.com/office/drawing/2014/main" id="{B011558F-9DDF-93E1-950E-F5C35BBA90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1894230"/>
            <a:ext cx="9144000" cy="3069541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B33B866-8551-7643-9289-120D0A85D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Performance Analysis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649AF83-A201-2835-AEFF-BCC258A943C1}"/>
              </a:ext>
            </a:extLst>
          </p:cNvPr>
          <p:cNvSpPr/>
          <p:nvPr/>
        </p:nvSpPr>
        <p:spPr>
          <a:xfrm>
            <a:off x="80386" y="5120944"/>
            <a:ext cx="8983227" cy="111310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Sibyl consistently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outperforms all the baselines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for all </a:t>
            </a:r>
            <a:r>
              <a:rPr kumimoji="0" lang="en-GB" sz="3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the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 workloads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20A7161-44AE-B050-E712-FFB44F4AC579}"/>
              </a:ext>
            </a:extLst>
          </p:cNvPr>
          <p:cNvSpPr txBox="1"/>
          <p:nvPr/>
        </p:nvSpPr>
        <p:spPr>
          <a:xfrm>
            <a:off x="172748" y="890427"/>
            <a:ext cx="69281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Arial"/>
              </a:rPr>
              <a:t>Cost-Oriented HSS Configuration</a:t>
            </a:r>
            <a:endParaRPr kumimoji="0" lang="en-CH" sz="32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Arial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94B1012-961F-380E-07E7-4CDB3ECA02B7}"/>
              </a:ext>
            </a:extLst>
          </p:cNvPr>
          <p:cNvSpPr/>
          <p:nvPr/>
        </p:nvSpPr>
        <p:spPr>
          <a:xfrm>
            <a:off x="1036346" y="1795793"/>
            <a:ext cx="217587" cy="180699"/>
          </a:xfrm>
          <a:prstGeom prst="rect">
            <a:avLst/>
          </a:prstGeom>
          <a:solidFill>
            <a:srgbClr val="F7D89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84E91F5-BEF7-CA7B-8235-4227C8D9B294}"/>
              </a:ext>
            </a:extLst>
          </p:cNvPr>
          <p:cNvSpPr txBox="1"/>
          <p:nvPr/>
        </p:nvSpPr>
        <p:spPr>
          <a:xfrm>
            <a:off x="1221036" y="1698428"/>
            <a:ext cx="11257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Slow-Only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442511D-9CAD-D3CA-EE05-62747B7D4E49}"/>
              </a:ext>
            </a:extLst>
          </p:cNvPr>
          <p:cNvSpPr txBox="1"/>
          <p:nvPr/>
        </p:nvSpPr>
        <p:spPr>
          <a:xfrm>
            <a:off x="2511036" y="1698428"/>
            <a:ext cx="7804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CDE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7814FFF-EFF8-5B9F-1274-D2008BBD1CCA}"/>
              </a:ext>
            </a:extLst>
          </p:cNvPr>
          <p:cNvSpPr txBox="1"/>
          <p:nvPr/>
        </p:nvSpPr>
        <p:spPr>
          <a:xfrm>
            <a:off x="3430894" y="1704904"/>
            <a:ext cx="7804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HPS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26CE780-7C1D-8152-F069-C7E29EAADDF1}"/>
              </a:ext>
            </a:extLst>
          </p:cNvPr>
          <p:cNvSpPr txBox="1"/>
          <p:nvPr/>
        </p:nvSpPr>
        <p:spPr>
          <a:xfrm>
            <a:off x="4360045" y="1699856"/>
            <a:ext cx="11224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Archivist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006B434-42DB-4989-5D16-A8D4335F72A9}"/>
              </a:ext>
            </a:extLst>
          </p:cNvPr>
          <p:cNvSpPr txBox="1"/>
          <p:nvPr/>
        </p:nvSpPr>
        <p:spPr>
          <a:xfrm>
            <a:off x="5622761" y="1705971"/>
            <a:ext cx="11162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RNN-HSS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D569AFB-2416-8C12-E89C-26022AA7F0CB}"/>
              </a:ext>
            </a:extLst>
          </p:cNvPr>
          <p:cNvSpPr txBox="1"/>
          <p:nvPr/>
        </p:nvSpPr>
        <p:spPr>
          <a:xfrm>
            <a:off x="7003365" y="1703705"/>
            <a:ext cx="11162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Sibyl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C77FA198-1452-924F-BDAB-8CD5620F67D3}"/>
              </a:ext>
            </a:extLst>
          </p:cNvPr>
          <p:cNvSpPr/>
          <p:nvPr/>
        </p:nvSpPr>
        <p:spPr>
          <a:xfrm>
            <a:off x="2304342" y="1792744"/>
            <a:ext cx="217587" cy="180699"/>
          </a:xfrm>
          <a:prstGeom prst="rect">
            <a:avLst/>
          </a:prstGeom>
          <a:solidFill>
            <a:srgbClr val="9EAE8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A59A5693-0932-C185-37A3-E44B2ECF9EAF}"/>
              </a:ext>
            </a:extLst>
          </p:cNvPr>
          <p:cNvSpPr/>
          <p:nvPr/>
        </p:nvSpPr>
        <p:spPr>
          <a:xfrm>
            <a:off x="3212545" y="1799221"/>
            <a:ext cx="217587" cy="180699"/>
          </a:xfrm>
          <a:prstGeom prst="rect">
            <a:avLst/>
          </a:prstGeom>
          <a:solidFill>
            <a:srgbClr val="D5F1B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E708F8F2-247C-D218-C64B-5981F7A380F7}"/>
              </a:ext>
            </a:extLst>
          </p:cNvPr>
          <p:cNvSpPr/>
          <p:nvPr/>
        </p:nvSpPr>
        <p:spPr>
          <a:xfrm>
            <a:off x="4178478" y="1799221"/>
            <a:ext cx="217587" cy="180699"/>
          </a:xfrm>
          <a:prstGeom prst="rect">
            <a:avLst/>
          </a:prstGeom>
          <a:solidFill>
            <a:srgbClr val="B9A3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EFDF6FAE-D003-C599-FF88-0CDE4E46E05D}"/>
              </a:ext>
            </a:extLst>
          </p:cNvPr>
          <p:cNvSpPr/>
          <p:nvPr/>
        </p:nvSpPr>
        <p:spPr>
          <a:xfrm>
            <a:off x="5438977" y="1799220"/>
            <a:ext cx="217587" cy="180699"/>
          </a:xfrm>
          <a:prstGeom prst="rect">
            <a:avLst/>
          </a:prstGeom>
          <a:solidFill>
            <a:srgbClr val="629EA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F7BB58AC-149A-64C1-5C30-72BCF176528B}"/>
              </a:ext>
            </a:extLst>
          </p:cNvPr>
          <p:cNvSpPr/>
          <p:nvPr/>
        </p:nvSpPr>
        <p:spPr>
          <a:xfrm>
            <a:off x="6790592" y="1797853"/>
            <a:ext cx="217587" cy="180699"/>
          </a:xfrm>
          <a:prstGeom prst="rect">
            <a:avLst/>
          </a:prstGeom>
          <a:solidFill>
            <a:srgbClr val="FF9A9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3412B47D-1388-BCBE-BCCB-F5DF46E04AC6}"/>
              </a:ext>
            </a:extLst>
          </p:cNvPr>
          <p:cNvSpPr/>
          <p:nvPr/>
        </p:nvSpPr>
        <p:spPr>
          <a:xfrm>
            <a:off x="7685942" y="1797853"/>
            <a:ext cx="217587" cy="180699"/>
          </a:xfrm>
          <a:prstGeom prst="rect">
            <a:avLst/>
          </a:prstGeom>
          <a:solidFill>
            <a:srgbClr val="5F5F5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D88F2CB4-A589-FCA1-4FCA-F800B1C403D7}"/>
              </a:ext>
            </a:extLst>
          </p:cNvPr>
          <p:cNvSpPr txBox="1"/>
          <p:nvPr/>
        </p:nvSpPr>
        <p:spPr>
          <a:xfrm>
            <a:off x="7947410" y="1698427"/>
            <a:ext cx="11162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Oracle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2670FFB5-3DB0-923C-DED0-8722DCC5588C}"/>
              </a:ext>
            </a:extLst>
          </p:cNvPr>
          <p:cNvSpPr/>
          <p:nvPr/>
        </p:nvSpPr>
        <p:spPr>
          <a:xfrm>
            <a:off x="986874" y="1555985"/>
            <a:ext cx="5678606" cy="436577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71" name="Rounded Rectangle 70">
            <a:extLst>
              <a:ext uri="{FF2B5EF4-FFF2-40B4-BE49-F238E27FC236}">
                <a16:creationId xmlns:a16="http://schemas.microsoft.com/office/drawing/2014/main" id="{A6B6212F-683F-36EF-6035-C72FCF1AD669}"/>
              </a:ext>
            </a:extLst>
          </p:cNvPr>
          <p:cNvSpPr/>
          <p:nvPr/>
        </p:nvSpPr>
        <p:spPr>
          <a:xfrm>
            <a:off x="6635469" y="21516"/>
            <a:ext cx="2490580" cy="96887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72" name="Picture 2" descr="Intel SSDPED1K375GA01 Optane SSD DC P4800X Series - Walmart.com">
            <a:extLst>
              <a:ext uri="{FF2B5EF4-FFF2-40B4-BE49-F238E27FC236}">
                <a16:creationId xmlns:a16="http://schemas.microsoft.com/office/drawing/2014/main" id="{1FD125BD-778D-DAC2-432E-F3CCB2C7A5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634" b="71242" l="817" r="99183">
                        <a14:foregroundMark x1="327" y1="29085" x2="6373" y2="33660"/>
                        <a14:foregroundMark x1="6373" y1="33660" x2="5229" y2="71569"/>
                        <a14:foregroundMark x1="8448" y1="72018" x2="12255" y2="72549"/>
                        <a14:foregroundMark x1="5229" y1="71569" x2="7414" y2="71874"/>
                        <a14:foregroundMark x1="12255" y1="72549" x2="12686" y2="71567"/>
                        <a14:foregroundMark x1="19281" y1="63308" x2="19599" y2="63110"/>
                        <a14:foregroundMark x1="96963" y1="62296" x2="99837" y2="62418"/>
                        <a14:foregroundMark x1="99758" y1="57120" x2="99346" y2="29575"/>
                        <a14:foregroundMark x1="99837" y1="62418" x2="99763" y2="57460"/>
                        <a14:foregroundMark x1="99346" y1="29575" x2="980" y2="26634"/>
                        <a14:foregroundMark x1="38072" y1="43954" x2="26471" y2="44771"/>
                        <a14:foregroundMark x1="26471" y1="44771" x2="39542" y2="43301"/>
                        <a14:foregroundMark x1="39542" y1="43301" x2="27288" y2="43464"/>
                        <a14:foregroundMark x1="27288" y1="43464" x2="34804" y2="43627"/>
                        <a14:foregroundMark x1="34804" y1="43627" x2="23856" y2="42484"/>
                        <a14:foregroundMark x1="23856" y1="42484" x2="46732" y2="45588"/>
                        <a14:foregroundMark x1="46732" y1="45588" x2="19444" y2="47059"/>
                        <a14:foregroundMark x1="19444" y1="47059" x2="36438" y2="44444"/>
                        <a14:foregroundMark x1="10294" y1="58824" x2="8660" y2="57026"/>
                        <a14:foregroundMark x1="8170" y1="63725" x2="7680" y2="71078"/>
                        <a14:foregroundMark x1="7680" y1="71078" x2="6863" y2="71242"/>
                        <a14:backgroundMark x1="8007" y1="70588" x2="15196" y2="65686"/>
                        <a14:backgroundMark x1="15196" y1="65686" x2="20098" y2="59967"/>
                        <a14:backgroundMark x1="20098" y1="59967" x2="25654" y2="64542"/>
                        <a14:backgroundMark x1="25654" y1="64542" x2="32516" y2="66993"/>
                        <a14:backgroundMark x1="32516" y1="66993" x2="40850" y2="67484"/>
                        <a14:backgroundMark x1="40850" y1="67484" x2="48039" y2="66667"/>
                        <a14:backgroundMark x1="48039" y1="66667" x2="53595" y2="62418"/>
                        <a14:backgroundMark x1="53595" y1="62418" x2="98529" y2="59477"/>
                        <a14:backgroundMark x1="20098" y1="64052" x2="13562" y2="69118"/>
                        <a14:backgroundMark x1="13562" y1="69118" x2="27451" y2="73529"/>
                        <a14:backgroundMark x1="27451" y1="73529" x2="63889" y2="66830"/>
                        <a14:backgroundMark x1="63889" y1="66830" x2="54085" y2="64869"/>
                        <a14:backgroundMark x1="54085" y1="64869" x2="53105" y2="65359"/>
                        <a14:backgroundMark x1="96569" y1="61765" x2="82190" y2="65033"/>
                        <a14:backgroundMark x1="18791" y1="63235" x2="17810" y2="651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256" b="27768"/>
          <a:stretch/>
        </p:blipFill>
        <p:spPr bwMode="auto">
          <a:xfrm>
            <a:off x="6653421" y="270706"/>
            <a:ext cx="1262146" cy="473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Left-right Arrow 73">
            <a:extLst>
              <a:ext uri="{FF2B5EF4-FFF2-40B4-BE49-F238E27FC236}">
                <a16:creationId xmlns:a16="http://schemas.microsoft.com/office/drawing/2014/main" id="{16ECFD9E-497B-6CFF-3C5D-CFC008639FF0}"/>
              </a:ext>
            </a:extLst>
          </p:cNvPr>
          <p:cNvSpPr/>
          <p:nvPr/>
        </p:nvSpPr>
        <p:spPr>
          <a:xfrm>
            <a:off x="7900352" y="365126"/>
            <a:ext cx="396000" cy="185557"/>
          </a:xfrm>
          <a:prstGeom prst="leftRightArrow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1A659C62-2684-AB64-F26E-38CB22D3B12F}"/>
              </a:ext>
            </a:extLst>
          </p:cNvPr>
          <p:cNvSpPr txBox="1"/>
          <p:nvPr/>
        </p:nvSpPr>
        <p:spPr>
          <a:xfrm>
            <a:off x="6798768" y="674337"/>
            <a:ext cx="11477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-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High-end SSD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458B196D-814E-8D88-2FC2-78AFAB0E2E84}"/>
              </a:ext>
            </a:extLst>
          </p:cNvPr>
          <p:cNvSpPr txBox="1"/>
          <p:nvPr/>
        </p:nvSpPr>
        <p:spPr>
          <a:xfrm>
            <a:off x="7982175" y="683503"/>
            <a:ext cx="11798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-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Low-end HDD</a:t>
            </a:r>
          </a:p>
        </p:txBody>
      </p:sp>
      <p:pic>
        <p:nvPicPr>
          <p:cNvPr id="64" name="Picture 4">
            <a:extLst>
              <a:ext uri="{FF2B5EF4-FFF2-40B4-BE49-F238E27FC236}">
                <a16:creationId xmlns:a16="http://schemas.microsoft.com/office/drawing/2014/main" id="{F4E4F583-AE23-40D4-4C54-2A051B03D9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2380" y="74867"/>
            <a:ext cx="558542" cy="690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id="{DBB66CBC-EF8A-D9C4-7011-16F15771FF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86600" y="647429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chemeClr val="tx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571078-45FA-4BA5-9BE9-4C6ADE012FE3}" type="slidenum">
              <a:rPr kumimoji="0" lang="en-CH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137</a:t>
            </a:fld>
            <a:endParaRPr kumimoji="0" lang="en-CH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11215887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B33B866-8551-7643-9289-120D0A85D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Performance Analysis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B2F4476-EFC5-AAC0-3B9F-14CA66DD88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47917"/>
            <a:ext cx="9144000" cy="3162167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68465C18-85A3-D0B0-7136-1FDDC572BC27}"/>
              </a:ext>
            </a:extLst>
          </p:cNvPr>
          <p:cNvSpPr txBox="1"/>
          <p:nvPr/>
        </p:nvSpPr>
        <p:spPr>
          <a:xfrm>
            <a:off x="5556110" y="1757219"/>
            <a:ext cx="11162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RNN-HSS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C51A4AA-D66D-EAE1-D6AC-649FEB9614EB}"/>
              </a:ext>
            </a:extLst>
          </p:cNvPr>
          <p:cNvSpPr txBox="1"/>
          <p:nvPr/>
        </p:nvSpPr>
        <p:spPr>
          <a:xfrm>
            <a:off x="6936714" y="1754953"/>
            <a:ext cx="11162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Sibyl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F8462F84-D72B-42FE-CB9F-53AD59E9A7D1}"/>
              </a:ext>
            </a:extLst>
          </p:cNvPr>
          <p:cNvSpPr/>
          <p:nvPr/>
        </p:nvSpPr>
        <p:spPr>
          <a:xfrm>
            <a:off x="6723941" y="1849101"/>
            <a:ext cx="217587" cy="180699"/>
          </a:xfrm>
          <a:prstGeom prst="rect">
            <a:avLst/>
          </a:prstGeom>
          <a:solidFill>
            <a:srgbClr val="FF9A9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C7A32471-9F66-57B9-D3BF-0435928FD753}"/>
              </a:ext>
            </a:extLst>
          </p:cNvPr>
          <p:cNvSpPr/>
          <p:nvPr/>
        </p:nvSpPr>
        <p:spPr>
          <a:xfrm>
            <a:off x="7619291" y="1849101"/>
            <a:ext cx="217587" cy="180699"/>
          </a:xfrm>
          <a:prstGeom prst="rect">
            <a:avLst/>
          </a:prstGeom>
          <a:solidFill>
            <a:srgbClr val="5F5F5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370D355-9088-5D12-4E60-79AE2BDAF946}"/>
              </a:ext>
            </a:extLst>
          </p:cNvPr>
          <p:cNvSpPr txBox="1"/>
          <p:nvPr/>
        </p:nvSpPr>
        <p:spPr>
          <a:xfrm>
            <a:off x="7880759" y="1749675"/>
            <a:ext cx="11162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Oracle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DEAF478-32CD-75CD-63D0-43E95AC3A840}"/>
              </a:ext>
            </a:extLst>
          </p:cNvPr>
          <p:cNvSpPr/>
          <p:nvPr/>
        </p:nvSpPr>
        <p:spPr>
          <a:xfrm>
            <a:off x="969695" y="1847041"/>
            <a:ext cx="217587" cy="180699"/>
          </a:xfrm>
          <a:prstGeom prst="rect">
            <a:avLst/>
          </a:prstGeom>
          <a:solidFill>
            <a:srgbClr val="F7D89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B503029-3F49-7492-835A-9FDE844C361D}"/>
              </a:ext>
            </a:extLst>
          </p:cNvPr>
          <p:cNvSpPr txBox="1"/>
          <p:nvPr/>
        </p:nvSpPr>
        <p:spPr>
          <a:xfrm>
            <a:off x="1154385" y="1749676"/>
            <a:ext cx="11257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Slow-Only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C5B3508-E42A-2EEF-3A73-0026003E2B31}"/>
              </a:ext>
            </a:extLst>
          </p:cNvPr>
          <p:cNvSpPr txBox="1"/>
          <p:nvPr/>
        </p:nvSpPr>
        <p:spPr>
          <a:xfrm>
            <a:off x="2444385" y="1749676"/>
            <a:ext cx="7804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CDE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676EE8A-C001-9B09-F919-0137C38E68AD}"/>
              </a:ext>
            </a:extLst>
          </p:cNvPr>
          <p:cNvSpPr txBox="1"/>
          <p:nvPr/>
        </p:nvSpPr>
        <p:spPr>
          <a:xfrm>
            <a:off x="3364243" y="1756152"/>
            <a:ext cx="7804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HPS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F7DAF6B-AB1E-EB29-AF9D-5C9058704685}"/>
              </a:ext>
            </a:extLst>
          </p:cNvPr>
          <p:cNvSpPr txBox="1"/>
          <p:nvPr/>
        </p:nvSpPr>
        <p:spPr>
          <a:xfrm>
            <a:off x="4293394" y="1751104"/>
            <a:ext cx="11224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Archivist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FEA4047-521D-4A84-E1E2-2D03B1681954}"/>
              </a:ext>
            </a:extLst>
          </p:cNvPr>
          <p:cNvSpPr/>
          <p:nvPr/>
        </p:nvSpPr>
        <p:spPr>
          <a:xfrm>
            <a:off x="2237691" y="1843992"/>
            <a:ext cx="217587" cy="180699"/>
          </a:xfrm>
          <a:prstGeom prst="rect">
            <a:avLst/>
          </a:prstGeom>
          <a:solidFill>
            <a:srgbClr val="9EAE8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5DBC1A2E-C01A-971C-B042-7E981477613C}"/>
              </a:ext>
            </a:extLst>
          </p:cNvPr>
          <p:cNvSpPr/>
          <p:nvPr/>
        </p:nvSpPr>
        <p:spPr>
          <a:xfrm>
            <a:off x="3145894" y="1850469"/>
            <a:ext cx="217587" cy="180699"/>
          </a:xfrm>
          <a:prstGeom prst="rect">
            <a:avLst/>
          </a:prstGeom>
          <a:solidFill>
            <a:srgbClr val="D5F1B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81F1510-E2CD-4503-E077-852DB4A1EB68}"/>
              </a:ext>
            </a:extLst>
          </p:cNvPr>
          <p:cNvSpPr/>
          <p:nvPr/>
        </p:nvSpPr>
        <p:spPr>
          <a:xfrm>
            <a:off x="4111827" y="1850469"/>
            <a:ext cx="217587" cy="180699"/>
          </a:xfrm>
          <a:prstGeom prst="rect">
            <a:avLst/>
          </a:prstGeom>
          <a:solidFill>
            <a:srgbClr val="B9A3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3B48937-60C1-C334-0F6C-4ED4C16B6F77}"/>
              </a:ext>
            </a:extLst>
          </p:cNvPr>
          <p:cNvSpPr/>
          <p:nvPr/>
        </p:nvSpPr>
        <p:spPr>
          <a:xfrm>
            <a:off x="5372326" y="1850468"/>
            <a:ext cx="217587" cy="180699"/>
          </a:xfrm>
          <a:prstGeom prst="rect">
            <a:avLst/>
          </a:prstGeom>
          <a:solidFill>
            <a:srgbClr val="629EA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63AFF9F-1490-06DC-F60F-09E066E111F8}"/>
              </a:ext>
            </a:extLst>
          </p:cNvPr>
          <p:cNvSpPr txBox="1"/>
          <p:nvPr/>
        </p:nvSpPr>
        <p:spPr>
          <a:xfrm>
            <a:off x="172746" y="890427"/>
            <a:ext cx="858549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Arial"/>
              </a:rPr>
              <a:t>Performance-Oriented HSS Configuration</a:t>
            </a:r>
            <a:endParaRPr kumimoji="0" lang="en-CH" sz="32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Arial"/>
            </a:endParaRPr>
          </a:p>
        </p:txBody>
      </p:sp>
      <p:sp>
        <p:nvSpPr>
          <p:cNvPr id="50" name="Rounded Rectangle 49">
            <a:extLst>
              <a:ext uri="{FF2B5EF4-FFF2-40B4-BE49-F238E27FC236}">
                <a16:creationId xmlns:a16="http://schemas.microsoft.com/office/drawing/2014/main" id="{150135D9-B4B9-98EA-A570-ECD3EB586807}"/>
              </a:ext>
            </a:extLst>
          </p:cNvPr>
          <p:cNvSpPr/>
          <p:nvPr/>
        </p:nvSpPr>
        <p:spPr>
          <a:xfrm>
            <a:off x="6635469" y="21516"/>
            <a:ext cx="2490580" cy="96887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51" name="Picture 2" descr="Intel SSDPED1K375GA01 Optane SSD DC P4800X Series - Walmart.com">
            <a:extLst>
              <a:ext uri="{FF2B5EF4-FFF2-40B4-BE49-F238E27FC236}">
                <a16:creationId xmlns:a16="http://schemas.microsoft.com/office/drawing/2014/main" id="{C8782145-DA19-5273-93FF-158B4B278E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634" b="71242" l="817" r="99183">
                        <a14:foregroundMark x1="327" y1="29085" x2="6373" y2="33660"/>
                        <a14:foregroundMark x1="6373" y1="33660" x2="5229" y2="71569"/>
                        <a14:foregroundMark x1="8448" y1="72018" x2="12255" y2="72549"/>
                        <a14:foregroundMark x1="5229" y1="71569" x2="7414" y2="71874"/>
                        <a14:foregroundMark x1="12255" y1="72549" x2="12686" y2="71567"/>
                        <a14:foregroundMark x1="19281" y1="63308" x2="19599" y2="63110"/>
                        <a14:foregroundMark x1="96963" y1="62296" x2="99837" y2="62418"/>
                        <a14:foregroundMark x1="99758" y1="57120" x2="99346" y2="29575"/>
                        <a14:foregroundMark x1="99837" y1="62418" x2="99763" y2="57460"/>
                        <a14:foregroundMark x1="99346" y1="29575" x2="980" y2="26634"/>
                        <a14:foregroundMark x1="38072" y1="43954" x2="26471" y2="44771"/>
                        <a14:foregroundMark x1="26471" y1="44771" x2="39542" y2="43301"/>
                        <a14:foregroundMark x1="39542" y1="43301" x2="27288" y2="43464"/>
                        <a14:foregroundMark x1="27288" y1="43464" x2="34804" y2="43627"/>
                        <a14:foregroundMark x1="34804" y1="43627" x2="23856" y2="42484"/>
                        <a14:foregroundMark x1="23856" y1="42484" x2="46732" y2="45588"/>
                        <a14:foregroundMark x1="46732" y1="45588" x2="19444" y2="47059"/>
                        <a14:foregroundMark x1="19444" y1="47059" x2="36438" y2="44444"/>
                        <a14:foregroundMark x1="10294" y1="58824" x2="8660" y2="57026"/>
                        <a14:foregroundMark x1="8170" y1="63725" x2="7680" y2="71078"/>
                        <a14:foregroundMark x1="7680" y1="71078" x2="6863" y2="71242"/>
                        <a14:backgroundMark x1="8007" y1="70588" x2="15196" y2="65686"/>
                        <a14:backgroundMark x1="15196" y1="65686" x2="20098" y2="59967"/>
                        <a14:backgroundMark x1="20098" y1="59967" x2="25654" y2="64542"/>
                        <a14:backgroundMark x1="25654" y1="64542" x2="32516" y2="66993"/>
                        <a14:backgroundMark x1="32516" y1="66993" x2="40850" y2="67484"/>
                        <a14:backgroundMark x1="40850" y1="67484" x2="48039" y2="66667"/>
                        <a14:backgroundMark x1="48039" y1="66667" x2="53595" y2="62418"/>
                        <a14:backgroundMark x1="53595" y1="62418" x2="98529" y2="59477"/>
                        <a14:backgroundMark x1="20098" y1="64052" x2="13562" y2="69118"/>
                        <a14:backgroundMark x1="13562" y1="69118" x2="27451" y2="73529"/>
                        <a14:backgroundMark x1="27451" y1="73529" x2="63889" y2="66830"/>
                        <a14:backgroundMark x1="63889" y1="66830" x2="54085" y2="64869"/>
                        <a14:backgroundMark x1="54085" y1="64869" x2="53105" y2="65359"/>
                        <a14:backgroundMark x1="96569" y1="61765" x2="82190" y2="65033"/>
                        <a14:backgroundMark x1="18791" y1="63235" x2="17810" y2="651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256" b="27768"/>
          <a:stretch/>
        </p:blipFill>
        <p:spPr bwMode="auto">
          <a:xfrm>
            <a:off x="6653421" y="270706"/>
            <a:ext cx="1262146" cy="473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>
            <a:extLst>
              <a:ext uri="{FF2B5EF4-FFF2-40B4-BE49-F238E27FC236}">
                <a16:creationId xmlns:a16="http://schemas.microsoft.com/office/drawing/2014/main" id="{58CCCED6-CE47-A4B0-A4E0-47898DFD6C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9873" y="165516"/>
            <a:ext cx="843763" cy="58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Left-right Arrow 52">
            <a:extLst>
              <a:ext uri="{FF2B5EF4-FFF2-40B4-BE49-F238E27FC236}">
                <a16:creationId xmlns:a16="http://schemas.microsoft.com/office/drawing/2014/main" id="{793F2E69-713A-9F88-FFE8-9D820998FE99}"/>
              </a:ext>
            </a:extLst>
          </p:cNvPr>
          <p:cNvSpPr/>
          <p:nvPr/>
        </p:nvSpPr>
        <p:spPr>
          <a:xfrm>
            <a:off x="7900352" y="365126"/>
            <a:ext cx="396000" cy="185557"/>
          </a:xfrm>
          <a:prstGeom prst="leftRightArrow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FBBA589E-EE17-6678-2D7F-656EDB539188}"/>
              </a:ext>
            </a:extLst>
          </p:cNvPr>
          <p:cNvSpPr txBox="1"/>
          <p:nvPr/>
        </p:nvSpPr>
        <p:spPr>
          <a:xfrm>
            <a:off x="6798768" y="674337"/>
            <a:ext cx="11477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-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High-end SSD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970D3568-859C-4323-0705-09FBD9F11915}"/>
              </a:ext>
            </a:extLst>
          </p:cNvPr>
          <p:cNvSpPr txBox="1"/>
          <p:nvPr/>
        </p:nvSpPr>
        <p:spPr>
          <a:xfrm>
            <a:off x="8060914" y="674337"/>
            <a:ext cx="11038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-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Mid-end SSD</a:t>
            </a:r>
          </a:p>
        </p:txBody>
      </p:sp>
      <p:sp>
        <p:nvSpPr>
          <p:cNvPr id="26" name="Slide Number Placeholder 5">
            <a:extLst>
              <a:ext uri="{FF2B5EF4-FFF2-40B4-BE49-F238E27FC236}">
                <a16:creationId xmlns:a16="http://schemas.microsoft.com/office/drawing/2014/main" id="{4C7DA014-2AA7-1830-A92E-D73E076E0B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86600" y="647429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chemeClr val="tx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571078-45FA-4BA5-9BE9-4C6ADE012FE3}" type="slidenum">
              <a:rPr kumimoji="0" lang="en-CH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138</a:t>
            </a:fld>
            <a:endParaRPr kumimoji="0" lang="en-CH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0571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40" grpId="0" animBg="1"/>
      <p:bldP spid="41" grpId="0" animBg="1"/>
      <p:bldP spid="42" grpId="0"/>
      <p:bldP spid="18" grpId="0" animBg="1"/>
      <p:bldP spid="19" grpId="0"/>
      <p:bldP spid="20" grpId="0"/>
      <p:bldP spid="32" grpId="0"/>
      <p:bldP spid="33" grpId="0"/>
      <p:bldP spid="36" grpId="0" animBg="1"/>
      <p:bldP spid="37" grpId="0" animBg="1"/>
      <p:bldP spid="38" grpId="0" animBg="1"/>
      <p:bldP spid="39" grpId="0" animBg="1"/>
    </p:bld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B33B866-8551-7643-9289-120D0A85D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Performance Analysis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42E40C94-2A1F-7CB4-5D4F-43818420E7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47917"/>
            <a:ext cx="9144000" cy="316216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0ABC434-B4A3-B39B-0F18-4D8B28640CF2}"/>
              </a:ext>
            </a:extLst>
          </p:cNvPr>
          <p:cNvSpPr txBox="1"/>
          <p:nvPr/>
        </p:nvSpPr>
        <p:spPr>
          <a:xfrm>
            <a:off x="5556110" y="1757219"/>
            <a:ext cx="11162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RNN-HSS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7012CA2-4D49-9F11-7CAD-053BA9B35D00}"/>
              </a:ext>
            </a:extLst>
          </p:cNvPr>
          <p:cNvSpPr txBox="1"/>
          <p:nvPr/>
        </p:nvSpPr>
        <p:spPr>
          <a:xfrm>
            <a:off x="6936714" y="1754953"/>
            <a:ext cx="11162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Sibyl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3E8C15C-8D5A-9CAB-C589-22630690B776}"/>
              </a:ext>
            </a:extLst>
          </p:cNvPr>
          <p:cNvSpPr/>
          <p:nvPr/>
        </p:nvSpPr>
        <p:spPr>
          <a:xfrm>
            <a:off x="6723941" y="1849101"/>
            <a:ext cx="217587" cy="180699"/>
          </a:xfrm>
          <a:prstGeom prst="rect">
            <a:avLst/>
          </a:prstGeom>
          <a:solidFill>
            <a:srgbClr val="FF9A9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09A59F8-4313-62AD-29FA-0E1333293ECE}"/>
              </a:ext>
            </a:extLst>
          </p:cNvPr>
          <p:cNvSpPr/>
          <p:nvPr/>
        </p:nvSpPr>
        <p:spPr>
          <a:xfrm>
            <a:off x="7619291" y="1849101"/>
            <a:ext cx="217587" cy="180699"/>
          </a:xfrm>
          <a:prstGeom prst="rect">
            <a:avLst/>
          </a:prstGeom>
          <a:solidFill>
            <a:srgbClr val="5F5F5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32405CD-A34B-158A-1FFF-57E925CA3881}"/>
              </a:ext>
            </a:extLst>
          </p:cNvPr>
          <p:cNvSpPr txBox="1"/>
          <p:nvPr/>
        </p:nvSpPr>
        <p:spPr>
          <a:xfrm>
            <a:off x="7880759" y="1749675"/>
            <a:ext cx="11162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Oracle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D4BBA03-094A-E4EC-139B-D38EE58527BB}"/>
              </a:ext>
            </a:extLst>
          </p:cNvPr>
          <p:cNvSpPr/>
          <p:nvPr/>
        </p:nvSpPr>
        <p:spPr>
          <a:xfrm>
            <a:off x="969695" y="1847041"/>
            <a:ext cx="217587" cy="180699"/>
          </a:xfrm>
          <a:prstGeom prst="rect">
            <a:avLst/>
          </a:prstGeom>
          <a:solidFill>
            <a:srgbClr val="F7D89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7AD66FC-80C8-75C9-2EE0-C5A342CE6595}"/>
              </a:ext>
            </a:extLst>
          </p:cNvPr>
          <p:cNvSpPr txBox="1"/>
          <p:nvPr/>
        </p:nvSpPr>
        <p:spPr>
          <a:xfrm>
            <a:off x="1154385" y="1749676"/>
            <a:ext cx="11257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Slow-Only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0A52B74-4140-FEA5-190C-C0ED384B502D}"/>
              </a:ext>
            </a:extLst>
          </p:cNvPr>
          <p:cNvSpPr txBox="1"/>
          <p:nvPr/>
        </p:nvSpPr>
        <p:spPr>
          <a:xfrm>
            <a:off x="2444385" y="1749676"/>
            <a:ext cx="7804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CDE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2204D85-EA5F-A6A7-4A64-218F201D9F0E}"/>
              </a:ext>
            </a:extLst>
          </p:cNvPr>
          <p:cNvSpPr txBox="1"/>
          <p:nvPr/>
        </p:nvSpPr>
        <p:spPr>
          <a:xfrm>
            <a:off x="3364243" y="1756152"/>
            <a:ext cx="7804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HPS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5124BF3-CAA2-9484-27CC-98F5BC594EEA}"/>
              </a:ext>
            </a:extLst>
          </p:cNvPr>
          <p:cNvSpPr txBox="1"/>
          <p:nvPr/>
        </p:nvSpPr>
        <p:spPr>
          <a:xfrm>
            <a:off x="4293394" y="1751104"/>
            <a:ext cx="11224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Archivist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DC00A7C-1EC1-77BB-F31A-456973F60942}"/>
              </a:ext>
            </a:extLst>
          </p:cNvPr>
          <p:cNvSpPr/>
          <p:nvPr/>
        </p:nvSpPr>
        <p:spPr>
          <a:xfrm>
            <a:off x="2237691" y="1843992"/>
            <a:ext cx="217587" cy="180699"/>
          </a:xfrm>
          <a:prstGeom prst="rect">
            <a:avLst/>
          </a:prstGeom>
          <a:solidFill>
            <a:srgbClr val="9EAE8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BA17570E-D4D5-C39E-CC5E-47C881B16119}"/>
              </a:ext>
            </a:extLst>
          </p:cNvPr>
          <p:cNvSpPr/>
          <p:nvPr/>
        </p:nvSpPr>
        <p:spPr>
          <a:xfrm>
            <a:off x="3145894" y="1850469"/>
            <a:ext cx="217587" cy="180699"/>
          </a:xfrm>
          <a:prstGeom prst="rect">
            <a:avLst/>
          </a:prstGeom>
          <a:solidFill>
            <a:srgbClr val="D5F1B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D255F378-3A7E-549F-C38F-429A9E919573}"/>
              </a:ext>
            </a:extLst>
          </p:cNvPr>
          <p:cNvSpPr/>
          <p:nvPr/>
        </p:nvSpPr>
        <p:spPr>
          <a:xfrm>
            <a:off x="4111827" y="1850469"/>
            <a:ext cx="217587" cy="180699"/>
          </a:xfrm>
          <a:prstGeom prst="rect">
            <a:avLst/>
          </a:prstGeom>
          <a:solidFill>
            <a:srgbClr val="B9A3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9AE89F4-78FE-252D-2080-DB83F4C53F92}"/>
              </a:ext>
            </a:extLst>
          </p:cNvPr>
          <p:cNvSpPr/>
          <p:nvPr/>
        </p:nvSpPr>
        <p:spPr>
          <a:xfrm>
            <a:off x="5372326" y="1850468"/>
            <a:ext cx="217587" cy="180699"/>
          </a:xfrm>
          <a:prstGeom prst="rect">
            <a:avLst/>
          </a:prstGeom>
          <a:solidFill>
            <a:srgbClr val="629EA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856BFA3-F57D-A2C7-E955-2811E1C7D1B9}"/>
              </a:ext>
            </a:extLst>
          </p:cNvPr>
          <p:cNvSpPr txBox="1"/>
          <p:nvPr/>
        </p:nvSpPr>
        <p:spPr>
          <a:xfrm>
            <a:off x="172746" y="890427"/>
            <a:ext cx="858549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Arial"/>
              </a:rPr>
              <a:t>Performance-Oriented HSS Configuration</a:t>
            </a:r>
            <a:endParaRPr kumimoji="0" lang="en-CH" sz="32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Arial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D95714F-80E3-CEFD-3FF1-F83C835F1FE6}"/>
              </a:ext>
            </a:extLst>
          </p:cNvPr>
          <p:cNvSpPr/>
          <p:nvPr/>
        </p:nvSpPr>
        <p:spPr>
          <a:xfrm>
            <a:off x="80385" y="4999931"/>
            <a:ext cx="8983227" cy="120121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4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Sibyl provides </a:t>
            </a:r>
            <a:r>
              <a:rPr kumimoji="0" lang="en-GB" sz="3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21.6% performance improvement</a:t>
            </a:r>
            <a:r>
              <a:rPr kumimoji="0" lang="en-GB" sz="3400" b="1" i="0" u="none" strike="noStrike" kern="1200" cap="none" spc="-15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 </a:t>
            </a:r>
            <a:r>
              <a:rPr kumimoji="0" lang="en-GB" sz="34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by </a:t>
            </a:r>
            <a:r>
              <a:rPr kumimoji="0" lang="en-GB" sz="3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dynamically adapting its data placement policy 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8CB0AB7-D1C3-82E1-26ED-0EEA959EBC9F}"/>
              </a:ext>
            </a:extLst>
          </p:cNvPr>
          <p:cNvSpPr/>
          <p:nvPr/>
        </p:nvSpPr>
        <p:spPr>
          <a:xfrm>
            <a:off x="945309" y="1611405"/>
            <a:ext cx="5678606" cy="436577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51" name="Rounded Rectangle 50">
            <a:extLst>
              <a:ext uri="{FF2B5EF4-FFF2-40B4-BE49-F238E27FC236}">
                <a16:creationId xmlns:a16="http://schemas.microsoft.com/office/drawing/2014/main" id="{5F7AB164-90A5-F988-A39B-9DFFF1A19889}"/>
              </a:ext>
            </a:extLst>
          </p:cNvPr>
          <p:cNvSpPr/>
          <p:nvPr/>
        </p:nvSpPr>
        <p:spPr>
          <a:xfrm>
            <a:off x="6635469" y="21516"/>
            <a:ext cx="2490580" cy="96887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52" name="Picture 2" descr="Intel SSDPED1K375GA01 Optane SSD DC P4800X Series - Walmart.com">
            <a:extLst>
              <a:ext uri="{FF2B5EF4-FFF2-40B4-BE49-F238E27FC236}">
                <a16:creationId xmlns:a16="http://schemas.microsoft.com/office/drawing/2014/main" id="{38366E06-12E8-8BEF-163C-C1C73D1565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634" b="71242" l="817" r="99183">
                        <a14:foregroundMark x1="327" y1="29085" x2="6373" y2="33660"/>
                        <a14:foregroundMark x1="6373" y1="33660" x2="5229" y2="71569"/>
                        <a14:foregroundMark x1="8448" y1="72018" x2="12255" y2="72549"/>
                        <a14:foregroundMark x1="5229" y1="71569" x2="7414" y2="71874"/>
                        <a14:foregroundMark x1="12255" y1="72549" x2="12686" y2="71567"/>
                        <a14:foregroundMark x1="19281" y1="63308" x2="19599" y2="63110"/>
                        <a14:foregroundMark x1="96963" y1="62296" x2="99837" y2="62418"/>
                        <a14:foregroundMark x1="99758" y1="57120" x2="99346" y2="29575"/>
                        <a14:foregroundMark x1="99837" y1="62418" x2="99763" y2="57460"/>
                        <a14:foregroundMark x1="99346" y1="29575" x2="980" y2="26634"/>
                        <a14:foregroundMark x1="38072" y1="43954" x2="26471" y2="44771"/>
                        <a14:foregroundMark x1="26471" y1="44771" x2="39542" y2="43301"/>
                        <a14:foregroundMark x1="39542" y1="43301" x2="27288" y2="43464"/>
                        <a14:foregroundMark x1="27288" y1="43464" x2="34804" y2="43627"/>
                        <a14:foregroundMark x1="34804" y1="43627" x2="23856" y2="42484"/>
                        <a14:foregroundMark x1="23856" y1="42484" x2="46732" y2="45588"/>
                        <a14:foregroundMark x1="46732" y1="45588" x2="19444" y2="47059"/>
                        <a14:foregroundMark x1="19444" y1="47059" x2="36438" y2="44444"/>
                        <a14:foregroundMark x1="10294" y1="58824" x2="8660" y2="57026"/>
                        <a14:foregroundMark x1="8170" y1="63725" x2="7680" y2="71078"/>
                        <a14:foregroundMark x1="7680" y1="71078" x2="6863" y2="71242"/>
                        <a14:backgroundMark x1="8007" y1="70588" x2="15196" y2="65686"/>
                        <a14:backgroundMark x1="15196" y1="65686" x2="20098" y2="59967"/>
                        <a14:backgroundMark x1="20098" y1="59967" x2="25654" y2="64542"/>
                        <a14:backgroundMark x1="25654" y1="64542" x2="32516" y2="66993"/>
                        <a14:backgroundMark x1="32516" y1="66993" x2="40850" y2="67484"/>
                        <a14:backgroundMark x1="40850" y1="67484" x2="48039" y2="66667"/>
                        <a14:backgroundMark x1="48039" y1="66667" x2="53595" y2="62418"/>
                        <a14:backgroundMark x1="53595" y1="62418" x2="98529" y2="59477"/>
                        <a14:backgroundMark x1="20098" y1="64052" x2="13562" y2="69118"/>
                        <a14:backgroundMark x1="13562" y1="69118" x2="27451" y2="73529"/>
                        <a14:backgroundMark x1="27451" y1="73529" x2="63889" y2="66830"/>
                        <a14:backgroundMark x1="63889" y1="66830" x2="54085" y2="64869"/>
                        <a14:backgroundMark x1="54085" y1="64869" x2="53105" y2="65359"/>
                        <a14:backgroundMark x1="96569" y1="61765" x2="82190" y2="65033"/>
                        <a14:backgroundMark x1="18791" y1="63235" x2="17810" y2="651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256" b="27768"/>
          <a:stretch/>
        </p:blipFill>
        <p:spPr bwMode="auto">
          <a:xfrm>
            <a:off x="6653421" y="270706"/>
            <a:ext cx="1262146" cy="473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>
            <a:extLst>
              <a:ext uri="{FF2B5EF4-FFF2-40B4-BE49-F238E27FC236}">
                <a16:creationId xmlns:a16="http://schemas.microsoft.com/office/drawing/2014/main" id="{1665678F-E365-15F7-AA01-299395C41F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9873" y="165516"/>
            <a:ext cx="843763" cy="58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Left-right Arrow 53">
            <a:extLst>
              <a:ext uri="{FF2B5EF4-FFF2-40B4-BE49-F238E27FC236}">
                <a16:creationId xmlns:a16="http://schemas.microsoft.com/office/drawing/2014/main" id="{1E3DE896-C296-FCD0-DB71-BCF40F824373}"/>
              </a:ext>
            </a:extLst>
          </p:cNvPr>
          <p:cNvSpPr/>
          <p:nvPr/>
        </p:nvSpPr>
        <p:spPr>
          <a:xfrm>
            <a:off x="7900352" y="365126"/>
            <a:ext cx="396000" cy="185557"/>
          </a:xfrm>
          <a:prstGeom prst="leftRightArrow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6CE215F8-0857-77AA-B2B0-9334AAE68E26}"/>
              </a:ext>
            </a:extLst>
          </p:cNvPr>
          <p:cNvSpPr txBox="1"/>
          <p:nvPr/>
        </p:nvSpPr>
        <p:spPr>
          <a:xfrm>
            <a:off x="6798768" y="674337"/>
            <a:ext cx="11477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-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High-end SSD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4E180E3C-9CBF-5CAC-C9B6-3E2CC98BBA9B}"/>
              </a:ext>
            </a:extLst>
          </p:cNvPr>
          <p:cNvSpPr txBox="1"/>
          <p:nvPr/>
        </p:nvSpPr>
        <p:spPr>
          <a:xfrm>
            <a:off x="8060914" y="674337"/>
            <a:ext cx="11038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-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Mid-end SSD</a:t>
            </a:r>
          </a:p>
        </p:txBody>
      </p:sp>
      <p:sp>
        <p:nvSpPr>
          <p:cNvPr id="29" name="Slide Number Placeholder 5">
            <a:extLst>
              <a:ext uri="{FF2B5EF4-FFF2-40B4-BE49-F238E27FC236}">
                <a16:creationId xmlns:a16="http://schemas.microsoft.com/office/drawing/2014/main" id="{114C033E-6349-A21B-B4E2-74A280FB69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86600" y="647429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chemeClr val="tx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571078-45FA-4BA5-9BE9-4C6ADE012FE3}" type="slidenum">
              <a:rPr kumimoji="0" lang="en-CH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139</a:t>
            </a:fld>
            <a:endParaRPr kumimoji="0" lang="en-CH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074029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9918E52C-4B7C-9144-BB78-21CE44F089CF}"/>
              </a:ext>
            </a:extLst>
          </p:cNvPr>
          <p:cNvSpPr txBox="1"/>
          <p:nvPr/>
        </p:nvSpPr>
        <p:spPr>
          <a:xfrm>
            <a:off x="328274" y="3869921"/>
            <a:ext cx="84874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Rahul </a:t>
            </a:r>
            <a:r>
              <a:rPr kumimoji="0" lang="en-US" sz="2400" b="1" i="0" u="sng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Bera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 Konstantinos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Kanellopoulos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 Anant V. Nori,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Taha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Shahroodi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 Sreenivas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Subramoney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Onur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Mutlu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49149E7-0553-A74C-A55D-DEC37CBF39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274" y="5884914"/>
            <a:ext cx="1992923" cy="78886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4528331-2068-754C-8769-2D61FE0A355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553" t="31836" r="15247" b="32270"/>
          <a:stretch/>
        </p:blipFill>
        <p:spPr>
          <a:xfrm>
            <a:off x="2687934" y="5877306"/>
            <a:ext cx="2190541" cy="41540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6329F96-A644-1147-8C8D-3FEBAACCA52B}"/>
              </a:ext>
            </a:extLst>
          </p:cNvPr>
          <p:cNvSpPr/>
          <p:nvPr/>
        </p:nvSpPr>
        <p:spPr>
          <a:xfrm>
            <a:off x="0" y="0"/>
            <a:ext cx="9144000" cy="3516923"/>
          </a:xfrm>
          <a:prstGeom prst="rect">
            <a:avLst/>
          </a:prstGeom>
          <a:solidFill>
            <a:srgbClr val="232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Segoe UI Historic" panose="020B0502040204020203" pitchFamily="34" charset="0"/>
                <a:cs typeface="Calibri" panose="020F0502020204030204" pitchFamily="34" charset="0"/>
              </a:rPr>
              <a:t>Pythia</a:t>
            </a:r>
            <a:endParaRPr kumimoji="0" lang="en-US" sz="6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Segoe UI Historic" panose="020B0502040204020203" pitchFamily="34" charset="0"/>
              <a:cs typeface="Calibri" panose="020F050202020403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Segoe UI Historic" panose="020B0502040204020203" pitchFamily="34" charset="0"/>
                <a:cs typeface="Calibri" panose="020F0502020204030204" pitchFamily="34" charset="0"/>
              </a:rPr>
              <a:t>A Customizable Hardware Prefetching Framework Using Online Reinforcement Learning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4634075-57FE-5941-A015-53B1298194B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273" t="34927" r="30772" b="35321"/>
          <a:stretch/>
        </p:blipFill>
        <p:spPr>
          <a:xfrm>
            <a:off x="5245212" y="5812732"/>
            <a:ext cx="1336458" cy="5445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7108674-F00F-2B40-AD5B-7FE829C4B7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48407" y="5601696"/>
            <a:ext cx="1767017" cy="6910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D298C08-FC93-E646-B31F-6B7F8C471F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27264" y="113396"/>
            <a:ext cx="908812" cy="9037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5EDFA81-19D9-314E-9BB1-888EB0FFA58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25746" y="113395"/>
            <a:ext cx="908812" cy="90379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3C7A674-47D3-FB49-A74C-491B52491BA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24229" y="113394"/>
            <a:ext cx="908812" cy="9037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ED748E9-D2F2-4145-9728-0B85031E8E5C}"/>
              </a:ext>
            </a:extLst>
          </p:cNvPr>
          <p:cNvSpPr txBox="1"/>
          <p:nvPr/>
        </p:nvSpPr>
        <p:spPr>
          <a:xfrm>
            <a:off x="1940510" y="5020679"/>
            <a:ext cx="52629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Consolas" panose="020B0609020204030204" pitchFamily="49" charset="0"/>
                <a:hlinkClick r:id="rId10"/>
              </a:rPr>
              <a:t>https://github.com/CMU-SAFARI/Pythia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olas" panose="020B0609020204030204" pitchFamily="49" charset="0"/>
              <a:ea typeface="+mn-ea"/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0827489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B33B866-8551-7643-9289-120D0A85D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Performance Analysis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42E40C94-2A1F-7CB4-5D4F-43818420E7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47917"/>
            <a:ext cx="9144000" cy="316216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0ABC434-B4A3-B39B-0F18-4D8B28640CF2}"/>
              </a:ext>
            </a:extLst>
          </p:cNvPr>
          <p:cNvSpPr txBox="1"/>
          <p:nvPr/>
        </p:nvSpPr>
        <p:spPr>
          <a:xfrm>
            <a:off x="5556110" y="1757219"/>
            <a:ext cx="11162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RNN-HSS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7012CA2-4D49-9F11-7CAD-053BA9B35D00}"/>
              </a:ext>
            </a:extLst>
          </p:cNvPr>
          <p:cNvSpPr txBox="1"/>
          <p:nvPr/>
        </p:nvSpPr>
        <p:spPr>
          <a:xfrm>
            <a:off x="6936714" y="1754953"/>
            <a:ext cx="11162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Sibyl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3E8C15C-8D5A-9CAB-C589-22630690B776}"/>
              </a:ext>
            </a:extLst>
          </p:cNvPr>
          <p:cNvSpPr/>
          <p:nvPr/>
        </p:nvSpPr>
        <p:spPr>
          <a:xfrm>
            <a:off x="6723941" y="1849101"/>
            <a:ext cx="217587" cy="180699"/>
          </a:xfrm>
          <a:prstGeom prst="rect">
            <a:avLst/>
          </a:prstGeom>
          <a:solidFill>
            <a:srgbClr val="FF9A9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09A59F8-4313-62AD-29FA-0E1333293ECE}"/>
              </a:ext>
            </a:extLst>
          </p:cNvPr>
          <p:cNvSpPr/>
          <p:nvPr/>
        </p:nvSpPr>
        <p:spPr>
          <a:xfrm>
            <a:off x="7619291" y="1849101"/>
            <a:ext cx="217587" cy="180699"/>
          </a:xfrm>
          <a:prstGeom prst="rect">
            <a:avLst/>
          </a:prstGeom>
          <a:solidFill>
            <a:srgbClr val="5F5F5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32405CD-A34B-158A-1FFF-57E925CA3881}"/>
              </a:ext>
            </a:extLst>
          </p:cNvPr>
          <p:cNvSpPr txBox="1"/>
          <p:nvPr/>
        </p:nvSpPr>
        <p:spPr>
          <a:xfrm>
            <a:off x="7880759" y="1749675"/>
            <a:ext cx="11162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Oracle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D4BBA03-094A-E4EC-139B-D38EE58527BB}"/>
              </a:ext>
            </a:extLst>
          </p:cNvPr>
          <p:cNvSpPr/>
          <p:nvPr/>
        </p:nvSpPr>
        <p:spPr>
          <a:xfrm>
            <a:off x="969695" y="1847041"/>
            <a:ext cx="217587" cy="180699"/>
          </a:xfrm>
          <a:prstGeom prst="rect">
            <a:avLst/>
          </a:prstGeom>
          <a:solidFill>
            <a:srgbClr val="F7D89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7AD66FC-80C8-75C9-2EE0-C5A342CE6595}"/>
              </a:ext>
            </a:extLst>
          </p:cNvPr>
          <p:cNvSpPr txBox="1"/>
          <p:nvPr/>
        </p:nvSpPr>
        <p:spPr>
          <a:xfrm>
            <a:off x="1154385" y="1749676"/>
            <a:ext cx="11257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Slow-Only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0A52B74-4140-FEA5-190C-C0ED384B502D}"/>
              </a:ext>
            </a:extLst>
          </p:cNvPr>
          <p:cNvSpPr txBox="1"/>
          <p:nvPr/>
        </p:nvSpPr>
        <p:spPr>
          <a:xfrm>
            <a:off x="2444385" y="1749676"/>
            <a:ext cx="7804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CDE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2204D85-EA5F-A6A7-4A64-218F201D9F0E}"/>
              </a:ext>
            </a:extLst>
          </p:cNvPr>
          <p:cNvSpPr txBox="1"/>
          <p:nvPr/>
        </p:nvSpPr>
        <p:spPr>
          <a:xfrm>
            <a:off x="3364243" y="1756152"/>
            <a:ext cx="7804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HPS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5124BF3-CAA2-9484-27CC-98F5BC594EEA}"/>
              </a:ext>
            </a:extLst>
          </p:cNvPr>
          <p:cNvSpPr txBox="1"/>
          <p:nvPr/>
        </p:nvSpPr>
        <p:spPr>
          <a:xfrm>
            <a:off x="4293394" y="1751104"/>
            <a:ext cx="11224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Archivist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DC00A7C-1EC1-77BB-F31A-456973F60942}"/>
              </a:ext>
            </a:extLst>
          </p:cNvPr>
          <p:cNvSpPr/>
          <p:nvPr/>
        </p:nvSpPr>
        <p:spPr>
          <a:xfrm>
            <a:off x="2237691" y="1843992"/>
            <a:ext cx="217587" cy="180699"/>
          </a:xfrm>
          <a:prstGeom prst="rect">
            <a:avLst/>
          </a:prstGeom>
          <a:solidFill>
            <a:srgbClr val="9EAE8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BA17570E-D4D5-C39E-CC5E-47C881B16119}"/>
              </a:ext>
            </a:extLst>
          </p:cNvPr>
          <p:cNvSpPr/>
          <p:nvPr/>
        </p:nvSpPr>
        <p:spPr>
          <a:xfrm>
            <a:off x="3145894" y="1850469"/>
            <a:ext cx="217587" cy="180699"/>
          </a:xfrm>
          <a:prstGeom prst="rect">
            <a:avLst/>
          </a:prstGeom>
          <a:solidFill>
            <a:srgbClr val="D5F1B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D255F378-3A7E-549F-C38F-429A9E919573}"/>
              </a:ext>
            </a:extLst>
          </p:cNvPr>
          <p:cNvSpPr/>
          <p:nvPr/>
        </p:nvSpPr>
        <p:spPr>
          <a:xfrm>
            <a:off x="4111827" y="1850469"/>
            <a:ext cx="217587" cy="180699"/>
          </a:xfrm>
          <a:prstGeom prst="rect">
            <a:avLst/>
          </a:prstGeom>
          <a:solidFill>
            <a:srgbClr val="B9A3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9AE89F4-78FE-252D-2080-DB83F4C53F92}"/>
              </a:ext>
            </a:extLst>
          </p:cNvPr>
          <p:cNvSpPr/>
          <p:nvPr/>
        </p:nvSpPr>
        <p:spPr>
          <a:xfrm>
            <a:off x="5372326" y="1850468"/>
            <a:ext cx="217587" cy="180699"/>
          </a:xfrm>
          <a:prstGeom prst="rect">
            <a:avLst/>
          </a:prstGeom>
          <a:solidFill>
            <a:srgbClr val="629EA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856BFA3-F57D-A2C7-E955-2811E1C7D1B9}"/>
              </a:ext>
            </a:extLst>
          </p:cNvPr>
          <p:cNvSpPr txBox="1"/>
          <p:nvPr/>
        </p:nvSpPr>
        <p:spPr>
          <a:xfrm>
            <a:off x="172746" y="890427"/>
            <a:ext cx="858549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Arial"/>
              </a:rPr>
              <a:t>Performance-Oriented HSS Configuration</a:t>
            </a:r>
            <a:endParaRPr kumimoji="0" lang="en-CH" sz="32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Arial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8CB0AB7-D1C3-82E1-26ED-0EEA959EBC9F}"/>
              </a:ext>
            </a:extLst>
          </p:cNvPr>
          <p:cNvSpPr/>
          <p:nvPr/>
        </p:nvSpPr>
        <p:spPr>
          <a:xfrm>
            <a:off x="945309" y="1611405"/>
            <a:ext cx="5678606" cy="436577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51" name="Rounded Rectangle 50">
            <a:extLst>
              <a:ext uri="{FF2B5EF4-FFF2-40B4-BE49-F238E27FC236}">
                <a16:creationId xmlns:a16="http://schemas.microsoft.com/office/drawing/2014/main" id="{5F7AB164-90A5-F988-A39B-9DFFF1A19889}"/>
              </a:ext>
            </a:extLst>
          </p:cNvPr>
          <p:cNvSpPr/>
          <p:nvPr/>
        </p:nvSpPr>
        <p:spPr>
          <a:xfrm>
            <a:off x="6635469" y="21516"/>
            <a:ext cx="2490580" cy="96887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52" name="Picture 2" descr="Intel SSDPED1K375GA01 Optane SSD DC P4800X Series - Walmart.com">
            <a:extLst>
              <a:ext uri="{FF2B5EF4-FFF2-40B4-BE49-F238E27FC236}">
                <a16:creationId xmlns:a16="http://schemas.microsoft.com/office/drawing/2014/main" id="{38366E06-12E8-8BEF-163C-C1C73D1565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634" b="71242" l="817" r="99183">
                        <a14:foregroundMark x1="327" y1="29085" x2="6373" y2="33660"/>
                        <a14:foregroundMark x1="6373" y1="33660" x2="5229" y2="71569"/>
                        <a14:foregroundMark x1="8448" y1="72018" x2="12255" y2="72549"/>
                        <a14:foregroundMark x1="5229" y1="71569" x2="7414" y2="71874"/>
                        <a14:foregroundMark x1="12255" y1="72549" x2="12686" y2="71567"/>
                        <a14:foregroundMark x1="19281" y1="63308" x2="19599" y2="63110"/>
                        <a14:foregroundMark x1="96963" y1="62296" x2="99837" y2="62418"/>
                        <a14:foregroundMark x1="99758" y1="57120" x2="99346" y2="29575"/>
                        <a14:foregroundMark x1="99837" y1="62418" x2="99763" y2="57460"/>
                        <a14:foregroundMark x1="99346" y1="29575" x2="980" y2="26634"/>
                        <a14:foregroundMark x1="38072" y1="43954" x2="26471" y2="44771"/>
                        <a14:foregroundMark x1="26471" y1="44771" x2="39542" y2="43301"/>
                        <a14:foregroundMark x1="39542" y1="43301" x2="27288" y2="43464"/>
                        <a14:foregroundMark x1="27288" y1="43464" x2="34804" y2="43627"/>
                        <a14:foregroundMark x1="34804" y1="43627" x2="23856" y2="42484"/>
                        <a14:foregroundMark x1="23856" y1="42484" x2="46732" y2="45588"/>
                        <a14:foregroundMark x1="46732" y1="45588" x2="19444" y2="47059"/>
                        <a14:foregroundMark x1="19444" y1="47059" x2="36438" y2="44444"/>
                        <a14:foregroundMark x1="10294" y1="58824" x2="8660" y2="57026"/>
                        <a14:foregroundMark x1="8170" y1="63725" x2="7680" y2="71078"/>
                        <a14:foregroundMark x1="7680" y1="71078" x2="6863" y2="71242"/>
                        <a14:backgroundMark x1="8007" y1="70588" x2="15196" y2="65686"/>
                        <a14:backgroundMark x1="15196" y1="65686" x2="20098" y2="59967"/>
                        <a14:backgroundMark x1="20098" y1="59967" x2="25654" y2="64542"/>
                        <a14:backgroundMark x1="25654" y1="64542" x2="32516" y2="66993"/>
                        <a14:backgroundMark x1="32516" y1="66993" x2="40850" y2="67484"/>
                        <a14:backgroundMark x1="40850" y1="67484" x2="48039" y2="66667"/>
                        <a14:backgroundMark x1="48039" y1="66667" x2="53595" y2="62418"/>
                        <a14:backgroundMark x1="53595" y1="62418" x2="98529" y2="59477"/>
                        <a14:backgroundMark x1="20098" y1="64052" x2="13562" y2="69118"/>
                        <a14:backgroundMark x1="13562" y1="69118" x2="27451" y2="73529"/>
                        <a14:backgroundMark x1="27451" y1="73529" x2="63889" y2="66830"/>
                        <a14:backgroundMark x1="63889" y1="66830" x2="54085" y2="64869"/>
                        <a14:backgroundMark x1="54085" y1="64869" x2="53105" y2="65359"/>
                        <a14:backgroundMark x1="96569" y1="61765" x2="82190" y2="65033"/>
                        <a14:backgroundMark x1="18791" y1="63235" x2="17810" y2="651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256" b="27768"/>
          <a:stretch/>
        </p:blipFill>
        <p:spPr bwMode="auto">
          <a:xfrm>
            <a:off x="6653421" y="270706"/>
            <a:ext cx="1262146" cy="473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>
            <a:extLst>
              <a:ext uri="{FF2B5EF4-FFF2-40B4-BE49-F238E27FC236}">
                <a16:creationId xmlns:a16="http://schemas.microsoft.com/office/drawing/2014/main" id="{1665678F-E365-15F7-AA01-299395C41F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9873" y="165516"/>
            <a:ext cx="843763" cy="58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Left-right Arrow 53">
            <a:extLst>
              <a:ext uri="{FF2B5EF4-FFF2-40B4-BE49-F238E27FC236}">
                <a16:creationId xmlns:a16="http://schemas.microsoft.com/office/drawing/2014/main" id="{1E3DE896-C296-FCD0-DB71-BCF40F824373}"/>
              </a:ext>
            </a:extLst>
          </p:cNvPr>
          <p:cNvSpPr/>
          <p:nvPr/>
        </p:nvSpPr>
        <p:spPr>
          <a:xfrm>
            <a:off x="7900352" y="365126"/>
            <a:ext cx="396000" cy="185557"/>
          </a:xfrm>
          <a:prstGeom prst="leftRightArrow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6CE215F8-0857-77AA-B2B0-9334AAE68E26}"/>
              </a:ext>
            </a:extLst>
          </p:cNvPr>
          <p:cNvSpPr txBox="1"/>
          <p:nvPr/>
        </p:nvSpPr>
        <p:spPr>
          <a:xfrm>
            <a:off x="6798768" y="674337"/>
            <a:ext cx="11477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-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High-end SSD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4E180E3C-9CBF-5CAC-C9B6-3E2CC98BBA9B}"/>
              </a:ext>
            </a:extLst>
          </p:cNvPr>
          <p:cNvSpPr txBox="1"/>
          <p:nvPr/>
        </p:nvSpPr>
        <p:spPr>
          <a:xfrm>
            <a:off x="8060914" y="674337"/>
            <a:ext cx="11038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-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Mid-end SSD</a:t>
            </a:r>
          </a:p>
        </p:txBody>
      </p:sp>
      <p:sp>
        <p:nvSpPr>
          <p:cNvPr id="29" name="Slide Number Placeholder 5">
            <a:extLst>
              <a:ext uri="{FF2B5EF4-FFF2-40B4-BE49-F238E27FC236}">
                <a16:creationId xmlns:a16="http://schemas.microsoft.com/office/drawing/2014/main" id="{114C033E-6349-A21B-B4E2-74A280FB69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86600" y="647429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chemeClr val="tx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571078-45FA-4BA5-9BE9-4C6ADE012FE3}" type="slidenum">
              <a:rPr kumimoji="0" lang="en-CH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140</a:t>
            </a:fld>
            <a:endParaRPr kumimoji="0" lang="en-CH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9095A6A-0615-3CE2-D878-6C04CA2F288F}"/>
              </a:ext>
            </a:extLst>
          </p:cNvPr>
          <p:cNvSpPr/>
          <p:nvPr/>
        </p:nvSpPr>
        <p:spPr>
          <a:xfrm>
            <a:off x="80386" y="4918577"/>
            <a:ext cx="8983227" cy="15557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Sibyl achieves </a:t>
            </a:r>
            <a:r>
              <a:rPr kumimoji="0" lang="en-GB" sz="3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80% of the performance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of an oracle policy </a:t>
            </a:r>
            <a:r>
              <a:rPr kumimoji="0" lang="en-GB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that has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complete knowledge of future access patterns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99415641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B33B866-8551-7643-9289-120D0A85D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Performance on Tri-HSS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3CA8934-A5AD-00A0-069D-DE5A1C957021}"/>
              </a:ext>
            </a:extLst>
          </p:cNvPr>
          <p:cNvSpPr txBox="1"/>
          <p:nvPr/>
        </p:nvSpPr>
        <p:spPr>
          <a:xfrm>
            <a:off x="0" y="1021013"/>
            <a:ext cx="9063613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Extending Sibyl for </a:t>
            </a:r>
            <a:r>
              <a:rPr kumimoji="0" lang="en-CH" sz="3000" b="1" i="0" u="none" strike="noStrike" kern="1200" cap="none" spc="0" normalizeH="0" baseline="0" noProof="0" dirty="0">
                <a:ln>
                  <a:noFill/>
                </a:ln>
                <a:solidFill>
                  <a:srgbClr val="000BEB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more devices</a:t>
            </a:r>
            <a:r>
              <a:rPr kumimoji="0" lang="en-CH" sz="3000" b="0" i="0" u="none" strike="noStrike" kern="1200" cap="none" spc="0" normalizeH="0" baseline="0" noProof="0" dirty="0">
                <a:ln>
                  <a:noFill/>
                </a:ln>
                <a:solidFill>
                  <a:srgbClr val="000BEB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:</a:t>
            </a:r>
          </a:p>
          <a:p>
            <a:pPr marL="971550" marR="0" lvl="1" indent="-5143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pic>
        <p:nvPicPr>
          <p:cNvPr id="5" name="Picture 4" descr="Chart, histogram&#10;&#10;Description automatically generated">
            <a:extLst>
              <a:ext uri="{FF2B5EF4-FFF2-40B4-BE49-F238E27FC236}">
                <a16:creationId xmlns:a16="http://schemas.microsoft.com/office/drawing/2014/main" id="{55DC1386-CECE-D832-4F75-88F19E885463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" y="3282995"/>
            <a:ext cx="9140400" cy="31176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B6C90E5-6A71-6989-9819-9F83DC13CDA4}"/>
              </a:ext>
            </a:extLst>
          </p:cNvPr>
          <p:cNvSpPr/>
          <p:nvPr/>
        </p:nvSpPr>
        <p:spPr>
          <a:xfrm>
            <a:off x="4835441" y="3234211"/>
            <a:ext cx="217587" cy="180699"/>
          </a:xfrm>
          <a:prstGeom prst="rect">
            <a:avLst/>
          </a:prstGeom>
          <a:solidFill>
            <a:srgbClr val="FF9A9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79E595B-C8D5-6485-7274-CBEB5E080919}"/>
              </a:ext>
            </a:extLst>
          </p:cNvPr>
          <p:cNvSpPr txBox="1"/>
          <p:nvPr/>
        </p:nvSpPr>
        <p:spPr>
          <a:xfrm>
            <a:off x="5096909" y="3119490"/>
            <a:ext cx="14727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Sibyl</a:t>
            </a:r>
            <a:r>
              <a:rPr kumimoji="0" lang="en-US" sz="18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Tri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-hybrid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E269C6E-5788-291D-9487-56378352015D}"/>
              </a:ext>
            </a:extLst>
          </p:cNvPr>
          <p:cNvSpPr/>
          <p:nvPr/>
        </p:nvSpPr>
        <p:spPr>
          <a:xfrm>
            <a:off x="2871839" y="3275019"/>
            <a:ext cx="217587" cy="180699"/>
          </a:xfrm>
          <a:prstGeom prst="rect">
            <a:avLst/>
          </a:prstGeom>
          <a:solidFill>
            <a:srgbClr val="5D99A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87070FB-2619-A8B9-2CE8-8AA84DB366E3}"/>
              </a:ext>
            </a:extLst>
          </p:cNvPr>
          <p:cNvSpPr txBox="1"/>
          <p:nvPr/>
        </p:nvSpPr>
        <p:spPr>
          <a:xfrm>
            <a:off x="3133307" y="3160299"/>
            <a:ext cx="25692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Heuristic</a:t>
            </a:r>
            <a:r>
              <a:rPr kumimoji="0" lang="en-US" sz="18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Tri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-hybrid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BEFC33A-39B8-19CD-503A-3798914FB80D}"/>
              </a:ext>
            </a:extLst>
          </p:cNvPr>
          <p:cNvSpPr/>
          <p:nvPr/>
        </p:nvSpPr>
        <p:spPr>
          <a:xfrm>
            <a:off x="4669443" y="3028399"/>
            <a:ext cx="5678606" cy="436577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78226596-F5E8-C97D-0E37-FACAFC99CA41}"/>
              </a:ext>
            </a:extLst>
          </p:cNvPr>
          <p:cNvSpPr/>
          <p:nvPr/>
        </p:nvSpPr>
        <p:spPr>
          <a:xfrm>
            <a:off x="5820102" y="0"/>
            <a:ext cx="3310696" cy="102101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16" name="Picture 2" descr="Intel SSDPED1K375GA01 Optane SSD DC P4800X Series - Walmart.com">
            <a:extLst>
              <a:ext uri="{FF2B5EF4-FFF2-40B4-BE49-F238E27FC236}">
                <a16:creationId xmlns:a16="http://schemas.microsoft.com/office/drawing/2014/main" id="{AE4E8F2B-696D-B9C0-EBA8-4AC2F55FE4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634" b="71242" l="817" r="99183">
                        <a14:foregroundMark x1="327" y1="29085" x2="6373" y2="33660"/>
                        <a14:foregroundMark x1="6373" y1="33660" x2="5229" y2="71569"/>
                        <a14:foregroundMark x1="8448" y1="72018" x2="12255" y2="72549"/>
                        <a14:foregroundMark x1="5229" y1="71569" x2="7414" y2="71874"/>
                        <a14:foregroundMark x1="12255" y1="72549" x2="12686" y2="71567"/>
                        <a14:foregroundMark x1="19281" y1="63308" x2="19599" y2="63110"/>
                        <a14:foregroundMark x1="96963" y1="62296" x2="99837" y2="62418"/>
                        <a14:foregroundMark x1="99758" y1="57120" x2="99346" y2="29575"/>
                        <a14:foregroundMark x1="99837" y1="62418" x2="99763" y2="57460"/>
                        <a14:foregroundMark x1="99346" y1="29575" x2="980" y2="26634"/>
                        <a14:foregroundMark x1="38072" y1="43954" x2="26471" y2="44771"/>
                        <a14:foregroundMark x1="26471" y1="44771" x2="39542" y2="43301"/>
                        <a14:foregroundMark x1="39542" y1="43301" x2="27288" y2="43464"/>
                        <a14:foregroundMark x1="27288" y1="43464" x2="34804" y2="43627"/>
                        <a14:foregroundMark x1="34804" y1="43627" x2="23856" y2="42484"/>
                        <a14:foregroundMark x1="23856" y1="42484" x2="46732" y2="45588"/>
                        <a14:foregroundMark x1="46732" y1="45588" x2="19444" y2="47059"/>
                        <a14:foregroundMark x1="19444" y1="47059" x2="36438" y2="44444"/>
                        <a14:foregroundMark x1="10294" y1="58824" x2="8660" y2="57026"/>
                        <a14:foregroundMark x1="8170" y1="63725" x2="7680" y2="71078"/>
                        <a14:foregroundMark x1="7680" y1="71078" x2="6863" y2="71242"/>
                        <a14:backgroundMark x1="8007" y1="70588" x2="15196" y2="65686"/>
                        <a14:backgroundMark x1="15196" y1="65686" x2="20098" y2="59967"/>
                        <a14:backgroundMark x1="20098" y1="59967" x2="25654" y2="64542"/>
                        <a14:backgroundMark x1="25654" y1="64542" x2="32516" y2="66993"/>
                        <a14:backgroundMark x1="32516" y1="66993" x2="40850" y2="67484"/>
                        <a14:backgroundMark x1="40850" y1="67484" x2="48039" y2="66667"/>
                        <a14:backgroundMark x1="48039" y1="66667" x2="53595" y2="62418"/>
                        <a14:backgroundMark x1="53595" y1="62418" x2="98529" y2="59477"/>
                        <a14:backgroundMark x1="20098" y1="64052" x2="13562" y2="69118"/>
                        <a14:backgroundMark x1="13562" y1="69118" x2="27451" y2="73529"/>
                        <a14:backgroundMark x1="27451" y1="73529" x2="63889" y2="66830"/>
                        <a14:backgroundMark x1="63889" y1="66830" x2="54085" y2="64869"/>
                        <a14:backgroundMark x1="54085" y1="64869" x2="53105" y2="65359"/>
                        <a14:backgroundMark x1="96569" y1="61765" x2="82190" y2="65033"/>
                        <a14:backgroundMark x1="18791" y1="63235" x2="17810" y2="651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256" b="27768"/>
          <a:stretch/>
        </p:blipFill>
        <p:spPr bwMode="auto">
          <a:xfrm>
            <a:off x="5820103" y="325993"/>
            <a:ext cx="1093985" cy="45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235CD15A-EC8C-7736-38CA-C2C55E506F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3171" y="249112"/>
            <a:ext cx="791035" cy="54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Left-right Arrow 17">
            <a:extLst>
              <a:ext uri="{FF2B5EF4-FFF2-40B4-BE49-F238E27FC236}">
                <a16:creationId xmlns:a16="http://schemas.microsoft.com/office/drawing/2014/main" id="{3DA7B61C-79D4-5D40-7F4F-B037AEC37E80}"/>
              </a:ext>
            </a:extLst>
          </p:cNvPr>
          <p:cNvSpPr/>
          <p:nvPr/>
        </p:nvSpPr>
        <p:spPr>
          <a:xfrm>
            <a:off x="6900901" y="415786"/>
            <a:ext cx="496776" cy="178345"/>
          </a:xfrm>
          <a:prstGeom prst="leftRightArrow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C6A37D6-089C-006B-FB0B-97C554D89B00}"/>
              </a:ext>
            </a:extLst>
          </p:cNvPr>
          <p:cNvSpPr txBox="1"/>
          <p:nvPr/>
        </p:nvSpPr>
        <p:spPr>
          <a:xfrm>
            <a:off x="5926636" y="735847"/>
            <a:ext cx="11477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-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High-end SSD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CD57E9D-7128-4278-F765-5013EFF29EF8}"/>
              </a:ext>
            </a:extLst>
          </p:cNvPr>
          <p:cNvSpPr txBox="1"/>
          <p:nvPr/>
        </p:nvSpPr>
        <p:spPr>
          <a:xfrm>
            <a:off x="7977054" y="726157"/>
            <a:ext cx="12209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-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Low-end HDD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B6E669E-F93A-9DC3-11A2-0BC4A531FCE1}"/>
              </a:ext>
            </a:extLst>
          </p:cNvPr>
          <p:cNvSpPr txBox="1"/>
          <p:nvPr/>
        </p:nvSpPr>
        <p:spPr>
          <a:xfrm>
            <a:off x="7029623" y="731770"/>
            <a:ext cx="11038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-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Mid-end SSD</a:t>
            </a:r>
          </a:p>
        </p:txBody>
      </p:sp>
      <p:pic>
        <p:nvPicPr>
          <p:cNvPr id="30" name="Picture 4">
            <a:extLst>
              <a:ext uri="{FF2B5EF4-FFF2-40B4-BE49-F238E27FC236}">
                <a16:creationId xmlns:a16="http://schemas.microsoft.com/office/drawing/2014/main" id="{FE57D6F1-4A4E-503B-26BE-78375FB782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1022" y="16341"/>
            <a:ext cx="587878" cy="796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Left-right Arrow 19">
            <a:extLst>
              <a:ext uri="{FF2B5EF4-FFF2-40B4-BE49-F238E27FC236}">
                <a16:creationId xmlns:a16="http://schemas.microsoft.com/office/drawing/2014/main" id="{72EFB20C-7D6A-0F12-DD82-37BBCD2AE1E1}"/>
              </a:ext>
            </a:extLst>
          </p:cNvPr>
          <p:cNvSpPr/>
          <p:nvPr/>
        </p:nvSpPr>
        <p:spPr>
          <a:xfrm>
            <a:off x="7904136" y="415785"/>
            <a:ext cx="468305" cy="178345"/>
          </a:xfrm>
          <a:prstGeom prst="leftRightArrow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785C7D4-5990-9D90-1CCE-483C76A692B5}"/>
              </a:ext>
            </a:extLst>
          </p:cNvPr>
          <p:cNvSpPr txBox="1"/>
          <p:nvPr/>
        </p:nvSpPr>
        <p:spPr>
          <a:xfrm>
            <a:off x="0" y="1021013"/>
            <a:ext cx="9063613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Extending Sibyl for </a:t>
            </a:r>
            <a:r>
              <a:rPr kumimoji="0" lang="en-CH" sz="3000" b="1" i="0" u="none" strike="noStrike" kern="1200" cap="none" spc="0" normalizeH="0" baseline="0" noProof="0" dirty="0">
                <a:ln>
                  <a:noFill/>
                </a:ln>
                <a:solidFill>
                  <a:srgbClr val="000BEB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more devices</a:t>
            </a:r>
            <a:r>
              <a:rPr kumimoji="0" lang="en-CH" sz="3000" b="0" i="0" u="none" strike="noStrike" kern="1200" cap="none" spc="0" normalizeH="0" baseline="0" noProof="0" dirty="0">
                <a:ln>
                  <a:noFill/>
                </a:ln>
                <a:solidFill>
                  <a:srgbClr val="000BEB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:</a:t>
            </a:r>
          </a:p>
          <a:p>
            <a:pPr marL="971550" marR="0" lvl="1" indent="-5143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A</a:t>
            </a:r>
            <a:r>
              <a:rPr kumimoji="0" lang="en-CH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dd a new action</a:t>
            </a:r>
          </a:p>
          <a:p>
            <a:pPr marL="971550" marR="0" lvl="1" indent="-5143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A</a:t>
            </a:r>
            <a:r>
              <a:rPr kumimoji="0" lang="en-CH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dd the remaining capacity </a:t>
            </a:r>
            <a:r>
              <a:rPr kumimoji="0" lang="en-C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of the new device as a state feature</a:t>
            </a: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569596B2-5BD6-9E03-B2C9-8B86679EF6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86600" y="647429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chemeClr val="tx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571078-45FA-4BA5-9BE9-4C6ADE012FE3}" type="slidenum">
              <a:rPr kumimoji="0" lang="en-CH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141</a:t>
            </a:fld>
            <a:endParaRPr kumimoji="0" lang="en-CH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10387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 animBg="1"/>
      <p:bldP spid="11" grpId="0"/>
      <p:bldP spid="12" grpId="0" animBg="1"/>
    </p:bld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B33B866-8551-7643-9289-120D0A85D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Performance on Tri-HSS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455222-47CF-2A88-503F-0BF8819911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84184"/>
            <a:ext cx="9144000" cy="311870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B6C90E5-6A71-6989-9819-9F83DC13CDA4}"/>
              </a:ext>
            </a:extLst>
          </p:cNvPr>
          <p:cNvSpPr/>
          <p:nvPr/>
        </p:nvSpPr>
        <p:spPr>
          <a:xfrm>
            <a:off x="4835441" y="3234211"/>
            <a:ext cx="217587" cy="180699"/>
          </a:xfrm>
          <a:prstGeom prst="rect">
            <a:avLst/>
          </a:prstGeom>
          <a:solidFill>
            <a:srgbClr val="FF9A9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79E595B-C8D5-6485-7274-CBEB5E080919}"/>
              </a:ext>
            </a:extLst>
          </p:cNvPr>
          <p:cNvSpPr txBox="1"/>
          <p:nvPr/>
        </p:nvSpPr>
        <p:spPr>
          <a:xfrm>
            <a:off x="5096909" y="3119490"/>
            <a:ext cx="14727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Sibyl</a:t>
            </a:r>
            <a:r>
              <a:rPr kumimoji="0" lang="en-US" sz="18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Tri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-hybrid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E269C6E-5788-291D-9487-56378352015D}"/>
              </a:ext>
            </a:extLst>
          </p:cNvPr>
          <p:cNvSpPr/>
          <p:nvPr/>
        </p:nvSpPr>
        <p:spPr>
          <a:xfrm>
            <a:off x="2871839" y="3275019"/>
            <a:ext cx="217587" cy="180699"/>
          </a:xfrm>
          <a:prstGeom prst="rect">
            <a:avLst/>
          </a:prstGeom>
          <a:solidFill>
            <a:srgbClr val="5D99A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87070FB-2619-A8B9-2CE8-8AA84DB366E3}"/>
              </a:ext>
            </a:extLst>
          </p:cNvPr>
          <p:cNvSpPr txBox="1"/>
          <p:nvPr/>
        </p:nvSpPr>
        <p:spPr>
          <a:xfrm>
            <a:off x="3133307" y="3160299"/>
            <a:ext cx="25692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Heuristic</a:t>
            </a:r>
            <a:r>
              <a:rPr kumimoji="0" lang="en-US" sz="18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Tri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-hybrid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3CA8934-A5AD-00A0-069D-DE5A1C957021}"/>
              </a:ext>
            </a:extLst>
          </p:cNvPr>
          <p:cNvSpPr txBox="1"/>
          <p:nvPr/>
        </p:nvSpPr>
        <p:spPr>
          <a:xfrm>
            <a:off x="0" y="1021013"/>
            <a:ext cx="9063613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Extending Sibyl for </a:t>
            </a:r>
            <a:r>
              <a:rPr kumimoji="0" lang="en-CH" sz="3000" b="1" i="0" u="none" strike="noStrike" kern="1200" cap="none" spc="0" normalizeH="0" baseline="0" noProof="0" dirty="0">
                <a:ln>
                  <a:noFill/>
                </a:ln>
                <a:solidFill>
                  <a:srgbClr val="000BEB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more devices</a:t>
            </a:r>
            <a:r>
              <a:rPr kumimoji="0" lang="en-CH" sz="3000" b="0" i="0" u="none" strike="noStrike" kern="1200" cap="none" spc="0" normalizeH="0" baseline="0" noProof="0" dirty="0">
                <a:ln>
                  <a:noFill/>
                </a:ln>
                <a:solidFill>
                  <a:srgbClr val="000BEB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:</a:t>
            </a:r>
          </a:p>
          <a:p>
            <a:pPr marL="971550" marR="0" lvl="1" indent="-5143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A</a:t>
            </a:r>
            <a:r>
              <a:rPr kumimoji="0" lang="en-CH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dd a new action</a:t>
            </a:r>
          </a:p>
          <a:p>
            <a:pPr marL="971550" marR="0" lvl="1" indent="-5143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A</a:t>
            </a:r>
            <a:r>
              <a:rPr kumimoji="0" lang="en-CH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dd the remaining capacity </a:t>
            </a:r>
            <a:r>
              <a:rPr kumimoji="0" lang="en-C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of the new device as a state feature</a:t>
            </a: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3D087BAF-F542-71A2-28A9-0F401886EB31}"/>
              </a:ext>
            </a:extLst>
          </p:cNvPr>
          <p:cNvSpPr/>
          <p:nvPr/>
        </p:nvSpPr>
        <p:spPr>
          <a:xfrm>
            <a:off x="5820102" y="0"/>
            <a:ext cx="3310696" cy="102101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35" name="Picture 2" descr="Intel SSDPED1K375GA01 Optane SSD DC P4800X Series - Walmart.com">
            <a:extLst>
              <a:ext uri="{FF2B5EF4-FFF2-40B4-BE49-F238E27FC236}">
                <a16:creationId xmlns:a16="http://schemas.microsoft.com/office/drawing/2014/main" id="{F035BC5A-160B-2468-C1E1-53945DD463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634" b="71242" l="817" r="99183">
                        <a14:foregroundMark x1="327" y1="29085" x2="6373" y2="33660"/>
                        <a14:foregroundMark x1="6373" y1="33660" x2="5229" y2="71569"/>
                        <a14:foregroundMark x1="8448" y1="72018" x2="12255" y2="72549"/>
                        <a14:foregroundMark x1="5229" y1="71569" x2="7414" y2="71874"/>
                        <a14:foregroundMark x1="12255" y1="72549" x2="12686" y2="71567"/>
                        <a14:foregroundMark x1="19281" y1="63308" x2="19599" y2="63110"/>
                        <a14:foregroundMark x1="96963" y1="62296" x2="99837" y2="62418"/>
                        <a14:foregroundMark x1="99758" y1="57120" x2="99346" y2="29575"/>
                        <a14:foregroundMark x1="99837" y1="62418" x2="99763" y2="57460"/>
                        <a14:foregroundMark x1="99346" y1="29575" x2="980" y2="26634"/>
                        <a14:foregroundMark x1="38072" y1="43954" x2="26471" y2="44771"/>
                        <a14:foregroundMark x1="26471" y1="44771" x2="39542" y2="43301"/>
                        <a14:foregroundMark x1="39542" y1="43301" x2="27288" y2="43464"/>
                        <a14:foregroundMark x1="27288" y1="43464" x2="34804" y2="43627"/>
                        <a14:foregroundMark x1="34804" y1="43627" x2="23856" y2="42484"/>
                        <a14:foregroundMark x1="23856" y1="42484" x2="46732" y2="45588"/>
                        <a14:foregroundMark x1="46732" y1="45588" x2="19444" y2="47059"/>
                        <a14:foregroundMark x1="19444" y1="47059" x2="36438" y2="44444"/>
                        <a14:foregroundMark x1="10294" y1="58824" x2="8660" y2="57026"/>
                        <a14:foregroundMark x1="8170" y1="63725" x2="7680" y2="71078"/>
                        <a14:foregroundMark x1="7680" y1="71078" x2="6863" y2="71242"/>
                        <a14:backgroundMark x1="8007" y1="70588" x2="15196" y2="65686"/>
                        <a14:backgroundMark x1="15196" y1="65686" x2="20098" y2="59967"/>
                        <a14:backgroundMark x1="20098" y1="59967" x2="25654" y2="64542"/>
                        <a14:backgroundMark x1="25654" y1="64542" x2="32516" y2="66993"/>
                        <a14:backgroundMark x1="32516" y1="66993" x2="40850" y2="67484"/>
                        <a14:backgroundMark x1="40850" y1="67484" x2="48039" y2="66667"/>
                        <a14:backgroundMark x1="48039" y1="66667" x2="53595" y2="62418"/>
                        <a14:backgroundMark x1="53595" y1="62418" x2="98529" y2="59477"/>
                        <a14:backgroundMark x1="20098" y1="64052" x2="13562" y2="69118"/>
                        <a14:backgroundMark x1="13562" y1="69118" x2="27451" y2="73529"/>
                        <a14:backgroundMark x1="27451" y1="73529" x2="63889" y2="66830"/>
                        <a14:backgroundMark x1="63889" y1="66830" x2="54085" y2="64869"/>
                        <a14:backgroundMark x1="54085" y1="64869" x2="53105" y2="65359"/>
                        <a14:backgroundMark x1="96569" y1="61765" x2="82190" y2="65033"/>
                        <a14:backgroundMark x1="18791" y1="63235" x2="17810" y2="651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256" b="27768"/>
          <a:stretch/>
        </p:blipFill>
        <p:spPr bwMode="auto">
          <a:xfrm>
            <a:off x="5820103" y="325993"/>
            <a:ext cx="1093985" cy="45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>
            <a:extLst>
              <a:ext uri="{FF2B5EF4-FFF2-40B4-BE49-F238E27FC236}">
                <a16:creationId xmlns:a16="http://schemas.microsoft.com/office/drawing/2014/main" id="{991C3ACC-5ABF-CE3D-12FE-506C3359A0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3171" y="249112"/>
            <a:ext cx="791035" cy="54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Left-right Arrow 36">
            <a:extLst>
              <a:ext uri="{FF2B5EF4-FFF2-40B4-BE49-F238E27FC236}">
                <a16:creationId xmlns:a16="http://schemas.microsoft.com/office/drawing/2014/main" id="{58A6C222-68E9-8579-E1BB-22E37B74A80B}"/>
              </a:ext>
            </a:extLst>
          </p:cNvPr>
          <p:cNvSpPr/>
          <p:nvPr/>
        </p:nvSpPr>
        <p:spPr>
          <a:xfrm>
            <a:off x="6900901" y="415786"/>
            <a:ext cx="496776" cy="178345"/>
          </a:xfrm>
          <a:prstGeom prst="leftRightArrow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AE2D9C0-972C-95E2-0938-62F1833468D0}"/>
              </a:ext>
            </a:extLst>
          </p:cNvPr>
          <p:cNvSpPr txBox="1"/>
          <p:nvPr/>
        </p:nvSpPr>
        <p:spPr>
          <a:xfrm>
            <a:off x="5926636" y="735847"/>
            <a:ext cx="11477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-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High-end SSD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A27020F-349B-2DF1-FCA0-9C9BB2454681}"/>
              </a:ext>
            </a:extLst>
          </p:cNvPr>
          <p:cNvSpPr txBox="1"/>
          <p:nvPr/>
        </p:nvSpPr>
        <p:spPr>
          <a:xfrm>
            <a:off x="7977054" y="726157"/>
            <a:ext cx="12209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-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Low-end HDD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825DC5D-81AB-04E4-457E-1AE474601F09}"/>
              </a:ext>
            </a:extLst>
          </p:cNvPr>
          <p:cNvSpPr txBox="1"/>
          <p:nvPr/>
        </p:nvSpPr>
        <p:spPr>
          <a:xfrm>
            <a:off x="7029623" y="731770"/>
            <a:ext cx="11038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-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Mid-end SSD</a:t>
            </a:r>
          </a:p>
        </p:txBody>
      </p:sp>
      <p:pic>
        <p:nvPicPr>
          <p:cNvPr id="41" name="Picture 4">
            <a:extLst>
              <a:ext uri="{FF2B5EF4-FFF2-40B4-BE49-F238E27FC236}">
                <a16:creationId xmlns:a16="http://schemas.microsoft.com/office/drawing/2014/main" id="{7A274462-FEE9-D47C-5E9D-EE76150DCE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1022" y="16341"/>
            <a:ext cx="587878" cy="796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Left-right Arrow 41">
            <a:extLst>
              <a:ext uri="{FF2B5EF4-FFF2-40B4-BE49-F238E27FC236}">
                <a16:creationId xmlns:a16="http://schemas.microsoft.com/office/drawing/2014/main" id="{C61D758D-9E4E-D4DE-BA25-1A64998766D7}"/>
              </a:ext>
            </a:extLst>
          </p:cNvPr>
          <p:cNvSpPr/>
          <p:nvPr/>
        </p:nvSpPr>
        <p:spPr>
          <a:xfrm>
            <a:off x="7904136" y="415785"/>
            <a:ext cx="468305" cy="178345"/>
          </a:xfrm>
          <a:prstGeom prst="leftRightArrow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D1F5921F-81A9-F349-6760-3D0B405541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86600" y="647429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chemeClr val="tx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571078-45FA-4BA5-9BE9-4C6ADE012FE3}" type="slidenum">
              <a:rPr kumimoji="0" lang="en-CH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142</a:t>
            </a:fld>
            <a:endParaRPr kumimoji="0" lang="en-CH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14518249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B33B866-8551-7643-9289-120D0A85D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Performance on Tri-HSS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455222-47CF-2A88-503F-0BF8819911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84184"/>
            <a:ext cx="9144000" cy="311870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B6C90E5-6A71-6989-9819-9F83DC13CDA4}"/>
              </a:ext>
            </a:extLst>
          </p:cNvPr>
          <p:cNvSpPr/>
          <p:nvPr/>
        </p:nvSpPr>
        <p:spPr>
          <a:xfrm>
            <a:off x="4835441" y="3234211"/>
            <a:ext cx="217587" cy="180699"/>
          </a:xfrm>
          <a:prstGeom prst="rect">
            <a:avLst/>
          </a:prstGeom>
          <a:solidFill>
            <a:srgbClr val="FF9A9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79E595B-C8D5-6485-7274-CBEB5E080919}"/>
              </a:ext>
            </a:extLst>
          </p:cNvPr>
          <p:cNvSpPr txBox="1"/>
          <p:nvPr/>
        </p:nvSpPr>
        <p:spPr>
          <a:xfrm>
            <a:off x="5096909" y="3119490"/>
            <a:ext cx="14727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Sibyl</a:t>
            </a:r>
            <a:r>
              <a:rPr kumimoji="0" lang="en-US" sz="18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Tri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-hybrid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E269C6E-5788-291D-9487-56378352015D}"/>
              </a:ext>
            </a:extLst>
          </p:cNvPr>
          <p:cNvSpPr/>
          <p:nvPr/>
        </p:nvSpPr>
        <p:spPr>
          <a:xfrm>
            <a:off x="2871839" y="3275019"/>
            <a:ext cx="217587" cy="180699"/>
          </a:xfrm>
          <a:prstGeom prst="rect">
            <a:avLst/>
          </a:prstGeom>
          <a:solidFill>
            <a:srgbClr val="5D99A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87070FB-2619-A8B9-2CE8-8AA84DB366E3}"/>
              </a:ext>
            </a:extLst>
          </p:cNvPr>
          <p:cNvSpPr txBox="1"/>
          <p:nvPr/>
        </p:nvSpPr>
        <p:spPr>
          <a:xfrm>
            <a:off x="3133307" y="3160299"/>
            <a:ext cx="25692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Heuristic</a:t>
            </a:r>
            <a:r>
              <a:rPr kumimoji="0" lang="en-US" sz="18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Tri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-hybrid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3CA8934-A5AD-00A0-069D-DE5A1C957021}"/>
              </a:ext>
            </a:extLst>
          </p:cNvPr>
          <p:cNvSpPr txBox="1"/>
          <p:nvPr/>
        </p:nvSpPr>
        <p:spPr>
          <a:xfrm>
            <a:off x="0" y="1021013"/>
            <a:ext cx="9063613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Extending Sibyl for </a:t>
            </a:r>
            <a:r>
              <a:rPr kumimoji="0" lang="en-CH" sz="30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more devices</a:t>
            </a:r>
            <a:r>
              <a:rPr kumimoji="0" lang="en-C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:</a:t>
            </a:r>
          </a:p>
          <a:p>
            <a:pPr marL="971550" marR="0" lvl="1" indent="-5143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A</a:t>
            </a:r>
            <a:r>
              <a:rPr kumimoji="0" lang="en-CH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dd a new action</a:t>
            </a:r>
          </a:p>
          <a:p>
            <a:pPr marL="971550" marR="0" lvl="1" indent="-5143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A</a:t>
            </a:r>
            <a:r>
              <a:rPr kumimoji="0" lang="en-CH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dd the remaining capacity </a:t>
            </a:r>
            <a:r>
              <a:rPr kumimoji="0" lang="en-C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of the new device as a state feature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5081936-E33F-1DF7-A450-E7ACF6F81108}"/>
              </a:ext>
            </a:extLst>
          </p:cNvPr>
          <p:cNvSpPr/>
          <p:nvPr/>
        </p:nvSpPr>
        <p:spPr>
          <a:xfrm>
            <a:off x="88625" y="738418"/>
            <a:ext cx="9055376" cy="5648595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0AEF87A-A5AA-2F24-D251-F46138901EEB}"/>
              </a:ext>
            </a:extLst>
          </p:cNvPr>
          <p:cNvSpPr/>
          <p:nvPr/>
        </p:nvSpPr>
        <p:spPr>
          <a:xfrm>
            <a:off x="80386" y="2051525"/>
            <a:ext cx="8983227" cy="16122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Sibyl </a:t>
            </a:r>
            <a:r>
              <a:rPr kumimoji="0" lang="en-GB" sz="3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outperforms</a:t>
            </a:r>
            <a:r>
              <a:rPr kumimoji="0" lang="en-GB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 the state-of-the-art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data placement policy by</a:t>
            </a:r>
            <a:r>
              <a:rPr kumimoji="0" lang="en-GB" sz="34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48.2% in a real tri-hybrid system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ADBECC2-B717-036A-ABD7-09C0EE0BD6E5}"/>
              </a:ext>
            </a:extLst>
          </p:cNvPr>
          <p:cNvSpPr/>
          <p:nvPr/>
        </p:nvSpPr>
        <p:spPr>
          <a:xfrm>
            <a:off x="72149" y="4227205"/>
            <a:ext cx="8983227" cy="16122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Sibyl reduces the system architect's burden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by</a:t>
            </a:r>
            <a:r>
              <a:rPr kumimoji="0" lang="en-GB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GB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providing </a:t>
            </a:r>
            <a:r>
              <a:rPr kumimoji="0" lang="en-GB" sz="3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ease of extensibility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D58DB376-8ABB-5CF2-9F1C-92CB3ECB358C}"/>
              </a:ext>
            </a:extLst>
          </p:cNvPr>
          <p:cNvSpPr/>
          <p:nvPr/>
        </p:nvSpPr>
        <p:spPr>
          <a:xfrm>
            <a:off x="5820102" y="0"/>
            <a:ext cx="3310696" cy="102101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27" name="Picture 2" descr="Intel SSDPED1K375GA01 Optane SSD DC P4800X Series - Walmart.com">
            <a:extLst>
              <a:ext uri="{FF2B5EF4-FFF2-40B4-BE49-F238E27FC236}">
                <a16:creationId xmlns:a16="http://schemas.microsoft.com/office/drawing/2014/main" id="{0565A329-DBD9-9186-0262-48DB10B4E4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634" b="71242" l="817" r="99183">
                        <a14:foregroundMark x1="327" y1="29085" x2="6373" y2="33660"/>
                        <a14:foregroundMark x1="6373" y1="33660" x2="5229" y2="71569"/>
                        <a14:foregroundMark x1="8448" y1="72018" x2="12255" y2="72549"/>
                        <a14:foregroundMark x1="5229" y1="71569" x2="7414" y2="71874"/>
                        <a14:foregroundMark x1="12255" y1="72549" x2="12686" y2="71567"/>
                        <a14:foregroundMark x1="19281" y1="63308" x2="19599" y2="63110"/>
                        <a14:foregroundMark x1="96963" y1="62296" x2="99837" y2="62418"/>
                        <a14:foregroundMark x1="99758" y1="57120" x2="99346" y2="29575"/>
                        <a14:foregroundMark x1="99837" y1="62418" x2="99763" y2="57460"/>
                        <a14:foregroundMark x1="99346" y1="29575" x2="980" y2="26634"/>
                        <a14:foregroundMark x1="38072" y1="43954" x2="26471" y2="44771"/>
                        <a14:foregroundMark x1="26471" y1="44771" x2="39542" y2="43301"/>
                        <a14:foregroundMark x1="39542" y1="43301" x2="27288" y2="43464"/>
                        <a14:foregroundMark x1="27288" y1="43464" x2="34804" y2="43627"/>
                        <a14:foregroundMark x1="34804" y1="43627" x2="23856" y2="42484"/>
                        <a14:foregroundMark x1="23856" y1="42484" x2="46732" y2="45588"/>
                        <a14:foregroundMark x1="46732" y1="45588" x2="19444" y2="47059"/>
                        <a14:foregroundMark x1="19444" y1="47059" x2="36438" y2="44444"/>
                        <a14:foregroundMark x1="10294" y1="58824" x2="8660" y2="57026"/>
                        <a14:foregroundMark x1="8170" y1="63725" x2="7680" y2="71078"/>
                        <a14:foregroundMark x1="7680" y1="71078" x2="6863" y2="71242"/>
                        <a14:backgroundMark x1="8007" y1="70588" x2="15196" y2="65686"/>
                        <a14:backgroundMark x1="15196" y1="65686" x2="20098" y2="59967"/>
                        <a14:backgroundMark x1="20098" y1="59967" x2="25654" y2="64542"/>
                        <a14:backgroundMark x1="25654" y1="64542" x2="32516" y2="66993"/>
                        <a14:backgroundMark x1="32516" y1="66993" x2="40850" y2="67484"/>
                        <a14:backgroundMark x1="40850" y1="67484" x2="48039" y2="66667"/>
                        <a14:backgroundMark x1="48039" y1="66667" x2="53595" y2="62418"/>
                        <a14:backgroundMark x1="53595" y1="62418" x2="98529" y2="59477"/>
                        <a14:backgroundMark x1="20098" y1="64052" x2="13562" y2="69118"/>
                        <a14:backgroundMark x1="13562" y1="69118" x2="27451" y2="73529"/>
                        <a14:backgroundMark x1="27451" y1="73529" x2="63889" y2="66830"/>
                        <a14:backgroundMark x1="63889" y1="66830" x2="54085" y2="64869"/>
                        <a14:backgroundMark x1="54085" y1="64869" x2="53105" y2="65359"/>
                        <a14:backgroundMark x1="96569" y1="61765" x2="82190" y2="65033"/>
                        <a14:backgroundMark x1="18791" y1="63235" x2="17810" y2="651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256" b="27768"/>
          <a:stretch/>
        </p:blipFill>
        <p:spPr bwMode="auto">
          <a:xfrm>
            <a:off x="5820103" y="325993"/>
            <a:ext cx="1093985" cy="45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>
            <a:extLst>
              <a:ext uri="{FF2B5EF4-FFF2-40B4-BE49-F238E27FC236}">
                <a16:creationId xmlns:a16="http://schemas.microsoft.com/office/drawing/2014/main" id="{80BEF869-4B69-3C63-834C-3335CE05A2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3171" y="249112"/>
            <a:ext cx="791035" cy="54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Left-right Arrow 28">
            <a:extLst>
              <a:ext uri="{FF2B5EF4-FFF2-40B4-BE49-F238E27FC236}">
                <a16:creationId xmlns:a16="http://schemas.microsoft.com/office/drawing/2014/main" id="{60D1D6D0-5A41-28A7-F5F9-AA8B453587A4}"/>
              </a:ext>
            </a:extLst>
          </p:cNvPr>
          <p:cNvSpPr/>
          <p:nvPr/>
        </p:nvSpPr>
        <p:spPr>
          <a:xfrm>
            <a:off x="6900901" y="415786"/>
            <a:ext cx="496776" cy="178345"/>
          </a:xfrm>
          <a:prstGeom prst="leftRightArrow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458CBAB-6F90-86A4-C2A0-EA3587CFD4D2}"/>
              </a:ext>
            </a:extLst>
          </p:cNvPr>
          <p:cNvSpPr txBox="1"/>
          <p:nvPr/>
        </p:nvSpPr>
        <p:spPr>
          <a:xfrm>
            <a:off x="5926636" y="735847"/>
            <a:ext cx="11477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-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High-end SSD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37CE180-567D-84E2-4F12-31755C2B607A}"/>
              </a:ext>
            </a:extLst>
          </p:cNvPr>
          <p:cNvSpPr txBox="1"/>
          <p:nvPr/>
        </p:nvSpPr>
        <p:spPr>
          <a:xfrm>
            <a:off x="7977054" y="726157"/>
            <a:ext cx="12209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-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Low-end HDD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D44C1A0-9412-9280-B68B-470246F50FAA}"/>
              </a:ext>
            </a:extLst>
          </p:cNvPr>
          <p:cNvSpPr txBox="1"/>
          <p:nvPr/>
        </p:nvSpPr>
        <p:spPr>
          <a:xfrm>
            <a:off x="7029623" y="731770"/>
            <a:ext cx="11038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-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Mid-end SSD</a:t>
            </a:r>
          </a:p>
        </p:txBody>
      </p:sp>
      <p:pic>
        <p:nvPicPr>
          <p:cNvPr id="33" name="Picture 4">
            <a:extLst>
              <a:ext uri="{FF2B5EF4-FFF2-40B4-BE49-F238E27FC236}">
                <a16:creationId xmlns:a16="http://schemas.microsoft.com/office/drawing/2014/main" id="{C1AE79A3-C444-EB97-D356-5E346E669C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1022" y="16341"/>
            <a:ext cx="587878" cy="796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Left-right Arrow 33">
            <a:extLst>
              <a:ext uri="{FF2B5EF4-FFF2-40B4-BE49-F238E27FC236}">
                <a16:creationId xmlns:a16="http://schemas.microsoft.com/office/drawing/2014/main" id="{490F921D-4AC2-5186-E4A5-73D4E0275D93}"/>
              </a:ext>
            </a:extLst>
          </p:cNvPr>
          <p:cNvSpPr/>
          <p:nvPr/>
        </p:nvSpPr>
        <p:spPr>
          <a:xfrm>
            <a:off x="7904136" y="415785"/>
            <a:ext cx="468305" cy="178345"/>
          </a:xfrm>
          <a:prstGeom prst="leftRightArrow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2C4775AB-0B7B-6694-453A-40832BFAE3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86600" y="647429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chemeClr val="tx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571078-45FA-4BA5-9BE9-4C6ADE012FE3}" type="slidenum">
              <a:rPr kumimoji="0" lang="en-CH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143</a:t>
            </a:fld>
            <a:endParaRPr kumimoji="0" lang="en-CH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96832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4F170E7-5437-B241-B8D8-8F3300D03E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Sibyl’s Overhead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3E193EB-0456-824E-AABB-C7B9331897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3000" b="1" dirty="0">
                <a:solidFill>
                  <a:srgbClr val="000CFF"/>
                </a:solidFill>
                <a:latin typeface="+mn-lt"/>
              </a:rPr>
              <a:t>124.4 KiB </a:t>
            </a:r>
            <a:r>
              <a:rPr lang="en-US" sz="3000" dirty="0">
                <a:latin typeface="+mn-lt"/>
              </a:rPr>
              <a:t>of total storage cost </a:t>
            </a:r>
          </a:p>
          <a:p>
            <a:pPr lvl="1">
              <a:lnSpc>
                <a:spcPct val="100000"/>
              </a:lnSpc>
              <a:spcBef>
                <a:spcPts val="400"/>
              </a:spcBef>
            </a:pPr>
            <a:r>
              <a:rPr lang="en-US" sz="2600" dirty="0">
                <a:latin typeface="+mn-lt"/>
              </a:rPr>
              <a:t>Experience buffer, inference and training network</a:t>
            </a:r>
          </a:p>
          <a:p>
            <a:pPr>
              <a:lnSpc>
                <a:spcPct val="100000"/>
              </a:lnSpc>
              <a:spcBef>
                <a:spcPts val="1600"/>
              </a:spcBef>
            </a:pPr>
            <a:r>
              <a:rPr lang="en-US" sz="3000" b="1" dirty="0">
                <a:solidFill>
                  <a:srgbClr val="010BFF"/>
                </a:solidFill>
                <a:latin typeface="+mn-lt"/>
              </a:rPr>
              <a:t>40-bit </a:t>
            </a:r>
            <a:r>
              <a:rPr lang="en-US" sz="3000" dirty="0">
                <a:latin typeface="+mn-lt"/>
              </a:rPr>
              <a:t>metadata overhead per page for state features</a:t>
            </a:r>
          </a:p>
          <a:p>
            <a:pPr>
              <a:lnSpc>
                <a:spcPct val="100000"/>
              </a:lnSpc>
              <a:spcBef>
                <a:spcPts val="1600"/>
              </a:spcBef>
            </a:pPr>
            <a:r>
              <a:rPr lang="en-US" sz="3000" dirty="0">
                <a:latin typeface="+mn-lt"/>
              </a:rPr>
              <a:t>Inference latency of </a:t>
            </a:r>
            <a:r>
              <a:rPr lang="en-US" sz="3000" b="1" dirty="0">
                <a:solidFill>
                  <a:srgbClr val="010BFF"/>
                </a:solidFill>
                <a:latin typeface="+mn-lt"/>
              </a:rPr>
              <a:t>~10ns</a:t>
            </a:r>
            <a:endParaRPr lang="en-US" sz="3000" dirty="0">
              <a:latin typeface="+mn-lt"/>
            </a:endParaRPr>
          </a:p>
          <a:p>
            <a:pPr>
              <a:lnSpc>
                <a:spcPct val="100000"/>
              </a:lnSpc>
              <a:spcBef>
                <a:spcPts val="1600"/>
              </a:spcBef>
            </a:pPr>
            <a:r>
              <a:rPr lang="en-US" sz="3000" dirty="0">
                <a:latin typeface="+mn-lt"/>
              </a:rPr>
              <a:t>Training latency of </a:t>
            </a:r>
            <a:r>
              <a:rPr lang="en-US" sz="3000" b="1" dirty="0">
                <a:solidFill>
                  <a:srgbClr val="010BFF"/>
                </a:solidFill>
                <a:latin typeface="+mn-lt"/>
              </a:rPr>
              <a:t>~2us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8C69947-9982-D475-FE3C-B440D83CE6A6}"/>
              </a:ext>
            </a:extLst>
          </p:cNvPr>
          <p:cNvGrpSpPr/>
          <p:nvPr/>
        </p:nvGrpSpPr>
        <p:grpSpPr>
          <a:xfrm>
            <a:off x="1990257" y="4205040"/>
            <a:ext cx="5179784" cy="893459"/>
            <a:chOff x="2092984" y="4994507"/>
            <a:chExt cx="5179784" cy="893459"/>
          </a:xfrm>
        </p:grpSpPr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AE42B20C-E77C-7C39-B375-0D15BBCCDF36}"/>
                </a:ext>
              </a:extLst>
            </p:cNvPr>
            <p:cNvSpPr/>
            <p:nvPr/>
          </p:nvSpPr>
          <p:spPr>
            <a:xfrm>
              <a:off x="2539713" y="5131671"/>
              <a:ext cx="4733055" cy="650630"/>
            </a:xfrm>
            <a:prstGeom prst="round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Small inference</a:t>
              </a: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overhead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7A4B1068-5964-E378-B8E2-ABB3A74744A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2984" y="4994507"/>
              <a:ext cx="893459" cy="89345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3A45AA6-9DE7-F1ED-8BCA-B82E3F122A26}"/>
              </a:ext>
            </a:extLst>
          </p:cNvPr>
          <p:cNvGrpSpPr/>
          <p:nvPr/>
        </p:nvGrpSpPr>
        <p:grpSpPr>
          <a:xfrm>
            <a:off x="1995475" y="5462256"/>
            <a:ext cx="5091125" cy="893459"/>
            <a:chOff x="2092984" y="5984047"/>
            <a:chExt cx="5091125" cy="893459"/>
          </a:xfrm>
        </p:grpSpPr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1FCF103B-80E0-0B4F-96B7-2C7E8AA094DF}"/>
                </a:ext>
              </a:extLst>
            </p:cNvPr>
            <p:cNvSpPr/>
            <p:nvPr/>
          </p:nvSpPr>
          <p:spPr>
            <a:xfrm>
              <a:off x="2451054" y="6101150"/>
              <a:ext cx="4733055" cy="650630"/>
            </a:xfrm>
            <a:prstGeom prst="round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    Satisfies prediction latency</a:t>
              </a:r>
              <a:endPara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078F5DB-2D7A-2763-5D7D-93206301A20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2984" y="5984047"/>
              <a:ext cx="893459" cy="89345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150B6291-5364-2E32-BC43-CA86E2BFF7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86600" y="647429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chemeClr val="tx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571078-45FA-4BA5-9BE9-4C6ADE012FE3}" type="slidenum">
              <a:rPr kumimoji="0" lang="en-CH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144</a:t>
            </a:fld>
            <a:endParaRPr kumimoji="0" lang="en-CH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20695522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11BF3B2-EBA2-284D-B1A6-0A4796392E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in the Paper (1/3)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A584A94-F8C7-C549-8266-83090A961D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just">
              <a:lnSpc>
                <a:spcPts val="2280"/>
              </a:lnSpc>
            </a:pPr>
            <a:r>
              <a:rPr lang="en-US" sz="3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Throughput (IOPS) evaluation</a:t>
            </a:r>
          </a:p>
          <a:p>
            <a:pPr lvl="1" algn="just">
              <a:lnSpc>
                <a:spcPts val="2280"/>
              </a:lnSpc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Sibyl provides high IOPS compared to baseline policies because it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indirectly captures throughput (size/latency)</a:t>
            </a:r>
          </a:p>
          <a:p>
            <a:pPr lvl="1" algn="just">
              <a:lnSpc>
                <a:spcPts val="2280"/>
              </a:lnSpc>
            </a:pPr>
            <a:endParaRPr lang="en-US" b="1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 algn="just">
              <a:lnSpc>
                <a:spcPts val="2280"/>
              </a:lnSpc>
            </a:pPr>
            <a:endParaRPr lang="en-US" b="1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 algn="just">
              <a:lnSpc>
                <a:spcPts val="2280"/>
              </a:lnSpc>
            </a:pPr>
            <a:endParaRPr lang="en-US" b="1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ts val="2280"/>
              </a:lnSpc>
              <a:spcBef>
                <a:spcPts val="1600"/>
              </a:spcBef>
            </a:pP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Evaluation on </a:t>
            </a:r>
            <a:r>
              <a:rPr lang="en-US" sz="30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unseen workloads</a:t>
            </a:r>
          </a:p>
          <a:p>
            <a:pPr lvl="1" algn="just">
              <a:lnSpc>
                <a:spcPts val="2280"/>
              </a:lnSpc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Sibyl can </a:t>
            </a:r>
            <a:r>
              <a:rPr lang="en-US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effectively adapt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its policy to highly dynamic workloads</a:t>
            </a:r>
          </a:p>
          <a:p>
            <a:pPr lvl="1" algn="just">
              <a:lnSpc>
                <a:spcPts val="2280"/>
              </a:lnSpc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 algn="just">
              <a:lnSpc>
                <a:spcPts val="2280"/>
              </a:lnSpc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1" indent="0" algn="just">
              <a:lnSpc>
                <a:spcPts val="2280"/>
              </a:lnSpc>
              <a:buNone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ts val="2280"/>
              </a:lnSpc>
              <a:spcBef>
                <a:spcPts val="1600"/>
              </a:spcBef>
            </a:pP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Evaluation on </a:t>
            </a:r>
            <a:r>
              <a:rPr lang="en-US" sz="3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mixed workloads</a:t>
            </a:r>
          </a:p>
          <a:p>
            <a:pPr lvl="1" algn="just">
              <a:lnSpc>
                <a:spcPts val="2280"/>
              </a:lnSpc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Sibyl provides </a:t>
            </a:r>
            <a:r>
              <a:rPr lang="en-US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equally-high performance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benefits as in single workloads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4E9D0D5-BB63-92A5-4782-07FE03B6C8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86600" y="647429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chemeClr val="tx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571078-45FA-4BA5-9BE9-4C6ADE012FE3}" type="slidenum">
              <a:rPr kumimoji="0" lang="en-CH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145</a:t>
            </a:fld>
            <a:endParaRPr kumimoji="0" lang="en-CH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86294469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11BF3B2-EBA2-284D-B1A6-0A4796392E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in the Paper (2/3)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A584A94-F8C7-C549-8266-83090A961D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8894602" cy="5921827"/>
          </a:xfrm>
        </p:spPr>
        <p:txBody>
          <a:bodyPr>
            <a:noAutofit/>
          </a:bodyPr>
          <a:lstStyle/>
          <a:p>
            <a:pPr>
              <a:lnSpc>
                <a:spcPts val="2280"/>
              </a:lnSpc>
              <a:spcBef>
                <a:spcPts val="1600"/>
              </a:spcBef>
            </a:pP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Evaluation on </a:t>
            </a:r>
            <a:r>
              <a:rPr lang="en-US" sz="3000" b="1" dirty="0">
                <a:solidFill>
                  <a:srgbClr val="000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different features</a:t>
            </a:r>
            <a:endParaRPr lang="en-US" sz="30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lnSpc>
                <a:spcPts val="2280"/>
              </a:lnSpc>
              <a:spcBef>
                <a:spcPts val="1000"/>
              </a:spcBef>
            </a:pPr>
            <a:r>
              <a:rPr lang="en-GB" dirty="0"/>
              <a:t>Sibyl </a:t>
            </a:r>
            <a:r>
              <a:rPr lang="en-GB" dirty="0">
                <a:solidFill>
                  <a:srgbClr val="000BEB"/>
                </a:solidFill>
              </a:rPr>
              <a:t>autonomously decides </a:t>
            </a:r>
            <a:r>
              <a:rPr lang="en-GB" dirty="0"/>
              <a:t>which features are important to maximize the performance</a:t>
            </a:r>
            <a:endParaRPr lang="en-US" dirty="0"/>
          </a:p>
          <a:p>
            <a:pPr>
              <a:lnSpc>
                <a:spcPct val="100000"/>
              </a:lnSpc>
              <a:spcBef>
                <a:spcPts val="3400"/>
              </a:spcBef>
              <a:spcAft>
                <a:spcPts val="600"/>
              </a:spcAft>
            </a:pP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Evaluation with </a:t>
            </a:r>
            <a:r>
              <a:rPr lang="en-US" sz="30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different hyperparameter values</a:t>
            </a:r>
          </a:p>
          <a:p>
            <a:pPr lvl="1">
              <a:lnSpc>
                <a:spcPct val="100000"/>
              </a:lnSpc>
              <a:spcBef>
                <a:spcPts val="1600"/>
              </a:spcBef>
              <a:spcAft>
                <a:spcPts val="600"/>
              </a:spcAft>
            </a:pP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2280"/>
              </a:lnSpc>
              <a:spcBef>
                <a:spcPts val="1600"/>
              </a:spcBef>
            </a:pP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Sensitivity to </a:t>
            </a:r>
            <a:r>
              <a:rPr lang="en-US" sz="30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fast storage capacity</a:t>
            </a:r>
          </a:p>
          <a:p>
            <a:pPr lvl="1">
              <a:lnSpc>
                <a:spcPct val="100000"/>
              </a:lnSpc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Sibyl </a:t>
            </a:r>
            <a:r>
              <a:rPr lang="en-US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provides scalability by dynamically adapting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its policy to available storage size</a:t>
            </a:r>
          </a:p>
          <a:p>
            <a:pPr lvl="1">
              <a:lnSpc>
                <a:spcPts val="2280"/>
              </a:lnSpc>
            </a:pP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2280"/>
              </a:lnSpc>
            </a:pPr>
            <a:r>
              <a:rPr lang="en-GB" sz="3000" b="1" dirty="0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Explainability</a:t>
            </a:r>
            <a:r>
              <a:rPr lang="en-GB" sz="30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analysis </a:t>
            </a:r>
            <a:r>
              <a:rPr lang="en-GB" sz="3000" dirty="0">
                <a:latin typeface="Calibri" panose="020F0502020204030204" pitchFamily="34" charset="0"/>
                <a:cs typeface="Calibri" panose="020F0502020204030204" pitchFamily="34" charset="0"/>
              </a:rPr>
              <a:t>of Sibyl's decision making</a:t>
            </a:r>
          </a:p>
          <a:p>
            <a:pPr lvl="1">
              <a:lnSpc>
                <a:spcPts val="2280"/>
              </a:lnSpc>
            </a:pPr>
            <a:r>
              <a:rPr lang="en-US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Explain Sibyl’s actions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for different workload characteristics and device configurations</a:t>
            </a:r>
            <a:endParaRPr lang="en-US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75D93DF-CB9D-6BA7-FDDA-E3B35DF83F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86600" y="647429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chemeClr val="tx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571078-45FA-4BA5-9BE9-4C6ADE012FE3}" type="slidenum">
              <a:rPr kumimoji="0" lang="en-CH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146</a:t>
            </a:fld>
            <a:endParaRPr kumimoji="0" lang="en-CH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95765586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11BF3B2-EBA2-284D-B1A6-0A4796392E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in the Paper (3/3)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E506BC9-2310-7F40-077A-460D0095D9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350" y="2400650"/>
            <a:ext cx="8623300" cy="1790700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04C4DDB-B2BA-D672-9C32-CC70AA618958}"/>
              </a:ext>
            </a:extLst>
          </p:cNvPr>
          <p:cNvSpPr txBox="1"/>
          <p:nvPr/>
        </p:nvSpPr>
        <p:spPr>
          <a:xfrm>
            <a:off x="1236467" y="4960737"/>
            <a:ext cx="641742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Consolas" panose="020B0609020204030204" pitchFamily="49" charset="0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https://arxiv.org/pdf/2205.07394.pdf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nsolas" panose="020B0609020204030204" pitchFamily="49" charset="0"/>
              <a:ea typeface="+mn-ea"/>
              <a:cs typeface="Consolas" panose="020B0609020204030204" pitchFamily="49" charset="0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7FAD9B3-EA3D-F309-C29E-C92A69B0C19A}"/>
              </a:ext>
            </a:extLst>
          </p:cNvPr>
          <p:cNvSpPr txBox="1"/>
          <p:nvPr/>
        </p:nvSpPr>
        <p:spPr>
          <a:xfrm>
            <a:off x="1363287" y="5936400"/>
            <a:ext cx="6163786" cy="510778"/>
          </a:xfrm>
          <a:prstGeom prst="round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Consolas" panose="020B0609020204030204" pitchFamily="49" charset="0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https://github.com/CMU-SAFARI/Sibyl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nsolas" panose="020B0609020204030204" pitchFamily="49" charset="0"/>
              <a:ea typeface="+mn-ea"/>
              <a:cs typeface="Consolas" panose="020B0609020204030204" pitchFamily="49" charset="0"/>
              <a:sym typeface="Arial"/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9A04D57-5758-613C-1D1E-8DA6BFC53E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86600" y="647429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chemeClr val="tx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571078-45FA-4BA5-9BE9-4C6ADE012FE3}" type="slidenum">
              <a:rPr kumimoji="0" lang="en-CH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147</a:t>
            </a:fld>
            <a:endParaRPr kumimoji="0" lang="en-CH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14161571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70FED3A-E902-9492-033C-94391A40A1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  <a:endParaRPr lang="en-C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722C4C-45FE-344B-A79D-CCCD100D93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699" y="837502"/>
            <a:ext cx="8842955" cy="4920361"/>
          </a:xfrm>
        </p:spPr>
        <p:txBody>
          <a:bodyPr>
            <a:noAutofit/>
          </a:bodyPr>
          <a:lstStyle/>
          <a:p>
            <a:pPr algn="just"/>
            <a:r>
              <a:rPr lang="en-US" sz="3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introduced </a:t>
            </a:r>
            <a:r>
              <a:rPr lang="en-GB" sz="3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Sibyl</a:t>
            </a:r>
            <a:r>
              <a:rPr lang="en-GB" sz="30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3000" dirty="0">
                <a:latin typeface="Calibri" panose="020F0502020204030204" pitchFamily="34" charset="0"/>
                <a:cs typeface="Calibri" panose="020F0502020204030204" pitchFamily="34" charset="0"/>
              </a:rPr>
              <a:t>the first reinforcement learning-based data placement technique in hybrid storage systems that provides</a:t>
            </a:r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36575" lvl="1" indent="-179388" algn="just"/>
            <a:r>
              <a:rPr lang="en" b="1" dirty="0">
                <a:solidFill>
                  <a:srgbClr val="000BE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Adaptivity </a:t>
            </a:r>
          </a:p>
          <a:p>
            <a:pPr marL="536575" lvl="1" indent="-179388" algn="just"/>
            <a:r>
              <a:rPr lang="en" b="1" dirty="0">
                <a:solidFill>
                  <a:srgbClr val="000BE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Easily extensibility </a:t>
            </a:r>
          </a:p>
          <a:p>
            <a:pPr marL="536575" lvl="1" indent="-179388" algn="just"/>
            <a:r>
              <a:rPr lang="en" b="1" dirty="0">
                <a:solidFill>
                  <a:srgbClr val="000BE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Ease of design and implementation</a:t>
            </a:r>
            <a:endParaRPr lang="en-US" sz="2200" b="1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9375" indent="-179388" algn="just"/>
            <a:r>
              <a:rPr lang="en-US" sz="30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evaluated Sibyl 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on</a:t>
            </a:r>
            <a:r>
              <a:rPr lang="en-US" sz="30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real systems 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using many different workloads</a:t>
            </a:r>
          </a:p>
          <a:p>
            <a:pPr marL="536575" lvl="1" indent="-179388" algn="just"/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Sibyl </a:t>
            </a:r>
            <a:r>
              <a:rPr lang="en-GB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improves performance by 21.6% 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compared to the best prior data placement policy in a dual-HSS configuration</a:t>
            </a:r>
          </a:p>
          <a:p>
            <a:pPr marL="536575" lvl="1" indent="-179388" algn="just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In </a:t>
            </a:r>
            <a:r>
              <a:rPr lang="en" dirty="0">
                <a:latin typeface="Calibri" panose="020F0502020204030204" pitchFamily="34" charset="0"/>
                <a:cs typeface="Calibri" panose="020F0502020204030204" pitchFamily="34" charset="0"/>
              </a:rPr>
              <a:t>a tri-HSS configuration, Sibyl </a:t>
            </a:r>
            <a:r>
              <a:rPr lang="en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outperforms</a:t>
            </a:r>
            <a:r>
              <a:rPr lang="en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" dirty="0">
                <a:latin typeface="Calibri" panose="020F0502020204030204" pitchFamily="34" charset="0"/>
                <a:cs typeface="Calibri" panose="020F0502020204030204" pitchFamily="34" charset="0"/>
              </a:rPr>
              <a:t>the state-of-the-art-data placement policy by </a:t>
            </a:r>
            <a:r>
              <a:rPr lang="en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48.2%</a:t>
            </a:r>
            <a:r>
              <a:rPr lang="en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536575" lvl="1" indent="-179388" algn="just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Sibyl </a:t>
            </a:r>
            <a:r>
              <a:rPr lang="en" dirty="0">
                <a:latin typeface="Calibri" panose="020F0502020204030204" pitchFamily="34" charset="0"/>
                <a:cs typeface="Calibri" panose="020F0502020204030204" pitchFamily="34" charset="0"/>
              </a:rPr>
              <a:t>achieves </a:t>
            </a:r>
            <a:r>
              <a:rPr lang="en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80% of the performance</a:t>
            </a:r>
            <a:r>
              <a:rPr lang="en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" dirty="0">
                <a:latin typeface="Calibri" panose="020F0502020204030204" pitchFamily="34" charset="0"/>
                <a:cs typeface="Calibri" panose="020F0502020204030204" pitchFamily="34" charset="0"/>
              </a:rPr>
              <a:t>of an oracle policy with a storage overhead of only </a:t>
            </a:r>
            <a:r>
              <a:rPr lang="en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124.4 KiB</a:t>
            </a:r>
            <a:endParaRPr lang="en-US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D4014DC-6A31-44C1-AE15-6B85E8E5A42D}"/>
              </a:ext>
            </a:extLst>
          </p:cNvPr>
          <p:cNvSpPr txBox="1"/>
          <p:nvPr/>
        </p:nvSpPr>
        <p:spPr>
          <a:xfrm>
            <a:off x="2740409" y="6517481"/>
            <a:ext cx="3663182" cy="340519"/>
          </a:xfrm>
          <a:prstGeom prst="round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Consolas" panose="020B0609020204030204" pitchFamily="49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https://github.com/CMU-SAFARI/Sibyl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nsolas" panose="020B0609020204030204" pitchFamily="49" charset="0"/>
              <a:ea typeface="+mn-ea"/>
              <a:cs typeface="Consolas" panose="020B0609020204030204" pitchFamily="49" charset="0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BF882D-7906-0853-272A-8DFA1E7A5A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86600" y="647429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chemeClr val="tx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571078-45FA-4BA5-9BE9-4C6ADE012FE3}" type="slidenum">
              <a:rPr kumimoji="0" lang="en-CH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148</a:t>
            </a:fld>
            <a:endParaRPr kumimoji="0" lang="en-CH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94962915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607B2-8350-8961-1A1F-A8A5FB0AA7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Major Directions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16B3E2-20B7-DEBC-F71D-D11EB5FEEA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8894602" cy="5589172"/>
          </a:xfrm>
        </p:spPr>
        <p:txBody>
          <a:bodyPr>
            <a:normAutofit/>
          </a:bodyPr>
          <a:lstStyle/>
          <a:p>
            <a:r>
              <a:rPr lang="en-US" dirty="0"/>
              <a:t>Consider </a:t>
            </a:r>
            <a:r>
              <a:rPr lang="en-US" dirty="0">
                <a:solidFill>
                  <a:srgbClr val="C00000"/>
                </a:solidFill>
              </a:rPr>
              <a:t>other optimization objectives</a:t>
            </a:r>
          </a:p>
          <a:p>
            <a:pPr lvl="1"/>
            <a:r>
              <a:rPr lang="en-US" dirty="0">
                <a:solidFill>
                  <a:srgbClr val="0432FF"/>
                </a:solidFill>
              </a:rPr>
              <a:t>Energy consumption</a:t>
            </a:r>
            <a:r>
              <a:rPr lang="en-US" dirty="0"/>
              <a:t>, </a:t>
            </a:r>
            <a:r>
              <a:rPr lang="en-US" dirty="0">
                <a:solidFill>
                  <a:srgbClr val="0432FF"/>
                </a:solidFill>
              </a:rPr>
              <a:t>endurance</a:t>
            </a:r>
            <a:r>
              <a:rPr lang="en-US" dirty="0"/>
              <a:t> of storage devices….. </a:t>
            </a:r>
          </a:p>
          <a:p>
            <a:pPr lvl="1"/>
            <a:r>
              <a:rPr lang="en-US" dirty="0"/>
              <a:t>Design </a:t>
            </a:r>
            <a:r>
              <a:rPr lang="en-US" dirty="0">
                <a:solidFill>
                  <a:srgbClr val="0432FF"/>
                </a:solidFill>
              </a:rPr>
              <a:t>better reward </a:t>
            </a:r>
            <a:r>
              <a:rPr lang="en-US" dirty="0"/>
              <a:t>structures </a:t>
            </a:r>
          </a:p>
          <a:p>
            <a:endParaRPr lang="en-US" dirty="0"/>
          </a:p>
          <a:p>
            <a:r>
              <a:rPr lang="en-US" dirty="0">
                <a:solidFill>
                  <a:srgbClr val="C00000"/>
                </a:solidFill>
              </a:rPr>
              <a:t>Optimize data migration </a:t>
            </a:r>
            <a:r>
              <a:rPr lang="en-US" dirty="0"/>
              <a:t>in hybrid storage systems</a:t>
            </a:r>
          </a:p>
          <a:p>
            <a:pPr lvl="1"/>
            <a:r>
              <a:rPr lang="en-US" dirty="0"/>
              <a:t>Explore machine learning (ML) techniques to make </a:t>
            </a:r>
            <a:br>
              <a:rPr lang="en-US" dirty="0"/>
            </a:br>
            <a:r>
              <a:rPr lang="en-US" dirty="0"/>
              <a:t>data migration </a:t>
            </a:r>
            <a:r>
              <a:rPr lang="en-US" dirty="0">
                <a:solidFill>
                  <a:srgbClr val="0432FF"/>
                </a:solidFill>
              </a:rPr>
              <a:t>adaptive</a:t>
            </a:r>
            <a:r>
              <a:rPr lang="en-US" dirty="0"/>
              <a:t> and </a:t>
            </a:r>
            <a:r>
              <a:rPr lang="en-US" dirty="0">
                <a:solidFill>
                  <a:srgbClr val="0432FF"/>
                </a:solidFill>
              </a:rPr>
              <a:t>extensible</a:t>
            </a:r>
          </a:p>
          <a:p>
            <a:pPr lvl="1"/>
            <a:r>
              <a:rPr lang="en-US" dirty="0"/>
              <a:t>How do we </a:t>
            </a:r>
            <a:r>
              <a:rPr lang="en-US" dirty="0">
                <a:solidFill>
                  <a:srgbClr val="0432FF"/>
                </a:solidFill>
              </a:rPr>
              <a:t>coordinate multiple ML techniques</a:t>
            </a:r>
            <a:r>
              <a:rPr lang="en-US" dirty="0"/>
              <a:t>?</a:t>
            </a:r>
          </a:p>
          <a:p>
            <a:endParaRPr lang="en-US" dirty="0"/>
          </a:p>
          <a:p>
            <a:r>
              <a:rPr lang="en-US" dirty="0"/>
              <a:t>How do we improve these policies in </a:t>
            </a:r>
            <a:r>
              <a:rPr lang="en-US" dirty="0">
                <a:solidFill>
                  <a:srgbClr val="C00000"/>
                </a:solidFill>
              </a:rPr>
              <a:t>other </a:t>
            </a:r>
            <a:br>
              <a:rPr lang="en-US">
                <a:solidFill>
                  <a:srgbClr val="C00000"/>
                </a:solidFill>
              </a:rPr>
            </a:br>
            <a:r>
              <a:rPr lang="en-US">
                <a:solidFill>
                  <a:srgbClr val="C00000"/>
                </a:solidFill>
              </a:rPr>
              <a:t>heterogeneous </a:t>
            </a:r>
            <a:r>
              <a:rPr lang="en-US" dirty="0">
                <a:solidFill>
                  <a:srgbClr val="C00000"/>
                </a:solidFill>
              </a:rPr>
              <a:t>memory systems?</a:t>
            </a:r>
          </a:p>
          <a:p>
            <a:pPr lvl="1"/>
            <a:r>
              <a:rPr lang="en-US" dirty="0"/>
              <a:t>DRAM + NVM, CPU Caches + DRAM</a:t>
            </a:r>
          </a:p>
          <a:p>
            <a:pPr lvl="1"/>
            <a:r>
              <a:rPr lang="en-US" dirty="0"/>
              <a:t>Design RL models keeping </a:t>
            </a:r>
            <a:r>
              <a:rPr lang="en-US" dirty="0">
                <a:solidFill>
                  <a:srgbClr val="0432FF"/>
                </a:solidFill>
              </a:rPr>
              <a:t>latency constraints </a:t>
            </a:r>
            <a:r>
              <a:rPr lang="en-US" dirty="0"/>
              <a:t>in mind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43B516-89B7-3672-F59D-7DC0638CEE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571078-45FA-4BA5-9BE9-4C6ADE012FE3}" type="slidenum">
              <a:rPr kumimoji="0" lang="en-CH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149</a:t>
            </a:fld>
            <a:endParaRPr kumimoji="0" lang="en-CH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19645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:a16="http://schemas.microsoft.com/office/drawing/2014/main" id="{8B787024-1CDB-D24A-B90F-7E6CF173F204}"/>
              </a:ext>
            </a:extLst>
          </p:cNvPr>
          <p:cNvSpPr/>
          <p:nvPr/>
        </p:nvSpPr>
        <p:spPr>
          <a:xfrm>
            <a:off x="24714" y="774357"/>
            <a:ext cx="9061622" cy="1070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BE8B71-B563-A143-B242-43734D3BC8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279" y="4973434"/>
            <a:ext cx="1673441" cy="17531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87A405C-66E6-634B-814C-50B63DFE0B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04" y="2085219"/>
            <a:ext cx="899983" cy="8999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CB92004-03B8-784A-A6EB-02608CFD8BE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996" t="12574" r="5631" b="15837"/>
          <a:stretch/>
        </p:blipFill>
        <p:spPr>
          <a:xfrm>
            <a:off x="1531326" y="2196348"/>
            <a:ext cx="1435957" cy="6777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20A06D0-19E6-EA4C-B0B7-7A57B2E634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71151" y="2135744"/>
            <a:ext cx="1349974" cy="8999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63A9C7E-7A86-CA41-898D-58A43FC889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48386" y="2094693"/>
            <a:ext cx="1349974" cy="1334307"/>
          </a:xfrm>
          <a:prstGeom prst="rect">
            <a:avLst/>
          </a:prstGeom>
        </p:spPr>
      </p:pic>
      <p:sp>
        <p:nvSpPr>
          <p:cNvPr id="11" name="Multiply 10">
            <a:extLst>
              <a:ext uri="{FF2B5EF4-FFF2-40B4-BE49-F238E27FC236}">
                <a16:creationId xmlns:a16="http://schemas.microsoft.com/office/drawing/2014/main" id="{FFBC5EF7-E6A4-2D46-A36B-C4D471BA5C6A}"/>
              </a:ext>
            </a:extLst>
          </p:cNvPr>
          <p:cNvSpPr/>
          <p:nvPr/>
        </p:nvSpPr>
        <p:spPr>
          <a:xfrm>
            <a:off x="7293577" y="2135744"/>
            <a:ext cx="1059592" cy="1059592"/>
          </a:xfrm>
          <a:prstGeom prst="mathMultiply">
            <a:avLst>
              <a:gd name="adj1" fmla="val 17300"/>
            </a:avLst>
          </a:prstGeom>
          <a:solidFill>
            <a:srgbClr val="FF0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9A409D54-D93F-7140-AB3A-5BB0EC6A344D}"/>
              </a:ext>
            </a:extLst>
          </p:cNvPr>
          <p:cNvSpPr/>
          <p:nvPr/>
        </p:nvSpPr>
        <p:spPr>
          <a:xfrm>
            <a:off x="177113" y="930876"/>
            <a:ext cx="2484735" cy="1005016"/>
          </a:xfrm>
          <a:prstGeom prst="roundRect">
            <a:avLst>
              <a:gd name="adj" fmla="val 6831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Mainly use </a:t>
            </a: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one</a:t>
            </a: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program context info. for prediction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60E44E15-5D2E-4743-A757-1A54706A0F3E}"/>
              </a:ext>
            </a:extLst>
          </p:cNvPr>
          <p:cNvSpPr/>
          <p:nvPr/>
        </p:nvSpPr>
        <p:spPr>
          <a:xfrm>
            <a:off x="3329631" y="930876"/>
            <a:ext cx="2484735" cy="1005016"/>
          </a:xfrm>
          <a:prstGeom prst="roundRect">
            <a:avLst>
              <a:gd name="adj" fmla="val 6831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Lack </a:t>
            </a: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inherent system awareness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D2B6E010-AB5B-9944-B914-78407CF1B23E}"/>
              </a:ext>
            </a:extLst>
          </p:cNvPr>
          <p:cNvSpPr/>
          <p:nvPr/>
        </p:nvSpPr>
        <p:spPr>
          <a:xfrm>
            <a:off x="6503326" y="930015"/>
            <a:ext cx="2484735" cy="1005016"/>
          </a:xfrm>
          <a:prstGeom prst="roundRect">
            <a:avLst>
              <a:gd name="adj" fmla="val 6831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Lack </a:t>
            </a: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in-silicon</a:t>
            </a: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customizability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FF961FC-AD4C-1C4E-999B-F95F6F0C4A5D}"/>
              </a:ext>
            </a:extLst>
          </p:cNvPr>
          <p:cNvSpPr txBox="1"/>
          <p:nvPr/>
        </p:nvSpPr>
        <p:spPr>
          <a:xfrm>
            <a:off x="92609" y="462735"/>
            <a:ext cx="54213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1270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228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Lato Black" panose="020F0502020204030203" pitchFamily="34" charset="77"/>
                <a:ea typeface="+mn-ea"/>
                <a:cs typeface="+mn-cs"/>
              </a:rPr>
              <a:t>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B757F49-C45C-E94D-B353-2B12B1BE0CE4}"/>
              </a:ext>
            </a:extLst>
          </p:cNvPr>
          <p:cNvSpPr txBox="1"/>
          <p:nvPr/>
        </p:nvSpPr>
        <p:spPr>
          <a:xfrm>
            <a:off x="3350808" y="514516"/>
            <a:ext cx="54213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1270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228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Lato Black" panose="020F0502020204030203" pitchFamily="34" charset="77"/>
                <a:ea typeface="+mn-ea"/>
                <a:cs typeface="+mn-cs"/>
              </a:rPr>
              <a:t>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B32A204-3D83-1940-988D-96277F6E16FD}"/>
              </a:ext>
            </a:extLst>
          </p:cNvPr>
          <p:cNvSpPr txBox="1"/>
          <p:nvPr/>
        </p:nvSpPr>
        <p:spPr>
          <a:xfrm>
            <a:off x="6503326" y="514516"/>
            <a:ext cx="54213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1270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228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Lato Black" panose="020F0502020204030203" pitchFamily="34" charset="77"/>
                <a:ea typeface="+mn-ea"/>
                <a:cs typeface="+mn-cs"/>
              </a:rPr>
              <a:t>3</a:t>
            </a:r>
          </a:p>
        </p:txBody>
      </p:sp>
      <p:cxnSp>
        <p:nvCxnSpPr>
          <p:cNvPr id="21" name="Elbow Connector 20">
            <a:extLst>
              <a:ext uri="{FF2B5EF4-FFF2-40B4-BE49-F238E27FC236}">
                <a16:creationId xmlns:a16="http://schemas.microsoft.com/office/drawing/2014/main" id="{5B601EC1-2D96-EA4F-B5B4-D56DD55E6B94}"/>
              </a:ext>
            </a:extLst>
          </p:cNvPr>
          <p:cNvCxnSpPr>
            <a:cxnSpLocks/>
          </p:cNvCxnSpPr>
          <p:nvPr/>
        </p:nvCxnSpPr>
        <p:spPr>
          <a:xfrm rot="10800000">
            <a:off x="1425142" y="3035727"/>
            <a:ext cx="2086746" cy="1165572"/>
          </a:xfrm>
          <a:prstGeom prst="bentConnector2">
            <a:avLst/>
          </a:prstGeom>
          <a:ln w="28575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Elbow Connector 27">
            <a:extLst>
              <a:ext uri="{FF2B5EF4-FFF2-40B4-BE49-F238E27FC236}">
                <a16:creationId xmlns:a16="http://schemas.microsoft.com/office/drawing/2014/main" id="{78A911A3-128D-074C-B9F9-4AADA430B666}"/>
              </a:ext>
            </a:extLst>
          </p:cNvPr>
          <p:cNvCxnSpPr>
            <a:cxnSpLocks/>
            <a:endCxn id="10" idx="2"/>
          </p:cNvCxnSpPr>
          <p:nvPr/>
        </p:nvCxnSpPr>
        <p:spPr>
          <a:xfrm flipV="1">
            <a:off x="5988908" y="3429000"/>
            <a:ext cx="1834465" cy="772299"/>
          </a:xfrm>
          <a:prstGeom prst="bentConnector2">
            <a:avLst/>
          </a:prstGeom>
          <a:ln w="28575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2A1C356F-1A36-D249-A2B8-8B227454B598}"/>
              </a:ext>
            </a:extLst>
          </p:cNvPr>
          <p:cNvCxnSpPr/>
          <p:nvPr/>
        </p:nvCxnSpPr>
        <p:spPr>
          <a:xfrm flipV="1">
            <a:off x="4646138" y="3105665"/>
            <a:ext cx="0" cy="323335"/>
          </a:xfrm>
          <a:prstGeom prst="straightConnector1">
            <a:avLst/>
          </a:prstGeom>
          <a:ln w="28575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FF35CB54-1AEA-6E4E-9CEE-DA985548B898}"/>
              </a:ext>
            </a:extLst>
          </p:cNvPr>
          <p:cNvSpPr/>
          <p:nvPr/>
        </p:nvSpPr>
        <p:spPr>
          <a:xfrm>
            <a:off x="3056236" y="3542272"/>
            <a:ext cx="3179805" cy="1318054"/>
          </a:xfrm>
          <a:prstGeom prst="wedgeRoundRectCallout">
            <a:avLst>
              <a:gd name="adj1" fmla="val 13882"/>
              <a:gd name="adj2" fmla="val 75625"/>
              <a:gd name="adj3" fmla="val 16667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Why do prefetchers not perform well?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130C138-8545-4245-B8AD-BA33A8AC658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2822" y="2330751"/>
            <a:ext cx="537825" cy="460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943586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091B9-7275-6DEA-14CF-9B0D318FD1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ISCA 2022 Paper, Slides, Videos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052A9A-6C73-D49A-88C9-EF3B15FF9B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997529"/>
            <a:ext cx="8610600" cy="5193723"/>
          </a:xfrm>
        </p:spPr>
        <p:txBody>
          <a:bodyPr/>
          <a:lstStyle/>
          <a:p>
            <a:r>
              <a:rPr lang="en-US" sz="18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Gagandeep Singh, Rakesh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Nadig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Jisung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Park, Rahul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Bera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Nastaran Hajinazar, David Novo, Juan Gomez-Luna, Sander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Stuijk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Henk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Corporaal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and Onur Mutlu,</a:t>
            </a:r>
            <a:br>
              <a:rPr lang="en-US" sz="18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800" b="1" i="0" dirty="0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"Sibyl: Adaptive and Extensible Data Placement in Hybrid Storage Systems Using Online Reinforcement Learning"</a:t>
            </a:r>
            <a:br>
              <a:rPr lang="en-US" sz="18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800" b="0" i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Proceedings of the </a:t>
            </a:r>
            <a:r>
              <a:rPr lang="en-US" sz="1800" b="0" i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49th International Symposium on Computer Architecture</a:t>
            </a:r>
            <a:r>
              <a:rPr lang="en-US" sz="1800" b="0" i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(</a:t>
            </a:r>
            <a:r>
              <a:rPr lang="en-US" sz="1800" b="1" i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ISCA</a:t>
            </a:r>
            <a:r>
              <a:rPr lang="en-US" sz="1800" b="0" i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New York, June 2022.</a:t>
            </a:r>
            <a:br>
              <a:rPr lang="en-US" sz="18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8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[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4"/>
              </a:rPr>
              <a:t>Slides (pptx)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5"/>
              </a:rPr>
              <a:t>(pdf)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]</a:t>
            </a:r>
            <a:br>
              <a:rPr lang="en-US" sz="18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8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[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6"/>
              </a:rPr>
              <a:t>arXiv version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]</a:t>
            </a:r>
            <a:br>
              <a:rPr lang="en-US" sz="18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8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[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7"/>
              </a:rPr>
              <a:t>Sibyl Source Code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]</a:t>
            </a:r>
            <a:br>
              <a:rPr lang="en-US" sz="18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8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[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8"/>
              </a:rPr>
              <a:t>Talk Video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(16 minutes)]</a:t>
            </a:r>
          </a:p>
          <a:p>
            <a:pPr marL="0" indent="0">
              <a:buNone/>
            </a:pP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7406B7-3676-B7E3-54D7-1B0297DACA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95AFC4-B67F-BC48-882B-8F3B14641016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150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Arial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112AAC-6F49-F149-A24A-59A0298C44A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0717" y="4437112"/>
            <a:ext cx="8661763" cy="180893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B94371B-18C9-02C3-E021-977CC596356B}"/>
              </a:ext>
            </a:extLst>
          </p:cNvPr>
          <p:cNvSpPr txBox="1"/>
          <p:nvPr/>
        </p:nvSpPr>
        <p:spPr>
          <a:xfrm>
            <a:off x="1505890" y="6418211"/>
            <a:ext cx="62552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https://arxiv.org/pdf/2205.07394.pdf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7540844"/>
      </p:ext>
    </p:extLst>
  </p:cSld>
  <p:clrMapOvr>
    <a:masterClrMapping/>
  </p:clrMapOvr>
  <p:transition/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42FD41-9F6D-2143-9F90-BFDEA0FB5A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500" b="1" dirty="0"/>
              <a:t>SSD Course (Spring 2023)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F2CB04-4AC0-1446-84A7-E56C0F7E03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599" y="1000472"/>
            <a:ext cx="5383377" cy="4876800"/>
          </a:xfrm>
        </p:spPr>
        <p:txBody>
          <a:bodyPr/>
          <a:lstStyle/>
          <a:p>
            <a:r>
              <a:rPr lang="en-US" sz="1600" b="1" dirty="0">
                <a:solidFill>
                  <a:srgbClr val="0000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Spring 2023 Edition: </a:t>
            </a:r>
            <a:endParaRPr lang="en-US" sz="1600" b="1" dirty="0">
              <a:solidFill>
                <a:srgbClr val="0000FF"/>
              </a:solidFill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lvl="1"/>
            <a:r>
              <a:rPr lang="en-US" sz="1400" dirty="0">
                <a:solidFill>
                  <a:srgbClr val="0000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https://safari.ethz.ch/projects_and_seminars/spring2023/doku.php?id=modern_ssds</a:t>
            </a:r>
            <a:endParaRPr lang="en-US" sz="1400" dirty="0">
              <a:solidFill>
                <a:srgbClr val="0000FF"/>
              </a:solidFill>
            </a:endParaRPr>
          </a:p>
          <a:p>
            <a:r>
              <a:rPr lang="en-US" sz="1600" b="1" dirty="0">
                <a:solidFill>
                  <a:srgbClr val="0000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Fall 2022 Edition: </a:t>
            </a:r>
            <a:endParaRPr lang="en-US" sz="1600" b="1" dirty="0">
              <a:solidFill>
                <a:srgbClr val="0000FF"/>
              </a:solidFill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lvl="1"/>
            <a:r>
              <a:rPr lang="en-US" sz="1400" dirty="0">
                <a:solidFill>
                  <a:srgbClr val="0000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https://safari.ethz.ch/projects_and_seminars/fall2022/doku.php?id=modern_ssds</a:t>
            </a:r>
            <a:r>
              <a:rPr lang="en-US" sz="1600" dirty="0">
                <a:solidFill>
                  <a:srgbClr val="0000FF"/>
                </a:solidFill>
              </a:rPr>
              <a:t> </a:t>
            </a:r>
          </a:p>
          <a:p>
            <a:pPr lvl="1"/>
            <a:endParaRPr lang="en-US" sz="1600" dirty="0">
              <a:solidFill>
                <a:srgbClr val="0000FF"/>
              </a:solidFill>
            </a:endParaRPr>
          </a:p>
          <a:p>
            <a:r>
              <a:rPr lang="en-US" sz="1600" b="1" dirty="0" err="1">
                <a:solidFill>
                  <a:srgbClr val="0000F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Youtube</a:t>
            </a:r>
            <a:r>
              <a:rPr lang="en-US" sz="1600" b="1" dirty="0">
                <a:solidFill>
                  <a:srgbClr val="0000F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Livestream (Spring 2023):</a:t>
            </a:r>
            <a:endParaRPr lang="en-US" sz="1600" b="1" dirty="0">
              <a:solidFill>
                <a:srgbClr val="0000FF"/>
              </a:solidFill>
              <a:hlinkClick r:id="rId6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lvl="1"/>
            <a:r>
              <a:rPr lang="en-US" sz="1400" dirty="0">
                <a:solidFill>
                  <a:srgbClr val="0000F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https://www.youtube.com/watch?v=4VTwOMmsnJY&amp;list=PL5Q2soXY2Zi_8qOM5Icpp8hB2SHtm4z57&amp;pp=iAQB</a:t>
            </a:r>
            <a:endParaRPr lang="en-US" sz="1400" dirty="0">
              <a:solidFill>
                <a:srgbClr val="0000FF"/>
              </a:solidFill>
            </a:endParaRPr>
          </a:p>
          <a:p>
            <a:r>
              <a:rPr lang="en-US" sz="1600" b="1" dirty="0" err="1">
                <a:solidFill>
                  <a:srgbClr val="0000FF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Youtube</a:t>
            </a:r>
            <a:r>
              <a:rPr lang="en-US" sz="1600" b="1" dirty="0">
                <a:solidFill>
                  <a:srgbClr val="0000FF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1600" b="1" dirty="0">
                <a:solidFill>
                  <a:srgbClr val="0000FF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Livestream (Fall 2022):</a:t>
            </a:r>
            <a:endParaRPr lang="en-US" sz="1600" b="1" dirty="0">
              <a:solidFill>
                <a:srgbClr val="0000FF"/>
              </a:solidFill>
              <a:hlinkClick r:id="rId6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lvl="1"/>
            <a:r>
              <a:rPr lang="en-US" sz="1400" dirty="0">
                <a:solidFill>
                  <a:srgbClr val="0000FF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https://www.youtube.com/watch?v=hqLrd-Uj0aU&amp;list=PL5Q2soXY2Zi9BJhenUq4JI5bwhAMpAp13&amp;pp=iAQB</a:t>
            </a:r>
            <a:endParaRPr lang="en-US" sz="1800" dirty="0">
              <a:solidFill>
                <a:srgbClr val="0000FF"/>
              </a:solidFill>
            </a:endParaRPr>
          </a:p>
          <a:p>
            <a:pPr marL="0" indent="0">
              <a:buNone/>
            </a:pPr>
            <a:endParaRPr lang="en-US" sz="1600" dirty="0">
              <a:solidFill>
                <a:srgbClr val="0432FF"/>
              </a:solidFill>
            </a:endParaRPr>
          </a:p>
          <a:p>
            <a:r>
              <a:rPr lang="en-US" sz="1600" dirty="0"/>
              <a:t>Project course</a:t>
            </a:r>
          </a:p>
          <a:p>
            <a:pPr lvl="1"/>
            <a:r>
              <a:rPr lang="en-US" sz="1400" dirty="0"/>
              <a:t>Taken by Bachelor’s/Master’s students</a:t>
            </a:r>
          </a:p>
          <a:p>
            <a:pPr lvl="1"/>
            <a:r>
              <a:rPr lang="en-US" sz="1400" dirty="0"/>
              <a:t>SSD Basics and Advanced Topics</a:t>
            </a:r>
          </a:p>
          <a:p>
            <a:pPr lvl="1"/>
            <a:r>
              <a:rPr lang="en-US" sz="1400" dirty="0"/>
              <a:t>Hands-on research exploration</a:t>
            </a:r>
          </a:p>
          <a:p>
            <a:pPr lvl="1"/>
            <a:r>
              <a:rPr lang="en-US" sz="1400" dirty="0"/>
              <a:t>Many research readings</a:t>
            </a:r>
          </a:p>
          <a:p>
            <a:endParaRPr lang="en-US" sz="1600" dirty="0">
              <a:solidFill>
                <a:srgbClr val="0432FF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04A543-CA72-7D4F-8DC0-45297D94986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ＭＳ Ｐゴシック" panose="020B0600070205080204" pitchFamily="34" charset="-128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151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ＭＳ Ｐゴシック" panose="020B0600070205080204" pitchFamily="34" charset="-128"/>
              <a:cs typeface="Arial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3A18228-3D8E-548A-F245-CB41772D73BA}"/>
              </a:ext>
            </a:extLst>
          </p:cNvPr>
          <p:cNvSpPr txBox="1"/>
          <p:nvPr/>
        </p:nvSpPr>
        <p:spPr>
          <a:xfrm>
            <a:off x="176382" y="6453336"/>
            <a:ext cx="56781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https://www.youtube.com/onurmutlulectures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0132C9-91E2-CA98-9218-85CC411C022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56176" y="0"/>
            <a:ext cx="28908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726724"/>
      </p:ext>
    </p:extLst>
  </p:cSld>
  <p:clrMapOvr>
    <a:masterClrMapping/>
  </p:clrMapOvr>
  <p:transition/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42FD41-9F6D-2143-9F90-BFDEA0FB5A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500" b="1" dirty="0"/>
              <a:t>Comp Arch (Fall 2021)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F2CB04-4AC0-1446-84A7-E56C0F7E03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584" y="908720"/>
            <a:ext cx="4775448" cy="5339680"/>
          </a:xfrm>
        </p:spPr>
        <p:txBody>
          <a:bodyPr/>
          <a:lstStyle/>
          <a:p>
            <a:r>
              <a:rPr lang="en-US" sz="1600" b="1" dirty="0">
                <a:solidFill>
                  <a:srgbClr val="0432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Fall 2021 Edition: </a:t>
            </a:r>
          </a:p>
          <a:p>
            <a:pPr lvl="1"/>
            <a:r>
              <a:rPr lang="en-US" sz="1400" dirty="0">
                <a:solidFill>
                  <a:srgbClr val="0432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https://safari.ethz.ch/architecture/fall2021/doku.php?id=schedule</a:t>
            </a:r>
            <a:r>
              <a:rPr lang="en-US" sz="1400" dirty="0">
                <a:solidFill>
                  <a:srgbClr val="0432FF"/>
                </a:solidFill>
              </a:rPr>
              <a:t> </a:t>
            </a:r>
          </a:p>
          <a:p>
            <a:r>
              <a:rPr lang="en-US" sz="1600" b="1" dirty="0">
                <a:solidFill>
                  <a:srgbClr val="0432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Fall 2020 Edition: </a:t>
            </a:r>
            <a:endParaRPr lang="en-US" sz="1600" b="1" dirty="0">
              <a:solidFill>
                <a:srgbClr val="0432FF"/>
              </a:solidFill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lvl="1"/>
            <a:r>
              <a:rPr lang="en-US" sz="1400" dirty="0">
                <a:solidFill>
                  <a:srgbClr val="0432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https://safari.ethz.ch/architecture/fall2020/doku.php?id=schedule</a:t>
            </a:r>
            <a:r>
              <a:rPr lang="en-US" sz="1400" dirty="0">
                <a:solidFill>
                  <a:srgbClr val="0432FF"/>
                </a:solidFill>
              </a:rPr>
              <a:t> </a:t>
            </a:r>
            <a:endParaRPr lang="en-US" sz="1600" dirty="0">
              <a:solidFill>
                <a:srgbClr val="0432FF"/>
              </a:solidFill>
            </a:endParaRPr>
          </a:p>
          <a:p>
            <a:endParaRPr lang="en-US" sz="1600" dirty="0">
              <a:solidFill>
                <a:srgbClr val="0432FF"/>
              </a:solidFill>
            </a:endParaRPr>
          </a:p>
          <a:p>
            <a:r>
              <a:rPr lang="en-US" sz="1600" b="1" dirty="0">
                <a:solidFill>
                  <a:srgbClr val="0432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Youtube Livestream (2021):</a:t>
            </a:r>
          </a:p>
          <a:p>
            <a:pPr lvl="1"/>
            <a:r>
              <a:rPr lang="en-US" sz="1400" dirty="0">
                <a:solidFill>
                  <a:srgbClr val="0432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https://www.youtube.com/watch?v=4yfkM_5EFgo&amp;list=PL5Q2soXY2Zi-Mnk1PxjEIG32HAGILkTOF</a:t>
            </a:r>
            <a:r>
              <a:rPr lang="en-US" sz="1400" dirty="0">
                <a:solidFill>
                  <a:srgbClr val="0432FF"/>
                </a:solidFill>
              </a:rPr>
              <a:t> </a:t>
            </a:r>
          </a:p>
          <a:p>
            <a:r>
              <a:rPr lang="en-US" sz="1600" b="1" dirty="0">
                <a:solidFill>
                  <a:srgbClr val="0432F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Youtube Livestream (2020):</a:t>
            </a:r>
            <a:endParaRPr lang="en-US" sz="1600" b="1" dirty="0">
              <a:solidFill>
                <a:srgbClr val="0432FF"/>
              </a:solidFill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lvl="1"/>
            <a:r>
              <a:rPr lang="en-US" sz="1400" dirty="0">
                <a:solidFill>
                  <a:srgbClr val="0432F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https://www.youtube.com/watch?v=c3mPdZA-Fmc&amp;list=PL5Q2soXY2Zi9xidyIgBxUz7xRPS-wisBN</a:t>
            </a:r>
            <a:r>
              <a:rPr lang="en-US" sz="1400" dirty="0">
                <a:solidFill>
                  <a:srgbClr val="0432FF"/>
                </a:solidFill>
              </a:rPr>
              <a:t> </a:t>
            </a:r>
          </a:p>
          <a:p>
            <a:pPr lvl="1"/>
            <a:endParaRPr lang="en-US" sz="1600" dirty="0">
              <a:solidFill>
                <a:srgbClr val="0432FF"/>
              </a:solidFill>
            </a:endParaRPr>
          </a:p>
          <a:p>
            <a:r>
              <a:rPr lang="en-US" sz="1600" dirty="0"/>
              <a:t>Master’s level course</a:t>
            </a:r>
          </a:p>
          <a:p>
            <a:pPr lvl="1"/>
            <a:r>
              <a:rPr lang="en-US" sz="1400" dirty="0"/>
              <a:t>Taken by Bachelor’s/Masters/PhD students</a:t>
            </a:r>
          </a:p>
          <a:p>
            <a:pPr lvl="1"/>
            <a:r>
              <a:rPr lang="en-US" sz="1400" dirty="0"/>
              <a:t>Cutting-edge research topics + fundamentals in Computer Architecture</a:t>
            </a:r>
          </a:p>
          <a:p>
            <a:pPr lvl="1"/>
            <a:r>
              <a:rPr lang="en-US" sz="1400" dirty="0"/>
              <a:t>5 Simulator-based Lab Assignments</a:t>
            </a:r>
          </a:p>
          <a:p>
            <a:pPr lvl="1"/>
            <a:r>
              <a:rPr lang="en-US" sz="1400" dirty="0"/>
              <a:t>Potential research exploration</a:t>
            </a:r>
          </a:p>
          <a:p>
            <a:pPr lvl="1"/>
            <a:r>
              <a:rPr lang="en-US" sz="1400" dirty="0"/>
              <a:t>Many research readings</a:t>
            </a:r>
          </a:p>
          <a:p>
            <a:endParaRPr lang="en-US" sz="1600" dirty="0">
              <a:solidFill>
                <a:srgbClr val="0432FF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04A543-CA72-7D4F-8DC0-45297D94986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ＭＳ Ｐゴシック" panose="020B0600070205080204" pitchFamily="34" charset="-128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152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ＭＳ Ｐゴシック" panose="020B0600070205080204" pitchFamily="34" charset="-128"/>
              <a:cs typeface="Arial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02B39F-F9F6-0D45-86BF-3F9C848624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32040" y="0"/>
            <a:ext cx="4074863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02B7506-35EF-F089-75CD-62E66DBEF015}"/>
              </a:ext>
            </a:extLst>
          </p:cNvPr>
          <p:cNvSpPr txBox="1"/>
          <p:nvPr/>
        </p:nvSpPr>
        <p:spPr>
          <a:xfrm>
            <a:off x="176382" y="6452284"/>
            <a:ext cx="56781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https://www.youtube.com/onurmutlulectures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9563899"/>
      </p:ext>
    </p:extLst>
  </p:cSld>
  <p:clrMapOvr>
    <a:masterClrMapping/>
  </p:clrMapOvr>
  <p:transition/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645024"/>
            <a:ext cx="9144000" cy="614362"/>
          </a:xfrm>
        </p:spPr>
        <p:txBody>
          <a:bodyPr>
            <a:noAutofit/>
          </a:bodyPr>
          <a:lstStyle/>
          <a:p>
            <a:r>
              <a:rPr lang="en-US" sz="2200" dirty="0"/>
              <a:t>Onur Mutlu</a:t>
            </a:r>
          </a:p>
          <a:p>
            <a:r>
              <a:rPr lang="en-US" sz="2200" dirty="0">
                <a:hlinkClick r:id="rId3"/>
              </a:rPr>
              <a:t>omutlu@gmail.com</a:t>
            </a:r>
            <a:r>
              <a:rPr lang="en-US" sz="2200" dirty="0"/>
              <a:t> </a:t>
            </a:r>
          </a:p>
          <a:p>
            <a:r>
              <a:rPr lang="en-US" sz="2200" dirty="0">
                <a:hlinkClick r:id="rId4"/>
              </a:rPr>
              <a:t>https://people.inf.ethz.ch/omutlu</a:t>
            </a:r>
            <a:endParaRPr lang="en-US" sz="2200" dirty="0"/>
          </a:p>
          <a:p>
            <a:r>
              <a:rPr lang="en-US" sz="2200" dirty="0"/>
              <a:t>19 July 2024</a:t>
            </a:r>
          </a:p>
          <a:p>
            <a:r>
              <a:rPr lang="en-US" sz="2400" dirty="0"/>
              <a:t>HiPEAC ACACES Summer School 2024</a:t>
            </a:r>
          </a:p>
          <a:p>
            <a:endParaRPr lang="en-US" sz="2200" dirty="0"/>
          </a:p>
          <a:p>
            <a:pPr algn="l"/>
            <a:endParaRPr lang="en-US" sz="2200" dirty="0"/>
          </a:p>
        </p:txBody>
      </p:sp>
      <p:pic>
        <p:nvPicPr>
          <p:cNvPr id="10" name="Picture 2" descr="ETH Zurich short logo, black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82" t="19970" r="7940" b="18111"/>
          <a:stretch/>
        </p:blipFill>
        <p:spPr bwMode="auto">
          <a:xfrm>
            <a:off x="3261625" y="5805264"/>
            <a:ext cx="2750535" cy="78375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safari.png">
            <a:extLst>
              <a:ext uri="{FF2B5EF4-FFF2-40B4-BE49-F238E27FC236}">
                <a16:creationId xmlns:a16="http://schemas.microsoft.com/office/drawing/2014/main" id="{979E4862-636A-E34E-B52B-A7AB09A48069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16024" y="5949280"/>
            <a:ext cx="1745138" cy="504938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93DF90B4-9AA1-0247-9894-BE34945D57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5536" y="1052736"/>
            <a:ext cx="8382000" cy="2201416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600" b="1" dirty="0"/>
              <a:t>Memory Systems and Memory-Centric Computing</a:t>
            </a:r>
            <a:br>
              <a:rPr lang="en-US" sz="4400" b="1" dirty="0"/>
            </a:br>
            <a:br>
              <a:rPr lang="en-US" sz="400" dirty="0"/>
            </a:br>
            <a:r>
              <a:rPr lang="en-US" sz="4000" dirty="0">
                <a:solidFill>
                  <a:srgbClr val="C00000"/>
                </a:solidFill>
              </a:rPr>
              <a:t>Topic 4: ML/AI-Driven Memory Systems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56217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6929EC3-A52C-0741-B424-3E741A924C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800" dirty="0"/>
              <a:t>Lack of In-silicon Customizability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B0DD08B-192E-D847-8A82-F13FA85471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Feature </a:t>
            </a:r>
            <a:r>
              <a:rPr lang="en-US" sz="3000" b="1" dirty="0">
                <a:solidFill>
                  <a:srgbClr val="000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statically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selected at design time</a:t>
            </a:r>
          </a:p>
          <a:p>
            <a:pPr lvl="1"/>
            <a:r>
              <a:rPr 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Rigid hardware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designed specifically to exploit that feature</a:t>
            </a:r>
          </a:p>
          <a:p>
            <a:pPr lvl="1"/>
            <a:endParaRPr lang="en-US" sz="105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 way to change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program feature and/or change prefetcher’s objective </a:t>
            </a:r>
            <a:r>
              <a:rPr lang="en-US" sz="3000" b="1" dirty="0">
                <a:solidFill>
                  <a:srgbClr val="000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silicon</a:t>
            </a:r>
          </a:p>
          <a:p>
            <a:pPr lvl="1"/>
            <a:r>
              <a:rPr 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Cannot adapt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to a wide range of workload demands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BDF1E6-1065-C84E-9488-149AD15377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42" t="4290" r="5279" b="3884"/>
          <a:stretch/>
        </p:blipFill>
        <p:spPr>
          <a:xfrm>
            <a:off x="680420" y="4240527"/>
            <a:ext cx="1666503" cy="171634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60D350D-3438-1945-993F-E5A6CB8C23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479" y="4293531"/>
            <a:ext cx="1993382" cy="16898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D087BF6-8FAB-F54E-BB08-446E17D718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6516" y="4299136"/>
            <a:ext cx="2587797" cy="1509548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18C1F4D-DCAA-FF4D-B5E1-9388112814F1}"/>
              </a:ext>
            </a:extLst>
          </p:cNvPr>
          <p:cNvCxnSpPr>
            <a:cxnSpLocks/>
          </p:cNvCxnSpPr>
          <p:nvPr/>
        </p:nvCxnSpPr>
        <p:spPr>
          <a:xfrm>
            <a:off x="2550472" y="5053910"/>
            <a:ext cx="978010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56532C2-8E1B-3848-8885-5C09B57A6802}"/>
              </a:ext>
            </a:extLst>
          </p:cNvPr>
          <p:cNvCxnSpPr>
            <a:cxnSpLocks/>
          </p:cNvCxnSpPr>
          <p:nvPr/>
        </p:nvCxnSpPr>
        <p:spPr>
          <a:xfrm>
            <a:off x="5015376" y="5053910"/>
            <a:ext cx="1105231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Elbow Connector 24">
            <a:extLst>
              <a:ext uri="{FF2B5EF4-FFF2-40B4-BE49-F238E27FC236}">
                <a16:creationId xmlns:a16="http://schemas.microsoft.com/office/drawing/2014/main" id="{A11F7E74-0511-DD44-8924-5B142BE234E4}"/>
              </a:ext>
            </a:extLst>
          </p:cNvPr>
          <p:cNvCxnSpPr>
            <a:cxnSpLocks/>
            <a:stCxn id="12" idx="2"/>
            <a:endCxn id="6" idx="2"/>
          </p:cNvCxnSpPr>
          <p:nvPr/>
        </p:nvCxnSpPr>
        <p:spPr>
          <a:xfrm rot="5400000">
            <a:off x="4452950" y="2869407"/>
            <a:ext cx="148189" cy="6026743"/>
          </a:xfrm>
          <a:prstGeom prst="bentConnector3">
            <a:avLst>
              <a:gd name="adj1" fmla="val 361575"/>
            </a:avLst>
          </a:prstGeom>
          <a:ln w="57150">
            <a:solidFill>
              <a:srgbClr val="E3030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DD64D8E5-076A-FC49-A4A5-64526D0B56B1}"/>
              </a:ext>
            </a:extLst>
          </p:cNvPr>
          <p:cNvSpPr txBox="1"/>
          <p:nvPr/>
        </p:nvSpPr>
        <p:spPr>
          <a:xfrm>
            <a:off x="385798" y="3724335"/>
            <a:ext cx="22557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Design from scratch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574A212-FF45-A248-8034-EA2B5DC9B9F5}"/>
              </a:ext>
            </a:extLst>
          </p:cNvPr>
          <p:cNvSpPr txBox="1"/>
          <p:nvPr/>
        </p:nvSpPr>
        <p:spPr>
          <a:xfrm>
            <a:off x="3901921" y="3729594"/>
            <a:ext cx="7825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Verify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58CCF85-58BB-1540-993E-7A0C9CDE6AAF}"/>
              </a:ext>
            </a:extLst>
          </p:cNvPr>
          <p:cNvSpPr txBox="1"/>
          <p:nvPr/>
        </p:nvSpPr>
        <p:spPr>
          <a:xfrm>
            <a:off x="6949547" y="3718780"/>
            <a:ext cx="11817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Fabricate</a:t>
            </a:r>
          </a:p>
        </p:txBody>
      </p:sp>
    </p:spTree>
    <p:extLst>
      <p:ext uri="{BB962C8B-B14F-4D97-AF65-F5344CB8AC3E}">
        <p14:creationId xmlns:p14="http://schemas.microsoft.com/office/powerpoint/2010/main" val="1597470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0AD11F8-F0EF-7C4D-86C5-B76B163FE8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Goal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00F8F039-743D-2642-84D6-4D49626B242B}"/>
              </a:ext>
            </a:extLst>
          </p:cNvPr>
          <p:cNvSpPr/>
          <p:nvPr/>
        </p:nvSpPr>
        <p:spPr>
          <a:xfrm>
            <a:off x="83925" y="1521070"/>
            <a:ext cx="8976149" cy="4237891"/>
          </a:xfrm>
          <a:prstGeom prst="roundRect">
            <a:avLst>
              <a:gd name="adj" fmla="val 6175"/>
            </a:avLst>
          </a:prstGeom>
          <a:solidFill>
            <a:srgbClr val="DAE3F3"/>
          </a:solidFill>
          <a:ln w="381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000C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prefetching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000C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000C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framework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that can: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Learn to prefetch using 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multiple features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inherent system-level feedback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information</a:t>
            </a:r>
          </a:p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 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easily customized in silicon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to use different features and/or change prefetcher’s objectives</a:t>
            </a:r>
          </a:p>
        </p:txBody>
      </p:sp>
    </p:spTree>
    <p:extLst>
      <p:ext uri="{BB962C8B-B14F-4D97-AF65-F5344CB8AC3E}">
        <p14:creationId xmlns:p14="http://schemas.microsoft.com/office/powerpoint/2010/main" val="32690350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3ABE630-4151-074F-8263-49EFB5E0D4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Proposal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459EE8E4-A7E4-6D4C-B683-1F70FCCCB9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504" y="1204572"/>
            <a:ext cx="2414992" cy="2414992"/>
          </a:xfr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B14BC19-14CB-C74A-8F2C-9DB36EC9727C}"/>
              </a:ext>
            </a:extLst>
          </p:cNvPr>
          <p:cNvSpPr txBox="1"/>
          <p:nvPr/>
        </p:nvSpPr>
        <p:spPr>
          <a:xfrm>
            <a:off x="3711510" y="3702380"/>
            <a:ext cx="18095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Pythia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CFB2216-8DDA-B34B-BDD0-7A67AE10B2F9}"/>
              </a:ext>
            </a:extLst>
          </p:cNvPr>
          <p:cNvSpPr txBox="1"/>
          <p:nvPr/>
        </p:nvSpPr>
        <p:spPr>
          <a:xfrm>
            <a:off x="1818549" y="4616193"/>
            <a:ext cx="55955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Formulates prefetching as a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reinforcement learning problem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CF0F5F5-213D-A341-A7B3-42238F9F4941}"/>
              </a:ext>
            </a:extLst>
          </p:cNvPr>
          <p:cNvSpPr txBox="1"/>
          <p:nvPr/>
        </p:nvSpPr>
        <p:spPr>
          <a:xfrm>
            <a:off x="1919098" y="6263552"/>
            <a:ext cx="53944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Pythia is named after the oracle of Delphi, who is known for her accurate prophecies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</a:t>
            </a: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en.wikipedia.org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/wiki/Pythia</a:t>
            </a:r>
          </a:p>
        </p:txBody>
      </p:sp>
    </p:spTree>
    <p:extLst>
      <p:ext uri="{BB962C8B-B14F-4D97-AF65-F5344CB8AC3E}">
        <p14:creationId xmlns:p14="http://schemas.microsoft.com/office/powerpoint/2010/main" val="9002414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5DBA749-4B46-5846-A229-89C516AB1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800" dirty="0"/>
              <a:t>Basics of Reinforcement Learning (RL)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0772A9A-66E4-0244-83CD-CADE17C6CD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8894602" cy="5789494"/>
          </a:xfrm>
        </p:spPr>
        <p:txBody>
          <a:bodyPr>
            <a:normAutofit/>
          </a:bodyPr>
          <a:lstStyle/>
          <a:p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Algorithmic approach to learn to take an </a:t>
            </a:r>
            <a:r>
              <a:rPr lang="en-US" sz="3000" b="1" dirty="0">
                <a:solidFill>
                  <a:srgbClr val="000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action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in a given </a:t>
            </a:r>
            <a:r>
              <a:rPr lang="en-US" sz="3000" b="1" dirty="0">
                <a:solidFill>
                  <a:srgbClr val="000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situation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to maximize a numerical </a:t>
            </a:r>
            <a:r>
              <a:rPr lang="en-US" sz="3000" b="1" dirty="0">
                <a:solidFill>
                  <a:srgbClr val="000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reward</a:t>
            </a:r>
          </a:p>
          <a:p>
            <a:endParaRPr lang="en-US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3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Agent stores </a:t>
            </a:r>
            <a:r>
              <a:rPr lang="en-US" sz="3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Q-values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for </a:t>
            </a:r>
            <a:r>
              <a:rPr lang="en-US" sz="3000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every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state-action pair</a:t>
            </a:r>
          </a:p>
          <a:p>
            <a:pPr lvl="1"/>
            <a:r>
              <a:rPr lang="en-US" sz="2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Expected return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for taking an action in a state</a:t>
            </a:r>
          </a:p>
          <a:p>
            <a:pPr lvl="1"/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Given a state, selects action that provides </a:t>
            </a:r>
            <a:r>
              <a:rPr lang="en-US" sz="2600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highest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Q-value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5318DA0-969A-3649-BFAC-A2D03EE60C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534" y="2162423"/>
            <a:ext cx="6642100" cy="28194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0AB31C9-755A-A641-A5B7-B2FAC56E2924}"/>
              </a:ext>
            </a:extLst>
          </p:cNvPr>
          <p:cNvSpPr/>
          <p:nvPr/>
        </p:nvSpPr>
        <p:spPr>
          <a:xfrm>
            <a:off x="1029114" y="2162423"/>
            <a:ext cx="2520563" cy="12009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4E8297D-305C-904E-9B21-424EB26849AC}"/>
              </a:ext>
            </a:extLst>
          </p:cNvPr>
          <p:cNvSpPr/>
          <p:nvPr/>
        </p:nvSpPr>
        <p:spPr>
          <a:xfrm>
            <a:off x="1029113" y="3408113"/>
            <a:ext cx="2051437" cy="12831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FDC9F6A-4388-6D49-9731-DE2CD9ADC8F7}"/>
              </a:ext>
            </a:extLst>
          </p:cNvPr>
          <p:cNvSpPr/>
          <p:nvPr/>
        </p:nvSpPr>
        <p:spPr>
          <a:xfrm>
            <a:off x="3304512" y="3408114"/>
            <a:ext cx="2392017" cy="7901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A86BF9D-0283-7440-900E-6B4D6908B55A}"/>
              </a:ext>
            </a:extLst>
          </p:cNvPr>
          <p:cNvSpPr/>
          <p:nvPr/>
        </p:nvSpPr>
        <p:spPr>
          <a:xfrm>
            <a:off x="4336856" y="2934031"/>
            <a:ext cx="327328" cy="4382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F074B86-3F1D-DC43-A0D9-82380326512F}"/>
              </a:ext>
            </a:extLst>
          </p:cNvPr>
          <p:cNvSpPr/>
          <p:nvPr/>
        </p:nvSpPr>
        <p:spPr>
          <a:xfrm>
            <a:off x="5451363" y="2108258"/>
            <a:ext cx="2346271" cy="12551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594AEAD-E8D2-064A-9277-BF53D83E64B8}"/>
              </a:ext>
            </a:extLst>
          </p:cNvPr>
          <p:cNvSpPr/>
          <p:nvPr/>
        </p:nvSpPr>
        <p:spPr>
          <a:xfrm>
            <a:off x="5920491" y="3422118"/>
            <a:ext cx="1877143" cy="12831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74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aramond" charset="0"/>
                <a:ea typeface="ＭＳ Ｐゴシック" charset="0"/>
                <a:cs typeface="ＭＳ Ｐゴシック" charset="0"/>
              </a:rPr>
              <a:t>What Will You Learn in This Course?</a:t>
            </a:r>
          </a:p>
        </p:txBody>
      </p:sp>
      <p:sp>
        <p:nvSpPr>
          <p:cNvPr id="38914" name="Content Placeholder 2"/>
          <p:cNvSpPr>
            <a:spLocks noGrp="1"/>
          </p:cNvSpPr>
          <p:nvPr>
            <p:ph idx="1"/>
          </p:nvPr>
        </p:nvSpPr>
        <p:spPr>
          <a:xfrm>
            <a:off x="228600" y="996950"/>
            <a:ext cx="8915400" cy="5194300"/>
          </a:xfrm>
        </p:spPr>
        <p:txBody>
          <a:bodyPr/>
          <a:lstStyle/>
          <a:p>
            <a:r>
              <a:rPr lang="en-US" dirty="0">
                <a:solidFill>
                  <a:srgbClr val="0000FF"/>
                </a:solidFill>
              </a:rPr>
              <a:t>Memory Systems and Memory-Centric Computing</a:t>
            </a:r>
          </a:p>
          <a:p>
            <a:pPr lvl="1"/>
            <a:r>
              <a:rPr lang="en-US" dirty="0"/>
              <a:t>July 15-19, 2024</a:t>
            </a:r>
          </a:p>
          <a:p>
            <a:pPr lvl="1"/>
            <a:endParaRPr lang="en-US" sz="1400" dirty="0">
              <a:latin typeface="Tahoma" charset="0"/>
              <a:ea typeface="ＭＳ Ｐゴシック" charset="0"/>
            </a:endParaRPr>
          </a:p>
          <a:p>
            <a:r>
              <a:rPr lang="en-US" sz="2300" dirty="0">
                <a:latin typeface="Tahoma" charset="0"/>
                <a:ea typeface="ＭＳ Ｐゴシック" charset="0"/>
              </a:rPr>
              <a:t>Topic 1: Memory Trends, Challenges, Opportunities, Basics</a:t>
            </a:r>
          </a:p>
          <a:p>
            <a:r>
              <a:rPr lang="en-US" sz="2300" dirty="0">
                <a:latin typeface="Tahoma" charset="0"/>
                <a:ea typeface="ＭＳ Ｐゴシック" charset="0"/>
              </a:rPr>
              <a:t>Topic 2: Memory-Centric Computing</a:t>
            </a:r>
            <a:endParaRPr lang="en-US" dirty="0">
              <a:latin typeface="Tahoma" charset="0"/>
              <a:ea typeface="ＭＳ Ｐゴシック" charset="0"/>
            </a:endParaRPr>
          </a:p>
          <a:p>
            <a:r>
              <a:rPr lang="en-US" sz="2300" dirty="0">
                <a:latin typeface="Tahoma" charset="0"/>
                <a:ea typeface="ＭＳ Ｐゴシック" charset="0"/>
              </a:rPr>
              <a:t>Topic 3: Memory Robustness: RowHammer, RowPress &amp; Beyond</a:t>
            </a:r>
          </a:p>
          <a:p>
            <a:r>
              <a:rPr lang="en-US" sz="2300" dirty="0">
                <a:latin typeface="Tahoma" charset="0"/>
                <a:ea typeface="ＭＳ Ｐゴシック" charset="0"/>
              </a:rPr>
              <a:t>Topic 4: Machine Learning Driven Memory Systems</a:t>
            </a:r>
          </a:p>
          <a:p>
            <a:r>
              <a:rPr lang="en-US" sz="2300" dirty="0">
                <a:latin typeface="Tahoma" charset="0"/>
                <a:ea typeface="ＭＳ Ｐゴシック" charset="0"/>
              </a:rPr>
              <a:t>Topic 5 (another course): Architectures for Genomics and ML</a:t>
            </a:r>
          </a:p>
          <a:p>
            <a:r>
              <a:rPr lang="en-US" sz="2300" dirty="0">
                <a:latin typeface="Tahoma" charset="0"/>
                <a:ea typeface="ＭＳ Ｐゴシック" charset="0"/>
              </a:rPr>
              <a:t>Topic 6 (unlikely): Non-Volatile Memories and Storage</a:t>
            </a:r>
          </a:p>
          <a:p>
            <a:r>
              <a:rPr lang="en-US" sz="2300" dirty="0">
                <a:latin typeface="Tahoma" charset="0"/>
                <a:ea typeface="ＭＳ Ｐゴシック" charset="0"/>
              </a:rPr>
              <a:t>Topic 7 (unlikely): Memory Latency, Predictability &amp; QoS</a:t>
            </a:r>
          </a:p>
          <a:p>
            <a:endParaRPr lang="en-US" sz="1400" dirty="0">
              <a:latin typeface="Tahoma" charset="0"/>
              <a:ea typeface="ＭＳ Ｐゴシック" charset="0"/>
            </a:endParaRPr>
          </a:p>
          <a:p>
            <a:r>
              <a:rPr lang="en-US" dirty="0">
                <a:latin typeface="Tahoma" charset="0"/>
                <a:ea typeface="ＭＳ Ｐゴシック" charset="0"/>
              </a:rPr>
              <a:t>Major Overview Reading:</a:t>
            </a:r>
          </a:p>
          <a:p>
            <a:pPr lvl="1"/>
            <a:r>
              <a:rPr lang="en-US" dirty="0">
                <a:latin typeface="Tahoma" charset="0"/>
                <a:ea typeface="ＭＳ Ｐゴシック" charset="0"/>
              </a:rPr>
              <a:t>Mutlu et al., “</a:t>
            </a:r>
            <a:r>
              <a:rPr lang="en-US" dirty="0">
                <a:solidFill>
                  <a:srgbClr val="0000FF"/>
                </a:solidFill>
                <a:latin typeface="Tahoma" charset="0"/>
                <a:ea typeface="ＭＳ Ｐゴシック" charset="0"/>
              </a:rPr>
              <a:t>A Modern Primer on Processing in Memory</a:t>
            </a:r>
            <a:r>
              <a:rPr lang="en-US" dirty="0">
                <a:latin typeface="Tahoma" charset="0"/>
                <a:ea typeface="ＭＳ Ｐゴシック" charset="0"/>
              </a:rPr>
              <a:t>,” Book Chapter on Emerging Computing and Devices, 2022.</a:t>
            </a:r>
          </a:p>
          <a:p>
            <a:pPr lvl="1"/>
            <a:endParaRPr lang="en-US" dirty="0">
              <a:latin typeface="Tahoma" charset="0"/>
              <a:ea typeface="ＭＳ Ｐゴシック" charset="0"/>
            </a:endParaRPr>
          </a:p>
          <a:p>
            <a:pPr lvl="1"/>
            <a:endParaRPr lang="en-US" dirty="0">
              <a:latin typeface="Tahoma" charset="0"/>
              <a:ea typeface="ＭＳ Ｐゴシック" charset="0"/>
            </a:endParaRPr>
          </a:p>
          <a:p>
            <a:pPr lvl="1"/>
            <a:endParaRPr lang="en-US" dirty="0">
              <a:latin typeface="Tahoma" charset="0"/>
              <a:ea typeface="ＭＳ Ｐゴシック" charset="0"/>
            </a:endParaRPr>
          </a:p>
        </p:txBody>
      </p:sp>
      <p:sp>
        <p:nvSpPr>
          <p:cNvPr id="38915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81F1D4-7954-BD41-94E6-A5D63847144D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CF14D4F-6EAF-C748-AB08-84ACF2147710}"/>
              </a:ext>
            </a:extLst>
          </p:cNvPr>
          <p:cNvSpPr/>
          <p:nvPr/>
        </p:nvSpPr>
        <p:spPr>
          <a:xfrm>
            <a:off x="539552" y="3356992"/>
            <a:ext cx="8604448" cy="43204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406333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06E1681-0436-2046-A6E8-E391907CBE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Formulating Prefetching as RL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621D27C-6A02-F347-8494-127556EA2F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107" y="1004336"/>
            <a:ext cx="5391785" cy="2288674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8FD2C54-DB36-6245-9D84-8805931FF3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177" y="3701697"/>
            <a:ext cx="6905646" cy="270788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F167353-6E22-B849-A3CE-4DAA684787AB}"/>
              </a:ext>
            </a:extLst>
          </p:cNvPr>
          <p:cNvSpPr/>
          <p:nvPr/>
        </p:nvSpPr>
        <p:spPr>
          <a:xfrm>
            <a:off x="3852404" y="1004336"/>
            <a:ext cx="1502797" cy="6256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70BBACB-9B0A-E94F-9AFF-672B37109C36}"/>
              </a:ext>
            </a:extLst>
          </p:cNvPr>
          <p:cNvSpPr/>
          <p:nvPr/>
        </p:nvSpPr>
        <p:spPr>
          <a:xfrm>
            <a:off x="3465440" y="2667329"/>
            <a:ext cx="2276726" cy="6256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FA8E092-D95D-AA42-83E3-6B402095208D}"/>
              </a:ext>
            </a:extLst>
          </p:cNvPr>
          <p:cNvSpPr/>
          <p:nvPr/>
        </p:nvSpPr>
        <p:spPr>
          <a:xfrm>
            <a:off x="3742410" y="3670095"/>
            <a:ext cx="1571269" cy="6987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7B7EFEA-C3BB-4445-8891-5B3E2A5E45DD}"/>
              </a:ext>
            </a:extLst>
          </p:cNvPr>
          <p:cNvSpPr/>
          <p:nvPr/>
        </p:nvSpPr>
        <p:spPr>
          <a:xfrm>
            <a:off x="3351250" y="5504311"/>
            <a:ext cx="2434870" cy="9052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C07B293-3AA4-514B-9205-E17A1FF6CE86}"/>
              </a:ext>
            </a:extLst>
          </p:cNvPr>
          <p:cNvSpPr/>
          <p:nvPr/>
        </p:nvSpPr>
        <p:spPr>
          <a:xfrm>
            <a:off x="1876107" y="1004336"/>
            <a:ext cx="1929911" cy="9755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00F6041-70A8-8B48-B707-103A49B165B2}"/>
              </a:ext>
            </a:extLst>
          </p:cNvPr>
          <p:cNvSpPr/>
          <p:nvPr/>
        </p:nvSpPr>
        <p:spPr>
          <a:xfrm>
            <a:off x="1516751" y="2004851"/>
            <a:ext cx="1929911" cy="11105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3403463-B2FC-7B43-8971-9C41BD9A4AC5}"/>
              </a:ext>
            </a:extLst>
          </p:cNvPr>
          <p:cNvSpPr/>
          <p:nvPr/>
        </p:nvSpPr>
        <p:spPr>
          <a:xfrm>
            <a:off x="5361174" y="1004336"/>
            <a:ext cx="1929911" cy="9755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2B802A5-C049-5241-89D4-10C515AA1A24}"/>
              </a:ext>
            </a:extLst>
          </p:cNvPr>
          <p:cNvSpPr/>
          <p:nvPr/>
        </p:nvSpPr>
        <p:spPr>
          <a:xfrm>
            <a:off x="5754317" y="2018244"/>
            <a:ext cx="1532354" cy="10350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D01B655-E837-864F-8F97-7BAC0B2BDE0B}"/>
              </a:ext>
            </a:extLst>
          </p:cNvPr>
          <p:cNvSpPr/>
          <p:nvPr/>
        </p:nvSpPr>
        <p:spPr>
          <a:xfrm>
            <a:off x="3635534" y="2014852"/>
            <a:ext cx="1929911" cy="3182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04999C2-C787-1345-A7EB-032921114C93}"/>
              </a:ext>
            </a:extLst>
          </p:cNvPr>
          <p:cNvSpPr/>
          <p:nvPr/>
        </p:nvSpPr>
        <p:spPr>
          <a:xfrm flipV="1">
            <a:off x="4462899" y="2444440"/>
            <a:ext cx="211572" cy="2070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1B66F59-2BC1-9D4E-A978-5805F82B3B84}"/>
              </a:ext>
            </a:extLst>
          </p:cNvPr>
          <p:cNvSpPr/>
          <p:nvPr/>
        </p:nvSpPr>
        <p:spPr>
          <a:xfrm flipV="1">
            <a:off x="4490267" y="1645389"/>
            <a:ext cx="211572" cy="3344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7BC7899-9C44-F645-BD75-9F5C02E38CF9}"/>
              </a:ext>
            </a:extLst>
          </p:cNvPr>
          <p:cNvSpPr/>
          <p:nvPr/>
        </p:nvSpPr>
        <p:spPr>
          <a:xfrm>
            <a:off x="1800347" y="3567160"/>
            <a:ext cx="1929911" cy="9755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0A33112-6F21-8E48-8C1F-50C79A1E9745}"/>
              </a:ext>
            </a:extLst>
          </p:cNvPr>
          <p:cNvSpPr/>
          <p:nvPr/>
        </p:nvSpPr>
        <p:spPr>
          <a:xfrm>
            <a:off x="1201143" y="4574301"/>
            <a:ext cx="2150107" cy="1405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8DE44E6-5721-E144-B3A7-B97F2708D3B9}"/>
              </a:ext>
            </a:extLst>
          </p:cNvPr>
          <p:cNvSpPr/>
          <p:nvPr/>
        </p:nvSpPr>
        <p:spPr>
          <a:xfrm>
            <a:off x="5325831" y="3609752"/>
            <a:ext cx="2617026" cy="1405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E426AF4-FF54-224F-9EF8-CBF772E904EE}"/>
              </a:ext>
            </a:extLst>
          </p:cNvPr>
          <p:cNvSpPr/>
          <p:nvPr/>
        </p:nvSpPr>
        <p:spPr>
          <a:xfrm>
            <a:off x="5792752" y="5036102"/>
            <a:ext cx="2143475" cy="1405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AE916B8-EDC0-B04C-A79A-A6EA5938CC6B}"/>
              </a:ext>
            </a:extLst>
          </p:cNvPr>
          <p:cNvSpPr/>
          <p:nvPr/>
        </p:nvSpPr>
        <p:spPr>
          <a:xfrm>
            <a:off x="4118776" y="4847604"/>
            <a:ext cx="828047" cy="3182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851705C-DF0B-784F-B880-19E4B735823F}"/>
              </a:ext>
            </a:extLst>
          </p:cNvPr>
          <p:cNvSpPr/>
          <p:nvPr/>
        </p:nvSpPr>
        <p:spPr>
          <a:xfrm>
            <a:off x="4339186" y="4376751"/>
            <a:ext cx="302162" cy="4371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4D32609-641B-0B4A-8DBE-CF095DACCA47}"/>
              </a:ext>
            </a:extLst>
          </p:cNvPr>
          <p:cNvSpPr/>
          <p:nvPr/>
        </p:nvSpPr>
        <p:spPr>
          <a:xfrm>
            <a:off x="4339186" y="5181614"/>
            <a:ext cx="302162" cy="2910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D122E0C-22F0-6747-A99C-5BF96DC1691A}"/>
              </a:ext>
            </a:extLst>
          </p:cNvPr>
          <p:cNvCxnSpPr/>
          <p:nvPr/>
        </p:nvCxnSpPr>
        <p:spPr>
          <a:xfrm>
            <a:off x="954157" y="3429000"/>
            <a:ext cx="7243638" cy="0"/>
          </a:xfrm>
          <a:prstGeom prst="line">
            <a:avLst/>
          </a:prstGeom>
          <a:ln w="28575">
            <a:solidFill>
              <a:schemeClr val="bg2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0180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7F3464D-E8C5-F846-A6A2-D57C7D040E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State?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7CBB5E1-34CD-1E40-B494-0360BBA12A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3000" b="1" i="1" dirty="0">
                <a:solidFill>
                  <a:srgbClr val="C00000"/>
                </a:solidFill>
                <a:latin typeface="+mn-lt"/>
              </a:rPr>
              <a:t>k</a:t>
            </a:r>
            <a:r>
              <a:rPr lang="en-US" sz="3000" b="1" dirty="0">
                <a:solidFill>
                  <a:srgbClr val="C00000"/>
                </a:solidFill>
                <a:latin typeface="+mn-lt"/>
              </a:rPr>
              <a:t>-dimensional</a:t>
            </a:r>
            <a:r>
              <a:rPr lang="en-US" sz="3000" dirty="0">
                <a:latin typeface="+mn-lt"/>
              </a:rPr>
              <a:t> vector of features</a:t>
            </a:r>
          </a:p>
          <a:p>
            <a:endParaRPr lang="en-US" sz="3200" dirty="0">
              <a:latin typeface="+mn-lt"/>
            </a:endParaRPr>
          </a:p>
          <a:p>
            <a:r>
              <a:rPr lang="en-US" sz="3000" dirty="0">
                <a:latin typeface="+mn-lt"/>
              </a:rPr>
              <a:t>Feature = control-flow + data-flow</a:t>
            </a:r>
          </a:p>
          <a:p>
            <a:endParaRPr lang="en-US" sz="1400" dirty="0">
              <a:latin typeface="+mn-lt"/>
            </a:endParaRPr>
          </a:p>
          <a:p>
            <a:r>
              <a:rPr lang="en-US" sz="3000" b="1" dirty="0">
                <a:solidFill>
                  <a:srgbClr val="C00000"/>
                </a:solidFill>
                <a:latin typeface="+mn-lt"/>
              </a:rPr>
              <a:t>Control-flow examples</a:t>
            </a:r>
          </a:p>
          <a:p>
            <a:pPr lvl="1"/>
            <a:r>
              <a:rPr lang="en-US" sz="2600" dirty="0">
                <a:latin typeface="+mn-lt"/>
              </a:rPr>
              <a:t>PC</a:t>
            </a:r>
          </a:p>
          <a:p>
            <a:pPr lvl="1"/>
            <a:r>
              <a:rPr lang="en-US" sz="2600" dirty="0">
                <a:latin typeface="+mn-lt"/>
              </a:rPr>
              <a:t>Branch PC</a:t>
            </a:r>
          </a:p>
          <a:p>
            <a:pPr lvl="1"/>
            <a:r>
              <a:rPr lang="en-US" sz="2600" dirty="0">
                <a:latin typeface="+mn-lt"/>
              </a:rPr>
              <a:t>Last-3 PCs, …</a:t>
            </a:r>
          </a:p>
          <a:p>
            <a:r>
              <a:rPr lang="en-US" sz="3000" b="1" dirty="0">
                <a:solidFill>
                  <a:srgbClr val="C00000"/>
                </a:solidFill>
                <a:latin typeface="+mn-lt"/>
              </a:rPr>
              <a:t>Data-flow examples</a:t>
            </a:r>
          </a:p>
          <a:p>
            <a:pPr lvl="1"/>
            <a:r>
              <a:rPr lang="en-US" sz="2600" dirty="0">
                <a:latin typeface="+mn-lt"/>
              </a:rPr>
              <a:t>Cacheline address</a:t>
            </a:r>
          </a:p>
          <a:p>
            <a:pPr lvl="1"/>
            <a:r>
              <a:rPr lang="en-US" sz="2600" dirty="0">
                <a:latin typeface="+mn-lt"/>
              </a:rPr>
              <a:t>Physical page number</a:t>
            </a:r>
          </a:p>
          <a:p>
            <a:pPr lvl="1"/>
            <a:r>
              <a:rPr lang="en-US" sz="2600" dirty="0">
                <a:latin typeface="+mn-lt"/>
              </a:rPr>
              <a:t>Delta between two cacheline addresses</a:t>
            </a:r>
          </a:p>
          <a:p>
            <a:pPr lvl="1"/>
            <a:r>
              <a:rPr lang="en-US" sz="2600" dirty="0">
                <a:latin typeface="+mn-lt"/>
              </a:rPr>
              <a:t>Last 4 deltas, …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B7C887D-D76C-A543-B12F-ECE3F57296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72361" y="991830"/>
            <a:ext cx="2591251" cy="101609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8BBBC69-0B33-8342-BD78-7EDFBAF5F75F}"/>
              </a:ext>
            </a:extLst>
          </p:cNvPr>
          <p:cNvSpPr/>
          <p:nvPr/>
        </p:nvSpPr>
        <p:spPr>
          <a:xfrm>
            <a:off x="7291346" y="936172"/>
            <a:ext cx="1772266" cy="1071755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0E192D2-1AC0-5A4A-8331-5D2444C9F7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92745" y="981729"/>
            <a:ext cx="1473091" cy="12057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4739701-BB0F-4741-B3F7-C35C3F9533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2667" y="1351723"/>
            <a:ext cx="2012426" cy="465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4548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8398EB7-C480-E248-AAA0-053789CF85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Action?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5401E91-B6BC-F74A-A960-415F9C172F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8894602" cy="565440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Given a demand access to address A</a:t>
            </a:r>
          </a:p>
          <a:p>
            <a:pPr marL="0" indent="0"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the action is to </a:t>
            </a:r>
            <a:r>
              <a:rPr lang="en-US" b="1" dirty="0">
                <a:solidFill>
                  <a:srgbClr val="000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select prefetch offset “O”</a:t>
            </a:r>
          </a:p>
          <a:p>
            <a:pPr marL="0" indent="0">
              <a:buNone/>
            </a:pPr>
            <a:endParaRPr lang="en-US" sz="2600" b="1" dirty="0">
              <a:solidFill>
                <a:srgbClr val="000C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0000"/>
              </a:lnSpc>
            </a:pPr>
            <a:r>
              <a:rPr lang="en-US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Action-space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: 127 actions in the range [-63, +63] </a:t>
            </a:r>
          </a:p>
          <a:p>
            <a:pPr lvl="1">
              <a:lnSpc>
                <a:spcPct val="110000"/>
              </a:lnSpc>
            </a:pP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For a machine with 4KB page and 64B cacheline</a:t>
            </a:r>
          </a:p>
          <a:p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0000"/>
              </a:lnSpc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Upper and lower limits ensure prefetches do not cross </a:t>
            </a:r>
            <a:r>
              <a:rPr lang="en-US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physical page boundary</a:t>
            </a:r>
          </a:p>
          <a:p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en-US" b="1" dirty="0">
                <a:solidFill>
                  <a:srgbClr val="FF52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zero offset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means </a:t>
            </a:r>
            <a:r>
              <a:rPr lang="en-US" b="1" dirty="0">
                <a:solidFill>
                  <a:srgbClr val="FF52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 prefetch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is generated</a:t>
            </a:r>
          </a:p>
          <a:p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We further </a:t>
            </a:r>
            <a:r>
              <a:rPr lang="en-US" sz="26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prune</a:t>
            </a:r>
            <a:r>
              <a:rPr 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action-space by design-space exploration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E964208-B1A4-314B-8AD3-86C2385766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72361" y="991830"/>
            <a:ext cx="2591251" cy="101609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60F1798-7A35-7D45-B90F-321551C4EE75}"/>
              </a:ext>
            </a:extLst>
          </p:cNvPr>
          <p:cNvSpPr/>
          <p:nvPr/>
        </p:nvSpPr>
        <p:spPr>
          <a:xfrm>
            <a:off x="6472360" y="936172"/>
            <a:ext cx="1725435" cy="1186826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BFCE143-C1D5-1B4B-AFBB-371815D353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18615" y="1015683"/>
            <a:ext cx="1473091" cy="1205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714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32F76FD-4BFA-E34F-834F-47578491C1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Reward?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E369784-F53F-BE49-AD5C-10EBE35B95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Defines the </a:t>
            </a:r>
            <a:r>
              <a:rPr lang="en-US" sz="3000" b="1" dirty="0">
                <a:solidFill>
                  <a:srgbClr val="000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objective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of Pythia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Encapsulates two metrics:</a:t>
            </a:r>
          </a:p>
          <a:p>
            <a:pPr lvl="1"/>
            <a:r>
              <a:rPr 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Prefetch usefulness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(e.g., accurate, late, out-of-page, …)</a:t>
            </a:r>
          </a:p>
          <a:p>
            <a:pPr lvl="1"/>
            <a:r>
              <a:rPr 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System-level feedback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(e.g., mem. b/w usage, cache pollution, energy, …)</a:t>
            </a:r>
          </a:p>
          <a:p>
            <a:pPr lvl="1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We demonstrate Pythia with </a:t>
            </a:r>
            <a:r>
              <a:rPr lang="en-US" sz="30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memory bandwidth usage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as the system-level feedback in the paper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7269281-275B-454B-ACA9-BD5C9B0BBBE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72361" y="991830"/>
            <a:ext cx="2591251" cy="101609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0C27802-FC06-1144-877A-A3E6E143C52D}"/>
              </a:ext>
            </a:extLst>
          </p:cNvPr>
          <p:cNvSpPr/>
          <p:nvPr/>
        </p:nvSpPr>
        <p:spPr>
          <a:xfrm>
            <a:off x="6496214" y="991830"/>
            <a:ext cx="954157" cy="1075509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1A81345-D771-524E-AA7A-E1D042D90BAF}"/>
              </a:ext>
            </a:extLst>
          </p:cNvPr>
          <p:cNvSpPr/>
          <p:nvPr/>
        </p:nvSpPr>
        <p:spPr>
          <a:xfrm>
            <a:off x="7450371" y="1667926"/>
            <a:ext cx="676538" cy="395659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3D5EFDC-C65C-B14B-96C7-F52EEED8CF6F}"/>
              </a:ext>
            </a:extLst>
          </p:cNvPr>
          <p:cNvSpPr/>
          <p:nvPr/>
        </p:nvSpPr>
        <p:spPr>
          <a:xfrm>
            <a:off x="7450371" y="991830"/>
            <a:ext cx="676538" cy="240622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1FE03BE-37EF-8E47-8482-E4D73E487E8F}"/>
              </a:ext>
            </a:extLst>
          </p:cNvPr>
          <p:cNvSpPr/>
          <p:nvPr/>
        </p:nvSpPr>
        <p:spPr>
          <a:xfrm>
            <a:off x="8126909" y="991830"/>
            <a:ext cx="954157" cy="1071755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0C5DB4D-3405-3E48-BE17-58D2BA9CD4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59871" y="1015683"/>
            <a:ext cx="1473091" cy="1205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4722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F88099F-78B1-2141-8DA0-8762220737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Reward?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7AD89C4-2498-C04B-97D8-8071BA3712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8894602" cy="5697541"/>
          </a:xfrm>
        </p:spPr>
        <p:txBody>
          <a:bodyPr>
            <a:normAutofit/>
          </a:bodyPr>
          <a:lstStyle/>
          <a:p>
            <a:r>
              <a:rPr lang="en-US" sz="3000" b="1" dirty="0">
                <a:solidFill>
                  <a:srgbClr val="000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Seven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distinct reward levels</a:t>
            </a:r>
          </a:p>
          <a:p>
            <a:pPr lvl="1"/>
            <a:r>
              <a:rPr lang="en-US" sz="2600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Accurate and timely</a:t>
            </a:r>
            <a:r>
              <a:rPr lang="en-US" sz="26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(R</a:t>
            </a:r>
            <a:r>
              <a:rPr lang="en-US" sz="2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AT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lvl="1"/>
            <a:r>
              <a:rPr lang="en-US" sz="2600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Accurate but late</a:t>
            </a:r>
            <a:r>
              <a:rPr lang="en-US" sz="26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(R</a:t>
            </a:r>
            <a:r>
              <a:rPr lang="en-US" sz="2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AL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lvl="1"/>
            <a:r>
              <a:rPr lang="en-US" sz="2600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Loss of coverage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(R</a:t>
            </a:r>
            <a:r>
              <a:rPr lang="en-US" sz="2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CL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lvl="1"/>
            <a:r>
              <a:rPr lang="en-US" sz="2600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Inaccurate</a:t>
            </a:r>
          </a:p>
          <a:p>
            <a:pPr lvl="2"/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With low memory b/w usage (R</a:t>
            </a:r>
            <a:r>
              <a:rPr lang="en-US" sz="22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IN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-L)</a:t>
            </a:r>
          </a:p>
          <a:p>
            <a:pPr lvl="2"/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With high memory b/w usage (R</a:t>
            </a:r>
            <a:r>
              <a:rPr lang="en-US" sz="22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IN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-H)</a:t>
            </a:r>
          </a:p>
          <a:p>
            <a:pPr lvl="1"/>
            <a:r>
              <a:rPr lang="en-US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No-prefetch</a:t>
            </a:r>
          </a:p>
          <a:p>
            <a:pPr lvl="2"/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With low memory b/w usage (R</a:t>
            </a:r>
            <a:r>
              <a:rPr lang="en-US" sz="22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NP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-L)</a:t>
            </a:r>
          </a:p>
          <a:p>
            <a:pPr lvl="2"/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With high memory b/w usage(R</a:t>
            </a:r>
            <a:r>
              <a:rPr lang="en-US" sz="22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NP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-H)</a:t>
            </a:r>
          </a:p>
          <a:p>
            <a:endParaRPr lang="en-US" sz="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Values are set at design time via </a:t>
            </a:r>
            <a:r>
              <a:rPr lang="en-US" sz="3000" b="1" dirty="0">
                <a:solidFill>
                  <a:srgbClr val="000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automatic design-space exploration</a:t>
            </a:r>
          </a:p>
          <a:p>
            <a:pPr lvl="1"/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Can be </a:t>
            </a:r>
            <a:r>
              <a:rPr lang="en-US" sz="26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customized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further in silicon for higher performance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0CCB904-D8C3-6C41-B80C-4BB2D37E8EE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72361" y="991830"/>
            <a:ext cx="2591251" cy="101609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D8B6684-11FD-8246-AEC6-0EB9F3A65442}"/>
              </a:ext>
            </a:extLst>
          </p:cNvPr>
          <p:cNvSpPr/>
          <p:nvPr/>
        </p:nvSpPr>
        <p:spPr>
          <a:xfrm>
            <a:off x="6496214" y="991830"/>
            <a:ext cx="954157" cy="1075509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D1D3E38-0374-1441-A646-7543C4FF68B3}"/>
              </a:ext>
            </a:extLst>
          </p:cNvPr>
          <p:cNvSpPr/>
          <p:nvPr/>
        </p:nvSpPr>
        <p:spPr>
          <a:xfrm>
            <a:off x="7450371" y="1667926"/>
            <a:ext cx="676538" cy="395659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3D0BC84-076A-2B4E-9393-99EAEE09E420}"/>
              </a:ext>
            </a:extLst>
          </p:cNvPr>
          <p:cNvSpPr/>
          <p:nvPr/>
        </p:nvSpPr>
        <p:spPr>
          <a:xfrm>
            <a:off x="7450371" y="991830"/>
            <a:ext cx="676538" cy="240622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6E5D1C4-6277-FD42-8701-4E6292CE74B2}"/>
              </a:ext>
            </a:extLst>
          </p:cNvPr>
          <p:cNvSpPr/>
          <p:nvPr/>
        </p:nvSpPr>
        <p:spPr>
          <a:xfrm>
            <a:off x="8126909" y="991830"/>
            <a:ext cx="954157" cy="1071755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39FFD5D-1E3F-F945-A3BA-51C53E5466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59871" y="1015683"/>
            <a:ext cx="1473091" cy="1205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2324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A8724F99-A0A8-8E48-8FD1-F48A4E5CB196}"/>
              </a:ext>
            </a:extLst>
          </p:cNvPr>
          <p:cNvSpPr/>
          <p:nvPr/>
        </p:nvSpPr>
        <p:spPr>
          <a:xfrm>
            <a:off x="3952820" y="2198314"/>
            <a:ext cx="805029" cy="1217050"/>
          </a:xfrm>
          <a:prstGeom prst="roundRect">
            <a:avLst/>
          </a:prstGeom>
          <a:solidFill>
            <a:srgbClr val="FFD2C2"/>
          </a:solidFill>
          <a:ln w="381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DB1CF631-84A4-1A4B-818C-F47FB9CE39D3}"/>
              </a:ext>
            </a:extLst>
          </p:cNvPr>
          <p:cNvSpPr/>
          <p:nvPr/>
        </p:nvSpPr>
        <p:spPr>
          <a:xfrm>
            <a:off x="732437" y="2198314"/>
            <a:ext cx="706735" cy="1206980"/>
          </a:xfrm>
          <a:prstGeom prst="roundRect">
            <a:avLst/>
          </a:prstGeom>
          <a:solidFill>
            <a:srgbClr val="FFD2C2"/>
          </a:solidFill>
          <a:ln w="381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A1FB1D5D-ECB9-0446-BF02-7E88C67CD07F}"/>
              </a:ext>
            </a:extLst>
          </p:cNvPr>
          <p:cNvSpPr/>
          <p:nvPr/>
        </p:nvSpPr>
        <p:spPr>
          <a:xfrm>
            <a:off x="2354644" y="2198314"/>
            <a:ext cx="1509487" cy="1217050"/>
          </a:xfrm>
          <a:prstGeom prst="roundRect">
            <a:avLst>
              <a:gd name="adj" fmla="val 12525"/>
            </a:avLst>
          </a:prstGeom>
          <a:solidFill>
            <a:schemeClr val="accent4">
              <a:lumMod val="20000"/>
              <a:lumOff val="80000"/>
            </a:schemeClr>
          </a:solidFill>
          <a:ln w="381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FB923534-C0A0-A74D-B665-A215E9D420B8}"/>
              </a:ext>
            </a:extLst>
          </p:cNvPr>
          <p:cNvSpPr/>
          <p:nvPr/>
        </p:nvSpPr>
        <p:spPr>
          <a:xfrm>
            <a:off x="6740009" y="2198313"/>
            <a:ext cx="1564483" cy="1206981"/>
          </a:xfrm>
          <a:prstGeom prst="roundRect">
            <a:avLst>
              <a:gd name="adj" fmla="val 10158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9C26BC9-BED4-6A4C-B730-592D9FBF8C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Steering Pythia’s Objective via Reward Values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709048-71F8-8A4B-B49F-711CBA5B15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Example reward configuration for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Generating </a:t>
            </a:r>
            <a:r>
              <a:rPr lang="en-US" b="1" dirty="0">
                <a:solidFill>
                  <a:srgbClr val="FF52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accurate prefetches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Making </a:t>
            </a:r>
            <a:r>
              <a:rPr lang="en-US" b="1" dirty="0">
                <a:solidFill>
                  <a:srgbClr val="8C8B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bandwidth-aware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prefetch decisions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E7D11E0-903F-3643-8D50-7B8CE703F27F}"/>
              </a:ext>
            </a:extLst>
          </p:cNvPr>
          <p:cNvCxnSpPr/>
          <p:nvPr/>
        </p:nvCxnSpPr>
        <p:spPr>
          <a:xfrm>
            <a:off x="299103" y="2685311"/>
            <a:ext cx="8545795" cy="0"/>
          </a:xfrm>
          <a:prstGeom prst="line">
            <a:avLst/>
          </a:prstGeom>
          <a:ln w="28575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BD13655-A33B-3E41-B155-968F8E8C20BD}"/>
              </a:ext>
            </a:extLst>
          </p:cNvPr>
          <p:cNvCxnSpPr/>
          <p:nvPr/>
        </p:nvCxnSpPr>
        <p:spPr>
          <a:xfrm>
            <a:off x="4640367" y="2582761"/>
            <a:ext cx="0" cy="205099"/>
          </a:xfrm>
          <a:prstGeom prst="line">
            <a:avLst/>
          </a:prstGeom>
          <a:ln w="285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B4D2520-F177-4942-95A8-B7376C1A7A1A}"/>
              </a:ext>
            </a:extLst>
          </p:cNvPr>
          <p:cNvCxnSpPr/>
          <p:nvPr/>
        </p:nvCxnSpPr>
        <p:spPr>
          <a:xfrm>
            <a:off x="7971803" y="2582761"/>
            <a:ext cx="0" cy="20509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F6F1638-8CA3-0041-9F46-B2FC5C2D13DD}"/>
              </a:ext>
            </a:extLst>
          </p:cNvPr>
          <p:cNvCxnSpPr/>
          <p:nvPr/>
        </p:nvCxnSpPr>
        <p:spPr>
          <a:xfrm>
            <a:off x="7056333" y="2582760"/>
            <a:ext cx="0" cy="20509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2175635-2335-E245-A32E-98563F42DDF7}"/>
              </a:ext>
            </a:extLst>
          </p:cNvPr>
          <p:cNvCxnSpPr/>
          <p:nvPr/>
        </p:nvCxnSpPr>
        <p:spPr>
          <a:xfrm>
            <a:off x="4113239" y="2582761"/>
            <a:ext cx="0" cy="20509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82542CD-0114-D549-87C5-1FAD820977DB}"/>
              </a:ext>
            </a:extLst>
          </p:cNvPr>
          <p:cNvCxnSpPr/>
          <p:nvPr/>
        </p:nvCxnSpPr>
        <p:spPr>
          <a:xfrm>
            <a:off x="3590521" y="2582761"/>
            <a:ext cx="0" cy="20509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79CFA12-45D7-AD43-A074-CC5A1C3B0E0D}"/>
              </a:ext>
            </a:extLst>
          </p:cNvPr>
          <p:cNvCxnSpPr/>
          <p:nvPr/>
        </p:nvCxnSpPr>
        <p:spPr>
          <a:xfrm>
            <a:off x="2777246" y="2582761"/>
            <a:ext cx="0" cy="20509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559105D-FBA6-6846-BFA9-93B2DF0C7E9D}"/>
              </a:ext>
            </a:extLst>
          </p:cNvPr>
          <p:cNvCxnSpPr/>
          <p:nvPr/>
        </p:nvCxnSpPr>
        <p:spPr>
          <a:xfrm>
            <a:off x="1150697" y="2582761"/>
            <a:ext cx="0" cy="20509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34C4C619-2B76-3B43-AB78-49FD2DD96340}"/>
              </a:ext>
            </a:extLst>
          </p:cNvPr>
          <p:cNvSpPr txBox="1"/>
          <p:nvPr/>
        </p:nvSpPr>
        <p:spPr>
          <a:xfrm>
            <a:off x="7596417" y="2182651"/>
            <a:ext cx="6319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+20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625A5A9-9A5B-EA46-96E5-765DD2C493A1}"/>
              </a:ext>
            </a:extLst>
          </p:cNvPr>
          <p:cNvSpPr txBox="1"/>
          <p:nvPr/>
        </p:nvSpPr>
        <p:spPr>
          <a:xfrm>
            <a:off x="6690109" y="2182651"/>
            <a:ext cx="6319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+12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825D597-AFFF-B84C-BAC9-3B8AD3A09940}"/>
              </a:ext>
            </a:extLst>
          </p:cNvPr>
          <p:cNvSpPr txBox="1"/>
          <p:nvPr/>
        </p:nvSpPr>
        <p:spPr>
          <a:xfrm>
            <a:off x="3872384" y="2182651"/>
            <a:ext cx="4235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-2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70A5F48-1D84-2D45-AE61-2A8DF6BAE581}"/>
              </a:ext>
            </a:extLst>
          </p:cNvPr>
          <p:cNvSpPr txBox="1"/>
          <p:nvPr/>
        </p:nvSpPr>
        <p:spPr>
          <a:xfrm>
            <a:off x="3328443" y="2184787"/>
            <a:ext cx="4235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-4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962DDD3-043A-3148-B87D-BDB5E6EE9301}"/>
              </a:ext>
            </a:extLst>
          </p:cNvPr>
          <p:cNvSpPr txBox="1"/>
          <p:nvPr/>
        </p:nvSpPr>
        <p:spPr>
          <a:xfrm>
            <a:off x="2548246" y="2182651"/>
            <a:ext cx="4235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-8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659F875-827F-6E44-A886-751A6960C75C}"/>
              </a:ext>
            </a:extLst>
          </p:cNvPr>
          <p:cNvSpPr txBox="1"/>
          <p:nvPr/>
        </p:nvSpPr>
        <p:spPr>
          <a:xfrm>
            <a:off x="839510" y="2182650"/>
            <a:ext cx="572593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-14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D81D72A-4C1E-674D-B9E5-79B18F8605E1}"/>
              </a:ext>
            </a:extLst>
          </p:cNvPr>
          <p:cNvSpPr txBox="1"/>
          <p:nvPr/>
        </p:nvSpPr>
        <p:spPr>
          <a:xfrm>
            <a:off x="7766875" y="3005570"/>
            <a:ext cx="5677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Segoe UI" panose="020B0502040204020203" pitchFamily="34" charset="0"/>
              </a:rPr>
              <a:t>R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Segoe UI" panose="020B0502040204020203" pitchFamily="34" charset="0"/>
              </a:rPr>
              <a:t>AT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239AFDD-B3C1-374B-9FDF-0925051DEE74}"/>
              </a:ext>
            </a:extLst>
          </p:cNvPr>
          <p:cNvSpPr txBox="1"/>
          <p:nvPr/>
        </p:nvSpPr>
        <p:spPr>
          <a:xfrm>
            <a:off x="6859872" y="3015253"/>
            <a:ext cx="5549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Segoe UI" panose="020B0502040204020203" pitchFamily="34" charset="0"/>
              </a:rPr>
              <a:t>R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Segoe UI" panose="020B0502040204020203" pitchFamily="34" charset="0"/>
              </a:rPr>
              <a:t>AL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82CEE3E-ECDE-D548-B3CF-8C1E7FDB79AB}"/>
              </a:ext>
            </a:extLst>
          </p:cNvPr>
          <p:cNvSpPr txBox="1"/>
          <p:nvPr/>
        </p:nvSpPr>
        <p:spPr>
          <a:xfrm>
            <a:off x="3940204" y="3005184"/>
            <a:ext cx="8675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Segoe UI" panose="020B0502040204020203" pitchFamily="34" charset="0"/>
              </a:rPr>
              <a:t>R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Segoe UI" panose="020B0502040204020203" pitchFamily="34" charset="0"/>
              </a:rPr>
              <a:t>NP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Segoe UI" panose="020B0502040204020203" pitchFamily="34" charset="0"/>
              </a:rPr>
              <a:t>-H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13A1A1F-EDAA-2A4A-AB7A-0390338AAA32}"/>
              </a:ext>
            </a:extLst>
          </p:cNvPr>
          <p:cNvSpPr txBox="1"/>
          <p:nvPr/>
        </p:nvSpPr>
        <p:spPr>
          <a:xfrm>
            <a:off x="3106427" y="3005570"/>
            <a:ext cx="8050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Segoe UI" panose="020B0502040204020203" pitchFamily="34" charset="0"/>
              </a:rPr>
              <a:t>R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Segoe UI" panose="020B0502040204020203" pitchFamily="34" charset="0"/>
              </a:rPr>
              <a:t>NP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Segoe UI" panose="020B0502040204020203" pitchFamily="34" charset="0"/>
              </a:rPr>
              <a:t>-L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AC7F40C-CAE2-974B-98BA-D809F9D557F7}"/>
              </a:ext>
            </a:extLst>
          </p:cNvPr>
          <p:cNvSpPr txBox="1"/>
          <p:nvPr/>
        </p:nvSpPr>
        <p:spPr>
          <a:xfrm>
            <a:off x="2321227" y="3005184"/>
            <a:ext cx="7537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Segoe UI" panose="020B0502040204020203" pitchFamily="34" charset="0"/>
              </a:rPr>
              <a:t>R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Segoe UI" panose="020B0502040204020203" pitchFamily="34" charset="0"/>
              </a:rPr>
              <a:t>IN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Segoe UI" panose="020B0502040204020203" pitchFamily="34" charset="0"/>
              </a:rPr>
              <a:t>-L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938B751-D732-0D41-B2DA-9F8178A76216}"/>
              </a:ext>
            </a:extLst>
          </p:cNvPr>
          <p:cNvSpPr txBox="1"/>
          <p:nvPr/>
        </p:nvSpPr>
        <p:spPr>
          <a:xfrm>
            <a:off x="680467" y="3005184"/>
            <a:ext cx="8162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Segoe UI" panose="020B0502040204020203" pitchFamily="34" charset="0"/>
              </a:rPr>
              <a:t>R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Segoe UI" panose="020B0502040204020203" pitchFamily="34" charset="0"/>
              </a:rPr>
              <a:t>IN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Segoe UI" panose="020B0502040204020203" pitchFamily="34" charset="0"/>
              </a:rPr>
              <a:t>-H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E0E2C23-2C55-C149-A373-E5A7044E1298}"/>
              </a:ext>
            </a:extLst>
          </p:cNvPr>
          <p:cNvSpPr txBox="1"/>
          <p:nvPr/>
        </p:nvSpPr>
        <p:spPr>
          <a:xfrm>
            <a:off x="1025195" y="3509485"/>
            <a:ext cx="70936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AT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=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Accurate &amp; timely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;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AL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 =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Accurate &amp; late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;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NP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=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No-prefetching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;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IN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=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Inaccurate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;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H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 =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High mem. b/w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;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L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 =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Low mem. b/w</a:t>
            </a:r>
          </a:p>
        </p:txBody>
      </p:sp>
      <p:sp>
        <p:nvSpPr>
          <p:cNvPr id="47" name="Rounded Rectangle 46">
            <a:extLst>
              <a:ext uri="{FF2B5EF4-FFF2-40B4-BE49-F238E27FC236}">
                <a16:creationId xmlns:a16="http://schemas.microsoft.com/office/drawing/2014/main" id="{5FDE21D4-F9B3-A640-BD7B-F8F609DFB76D}"/>
              </a:ext>
            </a:extLst>
          </p:cNvPr>
          <p:cNvSpPr/>
          <p:nvPr/>
        </p:nvSpPr>
        <p:spPr>
          <a:xfrm>
            <a:off x="80387" y="4168904"/>
            <a:ext cx="8947999" cy="606083"/>
          </a:xfrm>
          <a:prstGeom prst="roundRect">
            <a:avLst>
              <a:gd name="adj" fmla="val 11178"/>
            </a:avLst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accent6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Highly prefers to generate accurate prefetches</a:t>
            </a:r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BBC5D7E8-C924-2946-B5B3-DACB2DAE70DF}"/>
              </a:ext>
            </a:extLst>
          </p:cNvPr>
          <p:cNvSpPr/>
          <p:nvPr/>
        </p:nvSpPr>
        <p:spPr>
          <a:xfrm>
            <a:off x="77618" y="4933621"/>
            <a:ext cx="8947998" cy="613994"/>
          </a:xfrm>
          <a:prstGeom prst="roundRect">
            <a:avLst>
              <a:gd name="adj" fmla="val 11178"/>
            </a:avLst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accent4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Prefers not to prefetch if memory bandwidth usage is low</a:t>
            </a:r>
          </a:p>
        </p:txBody>
      </p: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A5ECDCC8-5DC4-F740-A60E-95BAEA55F1D1}"/>
              </a:ext>
            </a:extLst>
          </p:cNvPr>
          <p:cNvSpPr/>
          <p:nvPr/>
        </p:nvSpPr>
        <p:spPr>
          <a:xfrm>
            <a:off x="77618" y="5706249"/>
            <a:ext cx="8947998" cy="613994"/>
          </a:xfrm>
          <a:prstGeom prst="roundRect">
            <a:avLst>
              <a:gd name="adj" fmla="val 11178"/>
            </a:avLst>
          </a:prstGeom>
          <a:solidFill>
            <a:srgbClr val="FFD2C2"/>
          </a:solidFill>
          <a:ln w="19050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000C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Strongly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prefers not to prefetch if memory bandwidth usage is high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59BFDEA-DD01-0B40-91A8-2262873A6FD0}"/>
              </a:ext>
            </a:extLst>
          </p:cNvPr>
          <p:cNvSpPr txBox="1"/>
          <p:nvPr/>
        </p:nvSpPr>
        <p:spPr>
          <a:xfrm>
            <a:off x="39620" y="4089643"/>
            <a:ext cx="51167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1270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228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Lato Black" panose="020F0502020204030203" pitchFamily="34" charset="77"/>
                <a:ea typeface="+mn-ea"/>
                <a:cs typeface="+mn-cs"/>
              </a:rPr>
              <a:t>1</a:t>
            </a:r>
            <a:endParaRPr kumimoji="0" lang="en-US" sz="4000" b="1" i="0" u="none" strike="noStrike" kern="1200" cap="none" spc="0" normalizeH="0" baseline="0" noProof="0" dirty="0">
              <a:ln w="12700">
                <a:solidFill>
                  <a:srgbClr val="FF0000"/>
                </a:solidFill>
              </a:ln>
              <a:solidFill>
                <a:srgbClr val="FFFF00"/>
              </a:solidFill>
              <a:effectLst>
                <a:glow rad="228600">
                  <a:srgbClr val="ED7D31">
                    <a:satMod val="175000"/>
                    <a:alpha val="40000"/>
                  </a:srgbClr>
                </a:glow>
              </a:effectLst>
              <a:uLnTx/>
              <a:uFillTx/>
              <a:latin typeface="Lato Black" panose="020F0502020204030203" pitchFamily="34" charset="77"/>
              <a:ea typeface="+mn-ea"/>
              <a:cs typeface="+mn-cs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1710BDD-7296-2E44-B216-C4AAF22A33DD}"/>
              </a:ext>
            </a:extLst>
          </p:cNvPr>
          <p:cNvSpPr txBox="1"/>
          <p:nvPr/>
        </p:nvSpPr>
        <p:spPr>
          <a:xfrm>
            <a:off x="39621" y="4852711"/>
            <a:ext cx="51167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1270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228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Lato Black" panose="020F0502020204030203" pitchFamily="34" charset="77"/>
                <a:ea typeface="+mn-ea"/>
                <a:cs typeface="+mn-cs"/>
              </a:rPr>
              <a:t>2</a:t>
            </a:r>
            <a:endParaRPr kumimoji="0" lang="en-US" sz="4800" b="1" i="0" u="none" strike="noStrike" kern="1200" cap="none" spc="0" normalizeH="0" baseline="0" noProof="0" dirty="0">
              <a:ln w="12700">
                <a:solidFill>
                  <a:srgbClr val="FF0000"/>
                </a:solidFill>
              </a:ln>
              <a:solidFill>
                <a:srgbClr val="FFFF00"/>
              </a:solidFill>
              <a:effectLst>
                <a:glow rad="228600">
                  <a:srgbClr val="ED7D31">
                    <a:satMod val="175000"/>
                    <a:alpha val="40000"/>
                  </a:srgbClr>
                </a:glow>
              </a:effectLst>
              <a:uLnTx/>
              <a:uFillTx/>
              <a:latin typeface="Lato Black" panose="020F0502020204030203" pitchFamily="34" charset="77"/>
              <a:ea typeface="+mn-ea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54E9719-24BD-B445-8526-E19572306A10}"/>
              </a:ext>
            </a:extLst>
          </p:cNvPr>
          <p:cNvSpPr txBox="1"/>
          <p:nvPr/>
        </p:nvSpPr>
        <p:spPr>
          <a:xfrm>
            <a:off x="43263" y="5628525"/>
            <a:ext cx="51167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1270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228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Lato Black" panose="020F0502020204030203" pitchFamily="34" charset="77"/>
                <a:ea typeface="+mn-ea"/>
                <a:cs typeface="+mn-cs"/>
              </a:rPr>
              <a:t>3</a:t>
            </a:r>
            <a:endParaRPr kumimoji="0" lang="en-US" sz="4800" b="1" i="0" u="none" strike="noStrike" kern="1200" cap="none" spc="0" normalizeH="0" baseline="0" noProof="0" dirty="0">
              <a:ln w="12700">
                <a:solidFill>
                  <a:srgbClr val="FF0000"/>
                </a:solidFill>
              </a:ln>
              <a:solidFill>
                <a:srgbClr val="FFFF00"/>
              </a:solidFill>
              <a:effectLst>
                <a:glow rad="228600">
                  <a:srgbClr val="ED7D31">
                    <a:satMod val="175000"/>
                    <a:alpha val="40000"/>
                  </a:srgbClr>
                </a:glow>
              </a:effectLst>
              <a:uLnTx/>
              <a:uFillTx/>
              <a:latin typeface="Lato Black" panose="020F0502020204030203" pitchFamily="34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7693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3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3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3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3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3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3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3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3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3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3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3" grpId="0" animBg="1"/>
      <p:bldP spid="42" grpId="0" animBg="1"/>
      <p:bldP spid="41" grpId="0" animBg="1"/>
      <p:bldP spid="23" grpId="0"/>
      <p:bldP spid="24" grpId="0"/>
      <p:bldP spid="25" grpId="0"/>
      <p:bldP spid="26" grpId="0"/>
      <p:bldP spid="27" grpId="0"/>
      <p:bldP spid="29" grpId="0"/>
      <p:bldP spid="30" grpId="0"/>
      <p:bldP spid="31" grpId="0"/>
      <p:bldP spid="32" grpId="0"/>
      <p:bldP spid="34" grpId="0"/>
      <p:bldP spid="35" grpId="0"/>
      <p:bldP spid="37" grpId="0"/>
      <p:bldP spid="2" grpId="0"/>
      <p:bldP spid="47" grpId="0" animBg="1"/>
      <p:bldP spid="48" grpId="0" animBg="1"/>
      <p:bldP spid="49" grpId="0" animBg="1"/>
      <p:bldP spid="50" grpId="0"/>
      <p:bldP spid="51" grpId="0"/>
      <p:bldP spid="5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Rounded Rectangle 87">
            <a:extLst>
              <a:ext uri="{FF2B5EF4-FFF2-40B4-BE49-F238E27FC236}">
                <a16:creationId xmlns:a16="http://schemas.microsoft.com/office/drawing/2014/main" id="{BBE9DDEB-C807-764C-B78D-EC2F9D1CD851}"/>
              </a:ext>
            </a:extLst>
          </p:cNvPr>
          <p:cNvSpPr/>
          <p:nvPr/>
        </p:nvSpPr>
        <p:spPr>
          <a:xfrm>
            <a:off x="4722052" y="2198313"/>
            <a:ext cx="1677225" cy="1206981"/>
          </a:xfrm>
          <a:prstGeom prst="roundRect">
            <a:avLst>
              <a:gd name="adj" fmla="val 10158"/>
            </a:avLst>
          </a:prstGeom>
          <a:solidFill>
            <a:srgbClr val="F8E4FF"/>
          </a:solidFill>
          <a:ln w="381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9C26BC9-BED4-6A4C-B730-592D9FBF8C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Steering Pythia’s Objective via Reward Values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0C0F6E-4B93-5C4B-B6CD-2543F799FA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Customizing reward values to make Pythia </a:t>
            </a:r>
            <a:r>
              <a:rPr lang="en-US" b="1" dirty="0">
                <a:solidFill>
                  <a:srgbClr val="FF52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conservative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towards prefetching</a:t>
            </a: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5BDD9883-A241-674A-B61B-9D199FB0F025}"/>
              </a:ext>
            </a:extLst>
          </p:cNvPr>
          <p:cNvSpPr/>
          <p:nvPr/>
        </p:nvSpPr>
        <p:spPr>
          <a:xfrm>
            <a:off x="6740009" y="2198313"/>
            <a:ext cx="1564483" cy="1206981"/>
          </a:xfrm>
          <a:prstGeom prst="roundRect">
            <a:avLst>
              <a:gd name="adj" fmla="val 10158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B8556455-9A23-2B4B-8D22-123428FD1C2D}"/>
              </a:ext>
            </a:extLst>
          </p:cNvPr>
          <p:cNvCxnSpPr/>
          <p:nvPr/>
        </p:nvCxnSpPr>
        <p:spPr>
          <a:xfrm>
            <a:off x="299103" y="2685311"/>
            <a:ext cx="8545795" cy="0"/>
          </a:xfrm>
          <a:prstGeom prst="line">
            <a:avLst/>
          </a:prstGeom>
          <a:ln w="28575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7BE113A6-980B-EB48-BBB8-26A8C6004568}"/>
              </a:ext>
            </a:extLst>
          </p:cNvPr>
          <p:cNvCxnSpPr/>
          <p:nvPr/>
        </p:nvCxnSpPr>
        <p:spPr>
          <a:xfrm>
            <a:off x="4640367" y="2582761"/>
            <a:ext cx="0" cy="205099"/>
          </a:xfrm>
          <a:prstGeom prst="line">
            <a:avLst/>
          </a:prstGeom>
          <a:ln w="285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88360F0A-F9AA-064B-BCF9-591D5D9DE653}"/>
              </a:ext>
            </a:extLst>
          </p:cNvPr>
          <p:cNvCxnSpPr/>
          <p:nvPr/>
        </p:nvCxnSpPr>
        <p:spPr>
          <a:xfrm>
            <a:off x="7971803" y="2582761"/>
            <a:ext cx="0" cy="20509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D1B4397B-96E6-7A43-8A44-CCF1E7642418}"/>
              </a:ext>
            </a:extLst>
          </p:cNvPr>
          <p:cNvCxnSpPr/>
          <p:nvPr/>
        </p:nvCxnSpPr>
        <p:spPr>
          <a:xfrm>
            <a:off x="7056333" y="2582760"/>
            <a:ext cx="0" cy="20509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D72E24C2-5AAC-304B-ABE8-A02D53855C40}"/>
              </a:ext>
            </a:extLst>
          </p:cNvPr>
          <p:cNvCxnSpPr/>
          <p:nvPr/>
        </p:nvCxnSpPr>
        <p:spPr>
          <a:xfrm>
            <a:off x="5730379" y="2582761"/>
            <a:ext cx="0" cy="20509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CEE0CE54-05ED-7C4D-A596-DBB7E9CB8DFB}"/>
              </a:ext>
            </a:extLst>
          </p:cNvPr>
          <p:cNvCxnSpPr/>
          <p:nvPr/>
        </p:nvCxnSpPr>
        <p:spPr>
          <a:xfrm>
            <a:off x="5182257" y="2582761"/>
            <a:ext cx="0" cy="20509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5A128BC6-63B4-3449-8949-59047701042E}"/>
              </a:ext>
            </a:extLst>
          </p:cNvPr>
          <p:cNvCxnSpPr/>
          <p:nvPr/>
        </p:nvCxnSpPr>
        <p:spPr>
          <a:xfrm>
            <a:off x="1270177" y="2582761"/>
            <a:ext cx="0" cy="20509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F9BC31B7-38F7-1642-9A28-B76267BAE82B}"/>
              </a:ext>
            </a:extLst>
          </p:cNvPr>
          <p:cNvCxnSpPr/>
          <p:nvPr/>
        </p:nvCxnSpPr>
        <p:spPr>
          <a:xfrm>
            <a:off x="583427" y="2582761"/>
            <a:ext cx="0" cy="20509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891C40F0-21CA-8A46-AFEF-0BDFFAE8E2C7}"/>
              </a:ext>
            </a:extLst>
          </p:cNvPr>
          <p:cNvSpPr txBox="1"/>
          <p:nvPr/>
        </p:nvSpPr>
        <p:spPr>
          <a:xfrm>
            <a:off x="7596417" y="2182651"/>
            <a:ext cx="6319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+20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38A8E89-BC2D-5C47-ACAB-3362C3278560}"/>
              </a:ext>
            </a:extLst>
          </p:cNvPr>
          <p:cNvSpPr txBox="1"/>
          <p:nvPr/>
        </p:nvSpPr>
        <p:spPr>
          <a:xfrm>
            <a:off x="6690109" y="2182651"/>
            <a:ext cx="6319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+12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C6EAC5D-B56B-464C-AD4D-03ED93F1132D}"/>
              </a:ext>
            </a:extLst>
          </p:cNvPr>
          <p:cNvSpPr txBox="1"/>
          <p:nvPr/>
        </p:nvSpPr>
        <p:spPr>
          <a:xfrm>
            <a:off x="5489524" y="2182651"/>
            <a:ext cx="4828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+2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08E6499D-B9B6-3847-AB69-D6C246721D93}"/>
              </a:ext>
            </a:extLst>
          </p:cNvPr>
          <p:cNvSpPr txBox="1"/>
          <p:nvPr/>
        </p:nvSpPr>
        <p:spPr>
          <a:xfrm>
            <a:off x="4920179" y="2184787"/>
            <a:ext cx="4828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+1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FE9705AD-43C7-724D-BE29-804F179292A9}"/>
              </a:ext>
            </a:extLst>
          </p:cNvPr>
          <p:cNvSpPr txBox="1"/>
          <p:nvPr/>
        </p:nvSpPr>
        <p:spPr>
          <a:xfrm>
            <a:off x="973441" y="2182651"/>
            <a:ext cx="5725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-20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A923020F-5CBB-504E-881F-FF563CEFC3D5}"/>
              </a:ext>
            </a:extLst>
          </p:cNvPr>
          <p:cNvSpPr txBox="1"/>
          <p:nvPr/>
        </p:nvSpPr>
        <p:spPr>
          <a:xfrm>
            <a:off x="272240" y="2182650"/>
            <a:ext cx="572593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-22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2993D23C-C5B3-DE48-B2B7-74748D666039}"/>
              </a:ext>
            </a:extLst>
          </p:cNvPr>
          <p:cNvSpPr txBox="1"/>
          <p:nvPr/>
        </p:nvSpPr>
        <p:spPr>
          <a:xfrm>
            <a:off x="7766875" y="3005570"/>
            <a:ext cx="5677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Segoe UI" panose="020B0502040204020203" pitchFamily="34" charset="0"/>
              </a:rPr>
              <a:t>R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Segoe UI" panose="020B0502040204020203" pitchFamily="34" charset="0"/>
              </a:rPr>
              <a:t>AT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85239BE1-C80A-5F48-AB30-04381A5A28ED}"/>
              </a:ext>
            </a:extLst>
          </p:cNvPr>
          <p:cNvSpPr txBox="1"/>
          <p:nvPr/>
        </p:nvSpPr>
        <p:spPr>
          <a:xfrm>
            <a:off x="6859872" y="3015253"/>
            <a:ext cx="5549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Segoe UI" panose="020B0502040204020203" pitchFamily="34" charset="0"/>
              </a:rPr>
              <a:t>R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Segoe UI" panose="020B0502040204020203" pitchFamily="34" charset="0"/>
              </a:rPr>
              <a:t>AL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9CF968A9-A621-ED4F-BA3B-94C7878C5BE1}"/>
              </a:ext>
            </a:extLst>
          </p:cNvPr>
          <p:cNvSpPr txBox="1"/>
          <p:nvPr/>
        </p:nvSpPr>
        <p:spPr>
          <a:xfrm>
            <a:off x="5557344" y="3005184"/>
            <a:ext cx="8675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Segoe UI" panose="020B0502040204020203" pitchFamily="34" charset="0"/>
              </a:rPr>
              <a:t>R</a:t>
            </a:r>
            <a:r>
              <a:rPr kumimoji="0" lang="en-US" sz="2000" b="1" i="0" u="none" strike="noStrike" kern="1200" cap="none" spc="0" normalizeH="0" baseline="-2500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Segoe UI" panose="020B0502040204020203" pitchFamily="34" charset="0"/>
              </a:rPr>
              <a:t>NP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Segoe UI" panose="020B0502040204020203" pitchFamily="34" charset="0"/>
              </a:rPr>
              <a:t>-H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A80815C8-492E-C346-AE54-8C1162C72020}"/>
              </a:ext>
            </a:extLst>
          </p:cNvPr>
          <p:cNvSpPr txBox="1"/>
          <p:nvPr/>
        </p:nvSpPr>
        <p:spPr>
          <a:xfrm>
            <a:off x="4698163" y="3005570"/>
            <a:ext cx="8146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Segoe UI" panose="020B0502040204020203" pitchFamily="34" charset="0"/>
              </a:rPr>
              <a:t>R</a:t>
            </a:r>
            <a:r>
              <a:rPr kumimoji="0" lang="en-US" sz="2000" b="1" i="0" u="none" strike="noStrike" kern="1200" cap="none" spc="0" normalizeH="0" baseline="-2500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Segoe UI" panose="020B0502040204020203" pitchFamily="34" charset="0"/>
              </a:rPr>
              <a:t>NP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Segoe UI" panose="020B0502040204020203" pitchFamily="34" charset="0"/>
              </a:rPr>
              <a:t>-L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4A2FF399-9B30-B74D-AFAF-282716F269F6}"/>
              </a:ext>
            </a:extLst>
          </p:cNvPr>
          <p:cNvSpPr txBox="1"/>
          <p:nvPr/>
        </p:nvSpPr>
        <p:spPr>
          <a:xfrm>
            <a:off x="915762" y="3005184"/>
            <a:ext cx="7537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Segoe UI" panose="020B0502040204020203" pitchFamily="34" charset="0"/>
              </a:rPr>
              <a:t>R</a:t>
            </a:r>
            <a:r>
              <a:rPr kumimoji="0" lang="en-US" sz="2000" b="1" i="0" u="none" strike="noStrike" kern="1200" cap="none" spc="0" normalizeH="0" baseline="-25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Segoe UI" panose="020B0502040204020203" pitchFamily="34" charset="0"/>
              </a:rPr>
              <a:t>IN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Segoe UI" panose="020B0502040204020203" pitchFamily="34" charset="0"/>
              </a:rPr>
              <a:t>-L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B5548C51-E3A0-DF42-810E-5BB221FD5B41}"/>
              </a:ext>
            </a:extLst>
          </p:cNvPr>
          <p:cNvSpPr txBox="1"/>
          <p:nvPr/>
        </p:nvSpPr>
        <p:spPr>
          <a:xfrm>
            <a:off x="113197" y="3005184"/>
            <a:ext cx="8162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Segoe UI" panose="020B0502040204020203" pitchFamily="34" charset="0"/>
              </a:rPr>
              <a:t>R</a:t>
            </a:r>
            <a:r>
              <a:rPr kumimoji="0" lang="en-US" sz="2000" b="1" i="0" u="none" strike="noStrike" kern="1200" cap="none" spc="0" normalizeH="0" baseline="-25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Segoe UI" panose="020B0502040204020203" pitchFamily="34" charset="0"/>
              </a:rPr>
              <a:t>IN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Segoe UI" panose="020B0502040204020203" pitchFamily="34" charset="0"/>
              </a:rPr>
              <a:t>-H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613B925C-FB47-0141-9091-2B632A0EA693}"/>
              </a:ext>
            </a:extLst>
          </p:cNvPr>
          <p:cNvSpPr txBox="1"/>
          <p:nvPr/>
        </p:nvSpPr>
        <p:spPr>
          <a:xfrm>
            <a:off x="1025195" y="3509485"/>
            <a:ext cx="70936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AT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=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Accurate &amp; timely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;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AL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 =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Accurate &amp; late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;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NP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=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No-prefetching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;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IN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=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Inaccurate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;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H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 =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High mem. b/w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;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L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 =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Low mem. b/w</a:t>
            </a:r>
          </a:p>
        </p:txBody>
      </p:sp>
      <p:sp>
        <p:nvSpPr>
          <p:cNvPr id="89" name="Rounded Rectangle 88">
            <a:extLst>
              <a:ext uri="{FF2B5EF4-FFF2-40B4-BE49-F238E27FC236}">
                <a16:creationId xmlns:a16="http://schemas.microsoft.com/office/drawing/2014/main" id="{1C4D99B0-FF8E-8940-8FAC-D0D83FD3F905}"/>
              </a:ext>
            </a:extLst>
          </p:cNvPr>
          <p:cNvSpPr/>
          <p:nvPr/>
        </p:nvSpPr>
        <p:spPr>
          <a:xfrm>
            <a:off x="80387" y="4168904"/>
            <a:ext cx="8947999" cy="606083"/>
          </a:xfrm>
          <a:prstGeom prst="roundRect">
            <a:avLst>
              <a:gd name="adj" fmla="val 11178"/>
            </a:avLst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accent6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Highly prefers to generate accurate prefetches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140EFED0-6EA4-804F-9A39-53AF943481EB}"/>
              </a:ext>
            </a:extLst>
          </p:cNvPr>
          <p:cNvSpPr txBox="1"/>
          <p:nvPr/>
        </p:nvSpPr>
        <p:spPr>
          <a:xfrm>
            <a:off x="39620" y="4089643"/>
            <a:ext cx="51167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1270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228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Lato Black" panose="020F0502020204030203" pitchFamily="34" charset="77"/>
                <a:ea typeface="+mn-ea"/>
                <a:cs typeface="+mn-cs"/>
              </a:rPr>
              <a:t>1</a:t>
            </a:r>
            <a:endParaRPr kumimoji="0" lang="en-US" sz="4000" b="1" i="0" u="none" strike="noStrike" kern="1200" cap="none" spc="0" normalizeH="0" baseline="0" noProof="0" dirty="0">
              <a:ln w="12700">
                <a:solidFill>
                  <a:srgbClr val="FF0000"/>
                </a:solidFill>
              </a:ln>
              <a:solidFill>
                <a:srgbClr val="FFFF00"/>
              </a:solidFill>
              <a:effectLst>
                <a:glow rad="228600">
                  <a:srgbClr val="ED7D31">
                    <a:satMod val="175000"/>
                    <a:alpha val="40000"/>
                  </a:srgbClr>
                </a:glow>
              </a:effectLst>
              <a:uLnTx/>
              <a:uFillTx/>
              <a:latin typeface="Lato Black" panose="020F0502020204030203" pitchFamily="34" charset="77"/>
              <a:ea typeface="+mn-ea"/>
              <a:cs typeface="+mn-cs"/>
            </a:endParaRPr>
          </a:p>
        </p:txBody>
      </p:sp>
      <p:sp>
        <p:nvSpPr>
          <p:cNvPr id="91" name="Rounded Rectangle 90">
            <a:extLst>
              <a:ext uri="{FF2B5EF4-FFF2-40B4-BE49-F238E27FC236}">
                <a16:creationId xmlns:a16="http://schemas.microsoft.com/office/drawing/2014/main" id="{DB1BF90C-2DFC-A74C-9351-F532DE16BAF1}"/>
              </a:ext>
            </a:extLst>
          </p:cNvPr>
          <p:cNvSpPr/>
          <p:nvPr/>
        </p:nvSpPr>
        <p:spPr>
          <a:xfrm>
            <a:off x="77618" y="4933621"/>
            <a:ext cx="8947998" cy="613994"/>
          </a:xfrm>
          <a:prstGeom prst="roundRect">
            <a:avLst>
              <a:gd name="adj" fmla="val 11178"/>
            </a:avLst>
          </a:prstGeom>
          <a:solidFill>
            <a:srgbClr val="F8E4FF"/>
          </a:solidFill>
          <a:ln w="12700">
            <a:solidFill>
              <a:srgbClr val="7030A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Otherwise prefers not to prefetch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1FD16939-A4A8-1241-81A7-68FA4A3D6E46}"/>
              </a:ext>
            </a:extLst>
          </p:cNvPr>
          <p:cNvSpPr txBox="1"/>
          <p:nvPr/>
        </p:nvSpPr>
        <p:spPr>
          <a:xfrm>
            <a:off x="39621" y="4852711"/>
            <a:ext cx="51167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1270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228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Lato Black" panose="020F0502020204030203" pitchFamily="34" charset="77"/>
                <a:ea typeface="+mn-ea"/>
                <a:cs typeface="+mn-cs"/>
              </a:rPr>
              <a:t>2</a:t>
            </a:r>
            <a:endParaRPr kumimoji="0" lang="en-US" sz="4800" b="1" i="0" u="none" strike="noStrike" kern="1200" cap="none" spc="0" normalizeH="0" baseline="0" noProof="0" dirty="0">
              <a:ln w="12700">
                <a:solidFill>
                  <a:srgbClr val="FF0000"/>
                </a:solidFill>
              </a:ln>
              <a:solidFill>
                <a:srgbClr val="FFFF00"/>
              </a:solidFill>
              <a:effectLst>
                <a:glow rad="228600">
                  <a:srgbClr val="ED7D31">
                    <a:satMod val="175000"/>
                    <a:alpha val="40000"/>
                  </a:srgbClr>
                </a:glow>
              </a:effectLst>
              <a:uLnTx/>
              <a:uFillTx/>
              <a:latin typeface="Lato Black" panose="020F0502020204030203" pitchFamily="34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96848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3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 animBg="1"/>
      <p:bldP spid="39" grpId="0" animBg="1"/>
      <p:bldP spid="89" grpId="0" animBg="1"/>
      <p:bldP spid="90" grpId="0"/>
      <p:bldP spid="91" grpId="0" animBg="1"/>
      <p:bldP spid="9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A97EA5C-35E4-F941-9564-9CF822114D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Pythia Configuration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EFAB781-6E1D-4D44-AAAC-11021D7B8D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Derived from </a:t>
            </a:r>
            <a:r>
              <a:rPr lang="en-US" sz="3000" b="1" dirty="0">
                <a:solidFill>
                  <a:srgbClr val="FF52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automatic design-space exploration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State: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2 features</a:t>
            </a:r>
          </a:p>
          <a:p>
            <a:pPr lvl="1"/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PC+Delta</a:t>
            </a:r>
            <a:endParaRPr lang="en-US" sz="2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Sequence of last-4 deltas</a:t>
            </a:r>
          </a:p>
          <a:p>
            <a:pPr lvl="1"/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0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Actions: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16 prefetch offsets</a:t>
            </a:r>
          </a:p>
          <a:p>
            <a:pPr lvl="1"/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Ranging between -6 to +32. Including 0.</a:t>
            </a:r>
          </a:p>
          <a:p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0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Rewards:</a:t>
            </a:r>
          </a:p>
          <a:p>
            <a:pPr lvl="1"/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 sz="2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AT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= +20; R</a:t>
            </a:r>
            <a:r>
              <a:rPr lang="en-US" sz="2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AL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= +12; R</a:t>
            </a:r>
            <a:r>
              <a:rPr lang="en-US" sz="2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NP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-H=-2; R</a:t>
            </a:r>
            <a:r>
              <a:rPr lang="en-US" sz="2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NP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-L=-4;</a:t>
            </a:r>
          </a:p>
          <a:p>
            <a:pPr lvl="1"/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 sz="2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IN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-H=-14; R</a:t>
            </a:r>
            <a:r>
              <a:rPr lang="en-US" sz="2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IN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-L=-8; R</a:t>
            </a:r>
            <a:r>
              <a:rPr lang="en-US" sz="2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CL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=-12</a:t>
            </a:r>
          </a:p>
          <a:p>
            <a:pPr marL="457200" lvl="1" indent="0">
              <a:buNone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47346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A3FCEAF-8A5B-644C-A41E-0C6D4BB6B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Detailed Pythia Overview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B656715-C85A-7749-B41C-B585766E82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Q-Value Store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: Records Q-values for </a:t>
            </a:r>
            <a:r>
              <a:rPr lang="en-US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state-action pairs</a:t>
            </a:r>
          </a:p>
          <a:p>
            <a:r>
              <a:rPr lang="en-US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Evaluation Queue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: A FIFO queue of recently-taken actions</a:t>
            </a:r>
          </a:p>
        </p:txBody>
      </p:sp>
      <p:sp>
        <p:nvSpPr>
          <p:cNvPr id="109" name="Rounded Rectangle 108">
            <a:extLst>
              <a:ext uri="{FF2B5EF4-FFF2-40B4-BE49-F238E27FC236}">
                <a16:creationId xmlns:a16="http://schemas.microsoft.com/office/drawing/2014/main" id="{EC8661E4-A71B-3540-BD0E-E0D5DB689D16}"/>
              </a:ext>
            </a:extLst>
          </p:cNvPr>
          <p:cNvSpPr/>
          <p:nvPr/>
        </p:nvSpPr>
        <p:spPr>
          <a:xfrm>
            <a:off x="2784494" y="4873134"/>
            <a:ext cx="2724277" cy="38589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8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Evaluation Queue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(EQ)</a:t>
            </a:r>
            <a:endParaRPr kumimoji="0" lang="en-CH" sz="1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B88356B1-928C-264A-9B5F-9E3C9EC2B60F}"/>
              </a:ext>
            </a:extLst>
          </p:cNvPr>
          <p:cNvSpPr/>
          <p:nvPr/>
        </p:nvSpPr>
        <p:spPr>
          <a:xfrm>
            <a:off x="808505" y="2870992"/>
            <a:ext cx="1241570" cy="578840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Demand</a:t>
            </a:r>
            <a:r>
              <a:rPr kumimoji="0" lang="en-CH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C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Request</a:t>
            </a:r>
          </a:p>
        </p:txBody>
      </p:sp>
      <p:cxnSp>
        <p:nvCxnSpPr>
          <p:cNvPr id="111" name="Elbow Connector 110">
            <a:extLst>
              <a:ext uri="{FF2B5EF4-FFF2-40B4-BE49-F238E27FC236}">
                <a16:creationId xmlns:a16="http://schemas.microsoft.com/office/drawing/2014/main" id="{799D849E-B76B-764E-83B2-02E1654DC452}"/>
              </a:ext>
            </a:extLst>
          </p:cNvPr>
          <p:cNvCxnSpPr>
            <a:cxnSpLocks/>
          </p:cNvCxnSpPr>
          <p:nvPr/>
        </p:nvCxnSpPr>
        <p:spPr>
          <a:xfrm rot="16200000" flipH="1">
            <a:off x="1319478" y="3564808"/>
            <a:ext cx="1862357" cy="1635854"/>
          </a:xfrm>
          <a:prstGeom prst="bentConnector3">
            <a:avLst>
              <a:gd name="adj1" fmla="val 121171"/>
            </a:avLst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Oval 111">
            <a:extLst>
              <a:ext uri="{FF2B5EF4-FFF2-40B4-BE49-F238E27FC236}">
                <a16:creationId xmlns:a16="http://schemas.microsoft.com/office/drawing/2014/main" id="{382F50DC-6D7F-D044-89B5-8FDF94727609}"/>
              </a:ext>
            </a:extLst>
          </p:cNvPr>
          <p:cNvSpPr/>
          <p:nvPr/>
        </p:nvSpPr>
        <p:spPr>
          <a:xfrm>
            <a:off x="2108043" y="5340658"/>
            <a:ext cx="285226" cy="285226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id="{7E7927F1-F692-8441-8877-592E9DF51BD5}"/>
              </a:ext>
            </a:extLst>
          </p:cNvPr>
          <p:cNvSpPr txBox="1"/>
          <p:nvPr/>
        </p:nvSpPr>
        <p:spPr>
          <a:xfrm>
            <a:off x="1306487" y="5700692"/>
            <a:ext cx="18883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4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Assign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reward to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c</a:t>
            </a:r>
            <a:r>
              <a:rPr kumimoji="0" lang="en-CH" sz="14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orresponding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0" lang="en-CH" sz="14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EQ entry</a:t>
            </a:r>
            <a:endParaRPr kumimoji="0" lang="en-CH" sz="1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cxnSp>
        <p:nvCxnSpPr>
          <p:cNvPr id="174" name="Straight Arrow Connector 173">
            <a:extLst>
              <a:ext uri="{FF2B5EF4-FFF2-40B4-BE49-F238E27FC236}">
                <a16:creationId xmlns:a16="http://schemas.microsoft.com/office/drawing/2014/main" id="{88FC4250-A26F-D241-82E9-FCD66DBA2DCC}"/>
              </a:ext>
            </a:extLst>
          </p:cNvPr>
          <p:cNvCxnSpPr>
            <a:cxnSpLocks/>
          </p:cNvCxnSpPr>
          <p:nvPr/>
        </p:nvCxnSpPr>
        <p:spPr>
          <a:xfrm>
            <a:off x="3014642" y="3165735"/>
            <a:ext cx="1253456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5" name="Rectangle 174">
            <a:extLst>
              <a:ext uri="{FF2B5EF4-FFF2-40B4-BE49-F238E27FC236}">
                <a16:creationId xmlns:a16="http://schemas.microsoft.com/office/drawing/2014/main" id="{54B3E7B3-1DFD-D94C-A922-29813EAB75AA}"/>
              </a:ext>
            </a:extLst>
          </p:cNvPr>
          <p:cNvSpPr/>
          <p:nvPr/>
        </p:nvSpPr>
        <p:spPr>
          <a:xfrm>
            <a:off x="3297875" y="2635649"/>
            <a:ext cx="7983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4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Look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0" lang="en-CH" sz="14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up </a:t>
            </a:r>
            <a:endParaRPr kumimoji="0" lang="en-CH" sz="1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QVStore</a:t>
            </a:r>
          </a:p>
        </p:txBody>
      </p:sp>
      <p:sp>
        <p:nvSpPr>
          <p:cNvPr id="176" name="Rectangle 175">
            <a:extLst>
              <a:ext uri="{FF2B5EF4-FFF2-40B4-BE49-F238E27FC236}">
                <a16:creationId xmlns:a16="http://schemas.microsoft.com/office/drawing/2014/main" id="{DE7775CF-E1F5-8E46-9049-D65F8E93668A}"/>
              </a:ext>
            </a:extLst>
          </p:cNvPr>
          <p:cNvSpPr/>
          <p:nvPr/>
        </p:nvSpPr>
        <p:spPr>
          <a:xfrm>
            <a:off x="2322367" y="2906510"/>
            <a:ext cx="832128" cy="50471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State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Vector</a:t>
            </a:r>
          </a:p>
        </p:txBody>
      </p:sp>
      <p:sp>
        <p:nvSpPr>
          <p:cNvPr id="177" name="Rectangle 176">
            <a:extLst>
              <a:ext uri="{FF2B5EF4-FFF2-40B4-BE49-F238E27FC236}">
                <a16:creationId xmlns:a16="http://schemas.microsoft.com/office/drawing/2014/main" id="{587FE97B-5658-7A49-A914-E5D83F503595}"/>
              </a:ext>
            </a:extLst>
          </p:cNvPr>
          <p:cNvSpPr/>
          <p:nvPr/>
        </p:nvSpPr>
        <p:spPr>
          <a:xfrm>
            <a:off x="4508804" y="3780661"/>
            <a:ext cx="15061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Q-Value Store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(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QVStore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)</a:t>
            </a:r>
            <a:endParaRPr kumimoji="0" lang="en-CH" sz="1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cxnSp>
        <p:nvCxnSpPr>
          <p:cNvPr id="178" name="Straight Arrow Connector 177">
            <a:extLst>
              <a:ext uri="{FF2B5EF4-FFF2-40B4-BE49-F238E27FC236}">
                <a16:creationId xmlns:a16="http://schemas.microsoft.com/office/drawing/2014/main" id="{74357D81-4E96-ED47-8706-8416146AE134}"/>
              </a:ext>
            </a:extLst>
          </p:cNvPr>
          <p:cNvCxnSpPr>
            <a:stCxn id="110" idx="3"/>
            <a:endCxn id="176" idx="1"/>
          </p:cNvCxnSpPr>
          <p:nvPr/>
        </p:nvCxnSpPr>
        <p:spPr>
          <a:xfrm flipV="1">
            <a:off x="2050075" y="3158869"/>
            <a:ext cx="272292" cy="154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9" name="Oval 178">
            <a:extLst>
              <a:ext uri="{FF2B5EF4-FFF2-40B4-BE49-F238E27FC236}">
                <a16:creationId xmlns:a16="http://schemas.microsoft.com/office/drawing/2014/main" id="{6ADC6D65-C652-5846-A0C0-D713E2DE326C}"/>
              </a:ext>
            </a:extLst>
          </p:cNvPr>
          <p:cNvSpPr/>
          <p:nvPr/>
        </p:nvSpPr>
        <p:spPr>
          <a:xfrm>
            <a:off x="2595818" y="2564797"/>
            <a:ext cx="285226" cy="285226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80" name="Oval 179">
            <a:extLst>
              <a:ext uri="{FF2B5EF4-FFF2-40B4-BE49-F238E27FC236}">
                <a16:creationId xmlns:a16="http://schemas.microsoft.com/office/drawing/2014/main" id="{D906ED77-3132-214E-A3F5-31B07CAE1C39}"/>
              </a:ext>
            </a:extLst>
          </p:cNvPr>
          <p:cNvSpPr/>
          <p:nvPr/>
        </p:nvSpPr>
        <p:spPr>
          <a:xfrm>
            <a:off x="3554075" y="3232315"/>
            <a:ext cx="285226" cy="285226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84" name="Oval 183">
            <a:extLst>
              <a:ext uri="{FF2B5EF4-FFF2-40B4-BE49-F238E27FC236}">
                <a16:creationId xmlns:a16="http://schemas.microsoft.com/office/drawing/2014/main" id="{476A954E-AC99-B948-9C25-154CE4DACB8E}"/>
              </a:ext>
            </a:extLst>
          </p:cNvPr>
          <p:cNvSpPr/>
          <p:nvPr/>
        </p:nvSpPr>
        <p:spPr>
          <a:xfrm>
            <a:off x="6014879" y="4730521"/>
            <a:ext cx="285226" cy="285226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  <a:endParaRPr kumimoji="0" lang="en-CH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id="{DED76AD1-C286-F54B-BF0B-B1C81BB0C856}"/>
              </a:ext>
            </a:extLst>
          </p:cNvPr>
          <p:cNvSpPr txBox="1"/>
          <p:nvPr/>
        </p:nvSpPr>
        <p:spPr>
          <a:xfrm>
            <a:off x="5378782" y="5102664"/>
            <a:ext cx="21633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Insert prefetch action &amp;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State-Action pair in EQ</a:t>
            </a:r>
            <a:endParaRPr kumimoji="0" lang="en-CH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cxnSp>
        <p:nvCxnSpPr>
          <p:cNvPr id="186" name="Elbow Connector 185">
            <a:extLst>
              <a:ext uri="{FF2B5EF4-FFF2-40B4-BE49-F238E27FC236}">
                <a16:creationId xmlns:a16="http://schemas.microsoft.com/office/drawing/2014/main" id="{15E5651A-39A4-AD4E-A15B-18B1FFAEF0FC}"/>
              </a:ext>
            </a:extLst>
          </p:cNvPr>
          <p:cNvCxnSpPr>
            <a:cxnSpLocks/>
            <a:stCxn id="109" idx="1"/>
          </p:cNvCxnSpPr>
          <p:nvPr/>
        </p:nvCxnSpPr>
        <p:spPr>
          <a:xfrm rot="10800000" flipH="1">
            <a:off x="2784494" y="3747909"/>
            <a:ext cx="1657524" cy="1318172"/>
          </a:xfrm>
          <a:prstGeom prst="bentConnector3">
            <a:avLst>
              <a:gd name="adj1" fmla="val -13792"/>
            </a:avLst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7" name="Oval 186">
            <a:extLst>
              <a:ext uri="{FF2B5EF4-FFF2-40B4-BE49-F238E27FC236}">
                <a16:creationId xmlns:a16="http://schemas.microsoft.com/office/drawing/2014/main" id="{EEF2AF26-83E3-4E48-8DAE-05821FC6A326}"/>
              </a:ext>
            </a:extLst>
          </p:cNvPr>
          <p:cNvSpPr/>
          <p:nvPr/>
        </p:nvSpPr>
        <p:spPr>
          <a:xfrm>
            <a:off x="2177701" y="4262013"/>
            <a:ext cx="285226" cy="285226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  <a:endParaRPr kumimoji="0" lang="en-CH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8" name="Rectangle 187">
            <a:extLst>
              <a:ext uri="{FF2B5EF4-FFF2-40B4-BE49-F238E27FC236}">
                <a16:creationId xmlns:a16="http://schemas.microsoft.com/office/drawing/2014/main" id="{EFC4A003-0047-B548-A1D9-92DECD65EB20}"/>
              </a:ext>
            </a:extLst>
          </p:cNvPr>
          <p:cNvSpPr/>
          <p:nvPr/>
        </p:nvSpPr>
        <p:spPr>
          <a:xfrm>
            <a:off x="4508804" y="5969822"/>
            <a:ext cx="1663943" cy="38589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Prefetch Fill </a:t>
            </a:r>
          </a:p>
        </p:txBody>
      </p:sp>
      <p:cxnSp>
        <p:nvCxnSpPr>
          <p:cNvPr id="189" name="Straight Arrow Connector 188">
            <a:extLst>
              <a:ext uri="{FF2B5EF4-FFF2-40B4-BE49-F238E27FC236}">
                <a16:creationId xmlns:a16="http://schemas.microsoft.com/office/drawing/2014/main" id="{C4489A71-7E05-1B4D-A4B3-DD2DA5AC432B}"/>
              </a:ext>
            </a:extLst>
          </p:cNvPr>
          <p:cNvCxnSpPr>
            <a:cxnSpLocks/>
          </p:cNvCxnSpPr>
          <p:nvPr/>
        </p:nvCxnSpPr>
        <p:spPr>
          <a:xfrm flipV="1">
            <a:off x="5048115" y="5318082"/>
            <a:ext cx="0" cy="556451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0" name="Rectangle 189">
            <a:extLst>
              <a:ext uri="{FF2B5EF4-FFF2-40B4-BE49-F238E27FC236}">
                <a16:creationId xmlns:a16="http://schemas.microsoft.com/office/drawing/2014/main" id="{B4E1DBE9-431A-BC49-9501-63346E18178F}"/>
              </a:ext>
            </a:extLst>
          </p:cNvPr>
          <p:cNvSpPr/>
          <p:nvPr/>
        </p:nvSpPr>
        <p:spPr>
          <a:xfrm>
            <a:off x="4516320" y="2380107"/>
            <a:ext cx="35298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A1</a:t>
            </a:r>
            <a:endParaRPr kumimoji="0" lang="en-CH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91" name="Rectangle 190">
            <a:extLst>
              <a:ext uri="{FF2B5EF4-FFF2-40B4-BE49-F238E27FC236}">
                <a16:creationId xmlns:a16="http://schemas.microsoft.com/office/drawing/2014/main" id="{A68EBED8-7957-B64F-B3E1-3FB8DA825AEE}"/>
              </a:ext>
            </a:extLst>
          </p:cNvPr>
          <p:cNvSpPr/>
          <p:nvPr/>
        </p:nvSpPr>
        <p:spPr>
          <a:xfrm>
            <a:off x="4870021" y="2376552"/>
            <a:ext cx="3561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A2</a:t>
            </a:r>
            <a:endParaRPr kumimoji="0" lang="en-CH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92" name="Rectangle 191">
            <a:extLst>
              <a:ext uri="{FF2B5EF4-FFF2-40B4-BE49-F238E27FC236}">
                <a16:creationId xmlns:a16="http://schemas.microsoft.com/office/drawing/2014/main" id="{5D5C5A33-2AC4-E44D-BB0A-6BC9E2928D10}"/>
              </a:ext>
            </a:extLst>
          </p:cNvPr>
          <p:cNvSpPr/>
          <p:nvPr/>
        </p:nvSpPr>
        <p:spPr>
          <a:xfrm>
            <a:off x="5231038" y="2372997"/>
            <a:ext cx="35298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A3</a:t>
            </a:r>
            <a:endParaRPr kumimoji="0" lang="en-CH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93" name="Rounded Rectangle 192">
            <a:extLst>
              <a:ext uri="{FF2B5EF4-FFF2-40B4-BE49-F238E27FC236}">
                <a16:creationId xmlns:a16="http://schemas.microsoft.com/office/drawing/2014/main" id="{09552ACF-AD9B-9343-981D-03F83CA30487}"/>
              </a:ext>
            </a:extLst>
          </p:cNvPr>
          <p:cNvSpPr/>
          <p:nvPr/>
        </p:nvSpPr>
        <p:spPr>
          <a:xfrm>
            <a:off x="6802341" y="2865890"/>
            <a:ext cx="1426822" cy="730105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Memory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Hierarchy</a:t>
            </a:r>
          </a:p>
        </p:txBody>
      </p:sp>
      <p:cxnSp>
        <p:nvCxnSpPr>
          <p:cNvPr id="194" name="Straight Arrow Connector 193">
            <a:extLst>
              <a:ext uri="{FF2B5EF4-FFF2-40B4-BE49-F238E27FC236}">
                <a16:creationId xmlns:a16="http://schemas.microsoft.com/office/drawing/2014/main" id="{A9793FB3-ADBA-9340-964F-C14E30A5A345}"/>
              </a:ext>
            </a:extLst>
          </p:cNvPr>
          <p:cNvCxnSpPr>
            <a:cxnSpLocks/>
            <a:endCxn id="193" idx="1"/>
          </p:cNvCxnSpPr>
          <p:nvPr/>
        </p:nvCxnSpPr>
        <p:spPr>
          <a:xfrm flipV="1">
            <a:off x="5971738" y="3230943"/>
            <a:ext cx="830603" cy="610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5" name="Rectangle 194">
            <a:extLst>
              <a:ext uri="{FF2B5EF4-FFF2-40B4-BE49-F238E27FC236}">
                <a16:creationId xmlns:a16="http://schemas.microsoft.com/office/drawing/2014/main" id="{7D964871-AF2D-2C4C-A018-991008E8378E}"/>
              </a:ext>
            </a:extLst>
          </p:cNvPr>
          <p:cNvSpPr/>
          <p:nvPr/>
        </p:nvSpPr>
        <p:spPr>
          <a:xfrm>
            <a:off x="5931285" y="2677246"/>
            <a:ext cx="8592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Generate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prefetch</a:t>
            </a:r>
            <a:endParaRPr kumimoji="0" lang="en-CH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96" name="Rectangle 195">
            <a:extLst>
              <a:ext uri="{FF2B5EF4-FFF2-40B4-BE49-F238E27FC236}">
                <a16:creationId xmlns:a16="http://schemas.microsoft.com/office/drawing/2014/main" id="{34B3079F-FCD7-274B-8506-2786C809D580}"/>
              </a:ext>
            </a:extLst>
          </p:cNvPr>
          <p:cNvSpPr/>
          <p:nvPr/>
        </p:nvSpPr>
        <p:spPr>
          <a:xfrm>
            <a:off x="2586481" y="4143016"/>
            <a:ext cx="17578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Evict EQ entry and update </a:t>
            </a:r>
            <a:r>
              <a:rPr kumimoji="0" lang="en-US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QVStore</a:t>
            </a:r>
            <a:endParaRPr kumimoji="0" lang="en-CH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97" name="Oval 196">
            <a:extLst>
              <a:ext uri="{FF2B5EF4-FFF2-40B4-BE49-F238E27FC236}">
                <a16:creationId xmlns:a16="http://schemas.microsoft.com/office/drawing/2014/main" id="{0243FFFE-6A73-CA40-B4DF-3CD7A32986AF}"/>
              </a:ext>
            </a:extLst>
          </p:cNvPr>
          <p:cNvSpPr/>
          <p:nvPr/>
        </p:nvSpPr>
        <p:spPr>
          <a:xfrm>
            <a:off x="6212152" y="2436321"/>
            <a:ext cx="285226" cy="285226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198" name="Rectangle 197">
            <a:extLst>
              <a:ext uri="{FF2B5EF4-FFF2-40B4-BE49-F238E27FC236}">
                <a16:creationId xmlns:a16="http://schemas.microsoft.com/office/drawing/2014/main" id="{CF5F4FBB-8860-F042-8A9D-EBCEC1147F88}"/>
              </a:ext>
            </a:extLst>
          </p:cNvPr>
          <p:cNvSpPr/>
          <p:nvPr/>
        </p:nvSpPr>
        <p:spPr>
          <a:xfrm>
            <a:off x="3793570" y="2026696"/>
            <a:ext cx="2617255" cy="307777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4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Find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the </a:t>
            </a:r>
            <a:r>
              <a:rPr kumimoji="0" lang="en-CH" sz="14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Action with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m</a:t>
            </a:r>
            <a:r>
              <a:rPr kumimoji="0" lang="en-CH" sz="14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ax </a:t>
            </a:r>
            <a:r>
              <a:rPr kumimoji="0" lang="en-CH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Q-Value</a:t>
            </a:r>
          </a:p>
        </p:txBody>
      </p:sp>
      <p:cxnSp>
        <p:nvCxnSpPr>
          <p:cNvPr id="199" name="Straight Arrow Connector 198">
            <a:extLst>
              <a:ext uri="{FF2B5EF4-FFF2-40B4-BE49-F238E27FC236}">
                <a16:creationId xmlns:a16="http://schemas.microsoft.com/office/drawing/2014/main" id="{CF04ABA9-016F-1D44-9CB9-2CD086BB1F29}"/>
              </a:ext>
            </a:extLst>
          </p:cNvPr>
          <p:cNvCxnSpPr>
            <a:cxnSpLocks/>
          </p:cNvCxnSpPr>
          <p:nvPr/>
        </p:nvCxnSpPr>
        <p:spPr>
          <a:xfrm>
            <a:off x="5038337" y="2293563"/>
            <a:ext cx="0" cy="158868"/>
          </a:xfrm>
          <a:prstGeom prst="straightConnector1">
            <a:avLst/>
          </a:prstGeom>
          <a:ln>
            <a:tailEnd type="triangle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0" name="Straight Arrow Connector 199">
            <a:extLst>
              <a:ext uri="{FF2B5EF4-FFF2-40B4-BE49-F238E27FC236}">
                <a16:creationId xmlns:a16="http://schemas.microsoft.com/office/drawing/2014/main" id="{B72E909B-B36E-9B4E-B9AB-70D89B040A5F}"/>
              </a:ext>
            </a:extLst>
          </p:cNvPr>
          <p:cNvCxnSpPr>
            <a:cxnSpLocks/>
          </p:cNvCxnSpPr>
          <p:nvPr/>
        </p:nvCxnSpPr>
        <p:spPr>
          <a:xfrm>
            <a:off x="4679009" y="2293563"/>
            <a:ext cx="0" cy="158868"/>
          </a:xfrm>
          <a:prstGeom prst="straightConnector1">
            <a:avLst/>
          </a:prstGeom>
          <a:ln>
            <a:tailEnd type="triangle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1" name="Straight Arrow Connector 200">
            <a:extLst>
              <a:ext uri="{FF2B5EF4-FFF2-40B4-BE49-F238E27FC236}">
                <a16:creationId xmlns:a16="http://schemas.microsoft.com/office/drawing/2014/main" id="{A8CF9FBF-1EAE-E141-943E-8B123653A864}"/>
              </a:ext>
            </a:extLst>
          </p:cNvPr>
          <p:cNvCxnSpPr>
            <a:cxnSpLocks/>
          </p:cNvCxnSpPr>
          <p:nvPr/>
        </p:nvCxnSpPr>
        <p:spPr>
          <a:xfrm>
            <a:off x="5394429" y="2308908"/>
            <a:ext cx="0" cy="158868"/>
          </a:xfrm>
          <a:prstGeom prst="straightConnector1">
            <a:avLst/>
          </a:prstGeom>
          <a:ln>
            <a:tailEnd type="triangle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2" name="Oval 201">
            <a:extLst>
              <a:ext uri="{FF2B5EF4-FFF2-40B4-BE49-F238E27FC236}">
                <a16:creationId xmlns:a16="http://schemas.microsoft.com/office/drawing/2014/main" id="{85BD7E60-7BFF-434D-BBB6-AE2235405BE1}"/>
              </a:ext>
            </a:extLst>
          </p:cNvPr>
          <p:cNvSpPr/>
          <p:nvPr/>
        </p:nvSpPr>
        <p:spPr>
          <a:xfrm>
            <a:off x="5123608" y="5476795"/>
            <a:ext cx="285226" cy="285226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  <a:endParaRPr kumimoji="0" lang="en-CH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12" name="Group 211">
            <a:extLst>
              <a:ext uri="{FF2B5EF4-FFF2-40B4-BE49-F238E27FC236}">
                <a16:creationId xmlns:a16="http://schemas.microsoft.com/office/drawing/2014/main" id="{4B9572B7-08B9-8F49-80A6-03052E688C52}"/>
              </a:ext>
            </a:extLst>
          </p:cNvPr>
          <p:cNvGrpSpPr/>
          <p:nvPr/>
        </p:nvGrpSpPr>
        <p:grpSpPr>
          <a:xfrm>
            <a:off x="4289620" y="2601710"/>
            <a:ext cx="1592509" cy="1220460"/>
            <a:chOff x="4289620" y="2601710"/>
            <a:chExt cx="1592509" cy="1220460"/>
          </a:xfrm>
        </p:grpSpPr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FD3A8377-8D24-9143-8097-35CFD901AD6C}"/>
                </a:ext>
              </a:extLst>
            </p:cNvPr>
            <p:cNvSpPr/>
            <p:nvPr/>
          </p:nvSpPr>
          <p:spPr>
            <a:xfrm>
              <a:off x="4289620" y="2601714"/>
              <a:ext cx="209725" cy="176169"/>
            </a:xfrm>
            <a:prstGeom prst="rect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44BD0F1C-308B-AD41-ADC0-9D662775B839}"/>
                </a:ext>
              </a:extLst>
            </p:cNvPr>
            <p:cNvSpPr/>
            <p:nvPr/>
          </p:nvSpPr>
          <p:spPr>
            <a:xfrm>
              <a:off x="4499345" y="2601714"/>
              <a:ext cx="359328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3F57A77B-B4C5-B34F-9654-A2C73A1DDC34}"/>
                </a:ext>
              </a:extLst>
            </p:cNvPr>
            <p:cNvSpPr/>
            <p:nvPr/>
          </p:nvSpPr>
          <p:spPr>
            <a:xfrm>
              <a:off x="4858673" y="2601712"/>
              <a:ext cx="359328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89A27451-93BD-8E44-8120-AD957A3C2F88}"/>
                </a:ext>
              </a:extLst>
            </p:cNvPr>
            <p:cNvSpPr/>
            <p:nvPr/>
          </p:nvSpPr>
          <p:spPr>
            <a:xfrm>
              <a:off x="5218001" y="2601710"/>
              <a:ext cx="359328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1FB99F77-BEFB-7F4C-8456-69B826978233}"/>
                </a:ext>
              </a:extLst>
            </p:cNvPr>
            <p:cNvSpPr/>
            <p:nvPr/>
          </p:nvSpPr>
          <p:spPr>
            <a:xfrm>
              <a:off x="4289620" y="2777883"/>
              <a:ext cx="209725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ACF4C514-8B32-614D-BF6B-3F188A3F5A83}"/>
                </a:ext>
              </a:extLst>
            </p:cNvPr>
            <p:cNvSpPr/>
            <p:nvPr/>
          </p:nvSpPr>
          <p:spPr>
            <a:xfrm>
              <a:off x="4499345" y="2777883"/>
              <a:ext cx="359328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9AFF6B2C-7524-D04C-AD64-4B438BFD7B75}"/>
                </a:ext>
              </a:extLst>
            </p:cNvPr>
            <p:cNvSpPr/>
            <p:nvPr/>
          </p:nvSpPr>
          <p:spPr>
            <a:xfrm>
              <a:off x="4858673" y="2777881"/>
              <a:ext cx="359328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4EAD4285-7314-DD46-8C66-6AA6025A7AA4}"/>
                </a:ext>
              </a:extLst>
            </p:cNvPr>
            <p:cNvSpPr/>
            <p:nvPr/>
          </p:nvSpPr>
          <p:spPr>
            <a:xfrm>
              <a:off x="5218001" y="2777879"/>
              <a:ext cx="359328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B9A6C0D6-5D43-9D4B-88B7-75FD58C3B988}"/>
                </a:ext>
              </a:extLst>
            </p:cNvPr>
            <p:cNvSpPr/>
            <p:nvPr/>
          </p:nvSpPr>
          <p:spPr>
            <a:xfrm>
              <a:off x="4289620" y="2954048"/>
              <a:ext cx="209725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CAB6E6E3-1D84-9E43-BE56-DD55A7DE7CCB}"/>
                </a:ext>
              </a:extLst>
            </p:cNvPr>
            <p:cNvSpPr/>
            <p:nvPr/>
          </p:nvSpPr>
          <p:spPr>
            <a:xfrm>
              <a:off x="4499345" y="2954048"/>
              <a:ext cx="359328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3" name="Rectangle 122">
              <a:extLst>
                <a:ext uri="{FF2B5EF4-FFF2-40B4-BE49-F238E27FC236}">
                  <a16:creationId xmlns:a16="http://schemas.microsoft.com/office/drawing/2014/main" id="{B4E5707F-03EA-6F40-AAF2-E23363D7AB62}"/>
                </a:ext>
              </a:extLst>
            </p:cNvPr>
            <p:cNvSpPr/>
            <p:nvPr/>
          </p:nvSpPr>
          <p:spPr>
            <a:xfrm>
              <a:off x="4858673" y="2954046"/>
              <a:ext cx="359328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522B78C4-6877-CE46-A63B-7A82ECD115B6}"/>
                </a:ext>
              </a:extLst>
            </p:cNvPr>
            <p:cNvSpPr/>
            <p:nvPr/>
          </p:nvSpPr>
          <p:spPr>
            <a:xfrm>
              <a:off x="5218001" y="2954044"/>
              <a:ext cx="359328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FA16AED2-8F60-B74B-8B2C-22BB3853A814}"/>
                </a:ext>
              </a:extLst>
            </p:cNvPr>
            <p:cNvSpPr/>
            <p:nvPr/>
          </p:nvSpPr>
          <p:spPr>
            <a:xfrm>
              <a:off x="4289620" y="3130207"/>
              <a:ext cx="209725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6" name="Rectangle 125">
              <a:extLst>
                <a:ext uri="{FF2B5EF4-FFF2-40B4-BE49-F238E27FC236}">
                  <a16:creationId xmlns:a16="http://schemas.microsoft.com/office/drawing/2014/main" id="{CBB5A613-228E-E84B-8B5A-BD3DDE37FC4B}"/>
                </a:ext>
              </a:extLst>
            </p:cNvPr>
            <p:cNvSpPr/>
            <p:nvPr/>
          </p:nvSpPr>
          <p:spPr>
            <a:xfrm>
              <a:off x="4499345" y="3130207"/>
              <a:ext cx="359328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id="{C33B4829-767E-CC46-841A-C59701274878}"/>
                </a:ext>
              </a:extLst>
            </p:cNvPr>
            <p:cNvSpPr/>
            <p:nvPr/>
          </p:nvSpPr>
          <p:spPr>
            <a:xfrm>
              <a:off x="4858673" y="3130205"/>
              <a:ext cx="359328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id="{4FF74D98-0B9E-B447-95A6-F7E4B08A282C}"/>
                </a:ext>
              </a:extLst>
            </p:cNvPr>
            <p:cNvSpPr/>
            <p:nvPr/>
          </p:nvSpPr>
          <p:spPr>
            <a:xfrm>
              <a:off x="5218001" y="3130203"/>
              <a:ext cx="359328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9" name="Rectangle 128">
              <a:extLst>
                <a:ext uri="{FF2B5EF4-FFF2-40B4-BE49-F238E27FC236}">
                  <a16:creationId xmlns:a16="http://schemas.microsoft.com/office/drawing/2014/main" id="{936DAFF4-957A-5B45-B8B7-8D31D4136A21}"/>
                </a:ext>
              </a:extLst>
            </p:cNvPr>
            <p:cNvSpPr/>
            <p:nvPr/>
          </p:nvSpPr>
          <p:spPr>
            <a:xfrm>
              <a:off x="4289620" y="3306366"/>
              <a:ext cx="209725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0" name="Rectangle 129">
              <a:extLst>
                <a:ext uri="{FF2B5EF4-FFF2-40B4-BE49-F238E27FC236}">
                  <a16:creationId xmlns:a16="http://schemas.microsoft.com/office/drawing/2014/main" id="{D2980796-4C2F-414B-816E-081F907A10F6}"/>
                </a:ext>
              </a:extLst>
            </p:cNvPr>
            <p:cNvSpPr/>
            <p:nvPr/>
          </p:nvSpPr>
          <p:spPr>
            <a:xfrm>
              <a:off x="4499345" y="3306366"/>
              <a:ext cx="359328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1" name="Rectangle 130">
              <a:extLst>
                <a:ext uri="{FF2B5EF4-FFF2-40B4-BE49-F238E27FC236}">
                  <a16:creationId xmlns:a16="http://schemas.microsoft.com/office/drawing/2014/main" id="{A887C44D-FFC2-384B-83BF-BEB08C155264}"/>
                </a:ext>
              </a:extLst>
            </p:cNvPr>
            <p:cNvSpPr/>
            <p:nvPr/>
          </p:nvSpPr>
          <p:spPr>
            <a:xfrm>
              <a:off x="4858673" y="3306364"/>
              <a:ext cx="359328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E1A5196E-7185-724A-983F-D13E80FEF654}"/>
                </a:ext>
              </a:extLst>
            </p:cNvPr>
            <p:cNvSpPr/>
            <p:nvPr/>
          </p:nvSpPr>
          <p:spPr>
            <a:xfrm>
              <a:off x="5218001" y="3306362"/>
              <a:ext cx="359328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3" name="Rectangle 132">
              <a:extLst>
                <a:ext uri="{FF2B5EF4-FFF2-40B4-BE49-F238E27FC236}">
                  <a16:creationId xmlns:a16="http://schemas.microsoft.com/office/drawing/2014/main" id="{721EE2A8-FA3E-FE45-9AFE-3FAF44806885}"/>
                </a:ext>
              </a:extLst>
            </p:cNvPr>
            <p:cNvSpPr/>
            <p:nvPr/>
          </p:nvSpPr>
          <p:spPr>
            <a:xfrm>
              <a:off x="4442020" y="2754114"/>
              <a:ext cx="209725" cy="176169"/>
            </a:xfrm>
            <a:prstGeom prst="rect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4" name="Rectangle 133">
              <a:extLst>
                <a:ext uri="{FF2B5EF4-FFF2-40B4-BE49-F238E27FC236}">
                  <a16:creationId xmlns:a16="http://schemas.microsoft.com/office/drawing/2014/main" id="{84A7F9AF-2BA4-DA46-B255-8263E7DC1415}"/>
                </a:ext>
              </a:extLst>
            </p:cNvPr>
            <p:cNvSpPr/>
            <p:nvPr/>
          </p:nvSpPr>
          <p:spPr>
            <a:xfrm>
              <a:off x="4651745" y="2754114"/>
              <a:ext cx="359328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5" name="Rectangle 134">
              <a:extLst>
                <a:ext uri="{FF2B5EF4-FFF2-40B4-BE49-F238E27FC236}">
                  <a16:creationId xmlns:a16="http://schemas.microsoft.com/office/drawing/2014/main" id="{C834DDEE-C429-1F4E-BA53-A9762690A852}"/>
                </a:ext>
              </a:extLst>
            </p:cNvPr>
            <p:cNvSpPr/>
            <p:nvPr/>
          </p:nvSpPr>
          <p:spPr>
            <a:xfrm>
              <a:off x="5011073" y="2754112"/>
              <a:ext cx="359328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F2A5FBBE-49F2-6E41-A6FA-5BF57BDC811B}"/>
                </a:ext>
              </a:extLst>
            </p:cNvPr>
            <p:cNvSpPr/>
            <p:nvPr/>
          </p:nvSpPr>
          <p:spPr>
            <a:xfrm>
              <a:off x="5370401" y="2754110"/>
              <a:ext cx="359328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id="{AB7977CF-D25A-0249-8C4F-1F5C1074B4DA}"/>
                </a:ext>
              </a:extLst>
            </p:cNvPr>
            <p:cNvSpPr/>
            <p:nvPr/>
          </p:nvSpPr>
          <p:spPr>
            <a:xfrm>
              <a:off x="4442020" y="2930283"/>
              <a:ext cx="209725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1DCC281C-206A-1C42-9653-43442F95173C}"/>
                </a:ext>
              </a:extLst>
            </p:cNvPr>
            <p:cNvSpPr/>
            <p:nvPr/>
          </p:nvSpPr>
          <p:spPr>
            <a:xfrm>
              <a:off x="4651745" y="2930283"/>
              <a:ext cx="359328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id="{FA8DB686-5998-1347-B9D1-24913AB66085}"/>
                </a:ext>
              </a:extLst>
            </p:cNvPr>
            <p:cNvSpPr/>
            <p:nvPr/>
          </p:nvSpPr>
          <p:spPr>
            <a:xfrm>
              <a:off x="5011073" y="2930281"/>
              <a:ext cx="359328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52477002-3CA5-0C4A-A69F-FC27F12C0F32}"/>
                </a:ext>
              </a:extLst>
            </p:cNvPr>
            <p:cNvSpPr/>
            <p:nvPr/>
          </p:nvSpPr>
          <p:spPr>
            <a:xfrm>
              <a:off x="5370401" y="2930279"/>
              <a:ext cx="359328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E71E42E4-EA17-8544-BA6F-98DC7D25C484}"/>
                </a:ext>
              </a:extLst>
            </p:cNvPr>
            <p:cNvSpPr/>
            <p:nvPr/>
          </p:nvSpPr>
          <p:spPr>
            <a:xfrm>
              <a:off x="4442020" y="3106448"/>
              <a:ext cx="209725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2" name="Rectangle 141">
              <a:extLst>
                <a:ext uri="{FF2B5EF4-FFF2-40B4-BE49-F238E27FC236}">
                  <a16:creationId xmlns:a16="http://schemas.microsoft.com/office/drawing/2014/main" id="{E3C6B61F-3267-144B-8B8B-0330940C7B3A}"/>
                </a:ext>
              </a:extLst>
            </p:cNvPr>
            <p:cNvSpPr/>
            <p:nvPr/>
          </p:nvSpPr>
          <p:spPr>
            <a:xfrm>
              <a:off x="4651745" y="3106448"/>
              <a:ext cx="359328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3" name="Rectangle 142">
              <a:extLst>
                <a:ext uri="{FF2B5EF4-FFF2-40B4-BE49-F238E27FC236}">
                  <a16:creationId xmlns:a16="http://schemas.microsoft.com/office/drawing/2014/main" id="{79B9D27D-654E-9345-BFDB-F279B43171E6}"/>
                </a:ext>
              </a:extLst>
            </p:cNvPr>
            <p:cNvSpPr/>
            <p:nvPr/>
          </p:nvSpPr>
          <p:spPr>
            <a:xfrm>
              <a:off x="5011073" y="3106446"/>
              <a:ext cx="359328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id="{57B09164-A6D4-DE4F-B6E0-4B3B182E83E6}"/>
                </a:ext>
              </a:extLst>
            </p:cNvPr>
            <p:cNvSpPr/>
            <p:nvPr/>
          </p:nvSpPr>
          <p:spPr>
            <a:xfrm>
              <a:off x="5370401" y="3106444"/>
              <a:ext cx="359328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5" name="Rectangle 144">
              <a:extLst>
                <a:ext uri="{FF2B5EF4-FFF2-40B4-BE49-F238E27FC236}">
                  <a16:creationId xmlns:a16="http://schemas.microsoft.com/office/drawing/2014/main" id="{50AAB409-A231-B344-89A5-BC22A08F4E5D}"/>
                </a:ext>
              </a:extLst>
            </p:cNvPr>
            <p:cNvSpPr/>
            <p:nvPr/>
          </p:nvSpPr>
          <p:spPr>
            <a:xfrm>
              <a:off x="4442020" y="3282607"/>
              <a:ext cx="209725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6" name="Rectangle 145">
              <a:extLst>
                <a:ext uri="{FF2B5EF4-FFF2-40B4-BE49-F238E27FC236}">
                  <a16:creationId xmlns:a16="http://schemas.microsoft.com/office/drawing/2014/main" id="{DC64A051-2E1C-D24E-A926-7F6CFAB82A42}"/>
                </a:ext>
              </a:extLst>
            </p:cNvPr>
            <p:cNvSpPr/>
            <p:nvPr/>
          </p:nvSpPr>
          <p:spPr>
            <a:xfrm>
              <a:off x="4651745" y="3282607"/>
              <a:ext cx="359328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D016E615-339E-344B-8E16-39978250CC74}"/>
                </a:ext>
              </a:extLst>
            </p:cNvPr>
            <p:cNvSpPr/>
            <p:nvPr/>
          </p:nvSpPr>
          <p:spPr>
            <a:xfrm>
              <a:off x="5011073" y="3282605"/>
              <a:ext cx="359328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8" name="Rectangle 147">
              <a:extLst>
                <a:ext uri="{FF2B5EF4-FFF2-40B4-BE49-F238E27FC236}">
                  <a16:creationId xmlns:a16="http://schemas.microsoft.com/office/drawing/2014/main" id="{5AA2512A-D531-5048-948E-B343384A84E0}"/>
                </a:ext>
              </a:extLst>
            </p:cNvPr>
            <p:cNvSpPr/>
            <p:nvPr/>
          </p:nvSpPr>
          <p:spPr>
            <a:xfrm>
              <a:off x="5370401" y="3282603"/>
              <a:ext cx="359328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9" name="Rectangle 148">
              <a:extLst>
                <a:ext uri="{FF2B5EF4-FFF2-40B4-BE49-F238E27FC236}">
                  <a16:creationId xmlns:a16="http://schemas.microsoft.com/office/drawing/2014/main" id="{7BFE0B49-5175-1643-B20A-A2F81DD24087}"/>
                </a:ext>
              </a:extLst>
            </p:cNvPr>
            <p:cNvSpPr/>
            <p:nvPr/>
          </p:nvSpPr>
          <p:spPr>
            <a:xfrm>
              <a:off x="4442020" y="3458766"/>
              <a:ext cx="209725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0" name="Rectangle 149">
              <a:extLst>
                <a:ext uri="{FF2B5EF4-FFF2-40B4-BE49-F238E27FC236}">
                  <a16:creationId xmlns:a16="http://schemas.microsoft.com/office/drawing/2014/main" id="{6D163B17-BB1F-FE4C-9ED1-3760259AAEFA}"/>
                </a:ext>
              </a:extLst>
            </p:cNvPr>
            <p:cNvSpPr/>
            <p:nvPr/>
          </p:nvSpPr>
          <p:spPr>
            <a:xfrm>
              <a:off x="4651745" y="3458766"/>
              <a:ext cx="359328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1" name="Rectangle 150">
              <a:extLst>
                <a:ext uri="{FF2B5EF4-FFF2-40B4-BE49-F238E27FC236}">
                  <a16:creationId xmlns:a16="http://schemas.microsoft.com/office/drawing/2014/main" id="{73533B4D-DE4C-6B4F-8107-68EBB6D94730}"/>
                </a:ext>
              </a:extLst>
            </p:cNvPr>
            <p:cNvSpPr/>
            <p:nvPr/>
          </p:nvSpPr>
          <p:spPr>
            <a:xfrm>
              <a:off x="5011073" y="3458764"/>
              <a:ext cx="359328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2" name="Rectangle 151">
              <a:extLst>
                <a:ext uri="{FF2B5EF4-FFF2-40B4-BE49-F238E27FC236}">
                  <a16:creationId xmlns:a16="http://schemas.microsoft.com/office/drawing/2014/main" id="{869B4248-3278-184F-89E3-0AA368CC0E71}"/>
                </a:ext>
              </a:extLst>
            </p:cNvPr>
            <p:cNvSpPr/>
            <p:nvPr/>
          </p:nvSpPr>
          <p:spPr>
            <a:xfrm>
              <a:off x="5370401" y="3458762"/>
              <a:ext cx="359328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3" name="Rectangle 152">
              <a:extLst>
                <a:ext uri="{FF2B5EF4-FFF2-40B4-BE49-F238E27FC236}">
                  <a16:creationId xmlns:a16="http://schemas.microsoft.com/office/drawing/2014/main" id="{6E0751EC-A6E7-A447-99EF-FEAD80409739}"/>
                </a:ext>
              </a:extLst>
            </p:cNvPr>
            <p:cNvSpPr/>
            <p:nvPr/>
          </p:nvSpPr>
          <p:spPr>
            <a:xfrm>
              <a:off x="4594420" y="2906514"/>
              <a:ext cx="209725" cy="176169"/>
            </a:xfrm>
            <a:prstGeom prst="rect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4" name="Rectangle 153">
              <a:extLst>
                <a:ext uri="{FF2B5EF4-FFF2-40B4-BE49-F238E27FC236}">
                  <a16:creationId xmlns:a16="http://schemas.microsoft.com/office/drawing/2014/main" id="{E9D1925E-9291-3E49-8439-0D01E9F12223}"/>
                </a:ext>
              </a:extLst>
            </p:cNvPr>
            <p:cNvSpPr/>
            <p:nvPr/>
          </p:nvSpPr>
          <p:spPr>
            <a:xfrm>
              <a:off x="4804145" y="2906514"/>
              <a:ext cx="359328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5" name="Rectangle 154">
              <a:extLst>
                <a:ext uri="{FF2B5EF4-FFF2-40B4-BE49-F238E27FC236}">
                  <a16:creationId xmlns:a16="http://schemas.microsoft.com/office/drawing/2014/main" id="{30359934-1140-8A40-A8C9-8E1C28D77FC0}"/>
                </a:ext>
              </a:extLst>
            </p:cNvPr>
            <p:cNvSpPr/>
            <p:nvPr/>
          </p:nvSpPr>
          <p:spPr>
            <a:xfrm>
              <a:off x="5163473" y="2906512"/>
              <a:ext cx="359328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6" name="Rectangle 155">
              <a:extLst>
                <a:ext uri="{FF2B5EF4-FFF2-40B4-BE49-F238E27FC236}">
                  <a16:creationId xmlns:a16="http://schemas.microsoft.com/office/drawing/2014/main" id="{DBE827D9-5ABC-C84A-9948-CAE67C6223F8}"/>
                </a:ext>
              </a:extLst>
            </p:cNvPr>
            <p:cNvSpPr/>
            <p:nvPr/>
          </p:nvSpPr>
          <p:spPr>
            <a:xfrm>
              <a:off x="5522801" y="2906510"/>
              <a:ext cx="359328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7" name="Rectangle 156">
              <a:extLst>
                <a:ext uri="{FF2B5EF4-FFF2-40B4-BE49-F238E27FC236}">
                  <a16:creationId xmlns:a16="http://schemas.microsoft.com/office/drawing/2014/main" id="{3DC75011-39A9-0747-8EEF-32D06E2EAA8A}"/>
                </a:ext>
              </a:extLst>
            </p:cNvPr>
            <p:cNvSpPr/>
            <p:nvPr/>
          </p:nvSpPr>
          <p:spPr>
            <a:xfrm>
              <a:off x="4594420" y="3082683"/>
              <a:ext cx="209725" cy="176169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8" name="Rectangle 157">
              <a:extLst>
                <a:ext uri="{FF2B5EF4-FFF2-40B4-BE49-F238E27FC236}">
                  <a16:creationId xmlns:a16="http://schemas.microsoft.com/office/drawing/2014/main" id="{2805C98B-5BFC-3840-B582-6A0B09D38789}"/>
                </a:ext>
              </a:extLst>
            </p:cNvPr>
            <p:cNvSpPr/>
            <p:nvPr/>
          </p:nvSpPr>
          <p:spPr>
            <a:xfrm>
              <a:off x="4804145" y="3082683"/>
              <a:ext cx="359328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9" name="Rectangle 158">
              <a:extLst>
                <a:ext uri="{FF2B5EF4-FFF2-40B4-BE49-F238E27FC236}">
                  <a16:creationId xmlns:a16="http://schemas.microsoft.com/office/drawing/2014/main" id="{D0A5A52E-1300-A44B-AC53-6974825156CB}"/>
                </a:ext>
              </a:extLst>
            </p:cNvPr>
            <p:cNvSpPr/>
            <p:nvPr/>
          </p:nvSpPr>
          <p:spPr>
            <a:xfrm>
              <a:off x="5163473" y="3082681"/>
              <a:ext cx="359328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0" name="Rectangle 159">
              <a:extLst>
                <a:ext uri="{FF2B5EF4-FFF2-40B4-BE49-F238E27FC236}">
                  <a16:creationId xmlns:a16="http://schemas.microsoft.com/office/drawing/2014/main" id="{5CB469A1-A4C2-F246-B303-813E353BB533}"/>
                </a:ext>
              </a:extLst>
            </p:cNvPr>
            <p:cNvSpPr/>
            <p:nvPr/>
          </p:nvSpPr>
          <p:spPr>
            <a:xfrm>
              <a:off x="5522801" y="3082679"/>
              <a:ext cx="359328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1" name="Rectangle 160">
              <a:extLst>
                <a:ext uri="{FF2B5EF4-FFF2-40B4-BE49-F238E27FC236}">
                  <a16:creationId xmlns:a16="http://schemas.microsoft.com/office/drawing/2014/main" id="{2E244172-D057-B941-B8E7-E7A88B70B4D2}"/>
                </a:ext>
              </a:extLst>
            </p:cNvPr>
            <p:cNvSpPr/>
            <p:nvPr/>
          </p:nvSpPr>
          <p:spPr>
            <a:xfrm>
              <a:off x="4594420" y="3258848"/>
              <a:ext cx="209725" cy="176169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2" name="Rectangle 161">
              <a:extLst>
                <a:ext uri="{FF2B5EF4-FFF2-40B4-BE49-F238E27FC236}">
                  <a16:creationId xmlns:a16="http://schemas.microsoft.com/office/drawing/2014/main" id="{7C270745-8C73-0746-8971-4AF504B7019F}"/>
                </a:ext>
              </a:extLst>
            </p:cNvPr>
            <p:cNvSpPr/>
            <p:nvPr/>
          </p:nvSpPr>
          <p:spPr>
            <a:xfrm>
              <a:off x="4804145" y="3258848"/>
              <a:ext cx="359328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3" name="Rectangle 162">
              <a:extLst>
                <a:ext uri="{FF2B5EF4-FFF2-40B4-BE49-F238E27FC236}">
                  <a16:creationId xmlns:a16="http://schemas.microsoft.com/office/drawing/2014/main" id="{06BCF51D-67B1-A347-B542-FD6FB02215A0}"/>
                </a:ext>
              </a:extLst>
            </p:cNvPr>
            <p:cNvSpPr/>
            <p:nvPr/>
          </p:nvSpPr>
          <p:spPr>
            <a:xfrm>
              <a:off x="5163473" y="3258846"/>
              <a:ext cx="359328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4" name="Rectangle 163">
              <a:extLst>
                <a:ext uri="{FF2B5EF4-FFF2-40B4-BE49-F238E27FC236}">
                  <a16:creationId xmlns:a16="http://schemas.microsoft.com/office/drawing/2014/main" id="{087CE3F0-07E6-A849-87AA-63BF28801962}"/>
                </a:ext>
              </a:extLst>
            </p:cNvPr>
            <p:cNvSpPr/>
            <p:nvPr/>
          </p:nvSpPr>
          <p:spPr>
            <a:xfrm>
              <a:off x="5522801" y="3258844"/>
              <a:ext cx="359328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5" name="Rectangle 164">
              <a:extLst>
                <a:ext uri="{FF2B5EF4-FFF2-40B4-BE49-F238E27FC236}">
                  <a16:creationId xmlns:a16="http://schemas.microsoft.com/office/drawing/2014/main" id="{E500197A-944F-D74D-8E02-798D9B8A1A32}"/>
                </a:ext>
              </a:extLst>
            </p:cNvPr>
            <p:cNvSpPr/>
            <p:nvPr/>
          </p:nvSpPr>
          <p:spPr>
            <a:xfrm>
              <a:off x="4594420" y="3435007"/>
              <a:ext cx="209725" cy="176169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6" name="Rectangle 165">
              <a:extLst>
                <a:ext uri="{FF2B5EF4-FFF2-40B4-BE49-F238E27FC236}">
                  <a16:creationId xmlns:a16="http://schemas.microsoft.com/office/drawing/2014/main" id="{A7405B60-4A29-0A4D-91F4-655E4DFCF345}"/>
                </a:ext>
              </a:extLst>
            </p:cNvPr>
            <p:cNvSpPr/>
            <p:nvPr/>
          </p:nvSpPr>
          <p:spPr>
            <a:xfrm>
              <a:off x="4804145" y="3435007"/>
              <a:ext cx="359328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7" name="Rectangle 166">
              <a:extLst>
                <a:ext uri="{FF2B5EF4-FFF2-40B4-BE49-F238E27FC236}">
                  <a16:creationId xmlns:a16="http://schemas.microsoft.com/office/drawing/2014/main" id="{CFAA4F28-9CE9-0B41-A7B6-96F82E9BA6EC}"/>
                </a:ext>
              </a:extLst>
            </p:cNvPr>
            <p:cNvSpPr/>
            <p:nvPr/>
          </p:nvSpPr>
          <p:spPr>
            <a:xfrm>
              <a:off x="5163473" y="3435005"/>
              <a:ext cx="359328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8" name="Rectangle 167">
              <a:extLst>
                <a:ext uri="{FF2B5EF4-FFF2-40B4-BE49-F238E27FC236}">
                  <a16:creationId xmlns:a16="http://schemas.microsoft.com/office/drawing/2014/main" id="{BDF2E21C-D995-5549-8D42-7CA6F3B5E3EC}"/>
                </a:ext>
              </a:extLst>
            </p:cNvPr>
            <p:cNvSpPr/>
            <p:nvPr/>
          </p:nvSpPr>
          <p:spPr>
            <a:xfrm>
              <a:off x="5522801" y="3435003"/>
              <a:ext cx="359328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9" name="Rectangle 168">
              <a:extLst>
                <a:ext uri="{FF2B5EF4-FFF2-40B4-BE49-F238E27FC236}">
                  <a16:creationId xmlns:a16="http://schemas.microsoft.com/office/drawing/2014/main" id="{785CFE8B-16E7-934D-96C2-47D4B3DF383D}"/>
                </a:ext>
              </a:extLst>
            </p:cNvPr>
            <p:cNvSpPr/>
            <p:nvPr/>
          </p:nvSpPr>
          <p:spPr>
            <a:xfrm>
              <a:off x="4594420" y="3611166"/>
              <a:ext cx="209725" cy="176169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0" name="Rectangle 169">
              <a:extLst>
                <a:ext uri="{FF2B5EF4-FFF2-40B4-BE49-F238E27FC236}">
                  <a16:creationId xmlns:a16="http://schemas.microsoft.com/office/drawing/2014/main" id="{0ED70F50-3F4D-3945-B1A4-281F695672BF}"/>
                </a:ext>
              </a:extLst>
            </p:cNvPr>
            <p:cNvSpPr/>
            <p:nvPr/>
          </p:nvSpPr>
          <p:spPr>
            <a:xfrm>
              <a:off x="4804145" y="3611166"/>
              <a:ext cx="359328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1" name="Rectangle 170">
              <a:extLst>
                <a:ext uri="{FF2B5EF4-FFF2-40B4-BE49-F238E27FC236}">
                  <a16:creationId xmlns:a16="http://schemas.microsoft.com/office/drawing/2014/main" id="{89C6D539-89DC-8047-83D9-1C63B10A9A1E}"/>
                </a:ext>
              </a:extLst>
            </p:cNvPr>
            <p:cNvSpPr/>
            <p:nvPr/>
          </p:nvSpPr>
          <p:spPr>
            <a:xfrm>
              <a:off x="5163473" y="3611164"/>
              <a:ext cx="359328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2" name="Rectangle 171">
              <a:extLst>
                <a:ext uri="{FF2B5EF4-FFF2-40B4-BE49-F238E27FC236}">
                  <a16:creationId xmlns:a16="http://schemas.microsoft.com/office/drawing/2014/main" id="{14D4D384-1412-3745-BBB1-5A9CA9FE5528}"/>
                </a:ext>
              </a:extLst>
            </p:cNvPr>
            <p:cNvSpPr/>
            <p:nvPr/>
          </p:nvSpPr>
          <p:spPr>
            <a:xfrm>
              <a:off x="5522801" y="3611162"/>
              <a:ext cx="359328" cy="176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4" name="Rectangle 203">
              <a:extLst>
                <a:ext uri="{FF2B5EF4-FFF2-40B4-BE49-F238E27FC236}">
                  <a16:creationId xmlns:a16="http://schemas.microsoft.com/office/drawing/2014/main" id="{DF6E36A8-6582-8747-BB44-EF1A66E23C68}"/>
                </a:ext>
              </a:extLst>
            </p:cNvPr>
            <p:cNvSpPr/>
            <p:nvPr/>
          </p:nvSpPr>
          <p:spPr>
            <a:xfrm>
              <a:off x="4544504" y="3065619"/>
              <a:ext cx="295274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H" sz="9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rPr>
                <a:t>S1</a:t>
              </a:r>
              <a:endParaRPr kumimoji="0" lang="en-CH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205" name="Rectangle 204">
              <a:extLst>
                <a:ext uri="{FF2B5EF4-FFF2-40B4-BE49-F238E27FC236}">
                  <a16:creationId xmlns:a16="http://schemas.microsoft.com/office/drawing/2014/main" id="{00B2DAE8-CBDF-C344-A5D5-32290481D4A6}"/>
                </a:ext>
              </a:extLst>
            </p:cNvPr>
            <p:cNvSpPr/>
            <p:nvPr/>
          </p:nvSpPr>
          <p:spPr>
            <a:xfrm>
              <a:off x="4545841" y="3240237"/>
              <a:ext cx="295274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H" sz="9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rPr>
                <a:t>S2</a:t>
              </a:r>
              <a:endParaRPr kumimoji="0" lang="en-CH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206" name="Rectangle 205">
              <a:extLst>
                <a:ext uri="{FF2B5EF4-FFF2-40B4-BE49-F238E27FC236}">
                  <a16:creationId xmlns:a16="http://schemas.microsoft.com/office/drawing/2014/main" id="{A110B1DD-D7D9-8B48-9C15-044DD56AD9CA}"/>
                </a:ext>
              </a:extLst>
            </p:cNvPr>
            <p:cNvSpPr/>
            <p:nvPr/>
          </p:nvSpPr>
          <p:spPr>
            <a:xfrm>
              <a:off x="4549671" y="3413952"/>
              <a:ext cx="295274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H" sz="9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rPr>
                <a:t>S3</a:t>
              </a:r>
              <a:endParaRPr kumimoji="0" lang="en-CH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207" name="Rectangle 206">
              <a:extLst>
                <a:ext uri="{FF2B5EF4-FFF2-40B4-BE49-F238E27FC236}">
                  <a16:creationId xmlns:a16="http://schemas.microsoft.com/office/drawing/2014/main" id="{5353740A-DEFC-704F-83EA-45ABFE836C34}"/>
                </a:ext>
              </a:extLst>
            </p:cNvPr>
            <p:cNvSpPr/>
            <p:nvPr/>
          </p:nvSpPr>
          <p:spPr>
            <a:xfrm>
              <a:off x="4549671" y="3591338"/>
              <a:ext cx="295274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H" sz="9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rPr>
                <a:t>S4</a:t>
              </a:r>
              <a:endParaRPr kumimoji="0" lang="en-CH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</p:grpSp>
      <p:sp>
        <p:nvSpPr>
          <p:cNvPr id="208" name="TextBox 207">
            <a:extLst>
              <a:ext uri="{FF2B5EF4-FFF2-40B4-BE49-F238E27FC236}">
                <a16:creationId xmlns:a16="http://schemas.microsoft.com/office/drawing/2014/main" id="{8C887EF2-64B3-5C4F-B587-5D0337A2B97A}"/>
              </a:ext>
            </a:extLst>
          </p:cNvPr>
          <p:cNvSpPr txBox="1"/>
          <p:nvPr/>
        </p:nvSpPr>
        <p:spPr>
          <a:xfrm>
            <a:off x="3714030" y="5490076"/>
            <a:ext cx="13175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Set filled bit</a:t>
            </a:r>
            <a:endParaRPr kumimoji="0" lang="en-CH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cxnSp>
        <p:nvCxnSpPr>
          <p:cNvPr id="209" name="Elbow Connector 208">
            <a:extLst>
              <a:ext uri="{FF2B5EF4-FFF2-40B4-BE49-F238E27FC236}">
                <a16:creationId xmlns:a16="http://schemas.microsoft.com/office/drawing/2014/main" id="{DF0815CD-63AD-4245-9714-D351E1229B14}"/>
              </a:ext>
            </a:extLst>
          </p:cNvPr>
          <p:cNvCxnSpPr>
            <a:cxnSpLocks/>
          </p:cNvCxnSpPr>
          <p:nvPr/>
        </p:nvCxnSpPr>
        <p:spPr>
          <a:xfrm flipH="1">
            <a:off x="5527641" y="3563338"/>
            <a:ext cx="468480" cy="1525255"/>
          </a:xfrm>
          <a:prstGeom prst="bentConnector4">
            <a:avLst>
              <a:gd name="adj1" fmla="val -151871"/>
              <a:gd name="adj2" fmla="val 100039"/>
            </a:avLst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1" name="Group 210">
            <a:extLst>
              <a:ext uri="{FF2B5EF4-FFF2-40B4-BE49-F238E27FC236}">
                <a16:creationId xmlns:a16="http://schemas.microsoft.com/office/drawing/2014/main" id="{BE5C845F-5541-584A-8AC5-5CFCF1682CD8}"/>
              </a:ext>
            </a:extLst>
          </p:cNvPr>
          <p:cNvGrpSpPr/>
          <p:nvPr/>
        </p:nvGrpSpPr>
        <p:grpSpPr>
          <a:xfrm>
            <a:off x="4852151" y="3225743"/>
            <a:ext cx="965556" cy="246221"/>
            <a:chOff x="-1482231" y="2981228"/>
            <a:chExt cx="965556" cy="246221"/>
          </a:xfrm>
        </p:grpSpPr>
        <p:sp>
          <p:nvSpPr>
            <p:cNvPr id="181" name="Rectangle 180">
              <a:extLst>
                <a:ext uri="{FF2B5EF4-FFF2-40B4-BE49-F238E27FC236}">
                  <a16:creationId xmlns:a16="http://schemas.microsoft.com/office/drawing/2014/main" id="{F696243C-A446-D24F-8E95-6F5853E28F7B}"/>
                </a:ext>
              </a:extLst>
            </p:cNvPr>
            <p:cNvSpPr/>
            <p:nvPr/>
          </p:nvSpPr>
          <p:spPr>
            <a:xfrm>
              <a:off x="-1482231" y="3046340"/>
              <a:ext cx="243526" cy="11939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2" name="Rectangle 181">
              <a:extLst>
                <a:ext uri="{FF2B5EF4-FFF2-40B4-BE49-F238E27FC236}">
                  <a16:creationId xmlns:a16="http://schemas.microsoft.com/office/drawing/2014/main" id="{EE62E3F3-73B0-5C40-99F7-20A5CB2C1166}"/>
                </a:ext>
              </a:extLst>
            </p:cNvPr>
            <p:cNvSpPr/>
            <p:nvPr/>
          </p:nvSpPr>
          <p:spPr>
            <a:xfrm>
              <a:off x="-1122902" y="3047091"/>
              <a:ext cx="243526" cy="119395"/>
            </a:xfrm>
            <a:prstGeom prst="rect">
              <a:avLst/>
            </a:prstGeom>
            <a:solidFill>
              <a:srgbClr val="0070C0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3" name="Rectangle 182">
              <a:extLst>
                <a:ext uri="{FF2B5EF4-FFF2-40B4-BE49-F238E27FC236}">
                  <a16:creationId xmlns:a16="http://schemas.microsoft.com/office/drawing/2014/main" id="{C0BF88CC-D73B-8145-8BB1-9D8D1FFA9467}"/>
                </a:ext>
              </a:extLst>
            </p:cNvPr>
            <p:cNvSpPr/>
            <p:nvPr/>
          </p:nvSpPr>
          <p:spPr>
            <a:xfrm>
              <a:off x="-760201" y="3047091"/>
              <a:ext cx="243526" cy="119395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3" name="Rectangle 202">
              <a:extLst>
                <a:ext uri="{FF2B5EF4-FFF2-40B4-BE49-F238E27FC236}">
                  <a16:creationId xmlns:a16="http://schemas.microsoft.com/office/drawing/2014/main" id="{1A133D55-F6E3-8043-9FAD-85C7DFD57450}"/>
                </a:ext>
              </a:extLst>
            </p:cNvPr>
            <p:cNvSpPr/>
            <p:nvPr/>
          </p:nvSpPr>
          <p:spPr>
            <a:xfrm>
              <a:off x="-1206336" y="2981228"/>
              <a:ext cx="415498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H" sz="10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rPr>
                <a:t>Max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222498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4BC26D8-06D7-3D42-8BD9-27A2266EE1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Simulation Methodology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BED96BD-B5B0-524D-AF57-C1B3FE1661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8894602" cy="5583898"/>
          </a:xfrm>
        </p:spPr>
        <p:txBody>
          <a:bodyPr>
            <a:normAutofit lnSpcReduction="10000"/>
          </a:bodyPr>
          <a:lstStyle/>
          <a:p>
            <a:r>
              <a:rPr lang="en-US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Champsim</a:t>
            </a:r>
            <a:r>
              <a:rPr lang="en-US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1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[3]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trace-driven simulator</a:t>
            </a:r>
          </a:p>
          <a:p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150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single-core memory-intensive workload traces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SPEC CPU2006 and CPU2017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PARSEC 2.1</a:t>
            </a:r>
          </a:p>
          <a:p>
            <a:pPr lvl="1"/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Ligra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Cloudsuite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Homogeneous and heterogeneous multi-core mixes</a:t>
            </a:r>
          </a:p>
          <a:p>
            <a:pPr lvl="1"/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Five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state-of-the-art prefetchers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SPP </a:t>
            </a:r>
            <a:r>
              <a:rPr lang="en-US" sz="1800" b="1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[Kim+, MICRO’16]</a:t>
            </a:r>
            <a:endParaRPr lang="en-US" b="1" dirty="0">
              <a:solidFill>
                <a:schemeClr val="bg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Bingo </a:t>
            </a:r>
            <a:r>
              <a:rPr lang="en-US" sz="1800" b="1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800" b="1" dirty="0" err="1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Bakhshalipour</a:t>
            </a:r>
            <a:r>
              <a:rPr lang="en-US" sz="1800" b="1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+, HPCA’19]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MLOP </a:t>
            </a:r>
            <a:r>
              <a:rPr lang="en-US" sz="1800" b="1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800" b="1" dirty="0" err="1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Shakerinava</a:t>
            </a:r>
            <a:r>
              <a:rPr lang="en-US" sz="1800" b="1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+, 3</a:t>
            </a:r>
            <a:r>
              <a:rPr lang="en-US" sz="1800" b="1" baseline="30000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rd</a:t>
            </a:r>
            <a:r>
              <a:rPr lang="en-US" sz="1800" b="1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Prefetching Championship, 2019 ]</a:t>
            </a:r>
          </a:p>
          <a:p>
            <a:pPr lvl="1"/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SPP+DSPatch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1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800" b="1" dirty="0" err="1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Bera</a:t>
            </a:r>
            <a:r>
              <a:rPr lang="en-US" sz="1800" b="1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+, MICRO’19]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SPP+PPF </a:t>
            </a:r>
            <a:r>
              <a:rPr lang="en-US" sz="1800" b="1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[Bhatia+, ISCA’20]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70820FF-CC99-994C-9E2F-D95E9DD48D9E}"/>
              </a:ext>
            </a:extLst>
          </p:cNvPr>
          <p:cNvSpPr txBox="1"/>
          <p:nvPr/>
        </p:nvSpPr>
        <p:spPr>
          <a:xfrm>
            <a:off x="5623757" y="6398822"/>
            <a:ext cx="30313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[3]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https://github.com/ChampSim/ChampSim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15695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DB37CB-A115-C448-B0F3-4AE5B1D4F2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460376"/>
            <a:ext cx="7924800" cy="1752600"/>
          </a:xfrm>
        </p:spPr>
        <p:txBody>
          <a:bodyPr/>
          <a:lstStyle/>
          <a:p>
            <a:pPr algn="ctr"/>
            <a:r>
              <a:rPr lang="en-US" dirty="0"/>
              <a:t>Data-Driven (Self-Optimizing) Architectures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037863-551C-F043-BB62-20787BDBDA7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6EBD97-92C3-8040-ABAF-8E7431A02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41D3D9-3FE8-4025-BF66-8DAB1ABB951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9909372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Content Placeholder 5">
            <a:extLst>
              <a:ext uri="{FF2B5EF4-FFF2-40B4-BE49-F238E27FC236}">
                <a16:creationId xmlns:a16="http://schemas.microsoft.com/office/drawing/2014/main" id="{C8FB2B37-63B1-3840-A052-A998E2D143FE}"/>
              </a:ext>
            </a:extLst>
          </p:cNvPr>
          <p:cNvGraphicFramePr>
            <a:graphicFrameLocks/>
          </p:cNvGraphicFramePr>
          <p:nvPr/>
        </p:nvGraphicFramePr>
        <p:xfrm>
          <a:off x="510181" y="960479"/>
          <a:ext cx="7942055" cy="54403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BB33B866-8551-7643-9289-120D0A85D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800" dirty="0"/>
              <a:t>Performance with Varying Core Count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E7AB2C0-F26E-BC42-8113-1C7DF5CA59FE}"/>
              </a:ext>
            </a:extLst>
          </p:cNvPr>
          <p:cNvSpPr txBox="1"/>
          <p:nvPr/>
        </p:nvSpPr>
        <p:spPr>
          <a:xfrm>
            <a:off x="7836423" y="4134678"/>
            <a:ext cx="7864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Bingo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4738DB8-88F4-A547-80E8-05C09F8B5A93}"/>
              </a:ext>
            </a:extLst>
          </p:cNvPr>
          <p:cNvSpPr txBox="1"/>
          <p:nvPr/>
        </p:nvSpPr>
        <p:spPr>
          <a:xfrm>
            <a:off x="7836423" y="3839495"/>
            <a:ext cx="8229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MLOP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7312256-2DE4-FD4C-BA5C-DAA59788AD54}"/>
              </a:ext>
            </a:extLst>
          </p:cNvPr>
          <p:cNvSpPr txBox="1"/>
          <p:nvPr/>
        </p:nvSpPr>
        <p:spPr>
          <a:xfrm>
            <a:off x="7836423" y="3563047"/>
            <a:ext cx="5790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SPP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0749C44-98C1-BD4B-A2FB-459F4206E6D6}"/>
              </a:ext>
            </a:extLst>
          </p:cNvPr>
          <p:cNvSpPr txBox="1"/>
          <p:nvPr/>
        </p:nvSpPr>
        <p:spPr>
          <a:xfrm>
            <a:off x="7835125" y="2540195"/>
            <a:ext cx="9979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Pythia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BE790E4C-4B06-2740-8B8D-6FFA51A0B61F}"/>
              </a:ext>
            </a:extLst>
          </p:cNvPr>
          <p:cNvCxnSpPr>
            <a:cxnSpLocks/>
          </p:cNvCxnSpPr>
          <p:nvPr/>
        </p:nvCxnSpPr>
        <p:spPr>
          <a:xfrm>
            <a:off x="2965837" y="3206364"/>
            <a:ext cx="0" cy="633131"/>
          </a:xfrm>
          <a:prstGeom prst="straightConnector1">
            <a:avLst/>
          </a:prstGeom>
          <a:ln w="38100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1D291E7F-2016-6A4A-BAF2-ACA54EBC87A4}"/>
              </a:ext>
            </a:extLst>
          </p:cNvPr>
          <p:cNvSpPr txBox="1"/>
          <p:nvPr/>
        </p:nvSpPr>
        <p:spPr>
          <a:xfrm>
            <a:off x="2994809" y="3280529"/>
            <a:ext cx="75052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3.4%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F7D8D3D2-0C0B-8449-B3DA-4AADD62928F5}"/>
              </a:ext>
            </a:extLst>
          </p:cNvPr>
          <p:cNvCxnSpPr>
            <a:cxnSpLocks/>
          </p:cNvCxnSpPr>
          <p:nvPr/>
        </p:nvCxnSpPr>
        <p:spPr>
          <a:xfrm>
            <a:off x="7714091" y="2847453"/>
            <a:ext cx="0" cy="1115704"/>
          </a:xfrm>
          <a:prstGeom prst="straightConnector1">
            <a:avLst/>
          </a:prstGeom>
          <a:ln w="38100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04A9D6B6-834A-504D-8FBB-2AB89500C826}"/>
              </a:ext>
            </a:extLst>
          </p:cNvPr>
          <p:cNvSpPr txBox="1"/>
          <p:nvPr/>
        </p:nvSpPr>
        <p:spPr>
          <a:xfrm>
            <a:off x="6924575" y="3189861"/>
            <a:ext cx="75052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7.7%</a:t>
            </a:r>
          </a:p>
        </p:txBody>
      </p:sp>
    </p:spTree>
    <p:extLst>
      <p:ext uri="{BB962C8B-B14F-4D97-AF65-F5344CB8AC3E}">
        <p14:creationId xmlns:p14="http://schemas.microsoft.com/office/powerpoint/2010/main" val="38356417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Content Placeholder 5">
            <a:extLst>
              <a:ext uri="{FF2B5EF4-FFF2-40B4-BE49-F238E27FC236}">
                <a16:creationId xmlns:a16="http://schemas.microsoft.com/office/drawing/2014/main" id="{C8FB2B37-63B1-3840-A052-A998E2D143FE}"/>
              </a:ext>
            </a:extLst>
          </p:cNvPr>
          <p:cNvGraphicFramePr>
            <a:graphicFrameLocks/>
          </p:cNvGraphicFramePr>
          <p:nvPr/>
        </p:nvGraphicFramePr>
        <p:xfrm>
          <a:off x="510181" y="960479"/>
          <a:ext cx="7942055" cy="54403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BB33B866-8551-7643-9289-120D0A85D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800" dirty="0"/>
              <a:t>Performance with Varying Core Count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E7AB2C0-F26E-BC42-8113-1C7DF5CA59FE}"/>
              </a:ext>
            </a:extLst>
          </p:cNvPr>
          <p:cNvSpPr txBox="1"/>
          <p:nvPr/>
        </p:nvSpPr>
        <p:spPr>
          <a:xfrm>
            <a:off x="7836423" y="4134678"/>
            <a:ext cx="8451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Bingo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4738DB8-88F4-A547-80E8-05C09F8B5A93}"/>
              </a:ext>
            </a:extLst>
          </p:cNvPr>
          <p:cNvSpPr txBox="1"/>
          <p:nvPr/>
        </p:nvSpPr>
        <p:spPr>
          <a:xfrm>
            <a:off x="7836423" y="3839495"/>
            <a:ext cx="9220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MLOP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7312256-2DE4-FD4C-BA5C-DAA59788AD54}"/>
              </a:ext>
            </a:extLst>
          </p:cNvPr>
          <p:cNvSpPr txBox="1"/>
          <p:nvPr/>
        </p:nvSpPr>
        <p:spPr>
          <a:xfrm>
            <a:off x="7836423" y="3563047"/>
            <a:ext cx="6431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SPP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0749C44-98C1-BD4B-A2FB-459F4206E6D6}"/>
              </a:ext>
            </a:extLst>
          </p:cNvPr>
          <p:cNvSpPr txBox="1"/>
          <p:nvPr/>
        </p:nvSpPr>
        <p:spPr>
          <a:xfrm>
            <a:off x="7835125" y="2540195"/>
            <a:ext cx="10791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Pythia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Lato" panose="020F0502020204030203" pitchFamily="34" charset="77"/>
              <a:ea typeface="+mn-ea"/>
              <a:cs typeface="+mn-cs"/>
            </a:endParaRP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BE790E4C-4B06-2740-8B8D-6FFA51A0B61F}"/>
              </a:ext>
            </a:extLst>
          </p:cNvPr>
          <p:cNvCxnSpPr>
            <a:cxnSpLocks/>
          </p:cNvCxnSpPr>
          <p:nvPr/>
        </p:nvCxnSpPr>
        <p:spPr>
          <a:xfrm>
            <a:off x="2965837" y="3206364"/>
            <a:ext cx="0" cy="633131"/>
          </a:xfrm>
          <a:prstGeom prst="straightConnector1">
            <a:avLst/>
          </a:prstGeom>
          <a:ln w="38100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1D291E7F-2016-6A4A-BAF2-ACA54EBC87A4}"/>
              </a:ext>
            </a:extLst>
          </p:cNvPr>
          <p:cNvSpPr txBox="1"/>
          <p:nvPr/>
        </p:nvSpPr>
        <p:spPr>
          <a:xfrm>
            <a:off x="2994809" y="3280529"/>
            <a:ext cx="7457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3.4%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F7D8D3D2-0C0B-8449-B3DA-4AADD62928F5}"/>
              </a:ext>
            </a:extLst>
          </p:cNvPr>
          <p:cNvCxnSpPr>
            <a:cxnSpLocks/>
          </p:cNvCxnSpPr>
          <p:nvPr/>
        </p:nvCxnSpPr>
        <p:spPr>
          <a:xfrm>
            <a:off x="7714091" y="2847453"/>
            <a:ext cx="0" cy="1115704"/>
          </a:xfrm>
          <a:prstGeom prst="straightConnector1">
            <a:avLst/>
          </a:prstGeom>
          <a:ln w="38100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04A9D6B6-834A-504D-8FBB-2AB89500C826}"/>
              </a:ext>
            </a:extLst>
          </p:cNvPr>
          <p:cNvSpPr txBox="1"/>
          <p:nvPr/>
        </p:nvSpPr>
        <p:spPr>
          <a:xfrm>
            <a:off x="6961748" y="3129785"/>
            <a:ext cx="7457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7.7%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782EF0A-FF3F-2447-94E7-065DCDE4778E}"/>
              </a:ext>
            </a:extLst>
          </p:cNvPr>
          <p:cNvSpPr/>
          <p:nvPr/>
        </p:nvSpPr>
        <p:spPr>
          <a:xfrm>
            <a:off x="169011" y="874643"/>
            <a:ext cx="8736450" cy="5542060"/>
          </a:xfrm>
          <a:prstGeom prst="rect">
            <a:avLst/>
          </a:prstGeom>
          <a:solidFill>
            <a:srgbClr val="FFFFFF">
              <a:alpha val="8039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ED78F5B-5AD3-3444-AB2D-EFA84E5C42D3}"/>
              </a:ext>
            </a:extLst>
          </p:cNvPr>
          <p:cNvSpPr/>
          <p:nvPr/>
        </p:nvSpPr>
        <p:spPr>
          <a:xfrm>
            <a:off x="80387" y="2046456"/>
            <a:ext cx="8983226" cy="1310280"/>
          </a:xfrm>
          <a:prstGeom prst="rect">
            <a:avLst/>
          </a:prstGeom>
          <a:ln w="28575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1. Pythia consistently provides the highest performance in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all core configurations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E5B46C1-FC04-B54B-819D-490FB17FC6C3}"/>
              </a:ext>
            </a:extLst>
          </p:cNvPr>
          <p:cNvSpPr/>
          <p:nvPr/>
        </p:nvSpPr>
        <p:spPr>
          <a:xfrm>
            <a:off x="80387" y="3802856"/>
            <a:ext cx="8983226" cy="1017745"/>
          </a:xfrm>
          <a:prstGeom prst="rect">
            <a:avLst/>
          </a:prstGeom>
          <a:ln w="28575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2. Pythia’s gain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increases with core count</a:t>
            </a:r>
          </a:p>
        </p:txBody>
      </p:sp>
    </p:spTree>
    <p:extLst>
      <p:ext uri="{BB962C8B-B14F-4D97-AF65-F5344CB8AC3E}">
        <p14:creationId xmlns:p14="http://schemas.microsoft.com/office/powerpoint/2010/main" val="4066639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F189DF5-26C1-604A-8FFF-039744C89528}"/>
              </a:ext>
            </a:extLst>
          </p:cNvPr>
          <p:cNvSpPr/>
          <p:nvPr/>
        </p:nvSpPr>
        <p:spPr>
          <a:xfrm>
            <a:off x="5931673" y="1137037"/>
            <a:ext cx="357809" cy="707666"/>
          </a:xfrm>
          <a:prstGeom prst="rect">
            <a:avLst/>
          </a:prstGeom>
          <a:solidFill>
            <a:schemeClr val="accent2">
              <a:lumMod val="40000"/>
              <a:lumOff val="60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852EC56-9A0D-8C4C-A03A-886B1B37B6EA}"/>
              </a:ext>
            </a:extLst>
          </p:cNvPr>
          <p:cNvSpPr/>
          <p:nvPr/>
        </p:nvSpPr>
        <p:spPr>
          <a:xfrm>
            <a:off x="4310932" y="1490870"/>
            <a:ext cx="357809" cy="1498820"/>
          </a:xfrm>
          <a:prstGeom prst="rect">
            <a:avLst/>
          </a:prstGeom>
          <a:solidFill>
            <a:schemeClr val="accent6">
              <a:lumMod val="40000"/>
              <a:lumOff val="60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20000"/>
                  <a:lumOff val="8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A26AB28-E6FB-B342-8F73-C33E646B9012}"/>
              </a:ext>
            </a:extLst>
          </p:cNvPr>
          <p:cNvSpPr/>
          <p:nvPr/>
        </p:nvSpPr>
        <p:spPr>
          <a:xfrm>
            <a:off x="3493273" y="2009030"/>
            <a:ext cx="357809" cy="1966622"/>
          </a:xfrm>
          <a:prstGeom prst="rect">
            <a:avLst/>
          </a:prstGeom>
          <a:solidFill>
            <a:srgbClr val="B1F5F8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4BDBDB5-78F5-5B45-AF03-EE2E263CDFAB}"/>
              </a:ext>
            </a:extLst>
          </p:cNvPr>
          <p:cNvSpPr/>
          <p:nvPr/>
        </p:nvSpPr>
        <p:spPr>
          <a:xfrm>
            <a:off x="2675614" y="3090408"/>
            <a:ext cx="357809" cy="2030232"/>
          </a:xfrm>
          <a:prstGeom prst="rect">
            <a:avLst/>
          </a:prstGeom>
          <a:solidFill>
            <a:srgbClr val="E8C9F8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CA066560-B431-AD4A-A271-21C20C27697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44704" y="842838"/>
          <a:ext cx="7854591" cy="57202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EE45BEF4-7A68-EB48-BDF4-73C667B49D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Performance with Varying DRAM Bandwidth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CA0334B-FBF7-374C-88CD-C4F7447B6B7A}"/>
              </a:ext>
            </a:extLst>
          </p:cNvPr>
          <p:cNvSpPr txBox="1"/>
          <p:nvPr/>
        </p:nvSpPr>
        <p:spPr>
          <a:xfrm>
            <a:off x="4686292" y="2501587"/>
            <a:ext cx="28485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~Intel Xeon 6258R (Cascade Lake, 28C/6ch)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9B37F5F-6EA5-8E49-AC90-05356E13800C}"/>
              </a:ext>
            </a:extLst>
          </p:cNvPr>
          <p:cNvSpPr txBox="1"/>
          <p:nvPr/>
        </p:nvSpPr>
        <p:spPr>
          <a:xfrm>
            <a:off x="3920555" y="3591445"/>
            <a:ext cx="31025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~AMD EPYC Rome 7702P (Zen 2, 64C/8ch)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B216214-9C94-2C44-BF1C-D6C6C189A227}"/>
              </a:ext>
            </a:extLst>
          </p:cNvPr>
          <p:cNvSpPr txBox="1"/>
          <p:nvPr/>
        </p:nvSpPr>
        <p:spPr>
          <a:xfrm>
            <a:off x="3089060" y="4658706"/>
            <a:ext cx="47487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~AMD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Threadripper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3990x (Zen 2, 64C/4ch)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EE9F10A-8B23-7941-84EF-002FE5597F59}"/>
              </a:ext>
            </a:extLst>
          </p:cNvPr>
          <p:cNvSpPr txBox="1"/>
          <p:nvPr/>
        </p:nvSpPr>
        <p:spPr>
          <a:xfrm>
            <a:off x="7810198" y="1839385"/>
            <a:ext cx="5790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SPP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F10B72E-015E-B849-8200-7EB07ABE0EB7}"/>
              </a:ext>
            </a:extLst>
          </p:cNvPr>
          <p:cNvSpPr txBox="1"/>
          <p:nvPr/>
        </p:nvSpPr>
        <p:spPr>
          <a:xfrm>
            <a:off x="7795398" y="1334855"/>
            <a:ext cx="7864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Bingo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02A643B-926E-D444-BB4B-6BB5C7D77F06}"/>
              </a:ext>
            </a:extLst>
          </p:cNvPr>
          <p:cNvSpPr txBox="1"/>
          <p:nvPr/>
        </p:nvSpPr>
        <p:spPr>
          <a:xfrm>
            <a:off x="7805366" y="1586301"/>
            <a:ext cx="8229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MLOP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2AEDD91-0C32-574E-A186-5BE3E67D1250}"/>
              </a:ext>
            </a:extLst>
          </p:cNvPr>
          <p:cNvSpPr txBox="1"/>
          <p:nvPr/>
        </p:nvSpPr>
        <p:spPr>
          <a:xfrm>
            <a:off x="7795398" y="1029205"/>
            <a:ext cx="9979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Pythia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E6D2B8A-FBBA-A44F-BBFF-5961207623E6}"/>
              </a:ext>
            </a:extLst>
          </p:cNvPr>
          <p:cNvSpPr txBox="1"/>
          <p:nvPr/>
        </p:nvSpPr>
        <p:spPr>
          <a:xfrm>
            <a:off x="5638974" y="1823102"/>
            <a:ext cx="10615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Baseline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118F8850-7242-1847-8B96-B32BE4DFB84C}"/>
              </a:ext>
            </a:extLst>
          </p:cNvPr>
          <p:cNvCxnSpPr/>
          <p:nvPr/>
        </p:nvCxnSpPr>
        <p:spPr>
          <a:xfrm>
            <a:off x="7577594" y="1204640"/>
            <a:ext cx="0" cy="341906"/>
          </a:xfrm>
          <a:prstGeom prst="straightConnector1">
            <a:avLst/>
          </a:prstGeom>
          <a:ln w="38100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825E65D6-965B-D149-B1FC-1C4A2019F3AD}"/>
              </a:ext>
            </a:extLst>
          </p:cNvPr>
          <p:cNvSpPr txBox="1"/>
          <p:nvPr/>
        </p:nvSpPr>
        <p:spPr>
          <a:xfrm>
            <a:off x="7340291" y="820503"/>
            <a:ext cx="5608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3%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2439A36C-430F-5A4A-AEF7-487C86615982}"/>
              </a:ext>
            </a:extLst>
          </p:cNvPr>
          <p:cNvCxnSpPr>
            <a:cxnSpLocks/>
          </p:cNvCxnSpPr>
          <p:nvPr/>
        </p:nvCxnSpPr>
        <p:spPr>
          <a:xfrm>
            <a:off x="2675614" y="3177889"/>
            <a:ext cx="0" cy="1665483"/>
          </a:xfrm>
          <a:prstGeom prst="straightConnector1">
            <a:avLst/>
          </a:prstGeom>
          <a:ln w="38100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9EA070D8-8650-5B48-BCED-7C89EE12F006}"/>
              </a:ext>
            </a:extLst>
          </p:cNvPr>
          <p:cNvSpPr txBox="1"/>
          <p:nvPr/>
        </p:nvSpPr>
        <p:spPr>
          <a:xfrm>
            <a:off x="2666017" y="3825964"/>
            <a:ext cx="6319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17%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958F930-B399-9349-B00B-4C36F84BFC85}"/>
              </a:ext>
            </a:extLst>
          </p:cNvPr>
          <p:cNvCxnSpPr/>
          <p:nvPr/>
        </p:nvCxnSpPr>
        <p:spPr>
          <a:xfrm>
            <a:off x="2388973" y="3311611"/>
            <a:ext cx="5708822" cy="0"/>
          </a:xfrm>
          <a:prstGeom prst="line">
            <a:avLst/>
          </a:prstGeom>
          <a:ln w="12700">
            <a:solidFill>
              <a:srgbClr val="E3030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2494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 uiExpand="1">
        <p:bldSub>
          <a:bldChart bld="series"/>
        </p:bldSub>
      </p:bldGraphic>
      <p:bldP spid="17" grpId="0"/>
      <p:bldP spid="22" grpId="0"/>
      <p:bldP spid="2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F189DF5-26C1-604A-8FFF-039744C89528}"/>
              </a:ext>
            </a:extLst>
          </p:cNvPr>
          <p:cNvSpPr/>
          <p:nvPr/>
        </p:nvSpPr>
        <p:spPr>
          <a:xfrm>
            <a:off x="5931673" y="1137037"/>
            <a:ext cx="357809" cy="707666"/>
          </a:xfrm>
          <a:prstGeom prst="rect">
            <a:avLst/>
          </a:prstGeom>
          <a:solidFill>
            <a:schemeClr val="accent2">
              <a:lumMod val="40000"/>
              <a:lumOff val="60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852EC56-9A0D-8C4C-A03A-886B1B37B6EA}"/>
              </a:ext>
            </a:extLst>
          </p:cNvPr>
          <p:cNvSpPr/>
          <p:nvPr/>
        </p:nvSpPr>
        <p:spPr>
          <a:xfrm>
            <a:off x="4310932" y="1490870"/>
            <a:ext cx="357809" cy="1498820"/>
          </a:xfrm>
          <a:prstGeom prst="rect">
            <a:avLst/>
          </a:prstGeom>
          <a:solidFill>
            <a:schemeClr val="accent6">
              <a:lumMod val="40000"/>
              <a:lumOff val="60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20000"/>
                  <a:lumOff val="8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A26AB28-E6FB-B342-8F73-C33E646B9012}"/>
              </a:ext>
            </a:extLst>
          </p:cNvPr>
          <p:cNvSpPr/>
          <p:nvPr/>
        </p:nvSpPr>
        <p:spPr>
          <a:xfrm>
            <a:off x="3493273" y="2009030"/>
            <a:ext cx="357809" cy="1966622"/>
          </a:xfrm>
          <a:prstGeom prst="rect">
            <a:avLst/>
          </a:prstGeom>
          <a:solidFill>
            <a:srgbClr val="B1F5F8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4BDBDB5-78F5-5B45-AF03-EE2E263CDFAB}"/>
              </a:ext>
            </a:extLst>
          </p:cNvPr>
          <p:cNvSpPr/>
          <p:nvPr/>
        </p:nvSpPr>
        <p:spPr>
          <a:xfrm>
            <a:off x="2675614" y="3090408"/>
            <a:ext cx="357809" cy="2030232"/>
          </a:xfrm>
          <a:prstGeom prst="rect">
            <a:avLst/>
          </a:prstGeom>
          <a:solidFill>
            <a:srgbClr val="E8C9F8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CA066560-B431-AD4A-A271-21C20C27697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44704" y="842838"/>
          <a:ext cx="7854591" cy="57202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EE45BEF4-7A68-EB48-BDF4-73C667B49D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Performance with Varying DRAM Bandwidth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CA0334B-FBF7-374C-88CD-C4F7447B6B7A}"/>
              </a:ext>
            </a:extLst>
          </p:cNvPr>
          <p:cNvSpPr txBox="1"/>
          <p:nvPr/>
        </p:nvSpPr>
        <p:spPr>
          <a:xfrm>
            <a:off x="4686292" y="2501587"/>
            <a:ext cx="28485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~Intel Xeon 6258R (Cascade Lake, 28C/6ch)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9B37F5F-6EA5-8E49-AC90-05356E13800C}"/>
              </a:ext>
            </a:extLst>
          </p:cNvPr>
          <p:cNvSpPr txBox="1"/>
          <p:nvPr/>
        </p:nvSpPr>
        <p:spPr>
          <a:xfrm>
            <a:off x="3920555" y="3591445"/>
            <a:ext cx="31025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~AMD EPYC Rome 7702P (Zen 2, 64C/8ch)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B216214-9C94-2C44-BF1C-D6C6C189A227}"/>
              </a:ext>
            </a:extLst>
          </p:cNvPr>
          <p:cNvSpPr txBox="1"/>
          <p:nvPr/>
        </p:nvSpPr>
        <p:spPr>
          <a:xfrm>
            <a:off x="3089060" y="4658706"/>
            <a:ext cx="47487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~AMD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Threadripper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3990x (Zen 2, 64C/4ch)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EE9F10A-8B23-7941-84EF-002FE5597F59}"/>
              </a:ext>
            </a:extLst>
          </p:cNvPr>
          <p:cNvSpPr txBox="1"/>
          <p:nvPr/>
        </p:nvSpPr>
        <p:spPr>
          <a:xfrm>
            <a:off x="7810198" y="1839385"/>
            <a:ext cx="5790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SPP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F10B72E-015E-B849-8200-7EB07ABE0EB7}"/>
              </a:ext>
            </a:extLst>
          </p:cNvPr>
          <p:cNvSpPr txBox="1"/>
          <p:nvPr/>
        </p:nvSpPr>
        <p:spPr>
          <a:xfrm>
            <a:off x="7795398" y="1334855"/>
            <a:ext cx="7864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Bingo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02A643B-926E-D444-BB4B-6BB5C7D77F06}"/>
              </a:ext>
            </a:extLst>
          </p:cNvPr>
          <p:cNvSpPr txBox="1"/>
          <p:nvPr/>
        </p:nvSpPr>
        <p:spPr>
          <a:xfrm>
            <a:off x="7805366" y="1586301"/>
            <a:ext cx="8229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MLOP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2AEDD91-0C32-574E-A186-5BE3E67D1250}"/>
              </a:ext>
            </a:extLst>
          </p:cNvPr>
          <p:cNvSpPr txBox="1"/>
          <p:nvPr/>
        </p:nvSpPr>
        <p:spPr>
          <a:xfrm>
            <a:off x="7795398" y="1029205"/>
            <a:ext cx="9979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Pythia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E6D2B8A-FBBA-A44F-BBFF-5961207623E6}"/>
              </a:ext>
            </a:extLst>
          </p:cNvPr>
          <p:cNvSpPr txBox="1"/>
          <p:nvPr/>
        </p:nvSpPr>
        <p:spPr>
          <a:xfrm>
            <a:off x="5638974" y="1823102"/>
            <a:ext cx="10615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Baseline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118F8850-7242-1847-8B96-B32BE4DFB84C}"/>
              </a:ext>
            </a:extLst>
          </p:cNvPr>
          <p:cNvCxnSpPr/>
          <p:nvPr/>
        </p:nvCxnSpPr>
        <p:spPr>
          <a:xfrm>
            <a:off x="7577594" y="1204640"/>
            <a:ext cx="0" cy="341906"/>
          </a:xfrm>
          <a:prstGeom prst="straightConnector1">
            <a:avLst/>
          </a:prstGeom>
          <a:ln w="38100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825E65D6-965B-D149-B1FC-1C4A2019F3AD}"/>
              </a:ext>
            </a:extLst>
          </p:cNvPr>
          <p:cNvSpPr txBox="1"/>
          <p:nvPr/>
        </p:nvSpPr>
        <p:spPr>
          <a:xfrm>
            <a:off x="7340291" y="820503"/>
            <a:ext cx="5608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3%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2439A36C-430F-5A4A-AEF7-487C86615982}"/>
              </a:ext>
            </a:extLst>
          </p:cNvPr>
          <p:cNvCxnSpPr>
            <a:cxnSpLocks/>
          </p:cNvCxnSpPr>
          <p:nvPr/>
        </p:nvCxnSpPr>
        <p:spPr>
          <a:xfrm>
            <a:off x="2675614" y="3177889"/>
            <a:ext cx="0" cy="1665483"/>
          </a:xfrm>
          <a:prstGeom prst="straightConnector1">
            <a:avLst/>
          </a:prstGeom>
          <a:ln w="38100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9EA070D8-8650-5B48-BCED-7C89EE12F006}"/>
              </a:ext>
            </a:extLst>
          </p:cNvPr>
          <p:cNvSpPr txBox="1"/>
          <p:nvPr/>
        </p:nvSpPr>
        <p:spPr>
          <a:xfrm>
            <a:off x="2666017" y="3825964"/>
            <a:ext cx="6319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17%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958F930-B399-9349-B00B-4C36F84BFC85}"/>
              </a:ext>
            </a:extLst>
          </p:cNvPr>
          <p:cNvCxnSpPr/>
          <p:nvPr/>
        </p:nvCxnSpPr>
        <p:spPr>
          <a:xfrm>
            <a:off x="2388973" y="3311611"/>
            <a:ext cx="5708822" cy="0"/>
          </a:xfrm>
          <a:prstGeom prst="line">
            <a:avLst/>
          </a:prstGeom>
          <a:ln w="12700">
            <a:solidFill>
              <a:srgbClr val="E3030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4F2515EB-44B3-9647-994B-BAEBC0EE6899}"/>
              </a:ext>
            </a:extLst>
          </p:cNvPr>
          <p:cNvSpPr/>
          <p:nvPr/>
        </p:nvSpPr>
        <p:spPr>
          <a:xfrm>
            <a:off x="169011" y="874643"/>
            <a:ext cx="8736450" cy="5542060"/>
          </a:xfrm>
          <a:prstGeom prst="rect">
            <a:avLst/>
          </a:prstGeom>
          <a:solidFill>
            <a:srgbClr val="FFFFFF">
              <a:alpha val="8039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0AF968B-769A-6D4C-8985-B99C540F75C5}"/>
              </a:ext>
            </a:extLst>
          </p:cNvPr>
          <p:cNvSpPr/>
          <p:nvPr/>
        </p:nvSpPr>
        <p:spPr>
          <a:xfrm>
            <a:off x="80388" y="2655844"/>
            <a:ext cx="8983226" cy="1558928"/>
          </a:xfrm>
          <a:prstGeom prst="rect">
            <a:avLst/>
          </a:prstGeom>
          <a:ln w="28575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Pythia outperforms prior best prefetchers for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 wide range of DRAM bandwidth configurations</a:t>
            </a:r>
          </a:p>
        </p:txBody>
      </p:sp>
    </p:spTree>
    <p:extLst>
      <p:ext uri="{BB962C8B-B14F-4D97-AF65-F5344CB8AC3E}">
        <p14:creationId xmlns:p14="http://schemas.microsoft.com/office/powerpoint/2010/main" val="206417955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5ABF2178-0C88-1646-B8AE-BE514EE13A9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24618" y="954554"/>
          <a:ext cx="8894763" cy="5672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14A2AACB-3F79-0A4B-A4ED-4FC4E2109F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Performance Improvement via Customization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1CA7ED8-F8D5-6844-A2C2-04ED9A99C1AB}"/>
              </a:ext>
            </a:extLst>
          </p:cNvPr>
          <p:cNvSpPr txBox="1"/>
          <p:nvPr/>
        </p:nvSpPr>
        <p:spPr>
          <a:xfrm>
            <a:off x="1605871" y="4231049"/>
            <a:ext cx="75052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3.1%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E07E005-B87E-B14D-95E4-88F179EB6FD0}"/>
              </a:ext>
            </a:extLst>
          </p:cNvPr>
          <p:cNvSpPr txBox="1"/>
          <p:nvPr/>
        </p:nvSpPr>
        <p:spPr>
          <a:xfrm>
            <a:off x="2858716" y="4058652"/>
            <a:ext cx="75052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2.8%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9E162B8-C164-5448-880D-5B87268463C9}"/>
              </a:ext>
            </a:extLst>
          </p:cNvPr>
          <p:cNvSpPr txBox="1"/>
          <p:nvPr/>
        </p:nvSpPr>
        <p:spPr>
          <a:xfrm>
            <a:off x="4100298" y="4015606"/>
            <a:ext cx="80182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3.4%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1E77079-C244-D04A-9A9B-5EF58421786C}"/>
              </a:ext>
            </a:extLst>
          </p:cNvPr>
          <p:cNvSpPr txBox="1"/>
          <p:nvPr/>
        </p:nvSpPr>
        <p:spPr>
          <a:xfrm>
            <a:off x="5364620" y="2076705"/>
            <a:ext cx="80182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7.8%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13E3704-6804-7F46-9EE5-4ADC2D4B879C}"/>
              </a:ext>
            </a:extLst>
          </p:cNvPr>
          <p:cNvSpPr txBox="1"/>
          <p:nvPr/>
        </p:nvSpPr>
        <p:spPr>
          <a:xfrm>
            <a:off x="6608539" y="783703"/>
            <a:ext cx="80182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5.2%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7E2AB53-E04B-FF40-AC54-48BB1FA37E29}"/>
              </a:ext>
            </a:extLst>
          </p:cNvPr>
          <p:cNvSpPr txBox="1"/>
          <p:nvPr/>
        </p:nvSpPr>
        <p:spPr>
          <a:xfrm>
            <a:off x="7914224" y="3228344"/>
            <a:ext cx="5891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2%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7AE0009-B552-9A4E-A592-6D8A94E12DB2}"/>
              </a:ext>
            </a:extLst>
          </p:cNvPr>
          <p:cNvSpPr/>
          <p:nvPr/>
        </p:nvSpPr>
        <p:spPr>
          <a:xfrm>
            <a:off x="3693459" y="1315768"/>
            <a:ext cx="1900517" cy="4502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Arc 1">
            <a:extLst>
              <a:ext uri="{FF2B5EF4-FFF2-40B4-BE49-F238E27FC236}">
                <a16:creationId xmlns:a16="http://schemas.microsoft.com/office/drawing/2014/main" id="{77A47994-75A9-DF47-8103-AF6AC01882EC}"/>
              </a:ext>
            </a:extLst>
          </p:cNvPr>
          <p:cNvSpPr/>
          <p:nvPr/>
        </p:nvSpPr>
        <p:spPr>
          <a:xfrm rot="15896661">
            <a:off x="1688397" y="4745512"/>
            <a:ext cx="629979" cy="435126"/>
          </a:xfrm>
          <a:prstGeom prst="arc">
            <a:avLst>
              <a:gd name="adj1" fmla="val 16200000"/>
              <a:gd name="adj2" fmla="val 3675087"/>
            </a:avLst>
          </a:prstGeom>
          <a:ln w="38100">
            <a:solidFill>
              <a:schemeClr val="accent6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Arc 19">
            <a:extLst>
              <a:ext uri="{FF2B5EF4-FFF2-40B4-BE49-F238E27FC236}">
                <a16:creationId xmlns:a16="http://schemas.microsoft.com/office/drawing/2014/main" id="{5E45D362-6C1C-A04E-B533-EAD64A087B68}"/>
              </a:ext>
            </a:extLst>
          </p:cNvPr>
          <p:cNvSpPr/>
          <p:nvPr/>
        </p:nvSpPr>
        <p:spPr>
          <a:xfrm rot="15896661">
            <a:off x="2943279" y="4561867"/>
            <a:ext cx="629979" cy="435126"/>
          </a:xfrm>
          <a:prstGeom prst="arc">
            <a:avLst>
              <a:gd name="adj1" fmla="val 16200000"/>
              <a:gd name="adj2" fmla="val 3675087"/>
            </a:avLst>
          </a:prstGeom>
          <a:ln w="38100">
            <a:solidFill>
              <a:schemeClr val="accent6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Arc 20">
            <a:extLst>
              <a:ext uri="{FF2B5EF4-FFF2-40B4-BE49-F238E27FC236}">
                <a16:creationId xmlns:a16="http://schemas.microsoft.com/office/drawing/2014/main" id="{19C5591B-DAD4-D34D-A47C-348B6C65E1AD}"/>
              </a:ext>
            </a:extLst>
          </p:cNvPr>
          <p:cNvSpPr/>
          <p:nvPr/>
        </p:nvSpPr>
        <p:spPr>
          <a:xfrm rot="15896661">
            <a:off x="4186221" y="4511672"/>
            <a:ext cx="629979" cy="435126"/>
          </a:xfrm>
          <a:prstGeom prst="arc">
            <a:avLst>
              <a:gd name="adj1" fmla="val 16200000"/>
              <a:gd name="adj2" fmla="val 3675087"/>
            </a:avLst>
          </a:prstGeom>
          <a:ln w="38100">
            <a:solidFill>
              <a:schemeClr val="accent6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Arc 22">
            <a:extLst>
              <a:ext uri="{FF2B5EF4-FFF2-40B4-BE49-F238E27FC236}">
                <a16:creationId xmlns:a16="http://schemas.microsoft.com/office/drawing/2014/main" id="{E694A660-8B0B-5249-9201-7F0DA0DCF60E}"/>
              </a:ext>
            </a:extLst>
          </p:cNvPr>
          <p:cNvSpPr/>
          <p:nvPr/>
        </p:nvSpPr>
        <p:spPr>
          <a:xfrm rot="15896661">
            <a:off x="5380176" y="2618990"/>
            <a:ext cx="770713" cy="470278"/>
          </a:xfrm>
          <a:prstGeom prst="arc">
            <a:avLst>
              <a:gd name="adj1" fmla="val 15747287"/>
              <a:gd name="adj2" fmla="val 3675087"/>
            </a:avLst>
          </a:prstGeom>
          <a:ln w="38100">
            <a:solidFill>
              <a:schemeClr val="accent6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Arc 27">
            <a:extLst>
              <a:ext uri="{FF2B5EF4-FFF2-40B4-BE49-F238E27FC236}">
                <a16:creationId xmlns:a16="http://schemas.microsoft.com/office/drawing/2014/main" id="{24229F21-A4BA-5F44-84C3-0B9D39501D07}"/>
              </a:ext>
            </a:extLst>
          </p:cNvPr>
          <p:cNvSpPr/>
          <p:nvPr/>
        </p:nvSpPr>
        <p:spPr>
          <a:xfrm rot="15896661">
            <a:off x="6694462" y="1243247"/>
            <a:ext cx="629979" cy="435126"/>
          </a:xfrm>
          <a:prstGeom prst="arc">
            <a:avLst>
              <a:gd name="adj1" fmla="val 16200000"/>
              <a:gd name="adj2" fmla="val 3675087"/>
            </a:avLst>
          </a:prstGeom>
          <a:ln w="38100">
            <a:solidFill>
              <a:schemeClr val="accent6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Arc 28">
            <a:extLst>
              <a:ext uri="{FF2B5EF4-FFF2-40B4-BE49-F238E27FC236}">
                <a16:creationId xmlns:a16="http://schemas.microsoft.com/office/drawing/2014/main" id="{A7C6BC68-DF31-E94A-9DC7-9A2E19528C90}"/>
              </a:ext>
            </a:extLst>
          </p:cNvPr>
          <p:cNvSpPr/>
          <p:nvPr/>
        </p:nvSpPr>
        <p:spPr>
          <a:xfrm rot="15896661">
            <a:off x="7943931" y="3723596"/>
            <a:ext cx="629979" cy="435126"/>
          </a:xfrm>
          <a:prstGeom prst="arc">
            <a:avLst>
              <a:gd name="adj1" fmla="val 16200000"/>
              <a:gd name="adj2" fmla="val 3675087"/>
            </a:avLst>
          </a:prstGeom>
          <a:ln w="38100">
            <a:solidFill>
              <a:schemeClr val="accent6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277FD9-8381-EACF-4624-61D2E5F6085D}"/>
              </a:ext>
            </a:extLst>
          </p:cNvPr>
          <p:cNvSpPr txBox="1"/>
          <p:nvPr/>
        </p:nvSpPr>
        <p:spPr>
          <a:xfrm>
            <a:off x="2839506" y="6350791"/>
            <a:ext cx="5424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Customize reward values for graph analytics workloads</a:t>
            </a:r>
          </a:p>
        </p:txBody>
      </p:sp>
    </p:spTree>
    <p:extLst>
      <p:ext uri="{BB962C8B-B14F-4D97-AF65-F5344CB8AC3E}">
        <p14:creationId xmlns:p14="http://schemas.microsoft.com/office/powerpoint/2010/main" val="24461910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5ABF2178-0C88-1646-B8AE-BE514EE13A9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24618" y="954554"/>
          <a:ext cx="8894763" cy="5672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14A2AACB-3F79-0A4B-A4ED-4FC4E2109F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Performance Improvement via Customization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1CA7ED8-F8D5-6844-A2C2-04ED9A99C1AB}"/>
              </a:ext>
            </a:extLst>
          </p:cNvPr>
          <p:cNvSpPr txBox="1"/>
          <p:nvPr/>
        </p:nvSpPr>
        <p:spPr>
          <a:xfrm>
            <a:off x="1605871" y="4231049"/>
            <a:ext cx="75052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3.1%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E07E005-B87E-B14D-95E4-88F179EB6FD0}"/>
              </a:ext>
            </a:extLst>
          </p:cNvPr>
          <p:cNvSpPr txBox="1"/>
          <p:nvPr/>
        </p:nvSpPr>
        <p:spPr>
          <a:xfrm>
            <a:off x="2858716" y="4058652"/>
            <a:ext cx="75052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2.8%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9E162B8-C164-5448-880D-5B87268463C9}"/>
              </a:ext>
            </a:extLst>
          </p:cNvPr>
          <p:cNvSpPr txBox="1"/>
          <p:nvPr/>
        </p:nvSpPr>
        <p:spPr>
          <a:xfrm>
            <a:off x="4100298" y="4015606"/>
            <a:ext cx="80182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3.4%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1E77079-C244-D04A-9A9B-5EF58421786C}"/>
              </a:ext>
            </a:extLst>
          </p:cNvPr>
          <p:cNvSpPr txBox="1"/>
          <p:nvPr/>
        </p:nvSpPr>
        <p:spPr>
          <a:xfrm>
            <a:off x="5364620" y="2076705"/>
            <a:ext cx="80182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7.8%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13E3704-6804-7F46-9EE5-4ADC2D4B879C}"/>
              </a:ext>
            </a:extLst>
          </p:cNvPr>
          <p:cNvSpPr txBox="1"/>
          <p:nvPr/>
        </p:nvSpPr>
        <p:spPr>
          <a:xfrm>
            <a:off x="6608539" y="783703"/>
            <a:ext cx="80182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5.2%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7E2AB53-E04B-FF40-AC54-48BB1FA37E29}"/>
              </a:ext>
            </a:extLst>
          </p:cNvPr>
          <p:cNvSpPr txBox="1"/>
          <p:nvPr/>
        </p:nvSpPr>
        <p:spPr>
          <a:xfrm>
            <a:off x="7914224" y="3228344"/>
            <a:ext cx="5891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2%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7AE0009-B552-9A4E-A592-6D8A94E12DB2}"/>
              </a:ext>
            </a:extLst>
          </p:cNvPr>
          <p:cNvSpPr/>
          <p:nvPr/>
        </p:nvSpPr>
        <p:spPr>
          <a:xfrm>
            <a:off x="3693459" y="1315768"/>
            <a:ext cx="1900517" cy="4502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Arc 1">
            <a:extLst>
              <a:ext uri="{FF2B5EF4-FFF2-40B4-BE49-F238E27FC236}">
                <a16:creationId xmlns:a16="http://schemas.microsoft.com/office/drawing/2014/main" id="{77A47994-75A9-DF47-8103-AF6AC01882EC}"/>
              </a:ext>
            </a:extLst>
          </p:cNvPr>
          <p:cNvSpPr/>
          <p:nvPr/>
        </p:nvSpPr>
        <p:spPr>
          <a:xfrm rot="15896661">
            <a:off x="1688397" y="4745512"/>
            <a:ext cx="629979" cy="435126"/>
          </a:xfrm>
          <a:prstGeom prst="arc">
            <a:avLst>
              <a:gd name="adj1" fmla="val 16200000"/>
              <a:gd name="adj2" fmla="val 3675087"/>
            </a:avLst>
          </a:prstGeom>
          <a:ln w="38100">
            <a:solidFill>
              <a:schemeClr val="accent6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Arc 19">
            <a:extLst>
              <a:ext uri="{FF2B5EF4-FFF2-40B4-BE49-F238E27FC236}">
                <a16:creationId xmlns:a16="http://schemas.microsoft.com/office/drawing/2014/main" id="{5E45D362-6C1C-A04E-B533-EAD64A087B68}"/>
              </a:ext>
            </a:extLst>
          </p:cNvPr>
          <p:cNvSpPr/>
          <p:nvPr/>
        </p:nvSpPr>
        <p:spPr>
          <a:xfrm rot="15896661">
            <a:off x="2943279" y="4561867"/>
            <a:ext cx="629979" cy="435126"/>
          </a:xfrm>
          <a:prstGeom prst="arc">
            <a:avLst>
              <a:gd name="adj1" fmla="val 16200000"/>
              <a:gd name="adj2" fmla="val 3675087"/>
            </a:avLst>
          </a:prstGeom>
          <a:ln w="38100">
            <a:solidFill>
              <a:schemeClr val="accent6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Arc 20">
            <a:extLst>
              <a:ext uri="{FF2B5EF4-FFF2-40B4-BE49-F238E27FC236}">
                <a16:creationId xmlns:a16="http://schemas.microsoft.com/office/drawing/2014/main" id="{19C5591B-DAD4-D34D-A47C-348B6C65E1AD}"/>
              </a:ext>
            </a:extLst>
          </p:cNvPr>
          <p:cNvSpPr/>
          <p:nvPr/>
        </p:nvSpPr>
        <p:spPr>
          <a:xfrm rot="15896661">
            <a:off x="4186221" y="4511672"/>
            <a:ext cx="629979" cy="435126"/>
          </a:xfrm>
          <a:prstGeom prst="arc">
            <a:avLst>
              <a:gd name="adj1" fmla="val 16200000"/>
              <a:gd name="adj2" fmla="val 3675087"/>
            </a:avLst>
          </a:prstGeom>
          <a:ln w="38100">
            <a:solidFill>
              <a:schemeClr val="accent6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Arc 22">
            <a:extLst>
              <a:ext uri="{FF2B5EF4-FFF2-40B4-BE49-F238E27FC236}">
                <a16:creationId xmlns:a16="http://schemas.microsoft.com/office/drawing/2014/main" id="{E694A660-8B0B-5249-9201-7F0DA0DCF60E}"/>
              </a:ext>
            </a:extLst>
          </p:cNvPr>
          <p:cNvSpPr/>
          <p:nvPr/>
        </p:nvSpPr>
        <p:spPr>
          <a:xfrm rot="15896661">
            <a:off x="5380176" y="2618990"/>
            <a:ext cx="770713" cy="470278"/>
          </a:xfrm>
          <a:prstGeom prst="arc">
            <a:avLst>
              <a:gd name="adj1" fmla="val 15747287"/>
              <a:gd name="adj2" fmla="val 3675087"/>
            </a:avLst>
          </a:prstGeom>
          <a:ln w="38100">
            <a:solidFill>
              <a:schemeClr val="accent6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Arc 27">
            <a:extLst>
              <a:ext uri="{FF2B5EF4-FFF2-40B4-BE49-F238E27FC236}">
                <a16:creationId xmlns:a16="http://schemas.microsoft.com/office/drawing/2014/main" id="{24229F21-A4BA-5F44-84C3-0B9D39501D07}"/>
              </a:ext>
            </a:extLst>
          </p:cNvPr>
          <p:cNvSpPr/>
          <p:nvPr/>
        </p:nvSpPr>
        <p:spPr>
          <a:xfrm rot="15896661">
            <a:off x="6694462" y="1243247"/>
            <a:ext cx="629979" cy="435126"/>
          </a:xfrm>
          <a:prstGeom prst="arc">
            <a:avLst>
              <a:gd name="adj1" fmla="val 16200000"/>
              <a:gd name="adj2" fmla="val 3675087"/>
            </a:avLst>
          </a:prstGeom>
          <a:ln w="38100">
            <a:solidFill>
              <a:schemeClr val="accent6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Arc 28">
            <a:extLst>
              <a:ext uri="{FF2B5EF4-FFF2-40B4-BE49-F238E27FC236}">
                <a16:creationId xmlns:a16="http://schemas.microsoft.com/office/drawing/2014/main" id="{A7C6BC68-DF31-E94A-9DC7-9A2E19528C90}"/>
              </a:ext>
            </a:extLst>
          </p:cNvPr>
          <p:cNvSpPr/>
          <p:nvPr/>
        </p:nvSpPr>
        <p:spPr>
          <a:xfrm rot="15896661">
            <a:off x="7943931" y="3723596"/>
            <a:ext cx="629979" cy="435126"/>
          </a:xfrm>
          <a:prstGeom prst="arc">
            <a:avLst>
              <a:gd name="adj1" fmla="val 16200000"/>
              <a:gd name="adj2" fmla="val 3675087"/>
            </a:avLst>
          </a:prstGeom>
          <a:ln w="38100">
            <a:solidFill>
              <a:schemeClr val="accent6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3EACA24-4173-0442-8D81-D3A7FE6C9486}"/>
              </a:ext>
            </a:extLst>
          </p:cNvPr>
          <p:cNvSpPr/>
          <p:nvPr/>
        </p:nvSpPr>
        <p:spPr>
          <a:xfrm>
            <a:off x="169011" y="874643"/>
            <a:ext cx="8736450" cy="5542060"/>
          </a:xfrm>
          <a:prstGeom prst="rect">
            <a:avLst/>
          </a:prstGeom>
          <a:solidFill>
            <a:srgbClr val="FFFFFF">
              <a:alpha val="8039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7BEA1B1-4C32-2D4A-96A5-BB0983538425}"/>
              </a:ext>
            </a:extLst>
          </p:cNvPr>
          <p:cNvSpPr/>
          <p:nvPr/>
        </p:nvSpPr>
        <p:spPr>
          <a:xfrm>
            <a:off x="80387" y="2545728"/>
            <a:ext cx="8983226" cy="1948070"/>
          </a:xfrm>
          <a:prstGeom prst="rect">
            <a:avLst/>
          </a:prstGeom>
          <a:ln w="28575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Pythia can extract even higher performance via customization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without changing hardware</a:t>
            </a:r>
          </a:p>
        </p:txBody>
      </p:sp>
    </p:spTree>
    <p:extLst>
      <p:ext uri="{BB962C8B-B14F-4D97-AF65-F5344CB8AC3E}">
        <p14:creationId xmlns:p14="http://schemas.microsoft.com/office/powerpoint/2010/main" val="54230930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4F170E7-5437-B241-B8D8-8F3300D03E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Pythia’s Overhead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3E193EB-0456-824E-AABB-C7B9331897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000" b="1" dirty="0">
                <a:solidFill>
                  <a:srgbClr val="000CFF"/>
                </a:solidFill>
                <a:latin typeface="+mn-lt"/>
              </a:rPr>
              <a:t>25.5 KB </a:t>
            </a:r>
            <a:r>
              <a:rPr lang="en-US" sz="3000" dirty="0">
                <a:latin typeface="+mn-lt"/>
              </a:rPr>
              <a:t>of total metadata storage </a:t>
            </a:r>
            <a:r>
              <a:rPr lang="en-US" sz="3000" b="1" dirty="0">
                <a:solidFill>
                  <a:srgbClr val="000CFF"/>
                </a:solidFill>
                <a:latin typeface="+mn-lt"/>
              </a:rPr>
              <a:t>per core</a:t>
            </a:r>
          </a:p>
          <a:p>
            <a:pPr lvl="1"/>
            <a:r>
              <a:rPr lang="en-US" sz="2600" dirty="0">
                <a:latin typeface="+mn-lt"/>
              </a:rPr>
              <a:t>Only simple tables</a:t>
            </a:r>
          </a:p>
          <a:p>
            <a:r>
              <a:rPr lang="en-US" sz="3000" dirty="0">
                <a:latin typeface="+mn-lt"/>
              </a:rPr>
              <a:t>We also model functionally-accurate Pythia with full complexity in </a:t>
            </a:r>
            <a:r>
              <a:rPr lang="en-US" sz="3000" b="1" dirty="0">
                <a:solidFill>
                  <a:schemeClr val="accent2"/>
                </a:solidFill>
                <a:latin typeface="+mn-lt"/>
              </a:rPr>
              <a:t>Chisel</a:t>
            </a:r>
            <a:r>
              <a:rPr lang="en-US" sz="3000" dirty="0">
                <a:latin typeface="+mn-lt"/>
              </a:rPr>
              <a:t> </a:t>
            </a:r>
            <a:r>
              <a:rPr lang="en-US" sz="1800" b="1" dirty="0">
                <a:solidFill>
                  <a:schemeClr val="bg2">
                    <a:lumMod val="75000"/>
                  </a:schemeClr>
                </a:solidFill>
                <a:latin typeface="+mn-lt"/>
              </a:rPr>
              <a:t>[4]</a:t>
            </a:r>
            <a:r>
              <a:rPr lang="en-US" sz="3000" dirty="0">
                <a:latin typeface="+mn-lt"/>
              </a:rPr>
              <a:t> HDL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B9CE33B3-3879-9E48-945B-53C67109D76C}"/>
              </a:ext>
            </a:extLst>
          </p:cNvPr>
          <p:cNvSpPr/>
          <p:nvPr/>
        </p:nvSpPr>
        <p:spPr>
          <a:xfrm>
            <a:off x="2539715" y="2980986"/>
            <a:ext cx="4733055" cy="650630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1.03%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area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overhead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1FCF103B-80E0-0B4F-96B7-2C7E8AA094DF}"/>
              </a:ext>
            </a:extLst>
          </p:cNvPr>
          <p:cNvSpPr/>
          <p:nvPr/>
        </p:nvSpPr>
        <p:spPr>
          <a:xfrm>
            <a:off x="2539714" y="5187273"/>
            <a:ext cx="4733055" cy="650630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 Satisfies prediction latency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499BC97-2BA5-584E-8758-5898A9ACB5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621" y="2778904"/>
            <a:ext cx="1014185" cy="10141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964FBD02-CAFE-C749-90E4-555B48C2307C}"/>
              </a:ext>
            </a:extLst>
          </p:cNvPr>
          <p:cNvSpPr/>
          <p:nvPr/>
        </p:nvSpPr>
        <p:spPr>
          <a:xfrm>
            <a:off x="2539714" y="4065373"/>
            <a:ext cx="4733055" cy="650630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0.4%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power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overhead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443FFCA-31F6-644E-8F1B-1AF3AA3D2D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621" y="3874523"/>
            <a:ext cx="1014185" cy="10141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02E2A8A-176E-2A44-AE22-6D9BB69A78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621" y="4985794"/>
            <a:ext cx="1042482" cy="10141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2FAFE7A-26BE-B54E-9515-C4C2BB6617F5}"/>
              </a:ext>
            </a:extLst>
          </p:cNvPr>
          <p:cNvSpPr txBox="1"/>
          <p:nvPr/>
        </p:nvSpPr>
        <p:spPr>
          <a:xfrm>
            <a:off x="1707907" y="6121440"/>
            <a:ext cx="62032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of a desktop-class 4-core Skylake processor (Xeon D2132IT, 60W)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5C02E59-B1D8-4E46-92B4-5062CD636EE0}"/>
              </a:ext>
            </a:extLst>
          </p:cNvPr>
          <p:cNvSpPr txBox="1"/>
          <p:nvPr/>
        </p:nvSpPr>
        <p:spPr>
          <a:xfrm>
            <a:off x="6514862" y="6394960"/>
            <a:ext cx="21379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[4]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https://www.chisel-lang.org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829642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585BB35-9FEF-244E-92B7-E108363EA1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Pythia is Open Source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53749AB-BE31-7046-A890-54FC3D0BA9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32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https://github.com/CMU-SAFARI/Pythia</a:t>
            </a:r>
            <a:endParaRPr lang="en-US" sz="3200" b="1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MICRO’21 </a:t>
            </a:r>
            <a:r>
              <a:rPr lang="en-US" sz="3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artifact evaluated</a:t>
            </a:r>
          </a:p>
          <a:p>
            <a:r>
              <a:rPr lang="en-US" sz="3000" b="1" dirty="0" err="1">
                <a:solidFill>
                  <a:srgbClr val="000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Champsim</a:t>
            </a:r>
            <a:r>
              <a:rPr lang="en-US" sz="3000" b="1" dirty="0">
                <a:solidFill>
                  <a:srgbClr val="000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source</a:t>
            </a:r>
            <a:r>
              <a:rPr lang="en-US" sz="3000" dirty="0">
                <a:solidFill>
                  <a:srgbClr val="000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code + </a:t>
            </a:r>
            <a:r>
              <a:rPr lang="en-US" sz="3000" b="1" dirty="0">
                <a:solidFill>
                  <a:srgbClr val="000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Chisel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modeling code</a:t>
            </a:r>
          </a:p>
          <a:p>
            <a:r>
              <a:rPr lang="en-US" sz="30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 traces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used for evaluation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CF51876-2774-604C-B12B-CB9D757B30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1586" y="43365"/>
            <a:ext cx="759994" cy="75579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F963882-2781-184B-8124-7F3E699EEE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4269" y="44462"/>
            <a:ext cx="759994" cy="75579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325227A-CBE5-E542-927A-E269C88CB4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56952" y="44241"/>
            <a:ext cx="759994" cy="7557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2A15DB7-E366-454A-BEC5-9981EE936A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535" y="3190625"/>
            <a:ext cx="5816929" cy="3560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54935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F9D12F-23D2-E366-BC8C-70FCAB32F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dirty="0"/>
              <a:t>Pythia Talk Video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C27E93-CE8E-D6EB-CBBF-D2A85499D7CA}"/>
              </a:ext>
            </a:extLst>
          </p:cNvPr>
          <p:cNvSpPr txBox="1"/>
          <p:nvPr/>
        </p:nvSpPr>
        <p:spPr>
          <a:xfrm>
            <a:off x="1403648" y="6453336"/>
            <a:ext cx="76118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https://www.youtube.com/watch?v=6UMFRW3VFPo&amp;list=PL5Q2soXY2Zi--0LrXSQ9sST3N0k0bXp51&amp;index=8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E59406E-E9B6-06D5-A624-4E86C2C7F4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976742"/>
            <a:ext cx="7486600" cy="5281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605671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1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sz="3800" dirty="0">
                <a:latin typeface="Garamond" charset="0"/>
              </a:rPr>
              <a:t>A Lot More in the Pythia Paper</a:t>
            </a:r>
          </a:p>
        </p:txBody>
      </p:sp>
      <p:sp>
        <p:nvSpPr>
          <p:cNvPr id="215043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1B46712-CDE9-5243-80CB-07DD7A074F23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0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0"/>
              <a:cs typeface="Arial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69F0E1-38D9-7E47-B26A-92332E1958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350" b="0" i="0" dirty="0">
                <a:solidFill>
                  <a:srgbClr val="000000"/>
                </a:solidFill>
                <a:effectLst/>
              </a:rPr>
              <a:t>Rahul </a:t>
            </a:r>
            <a:r>
              <a:rPr lang="en-US" sz="1350" b="0" i="0" dirty="0" err="1">
                <a:solidFill>
                  <a:srgbClr val="000000"/>
                </a:solidFill>
                <a:effectLst/>
              </a:rPr>
              <a:t>Bera</a:t>
            </a:r>
            <a:r>
              <a:rPr lang="en-US" sz="1350" b="0" i="0" dirty="0">
                <a:solidFill>
                  <a:srgbClr val="000000"/>
                </a:solidFill>
                <a:effectLst/>
              </a:rPr>
              <a:t>, Konstantinos </a:t>
            </a:r>
            <a:r>
              <a:rPr lang="en-US" sz="1350" b="0" i="0" dirty="0" err="1">
                <a:solidFill>
                  <a:srgbClr val="000000"/>
                </a:solidFill>
                <a:effectLst/>
              </a:rPr>
              <a:t>Kanellopoulos</a:t>
            </a:r>
            <a:r>
              <a:rPr lang="en-US" sz="1350" b="0" i="0" dirty="0">
                <a:solidFill>
                  <a:srgbClr val="000000"/>
                </a:solidFill>
                <a:effectLst/>
              </a:rPr>
              <a:t>, Anant Nori, Taha </a:t>
            </a:r>
            <a:r>
              <a:rPr lang="en-US" sz="1350" b="0" i="0" dirty="0" err="1">
                <a:solidFill>
                  <a:srgbClr val="000000"/>
                </a:solidFill>
                <a:effectLst/>
              </a:rPr>
              <a:t>Shahroodi</a:t>
            </a:r>
            <a:r>
              <a:rPr lang="en-US" sz="1350" b="0" i="0" dirty="0">
                <a:solidFill>
                  <a:srgbClr val="000000"/>
                </a:solidFill>
                <a:effectLst/>
              </a:rPr>
              <a:t>, Sreenivas </a:t>
            </a:r>
            <a:r>
              <a:rPr lang="en-US" sz="1350" b="0" i="0" dirty="0" err="1">
                <a:solidFill>
                  <a:srgbClr val="000000"/>
                </a:solidFill>
                <a:effectLst/>
              </a:rPr>
              <a:t>Subramoney</a:t>
            </a:r>
            <a:r>
              <a:rPr lang="en-US" sz="1350" b="0" i="0" dirty="0">
                <a:solidFill>
                  <a:srgbClr val="000000"/>
                </a:solidFill>
                <a:effectLst/>
              </a:rPr>
              <a:t>, and Onur Mutlu,</a:t>
            </a:r>
            <a:br>
              <a:rPr lang="en-US" sz="1350" b="0" i="0" dirty="0">
                <a:solidFill>
                  <a:srgbClr val="000000"/>
                </a:solidFill>
                <a:effectLst/>
              </a:rPr>
            </a:br>
            <a:r>
              <a:rPr lang="en-US" sz="1350" b="1" i="0" dirty="0">
                <a:solidFill>
                  <a:srgbClr val="0000FF"/>
                </a:solidFill>
                <a:effectLst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"Pythia: A Customizable Hardware Prefetching Framework Using Online Reinforcement Learning"</a:t>
            </a:r>
            <a:br>
              <a:rPr lang="en-US" sz="1350" b="0" i="0" dirty="0">
                <a:solidFill>
                  <a:srgbClr val="000000"/>
                </a:solidFill>
                <a:effectLst/>
              </a:rPr>
            </a:br>
            <a:r>
              <a:rPr lang="en-US" sz="1350" b="0" i="1" dirty="0">
                <a:solidFill>
                  <a:srgbClr val="000000"/>
                </a:solidFill>
                <a:effectLst/>
              </a:rPr>
              <a:t>Proceedings of the </a:t>
            </a:r>
            <a:r>
              <a:rPr lang="en-US" sz="1350" b="0" i="1" dirty="0">
                <a:solidFill>
                  <a:srgbClr val="000000"/>
                </a:solidFill>
                <a:effectLst/>
                <a:hlinkClick r:id="rId3"/>
              </a:rPr>
              <a:t>54th International Symposium on Microarchitecture</a:t>
            </a:r>
            <a:r>
              <a:rPr lang="en-US" sz="1350" b="0" i="1" dirty="0">
                <a:solidFill>
                  <a:srgbClr val="000000"/>
                </a:solidFill>
                <a:effectLst/>
              </a:rPr>
              <a:t> (</a:t>
            </a:r>
            <a:r>
              <a:rPr lang="en-US" sz="1350" b="1" i="1" dirty="0">
                <a:solidFill>
                  <a:srgbClr val="000000"/>
                </a:solidFill>
                <a:effectLst/>
              </a:rPr>
              <a:t>MICRO</a:t>
            </a:r>
            <a:r>
              <a:rPr lang="en-US" sz="1350" b="0" i="1" dirty="0">
                <a:solidFill>
                  <a:srgbClr val="000000"/>
                </a:solidFill>
                <a:effectLst/>
              </a:rPr>
              <a:t>)</a:t>
            </a:r>
            <a:r>
              <a:rPr lang="en-US" sz="1350" b="0" i="0" dirty="0">
                <a:solidFill>
                  <a:srgbClr val="000000"/>
                </a:solidFill>
                <a:effectLst/>
              </a:rPr>
              <a:t>, Virtual, October 2021.</a:t>
            </a:r>
            <a:br>
              <a:rPr lang="en-US" sz="1350" b="0" i="0" dirty="0">
                <a:solidFill>
                  <a:srgbClr val="000000"/>
                </a:solidFill>
                <a:effectLst/>
              </a:rPr>
            </a:br>
            <a:r>
              <a:rPr lang="en-US" sz="135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1350" b="0" i="0" dirty="0">
                <a:solidFill>
                  <a:srgbClr val="000000"/>
                </a:solidFill>
                <a:effectLst/>
                <a:hlinkClick r:id="rId4"/>
              </a:rPr>
              <a:t>Slides (pptx)</a:t>
            </a:r>
            <a:r>
              <a:rPr lang="en-US" sz="1350" b="0" i="0" dirty="0">
                <a:solidFill>
                  <a:srgbClr val="000000"/>
                </a:solidFill>
                <a:effectLst/>
              </a:rPr>
              <a:t> </a:t>
            </a:r>
            <a:r>
              <a:rPr lang="en-US" sz="1350" b="0" i="0" dirty="0">
                <a:solidFill>
                  <a:srgbClr val="000000"/>
                </a:solidFill>
                <a:effectLst/>
                <a:hlinkClick r:id="rId5"/>
              </a:rPr>
              <a:t>(pdf)</a:t>
            </a:r>
            <a:r>
              <a:rPr lang="en-US" sz="1350" b="0" i="0" dirty="0">
                <a:solidFill>
                  <a:srgbClr val="000000"/>
                </a:solidFill>
                <a:effectLst/>
              </a:rPr>
              <a:t>]</a:t>
            </a:r>
            <a:br>
              <a:rPr lang="en-US" sz="1350" b="0" i="0" dirty="0">
                <a:solidFill>
                  <a:srgbClr val="000000"/>
                </a:solidFill>
                <a:effectLst/>
              </a:rPr>
            </a:br>
            <a:r>
              <a:rPr lang="en-US" sz="135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1350" b="0" i="0" dirty="0">
                <a:solidFill>
                  <a:srgbClr val="000000"/>
                </a:solidFill>
                <a:effectLst/>
                <a:hlinkClick r:id="rId6"/>
              </a:rPr>
              <a:t>Short Talk Slides (pptx)</a:t>
            </a:r>
            <a:r>
              <a:rPr lang="en-US" sz="1350" b="0" i="0" dirty="0">
                <a:solidFill>
                  <a:srgbClr val="000000"/>
                </a:solidFill>
                <a:effectLst/>
              </a:rPr>
              <a:t> </a:t>
            </a:r>
            <a:r>
              <a:rPr lang="en-US" sz="1350" b="0" i="0" dirty="0">
                <a:solidFill>
                  <a:srgbClr val="000000"/>
                </a:solidFill>
                <a:effectLst/>
                <a:hlinkClick r:id="rId7"/>
              </a:rPr>
              <a:t>(pdf)</a:t>
            </a:r>
            <a:r>
              <a:rPr lang="en-US" sz="1350" b="0" i="0" dirty="0">
                <a:solidFill>
                  <a:srgbClr val="000000"/>
                </a:solidFill>
                <a:effectLst/>
              </a:rPr>
              <a:t>]</a:t>
            </a:r>
            <a:br>
              <a:rPr lang="en-US" sz="1350" b="0" i="0" dirty="0">
                <a:solidFill>
                  <a:srgbClr val="000000"/>
                </a:solidFill>
                <a:effectLst/>
              </a:rPr>
            </a:br>
            <a:r>
              <a:rPr lang="en-US" sz="135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1350" b="0" i="0" dirty="0">
                <a:solidFill>
                  <a:srgbClr val="000000"/>
                </a:solidFill>
                <a:effectLst/>
                <a:hlinkClick r:id="rId8"/>
              </a:rPr>
              <a:t>Lightning Talk Slides (pptx)</a:t>
            </a:r>
            <a:r>
              <a:rPr lang="en-US" sz="1350" b="0" i="0" dirty="0">
                <a:solidFill>
                  <a:srgbClr val="000000"/>
                </a:solidFill>
                <a:effectLst/>
              </a:rPr>
              <a:t> </a:t>
            </a:r>
            <a:r>
              <a:rPr lang="en-US" sz="1350" b="0" i="0" dirty="0">
                <a:solidFill>
                  <a:srgbClr val="000000"/>
                </a:solidFill>
                <a:effectLst/>
                <a:hlinkClick r:id="rId9"/>
              </a:rPr>
              <a:t>(pdf)</a:t>
            </a:r>
            <a:r>
              <a:rPr lang="en-US" sz="1350" b="0" i="0" dirty="0">
                <a:solidFill>
                  <a:srgbClr val="000000"/>
                </a:solidFill>
                <a:effectLst/>
              </a:rPr>
              <a:t>]</a:t>
            </a:r>
            <a:br>
              <a:rPr lang="en-US" sz="1350" b="0" i="0" dirty="0">
                <a:solidFill>
                  <a:srgbClr val="000000"/>
                </a:solidFill>
                <a:effectLst/>
              </a:rPr>
            </a:br>
            <a:r>
              <a:rPr lang="en-US" sz="135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1350" b="0" i="0" dirty="0">
                <a:solidFill>
                  <a:srgbClr val="000000"/>
                </a:solidFill>
                <a:effectLst/>
                <a:hlinkClick r:id="rId10"/>
              </a:rPr>
              <a:t>Talk Video</a:t>
            </a:r>
            <a:r>
              <a:rPr lang="en-US" sz="1350" b="0" i="0" dirty="0">
                <a:solidFill>
                  <a:srgbClr val="000000"/>
                </a:solidFill>
                <a:effectLst/>
              </a:rPr>
              <a:t> (20 minutes)]</a:t>
            </a:r>
            <a:br>
              <a:rPr lang="en-US" sz="1350" b="0" i="0" dirty="0">
                <a:solidFill>
                  <a:srgbClr val="000000"/>
                </a:solidFill>
                <a:effectLst/>
              </a:rPr>
            </a:br>
            <a:r>
              <a:rPr lang="en-US" sz="135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1350" b="0" i="0" dirty="0">
                <a:solidFill>
                  <a:srgbClr val="000000"/>
                </a:solidFill>
                <a:effectLst/>
                <a:hlinkClick r:id="rId11"/>
              </a:rPr>
              <a:t>Lightning Talk Video</a:t>
            </a:r>
            <a:r>
              <a:rPr lang="en-US" sz="1350" b="0" i="0" dirty="0">
                <a:solidFill>
                  <a:srgbClr val="000000"/>
                </a:solidFill>
                <a:effectLst/>
              </a:rPr>
              <a:t> (1.5 minutes)]</a:t>
            </a:r>
            <a:br>
              <a:rPr lang="en-US" sz="1350" b="0" i="0" dirty="0">
                <a:solidFill>
                  <a:srgbClr val="000000"/>
                </a:solidFill>
                <a:effectLst/>
              </a:rPr>
            </a:br>
            <a:r>
              <a:rPr lang="en-US" sz="135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1350" b="0" i="0" dirty="0">
                <a:solidFill>
                  <a:srgbClr val="000000"/>
                </a:solidFill>
                <a:effectLst/>
                <a:hlinkClick r:id="rId12"/>
              </a:rPr>
              <a:t>Pythia Source Code (Officially Artifact Evaluated with All Badges)</a:t>
            </a:r>
            <a:r>
              <a:rPr lang="en-US" sz="1350" b="0" i="0" dirty="0">
                <a:solidFill>
                  <a:srgbClr val="000000"/>
                </a:solidFill>
                <a:effectLst/>
              </a:rPr>
              <a:t>]</a:t>
            </a:r>
            <a:br>
              <a:rPr lang="en-US" sz="1350" b="0" i="0" dirty="0">
                <a:solidFill>
                  <a:srgbClr val="000000"/>
                </a:solidFill>
                <a:effectLst/>
              </a:rPr>
            </a:br>
            <a:r>
              <a:rPr lang="en-US" sz="135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1350" b="0" i="0" dirty="0">
                <a:solidFill>
                  <a:srgbClr val="000000"/>
                </a:solidFill>
                <a:effectLst/>
                <a:hlinkClick r:id="rId13"/>
              </a:rPr>
              <a:t>arXiv version</a:t>
            </a:r>
            <a:r>
              <a:rPr lang="en-US" sz="1350" b="0" i="0" dirty="0">
                <a:solidFill>
                  <a:srgbClr val="000000"/>
                </a:solidFill>
                <a:effectLst/>
              </a:rPr>
              <a:t>]</a:t>
            </a:r>
            <a:br>
              <a:rPr lang="en-US" sz="1350" b="0" i="0" dirty="0">
                <a:solidFill>
                  <a:srgbClr val="000000"/>
                </a:solidFill>
                <a:effectLst/>
              </a:rPr>
            </a:br>
            <a:r>
              <a:rPr lang="en-US" sz="1350" b="1" i="1" dirty="0">
                <a:solidFill>
                  <a:srgbClr val="FF0000"/>
                </a:solidFill>
                <a:effectLst/>
              </a:rPr>
              <a:t>Officially artifact evaluated as available, reusable and reproducible.</a:t>
            </a:r>
            <a:endParaRPr lang="en-US" sz="1350" b="0" i="0" dirty="0">
              <a:solidFill>
                <a:srgbClr val="FF0000"/>
              </a:solidFill>
              <a:effectLst/>
            </a:endParaRPr>
          </a:p>
          <a:p>
            <a:pPr marL="0" indent="0">
              <a:buNone/>
            </a:pPr>
            <a:br>
              <a:rPr lang="en-US" sz="1350" dirty="0"/>
            </a:br>
            <a:endParaRPr lang="en-US" sz="135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80D2CD-D1FB-7F4E-9E0F-D796E4F17354}"/>
              </a:ext>
            </a:extLst>
          </p:cNvPr>
          <p:cNvSpPr txBox="1"/>
          <p:nvPr/>
        </p:nvSpPr>
        <p:spPr>
          <a:xfrm>
            <a:off x="2200998" y="6478320"/>
            <a:ext cx="4742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https://arxiv.org/pdf/2109.12021.pdf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0B2B886-1DE2-7B4A-21DD-77D598A1D32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85800" y="3778575"/>
            <a:ext cx="7772400" cy="2674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705984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486D3-9DDB-DC4F-BC36-CB235B4D6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System Architecture Design Today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14D0A1-8E4A-CD45-AC08-5180E3D45F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144488"/>
            <a:ext cx="8735888" cy="4876800"/>
          </a:xfrm>
        </p:spPr>
        <p:txBody>
          <a:bodyPr/>
          <a:lstStyle/>
          <a:p>
            <a:r>
              <a:rPr lang="en-US" dirty="0"/>
              <a:t>Human-driven</a:t>
            </a:r>
          </a:p>
          <a:p>
            <a:pPr lvl="1"/>
            <a:r>
              <a:rPr lang="en-US" dirty="0"/>
              <a:t>Humans design the policies (how to do things)</a:t>
            </a:r>
          </a:p>
          <a:p>
            <a:endParaRPr lang="en-US" dirty="0"/>
          </a:p>
          <a:p>
            <a:r>
              <a:rPr lang="en-US" dirty="0"/>
              <a:t>Many (too) simple, short-sighted policies all over the system</a:t>
            </a:r>
          </a:p>
          <a:p>
            <a:endParaRPr lang="en-US" dirty="0"/>
          </a:p>
          <a:p>
            <a:r>
              <a:rPr lang="en-US" dirty="0"/>
              <a:t>No automatic data-driven policy learning</a:t>
            </a:r>
          </a:p>
          <a:p>
            <a:endParaRPr lang="en-US" dirty="0"/>
          </a:p>
          <a:p>
            <a:r>
              <a:rPr lang="en-US" dirty="0"/>
              <a:t>(Almost) no learning: cannot take lessons from past actions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A18461-00AA-B94E-853A-6110CA73013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649E080-B8BF-1C49-985A-4F830501FC50}"/>
              </a:ext>
            </a:extLst>
          </p:cNvPr>
          <p:cNvSpPr txBox="1"/>
          <p:nvPr/>
        </p:nvSpPr>
        <p:spPr>
          <a:xfrm>
            <a:off x="300108" y="5118283"/>
            <a:ext cx="846577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Can we design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fundamentally intelligent architectures?</a:t>
            </a:r>
          </a:p>
        </p:txBody>
      </p:sp>
    </p:spTree>
    <p:extLst>
      <p:ext uri="{BB962C8B-B14F-4D97-AF65-F5344CB8AC3E}">
        <p14:creationId xmlns:p14="http://schemas.microsoft.com/office/powerpoint/2010/main" val="2405062366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9918E52C-4B7C-9144-BB78-21CE44F089CF}"/>
              </a:ext>
            </a:extLst>
          </p:cNvPr>
          <p:cNvSpPr txBox="1"/>
          <p:nvPr/>
        </p:nvSpPr>
        <p:spPr>
          <a:xfrm>
            <a:off x="328274" y="3869921"/>
            <a:ext cx="84874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Rahul </a:t>
            </a:r>
            <a:r>
              <a:rPr kumimoji="0" lang="en-US" sz="2400" b="1" i="0" u="sng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Bera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 Konstantinos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Kanellopoulos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 Anant V. Nori,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Taha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Shahroodi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 Sreenivas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Subramoney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Onur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Mutlu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49149E7-0553-A74C-A55D-DEC37CBF39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274" y="5884914"/>
            <a:ext cx="1992923" cy="78886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4528331-2068-754C-8769-2D61FE0A355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553" t="31836" r="15247" b="32270"/>
          <a:stretch/>
        </p:blipFill>
        <p:spPr>
          <a:xfrm>
            <a:off x="2687934" y="5877306"/>
            <a:ext cx="2190541" cy="41540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6329F96-A644-1147-8C8D-3FEBAACCA52B}"/>
              </a:ext>
            </a:extLst>
          </p:cNvPr>
          <p:cNvSpPr/>
          <p:nvPr/>
        </p:nvSpPr>
        <p:spPr>
          <a:xfrm>
            <a:off x="0" y="0"/>
            <a:ext cx="9144000" cy="3516923"/>
          </a:xfrm>
          <a:prstGeom prst="rect">
            <a:avLst/>
          </a:prstGeom>
          <a:solidFill>
            <a:srgbClr val="232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Segoe UI Historic" panose="020B0502040204020203" pitchFamily="34" charset="0"/>
                <a:cs typeface="Calibri" panose="020F0502020204030204" pitchFamily="34" charset="0"/>
              </a:rPr>
              <a:t>Pythia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Segoe UI Historic" panose="020B0502040204020203" pitchFamily="34" charset="0"/>
              <a:cs typeface="Calibri" panose="020F050202020403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Segoe UI Historic" panose="020B0502040204020203" pitchFamily="34" charset="0"/>
                <a:cs typeface="Calibri" panose="020F0502020204030204" pitchFamily="34" charset="0"/>
              </a:rPr>
              <a:t>A Customizable Hardware Prefetching Framework Using Online Reinforcement Learning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4634075-57FE-5941-A015-53B1298194B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273" t="34927" r="30772" b="35321"/>
          <a:stretch/>
        </p:blipFill>
        <p:spPr>
          <a:xfrm>
            <a:off x="5245212" y="5812732"/>
            <a:ext cx="1336458" cy="5445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7108674-F00F-2B40-AD5B-7FE829C4B7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48407" y="5601696"/>
            <a:ext cx="1767017" cy="6910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D298C08-FC93-E646-B31F-6B7F8C471F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27264" y="113396"/>
            <a:ext cx="908812" cy="9037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5EDFA81-19D9-314E-9BB1-888EB0FFA58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25746" y="113395"/>
            <a:ext cx="908812" cy="90379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3C7A674-47D3-FB49-A74C-491B52491BA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24229" y="113394"/>
            <a:ext cx="908812" cy="9037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ED748E9-D2F2-4145-9728-0B85031E8E5C}"/>
              </a:ext>
            </a:extLst>
          </p:cNvPr>
          <p:cNvSpPr txBox="1"/>
          <p:nvPr/>
        </p:nvSpPr>
        <p:spPr>
          <a:xfrm>
            <a:off x="1940510" y="5020679"/>
            <a:ext cx="52629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Consolas" panose="020B0609020204030204" pitchFamily="49" charset="0"/>
                <a:hlinkClick r:id="rId10"/>
              </a:rPr>
              <a:t>https://github.com/CMU-SAFARI/Pythia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olas" panose="020B0609020204030204" pitchFamily="49" charset="0"/>
              <a:ea typeface="+mn-ea"/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733558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9AD110-05AC-A74A-A874-97353A23EB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484784"/>
            <a:ext cx="7924800" cy="1752600"/>
          </a:xfrm>
        </p:spPr>
        <p:txBody>
          <a:bodyPr/>
          <a:lstStyle/>
          <a:p>
            <a:pPr algn="ctr"/>
            <a:r>
              <a:rPr lang="en-US" b="1" dirty="0"/>
              <a:t>Hermes: </a:t>
            </a:r>
            <a:r>
              <a:rPr lang="en-US" dirty="0"/>
              <a:t>Perceptron-Based </a:t>
            </a:r>
            <a:br>
              <a:rPr lang="en-US" dirty="0"/>
            </a:br>
            <a:r>
              <a:rPr lang="en-US" dirty="0"/>
              <a:t>Off-Chip Load Prediction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FC6BC0-66DA-9445-9509-65803D51BE2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8C49E4-7136-3647-BD24-E5AA5F9E5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41D3D9-3FE8-4025-BF66-8DAB1ABB951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3066794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3D54F4-22A3-2780-0395-9FECC76AAA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Learning-Based Off-Chip Load Predictors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6A31D7-E14C-2A49-976E-FCAC9C80BD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899573"/>
            <a:ext cx="8610600" cy="5193723"/>
          </a:xfrm>
        </p:spPr>
        <p:txBody>
          <a:bodyPr/>
          <a:lstStyle/>
          <a:p>
            <a:r>
              <a:rPr lang="en-US" sz="1400" b="0" i="0" dirty="0">
                <a:solidFill>
                  <a:srgbClr val="000000"/>
                </a:solidFill>
                <a:effectLst/>
              </a:rPr>
              <a:t>Rahul </a:t>
            </a:r>
            <a:r>
              <a:rPr lang="en-US" sz="1400" b="0" i="0" dirty="0" err="1">
                <a:solidFill>
                  <a:srgbClr val="000000"/>
                </a:solidFill>
                <a:effectLst/>
              </a:rPr>
              <a:t>Bera</a:t>
            </a:r>
            <a:r>
              <a:rPr lang="en-US" sz="1400" b="0" i="0" dirty="0">
                <a:solidFill>
                  <a:srgbClr val="000000"/>
                </a:solidFill>
                <a:effectLst/>
              </a:rPr>
              <a:t>, Konstantinos </a:t>
            </a:r>
            <a:r>
              <a:rPr lang="en-US" sz="1400" b="0" i="0" dirty="0" err="1">
                <a:solidFill>
                  <a:srgbClr val="000000"/>
                </a:solidFill>
                <a:effectLst/>
              </a:rPr>
              <a:t>Kanellopoulos</a:t>
            </a:r>
            <a:r>
              <a:rPr lang="en-US" sz="1400" b="0" i="0" dirty="0">
                <a:solidFill>
                  <a:srgbClr val="000000"/>
                </a:solidFill>
                <a:effectLst/>
              </a:rPr>
              <a:t>, Shankar Balachandran, David Novo, </a:t>
            </a:r>
            <a:r>
              <a:rPr lang="en-US" sz="1400" b="0" i="0" dirty="0" err="1">
                <a:solidFill>
                  <a:srgbClr val="000000"/>
                </a:solidFill>
                <a:effectLst/>
              </a:rPr>
              <a:t>Ataberk</a:t>
            </a:r>
            <a:r>
              <a:rPr lang="en-US" sz="14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1400" b="0" i="0" dirty="0" err="1">
                <a:solidFill>
                  <a:srgbClr val="000000"/>
                </a:solidFill>
                <a:effectLst/>
              </a:rPr>
              <a:t>Olgun</a:t>
            </a:r>
            <a:r>
              <a:rPr lang="en-US" sz="1400" b="0" i="0" dirty="0">
                <a:solidFill>
                  <a:srgbClr val="000000"/>
                </a:solidFill>
                <a:effectLst/>
              </a:rPr>
              <a:t>, Mohammad </a:t>
            </a:r>
            <a:r>
              <a:rPr lang="en-US" sz="1400" b="0" i="0" dirty="0" err="1">
                <a:solidFill>
                  <a:srgbClr val="000000"/>
                </a:solidFill>
                <a:effectLst/>
              </a:rPr>
              <a:t>Sadrosadati</a:t>
            </a:r>
            <a:r>
              <a:rPr lang="en-US" sz="1400" b="0" i="0" dirty="0">
                <a:solidFill>
                  <a:srgbClr val="000000"/>
                </a:solidFill>
                <a:effectLst/>
              </a:rPr>
              <a:t>, and Onur Mutlu,</a:t>
            </a:r>
            <a:br>
              <a:rPr lang="en-US" sz="1400" b="0" i="0" dirty="0">
                <a:solidFill>
                  <a:srgbClr val="000000"/>
                </a:solidFill>
                <a:effectLst/>
              </a:rPr>
            </a:br>
            <a:r>
              <a:rPr lang="en-US" sz="1400" b="1" i="0" dirty="0">
                <a:solidFill>
                  <a:srgbClr val="0000FF"/>
                </a:solidFill>
                <a:effectLst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"Hermes: Accelerating Long-Latency Load Requests via Perceptron-Based Off-Chip Load Prediction"</a:t>
            </a:r>
            <a:br>
              <a:rPr lang="en-US" sz="1400" b="0" i="0" dirty="0">
                <a:solidFill>
                  <a:srgbClr val="000000"/>
                </a:solidFill>
                <a:effectLst/>
              </a:rPr>
            </a:br>
            <a:r>
              <a:rPr lang="en-US" sz="1400" b="0" i="1" dirty="0">
                <a:solidFill>
                  <a:srgbClr val="000000"/>
                </a:solidFill>
                <a:effectLst/>
              </a:rPr>
              <a:t>Proceedings of the </a:t>
            </a:r>
            <a:r>
              <a:rPr lang="en-US" sz="1400" b="0" i="1" dirty="0">
                <a:solidFill>
                  <a:srgbClr val="000000"/>
                </a:solidFill>
                <a:effectLst/>
                <a:hlinkClick r:id="rId3"/>
              </a:rPr>
              <a:t>55th International Symposium on Microarchitecture</a:t>
            </a:r>
            <a:r>
              <a:rPr lang="en-US" sz="1400" b="0" i="1" dirty="0">
                <a:solidFill>
                  <a:srgbClr val="000000"/>
                </a:solidFill>
                <a:effectLst/>
              </a:rPr>
              <a:t> (</a:t>
            </a:r>
            <a:r>
              <a:rPr lang="en-US" sz="1400" b="1" i="1" dirty="0">
                <a:solidFill>
                  <a:srgbClr val="000000"/>
                </a:solidFill>
                <a:effectLst/>
              </a:rPr>
              <a:t>MICRO</a:t>
            </a:r>
            <a:r>
              <a:rPr lang="en-US" sz="1400" b="0" i="1" dirty="0">
                <a:solidFill>
                  <a:srgbClr val="000000"/>
                </a:solidFill>
                <a:effectLst/>
              </a:rPr>
              <a:t>)</a:t>
            </a:r>
            <a:r>
              <a:rPr lang="en-US" sz="1400" b="0" i="0" dirty="0">
                <a:solidFill>
                  <a:srgbClr val="000000"/>
                </a:solidFill>
                <a:effectLst/>
              </a:rPr>
              <a:t>, Chicago, IL, USA, October 2022.</a:t>
            </a:r>
            <a:br>
              <a:rPr lang="en-US" sz="1400" b="0" i="0" dirty="0">
                <a:solidFill>
                  <a:srgbClr val="000000"/>
                </a:solidFill>
                <a:effectLst/>
              </a:rPr>
            </a:br>
            <a:r>
              <a:rPr lang="en-US" sz="140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1400" b="0" i="0" dirty="0">
                <a:solidFill>
                  <a:srgbClr val="000000"/>
                </a:solidFill>
                <a:effectLst/>
                <a:hlinkClick r:id="rId4"/>
              </a:rPr>
              <a:t>Slides (pptx)</a:t>
            </a:r>
            <a:r>
              <a:rPr lang="en-US" sz="1400" b="0" i="0" dirty="0">
                <a:solidFill>
                  <a:srgbClr val="000000"/>
                </a:solidFill>
                <a:effectLst/>
              </a:rPr>
              <a:t> </a:t>
            </a:r>
            <a:r>
              <a:rPr lang="en-US" sz="1400" b="0" i="0" dirty="0">
                <a:solidFill>
                  <a:srgbClr val="000000"/>
                </a:solidFill>
                <a:effectLst/>
                <a:hlinkClick r:id="rId5"/>
              </a:rPr>
              <a:t>(pdf)</a:t>
            </a:r>
            <a:r>
              <a:rPr lang="en-US" sz="1400" b="0" i="0" dirty="0">
                <a:solidFill>
                  <a:srgbClr val="000000"/>
                </a:solidFill>
                <a:effectLst/>
              </a:rPr>
              <a:t>]</a:t>
            </a:r>
            <a:br>
              <a:rPr lang="en-US" sz="1400" b="0" i="0" dirty="0">
                <a:solidFill>
                  <a:srgbClr val="000000"/>
                </a:solidFill>
                <a:effectLst/>
              </a:rPr>
            </a:br>
            <a:r>
              <a:rPr lang="en-US" sz="140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1400" b="0" i="0" dirty="0">
                <a:solidFill>
                  <a:srgbClr val="000000"/>
                </a:solidFill>
                <a:effectLst/>
                <a:hlinkClick r:id="rId6"/>
              </a:rPr>
              <a:t>Longer Lecture Slides (pptx)</a:t>
            </a:r>
            <a:r>
              <a:rPr lang="en-US" sz="1400" b="0" i="0" dirty="0">
                <a:solidFill>
                  <a:srgbClr val="000000"/>
                </a:solidFill>
                <a:effectLst/>
              </a:rPr>
              <a:t> </a:t>
            </a:r>
            <a:r>
              <a:rPr lang="en-US" sz="1400" b="0" i="0" dirty="0">
                <a:solidFill>
                  <a:srgbClr val="000000"/>
                </a:solidFill>
                <a:effectLst/>
                <a:hlinkClick r:id="rId7"/>
              </a:rPr>
              <a:t>(pdf)</a:t>
            </a:r>
            <a:r>
              <a:rPr lang="en-US" sz="1400" b="0" i="0" dirty="0">
                <a:solidFill>
                  <a:srgbClr val="000000"/>
                </a:solidFill>
                <a:effectLst/>
              </a:rPr>
              <a:t>]</a:t>
            </a:r>
            <a:br>
              <a:rPr lang="en-US" sz="1400" b="0" i="0" dirty="0">
                <a:solidFill>
                  <a:srgbClr val="000000"/>
                </a:solidFill>
                <a:effectLst/>
              </a:rPr>
            </a:br>
            <a:r>
              <a:rPr lang="en-US" sz="140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1400" b="0" i="0" dirty="0">
                <a:solidFill>
                  <a:srgbClr val="000000"/>
                </a:solidFill>
                <a:effectLst/>
                <a:hlinkClick r:id="rId8"/>
              </a:rPr>
              <a:t>Talk Video</a:t>
            </a:r>
            <a:r>
              <a:rPr lang="en-US" sz="1400" b="0" i="0" dirty="0">
                <a:solidFill>
                  <a:srgbClr val="000000"/>
                </a:solidFill>
                <a:effectLst/>
              </a:rPr>
              <a:t> (12 minutes)]</a:t>
            </a:r>
            <a:br>
              <a:rPr lang="en-US" sz="1400" b="0" i="0" dirty="0">
                <a:solidFill>
                  <a:srgbClr val="000000"/>
                </a:solidFill>
                <a:effectLst/>
              </a:rPr>
            </a:br>
            <a:r>
              <a:rPr lang="en-US" sz="140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1400" b="0" i="0" dirty="0">
                <a:solidFill>
                  <a:srgbClr val="000000"/>
                </a:solidFill>
                <a:effectLst/>
                <a:hlinkClick r:id="rId9"/>
              </a:rPr>
              <a:t>Lecture Video</a:t>
            </a:r>
            <a:r>
              <a:rPr lang="en-US" sz="1400" b="0" i="0" dirty="0">
                <a:solidFill>
                  <a:srgbClr val="000000"/>
                </a:solidFill>
                <a:effectLst/>
              </a:rPr>
              <a:t> (25 minutes)]</a:t>
            </a:r>
            <a:br>
              <a:rPr lang="en-US" sz="1400" b="0" i="0" dirty="0">
                <a:solidFill>
                  <a:srgbClr val="000000"/>
                </a:solidFill>
                <a:effectLst/>
              </a:rPr>
            </a:br>
            <a:r>
              <a:rPr lang="en-US" sz="140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1400" b="0" i="0" dirty="0">
                <a:solidFill>
                  <a:srgbClr val="000000"/>
                </a:solidFill>
                <a:effectLst/>
                <a:hlinkClick r:id="rId10"/>
              </a:rPr>
              <a:t>arXiv version</a:t>
            </a:r>
            <a:r>
              <a:rPr lang="en-US" sz="1400" b="0" i="0" dirty="0">
                <a:solidFill>
                  <a:srgbClr val="000000"/>
                </a:solidFill>
                <a:effectLst/>
              </a:rPr>
              <a:t>]</a:t>
            </a:r>
            <a:br>
              <a:rPr lang="en-US" sz="1400" b="0" i="0" dirty="0">
                <a:solidFill>
                  <a:srgbClr val="000000"/>
                </a:solidFill>
                <a:effectLst/>
              </a:rPr>
            </a:br>
            <a:r>
              <a:rPr lang="en-US" sz="140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1400" b="0" i="0" dirty="0">
                <a:solidFill>
                  <a:srgbClr val="000000"/>
                </a:solidFill>
                <a:effectLst/>
                <a:hlinkClick r:id="rId11"/>
              </a:rPr>
              <a:t>Source Code (Officially Artifact Evaluated with All Badges)</a:t>
            </a:r>
            <a:r>
              <a:rPr lang="en-US" sz="1400" b="0" i="0" dirty="0">
                <a:solidFill>
                  <a:srgbClr val="000000"/>
                </a:solidFill>
                <a:effectLst/>
              </a:rPr>
              <a:t>]</a:t>
            </a:r>
            <a:br>
              <a:rPr lang="en-US" sz="1400" b="0" i="0" dirty="0">
                <a:solidFill>
                  <a:srgbClr val="000000"/>
                </a:solidFill>
                <a:effectLst/>
              </a:rPr>
            </a:br>
            <a:r>
              <a:rPr lang="en-US" sz="1400" b="1" i="1" dirty="0">
                <a:solidFill>
                  <a:srgbClr val="FF0000"/>
                </a:solidFill>
                <a:effectLst/>
              </a:rPr>
              <a:t>Officially artifact evaluated as available, reusable and reproducible.</a:t>
            </a:r>
            <a:br>
              <a:rPr lang="en-US" sz="1400" b="0" i="0" dirty="0">
                <a:solidFill>
                  <a:srgbClr val="FF0000"/>
                </a:solidFill>
                <a:effectLst/>
              </a:rPr>
            </a:br>
            <a:r>
              <a:rPr lang="en-US" sz="1400" b="1" i="1" dirty="0">
                <a:solidFill>
                  <a:srgbClr val="FF0000"/>
                </a:solidFill>
                <a:effectLst/>
              </a:rPr>
              <a:t>Best paper award at MICRO 2022.</a:t>
            </a:r>
            <a:endParaRPr lang="en-US" sz="1400" b="0" i="0" dirty="0">
              <a:solidFill>
                <a:srgbClr val="FF0000"/>
              </a:solidFill>
              <a:effectLst/>
            </a:endParaRPr>
          </a:p>
          <a:p>
            <a:pPr marL="0" indent="0">
              <a:buNone/>
            </a:pPr>
            <a:br>
              <a:rPr lang="en-US" sz="1400" dirty="0"/>
            </a:b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E616E4-45E4-AF92-9631-A68A275CFFF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95AFC4-B67F-BC48-882B-8F3B14641016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Arial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0D5613-3CA0-FC5A-F158-60D3E41987F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9106" y="3929513"/>
            <a:ext cx="8159824" cy="258841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5EACA9C-69E8-DB22-BDD8-D639266CB9DA}"/>
              </a:ext>
            </a:extLst>
          </p:cNvPr>
          <p:cNvSpPr txBox="1"/>
          <p:nvPr/>
        </p:nvSpPr>
        <p:spPr>
          <a:xfrm>
            <a:off x="2200998" y="6478320"/>
            <a:ext cx="4742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https://arxiv.org/pdf/2209.00188.pdf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96424265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F9D12F-23D2-E366-BC8C-70FCAB32F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dirty="0"/>
              <a:t>Hermes Talk Video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C27E93-CE8E-D6EB-CBBF-D2A85499D7CA}"/>
              </a:ext>
            </a:extLst>
          </p:cNvPr>
          <p:cNvSpPr txBox="1"/>
          <p:nvPr/>
        </p:nvSpPr>
        <p:spPr>
          <a:xfrm>
            <a:off x="1660300" y="6474822"/>
            <a:ext cx="67281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https://www.youtube.com/watch?v=PWWBtrL60dQ&amp;t=3609s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DD6BBD-1741-9B5B-16A7-3E0D50A82B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022879"/>
            <a:ext cx="7772400" cy="5286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318367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9918E52C-4B7C-9144-BB78-21CE44F089CF}"/>
              </a:ext>
            </a:extLst>
          </p:cNvPr>
          <p:cNvSpPr txBox="1"/>
          <p:nvPr/>
        </p:nvSpPr>
        <p:spPr>
          <a:xfrm>
            <a:off x="328273" y="3990552"/>
            <a:ext cx="84874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Calibri" panose="020F0502020204030204" pitchFamily="34" charset="0"/>
              </a:rPr>
              <a:t>Rahul </a:t>
            </a: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Calibri" panose="020F0502020204030204" pitchFamily="34" charset="0"/>
              </a:rPr>
              <a:t>Bera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Calibri" panose="020F0502020204030204" pitchFamily="34" charset="0"/>
              </a:rPr>
              <a:t>,  Konstantinos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Calibri" panose="020F0502020204030204" pitchFamily="34" charset="0"/>
              </a:rPr>
              <a:t>Kanellopoulos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Calibri" panose="020F0502020204030204" pitchFamily="34" charset="0"/>
              </a:rPr>
              <a:t>,  Shankar Balachandran,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Calibri" panose="020F0502020204030204" pitchFamily="34" charset="0"/>
              </a:rPr>
              <a:t>David Novo, 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Calibri" panose="020F0502020204030204" pitchFamily="34" charset="0"/>
              </a:rPr>
              <a:t>Ataberk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Calibri" panose="020F0502020204030204" pitchFamily="34" charset="0"/>
              </a:rPr>
              <a:t>Olgun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Calibri" panose="020F0502020204030204" pitchFamily="34" charset="0"/>
              </a:rPr>
              <a:t>, Mohammad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Calibri" panose="020F0502020204030204" pitchFamily="34" charset="0"/>
              </a:rPr>
              <a:t>Sadrosadati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Calibri" panose="020F0502020204030204" pitchFamily="34" charset="0"/>
              </a:rPr>
              <a:t>, 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Calibri" panose="020F0502020204030204" pitchFamily="34" charset="0"/>
              </a:rPr>
              <a:t>Onur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Calibri" panose="020F0502020204030204" pitchFamily="34" charset="0"/>
              </a:rPr>
              <a:t>Mutlu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49149E7-0553-A74C-A55D-DEC37CBF39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274" y="5884914"/>
            <a:ext cx="1992923" cy="78886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4528331-2068-754C-8769-2D61FE0A355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553" t="31836" r="15247" b="32270"/>
          <a:stretch/>
        </p:blipFill>
        <p:spPr>
          <a:xfrm>
            <a:off x="2687934" y="5877306"/>
            <a:ext cx="2190541" cy="41540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6329F96-A644-1147-8C8D-3FEBAACCA52B}"/>
              </a:ext>
            </a:extLst>
          </p:cNvPr>
          <p:cNvSpPr/>
          <p:nvPr/>
        </p:nvSpPr>
        <p:spPr>
          <a:xfrm>
            <a:off x="0" y="0"/>
            <a:ext cx="9144000" cy="377340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12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12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2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Accelerating Long-Latency Load Requests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2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via Perceptron-Based Off-Chip Load Prediction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4634075-57FE-5941-A015-53B1298194B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273" t="34927" r="30772" b="35321"/>
          <a:stretch/>
        </p:blipFill>
        <p:spPr>
          <a:xfrm>
            <a:off x="5245212" y="5812732"/>
            <a:ext cx="1336458" cy="54454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9E5C155-3DFC-349C-3925-C11C6135EE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950" y="847391"/>
            <a:ext cx="5626100" cy="17272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4B8599D-923A-3128-DEC4-9748DF54BFF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4028" y="5765467"/>
            <a:ext cx="1984503" cy="6390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16DE9BA-7D86-CA3B-0889-9396F7D6B8E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169" y="51302"/>
            <a:ext cx="1036927" cy="10311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423FC76-B4D1-6231-1346-21ED3BEF013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351" y="51302"/>
            <a:ext cx="1036927" cy="10311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5F8AE1E-BD00-9F8E-092F-8060DF6B54B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573" y="51302"/>
            <a:ext cx="1036928" cy="10311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8324EE4-8EC6-AD86-673C-F948475D2718}"/>
              </a:ext>
            </a:extLst>
          </p:cNvPr>
          <p:cNvSpPr txBox="1"/>
          <p:nvPr/>
        </p:nvSpPr>
        <p:spPr>
          <a:xfrm>
            <a:off x="1940510" y="5043763"/>
            <a:ext cx="52629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Consolas" panose="020B0609020204030204" pitchFamily="49" charset="0"/>
                <a:hlinkClick r:id="rId11"/>
              </a:rPr>
              <a:t>https://github.com/CMU-SAFARI/Hermes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olas" panose="020B0609020204030204" pitchFamily="49" charset="0"/>
              <a:ea typeface="+mn-ea"/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846064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F1563B-9C8F-B46F-88D1-A5820B5C9B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Corbel" panose="020B0503020204020204" pitchFamily="34" charset="0"/>
              </a:rPr>
              <a:t>Problem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FB3B7394-3E39-2FD8-B3C3-6E5B5D27E7B9}"/>
              </a:ext>
            </a:extLst>
          </p:cNvPr>
          <p:cNvSpPr/>
          <p:nvPr/>
        </p:nvSpPr>
        <p:spPr>
          <a:xfrm>
            <a:off x="749431" y="1357459"/>
            <a:ext cx="7645138" cy="697584"/>
          </a:xfrm>
          <a:prstGeom prst="roundRect">
            <a:avLst/>
          </a:prstGeom>
          <a:solidFill>
            <a:schemeClr val="accent1"/>
          </a:solidFill>
          <a:ln w="28575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Long-latency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off-chip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load requests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3805F7A8-AC80-E609-C663-99C4103F836B}"/>
              </a:ext>
            </a:extLst>
          </p:cNvPr>
          <p:cNvSpPr/>
          <p:nvPr/>
        </p:nvSpPr>
        <p:spPr>
          <a:xfrm>
            <a:off x="197626" y="2894554"/>
            <a:ext cx="8748746" cy="1908404"/>
          </a:xfrm>
          <a:prstGeom prst="roundRect">
            <a:avLst>
              <a:gd name="adj" fmla="val 6884"/>
            </a:avLst>
          </a:prstGeom>
          <a:solidFill>
            <a:schemeClr val="accent1">
              <a:lumMod val="20000"/>
              <a:lumOff val="80000"/>
            </a:schemeClr>
          </a:solidFill>
          <a:ln w="31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Often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stall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processor by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blocking instruction retirement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from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Reorder Buffer (ROB)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E45E347A-E114-8456-6284-0ACD044CFD3D}"/>
              </a:ext>
            </a:extLst>
          </p:cNvPr>
          <p:cNvSpPr/>
          <p:nvPr/>
        </p:nvSpPr>
        <p:spPr>
          <a:xfrm>
            <a:off x="2402889" y="5745168"/>
            <a:ext cx="4338221" cy="697584"/>
          </a:xfrm>
          <a:prstGeom prst="roundRect">
            <a:avLst/>
          </a:prstGeom>
          <a:solidFill>
            <a:srgbClr val="B40003"/>
          </a:solidFill>
          <a:ln w="28575">
            <a:solidFill>
              <a:schemeClr val="accent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Limit performance</a:t>
            </a:r>
          </a:p>
        </p:txBody>
      </p:sp>
      <p:sp>
        <p:nvSpPr>
          <p:cNvPr id="7" name="Down Arrow 6">
            <a:extLst>
              <a:ext uri="{FF2B5EF4-FFF2-40B4-BE49-F238E27FC236}">
                <a16:creationId xmlns:a16="http://schemas.microsoft.com/office/drawing/2014/main" id="{843AE21D-7D8A-FA92-46CC-FEB333EDF604}"/>
              </a:ext>
            </a:extLst>
          </p:cNvPr>
          <p:cNvSpPr/>
          <p:nvPr/>
        </p:nvSpPr>
        <p:spPr>
          <a:xfrm>
            <a:off x="4091232" y="2210977"/>
            <a:ext cx="961534" cy="65987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Down Arrow 7">
            <a:extLst>
              <a:ext uri="{FF2B5EF4-FFF2-40B4-BE49-F238E27FC236}">
                <a16:creationId xmlns:a16="http://schemas.microsoft.com/office/drawing/2014/main" id="{9E329559-CA06-83A7-8615-1D3411759B8F}"/>
              </a:ext>
            </a:extLst>
          </p:cNvPr>
          <p:cNvSpPr/>
          <p:nvPr/>
        </p:nvSpPr>
        <p:spPr>
          <a:xfrm>
            <a:off x="4091232" y="4943526"/>
            <a:ext cx="961534" cy="65987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9501737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1D81F77-EE38-4E81-C587-AF60D0EFF0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Corbel" panose="020B0503020204020204" pitchFamily="34" charset="0"/>
              </a:rPr>
              <a:t>Traditional Solutions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33B4D92-C83E-4431-9D37-DD3D6613B2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5713" y="936688"/>
            <a:ext cx="2292574" cy="229257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415EDE1-08FA-EF09-488F-93E78BB36C45}"/>
              </a:ext>
            </a:extLst>
          </p:cNvPr>
          <p:cNvSpPr txBox="1"/>
          <p:nvPr/>
        </p:nvSpPr>
        <p:spPr>
          <a:xfrm>
            <a:off x="554019" y="4020087"/>
            <a:ext cx="8035962" cy="806648"/>
          </a:xfrm>
          <a:prstGeom prst="roundRect">
            <a:avLst>
              <a:gd name="adj" fmla="val 9377"/>
            </a:avLst>
          </a:prstGeom>
          <a:solidFill>
            <a:schemeClr val="accent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Employ sophisticated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prefetchers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A9B357-24CF-3AAC-451B-18D86C2109A3}"/>
              </a:ext>
            </a:extLst>
          </p:cNvPr>
          <p:cNvSpPr txBox="1"/>
          <p:nvPr/>
        </p:nvSpPr>
        <p:spPr>
          <a:xfrm>
            <a:off x="478715" y="3407748"/>
            <a:ext cx="5916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1270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228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Lato Black" panose="020F0502020204030203" pitchFamily="34" charset="77"/>
                <a:ea typeface="+mn-ea"/>
                <a:cs typeface="+mn-cs"/>
              </a:rPr>
              <a:t>1</a:t>
            </a:r>
            <a:endParaRPr kumimoji="0" lang="en-US" sz="5400" b="1" i="0" u="none" strike="noStrike" kern="1200" cap="none" spc="0" normalizeH="0" baseline="0" noProof="0" dirty="0">
              <a:ln w="12700">
                <a:solidFill>
                  <a:srgbClr val="FF0000"/>
                </a:solidFill>
              </a:ln>
              <a:solidFill>
                <a:srgbClr val="FFFF00"/>
              </a:solidFill>
              <a:effectLst>
                <a:glow rad="228600">
                  <a:srgbClr val="ED7D31">
                    <a:satMod val="175000"/>
                    <a:alpha val="40000"/>
                  </a:srgbClr>
                </a:glow>
              </a:effectLst>
              <a:uLnTx/>
              <a:uFillTx/>
              <a:latin typeface="Lato Black" panose="020F0502020204030203" pitchFamily="34" charset="77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C06F13E-0484-E6D0-0802-71015C30F8BF}"/>
              </a:ext>
            </a:extLst>
          </p:cNvPr>
          <p:cNvSpPr txBox="1"/>
          <p:nvPr/>
        </p:nvSpPr>
        <p:spPr>
          <a:xfrm>
            <a:off x="554019" y="5439074"/>
            <a:ext cx="8035962" cy="742117"/>
          </a:xfrm>
          <a:prstGeom prst="roundRect">
            <a:avLst>
              <a:gd name="adj" fmla="val 9377"/>
            </a:avLst>
          </a:prstGeom>
          <a:solidFill>
            <a:schemeClr val="accent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Increase size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of on-chip caches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D5D2FF5-2AFE-CB5C-9CE0-363BE15F19E8}"/>
              </a:ext>
            </a:extLst>
          </p:cNvPr>
          <p:cNvSpPr txBox="1"/>
          <p:nvPr/>
        </p:nvSpPr>
        <p:spPr>
          <a:xfrm>
            <a:off x="484093" y="4931242"/>
            <a:ext cx="5916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1270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228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Lato Black" panose="020F0502020204030203" pitchFamily="34" charset="77"/>
                <a:ea typeface="+mn-ea"/>
                <a:cs typeface="+mn-cs"/>
              </a:rPr>
              <a:t>2</a:t>
            </a:r>
            <a:endParaRPr kumimoji="0" lang="en-US" sz="5400" b="1" i="0" u="none" strike="noStrike" kern="1200" cap="none" spc="0" normalizeH="0" baseline="0" noProof="0" dirty="0">
              <a:ln w="12700">
                <a:solidFill>
                  <a:srgbClr val="FF0000"/>
                </a:solidFill>
              </a:ln>
              <a:solidFill>
                <a:srgbClr val="FFFF00"/>
              </a:solidFill>
              <a:effectLst>
                <a:glow rad="228600">
                  <a:srgbClr val="ED7D31">
                    <a:satMod val="175000"/>
                    <a:alpha val="40000"/>
                  </a:srgbClr>
                </a:glow>
              </a:effectLst>
              <a:uLnTx/>
              <a:uFillTx/>
              <a:latin typeface="Lato Black" panose="020F0502020204030203" pitchFamily="34" charset="77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9273694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E0AC93A-6209-63A0-08CC-75521BF322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Corbel" panose="020B0503020204020204" pitchFamily="34" charset="0"/>
              </a:rPr>
              <a:t>Key Observation 1</a:t>
            </a:r>
            <a:endParaRPr lang="en-US" sz="3600" dirty="0"/>
          </a:p>
        </p:txBody>
      </p:sp>
      <p:graphicFrame>
        <p:nvGraphicFramePr>
          <p:cNvPr id="12" name="Content Placeholder 11">
            <a:extLst>
              <a:ext uri="{FF2B5EF4-FFF2-40B4-BE49-F238E27FC236}">
                <a16:creationId xmlns:a16="http://schemas.microsoft.com/office/drawing/2014/main" id="{3FC53AEA-B5A7-A54B-485B-BEB8BE95E918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122201" y="1730925"/>
          <a:ext cx="6590506" cy="40564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28E61C18-0AFA-3CD3-6A45-DB435159D218}"/>
              </a:ext>
            </a:extLst>
          </p:cNvPr>
          <p:cNvSpPr txBox="1"/>
          <p:nvPr/>
        </p:nvSpPr>
        <p:spPr>
          <a:xfrm>
            <a:off x="561517" y="3236594"/>
            <a:ext cx="2977751" cy="918448"/>
          </a:xfrm>
          <a:prstGeom prst="roundRect">
            <a:avLst>
              <a:gd name="adj" fmla="val 6049"/>
            </a:avLst>
          </a:prstGeom>
          <a:solidFill>
            <a:schemeClr val="accent1"/>
          </a:solidFill>
          <a:ln w="28575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20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50%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successfully prefetched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878727-0CFD-B7D4-A4FB-1A0CC066CEC5}"/>
              </a:ext>
            </a:extLst>
          </p:cNvPr>
          <p:cNvSpPr txBox="1"/>
          <p:nvPr/>
        </p:nvSpPr>
        <p:spPr>
          <a:xfrm>
            <a:off x="2372636" y="5789906"/>
            <a:ext cx="41782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# off-chip loads without any prefetcher</a:t>
            </a:r>
          </a:p>
        </p:txBody>
      </p:sp>
      <p:sp>
        <p:nvSpPr>
          <p:cNvPr id="7" name="Pie 6">
            <a:extLst>
              <a:ext uri="{FF2B5EF4-FFF2-40B4-BE49-F238E27FC236}">
                <a16:creationId xmlns:a16="http://schemas.microsoft.com/office/drawing/2014/main" id="{16A9A18D-853D-B777-260F-9678C4F3A550}"/>
              </a:ext>
            </a:extLst>
          </p:cNvPr>
          <p:cNvSpPr/>
          <p:nvPr/>
        </p:nvSpPr>
        <p:spPr>
          <a:xfrm>
            <a:off x="2536127" y="1881623"/>
            <a:ext cx="3764447" cy="3764447"/>
          </a:xfrm>
          <a:prstGeom prst="pie">
            <a:avLst>
              <a:gd name="adj1" fmla="val 18829874"/>
              <a:gd name="adj2" fmla="val 5317643"/>
            </a:avLst>
          </a:prstGeom>
          <a:solidFill>
            <a:srgbClr val="9411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710211C-0A66-5A81-CCC4-069508828167}"/>
              </a:ext>
            </a:extLst>
          </p:cNvPr>
          <p:cNvSpPr txBox="1"/>
          <p:nvPr/>
        </p:nvSpPr>
        <p:spPr>
          <a:xfrm>
            <a:off x="4686157" y="2815719"/>
            <a:ext cx="4113173" cy="1235154"/>
          </a:xfrm>
          <a:prstGeom prst="roundRect">
            <a:avLst>
              <a:gd name="adj" fmla="val 6049"/>
            </a:avLst>
          </a:prstGeom>
          <a:solidFill>
            <a:schemeClr val="tx2"/>
          </a:solidFill>
          <a:ln w="28575">
            <a:solidFill>
              <a:schemeClr val="tx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50%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still go off-chip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even with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a state-of-the-art prefetcher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2C38E0-51EF-4208-CAE9-05C6306A038B}"/>
              </a:ext>
            </a:extLst>
          </p:cNvPr>
          <p:cNvSpPr txBox="1"/>
          <p:nvPr/>
        </p:nvSpPr>
        <p:spPr>
          <a:xfrm>
            <a:off x="5094218" y="4401738"/>
            <a:ext cx="3324555" cy="825002"/>
          </a:xfrm>
          <a:prstGeom prst="roundRect">
            <a:avLst>
              <a:gd name="adj" fmla="val 6049"/>
            </a:avLst>
          </a:prstGeom>
          <a:solidFill>
            <a:schemeClr val="accent1">
              <a:lumMod val="20000"/>
              <a:lumOff val="80000"/>
            </a:schemeClr>
          </a:solidFill>
          <a:ln w="31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3600" b="1">
                <a:solidFill>
                  <a:schemeClr val="accent2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70%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of the off-chip loads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block the ROB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8980D0C2-86BE-F877-2DFF-A12232BB5832}"/>
              </a:ext>
            </a:extLst>
          </p:cNvPr>
          <p:cNvSpPr/>
          <p:nvPr/>
        </p:nvSpPr>
        <p:spPr>
          <a:xfrm>
            <a:off x="335535" y="974787"/>
            <a:ext cx="8561554" cy="656473"/>
          </a:xfrm>
          <a:prstGeom prst="roundRect">
            <a:avLst>
              <a:gd name="adj" fmla="val 6884"/>
            </a:avLst>
          </a:prstGeom>
          <a:solidFill>
            <a:schemeClr val="accent1">
              <a:lumMod val="20000"/>
              <a:lumOff val="80000"/>
            </a:schemeClr>
          </a:solidFill>
          <a:ln w="31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Many loads still go off-chip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5896946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90F9928-5DEE-3B64-258F-6CC14C18B53B}"/>
              </a:ext>
            </a:extLst>
          </p:cNvPr>
          <p:cNvSpPr txBox="1"/>
          <p:nvPr/>
        </p:nvSpPr>
        <p:spPr>
          <a:xfrm>
            <a:off x="169011" y="5084328"/>
            <a:ext cx="8776206" cy="1160800"/>
          </a:xfrm>
          <a:prstGeom prst="roundRect">
            <a:avLst>
              <a:gd name="adj" fmla="val 4065"/>
            </a:avLst>
          </a:prstGeom>
          <a:solidFill>
            <a:schemeClr val="accent1"/>
          </a:solidFill>
          <a:ln w="28575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40%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of the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stalls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can be eliminated by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removing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on-chip cache access latency from critical path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A1B2AD4-ADA3-A190-2EE0-2B9A6E19AB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Corbel" panose="020B0503020204020204" pitchFamily="34" charset="0"/>
              </a:rPr>
              <a:t>Key Observation 2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57E96F2D-3AC5-8658-D8BB-B66CD967F087}"/>
              </a:ext>
            </a:extLst>
          </p:cNvPr>
          <p:cNvSpPr/>
          <p:nvPr/>
        </p:nvSpPr>
        <p:spPr>
          <a:xfrm>
            <a:off x="291221" y="1235415"/>
            <a:ext cx="8561554" cy="1023013"/>
          </a:xfrm>
          <a:prstGeom prst="roundRect">
            <a:avLst>
              <a:gd name="adj" fmla="val 6884"/>
            </a:avLst>
          </a:prstGeom>
          <a:solidFill>
            <a:schemeClr val="accent1">
              <a:lumMod val="20000"/>
              <a:lumOff val="80000"/>
            </a:schemeClr>
          </a:solidFill>
          <a:ln w="31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On-chip cache access latency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significantly contributes to off-chip load latency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46704D73-E71D-9C0F-17CC-C35717FBBFB2}"/>
              </a:ext>
            </a:extLst>
          </p:cNvPr>
          <p:cNvSpPr/>
          <p:nvPr/>
        </p:nvSpPr>
        <p:spPr>
          <a:xfrm>
            <a:off x="1813615" y="2762566"/>
            <a:ext cx="459707" cy="367645"/>
          </a:xfrm>
          <a:prstGeom prst="roundRect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L1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7C7F04BD-0C70-1432-3702-3EF89ECFA15A}"/>
              </a:ext>
            </a:extLst>
          </p:cNvPr>
          <p:cNvSpPr/>
          <p:nvPr/>
        </p:nvSpPr>
        <p:spPr>
          <a:xfrm>
            <a:off x="2273322" y="2762566"/>
            <a:ext cx="669303" cy="367645"/>
          </a:xfrm>
          <a:prstGeom prst="roundRect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L2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CA38DDE1-ABF0-1925-D90D-93BDE7AFA963}"/>
              </a:ext>
            </a:extLst>
          </p:cNvPr>
          <p:cNvSpPr/>
          <p:nvPr/>
        </p:nvSpPr>
        <p:spPr>
          <a:xfrm>
            <a:off x="2951416" y="2762566"/>
            <a:ext cx="1055336" cy="367645"/>
          </a:xfrm>
          <a:prstGeom prst="roundRect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LLC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04723D66-C3FC-4DC2-DDE9-80C56103C674}"/>
              </a:ext>
            </a:extLst>
          </p:cNvPr>
          <p:cNvSpPr/>
          <p:nvPr/>
        </p:nvSpPr>
        <p:spPr>
          <a:xfrm>
            <a:off x="4015543" y="2762565"/>
            <a:ext cx="3344562" cy="367645"/>
          </a:xfrm>
          <a:prstGeom prst="roundRect">
            <a:avLst>
              <a:gd name="adj" fmla="val 0"/>
            </a:avLst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Main Memory</a:t>
            </a:r>
          </a:p>
        </p:txBody>
      </p:sp>
      <p:sp>
        <p:nvSpPr>
          <p:cNvPr id="20" name="Down Arrow 19">
            <a:extLst>
              <a:ext uri="{FF2B5EF4-FFF2-40B4-BE49-F238E27FC236}">
                <a16:creationId xmlns:a16="http://schemas.microsoft.com/office/drawing/2014/main" id="{C685B1E6-AE8D-556A-BD33-01DCC220EFA2}"/>
              </a:ext>
            </a:extLst>
          </p:cNvPr>
          <p:cNvSpPr/>
          <p:nvPr/>
        </p:nvSpPr>
        <p:spPr>
          <a:xfrm>
            <a:off x="3964091" y="3267052"/>
            <a:ext cx="642721" cy="308113"/>
          </a:xfrm>
          <a:prstGeom prst="downArrow">
            <a:avLst/>
          </a:prstGeom>
          <a:solidFill>
            <a:srgbClr val="00B050"/>
          </a:solidFill>
          <a:ln>
            <a:solidFill>
              <a:srgbClr val="548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CF314C6-FA9A-57A8-EB08-4BEEED8792D3}"/>
              </a:ext>
            </a:extLst>
          </p:cNvPr>
          <p:cNvCxnSpPr>
            <a:cxnSpLocks/>
          </p:cNvCxnSpPr>
          <p:nvPr/>
        </p:nvCxnSpPr>
        <p:spPr>
          <a:xfrm>
            <a:off x="7372520" y="4212546"/>
            <a:ext cx="0" cy="367645"/>
          </a:xfrm>
          <a:prstGeom prst="line">
            <a:avLst/>
          </a:prstGeom>
          <a:ln w="12700">
            <a:solidFill>
              <a:srgbClr val="54823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6929DF0-FD85-9ACA-5A72-CB4D24046B27}"/>
              </a:ext>
            </a:extLst>
          </p:cNvPr>
          <p:cNvCxnSpPr>
            <a:cxnSpLocks/>
          </p:cNvCxnSpPr>
          <p:nvPr/>
        </p:nvCxnSpPr>
        <p:spPr>
          <a:xfrm flipV="1">
            <a:off x="5170592" y="4396368"/>
            <a:ext cx="2201928" cy="1"/>
          </a:xfrm>
          <a:prstGeom prst="line">
            <a:avLst/>
          </a:prstGeom>
          <a:ln w="12700">
            <a:solidFill>
              <a:srgbClr val="548235"/>
            </a:solidFill>
            <a:prstDash val="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025E0E35-F652-1685-14A7-B0740BDC3086}"/>
              </a:ext>
            </a:extLst>
          </p:cNvPr>
          <p:cNvSpPr txBox="1"/>
          <p:nvPr/>
        </p:nvSpPr>
        <p:spPr>
          <a:xfrm>
            <a:off x="5531621" y="4012491"/>
            <a:ext cx="15808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548235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Saved cycles</a:t>
            </a:r>
          </a:p>
        </p:txBody>
      </p:sp>
      <p:graphicFrame>
        <p:nvGraphicFramePr>
          <p:cNvPr id="3" name="Content Placeholder 11">
            <a:extLst>
              <a:ext uri="{FF2B5EF4-FFF2-40B4-BE49-F238E27FC236}">
                <a16:creationId xmlns:a16="http://schemas.microsoft.com/office/drawing/2014/main" id="{FAFFDA60-6D39-ACD9-4E37-1746380BAD1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016048" y="-93839"/>
          <a:ext cx="2224265" cy="13690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275C6034-B824-C95D-2F0E-4DCFE1201DC9}"/>
              </a:ext>
            </a:extLst>
          </p:cNvPr>
          <p:cNvSpPr txBox="1"/>
          <p:nvPr/>
        </p:nvSpPr>
        <p:spPr>
          <a:xfrm>
            <a:off x="7372520" y="408665"/>
            <a:ext cx="1610619" cy="316706"/>
          </a:xfrm>
          <a:prstGeom prst="roundRect">
            <a:avLst>
              <a:gd name="adj" fmla="val 6049"/>
            </a:avLst>
          </a:prstGeom>
          <a:solidFill>
            <a:schemeClr val="tx2"/>
          </a:solidFill>
          <a:ln w="28575">
            <a:solidFill>
              <a:schemeClr val="tx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200" b="1">
                <a:solidFill>
                  <a:srgbClr val="FFFF00"/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50%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still go off-chip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9E7D4BE-E038-C36B-5306-DE9912BFA3DC}"/>
              </a:ext>
            </a:extLst>
          </p:cNvPr>
          <p:cNvSpPr/>
          <p:nvPr/>
        </p:nvSpPr>
        <p:spPr>
          <a:xfrm>
            <a:off x="6537696" y="-2674"/>
            <a:ext cx="2525917" cy="1238089"/>
          </a:xfrm>
          <a:prstGeom prst="rect">
            <a:avLst/>
          </a:prstGeom>
          <a:solidFill>
            <a:srgbClr val="FFFFFF">
              <a:alpha val="6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12E9B61-CF55-259A-4286-7539CC391C97}"/>
              </a:ext>
            </a:extLst>
          </p:cNvPr>
          <p:cNvSpPr/>
          <p:nvPr/>
        </p:nvSpPr>
        <p:spPr>
          <a:xfrm>
            <a:off x="1813615" y="2765721"/>
            <a:ext cx="459707" cy="367645"/>
          </a:xfrm>
          <a:prstGeom prst="roundRect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L1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319F1CDC-E953-D45C-F674-91693DC17C8E}"/>
              </a:ext>
            </a:extLst>
          </p:cNvPr>
          <p:cNvSpPr/>
          <p:nvPr/>
        </p:nvSpPr>
        <p:spPr>
          <a:xfrm>
            <a:off x="2273322" y="2765721"/>
            <a:ext cx="669303" cy="367645"/>
          </a:xfrm>
          <a:prstGeom prst="roundRect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L2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34C52B87-95E1-AF7A-5BF3-B1E90A4066DC}"/>
              </a:ext>
            </a:extLst>
          </p:cNvPr>
          <p:cNvSpPr/>
          <p:nvPr/>
        </p:nvSpPr>
        <p:spPr>
          <a:xfrm>
            <a:off x="2951416" y="2765721"/>
            <a:ext cx="1055336" cy="367645"/>
          </a:xfrm>
          <a:prstGeom prst="roundRect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LLC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B23E629B-7111-DD0F-99C2-C6908FA474EE}"/>
              </a:ext>
            </a:extLst>
          </p:cNvPr>
          <p:cNvSpPr/>
          <p:nvPr/>
        </p:nvSpPr>
        <p:spPr>
          <a:xfrm>
            <a:off x="4015543" y="2765720"/>
            <a:ext cx="3344562" cy="367645"/>
          </a:xfrm>
          <a:prstGeom prst="roundRect">
            <a:avLst>
              <a:gd name="adj" fmla="val 0"/>
            </a:avLst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Main Memory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115322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30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59259E-6 L 2.5E-6 0.14213 " pathEditMode="relative" rAng="0" ptsTypes="AA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106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2.59259E-6 L -3.05556E-6 0.14213 " pathEditMode="relative" rAng="0" ptsTypes="AA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106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2.59259E-6 L -1.94444E-6 0.14213 " pathEditMode="relative" rAng="0" ptsTypes="AA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106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59259E-6 L -0.2408 0.21343 " pathEditMode="relative" rAng="0" ptsTypes="AA"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49" y="10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  <p:bldP spid="11" grpId="0" animBg="1"/>
      <p:bldP spid="12" grpId="0" animBg="1"/>
      <p:bldP spid="13" grpId="0" animBg="1"/>
      <p:bldP spid="14" grpId="0" animBg="1"/>
      <p:bldP spid="20" grpId="0" animBg="1"/>
      <p:bldP spid="27" grpId="0"/>
      <p:bldP spid="8" grpId="0" animBg="1"/>
      <p:bldP spid="8" grpId="1" animBg="1"/>
      <p:bldP spid="10" grpId="0" animBg="1"/>
      <p:bldP spid="10" grpId="1" animBg="1"/>
      <p:bldP spid="18" grpId="0" animBg="1"/>
      <p:bldP spid="18" grpId="1" animBg="1"/>
      <p:bldP spid="19" grpId="0" animBg="1"/>
      <p:bldP spid="19" grpId="1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ED6BE88-CEF2-7FCC-932C-4641452F13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Corbel" panose="020B0503020204020204" pitchFamily="34" charset="0"/>
              </a:rPr>
              <a:t>Caches are Getting Bigger and Slower…</a:t>
            </a:r>
            <a:endParaRPr lang="en-US" sz="3600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DE4CBAC-7284-3E95-F012-7FA79329ED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5006" y="1390469"/>
            <a:ext cx="5882612" cy="335460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22EA0DA-F6A9-32F3-8BBC-7D6AA29A6BD2}"/>
              </a:ext>
            </a:extLst>
          </p:cNvPr>
          <p:cNvSpPr txBox="1"/>
          <p:nvPr/>
        </p:nvSpPr>
        <p:spPr>
          <a:xfrm>
            <a:off x="740662" y="4963817"/>
            <a:ext cx="76626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Hardavellas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+, “</a:t>
            </a:r>
            <a:r>
              <a:rPr kumimoji="0" lang="en-IN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Database Servers on Chip Multiprocessors: Limitations and Opportunities”, CIDR, 2007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DF2ADA3-4A61-5548-EA70-10BF7144F567}"/>
              </a:ext>
            </a:extLst>
          </p:cNvPr>
          <p:cNvSpPr txBox="1"/>
          <p:nvPr/>
        </p:nvSpPr>
        <p:spPr>
          <a:xfrm rot="16200000">
            <a:off x="657951" y="2677269"/>
            <a:ext cx="2688621" cy="40011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On-chip Cache Size (KB)</a:t>
            </a:r>
          </a:p>
        </p:txBody>
      </p:sp>
      <p:graphicFrame>
        <p:nvGraphicFramePr>
          <p:cNvPr id="4" name="Content Placeholder 5">
            <a:extLst>
              <a:ext uri="{FF2B5EF4-FFF2-40B4-BE49-F238E27FC236}">
                <a16:creationId xmlns:a16="http://schemas.microsoft.com/office/drawing/2014/main" id="{7593019F-356E-BBEE-6654-F885422D4FB9}"/>
              </a:ext>
            </a:extLst>
          </p:cNvPr>
          <p:cNvGraphicFramePr>
            <a:graphicFrameLocks/>
          </p:cNvGraphicFramePr>
          <p:nvPr/>
        </p:nvGraphicFramePr>
        <p:xfrm>
          <a:off x="135648" y="909546"/>
          <a:ext cx="4688820" cy="54272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5" name="Content Placeholder 5">
            <a:extLst>
              <a:ext uri="{FF2B5EF4-FFF2-40B4-BE49-F238E27FC236}">
                <a16:creationId xmlns:a16="http://schemas.microsoft.com/office/drawing/2014/main" id="{1559956C-268D-224A-8E96-931270D9B45D}"/>
              </a:ext>
            </a:extLst>
          </p:cNvPr>
          <p:cNvGraphicFramePr>
            <a:graphicFrameLocks/>
          </p:cNvGraphicFramePr>
          <p:nvPr/>
        </p:nvGraphicFramePr>
        <p:xfrm>
          <a:off x="4824468" y="909546"/>
          <a:ext cx="4239145" cy="54272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799102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Graphic spid="5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486D3-9DDB-DC4F-BC36-CB235B4D6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Intelligent Architecture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14D0A1-8E4A-CD45-AC08-5180E3D45F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144488"/>
            <a:ext cx="8915400" cy="4876800"/>
          </a:xfrm>
        </p:spPr>
        <p:txBody>
          <a:bodyPr/>
          <a:lstStyle/>
          <a:p>
            <a:r>
              <a:rPr lang="en-US" dirty="0"/>
              <a:t>Data-driven</a:t>
            </a:r>
          </a:p>
          <a:p>
            <a:pPr lvl="1"/>
            <a:r>
              <a:rPr lang="en-US" dirty="0"/>
              <a:t>Machine learns the “best” policies (how to do things)</a:t>
            </a:r>
          </a:p>
          <a:p>
            <a:endParaRPr lang="en-US" dirty="0"/>
          </a:p>
          <a:p>
            <a:r>
              <a:rPr lang="en-US" dirty="0"/>
              <a:t>Sophisticated, workload-driven, changing, far-sighted policies</a:t>
            </a:r>
          </a:p>
          <a:p>
            <a:endParaRPr lang="en-US" dirty="0"/>
          </a:p>
          <a:p>
            <a:r>
              <a:rPr lang="en-US" dirty="0"/>
              <a:t>Automatic data-driven policy learning</a:t>
            </a:r>
          </a:p>
          <a:p>
            <a:endParaRPr lang="en-US" dirty="0"/>
          </a:p>
          <a:p>
            <a:r>
              <a:rPr lang="en-US" dirty="0"/>
              <a:t>All controllers are intelligent data-driven agents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A18461-00AA-B94E-853A-6110CA73013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E96F68-4894-F54D-B5A2-CDFF3992AC23}"/>
              </a:ext>
            </a:extLst>
          </p:cNvPr>
          <p:cNvSpPr txBox="1"/>
          <p:nvPr/>
        </p:nvSpPr>
        <p:spPr>
          <a:xfrm>
            <a:off x="1669975" y="5055245"/>
            <a:ext cx="572785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We need to rethink design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(of all controllers)</a:t>
            </a:r>
          </a:p>
        </p:txBody>
      </p:sp>
    </p:spTree>
    <p:extLst>
      <p:ext uri="{BB962C8B-B14F-4D97-AF65-F5344CB8AC3E}">
        <p14:creationId xmlns:p14="http://schemas.microsoft.com/office/powerpoint/2010/main" val="1759944229"/>
      </p:ext>
    </p:extLst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2FB3F664-0706-B93F-56EE-C39451CF858F}"/>
              </a:ext>
            </a:extLst>
          </p:cNvPr>
          <p:cNvSpPr/>
          <p:nvPr/>
        </p:nvSpPr>
        <p:spPr>
          <a:xfrm>
            <a:off x="197292" y="2525579"/>
            <a:ext cx="8748746" cy="1923873"/>
          </a:xfrm>
          <a:prstGeom prst="roundRect">
            <a:avLst>
              <a:gd name="adj" fmla="val 6884"/>
            </a:avLst>
          </a:prstGeom>
          <a:solidFill>
            <a:schemeClr val="accent6">
              <a:lumMod val="20000"/>
              <a:lumOff val="80000"/>
            </a:schemeClr>
          </a:solidFill>
          <a:ln w="31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Improve processor performance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by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removing on-chip cache access latency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from the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critical path of off-chip loads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AF9641-1E08-59E3-82FA-D01B5F8C44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latin typeface="Corbel" panose="020B0503020204020204" pitchFamily="34" charset="0"/>
              </a:rPr>
              <a:t>Our Goal</a:t>
            </a:r>
          </a:p>
        </p:txBody>
      </p:sp>
    </p:spTree>
    <p:extLst>
      <p:ext uri="{BB962C8B-B14F-4D97-AF65-F5344CB8AC3E}">
        <p14:creationId xmlns:p14="http://schemas.microsoft.com/office/powerpoint/2010/main" val="250116231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EEFFA08-55AC-586E-7BDC-5B4E1646CB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824" y="615947"/>
            <a:ext cx="6288349" cy="193050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7757EFC-FADC-335E-B770-D73542DA5C1D}"/>
              </a:ext>
            </a:extLst>
          </p:cNvPr>
          <p:cNvSpPr txBox="1"/>
          <p:nvPr/>
        </p:nvSpPr>
        <p:spPr>
          <a:xfrm>
            <a:off x="-177800" y="2866254"/>
            <a:ext cx="9499596" cy="1177706"/>
          </a:xfrm>
          <a:prstGeom prst="roundRect">
            <a:avLst>
              <a:gd name="adj" fmla="val 9377"/>
            </a:avLst>
          </a:prstGeom>
          <a:solidFill>
            <a:schemeClr val="accent1"/>
          </a:solidFill>
          <a:ln w="28575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3600" b="1">
                <a:solidFill>
                  <a:srgbClr val="FFFF00"/>
                </a:solidFill>
                <a:latin typeface="Corbel" panose="020B0503020204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Predicts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which load requests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are likely to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go off-chip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6D37CD-23EF-8331-AA99-F5225B469152}"/>
              </a:ext>
            </a:extLst>
          </p:cNvPr>
          <p:cNvSpPr txBox="1"/>
          <p:nvPr/>
        </p:nvSpPr>
        <p:spPr>
          <a:xfrm>
            <a:off x="-177800" y="4640908"/>
            <a:ext cx="9499596" cy="1601145"/>
          </a:xfrm>
          <a:prstGeom prst="roundRect">
            <a:avLst>
              <a:gd name="adj" fmla="val 9377"/>
            </a:avLst>
          </a:prstGeom>
          <a:solidFill>
            <a:schemeClr val="accent1"/>
          </a:solidFill>
          <a:ln w="28575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3600" b="1">
                <a:solidFill>
                  <a:srgbClr val="FFFF00"/>
                </a:solidFill>
                <a:latin typeface="Corbel" panose="020B0503020204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Starts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fetching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data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directly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from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main memory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while concurrently accessing the cache hierarchy</a:t>
            </a:r>
          </a:p>
        </p:txBody>
      </p:sp>
      <p:pic>
        <p:nvPicPr>
          <p:cNvPr id="8" name="Graphic 7" descr="Lights On with solid fill">
            <a:extLst>
              <a:ext uri="{FF2B5EF4-FFF2-40B4-BE49-F238E27FC236}">
                <a16:creationId xmlns:a16="http://schemas.microsoft.com/office/drawing/2014/main" id="{7838BEDD-F1AF-47EB-DE99-04E1FBFBA9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65770" y="2328225"/>
            <a:ext cx="810705" cy="810705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9" name="Graphic 8" descr="Lights On with solid fill">
            <a:extLst>
              <a:ext uri="{FF2B5EF4-FFF2-40B4-BE49-F238E27FC236}">
                <a16:creationId xmlns:a16="http://schemas.microsoft.com/office/drawing/2014/main" id="{C740B2AC-627B-D4AF-30E1-5FA4499FA9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65769" y="4188420"/>
            <a:ext cx="810705" cy="810705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FB98D60B-63AF-9646-DE93-EC71EB6F7C42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78" y="6420547"/>
            <a:ext cx="8894763" cy="29210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0915386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5E9E0F-6289-A3B7-BE2E-DEC9C11A7E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Corbel" panose="020B0503020204020204" pitchFamily="34" charset="0"/>
              </a:rPr>
              <a:t>Hermes: Key Contribution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A4CFAB19-B119-8341-55AB-83C0BEA1D839}"/>
              </a:ext>
            </a:extLst>
          </p:cNvPr>
          <p:cNvSpPr/>
          <p:nvPr/>
        </p:nvSpPr>
        <p:spPr>
          <a:xfrm>
            <a:off x="329879" y="1099163"/>
            <a:ext cx="8484243" cy="1516866"/>
          </a:xfrm>
          <a:prstGeom prst="roundRect">
            <a:avLst>
              <a:gd name="adj" fmla="val 6884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Hermes employs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the first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perceptron-based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off-chip load predictor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B788099F-A2D2-3C6C-2002-502683553E68}"/>
              </a:ext>
            </a:extLst>
          </p:cNvPr>
          <p:cNvSpPr/>
          <p:nvPr/>
        </p:nvSpPr>
        <p:spPr>
          <a:xfrm>
            <a:off x="329879" y="3351504"/>
            <a:ext cx="8484242" cy="810227"/>
          </a:xfrm>
          <a:prstGeom prst="roundRect">
            <a:avLst>
              <a:gd name="adj" fmla="val 6884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That predicts which loads are likely to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go off-chip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FE1C244-B5C0-4271-6D56-8BCF8D824E9C}"/>
              </a:ext>
            </a:extLst>
          </p:cNvPr>
          <p:cNvSpPr/>
          <p:nvPr/>
        </p:nvSpPr>
        <p:spPr>
          <a:xfrm>
            <a:off x="329879" y="4897206"/>
            <a:ext cx="8484242" cy="1329159"/>
          </a:xfrm>
          <a:prstGeom prst="roundRect">
            <a:avLst>
              <a:gd name="adj" fmla="val 6884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By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CFF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learning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from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CFF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multiple program context information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CFF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C56C7D5-EEC3-4B5E-DAD9-0935A6B7C4C7}"/>
              </a:ext>
            </a:extLst>
          </p:cNvPr>
          <p:cNvGrpSpPr/>
          <p:nvPr/>
        </p:nvGrpSpPr>
        <p:grpSpPr>
          <a:xfrm>
            <a:off x="268930" y="852037"/>
            <a:ext cx="914400" cy="914400"/>
            <a:chOff x="7424688" y="-80057"/>
            <a:chExt cx="914400" cy="914400"/>
          </a:xfrm>
          <a:solidFill>
            <a:schemeClr val="accent1">
              <a:lumMod val="75000"/>
            </a:schemeClr>
          </a:solidFill>
        </p:grpSpPr>
        <p:pic>
          <p:nvPicPr>
            <p:cNvPr id="13" name="Graphic 12" descr="Wreath with solid fill">
              <a:extLst>
                <a:ext uri="{FF2B5EF4-FFF2-40B4-BE49-F238E27FC236}">
                  <a16:creationId xmlns:a16="http://schemas.microsoft.com/office/drawing/2014/main" id="{8BB8A90E-0F7B-6DB9-4CDD-8AE3618003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424688" y="-80057"/>
              <a:ext cx="914400" cy="914400"/>
            </a:xfrm>
            <a:prstGeom prst="rect">
              <a:avLst/>
            </a:prstGeom>
          </p:spPr>
        </p:pic>
        <p:pic>
          <p:nvPicPr>
            <p:cNvPr id="15" name="Graphic 14" descr="Badge 1 with solid fill">
              <a:extLst>
                <a:ext uri="{FF2B5EF4-FFF2-40B4-BE49-F238E27FC236}">
                  <a16:creationId xmlns:a16="http://schemas.microsoft.com/office/drawing/2014/main" id="{432D606F-FB8E-36D5-87B6-796A48EBD0A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686329" y="193159"/>
              <a:ext cx="391117" cy="391117"/>
            </a:xfrm>
            <a:prstGeom prst="rect">
              <a:avLst/>
            </a:prstGeom>
          </p:spPr>
        </p:pic>
      </p:grpSp>
      <p:pic>
        <p:nvPicPr>
          <p:cNvPr id="19" name="Graphic 18" descr="Research with solid fill">
            <a:extLst>
              <a:ext uri="{FF2B5EF4-FFF2-40B4-BE49-F238E27FC236}">
                <a16:creationId xmlns:a16="http://schemas.microsoft.com/office/drawing/2014/main" id="{44732C9F-24C2-528D-4149-E7BB5D1759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87215" y="2965863"/>
            <a:ext cx="677831" cy="677831"/>
          </a:xfrm>
          <a:prstGeom prst="rect">
            <a:avLst/>
          </a:prstGeom>
        </p:spPr>
      </p:pic>
      <p:pic>
        <p:nvPicPr>
          <p:cNvPr id="21" name="Graphic 20" descr="Head with gears with solid fill">
            <a:extLst>
              <a:ext uri="{FF2B5EF4-FFF2-40B4-BE49-F238E27FC236}">
                <a16:creationId xmlns:a16="http://schemas.microsoft.com/office/drawing/2014/main" id="{68D9C598-24FB-9180-B9D5-A9AC7DEFFE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53391" y="4547372"/>
            <a:ext cx="757780" cy="757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76550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D13F9E2-A78F-6F56-A196-C5C0BBB701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Corbel" panose="020B0503020204020204" pitchFamily="34" charset="0"/>
              </a:rPr>
              <a:t>Hermes Overview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5699573-8E19-2DCE-9E1E-F52E346083FE}"/>
              </a:ext>
            </a:extLst>
          </p:cNvPr>
          <p:cNvSpPr/>
          <p:nvPr/>
        </p:nvSpPr>
        <p:spPr>
          <a:xfrm>
            <a:off x="1313430" y="1187778"/>
            <a:ext cx="801279" cy="367645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Core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40C7EEE0-CF3E-5BE5-24FA-8834C349DE35}"/>
              </a:ext>
            </a:extLst>
          </p:cNvPr>
          <p:cNvSpPr/>
          <p:nvPr/>
        </p:nvSpPr>
        <p:spPr>
          <a:xfrm>
            <a:off x="1338645" y="1884584"/>
            <a:ext cx="750838" cy="36764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L1-D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815B641C-C4B7-73E1-92C7-80C8533C2413}"/>
              </a:ext>
            </a:extLst>
          </p:cNvPr>
          <p:cNvSpPr/>
          <p:nvPr/>
        </p:nvSpPr>
        <p:spPr>
          <a:xfrm>
            <a:off x="1167313" y="2581390"/>
            <a:ext cx="1093509" cy="43990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L2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A194375E-3453-69C3-13CE-6BFDA2EE258E}"/>
              </a:ext>
            </a:extLst>
          </p:cNvPr>
          <p:cNvSpPr/>
          <p:nvPr/>
        </p:nvSpPr>
        <p:spPr>
          <a:xfrm>
            <a:off x="819722" y="3350452"/>
            <a:ext cx="1797429" cy="806768"/>
          </a:xfrm>
          <a:prstGeom prst="roundRect">
            <a:avLst>
              <a:gd name="adj" fmla="val 10825"/>
            </a:avLst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LLC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DBE574B0-C6EA-E6A6-3F7B-26DDD749A59E}"/>
              </a:ext>
            </a:extLst>
          </p:cNvPr>
          <p:cNvSpPr/>
          <p:nvPr/>
        </p:nvSpPr>
        <p:spPr>
          <a:xfrm>
            <a:off x="1363862" y="4486381"/>
            <a:ext cx="700407" cy="36764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MC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E256ACFD-C4DF-996E-46CA-3DBBFAAFF6E8}"/>
              </a:ext>
            </a:extLst>
          </p:cNvPr>
          <p:cNvSpPr/>
          <p:nvPr/>
        </p:nvSpPr>
        <p:spPr>
          <a:xfrm>
            <a:off x="378684" y="5183187"/>
            <a:ext cx="2670761" cy="887675"/>
          </a:xfrm>
          <a:prstGeom prst="roundRect">
            <a:avLst>
              <a:gd name="adj" fmla="val 10825"/>
            </a:avLst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Off-Chip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Main Memory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A81389F-DE91-2DB9-B688-3815642FF51D}"/>
              </a:ext>
            </a:extLst>
          </p:cNvPr>
          <p:cNvCxnSpPr/>
          <p:nvPr/>
        </p:nvCxnSpPr>
        <p:spPr>
          <a:xfrm>
            <a:off x="1853580" y="1555423"/>
            <a:ext cx="0" cy="329161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36C9381-3574-AD67-161F-76479FCF77BB}"/>
              </a:ext>
            </a:extLst>
          </p:cNvPr>
          <p:cNvCxnSpPr>
            <a:cxnSpLocks/>
          </p:cNvCxnSpPr>
          <p:nvPr/>
        </p:nvCxnSpPr>
        <p:spPr>
          <a:xfrm>
            <a:off x="1853580" y="2252229"/>
            <a:ext cx="0" cy="329161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F4CFDA8-D717-68FD-108E-AAEC95C5940B}"/>
              </a:ext>
            </a:extLst>
          </p:cNvPr>
          <p:cNvCxnSpPr>
            <a:cxnSpLocks/>
          </p:cNvCxnSpPr>
          <p:nvPr/>
        </p:nvCxnSpPr>
        <p:spPr>
          <a:xfrm>
            <a:off x="1855151" y="3021291"/>
            <a:ext cx="0" cy="329161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B049662-9905-97C4-1798-A44AA92A4F3D}"/>
              </a:ext>
            </a:extLst>
          </p:cNvPr>
          <p:cNvCxnSpPr>
            <a:cxnSpLocks/>
          </p:cNvCxnSpPr>
          <p:nvPr/>
        </p:nvCxnSpPr>
        <p:spPr>
          <a:xfrm>
            <a:off x="1845724" y="4157220"/>
            <a:ext cx="0" cy="329161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A6EFFD6-6A10-D481-72D3-D3CB4C521DB1}"/>
              </a:ext>
            </a:extLst>
          </p:cNvPr>
          <p:cNvCxnSpPr>
            <a:cxnSpLocks/>
          </p:cNvCxnSpPr>
          <p:nvPr/>
        </p:nvCxnSpPr>
        <p:spPr>
          <a:xfrm>
            <a:off x="1845724" y="4854026"/>
            <a:ext cx="0" cy="329161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4747917-2721-A113-C42E-6B6EEB9E77E1}"/>
              </a:ext>
            </a:extLst>
          </p:cNvPr>
          <p:cNvCxnSpPr/>
          <p:nvPr/>
        </p:nvCxnSpPr>
        <p:spPr>
          <a:xfrm flipV="1">
            <a:off x="1570776" y="4854026"/>
            <a:ext cx="0" cy="329161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31A697A-379F-4D2B-E5E7-6CF2EBDC51B1}"/>
              </a:ext>
            </a:extLst>
          </p:cNvPr>
          <p:cNvCxnSpPr/>
          <p:nvPr/>
        </p:nvCxnSpPr>
        <p:spPr>
          <a:xfrm flipV="1">
            <a:off x="1570776" y="4157220"/>
            <a:ext cx="0" cy="329161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AA7DC07-FBCF-6D61-59E3-4CD34A643E14}"/>
              </a:ext>
            </a:extLst>
          </p:cNvPr>
          <p:cNvCxnSpPr/>
          <p:nvPr/>
        </p:nvCxnSpPr>
        <p:spPr>
          <a:xfrm flipV="1">
            <a:off x="1570776" y="3021291"/>
            <a:ext cx="0" cy="329161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0933126-CA68-9B45-5A63-B9D047ABE6F1}"/>
              </a:ext>
            </a:extLst>
          </p:cNvPr>
          <p:cNvCxnSpPr/>
          <p:nvPr/>
        </p:nvCxnSpPr>
        <p:spPr>
          <a:xfrm flipV="1">
            <a:off x="1581774" y="2252229"/>
            <a:ext cx="0" cy="329161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7C1784CE-E658-BD72-7D2D-84C9B9AB1C68}"/>
              </a:ext>
            </a:extLst>
          </p:cNvPr>
          <p:cNvCxnSpPr/>
          <p:nvPr/>
        </p:nvCxnSpPr>
        <p:spPr>
          <a:xfrm flipV="1">
            <a:off x="1592772" y="1555423"/>
            <a:ext cx="0" cy="329161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4536F5A6-D0EB-78C7-434C-9F1BF25086D7}"/>
              </a:ext>
            </a:extLst>
          </p:cNvPr>
          <p:cNvSpPr/>
          <p:nvPr/>
        </p:nvSpPr>
        <p:spPr>
          <a:xfrm>
            <a:off x="4074585" y="2910657"/>
            <a:ext cx="459707" cy="367645"/>
          </a:xfrm>
          <a:prstGeom prst="roundRect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L1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E37A6E3B-A323-41E1-F82D-13286D006CE1}"/>
              </a:ext>
            </a:extLst>
          </p:cNvPr>
          <p:cNvSpPr/>
          <p:nvPr/>
        </p:nvSpPr>
        <p:spPr>
          <a:xfrm>
            <a:off x="4534292" y="2910657"/>
            <a:ext cx="669303" cy="367645"/>
          </a:xfrm>
          <a:prstGeom prst="roundRect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L2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20FB9DF2-1B0D-B388-8966-93ED5F673FAB}"/>
              </a:ext>
            </a:extLst>
          </p:cNvPr>
          <p:cNvSpPr/>
          <p:nvPr/>
        </p:nvSpPr>
        <p:spPr>
          <a:xfrm>
            <a:off x="5212386" y="2910657"/>
            <a:ext cx="1055336" cy="367645"/>
          </a:xfrm>
          <a:prstGeom prst="roundRect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LLC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B5E00B25-2CC5-CDFA-F5A1-360DCA946182}"/>
              </a:ext>
            </a:extLst>
          </p:cNvPr>
          <p:cNvSpPr/>
          <p:nvPr/>
        </p:nvSpPr>
        <p:spPr>
          <a:xfrm>
            <a:off x="6276513" y="2910656"/>
            <a:ext cx="2670761" cy="367645"/>
          </a:xfrm>
          <a:prstGeom prst="roundRect">
            <a:avLst>
              <a:gd name="adj" fmla="val 0"/>
            </a:avLst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Main Memory</a:t>
            </a:r>
          </a:p>
        </p:txBody>
      </p:sp>
      <p:sp>
        <p:nvSpPr>
          <p:cNvPr id="26" name="Down Arrow 25">
            <a:extLst>
              <a:ext uri="{FF2B5EF4-FFF2-40B4-BE49-F238E27FC236}">
                <a16:creationId xmlns:a16="http://schemas.microsoft.com/office/drawing/2014/main" id="{0DAF4028-1C3D-9BB2-F32E-45C544235598}"/>
              </a:ext>
            </a:extLst>
          </p:cNvPr>
          <p:cNvSpPr/>
          <p:nvPr/>
        </p:nvSpPr>
        <p:spPr>
          <a:xfrm>
            <a:off x="1764203" y="1555423"/>
            <a:ext cx="163042" cy="329161"/>
          </a:xfrm>
          <a:prstGeom prst="downArrow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Down Arrow 26">
            <a:extLst>
              <a:ext uri="{FF2B5EF4-FFF2-40B4-BE49-F238E27FC236}">
                <a16:creationId xmlns:a16="http://schemas.microsoft.com/office/drawing/2014/main" id="{2B9A2069-608C-612F-E251-70962E2B9CC5}"/>
              </a:ext>
            </a:extLst>
          </p:cNvPr>
          <p:cNvSpPr/>
          <p:nvPr/>
        </p:nvSpPr>
        <p:spPr>
          <a:xfrm>
            <a:off x="1764203" y="2254578"/>
            <a:ext cx="163042" cy="329161"/>
          </a:xfrm>
          <a:prstGeom prst="downArrow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Down Arrow 27">
            <a:extLst>
              <a:ext uri="{FF2B5EF4-FFF2-40B4-BE49-F238E27FC236}">
                <a16:creationId xmlns:a16="http://schemas.microsoft.com/office/drawing/2014/main" id="{92D30848-4B25-35C5-1142-84FDDE2FCB63}"/>
              </a:ext>
            </a:extLst>
          </p:cNvPr>
          <p:cNvSpPr/>
          <p:nvPr/>
        </p:nvSpPr>
        <p:spPr>
          <a:xfrm>
            <a:off x="1764203" y="3018555"/>
            <a:ext cx="163042" cy="329161"/>
          </a:xfrm>
          <a:prstGeom prst="downArrow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Down Arrow 28">
            <a:extLst>
              <a:ext uri="{FF2B5EF4-FFF2-40B4-BE49-F238E27FC236}">
                <a16:creationId xmlns:a16="http://schemas.microsoft.com/office/drawing/2014/main" id="{DA75F449-8535-B0A8-F97D-1E9F0878AA13}"/>
              </a:ext>
            </a:extLst>
          </p:cNvPr>
          <p:cNvSpPr/>
          <p:nvPr/>
        </p:nvSpPr>
        <p:spPr>
          <a:xfrm>
            <a:off x="1764203" y="4168219"/>
            <a:ext cx="163042" cy="329161"/>
          </a:xfrm>
          <a:prstGeom prst="downArrow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Down Arrow 29">
            <a:extLst>
              <a:ext uri="{FF2B5EF4-FFF2-40B4-BE49-F238E27FC236}">
                <a16:creationId xmlns:a16="http://schemas.microsoft.com/office/drawing/2014/main" id="{7387E3D1-5BE4-10E6-2479-47A300F9B67F}"/>
              </a:ext>
            </a:extLst>
          </p:cNvPr>
          <p:cNvSpPr/>
          <p:nvPr/>
        </p:nvSpPr>
        <p:spPr>
          <a:xfrm>
            <a:off x="1764203" y="4854026"/>
            <a:ext cx="163042" cy="329161"/>
          </a:xfrm>
          <a:prstGeom prst="downArrow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0B448706-ECCA-CE23-1001-0E5A8D18153E}"/>
              </a:ext>
            </a:extLst>
          </p:cNvPr>
          <p:cNvSpPr/>
          <p:nvPr/>
        </p:nvSpPr>
        <p:spPr>
          <a:xfrm>
            <a:off x="4074585" y="2366663"/>
            <a:ext cx="1224364" cy="367646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Baseline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7C349FE-F86B-1224-9A66-EBB6A39FFDF3}"/>
              </a:ext>
            </a:extLst>
          </p:cNvPr>
          <p:cNvCxnSpPr/>
          <p:nvPr/>
        </p:nvCxnSpPr>
        <p:spPr>
          <a:xfrm>
            <a:off x="6730737" y="2500811"/>
            <a:ext cx="0" cy="2804863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810DBEBE-61C3-FC7B-9739-4D94172A5DB4}"/>
              </a:ext>
            </a:extLst>
          </p:cNvPr>
          <p:cNvCxnSpPr/>
          <p:nvPr/>
        </p:nvCxnSpPr>
        <p:spPr>
          <a:xfrm>
            <a:off x="6730737" y="2734309"/>
            <a:ext cx="2216537" cy="0"/>
          </a:xfrm>
          <a:prstGeom prst="straightConnector1">
            <a:avLst/>
          </a:prstGeom>
          <a:ln w="1905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720B2390-2593-A22B-0E76-79016FA83D68}"/>
              </a:ext>
            </a:extLst>
          </p:cNvPr>
          <p:cNvSpPr txBox="1"/>
          <p:nvPr/>
        </p:nvSpPr>
        <p:spPr>
          <a:xfrm>
            <a:off x="6892975" y="2344721"/>
            <a:ext cx="1989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Processor is stalled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B9F0649-5A1E-4380-EA92-6DADCABB2F39}"/>
              </a:ext>
            </a:extLst>
          </p:cNvPr>
          <p:cNvSpPr txBox="1"/>
          <p:nvPr/>
        </p:nvSpPr>
        <p:spPr>
          <a:xfrm>
            <a:off x="5410985" y="1702549"/>
            <a:ext cx="3102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Latency tolerance limit of ROB</a:t>
            </a:r>
          </a:p>
        </p:txBody>
      </p:sp>
      <p:sp>
        <p:nvSpPr>
          <p:cNvPr id="41" name="Freeform 40">
            <a:extLst>
              <a:ext uri="{FF2B5EF4-FFF2-40B4-BE49-F238E27FC236}">
                <a16:creationId xmlns:a16="http://schemas.microsoft.com/office/drawing/2014/main" id="{36E81151-6B2F-B938-C94E-D16BDBB85962}"/>
              </a:ext>
            </a:extLst>
          </p:cNvPr>
          <p:cNvSpPr/>
          <p:nvPr/>
        </p:nvSpPr>
        <p:spPr>
          <a:xfrm>
            <a:off x="6154296" y="2080312"/>
            <a:ext cx="510455" cy="414780"/>
          </a:xfrm>
          <a:custGeom>
            <a:avLst/>
            <a:gdLst>
              <a:gd name="connsiteX0" fmla="*/ 20261 w 510455"/>
              <a:gd name="connsiteY0" fmla="*/ 0 h 414780"/>
              <a:gd name="connsiteX1" fmla="*/ 57968 w 510455"/>
              <a:gd name="connsiteY1" fmla="*/ 339365 h 414780"/>
              <a:gd name="connsiteX2" fmla="*/ 510455 w 510455"/>
              <a:gd name="connsiteY2" fmla="*/ 414780 h 414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10455" h="414780">
                <a:moveTo>
                  <a:pt x="20261" y="0"/>
                </a:moveTo>
                <a:cubicBezTo>
                  <a:pt x="-1735" y="135117"/>
                  <a:pt x="-23731" y="270235"/>
                  <a:pt x="57968" y="339365"/>
                </a:cubicBezTo>
                <a:cubicBezTo>
                  <a:pt x="139667" y="408495"/>
                  <a:pt x="325061" y="411637"/>
                  <a:pt x="510455" y="414780"/>
                </a:cubicBezTo>
              </a:path>
            </a:pathLst>
          </a:custGeom>
          <a:noFill/>
          <a:ln>
            <a:solidFill>
              <a:schemeClr val="bg2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29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3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3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3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3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3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9" grpId="0"/>
      <p:bldP spid="40" grpId="0"/>
      <p:bldP spid="41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D13F9E2-A78F-6F56-A196-C5C0BBB701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Corbel" panose="020B0503020204020204" pitchFamily="34" charset="0"/>
              </a:rPr>
              <a:t>Hermes Overview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5699573-8E19-2DCE-9E1E-F52E346083FE}"/>
              </a:ext>
            </a:extLst>
          </p:cNvPr>
          <p:cNvSpPr/>
          <p:nvPr/>
        </p:nvSpPr>
        <p:spPr>
          <a:xfrm>
            <a:off x="1313430" y="1187778"/>
            <a:ext cx="801279" cy="367645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Core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40C7EEE0-CF3E-5BE5-24FA-8834C349DE35}"/>
              </a:ext>
            </a:extLst>
          </p:cNvPr>
          <p:cNvSpPr/>
          <p:nvPr/>
        </p:nvSpPr>
        <p:spPr>
          <a:xfrm>
            <a:off x="1338645" y="1884584"/>
            <a:ext cx="750838" cy="36764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L1-D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815B641C-C4B7-73E1-92C7-80C8533C2413}"/>
              </a:ext>
            </a:extLst>
          </p:cNvPr>
          <p:cNvSpPr/>
          <p:nvPr/>
        </p:nvSpPr>
        <p:spPr>
          <a:xfrm>
            <a:off x="1167313" y="2581390"/>
            <a:ext cx="1093509" cy="43990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L2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A194375E-3453-69C3-13CE-6BFDA2EE258E}"/>
              </a:ext>
            </a:extLst>
          </p:cNvPr>
          <p:cNvSpPr/>
          <p:nvPr/>
        </p:nvSpPr>
        <p:spPr>
          <a:xfrm>
            <a:off x="819722" y="3350452"/>
            <a:ext cx="1797429" cy="806768"/>
          </a:xfrm>
          <a:prstGeom prst="roundRect">
            <a:avLst>
              <a:gd name="adj" fmla="val 10825"/>
            </a:avLst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LLC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DBE574B0-C6EA-E6A6-3F7B-26DDD749A59E}"/>
              </a:ext>
            </a:extLst>
          </p:cNvPr>
          <p:cNvSpPr/>
          <p:nvPr/>
        </p:nvSpPr>
        <p:spPr>
          <a:xfrm>
            <a:off x="1363862" y="4486381"/>
            <a:ext cx="700407" cy="36764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MC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E256ACFD-C4DF-996E-46CA-3DBBFAAFF6E8}"/>
              </a:ext>
            </a:extLst>
          </p:cNvPr>
          <p:cNvSpPr/>
          <p:nvPr/>
        </p:nvSpPr>
        <p:spPr>
          <a:xfrm>
            <a:off x="378684" y="5183187"/>
            <a:ext cx="2670761" cy="887675"/>
          </a:xfrm>
          <a:prstGeom prst="roundRect">
            <a:avLst>
              <a:gd name="adj" fmla="val 10825"/>
            </a:avLst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Off-Chip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Main Memory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A81389F-DE91-2DB9-B688-3815642FF51D}"/>
              </a:ext>
            </a:extLst>
          </p:cNvPr>
          <p:cNvCxnSpPr/>
          <p:nvPr/>
        </p:nvCxnSpPr>
        <p:spPr>
          <a:xfrm>
            <a:off x="1853580" y="1555423"/>
            <a:ext cx="0" cy="329161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36C9381-3574-AD67-161F-76479FCF77BB}"/>
              </a:ext>
            </a:extLst>
          </p:cNvPr>
          <p:cNvCxnSpPr>
            <a:cxnSpLocks/>
          </p:cNvCxnSpPr>
          <p:nvPr/>
        </p:nvCxnSpPr>
        <p:spPr>
          <a:xfrm>
            <a:off x="1853580" y="2252229"/>
            <a:ext cx="0" cy="329161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F4CFDA8-D717-68FD-108E-AAEC95C5940B}"/>
              </a:ext>
            </a:extLst>
          </p:cNvPr>
          <p:cNvCxnSpPr>
            <a:cxnSpLocks/>
          </p:cNvCxnSpPr>
          <p:nvPr/>
        </p:nvCxnSpPr>
        <p:spPr>
          <a:xfrm>
            <a:off x="1855151" y="3021291"/>
            <a:ext cx="0" cy="329161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B049662-9905-97C4-1798-A44AA92A4F3D}"/>
              </a:ext>
            </a:extLst>
          </p:cNvPr>
          <p:cNvCxnSpPr>
            <a:cxnSpLocks/>
          </p:cNvCxnSpPr>
          <p:nvPr/>
        </p:nvCxnSpPr>
        <p:spPr>
          <a:xfrm>
            <a:off x="1845724" y="4157220"/>
            <a:ext cx="0" cy="329161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A6EFFD6-6A10-D481-72D3-D3CB4C521DB1}"/>
              </a:ext>
            </a:extLst>
          </p:cNvPr>
          <p:cNvCxnSpPr>
            <a:cxnSpLocks/>
          </p:cNvCxnSpPr>
          <p:nvPr/>
        </p:nvCxnSpPr>
        <p:spPr>
          <a:xfrm>
            <a:off x="1845724" y="4854026"/>
            <a:ext cx="0" cy="329161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4747917-2721-A113-C42E-6B6EEB9E77E1}"/>
              </a:ext>
            </a:extLst>
          </p:cNvPr>
          <p:cNvCxnSpPr/>
          <p:nvPr/>
        </p:nvCxnSpPr>
        <p:spPr>
          <a:xfrm flipV="1">
            <a:off x="1570776" y="4854026"/>
            <a:ext cx="0" cy="329161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31A697A-379F-4D2B-E5E7-6CF2EBDC51B1}"/>
              </a:ext>
            </a:extLst>
          </p:cNvPr>
          <p:cNvCxnSpPr/>
          <p:nvPr/>
        </p:nvCxnSpPr>
        <p:spPr>
          <a:xfrm flipV="1">
            <a:off x="1570776" y="4157220"/>
            <a:ext cx="0" cy="329161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AA7DC07-FBCF-6D61-59E3-4CD34A643E14}"/>
              </a:ext>
            </a:extLst>
          </p:cNvPr>
          <p:cNvCxnSpPr/>
          <p:nvPr/>
        </p:nvCxnSpPr>
        <p:spPr>
          <a:xfrm flipV="1">
            <a:off x="1570776" y="3021291"/>
            <a:ext cx="0" cy="329161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0933126-CA68-9B45-5A63-B9D047ABE6F1}"/>
              </a:ext>
            </a:extLst>
          </p:cNvPr>
          <p:cNvCxnSpPr/>
          <p:nvPr/>
        </p:nvCxnSpPr>
        <p:spPr>
          <a:xfrm flipV="1">
            <a:off x="1581774" y="2252229"/>
            <a:ext cx="0" cy="329161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7C1784CE-E658-BD72-7D2D-84C9B9AB1C68}"/>
              </a:ext>
            </a:extLst>
          </p:cNvPr>
          <p:cNvCxnSpPr/>
          <p:nvPr/>
        </p:nvCxnSpPr>
        <p:spPr>
          <a:xfrm flipV="1">
            <a:off x="1592772" y="1555423"/>
            <a:ext cx="0" cy="329161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4536F5A6-D0EB-78C7-434C-9F1BF25086D7}"/>
              </a:ext>
            </a:extLst>
          </p:cNvPr>
          <p:cNvSpPr/>
          <p:nvPr/>
        </p:nvSpPr>
        <p:spPr>
          <a:xfrm>
            <a:off x="4074585" y="2910657"/>
            <a:ext cx="459707" cy="367645"/>
          </a:xfrm>
          <a:prstGeom prst="roundRect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L1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E37A6E3B-A323-41E1-F82D-13286D006CE1}"/>
              </a:ext>
            </a:extLst>
          </p:cNvPr>
          <p:cNvSpPr/>
          <p:nvPr/>
        </p:nvSpPr>
        <p:spPr>
          <a:xfrm>
            <a:off x="4534292" y="2910657"/>
            <a:ext cx="669303" cy="367645"/>
          </a:xfrm>
          <a:prstGeom prst="roundRect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L2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20FB9DF2-1B0D-B388-8966-93ED5F673FAB}"/>
              </a:ext>
            </a:extLst>
          </p:cNvPr>
          <p:cNvSpPr/>
          <p:nvPr/>
        </p:nvSpPr>
        <p:spPr>
          <a:xfrm>
            <a:off x="5212386" y="2910657"/>
            <a:ext cx="1055336" cy="367645"/>
          </a:xfrm>
          <a:prstGeom prst="roundRect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LLC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B5E00B25-2CC5-CDFA-F5A1-360DCA946182}"/>
              </a:ext>
            </a:extLst>
          </p:cNvPr>
          <p:cNvSpPr/>
          <p:nvPr/>
        </p:nvSpPr>
        <p:spPr>
          <a:xfrm>
            <a:off x="6276513" y="2910656"/>
            <a:ext cx="2670761" cy="367645"/>
          </a:xfrm>
          <a:prstGeom prst="roundRect">
            <a:avLst>
              <a:gd name="adj" fmla="val 0"/>
            </a:avLst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Main Memory</a:t>
            </a:r>
          </a:p>
        </p:txBody>
      </p:sp>
      <p:sp>
        <p:nvSpPr>
          <p:cNvPr id="26" name="Down Arrow 25">
            <a:extLst>
              <a:ext uri="{FF2B5EF4-FFF2-40B4-BE49-F238E27FC236}">
                <a16:creationId xmlns:a16="http://schemas.microsoft.com/office/drawing/2014/main" id="{0DAF4028-1C3D-9BB2-F32E-45C544235598}"/>
              </a:ext>
            </a:extLst>
          </p:cNvPr>
          <p:cNvSpPr/>
          <p:nvPr/>
        </p:nvSpPr>
        <p:spPr>
          <a:xfrm>
            <a:off x="1764203" y="1555423"/>
            <a:ext cx="163042" cy="329161"/>
          </a:xfrm>
          <a:prstGeom prst="downArrow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Down Arrow 26">
            <a:extLst>
              <a:ext uri="{FF2B5EF4-FFF2-40B4-BE49-F238E27FC236}">
                <a16:creationId xmlns:a16="http://schemas.microsoft.com/office/drawing/2014/main" id="{2B9A2069-608C-612F-E251-70962E2B9CC5}"/>
              </a:ext>
            </a:extLst>
          </p:cNvPr>
          <p:cNvSpPr/>
          <p:nvPr/>
        </p:nvSpPr>
        <p:spPr>
          <a:xfrm>
            <a:off x="1764203" y="2254578"/>
            <a:ext cx="163042" cy="329161"/>
          </a:xfrm>
          <a:prstGeom prst="downArrow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Down Arrow 27">
            <a:extLst>
              <a:ext uri="{FF2B5EF4-FFF2-40B4-BE49-F238E27FC236}">
                <a16:creationId xmlns:a16="http://schemas.microsoft.com/office/drawing/2014/main" id="{92D30848-4B25-35C5-1142-84FDDE2FCB63}"/>
              </a:ext>
            </a:extLst>
          </p:cNvPr>
          <p:cNvSpPr/>
          <p:nvPr/>
        </p:nvSpPr>
        <p:spPr>
          <a:xfrm>
            <a:off x="1764203" y="3018555"/>
            <a:ext cx="163042" cy="329161"/>
          </a:xfrm>
          <a:prstGeom prst="downArrow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Down Arrow 28">
            <a:extLst>
              <a:ext uri="{FF2B5EF4-FFF2-40B4-BE49-F238E27FC236}">
                <a16:creationId xmlns:a16="http://schemas.microsoft.com/office/drawing/2014/main" id="{DA75F449-8535-B0A8-F97D-1E9F0878AA13}"/>
              </a:ext>
            </a:extLst>
          </p:cNvPr>
          <p:cNvSpPr/>
          <p:nvPr/>
        </p:nvSpPr>
        <p:spPr>
          <a:xfrm>
            <a:off x="1764203" y="4168219"/>
            <a:ext cx="163042" cy="329161"/>
          </a:xfrm>
          <a:prstGeom prst="downArrow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Down Arrow 29">
            <a:extLst>
              <a:ext uri="{FF2B5EF4-FFF2-40B4-BE49-F238E27FC236}">
                <a16:creationId xmlns:a16="http://schemas.microsoft.com/office/drawing/2014/main" id="{7387E3D1-5BE4-10E6-2479-47A300F9B67F}"/>
              </a:ext>
            </a:extLst>
          </p:cNvPr>
          <p:cNvSpPr/>
          <p:nvPr/>
        </p:nvSpPr>
        <p:spPr>
          <a:xfrm>
            <a:off x="1764203" y="4854026"/>
            <a:ext cx="163042" cy="329161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1401E2E2-A08D-D20A-4E80-ABE91BF748AA}"/>
              </a:ext>
            </a:extLst>
          </p:cNvPr>
          <p:cNvSpPr/>
          <p:nvPr/>
        </p:nvSpPr>
        <p:spPr>
          <a:xfrm>
            <a:off x="2766730" y="1187777"/>
            <a:ext cx="1008162" cy="36764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POPET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DB0E4041-31C9-D856-5EAA-10DCF441C43E}"/>
              </a:ext>
            </a:extLst>
          </p:cNvPr>
          <p:cNvSpPr/>
          <p:nvPr/>
        </p:nvSpPr>
        <p:spPr>
          <a:xfrm>
            <a:off x="4074585" y="4030877"/>
            <a:ext cx="459707" cy="367645"/>
          </a:xfrm>
          <a:prstGeom prst="roundRect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L1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6A816435-7177-E485-FA10-D06B166865EC}"/>
              </a:ext>
            </a:extLst>
          </p:cNvPr>
          <p:cNvSpPr/>
          <p:nvPr/>
        </p:nvSpPr>
        <p:spPr>
          <a:xfrm>
            <a:off x="4534292" y="4030877"/>
            <a:ext cx="669303" cy="367645"/>
          </a:xfrm>
          <a:prstGeom prst="roundRect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L2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A7CE120B-0C31-11D3-DFBA-8970C43C45F6}"/>
              </a:ext>
            </a:extLst>
          </p:cNvPr>
          <p:cNvSpPr/>
          <p:nvPr/>
        </p:nvSpPr>
        <p:spPr>
          <a:xfrm>
            <a:off x="5212386" y="4030877"/>
            <a:ext cx="1055336" cy="367645"/>
          </a:xfrm>
          <a:prstGeom prst="roundRect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LLC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66652D7C-4D7A-3720-C72D-8DBDD00C828C}"/>
              </a:ext>
            </a:extLst>
          </p:cNvPr>
          <p:cNvSpPr/>
          <p:nvPr/>
        </p:nvSpPr>
        <p:spPr>
          <a:xfrm>
            <a:off x="4616312" y="4513222"/>
            <a:ext cx="2670761" cy="367645"/>
          </a:xfrm>
          <a:prstGeom prst="roundRect">
            <a:avLst>
              <a:gd name="adj" fmla="val 0"/>
            </a:avLst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Main Memory</a:t>
            </a:r>
          </a:p>
        </p:txBody>
      </p:sp>
      <p:sp>
        <p:nvSpPr>
          <p:cNvPr id="34" name="Down Arrow 33">
            <a:extLst>
              <a:ext uri="{FF2B5EF4-FFF2-40B4-BE49-F238E27FC236}">
                <a16:creationId xmlns:a16="http://schemas.microsoft.com/office/drawing/2014/main" id="{EA1CC723-1AC0-86C7-A13B-CC50B57D889A}"/>
              </a:ext>
            </a:extLst>
          </p:cNvPr>
          <p:cNvSpPr/>
          <p:nvPr/>
        </p:nvSpPr>
        <p:spPr>
          <a:xfrm rot="16200000">
            <a:off x="2353789" y="1132228"/>
            <a:ext cx="173862" cy="478741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6" name="Graphic 35" descr="Badge 1 with solid fill">
            <a:extLst>
              <a:ext uri="{FF2B5EF4-FFF2-40B4-BE49-F238E27FC236}">
                <a16:creationId xmlns:a16="http://schemas.microsoft.com/office/drawing/2014/main" id="{82EB3137-90B6-A1D9-E04B-A874608528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16999" y="836102"/>
            <a:ext cx="400004" cy="400004"/>
          </a:xfrm>
          <a:prstGeom prst="rect">
            <a:avLst/>
          </a:prstGeom>
        </p:spPr>
      </p:pic>
      <p:sp>
        <p:nvSpPr>
          <p:cNvPr id="40" name="Bent Up Arrow 39">
            <a:extLst>
              <a:ext uri="{FF2B5EF4-FFF2-40B4-BE49-F238E27FC236}">
                <a16:creationId xmlns:a16="http://schemas.microsoft.com/office/drawing/2014/main" id="{353986C8-C80A-0F70-1A35-FECB9E282D38}"/>
              </a:ext>
            </a:extLst>
          </p:cNvPr>
          <p:cNvSpPr/>
          <p:nvPr/>
        </p:nvSpPr>
        <p:spPr>
          <a:xfrm rot="16200000" flipH="1">
            <a:off x="1140307" y="2615924"/>
            <a:ext cx="3138916" cy="1168747"/>
          </a:xfrm>
          <a:prstGeom prst="bentUpArrow">
            <a:avLst>
              <a:gd name="adj1" fmla="val 7499"/>
              <a:gd name="adj2" fmla="val 7993"/>
              <a:gd name="adj3" fmla="val 8848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2" name="Graphic 41" descr="Badge with solid fill">
            <a:extLst>
              <a:ext uri="{FF2B5EF4-FFF2-40B4-BE49-F238E27FC236}">
                <a16:creationId xmlns:a16="http://schemas.microsoft.com/office/drawing/2014/main" id="{9CC4DF80-D761-9E7D-B850-510EABF328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757209" y="2032983"/>
            <a:ext cx="400005" cy="400005"/>
          </a:xfrm>
          <a:prstGeom prst="rect">
            <a:avLst/>
          </a:prstGeom>
        </p:spPr>
      </p:pic>
      <p:pic>
        <p:nvPicPr>
          <p:cNvPr id="44" name="Graphic 43" descr="Badge 3 with solid fill">
            <a:extLst>
              <a:ext uri="{FF2B5EF4-FFF2-40B4-BE49-F238E27FC236}">
                <a16:creationId xmlns:a16="http://schemas.microsoft.com/office/drawing/2014/main" id="{85CC8FD4-F61E-C564-9D49-7EF86F3B6A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031566" y="4157220"/>
            <a:ext cx="400005" cy="400005"/>
          </a:xfrm>
          <a:prstGeom prst="rect">
            <a:avLst/>
          </a:prstGeom>
        </p:spPr>
      </p:pic>
      <p:sp>
        <p:nvSpPr>
          <p:cNvPr id="45" name="Down Arrow 44">
            <a:extLst>
              <a:ext uri="{FF2B5EF4-FFF2-40B4-BE49-F238E27FC236}">
                <a16:creationId xmlns:a16="http://schemas.microsoft.com/office/drawing/2014/main" id="{02AC4D0E-FE9E-4C29-DBC4-B815E38E305E}"/>
              </a:ext>
            </a:extLst>
          </p:cNvPr>
          <p:cNvSpPr/>
          <p:nvPr/>
        </p:nvSpPr>
        <p:spPr>
          <a:xfrm rot="10800000">
            <a:off x="1489255" y="4854025"/>
            <a:ext cx="163042" cy="329161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Down Arrow 45">
            <a:extLst>
              <a:ext uri="{FF2B5EF4-FFF2-40B4-BE49-F238E27FC236}">
                <a16:creationId xmlns:a16="http://schemas.microsoft.com/office/drawing/2014/main" id="{02C0B435-ACCD-CC40-470A-5A288971E1B1}"/>
              </a:ext>
            </a:extLst>
          </p:cNvPr>
          <p:cNvSpPr/>
          <p:nvPr/>
        </p:nvSpPr>
        <p:spPr>
          <a:xfrm rot="10800000">
            <a:off x="1498534" y="4157219"/>
            <a:ext cx="163042" cy="329161"/>
          </a:xfrm>
          <a:prstGeom prst="downArrow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Down Arrow 46">
            <a:extLst>
              <a:ext uri="{FF2B5EF4-FFF2-40B4-BE49-F238E27FC236}">
                <a16:creationId xmlns:a16="http://schemas.microsoft.com/office/drawing/2014/main" id="{8C36FC4C-F1AE-6873-E2F1-B8F78609C71E}"/>
              </a:ext>
            </a:extLst>
          </p:cNvPr>
          <p:cNvSpPr/>
          <p:nvPr/>
        </p:nvSpPr>
        <p:spPr>
          <a:xfrm rot="10800000">
            <a:off x="1489255" y="3026791"/>
            <a:ext cx="163042" cy="329161"/>
          </a:xfrm>
          <a:prstGeom prst="downArrow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Down Arrow 47">
            <a:extLst>
              <a:ext uri="{FF2B5EF4-FFF2-40B4-BE49-F238E27FC236}">
                <a16:creationId xmlns:a16="http://schemas.microsoft.com/office/drawing/2014/main" id="{59C1BE1D-78F4-22D2-B444-2D7D858DF5C2}"/>
              </a:ext>
            </a:extLst>
          </p:cNvPr>
          <p:cNvSpPr/>
          <p:nvPr/>
        </p:nvSpPr>
        <p:spPr>
          <a:xfrm rot="10800000">
            <a:off x="1509944" y="2255752"/>
            <a:ext cx="163042" cy="329161"/>
          </a:xfrm>
          <a:prstGeom prst="downArrow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Down Arrow 48">
            <a:extLst>
              <a:ext uri="{FF2B5EF4-FFF2-40B4-BE49-F238E27FC236}">
                <a16:creationId xmlns:a16="http://schemas.microsoft.com/office/drawing/2014/main" id="{CF6EF8CA-B853-01AA-8E22-C8AF99113EDF}"/>
              </a:ext>
            </a:extLst>
          </p:cNvPr>
          <p:cNvSpPr/>
          <p:nvPr/>
        </p:nvSpPr>
        <p:spPr>
          <a:xfrm rot="10800000">
            <a:off x="1509944" y="1558946"/>
            <a:ext cx="163042" cy="329161"/>
          </a:xfrm>
          <a:prstGeom prst="downArrow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Rounded Rectangle 49">
            <a:extLst>
              <a:ext uri="{FF2B5EF4-FFF2-40B4-BE49-F238E27FC236}">
                <a16:creationId xmlns:a16="http://schemas.microsoft.com/office/drawing/2014/main" id="{A941FF59-A207-EE23-5A98-2CCEC5EFA490}"/>
              </a:ext>
            </a:extLst>
          </p:cNvPr>
          <p:cNvSpPr/>
          <p:nvPr/>
        </p:nvSpPr>
        <p:spPr>
          <a:xfrm>
            <a:off x="4074585" y="2366663"/>
            <a:ext cx="1224364" cy="367646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Baseline</a:t>
            </a:r>
          </a:p>
        </p:txBody>
      </p:sp>
      <p:sp>
        <p:nvSpPr>
          <p:cNvPr id="51" name="Rounded Rectangle 50">
            <a:extLst>
              <a:ext uri="{FF2B5EF4-FFF2-40B4-BE49-F238E27FC236}">
                <a16:creationId xmlns:a16="http://schemas.microsoft.com/office/drawing/2014/main" id="{292FC00B-9C34-C55C-6770-75843277AF13}"/>
              </a:ext>
            </a:extLst>
          </p:cNvPr>
          <p:cNvSpPr/>
          <p:nvPr/>
        </p:nvSpPr>
        <p:spPr>
          <a:xfrm>
            <a:off x="4080253" y="3535597"/>
            <a:ext cx="1224364" cy="367646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Hermes</a:t>
            </a: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0F9AD869-DE4E-9A0D-4D21-DB2D1FEFD16B}"/>
              </a:ext>
            </a:extLst>
          </p:cNvPr>
          <p:cNvCxnSpPr/>
          <p:nvPr/>
        </p:nvCxnSpPr>
        <p:spPr>
          <a:xfrm>
            <a:off x="6730737" y="2500811"/>
            <a:ext cx="0" cy="2804863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B9FCAEDE-0C8E-6084-20C6-1731D61A8D9F}"/>
              </a:ext>
            </a:extLst>
          </p:cNvPr>
          <p:cNvCxnSpPr>
            <a:cxnSpLocks/>
          </p:cNvCxnSpPr>
          <p:nvPr/>
        </p:nvCxnSpPr>
        <p:spPr>
          <a:xfrm>
            <a:off x="7287073" y="4700018"/>
            <a:ext cx="1660201" cy="0"/>
          </a:xfrm>
          <a:prstGeom prst="straightConnector1">
            <a:avLst/>
          </a:prstGeom>
          <a:ln w="19050">
            <a:solidFill>
              <a:srgbClr val="548235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65F8908F-6638-50A0-C5AC-EFBC4B714251}"/>
              </a:ext>
            </a:extLst>
          </p:cNvPr>
          <p:cNvSpPr txBox="1"/>
          <p:nvPr/>
        </p:nvSpPr>
        <p:spPr>
          <a:xfrm>
            <a:off x="7256708" y="4309377"/>
            <a:ext cx="18069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548235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Saved stall cycles</a:t>
            </a: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2D8F14DF-C3EC-912A-C6D6-6B9DB99E76D6}"/>
              </a:ext>
            </a:extLst>
          </p:cNvPr>
          <p:cNvCxnSpPr/>
          <p:nvPr/>
        </p:nvCxnSpPr>
        <p:spPr>
          <a:xfrm>
            <a:off x="6730737" y="2734309"/>
            <a:ext cx="2216537" cy="0"/>
          </a:xfrm>
          <a:prstGeom prst="straightConnector1">
            <a:avLst/>
          </a:prstGeom>
          <a:ln w="1905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C404E47C-A7B9-B88A-C1BC-21E738F53515}"/>
              </a:ext>
            </a:extLst>
          </p:cNvPr>
          <p:cNvSpPr txBox="1"/>
          <p:nvPr/>
        </p:nvSpPr>
        <p:spPr>
          <a:xfrm>
            <a:off x="6892975" y="2344721"/>
            <a:ext cx="1989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Processor is stalled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4128DB59-45F1-705F-A106-30BE40651C33}"/>
              </a:ext>
            </a:extLst>
          </p:cNvPr>
          <p:cNvSpPr txBox="1"/>
          <p:nvPr/>
        </p:nvSpPr>
        <p:spPr>
          <a:xfrm>
            <a:off x="5410985" y="1702549"/>
            <a:ext cx="3102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Latency tolerance limit of ROB</a:t>
            </a:r>
          </a:p>
        </p:txBody>
      </p:sp>
      <p:sp>
        <p:nvSpPr>
          <p:cNvPr id="59" name="Freeform 58">
            <a:extLst>
              <a:ext uri="{FF2B5EF4-FFF2-40B4-BE49-F238E27FC236}">
                <a16:creationId xmlns:a16="http://schemas.microsoft.com/office/drawing/2014/main" id="{994773B6-965F-3803-F093-5BB1B520E9F6}"/>
              </a:ext>
            </a:extLst>
          </p:cNvPr>
          <p:cNvSpPr/>
          <p:nvPr/>
        </p:nvSpPr>
        <p:spPr>
          <a:xfrm>
            <a:off x="6154296" y="2080312"/>
            <a:ext cx="510455" cy="414780"/>
          </a:xfrm>
          <a:custGeom>
            <a:avLst/>
            <a:gdLst>
              <a:gd name="connsiteX0" fmla="*/ 20261 w 510455"/>
              <a:gd name="connsiteY0" fmla="*/ 0 h 414780"/>
              <a:gd name="connsiteX1" fmla="*/ 57968 w 510455"/>
              <a:gd name="connsiteY1" fmla="*/ 339365 h 414780"/>
              <a:gd name="connsiteX2" fmla="*/ 510455 w 510455"/>
              <a:gd name="connsiteY2" fmla="*/ 414780 h 414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10455" h="414780">
                <a:moveTo>
                  <a:pt x="20261" y="0"/>
                </a:moveTo>
                <a:cubicBezTo>
                  <a:pt x="-1735" y="135117"/>
                  <a:pt x="-23731" y="270235"/>
                  <a:pt x="57968" y="339365"/>
                </a:cubicBezTo>
                <a:cubicBezTo>
                  <a:pt x="139667" y="408495"/>
                  <a:pt x="325061" y="411637"/>
                  <a:pt x="510455" y="414780"/>
                </a:cubicBezTo>
              </a:path>
            </a:pathLst>
          </a:custGeom>
          <a:noFill/>
          <a:ln>
            <a:solidFill>
              <a:schemeClr val="bg2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1" name="Graphic 60" descr="Badge 4 with solid fill">
            <a:extLst>
              <a:ext uri="{FF2B5EF4-FFF2-40B4-BE49-F238E27FC236}">
                <a16:creationId xmlns:a16="http://schemas.microsoft.com/office/drawing/2014/main" id="{91BE7AC0-8B21-A124-1EAC-7C95EBDE78F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66566" y="1518634"/>
            <a:ext cx="400004" cy="400004"/>
          </a:xfrm>
          <a:prstGeom prst="rect">
            <a:avLst/>
          </a:prstGeom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6AC4AAC4-EC6A-7A5A-6DFA-DA54EE6051D8}"/>
              </a:ext>
            </a:extLst>
          </p:cNvPr>
          <p:cNvSpPr txBox="1"/>
          <p:nvPr/>
        </p:nvSpPr>
        <p:spPr>
          <a:xfrm>
            <a:off x="2537865" y="835182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Predict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8200EC3-0B86-EA51-3D9B-EADE772F9D89}"/>
              </a:ext>
            </a:extLst>
          </p:cNvPr>
          <p:cNvSpPr txBox="1"/>
          <p:nvPr/>
        </p:nvSpPr>
        <p:spPr>
          <a:xfrm>
            <a:off x="2219311" y="2368841"/>
            <a:ext cx="10004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Issue a  Hermes request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6D3CD8A0-8AC1-C57E-9B56-967F21C5EEA1}"/>
              </a:ext>
            </a:extLst>
          </p:cNvPr>
          <p:cNvSpPr txBox="1"/>
          <p:nvPr/>
        </p:nvSpPr>
        <p:spPr>
          <a:xfrm>
            <a:off x="2350723" y="4182064"/>
            <a:ext cx="623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Wait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C907DD37-EB5D-DBBB-3476-857CC2FDE488}"/>
              </a:ext>
            </a:extLst>
          </p:cNvPr>
          <p:cNvSpPr txBox="1"/>
          <p:nvPr/>
        </p:nvSpPr>
        <p:spPr>
          <a:xfrm>
            <a:off x="329992" y="1515252"/>
            <a:ext cx="698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Train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6E8DF1D9-0188-854C-60E7-BDB9BCB66C9C}"/>
              </a:ext>
            </a:extLst>
          </p:cNvPr>
          <p:cNvSpPr/>
          <p:nvPr/>
        </p:nvSpPr>
        <p:spPr>
          <a:xfrm>
            <a:off x="4020532" y="1776030"/>
            <a:ext cx="5043081" cy="1631934"/>
          </a:xfrm>
          <a:prstGeom prst="rect">
            <a:avLst/>
          </a:prstGeom>
          <a:solidFill>
            <a:srgbClr val="FFFFFF">
              <a:alpha val="6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Rounded Rectangular Callout 67">
            <a:extLst>
              <a:ext uri="{FF2B5EF4-FFF2-40B4-BE49-F238E27FC236}">
                <a16:creationId xmlns:a16="http://schemas.microsoft.com/office/drawing/2014/main" id="{E4D18EAC-75E2-9A5E-C1A1-CDD4BB1E0E0F}"/>
              </a:ext>
            </a:extLst>
          </p:cNvPr>
          <p:cNvSpPr/>
          <p:nvPr/>
        </p:nvSpPr>
        <p:spPr>
          <a:xfrm>
            <a:off x="4401706" y="366784"/>
            <a:ext cx="3210187" cy="702848"/>
          </a:xfrm>
          <a:prstGeom prst="wedgeRoundRectCallout">
            <a:avLst>
              <a:gd name="adj1" fmla="val -68734"/>
              <a:gd name="adj2" fmla="val 91708"/>
              <a:gd name="adj3" fmla="val 16667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Perceptron-based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off-chip load predictor</a:t>
            </a:r>
          </a:p>
        </p:txBody>
      </p:sp>
    </p:spTree>
    <p:extLst>
      <p:ext uri="{BB962C8B-B14F-4D97-AF65-F5344CB8AC3E}">
        <p14:creationId xmlns:p14="http://schemas.microsoft.com/office/powerpoint/2010/main" val="3029448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3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1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24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1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1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1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29" grpId="0" animBg="1"/>
      <p:bldP spid="30" grpId="0" animBg="1"/>
      <p:bldP spid="3" grpId="0" animBg="1"/>
      <p:bldP spid="5" grpId="0" animBg="1"/>
      <p:bldP spid="32" grpId="0" animBg="1"/>
      <p:bldP spid="33" grpId="0" animBg="1"/>
      <p:bldP spid="34" grpId="0" animBg="1"/>
      <p:bldP spid="40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4" grpId="0"/>
      <p:bldP spid="62" grpId="0"/>
      <p:bldP spid="63" grpId="0"/>
      <p:bldP spid="64" grpId="0"/>
      <p:bldP spid="65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6ABF8E1-3EE5-CD08-7BC2-3D6BF1C04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Corbel" panose="020B0503020204020204" pitchFamily="34" charset="0"/>
              </a:rPr>
              <a:t>Designing the Off-Chip Load Predictor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4C092771-C848-B28C-626D-C71D1B1C6800}"/>
              </a:ext>
            </a:extLst>
          </p:cNvPr>
          <p:cNvSpPr/>
          <p:nvPr/>
        </p:nvSpPr>
        <p:spPr>
          <a:xfrm>
            <a:off x="281655" y="2316753"/>
            <a:ext cx="3380540" cy="454036"/>
          </a:xfrm>
          <a:prstGeom prst="roundRect">
            <a:avLst>
              <a:gd name="adj" fmla="val 6884"/>
            </a:avLst>
          </a:prstGeom>
          <a:solidFill>
            <a:schemeClr val="accent1">
              <a:lumMod val="20000"/>
              <a:lumOff val="80000"/>
            </a:schemeClr>
          </a:solidFill>
          <a:ln w="31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Tracking cache contents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7BF1D9AF-4DB8-1AD6-E66C-72B54400F0FC}"/>
              </a:ext>
            </a:extLst>
          </p:cNvPr>
          <p:cNvSpPr/>
          <p:nvPr/>
        </p:nvSpPr>
        <p:spPr>
          <a:xfrm>
            <a:off x="241785" y="5192892"/>
            <a:ext cx="4539403" cy="454036"/>
          </a:xfrm>
          <a:prstGeom prst="roundRect">
            <a:avLst>
              <a:gd name="adj" fmla="val 6884"/>
            </a:avLst>
          </a:prstGeom>
          <a:solidFill>
            <a:schemeClr val="accent6">
              <a:lumMod val="20000"/>
              <a:lumOff val="80000"/>
            </a:schemeClr>
          </a:solidFill>
          <a:ln w="31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Learning from program behavior</a:t>
            </a: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E03AF6B2-0716-380C-F8A7-DB02D33139D6}"/>
              </a:ext>
            </a:extLst>
          </p:cNvPr>
          <p:cNvSpPr/>
          <p:nvPr/>
        </p:nvSpPr>
        <p:spPr>
          <a:xfrm>
            <a:off x="8487715" y="2294166"/>
            <a:ext cx="525770" cy="163315"/>
          </a:xfrm>
          <a:prstGeom prst="rect">
            <a:avLst/>
          </a:prstGeom>
          <a:solidFill>
            <a:srgbClr val="FFFFFF">
              <a:alpha val="6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4" name="Picture 93">
            <a:extLst>
              <a:ext uri="{FF2B5EF4-FFF2-40B4-BE49-F238E27FC236}">
                <a16:creationId xmlns:a16="http://schemas.microsoft.com/office/drawing/2014/main" id="{04453CBD-9E27-10FF-94AD-58E2DE2333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813" b="8029"/>
          <a:stretch/>
        </p:blipFill>
        <p:spPr>
          <a:xfrm>
            <a:off x="7193558" y="3223910"/>
            <a:ext cx="1798642" cy="12025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26C22A3-A383-A8F2-5DF7-66B31CEC2D92}"/>
              </a:ext>
            </a:extLst>
          </p:cNvPr>
          <p:cNvSpPr txBox="1"/>
          <p:nvPr/>
        </p:nvSpPr>
        <p:spPr>
          <a:xfrm>
            <a:off x="165694" y="3326886"/>
            <a:ext cx="580330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Large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metadata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Metadata size increases with cache hierarchy size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May need to track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all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cache operations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Gets complex depending on the cache hierarchy configuration (e.g., inclusivity, bypassing,…)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2BCF18F-0624-D90E-6C71-BCD4B9D82310}"/>
              </a:ext>
            </a:extLst>
          </p:cNvPr>
          <p:cNvSpPr txBox="1"/>
          <p:nvPr/>
        </p:nvSpPr>
        <p:spPr>
          <a:xfrm>
            <a:off x="165695" y="5748748"/>
            <a:ext cx="5480988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marR="0" lvl="1" indent="-44926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Correlate different program features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with off-chip loads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  <a:p>
            <a:pPr marL="457200" marR="0" lvl="1" indent="-185738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A89602-2937-EF6E-3B63-C01226B05DE4}"/>
              </a:ext>
            </a:extLst>
          </p:cNvPr>
          <p:cNvSpPr txBox="1"/>
          <p:nvPr/>
        </p:nvSpPr>
        <p:spPr>
          <a:xfrm>
            <a:off x="244389" y="2763840"/>
            <a:ext cx="60232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MissMap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[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Loh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+, MICRO’11]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for the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DRAM cache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D2D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[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Sembrant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+, ISCA’14]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, D2M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[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Sembrant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+, HPCA’17]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, LP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[Jalili+, HPCA’22]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for the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cache hierarchy</a:t>
            </a:r>
          </a:p>
        </p:txBody>
      </p:sp>
      <p:pic>
        <p:nvPicPr>
          <p:cNvPr id="89" name="Graphic 88" descr="Badge Cross with solid fill">
            <a:extLst>
              <a:ext uri="{FF2B5EF4-FFF2-40B4-BE49-F238E27FC236}">
                <a16:creationId xmlns:a16="http://schemas.microsoft.com/office/drawing/2014/main" id="{F6BFE5D1-5B15-23CE-46AA-0BDC831BDD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37787" y="3336796"/>
            <a:ext cx="454036" cy="454036"/>
          </a:xfrm>
          <a:prstGeom prst="rect">
            <a:avLst/>
          </a:prstGeom>
        </p:spPr>
      </p:pic>
      <p:pic>
        <p:nvPicPr>
          <p:cNvPr id="90" name="Graphic 89" descr="Badge Cross with solid fill">
            <a:extLst>
              <a:ext uri="{FF2B5EF4-FFF2-40B4-BE49-F238E27FC236}">
                <a16:creationId xmlns:a16="http://schemas.microsoft.com/office/drawing/2014/main" id="{5489464E-0573-C6F2-2017-2B4DA032A4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37787" y="4099654"/>
            <a:ext cx="454036" cy="454036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E53E5183-8064-C150-4A68-D3135980D660}"/>
              </a:ext>
            </a:extLst>
          </p:cNvPr>
          <p:cNvSpPr/>
          <p:nvPr/>
        </p:nvSpPr>
        <p:spPr>
          <a:xfrm>
            <a:off x="281654" y="901937"/>
            <a:ext cx="3541045" cy="454036"/>
          </a:xfrm>
          <a:prstGeom prst="roundRect">
            <a:avLst>
              <a:gd name="adj" fmla="val 6884"/>
            </a:avLst>
          </a:prstGeom>
          <a:solidFill>
            <a:schemeClr val="accent4">
              <a:lumMod val="20000"/>
              <a:lumOff val="80000"/>
            </a:schemeClr>
          </a:solidFill>
          <a:ln w="31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History-based prediction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479EC9-6F7F-9487-D66C-FA9136F93B46}"/>
              </a:ext>
            </a:extLst>
          </p:cNvPr>
          <p:cNvSpPr txBox="1"/>
          <p:nvPr/>
        </p:nvSpPr>
        <p:spPr>
          <a:xfrm>
            <a:off x="236842" y="1377620"/>
            <a:ext cx="36747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HMP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[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Yoaz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+, ISCA’99]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for the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L1-D cache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D15950-69A5-9549-41D6-49932C7551F0}"/>
              </a:ext>
            </a:extLst>
          </p:cNvPr>
          <p:cNvSpPr txBox="1"/>
          <p:nvPr/>
        </p:nvSpPr>
        <p:spPr>
          <a:xfrm>
            <a:off x="250377" y="1595356"/>
            <a:ext cx="58033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Using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branch-predictor-like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hybrid predictor: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Global,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Gshare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, and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GSkew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4BBA4BF-58E8-5096-CC40-72D519682E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28612" y="1037521"/>
            <a:ext cx="2384873" cy="120255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9C100EE6-EBD1-171B-C8DF-2DE8253CA946}"/>
              </a:ext>
            </a:extLst>
          </p:cNvPr>
          <p:cNvSpPr/>
          <p:nvPr/>
        </p:nvSpPr>
        <p:spPr>
          <a:xfrm>
            <a:off x="165694" y="6419954"/>
            <a:ext cx="1104306" cy="2700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E67B5B9-6BB0-5827-8CA0-1CA4C341F213}"/>
              </a:ext>
            </a:extLst>
          </p:cNvPr>
          <p:cNvSpPr txBox="1"/>
          <p:nvPr/>
        </p:nvSpPr>
        <p:spPr>
          <a:xfrm>
            <a:off x="639944" y="6154674"/>
            <a:ext cx="2310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Low storage overhead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8937A94-4687-B41F-3E9C-3D4444FF0F3F}"/>
              </a:ext>
            </a:extLst>
          </p:cNvPr>
          <p:cNvSpPr txBox="1"/>
          <p:nvPr/>
        </p:nvSpPr>
        <p:spPr>
          <a:xfrm>
            <a:off x="3430896" y="6154674"/>
            <a:ext cx="23695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Low design complexity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Graphic 15" descr="Badge Tick with solid fill">
            <a:extLst>
              <a:ext uri="{FF2B5EF4-FFF2-40B4-BE49-F238E27FC236}">
                <a16:creationId xmlns:a16="http://schemas.microsoft.com/office/drawing/2014/main" id="{2C306617-1F96-CBD7-65CA-8C30989940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88739" y="6072180"/>
            <a:ext cx="540105" cy="540105"/>
          </a:xfrm>
          <a:prstGeom prst="rect">
            <a:avLst/>
          </a:prstGeom>
        </p:spPr>
      </p:pic>
      <p:pic>
        <p:nvPicPr>
          <p:cNvPr id="17" name="Graphic 16" descr="Badge Tick with solid fill">
            <a:extLst>
              <a:ext uri="{FF2B5EF4-FFF2-40B4-BE49-F238E27FC236}">
                <a16:creationId xmlns:a16="http://schemas.microsoft.com/office/drawing/2014/main" id="{CC91DAB0-734F-E247-769F-873DAE18FC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982297" y="6069287"/>
            <a:ext cx="540105" cy="54010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08542D5-4710-771C-FDA8-91ADCF1053D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027" t="9610" r="7027" b="17739"/>
          <a:stretch/>
        </p:blipFill>
        <p:spPr>
          <a:xfrm>
            <a:off x="6542329" y="5192892"/>
            <a:ext cx="2405784" cy="143782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4C2DF75-4976-5E67-5FDB-0520DA22992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6683" y="983789"/>
            <a:ext cx="1169638" cy="116963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9DF3D66-F008-8EE7-00F6-93FEC7C8F8A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6683" y="3349296"/>
            <a:ext cx="1169638" cy="1169638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53D606B1-5ED0-4419-8B48-EA48147B741E}"/>
              </a:ext>
            </a:extLst>
          </p:cNvPr>
          <p:cNvSpPr/>
          <p:nvPr/>
        </p:nvSpPr>
        <p:spPr>
          <a:xfrm>
            <a:off x="-165100" y="885784"/>
            <a:ext cx="9474200" cy="4178063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2DDA742E-64A7-52B8-6359-43B8C9E07C86}"/>
              </a:ext>
            </a:extLst>
          </p:cNvPr>
          <p:cNvSpPr/>
          <p:nvPr/>
        </p:nvSpPr>
        <p:spPr>
          <a:xfrm>
            <a:off x="-285750" y="2093306"/>
            <a:ext cx="9715499" cy="1612651"/>
          </a:xfrm>
          <a:prstGeom prst="roundRect">
            <a:avLst>
              <a:gd name="adj" fmla="val 6884"/>
            </a:avLst>
          </a:prstGeom>
          <a:solidFill>
            <a:schemeClr val="accent1"/>
          </a:solidFill>
          <a:ln w="28575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POPET provides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both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higher accuracy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and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higher performance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than predictors inspired from these previous works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4054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3" grpId="0"/>
      <p:bldP spid="14" grpId="0"/>
      <p:bldP spid="15" grpId="0"/>
      <p:bldP spid="23" grpId="0" animBg="1"/>
      <p:bldP spid="24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3DD60C1-A1C6-344A-B6B9-D16824830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rgbClr val="C00000"/>
                </a:solidFill>
                <a:latin typeface="Corbel" panose="020B0503020204020204" pitchFamily="34" charset="0"/>
              </a:rPr>
              <a:t>POPET</a:t>
            </a:r>
            <a:r>
              <a:rPr lang="en-US" sz="3200" dirty="0">
                <a:latin typeface="Corbel" panose="020B0503020204020204" pitchFamily="34" charset="0"/>
              </a:rPr>
              <a:t>: Perceptron-Based Off-Chip Predictor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6D62F83-18E9-8862-1D5C-172C8B53FF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Corbel" panose="020B0503020204020204" pitchFamily="34" charset="0"/>
              </a:rPr>
              <a:t>Multi-feature</a:t>
            </a:r>
            <a:r>
              <a:rPr lang="en-US" sz="2400" dirty="0">
                <a:latin typeface="Corbel" panose="020B0503020204020204" pitchFamily="34" charset="0"/>
              </a:rPr>
              <a:t> hashed perceptron model</a:t>
            </a:r>
            <a:r>
              <a:rPr lang="en-US" sz="2400" baseline="30000" dirty="0">
                <a:solidFill>
                  <a:schemeClr val="bg2">
                    <a:lumMod val="50000"/>
                  </a:schemeClr>
                </a:solidFill>
                <a:latin typeface="Corbel" panose="020B0503020204020204" pitchFamily="34" charset="0"/>
              </a:rPr>
              <a:t>[1]</a:t>
            </a:r>
          </a:p>
          <a:p>
            <a:pPr marL="533400" lvl="1"/>
            <a:r>
              <a:rPr lang="en-US" sz="2000" dirty="0">
                <a:latin typeface="Corbel" panose="020B0503020204020204" pitchFamily="34" charset="0"/>
              </a:rPr>
              <a:t>Each feature has its own </a:t>
            </a:r>
            <a:r>
              <a:rPr lang="en-US" sz="2000" i="1" dirty="0">
                <a:solidFill>
                  <a:srgbClr val="B40003"/>
                </a:solidFill>
                <a:latin typeface="Corbel" panose="020B0503020204020204" pitchFamily="34" charset="0"/>
              </a:rPr>
              <a:t>weight table</a:t>
            </a:r>
          </a:p>
          <a:p>
            <a:pPr marL="800100" lvl="2"/>
            <a:r>
              <a:rPr lang="en-US" sz="1900" dirty="0">
                <a:latin typeface="Corbel" panose="020B0503020204020204" pitchFamily="34" charset="0"/>
              </a:rPr>
              <a:t>Stores </a:t>
            </a:r>
            <a:r>
              <a:rPr lang="en-US" sz="1900" dirty="0">
                <a:solidFill>
                  <a:srgbClr val="C00000"/>
                </a:solidFill>
                <a:latin typeface="Corbel" panose="020B0503020204020204" pitchFamily="34" charset="0"/>
              </a:rPr>
              <a:t>correlation</a:t>
            </a:r>
            <a:r>
              <a:rPr lang="en-US" sz="1900" dirty="0">
                <a:latin typeface="Corbel" panose="020B0503020204020204" pitchFamily="34" charset="0"/>
              </a:rPr>
              <a:t> between </a:t>
            </a:r>
            <a:r>
              <a:rPr lang="en-US" sz="1900" dirty="0">
                <a:solidFill>
                  <a:srgbClr val="C00000"/>
                </a:solidFill>
                <a:latin typeface="Corbel" panose="020B0503020204020204" pitchFamily="34" charset="0"/>
              </a:rPr>
              <a:t>feature value</a:t>
            </a:r>
            <a:r>
              <a:rPr lang="en-US" sz="1900" dirty="0">
                <a:latin typeface="Corbel" panose="020B0503020204020204" pitchFamily="34" charset="0"/>
              </a:rPr>
              <a:t> and </a:t>
            </a:r>
            <a:r>
              <a:rPr lang="en-US" sz="1900" dirty="0">
                <a:solidFill>
                  <a:srgbClr val="C00000"/>
                </a:solidFill>
                <a:latin typeface="Corbel" panose="020B0503020204020204" pitchFamily="34" charset="0"/>
              </a:rPr>
              <a:t>off-chip prediction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90E4999-DC3E-C848-67A9-50F320F1004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18"/>
          <a:stretch/>
        </p:blipFill>
        <p:spPr>
          <a:xfrm>
            <a:off x="730112" y="2139884"/>
            <a:ext cx="7772400" cy="413407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F4E09A06-DAC2-5AE1-A87F-8A567A54F277}"/>
              </a:ext>
            </a:extLst>
          </p:cNvPr>
          <p:cNvSpPr/>
          <p:nvPr/>
        </p:nvSpPr>
        <p:spPr>
          <a:xfrm>
            <a:off x="1978689" y="2139883"/>
            <a:ext cx="1583498" cy="406295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2DDE5C7-D849-758C-846B-CB87605453B5}"/>
              </a:ext>
            </a:extLst>
          </p:cNvPr>
          <p:cNvSpPr/>
          <p:nvPr/>
        </p:nvSpPr>
        <p:spPr>
          <a:xfrm>
            <a:off x="4616312" y="2139883"/>
            <a:ext cx="2715696" cy="406295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FCD66A2-8306-18B1-48F0-07942BDC6A2F}"/>
              </a:ext>
            </a:extLst>
          </p:cNvPr>
          <p:cNvSpPr/>
          <p:nvPr/>
        </p:nvSpPr>
        <p:spPr>
          <a:xfrm>
            <a:off x="7332008" y="3445114"/>
            <a:ext cx="1425493" cy="162217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8F66C74-476B-9CE8-57C3-1D1AE6BE3277}"/>
              </a:ext>
            </a:extLst>
          </p:cNvPr>
          <p:cNvSpPr txBox="1"/>
          <p:nvPr/>
        </p:nvSpPr>
        <p:spPr>
          <a:xfrm>
            <a:off x="1232452" y="6461787"/>
            <a:ext cx="72167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[1] D. </a:t>
            </a:r>
            <a:r>
              <a:rPr kumimoji="0" lang="en-IN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Tarjan</a:t>
            </a:r>
            <a:r>
              <a:rPr kumimoji="0" lang="en-IN" sz="1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and K. </a:t>
            </a:r>
            <a:r>
              <a:rPr kumimoji="0" lang="en-IN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Skadron</a:t>
            </a:r>
            <a:r>
              <a:rPr kumimoji="0" lang="en-IN" sz="1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, “Merging Path and </a:t>
            </a:r>
            <a:r>
              <a:rPr kumimoji="0" lang="en-IN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Gshare</a:t>
            </a:r>
            <a:r>
              <a:rPr kumimoji="0" lang="en-IN" sz="1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Indexing in Perceptron Branch Prediction,” TACO, 2005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D307935-2A27-C406-CDCD-D219F8057A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2959" y="936172"/>
            <a:ext cx="1392030" cy="211852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E16EA6C-5661-B63E-395F-E7C9C7C90C99}"/>
              </a:ext>
            </a:extLst>
          </p:cNvPr>
          <p:cNvSpPr/>
          <p:nvPr/>
        </p:nvSpPr>
        <p:spPr>
          <a:xfrm>
            <a:off x="7535631" y="919753"/>
            <a:ext cx="991778" cy="2150277"/>
          </a:xfrm>
          <a:prstGeom prst="rect">
            <a:avLst/>
          </a:prstGeom>
          <a:solidFill>
            <a:srgbClr val="FFFFFF">
              <a:alpha val="6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56DF849-1F80-8452-44FB-2CEC0E82FE35}"/>
              </a:ext>
            </a:extLst>
          </p:cNvPr>
          <p:cNvSpPr/>
          <p:nvPr/>
        </p:nvSpPr>
        <p:spPr>
          <a:xfrm>
            <a:off x="8527409" y="1266739"/>
            <a:ext cx="494908" cy="1803292"/>
          </a:xfrm>
          <a:prstGeom prst="rect">
            <a:avLst/>
          </a:prstGeom>
          <a:solidFill>
            <a:srgbClr val="FFFFFF">
              <a:alpha val="6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6EAF758-7154-673C-43C1-58D680DD1051}"/>
              </a:ext>
            </a:extLst>
          </p:cNvPr>
          <p:cNvSpPr/>
          <p:nvPr/>
        </p:nvSpPr>
        <p:spPr>
          <a:xfrm>
            <a:off x="8340257" y="897166"/>
            <a:ext cx="525770" cy="163315"/>
          </a:xfrm>
          <a:prstGeom prst="rect">
            <a:avLst/>
          </a:prstGeom>
          <a:solidFill>
            <a:srgbClr val="FFFFFF">
              <a:alpha val="6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D609918-F312-1061-5114-FB0BCEE21E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35489" y="857772"/>
            <a:ext cx="999290" cy="817933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6700894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3DD60C1-A1C6-344A-B6B9-D16824830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latin typeface="Corbel" panose="020B0503020204020204" pitchFamily="34" charset="0"/>
              </a:rPr>
              <a:t>Predicting using POPET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6D62F83-18E9-8862-1D5C-172C8B53FF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>
                <a:latin typeface="Corbel" panose="020B0503020204020204" pitchFamily="34" charset="0"/>
              </a:rPr>
              <a:t>Uses simple </a:t>
            </a:r>
            <a:r>
              <a:rPr lang="en-US" sz="2400" b="1" dirty="0">
                <a:solidFill>
                  <a:srgbClr val="DF4CD4"/>
                </a:solidFill>
                <a:latin typeface="Corbel" panose="020B0503020204020204" pitchFamily="34" charset="0"/>
              </a:rPr>
              <a:t>table lookups</a:t>
            </a:r>
            <a:r>
              <a:rPr lang="en-US" sz="2000" dirty="0">
                <a:latin typeface="Corbel" panose="020B0503020204020204" pitchFamily="34" charset="0"/>
              </a:rPr>
              <a:t>, </a:t>
            </a:r>
            <a:r>
              <a:rPr lang="en-US" sz="2400" b="1" dirty="0">
                <a:solidFill>
                  <a:srgbClr val="DF4CD4"/>
                </a:solidFill>
                <a:latin typeface="Corbel" panose="020B0503020204020204" pitchFamily="34" charset="0"/>
              </a:rPr>
              <a:t>addition</a:t>
            </a:r>
            <a:r>
              <a:rPr lang="en-US" sz="2000" dirty="0">
                <a:latin typeface="Corbel" panose="020B0503020204020204" pitchFamily="34" charset="0"/>
              </a:rPr>
              <a:t>, and </a:t>
            </a:r>
            <a:r>
              <a:rPr lang="en-US" sz="2400" b="1" dirty="0">
                <a:solidFill>
                  <a:srgbClr val="DF4CD4"/>
                </a:solidFill>
                <a:latin typeface="Corbel" panose="020B0503020204020204" pitchFamily="34" charset="0"/>
              </a:rPr>
              <a:t>comparison</a:t>
            </a:r>
            <a:endParaRPr lang="en-US" sz="2000" dirty="0">
              <a:latin typeface="Corbel" panose="020B0503020204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90E4999-DC3E-C848-67A9-50F320F1004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48" b="-1"/>
          <a:stretch/>
        </p:blipFill>
        <p:spPr>
          <a:xfrm>
            <a:off x="730112" y="1638267"/>
            <a:ext cx="7772400" cy="4635687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0877B487-4410-2E91-CEBF-A4A1877FF41A}"/>
              </a:ext>
            </a:extLst>
          </p:cNvPr>
          <p:cNvSpPr/>
          <p:nvPr/>
        </p:nvSpPr>
        <p:spPr>
          <a:xfrm>
            <a:off x="718145" y="3291028"/>
            <a:ext cx="1258601" cy="2759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0x7ffe0+12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1F5DB432-5856-D904-1D1E-07BF3D602491}"/>
              </a:ext>
            </a:extLst>
          </p:cNvPr>
          <p:cNvSpPr/>
          <p:nvPr/>
        </p:nvSpPr>
        <p:spPr>
          <a:xfrm>
            <a:off x="2995662" y="2823873"/>
            <a:ext cx="457073" cy="275944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42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32854B54-11E0-5938-4E47-2DDFE68745D8}"/>
              </a:ext>
            </a:extLst>
          </p:cNvPr>
          <p:cNvSpPr/>
          <p:nvPr/>
        </p:nvSpPr>
        <p:spPr>
          <a:xfrm>
            <a:off x="4998044" y="2740768"/>
            <a:ext cx="457073" cy="275944"/>
          </a:xfrm>
          <a:prstGeom prst="roundRect">
            <a:avLst/>
          </a:prstGeom>
          <a:solidFill>
            <a:srgbClr val="7030A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-4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70C5ED4E-0089-0DF0-41EA-48054DD58F41}"/>
              </a:ext>
            </a:extLst>
          </p:cNvPr>
          <p:cNvSpPr/>
          <p:nvPr/>
        </p:nvSpPr>
        <p:spPr>
          <a:xfrm>
            <a:off x="4777229" y="4068124"/>
            <a:ext cx="457073" cy="275944"/>
          </a:xfrm>
          <a:prstGeom prst="roundRect">
            <a:avLst/>
          </a:prstGeom>
          <a:solidFill>
            <a:srgbClr val="7030A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D62340AA-1679-466F-CD93-A419D9F9E22F}"/>
              </a:ext>
            </a:extLst>
          </p:cNvPr>
          <p:cNvSpPr/>
          <p:nvPr/>
        </p:nvSpPr>
        <p:spPr>
          <a:xfrm>
            <a:off x="5618020" y="3346095"/>
            <a:ext cx="284055" cy="27594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13C741F0-20DE-1B92-8E68-F4C032207A7E}"/>
              </a:ext>
            </a:extLst>
          </p:cNvPr>
          <p:cNvSpPr/>
          <p:nvPr/>
        </p:nvSpPr>
        <p:spPr>
          <a:xfrm>
            <a:off x="6440919" y="3390333"/>
            <a:ext cx="858103" cy="275944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&gt;= -2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BA4AF730-0BE3-F6D1-0DB2-E7AAE9D63B92}"/>
              </a:ext>
            </a:extLst>
          </p:cNvPr>
          <p:cNvSpPr/>
          <p:nvPr/>
        </p:nvSpPr>
        <p:spPr>
          <a:xfrm>
            <a:off x="4998043" y="5140389"/>
            <a:ext cx="457073" cy="275944"/>
          </a:xfrm>
          <a:prstGeom prst="roundRect">
            <a:avLst/>
          </a:prstGeom>
          <a:solidFill>
            <a:srgbClr val="7030A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-5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58A9DCF-732E-8F60-47DA-96C45259BC26}"/>
              </a:ext>
            </a:extLst>
          </p:cNvPr>
          <p:cNvSpPr/>
          <p:nvPr/>
        </p:nvSpPr>
        <p:spPr>
          <a:xfrm>
            <a:off x="736998" y="1753386"/>
            <a:ext cx="1512093" cy="38649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827AAC7-661E-3BB5-88C2-5CA8F4B9218D}"/>
              </a:ext>
            </a:extLst>
          </p:cNvPr>
          <p:cNvSpPr/>
          <p:nvPr/>
        </p:nvSpPr>
        <p:spPr>
          <a:xfrm>
            <a:off x="2255977" y="1753386"/>
            <a:ext cx="2819172" cy="38649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F2F6F5C-FBB4-7135-4D18-2CB1559F5B1E}"/>
              </a:ext>
            </a:extLst>
          </p:cNvPr>
          <p:cNvSpPr/>
          <p:nvPr/>
        </p:nvSpPr>
        <p:spPr>
          <a:xfrm>
            <a:off x="5075150" y="1758621"/>
            <a:ext cx="2555485" cy="38649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BFF9514-BE73-4D66-2F3C-0A9D24320BD2}"/>
              </a:ext>
            </a:extLst>
          </p:cNvPr>
          <p:cNvSpPr/>
          <p:nvPr/>
        </p:nvSpPr>
        <p:spPr>
          <a:xfrm>
            <a:off x="7211348" y="3944656"/>
            <a:ext cx="429335" cy="17658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56664A-2587-08F7-B970-EB9D8E7FCCF6}"/>
              </a:ext>
            </a:extLst>
          </p:cNvPr>
          <p:cNvSpPr txBox="1"/>
          <p:nvPr/>
        </p:nvSpPr>
        <p:spPr>
          <a:xfrm>
            <a:off x="7648930" y="3622039"/>
            <a:ext cx="1256261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egreya Sans" pitchFamily="2" charset="0"/>
                <a:ea typeface="+mn-ea"/>
                <a:cs typeface="+mn-cs"/>
              </a:rPr>
              <a:t>Predict that the load would go off-chip</a:t>
            </a:r>
          </a:p>
        </p:txBody>
      </p:sp>
      <p:pic>
        <p:nvPicPr>
          <p:cNvPr id="25" name="Graphic 24" descr="Badge Tick1 with solid fill">
            <a:extLst>
              <a:ext uri="{FF2B5EF4-FFF2-40B4-BE49-F238E27FC236}">
                <a16:creationId xmlns:a16="http://schemas.microsoft.com/office/drawing/2014/main" id="{F94990B0-D264-EE7E-DED6-1DAC64880F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46803" y="3312087"/>
            <a:ext cx="399638" cy="39963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5C0E8BD-1FBC-F4C1-832E-7B3E42EA78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82959" y="936172"/>
            <a:ext cx="1392030" cy="2118527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BE3EBE2-402B-BE1A-C57D-45D47408D8E4}"/>
              </a:ext>
            </a:extLst>
          </p:cNvPr>
          <p:cNvSpPr/>
          <p:nvPr/>
        </p:nvSpPr>
        <p:spPr>
          <a:xfrm>
            <a:off x="7535631" y="1266738"/>
            <a:ext cx="991778" cy="1803292"/>
          </a:xfrm>
          <a:prstGeom prst="rect">
            <a:avLst/>
          </a:prstGeom>
          <a:solidFill>
            <a:srgbClr val="FFFFFF">
              <a:alpha val="6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9ABA595-893F-1E64-5B67-E074A53BB63D}"/>
              </a:ext>
            </a:extLst>
          </p:cNvPr>
          <p:cNvSpPr/>
          <p:nvPr/>
        </p:nvSpPr>
        <p:spPr>
          <a:xfrm>
            <a:off x="8527409" y="1266739"/>
            <a:ext cx="494908" cy="1803292"/>
          </a:xfrm>
          <a:prstGeom prst="rect">
            <a:avLst/>
          </a:prstGeom>
          <a:solidFill>
            <a:srgbClr val="FFFFFF">
              <a:alpha val="6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B14F037-1F69-BD7A-3986-5884AAF862A2}"/>
              </a:ext>
            </a:extLst>
          </p:cNvPr>
          <p:cNvSpPr/>
          <p:nvPr/>
        </p:nvSpPr>
        <p:spPr>
          <a:xfrm>
            <a:off x="7783918" y="1068984"/>
            <a:ext cx="525770" cy="199337"/>
          </a:xfrm>
          <a:prstGeom prst="rect">
            <a:avLst/>
          </a:prstGeom>
          <a:solidFill>
            <a:srgbClr val="FFFFFF">
              <a:alpha val="6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666C217C-18DF-2DFA-DDD2-2E43BEB5AB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75699" y="736743"/>
            <a:ext cx="999290" cy="817933"/>
          </a:xfrm>
          <a:prstGeom prst="rect">
            <a:avLst/>
          </a:prstGeom>
          <a:ln>
            <a:noFill/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85B7487-8CB2-F88D-C221-8BA5BA300FA3}"/>
              </a:ext>
            </a:extLst>
          </p:cNvPr>
          <p:cNvSpPr txBox="1"/>
          <p:nvPr/>
        </p:nvSpPr>
        <p:spPr>
          <a:xfrm rot="16200000">
            <a:off x="-1648377" y="3984759"/>
            <a:ext cx="3899226" cy="442674"/>
          </a:xfrm>
          <a:prstGeom prst="roundRect">
            <a:avLst/>
          </a:prstGeom>
          <a:solidFill>
            <a:schemeClr val="bg2">
              <a:lumMod val="9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egreya Sans" pitchFamily="2" charset="0"/>
                <a:ea typeface="+mn-ea"/>
                <a:cs typeface="+mn-cs"/>
              </a:rPr>
              <a:t>Extract features from the load request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8C94415-7629-78CC-5960-2A0A4CF94747}"/>
              </a:ext>
            </a:extLst>
          </p:cNvPr>
          <p:cNvCxnSpPr/>
          <p:nvPr/>
        </p:nvCxnSpPr>
        <p:spPr>
          <a:xfrm>
            <a:off x="522573" y="2740768"/>
            <a:ext cx="214425" cy="0"/>
          </a:xfrm>
          <a:prstGeom prst="straightConnector1">
            <a:avLst/>
          </a:prstGeom>
          <a:ln w="28575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03C3EE3-03DE-CBE9-9654-9F9FC2E81BCD}"/>
              </a:ext>
            </a:extLst>
          </p:cNvPr>
          <p:cNvCxnSpPr/>
          <p:nvPr/>
        </p:nvCxnSpPr>
        <p:spPr>
          <a:xfrm>
            <a:off x="522573" y="4032192"/>
            <a:ext cx="214425" cy="0"/>
          </a:xfrm>
          <a:prstGeom prst="straightConnector1">
            <a:avLst/>
          </a:prstGeom>
          <a:ln w="28575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9C78369-A71C-1BA2-9074-B84C08A17088}"/>
              </a:ext>
            </a:extLst>
          </p:cNvPr>
          <p:cNvCxnSpPr/>
          <p:nvPr/>
        </p:nvCxnSpPr>
        <p:spPr>
          <a:xfrm>
            <a:off x="522573" y="5636368"/>
            <a:ext cx="214425" cy="0"/>
          </a:xfrm>
          <a:prstGeom prst="straightConnector1">
            <a:avLst/>
          </a:prstGeom>
          <a:ln w="28575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802542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3DD60C1-A1C6-344A-B6B9-D16824830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latin typeface="Corbel" panose="020B0503020204020204" pitchFamily="34" charset="0"/>
              </a:rPr>
              <a:t>Training POPET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6D62F83-18E9-8862-1D5C-172C8B53FF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>
                <a:latin typeface="Corbel" panose="020B0503020204020204" pitchFamily="34" charset="0"/>
              </a:rPr>
              <a:t>Uses simple </a:t>
            </a:r>
            <a:r>
              <a:rPr lang="en-US" sz="2400" b="1" dirty="0">
                <a:solidFill>
                  <a:srgbClr val="DF4CD4"/>
                </a:solidFill>
                <a:latin typeface="Corbel" panose="020B0503020204020204" pitchFamily="34" charset="0"/>
              </a:rPr>
              <a:t>increment</a:t>
            </a:r>
            <a:r>
              <a:rPr lang="en-US" sz="2000" b="1" dirty="0">
                <a:solidFill>
                  <a:srgbClr val="DF4CD4"/>
                </a:solidFill>
                <a:latin typeface="Corbel" panose="020B0503020204020204" pitchFamily="34" charset="0"/>
              </a:rPr>
              <a:t> </a:t>
            </a:r>
            <a:r>
              <a:rPr lang="en-US" sz="2000" dirty="0">
                <a:latin typeface="Corbel" panose="020B0503020204020204" pitchFamily="34" charset="0"/>
              </a:rPr>
              <a:t>or </a:t>
            </a:r>
            <a:r>
              <a:rPr lang="en-US" sz="2400" b="1" dirty="0">
                <a:solidFill>
                  <a:srgbClr val="DF4CD4"/>
                </a:solidFill>
                <a:latin typeface="Corbel" panose="020B0503020204020204" pitchFamily="34" charset="0"/>
              </a:rPr>
              <a:t>decrement</a:t>
            </a:r>
            <a:r>
              <a:rPr lang="en-US" sz="2000" b="1" dirty="0">
                <a:solidFill>
                  <a:srgbClr val="DF4CD4"/>
                </a:solidFill>
                <a:latin typeface="Corbel" panose="020B0503020204020204" pitchFamily="34" charset="0"/>
              </a:rPr>
              <a:t> </a:t>
            </a:r>
            <a:r>
              <a:rPr lang="en-US" sz="2000" dirty="0">
                <a:latin typeface="Corbel" panose="020B0503020204020204" pitchFamily="34" charset="0"/>
              </a:rPr>
              <a:t>of feature weights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90E4999-DC3E-C848-67A9-50F320F1004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12"/>
          <a:stretch/>
        </p:blipFill>
        <p:spPr>
          <a:xfrm>
            <a:off x="730112" y="2130458"/>
            <a:ext cx="7772400" cy="414349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24159763-9C20-9C03-CB74-C6CF96F9A5C1}"/>
              </a:ext>
            </a:extLst>
          </p:cNvPr>
          <p:cNvSpPr/>
          <p:nvPr/>
        </p:nvSpPr>
        <p:spPr>
          <a:xfrm>
            <a:off x="7390259" y="1596036"/>
            <a:ext cx="1582058" cy="1768784"/>
          </a:xfrm>
          <a:prstGeom prst="rect">
            <a:avLst/>
          </a:prstGeom>
          <a:solidFill>
            <a:srgbClr val="FFFFFF">
              <a:alpha val="6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0877B487-4410-2E91-CEBF-A4A1877FF41A}"/>
              </a:ext>
            </a:extLst>
          </p:cNvPr>
          <p:cNvSpPr/>
          <p:nvPr/>
        </p:nvSpPr>
        <p:spPr>
          <a:xfrm>
            <a:off x="718145" y="3291028"/>
            <a:ext cx="1258601" cy="2759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0x7ffe0+12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1F5DB432-5856-D904-1D1E-07BF3D602491}"/>
              </a:ext>
            </a:extLst>
          </p:cNvPr>
          <p:cNvSpPr/>
          <p:nvPr/>
        </p:nvSpPr>
        <p:spPr>
          <a:xfrm>
            <a:off x="2996439" y="2820828"/>
            <a:ext cx="457073" cy="275944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42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32854B54-11E0-5938-4E47-2DDFE68745D8}"/>
              </a:ext>
            </a:extLst>
          </p:cNvPr>
          <p:cNvSpPr/>
          <p:nvPr/>
        </p:nvSpPr>
        <p:spPr>
          <a:xfrm>
            <a:off x="4998044" y="2740768"/>
            <a:ext cx="457073" cy="275944"/>
          </a:xfrm>
          <a:prstGeom prst="roundRect">
            <a:avLst/>
          </a:prstGeom>
          <a:solidFill>
            <a:srgbClr val="7030A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-4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70C5ED4E-0089-0DF0-41EA-48054DD58F41}"/>
              </a:ext>
            </a:extLst>
          </p:cNvPr>
          <p:cNvSpPr/>
          <p:nvPr/>
        </p:nvSpPr>
        <p:spPr>
          <a:xfrm>
            <a:off x="4777229" y="4068124"/>
            <a:ext cx="457073" cy="275944"/>
          </a:xfrm>
          <a:prstGeom prst="roundRect">
            <a:avLst/>
          </a:prstGeom>
          <a:solidFill>
            <a:srgbClr val="7030A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D62340AA-1679-466F-CD93-A419D9F9E22F}"/>
              </a:ext>
            </a:extLst>
          </p:cNvPr>
          <p:cNvSpPr/>
          <p:nvPr/>
        </p:nvSpPr>
        <p:spPr>
          <a:xfrm>
            <a:off x="5618020" y="3346095"/>
            <a:ext cx="284055" cy="27594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13C741F0-20DE-1B92-8E68-F4C032207A7E}"/>
              </a:ext>
            </a:extLst>
          </p:cNvPr>
          <p:cNvSpPr/>
          <p:nvPr/>
        </p:nvSpPr>
        <p:spPr>
          <a:xfrm>
            <a:off x="6440919" y="3390333"/>
            <a:ext cx="858103" cy="275944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&gt;= -2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BA4AF730-0BE3-F6D1-0DB2-E7AAE9D63B92}"/>
              </a:ext>
            </a:extLst>
          </p:cNvPr>
          <p:cNvSpPr/>
          <p:nvPr/>
        </p:nvSpPr>
        <p:spPr>
          <a:xfrm>
            <a:off x="4998043" y="5140389"/>
            <a:ext cx="457073" cy="275944"/>
          </a:xfrm>
          <a:prstGeom prst="roundRect">
            <a:avLst/>
          </a:prstGeom>
          <a:solidFill>
            <a:srgbClr val="7030A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-5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E59596E-F591-5C06-5793-EEFC47BE452C}"/>
              </a:ext>
            </a:extLst>
          </p:cNvPr>
          <p:cNvSpPr/>
          <p:nvPr/>
        </p:nvSpPr>
        <p:spPr>
          <a:xfrm>
            <a:off x="655049" y="2072872"/>
            <a:ext cx="3974662" cy="4225257"/>
          </a:xfrm>
          <a:prstGeom prst="rect">
            <a:avLst/>
          </a:prstGeom>
          <a:solidFill>
            <a:srgbClr val="FFFFFF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5606C97-4813-B9FB-5781-F60F22A3316D}"/>
              </a:ext>
            </a:extLst>
          </p:cNvPr>
          <p:cNvSpPr/>
          <p:nvPr/>
        </p:nvSpPr>
        <p:spPr>
          <a:xfrm>
            <a:off x="6408434" y="3291028"/>
            <a:ext cx="923573" cy="1371407"/>
          </a:xfrm>
          <a:prstGeom prst="rect">
            <a:avLst/>
          </a:prstGeom>
          <a:solidFill>
            <a:srgbClr val="FFFFFF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767C8BE-4D54-1A65-23D9-5A0B74B18366}"/>
              </a:ext>
            </a:extLst>
          </p:cNvPr>
          <p:cNvSpPr/>
          <p:nvPr/>
        </p:nvSpPr>
        <p:spPr>
          <a:xfrm>
            <a:off x="7332008" y="3949831"/>
            <a:ext cx="303703" cy="118293"/>
          </a:xfrm>
          <a:prstGeom prst="rect">
            <a:avLst/>
          </a:prstGeom>
          <a:solidFill>
            <a:srgbClr val="FFFFFF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3BD21A0-989D-EBD4-407B-C6F390D241D7}"/>
              </a:ext>
            </a:extLst>
          </p:cNvPr>
          <p:cNvSpPr/>
          <p:nvPr/>
        </p:nvSpPr>
        <p:spPr>
          <a:xfrm>
            <a:off x="4614166" y="2684491"/>
            <a:ext cx="873706" cy="3035430"/>
          </a:xfrm>
          <a:prstGeom prst="rect">
            <a:avLst/>
          </a:prstGeom>
          <a:solidFill>
            <a:srgbClr val="FFFFFF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Merge 33">
            <a:extLst>
              <a:ext uri="{FF2B5EF4-FFF2-40B4-BE49-F238E27FC236}">
                <a16:creationId xmlns:a16="http://schemas.microsoft.com/office/drawing/2014/main" id="{77D294F7-D1CA-F7CA-D95F-DE30449D763F}"/>
              </a:ext>
            </a:extLst>
          </p:cNvPr>
          <p:cNvSpPr/>
          <p:nvPr/>
        </p:nvSpPr>
        <p:spPr>
          <a:xfrm>
            <a:off x="3874416" y="3016712"/>
            <a:ext cx="414780" cy="160121"/>
          </a:xfrm>
          <a:prstGeom prst="flowChartMerg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Merge 38">
            <a:extLst>
              <a:ext uri="{FF2B5EF4-FFF2-40B4-BE49-F238E27FC236}">
                <a16:creationId xmlns:a16="http://schemas.microsoft.com/office/drawing/2014/main" id="{AC2440CA-53C6-BBED-FDEF-035CFEDF8ACF}"/>
              </a:ext>
            </a:extLst>
          </p:cNvPr>
          <p:cNvSpPr/>
          <p:nvPr/>
        </p:nvSpPr>
        <p:spPr>
          <a:xfrm>
            <a:off x="3864210" y="4215713"/>
            <a:ext cx="414780" cy="160121"/>
          </a:xfrm>
          <a:prstGeom prst="flowChartMerg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Merge 39">
            <a:extLst>
              <a:ext uri="{FF2B5EF4-FFF2-40B4-BE49-F238E27FC236}">
                <a16:creationId xmlns:a16="http://schemas.microsoft.com/office/drawing/2014/main" id="{0E4BDF5F-3291-049C-165C-376886938076}"/>
              </a:ext>
            </a:extLst>
          </p:cNvPr>
          <p:cNvSpPr/>
          <p:nvPr/>
        </p:nvSpPr>
        <p:spPr>
          <a:xfrm>
            <a:off x="3856585" y="5921828"/>
            <a:ext cx="414780" cy="160121"/>
          </a:xfrm>
          <a:prstGeom prst="flowChartMerg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27A1A3-FE10-B939-BCDD-785642D05A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2959" y="936172"/>
            <a:ext cx="1392030" cy="211852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9CB0120-E8BB-AFF3-566F-1F1E850E9929}"/>
              </a:ext>
            </a:extLst>
          </p:cNvPr>
          <p:cNvSpPr/>
          <p:nvPr/>
        </p:nvSpPr>
        <p:spPr>
          <a:xfrm>
            <a:off x="7535631" y="1381032"/>
            <a:ext cx="991778" cy="1688998"/>
          </a:xfrm>
          <a:prstGeom prst="rect">
            <a:avLst/>
          </a:prstGeom>
          <a:solidFill>
            <a:srgbClr val="FFFFFF">
              <a:alpha val="6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109F723-298D-EC7C-DA2A-30851323135D}"/>
              </a:ext>
            </a:extLst>
          </p:cNvPr>
          <p:cNvSpPr/>
          <p:nvPr/>
        </p:nvSpPr>
        <p:spPr>
          <a:xfrm>
            <a:off x="8527409" y="1381033"/>
            <a:ext cx="494908" cy="1688998"/>
          </a:xfrm>
          <a:prstGeom prst="rect">
            <a:avLst/>
          </a:prstGeom>
          <a:solidFill>
            <a:srgbClr val="FFFFFF">
              <a:alpha val="6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008B4B5-72D2-DDE7-D5CB-49906EFCC2CB}"/>
              </a:ext>
            </a:extLst>
          </p:cNvPr>
          <p:cNvSpPr/>
          <p:nvPr/>
        </p:nvSpPr>
        <p:spPr>
          <a:xfrm>
            <a:off x="7976741" y="907123"/>
            <a:ext cx="1045575" cy="473910"/>
          </a:xfrm>
          <a:prstGeom prst="rect">
            <a:avLst/>
          </a:prstGeom>
          <a:solidFill>
            <a:srgbClr val="FFFFFF">
              <a:alpha val="6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02FC15AA-FC1C-2515-1258-D91CDCAE5A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81998" y="1017735"/>
            <a:ext cx="999290" cy="817933"/>
          </a:xfrm>
          <a:prstGeom prst="rect">
            <a:avLst/>
          </a:prstGeom>
          <a:ln>
            <a:noFill/>
          </a:ln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FF7C22AE-9908-8807-E3DC-E003C7532B6A}"/>
              </a:ext>
            </a:extLst>
          </p:cNvPr>
          <p:cNvSpPr txBox="1"/>
          <p:nvPr/>
        </p:nvSpPr>
        <p:spPr>
          <a:xfrm>
            <a:off x="7648930" y="3622039"/>
            <a:ext cx="1256261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egreya Sans" pitchFamily="2" charset="0"/>
                <a:ea typeface="+mn-ea"/>
                <a:cs typeface="+mn-cs"/>
              </a:rPr>
              <a:t>Predict that the load would go off-chip</a:t>
            </a:r>
          </a:p>
        </p:txBody>
      </p:sp>
      <p:pic>
        <p:nvPicPr>
          <p:cNvPr id="35" name="Graphic 34" descr="Badge Tick1 with solid fill">
            <a:extLst>
              <a:ext uri="{FF2B5EF4-FFF2-40B4-BE49-F238E27FC236}">
                <a16:creationId xmlns:a16="http://schemas.microsoft.com/office/drawing/2014/main" id="{9037C356-90D0-D074-01E0-05E45201C5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046803" y="3312087"/>
            <a:ext cx="399638" cy="399638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E3B608C2-4A0D-3C16-0EA2-FF8512555EEB}"/>
              </a:ext>
            </a:extLst>
          </p:cNvPr>
          <p:cNvSpPr/>
          <p:nvPr/>
        </p:nvSpPr>
        <p:spPr>
          <a:xfrm>
            <a:off x="8031520" y="3312087"/>
            <a:ext cx="399638" cy="399638"/>
          </a:xfrm>
          <a:prstGeom prst="rect">
            <a:avLst/>
          </a:prstGeom>
          <a:solidFill>
            <a:srgbClr val="FFFFFF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9241A6D-D19A-7881-F613-600836D0FB28}"/>
              </a:ext>
            </a:extLst>
          </p:cNvPr>
          <p:cNvSpPr/>
          <p:nvPr/>
        </p:nvSpPr>
        <p:spPr>
          <a:xfrm>
            <a:off x="7749232" y="3690563"/>
            <a:ext cx="1088456" cy="791522"/>
          </a:xfrm>
          <a:prstGeom prst="rect">
            <a:avLst/>
          </a:prstGeom>
          <a:solidFill>
            <a:srgbClr val="FFFFFF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Graphic 10" descr="Badge Cross with solid fill">
            <a:extLst>
              <a:ext uri="{FF2B5EF4-FFF2-40B4-BE49-F238E27FC236}">
                <a16:creationId xmlns:a16="http://schemas.microsoft.com/office/drawing/2014/main" id="{C5337E88-71DF-EBF1-78D4-06A2D5D1E79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961840" y="3687191"/>
            <a:ext cx="619883" cy="61988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04A2A75-D190-9FF9-9D66-B59B2C88A8DA}"/>
              </a:ext>
            </a:extLst>
          </p:cNvPr>
          <p:cNvSpPr txBox="1"/>
          <p:nvPr/>
        </p:nvSpPr>
        <p:spPr>
          <a:xfrm>
            <a:off x="6926613" y="4824021"/>
            <a:ext cx="2007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legreya Sans" pitchFamily="2" charset="0"/>
                <a:ea typeface="+mn-ea"/>
                <a:cs typeface="+mn-cs"/>
              </a:rPr>
              <a:t>Shouldn’t be activated</a:t>
            </a:r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0CB55DCA-4D63-F535-6DA1-844C7936B932}"/>
              </a:ext>
            </a:extLst>
          </p:cNvPr>
          <p:cNvSpPr/>
          <p:nvPr/>
        </p:nvSpPr>
        <p:spPr>
          <a:xfrm>
            <a:off x="6793518" y="4672484"/>
            <a:ext cx="159941" cy="321547"/>
          </a:xfrm>
          <a:custGeom>
            <a:avLst/>
            <a:gdLst>
              <a:gd name="connsiteX0" fmla="*/ 159941 w 159941"/>
              <a:gd name="connsiteY0" fmla="*/ 321547 h 321547"/>
              <a:gd name="connsiteX1" fmla="*/ 9216 w 159941"/>
              <a:gd name="connsiteY1" fmla="*/ 261257 h 321547"/>
              <a:gd name="connsiteX2" fmla="*/ 29313 w 159941"/>
              <a:gd name="connsiteY2" fmla="*/ 0 h 321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9941" h="321547">
                <a:moveTo>
                  <a:pt x="159941" y="321547"/>
                </a:moveTo>
                <a:cubicBezTo>
                  <a:pt x="95464" y="318197"/>
                  <a:pt x="30987" y="314848"/>
                  <a:pt x="9216" y="261257"/>
                </a:cubicBezTo>
                <a:cubicBezTo>
                  <a:pt x="-12555" y="207666"/>
                  <a:pt x="8379" y="103833"/>
                  <a:pt x="29313" y="0"/>
                </a:cubicBezTo>
              </a:path>
            </a:pathLst>
          </a:custGeom>
          <a:noFill/>
          <a:ln w="190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4F9BC32-AAB8-8BD0-2DBF-E7A3DA62B29A}"/>
              </a:ext>
            </a:extLst>
          </p:cNvPr>
          <p:cNvSpPr txBox="1"/>
          <p:nvPr/>
        </p:nvSpPr>
        <p:spPr>
          <a:xfrm>
            <a:off x="6006320" y="5335967"/>
            <a:ext cx="23086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legreya Sans" pitchFamily="2" charset="0"/>
                <a:ea typeface="+mn-ea"/>
                <a:cs typeface="+mn-cs"/>
              </a:rPr>
              <a:t>Cumulative weight &lt; 𝜏</a:t>
            </a:r>
            <a:r>
              <a:rPr kumimoji="0" lang="en-US" sz="1800" b="0" i="1" u="none" strike="noStrike" kern="1200" cap="none" spc="0" normalizeH="0" baseline="-25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legreya Sans" pitchFamily="2" charset="0"/>
                <a:ea typeface="+mn-ea"/>
                <a:cs typeface="+mn-cs"/>
              </a:rPr>
              <a:t>act</a:t>
            </a:r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77363340-7785-6AE4-C0A4-FC2B773A9222}"/>
              </a:ext>
            </a:extLst>
          </p:cNvPr>
          <p:cNvSpPr/>
          <p:nvPr/>
        </p:nvSpPr>
        <p:spPr>
          <a:xfrm>
            <a:off x="5671145" y="4837676"/>
            <a:ext cx="397308" cy="668821"/>
          </a:xfrm>
          <a:custGeom>
            <a:avLst/>
            <a:gdLst>
              <a:gd name="connsiteX0" fmla="*/ 159941 w 159941"/>
              <a:gd name="connsiteY0" fmla="*/ 321547 h 321547"/>
              <a:gd name="connsiteX1" fmla="*/ 9216 w 159941"/>
              <a:gd name="connsiteY1" fmla="*/ 261257 h 321547"/>
              <a:gd name="connsiteX2" fmla="*/ 29313 w 159941"/>
              <a:gd name="connsiteY2" fmla="*/ 0 h 321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9941" h="321547">
                <a:moveTo>
                  <a:pt x="159941" y="321547"/>
                </a:moveTo>
                <a:cubicBezTo>
                  <a:pt x="95464" y="318197"/>
                  <a:pt x="30987" y="314848"/>
                  <a:pt x="9216" y="261257"/>
                </a:cubicBezTo>
                <a:cubicBezTo>
                  <a:pt x="-12555" y="207666"/>
                  <a:pt x="8379" y="103833"/>
                  <a:pt x="29313" y="0"/>
                </a:cubicBezTo>
              </a:path>
            </a:pathLst>
          </a:custGeom>
          <a:noFill/>
          <a:ln w="190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BDD89C7-630B-F14E-D16A-7CF98A2D0C04}"/>
              </a:ext>
            </a:extLst>
          </p:cNvPr>
          <p:cNvSpPr/>
          <p:nvPr/>
        </p:nvSpPr>
        <p:spPr>
          <a:xfrm>
            <a:off x="5455116" y="3318874"/>
            <a:ext cx="950646" cy="1494627"/>
          </a:xfrm>
          <a:prstGeom prst="rect">
            <a:avLst/>
          </a:prstGeom>
          <a:solidFill>
            <a:srgbClr val="FFFFFF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BA69FBD1-89A3-8FE5-E25A-78AE733B0446}"/>
              </a:ext>
            </a:extLst>
          </p:cNvPr>
          <p:cNvSpPr/>
          <p:nvPr/>
        </p:nvSpPr>
        <p:spPr>
          <a:xfrm>
            <a:off x="4444722" y="2715943"/>
            <a:ext cx="643933" cy="643933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-1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12DB8183-879A-7279-571D-AD8D75BE4F68}"/>
              </a:ext>
            </a:extLst>
          </p:cNvPr>
          <p:cNvSpPr/>
          <p:nvPr/>
        </p:nvSpPr>
        <p:spPr>
          <a:xfrm>
            <a:off x="4457488" y="3928106"/>
            <a:ext cx="643933" cy="643933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-1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88CDA6A9-352F-3503-6D03-9390B33A36CB}"/>
              </a:ext>
            </a:extLst>
          </p:cNvPr>
          <p:cNvSpPr/>
          <p:nvPr/>
        </p:nvSpPr>
        <p:spPr>
          <a:xfrm>
            <a:off x="4457488" y="5604979"/>
            <a:ext cx="643933" cy="643933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-1</a:t>
            </a:r>
          </a:p>
        </p:txBody>
      </p:sp>
    </p:spTree>
    <p:extLst>
      <p:ext uri="{BB962C8B-B14F-4D97-AF65-F5344CB8AC3E}">
        <p14:creationId xmlns:p14="http://schemas.microsoft.com/office/powerpoint/2010/main" val="10787418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30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3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3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3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3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3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3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3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3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3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3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2" grpId="0" animBg="1"/>
      <p:bldP spid="23" grpId="0" animBg="1"/>
      <p:bldP spid="34" grpId="0" animBg="1"/>
      <p:bldP spid="39" grpId="0" animBg="1"/>
      <p:bldP spid="40" grpId="0" animBg="1"/>
      <p:bldP spid="2" grpId="0"/>
      <p:bldP spid="14" grpId="0" animBg="1"/>
      <p:bldP spid="16" grpId="0"/>
      <p:bldP spid="18" grpId="0" animBg="1"/>
      <p:bldP spid="19" grpId="0" animBg="1"/>
      <p:bldP spid="25" grpId="0" animBg="1"/>
      <p:bldP spid="30" grpId="0" animBg="1"/>
      <p:bldP spid="31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EAEF33-9443-17D1-3452-E7CE139D819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Corbel" panose="020B0503020204020204" pitchFamily="34" charset="0"/>
              </a:rPr>
              <a:t>Evaluation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DC5FF9-6BE6-830D-69A9-8C1F1FF0F9C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3369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1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dirty="0">
                <a:latin typeface="Garamond" charset="0"/>
              </a:rPr>
              <a:t>Self-Optimizing Memory Controllers</a:t>
            </a:r>
          </a:p>
        </p:txBody>
      </p:sp>
      <p:sp>
        <p:nvSpPr>
          <p:cNvPr id="215042" name="Content Placeholder 2"/>
          <p:cNvSpPr>
            <a:spLocks noGrp="1"/>
          </p:cNvSpPr>
          <p:nvPr>
            <p:ph idx="1"/>
          </p:nvPr>
        </p:nvSpPr>
        <p:spPr>
          <a:xfrm>
            <a:off x="228600" y="996950"/>
            <a:ext cx="8610600" cy="5194300"/>
          </a:xfrm>
        </p:spPr>
        <p:txBody>
          <a:bodyPr/>
          <a:lstStyle/>
          <a:p>
            <a:r>
              <a:rPr lang="en-US" sz="1800" dirty="0" err="1">
                <a:latin typeface="Tahoma" charset="0"/>
              </a:rPr>
              <a:t>Engin</a:t>
            </a:r>
            <a:r>
              <a:rPr lang="en-US" sz="1800" dirty="0">
                <a:latin typeface="Tahoma" charset="0"/>
              </a:rPr>
              <a:t> </a:t>
            </a:r>
            <a:r>
              <a:rPr lang="en-US" sz="1800" dirty="0" err="1">
                <a:latin typeface="Tahoma" charset="0"/>
              </a:rPr>
              <a:t>Ipek</a:t>
            </a:r>
            <a:r>
              <a:rPr lang="en-US" sz="1800" dirty="0">
                <a:latin typeface="Tahoma" charset="0"/>
              </a:rPr>
              <a:t>, Onur Mutlu, José F. Martínez, and Rich Caruana, </a:t>
            </a:r>
            <a:br>
              <a:rPr lang="en-US" sz="1800" dirty="0">
                <a:latin typeface="Tahoma" charset="0"/>
              </a:rPr>
            </a:br>
            <a:r>
              <a:rPr lang="en-US" sz="1800" b="1" dirty="0">
                <a:solidFill>
                  <a:srgbClr val="0000FF"/>
                </a:solidFill>
                <a:latin typeface="Tahoma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"Self Optimizing Memory Controllers: A Reinforcement Learning Approach"</a:t>
            </a:r>
            <a:br>
              <a:rPr lang="en-US" sz="1800" dirty="0">
                <a:latin typeface="Tahoma" charset="0"/>
              </a:rPr>
            </a:br>
            <a:r>
              <a:rPr lang="en-US" sz="1800" i="1" dirty="0">
                <a:latin typeface="Tahoma" charset="0"/>
              </a:rPr>
              <a:t>Proceedings of the </a:t>
            </a:r>
            <a:r>
              <a:rPr lang="en-US" sz="1800" i="1" dirty="0">
                <a:latin typeface="Tahoma" charset="0"/>
                <a:hlinkClick r:id="rId3"/>
              </a:rPr>
              <a:t>35th International Symposium on Computer Architecture</a:t>
            </a:r>
            <a:r>
              <a:rPr lang="en-US" sz="1800" i="1" dirty="0">
                <a:latin typeface="Tahoma" charset="0"/>
              </a:rPr>
              <a:t> (</a:t>
            </a:r>
            <a:r>
              <a:rPr lang="en-US" sz="1800" b="1" i="1" dirty="0">
                <a:latin typeface="Tahoma" charset="0"/>
              </a:rPr>
              <a:t>ISCA</a:t>
            </a:r>
            <a:r>
              <a:rPr lang="en-US" sz="1800" i="1" dirty="0">
                <a:latin typeface="Tahoma" charset="0"/>
              </a:rPr>
              <a:t>)</a:t>
            </a:r>
            <a:r>
              <a:rPr lang="en-US" sz="1800" dirty="0">
                <a:latin typeface="Tahoma" charset="0"/>
              </a:rPr>
              <a:t>, pages 39-50, Beijing, China, June 2008.                                </a:t>
            </a:r>
            <a:r>
              <a:rPr lang="en-US" sz="1800" b="1" i="1" dirty="0">
                <a:solidFill>
                  <a:srgbClr val="FF0000"/>
                </a:solidFill>
                <a:effectLst/>
              </a:rPr>
              <a:t>Selected to the ISCA-50 25-Year Retrospective Issue covering 1996-2020 in 2023 (</a:t>
            </a:r>
            <a:r>
              <a:rPr lang="en-US" sz="1800" b="1" i="1" dirty="0">
                <a:solidFill>
                  <a:srgbClr val="FF0000"/>
                </a:solidFill>
                <a:effectLst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Retrospective (pdf)</a:t>
            </a:r>
            <a:r>
              <a:rPr lang="en-US" sz="1800" b="1" i="1" dirty="0">
                <a:solidFill>
                  <a:srgbClr val="FF0000"/>
                </a:solidFill>
                <a:effectLst/>
              </a:rPr>
              <a:t> </a:t>
            </a:r>
            <a:r>
              <a:rPr lang="en-US" sz="1800" b="1" i="1" dirty="0">
                <a:solidFill>
                  <a:srgbClr val="FF0000"/>
                </a:solidFill>
                <a:effectLst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Full Issue</a:t>
            </a:r>
            <a:r>
              <a:rPr lang="en-US" sz="1800" b="1" i="1" dirty="0">
                <a:solidFill>
                  <a:srgbClr val="FF0000"/>
                </a:solidFill>
                <a:effectLst/>
              </a:rPr>
              <a:t>).</a:t>
            </a:r>
            <a:endParaRPr lang="en-US" sz="1800" b="0" i="0" dirty="0">
              <a:solidFill>
                <a:srgbClr val="FF0000"/>
              </a:solidFill>
              <a:effectLst/>
            </a:endParaRPr>
          </a:p>
          <a:p>
            <a:pPr marL="0" indent="0">
              <a:buNone/>
            </a:pPr>
            <a:br>
              <a:rPr lang="en-US" sz="1400" dirty="0"/>
            </a:br>
            <a:endParaRPr lang="en-US" sz="1800" dirty="0">
              <a:latin typeface="Tahoma" charset="0"/>
            </a:endParaRPr>
          </a:p>
          <a:p>
            <a:endParaRPr lang="en-US" sz="1800" dirty="0">
              <a:latin typeface="Tahoma" charset="0"/>
            </a:endParaRPr>
          </a:p>
          <a:p>
            <a:endParaRPr lang="en-US" dirty="0">
              <a:latin typeface="Tahoma" charset="0"/>
            </a:endParaRPr>
          </a:p>
        </p:txBody>
      </p:sp>
      <p:sp>
        <p:nvSpPr>
          <p:cNvPr id="215043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1B46712-CDE9-5243-80CB-07DD7A074F23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0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0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942163"/>
            <a:ext cx="9144000" cy="1791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100451"/>
      </p:ext>
    </p:extLst>
  </p:cSld>
  <p:clrMapOvr>
    <a:masterClrMapping/>
  </p:clrMapOvr>
  <p:transition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12805F0-F6FC-E677-C726-338AE03D0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Corbel" panose="020B0503020204020204" pitchFamily="34" charset="0"/>
              </a:rPr>
              <a:t>Simulation Methodology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EFD64F5-38DF-EE13-F0F5-560308551E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b="1" dirty="0" err="1">
                <a:solidFill>
                  <a:srgbClr val="C00000"/>
                </a:solidFill>
                <a:latin typeface="Corbel" panose="020B0503020204020204" pitchFamily="34" charset="0"/>
              </a:rPr>
              <a:t>ChampSim</a:t>
            </a:r>
            <a:r>
              <a:rPr lang="en-US" sz="2400" dirty="0">
                <a:latin typeface="Corbel" panose="020B0503020204020204" pitchFamily="34" charset="0"/>
              </a:rPr>
              <a:t> trace driven simulator</a:t>
            </a:r>
          </a:p>
          <a:p>
            <a:r>
              <a:rPr lang="en-US" sz="2400" b="1" dirty="0">
                <a:solidFill>
                  <a:srgbClr val="C00000"/>
                </a:solidFill>
                <a:latin typeface="Corbel" panose="020B0503020204020204" pitchFamily="34" charset="0"/>
              </a:rPr>
              <a:t>110</a:t>
            </a:r>
            <a:r>
              <a:rPr lang="en-US" sz="2400" dirty="0">
                <a:latin typeface="Corbel" panose="020B0503020204020204" pitchFamily="34" charset="0"/>
              </a:rPr>
              <a:t> </a:t>
            </a:r>
            <a:r>
              <a:rPr lang="en-US" sz="2400" b="1" dirty="0">
                <a:solidFill>
                  <a:srgbClr val="C00000"/>
                </a:solidFill>
                <a:latin typeface="Corbel" panose="020B0503020204020204" pitchFamily="34" charset="0"/>
              </a:rPr>
              <a:t>single-core</a:t>
            </a:r>
            <a:r>
              <a:rPr lang="en-US" sz="2400" dirty="0">
                <a:latin typeface="Corbel" panose="020B0503020204020204" pitchFamily="34" charset="0"/>
              </a:rPr>
              <a:t> memory-intensive traces</a:t>
            </a:r>
          </a:p>
          <a:p>
            <a:pPr lvl="1"/>
            <a:r>
              <a:rPr lang="en-US" sz="2000" dirty="0">
                <a:latin typeface="Corbel" panose="020B0503020204020204" pitchFamily="34" charset="0"/>
              </a:rPr>
              <a:t>SPEC CPU 2006 and 2017</a:t>
            </a:r>
          </a:p>
          <a:p>
            <a:pPr lvl="1"/>
            <a:r>
              <a:rPr lang="en-US" sz="2000" dirty="0">
                <a:latin typeface="Corbel" panose="020B0503020204020204" pitchFamily="34" charset="0"/>
              </a:rPr>
              <a:t>PARSEC 2.1</a:t>
            </a:r>
          </a:p>
          <a:p>
            <a:pPr lvl="1"/>
            <a:r>
              <a:rPr lang="en-US" sz="2000" dirty="0" err="1">
                <a:latin typeface="Corbel" panose="020B0503020204020204" pitchFamily="34" charset="0"/>
              </a:rPr>
              <a:t>Ligra</a:t>
            </a:r>
            <a:endParaRPr lang="en-US" sz="2000" dirty="0">
              <a:latin typeface="Corbel" panose="020B0503020204020204" pitchFamily="34" charset="0"/>
            </a:endParaRPr>
          </a:p>
          <a:p>
            <a:pPr lvl="1"/>
            <a:r>
              <a:rPr lang="en-US" sz="2000" dirty="0">
                <a:latin typeface="Corbel" panose="020B0503020204020204" pitchFamily="34" charset="0"/>
              </a:rPr>
              <a:t>Real-world applications</a:t>
            </a:r>
          </a:p>
          <a:p>
            <a:r>
              <a:rPr lang="en-US" sz="2400" b="1" dirty="0">
                <a:solidFill>
                  <a:srgbClr val="C00000"/>
                </a:solidFill>
                <a:latin typeface="Corbel" panose="020B0503020204020204" pitchFamily="34" charset="0"/>
              </a:rPr>
              <a:t>220 eight-core</a:t>
            </a:r>
            <a:r>
              <a:rPr lang="en-US" sz="2400" dirty="0">
                <a:latin typeface="Corbel" panose="020B0503020204020204" pitchFamily="34" charset="0"/>
              </a:rPr>
              <a:t> memory-intensive trace mixes</a:t>
            </a:r>
          </a:p>
          <a:p>
            <a:endParaRPr lang="en-US" sz="2400" dirty="0">
              <a:latin typeface="Corbel" panose="020B0503020204020204" pitchFamily="34" charset="0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98527F25-0A1E-FBA2-CA7B-5BD53F6EB9E0}"/>
              </a:ext>
            </a:extLst>
          </p:cNvPr>
          <p:cNvSpPr/>
          <p:nvPr/>
        </p:nvSpPr>
        <p:spPr>
          <a:xfrm>
            <a:off x="5089806" y="3876871"/>
            <a:ext cx="2788761" cy="377072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Off-Chip Predictors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64A3E331-DC58-7D24-EB7D-E62F43024559}"/>
              </a:ext>
            </a:extLst>
          </p:cNvPr>
          <p:cNvSpPr/>
          <p:nvPr/>
        </p:nvSpPr>
        <p:spPr>
          <a:xfrm>
            <a:off x="250623" y="3876871"/>
            <a:ext cx="3246254" cy="377072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LLC Prefetchers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EE070E6-2941-E49E-C948-CD4B1E6ADB25}"/>
              </a:ext>
            </a:extLst>
          </p:cNvPr>
          <p:cNvSpPr txBox="1"/>
          <p:nvPr/>
        </p:nvSpPr>
        <p:spPr>
          <a:xfrm>
            <a:off x="4991101" y="4435936"/>
            <a:ext cx="4072512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History-based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HMP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[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Yoaz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+, ISCA’99]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Tracking-based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: Address Tag-Tracking based Predictor (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TTP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)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B40003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Ideal Off-chip Predictor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560457A-B7C5-427D-387D-ED68A374B940}"/>
              </a:ext>
            </a:extLst>
          </p:cNvPr>
          <p:cNvSpPr txBox="1"/>
          <p:nvPr/>
        </p:nvSpPr>
        <p:spPr>
          <a:xfrm>
            <a:off x="169011" y="4435936"/>
            <a:ext cx="492079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Pythia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[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Bera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+, MICRO’21]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Bingo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[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Bakshalipour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+, HPCA’19]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MLOP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[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Shakerinava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+, 3rd Prefetching Championship’19]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SPP + Perceptron filter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[Bhatia+, ISCA’20]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SMS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[Somogyi+, ISCA’06]</a:t>
            </a:r>
          </a:p>
        </p:txBody>
      </p:sp>
    </p:spTree>
    <p:extLst>
      <p:ext uri="{BB962C8B-B14F-4D97-AF65-F5344CB8AC3E}">
        <p14:creationId xmlns:p14="http://schemas.microsoft.com/office/powerpoint/2010/main" val="110028922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871E9B8-8A57-9020-8201-3BA925E5A3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Corbel" panose="020B0503020204020204" pitchFamily="34" charset="0"/>
              </a:rPr>
              <a:t>Single-Core Performance Improvement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37519CD8-739D-1CD4-54EA-949C992CB63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24618" y="916369"/>
          <a:ext cx="8894763" cy="46085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6F807F29-D700-3174-CCFD-91EEFEDCE694}"/>
              </a:ext>
            </a:extLst>
          </p:cNvPr>
          <p:cNvSpPr/>
          <p:nvPr/>
        </p:nvSpPr>
        <p:spPr>
          <a:xfrm>
            <a:off x="3703899" y="916369"/>
            <a:ext cx="2095017" cy="4610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DF041B2-1239-1A79-8744-685D559BBD04}"/>
              </a:ext>
            </a:extLst>
          </p:cNvPr>
          <p:cNvSpPr/>
          <p:nvPr/>
        </p:nvSpPr>
        <p:spPr>
          <a:xfrm>
            <a:off x="6101788" y="916369"/>
            <a:ext cx="2637098" cy="4610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83932B1-34BD-6B1C-85B2-CD6870EED713}"/>
              </a:ext>
            </a:extLst>
          </p:cNvPr>
          <p:cNvSpPr/>
          <p:nvPr/>
        </p:nvSpPr>
        <p:spPr>
          <a:xfrm>
            <a:off x="1078375" y="916369"/>
            <a:ext cx="2475053" cy="4610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FAAA819-AB21-34F1-C11A-D15E23B8FD7E}"/>
              </a:ext>
            </a:extLst>
          </p:cNvPr>
          <p:cNvSpPr txBox="1"/>
          <p:nvPr/>
        </p:nvSpPr>
        <p:spPr>
          <a:xfrm>
            <a:off x="7083706" y="3085254"/>
            <a:ext cx="9573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11.5%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8A5ADF3-D222-DFFF-92C4-8688B8684387}"/>
              </a:ext>
            </a:extLst>
          </p:cNvPr>
          <p:cNvCxnSpPr>
            <a:cxnSpLocks/>
          </p:cNvCxnSpPr>
          <p:nvPr/>
        </p:nvCxnSpPr>
        <p:spPr>
          <a:xfrm>
            <a:off x="7674015" y="3546919"/>
            <a:ext cx="219919" cy="249577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5E86D68A-C808-ADFC-5AD6-1AB9E77E7F84}"/>
              </a:ext>
            </a:extLst>
          </p:cNvPr>
          <p:cNvSpPr txBox="1"/>
          <p:nvPr/>
        </p:nvSpPr>
        <p:spPr>
          <a:xfrm>
            <a:off x="7083705" y="2303781"/>
            <a:ext cx="9573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20.3%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F28FABD-F212-2B21-D075-51D8DBA697DC}"/>
              </a:ext>
            </a:extLst>
          </p:cNvPr>
          <p:cNvCxnSpPr>
            <a:cxnSpLocks/>
          </p:cNvCxnSpPr>
          <p:nvPr/>
        </p:nvCxnSpPr>
        <p:spPr>
          <a:xfrm>
            <a:off x="7674015" y="2765446"/>
            <a:ext cx="433066" cy="184788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5D64EEF8-5EA8-682E-73E5-1B6C9BE7E3A3}"/>
              </a:ext>
            </a:extLst>
          </p:cNvPr>
          <p:cNvCxnSpPr>
            <a:cxnSpLocks/>
          </p:cNvCxnSpPr>
          <p:nvPr/>
        </p:nvCxnSpPr>
        <p:spPr>
          <a:xfrm>
            <a:off x="8146608" y="2430684"/>
            <a:ext cx="0" cy="542572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E8312988-7D3B-329D-8A3A-EE7D3EA08541}"/>
              </a:ext>
            </a:extLst>
          </p:cNvPr>
          <p:cNvSpPr txBox="1"/>
          <p:nvPr/>
        </p:nvSpPr>
        <p:spPr>
          <a:xfrm>
            <a:off x="7628424" y="1969019"/>
            <a:ext cx="8018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5.4%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A83F84A-0201-82B8-D1A5-5DE68EAAD2B5}"/>
              </a:ext>
            </a:extLst>
          </p:cNvPr>
          <p:cNvSpPr/>
          <p:nvPr/>
        </p:nvSpPr>
        <p:spPr>
          <a:xfrm>
            <a:off x="8146608" y="1969019"/>
            <a:ext cx="701952" cy="796427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EE24C5E-6FE2-E8ED-5176-D6D4C0CC0E8D}"/>
              </a:ext>
            </a:extLst>
          </p:cNvPr>
          <p:cNvSpPr/>
          <p:nvPr/>
        </p:nvSpPr>
        <p:spPr>
          <a:xfrm>
            <a:off x="281893" y="908701"/>
            <a:ext cx="8717724" cy="5664290"/>
          </a:xfrm>
          <a:prstGeom prst="rect">
            <a:avLst/>
          </a:prstGeom>
          <a:solidFill>
            <a:srgbClr val="FFFFFF">
              <a:alpha val="6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AB42CA10-2665-B555-07FA-A9E34A5C1B39}"/>
              </a:ext>
            </a:extLst>
          </p:cNvPr>
          <p:cNvSpPr/>
          <p:nvPr/>
        </p:nvSpPr>
        <p:spPr>
          <a:xfrm>
            <a:off x="66078" y="5159367"/>
            <a:ext cx="9011843" cy="1491181"/>
          </a:xfrm>
          <a:prstGeom prst="roundRect">
            <a:avLst>
              <a:gd name="adj" fmla="val 6884"/>
            </a:avLst>
          </a:prstGeom>
          <a:solidFill>
            <a:schemeClr val="accent1"/>
          </a:solidFill>
          <a:ln w="28575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Hermes alone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provides nearly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50%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performance benefits of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Pythia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</a:t>
            </a: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</a:b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with only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1/5th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storage overhead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AFF82E8A-6E47-9176-35EF-DCE24F646D0D}"/>
              </a:ext>
            </a:extLst>
          </p:cNvPr>
          <p:cNvSpPr/>
          <p:nvPr/>
        </p:nvSpPr>
        <p:spPr>
          <a:xfrm>
            <a:off x="281893" y="5413772"/>
            <a:ext cx="8580212" cy="1055717"/>
          </a:xfrm>
          <a:prstGeom prst="roundRect">
            <a:avLst>
              <a:gd name="adj" fmla="val 6884"/>
            </a:avLst>
          </a:prstGeom>
          <a:solidFill>
            <a:schemeClr val="accent1"/>
          </a:solidFill>
          <a:ln w="28575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Hermes on top of Pythia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outperforms Pythia alone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in every workload category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1E0C49D9-9917-0F6B-1F27-CEA47A8B8DC2}"/>
              </a:ext>
            </a:extLst>
          </p:cNvPr>
          <p:cNvSpPr/>
          <p:nvPr/>
        </p:nvSpPr>
        <p:spPr>
          <a:xfrm>
            <a:off x="281893" y="5413750"/>
            <a:ext cx="8580212" cy="1055717"/>
          </a:xfrm>
          <a:prstGeom prst="roundRect">
            <a:avLst>
              <a:gd name="adj" fmla="val 6884"/>
            </a:avLst>
          </a:prstGeom>
          <a:solidFill>
            <a:schemeClr val="accent1"/>
          </a:solidFill>
          <a:ln w="28575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Hermes provides nearly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90%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performance benefit of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Ideal Hermes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that has an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ideal off-chip load predictor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6098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6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 uiExpand="1">
        <p:bldSub>
          <a:bldChart bld="series"/>
        </p:bldSub>
      </p:bldGraphic>
      <p:bldP spid="7" grpId="0" animBg="1"/>
      <p:bldP spid="8" grpId="0" animBg="1"/>
      <p:bldP spid="13" grpId="0"/>
      <p:bldP spid="17" grpId="0"/>
      <p:bldP spid="24" grpId="0"/>
      <p:bldP spid="24" grpId="1"/>
      <p:bldP spid="5" grpId="0" animBg="1"/>
      <p:bldP spid="11" grpId="0" animBg="1"/>
      <p:bldP spid="11" grpId="1" animBg="1"/>
      <p:bldP spid="11" grpId="2" animBg="1"/>
      <p:bldP spid="11" grpId="3" animBg="1"/>
      <p:bldP spid="11" grpId="4" animBg="1"/>
      <p:bldP spid="10" grpId="0" animBg="1"/>
      <p:bldP spid="10" grpId="1" animBg="1"/>
      <p:bldP spid="2" grpId="0" animBg="1"/>
      <p:bldP spid="2" grpId="1" animBg="1"/>
      <p:bldP spid="3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19DB431-DEFB-ECED-6A60-BC37D2F93A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400" dirty="0">
                <a:latin typeface="Corbel" panose="020B0503020204020204" pitchFamily="34" charset="0"/>
              </a:rPr>
              <a:t>Increase in Main Memory Requests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6F16EFD0-29D2-F72E-4F56-449B9E0CFF19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24618" y="1293835"/>
          <a:ext cx="8894763" cy="44659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2" name="TextBox 21">
            <a:extLst>
              <a:ext uri="{FF2B5EF4-FFF2-40B4-BE49-F238E27FC236}">
                <a16:creationId xmlns:a16="http://schemas.microsoft.com/office/drawing/2014/main" id="{EB1B108E-7918-CB58-3227-E6877C5CC79A}"/>
              </a:ext>
            </a:extLst>
          </p:cNvPr>
          <p:cNvSpPr txBox="1"/>
          <p:nvPr/>
        </p:nvSpPr>
        <p:spPr>
          <a:xfrm>
            <a:off x="7441132" y="4581427"/>
            <a:ext cx="8018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5.5%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FFB31D7-D12A-E9C4-C469-372EF6153E4E}"/>
              </a:ext>
            </a:extLst>
          </p:cNvPr>
          <p:cNvSpPr txBox="1"/>
          <p:nvPr/>
        </p:nvSpPr>
        <p:spPr>
          <a:xfrm>
            <a:off x="7410095" y="2868889"/>
            <a:ext cx="9573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38.5%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3EA47BE-1603-23BC-A837-4598DBFE9E91}"/>
              </a:ext>
            </a:extLst>
          </p:cNvPr>
          <p:cNvSpPr txBox="1"/>
          <p:nvPr/>
        </p:nvSpPr>
        <p:spPr>
          <a:xfrm>
            <a:off x="8024448" y="2389957"/>
            <a:ext cx="8018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5.9%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81CE4C3-E81A-F71F-B038-74A83D3004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3406" y="72009"/>
            <a:ext cx="2320207" cy="12031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0913861-507C-2C00-7AD6-B7C0CFD4A497}"/>
              </a:ext>
            </a:extLst>
          </p:cNvPr>
          <p:cNvSpPr txBox="1"/>
          <p:nvPr/>
        </p:nvSpPr>
        <p:spPr>
          <a:xfrm>
            <a:off x="7616665" y="291573"/>
            <a:ext cx="764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11.5%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229C5DE-D266-0187-CAF2-843CEAD37615}"/>
              </a:ext>
            </a:extLst>
          </p:cNvPr>
          <p:cNvSpPr txBox="1"/>
          <p:nvPr/>
        </p:nvSpPr>
        <p:spPr>
          <a:xfrm>
            <a:off x="7970278" y="95006"/>
            <a:ext cx="764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20.3%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6ECFC5C-C6C3-35C7-8FBC-AD015EFF46C2}"/>
              </a:ext>
            </a:extLst>
          </p:cNvPr>
          <p:cNvSpPr txBox="1"/>
          <p:nvPr/>
        </p:nvSpPr>
        <p:spPr>
          <a:xfrm>
            <a:off x="8602459" y="95006"/>
            <a:ext cx="647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5.4%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0000EEF8-06E1-0730-B5E0-3E29DBE7D089}"/>
              </a:ext>
            </a:extLst>
          </p:cNvPr>
          <p:cNvCxnSpPr>
            <a:cxnSpLocks/>
          </p:cNvCxnSpPr>
          <p:nvPr/>
        </p:nvCxnSpPr>
        <p:spPr>
          <a:xfrm>
            <a:off x="8071878" y="586029"/>
            <a:ext cx="663842" cy="26835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6C83F437-18EB-77CC-6355-493E739CFC32}"/>
              </a:ext>
            </a:extLst>
          </p:cNvPr>
          <p:cNvCxnSpPr>
            <a:cxnSpLocks/>
          </p:cNvCxnSpPr>
          <p:nvPr/>
        </p:nvCxnSpPr>
        <p:spPr>
          <a:xfrm>
            <a:off x="8383563" y="414544"/>
            <a:ext cx="436397" cy="30566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Left Brace 36">
            <a:extLst>
              <a:ext uri="{FF2B5EF4-FFF2-40B4-BE49-F238E27FC236}">
                <a16:creationId xmlns:a16="http://schemas.microsoft.com/office/drawing/2014/main" id="{4836E77F-7630-FCE6-19F1-C72D1352638E}"/>
              </a:ext>
            </a:extLst>
          </p:cNvPr>
          <p:cNvSpPr/>
          <p:nvPr/>
        </p:nvSpPr>
        <p:spPr>
          <a:xfrm>
            <a:off x="8735720" y="477038"/>
            <a:ext cx="84240" cy="108991"/>
          </a:xfrm>
          <a:prstGeom prst="lef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FFD5E910-FBE0-1C51-43DF-3C9CF2A06BE7}"/>
              </a:ext>
            </a:extLst>
          </p:cNvPr>
          <p:cNvSpPr/>
          <p:nvPr/>
        </p:nvSpPr>
        <p:spPr>
          <a:xfrm>
            <a:off x="6743857" y="13889"/>
            <a:ext cx="2400535" cy="1352291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Arc 1">
            <a:extLst>
              <a:ext uri="{FF2B5EF4-FFF2-40B4-BE49-F238E27FC236}">
                <a16:creationId xmlns:a16="http://schemas.microsoft.com/office/drawing/2014/main" id="{82007440-02AD-0A7A-E53A-CE2903C785B2}"/>
              </a:ext>
            </a:extLst>
          </p:cNvPr>
          <p:cNvSpPr/>
          <p:nvPr/>
        </p:nvSpPr>
        <p:spPr>
          <a:xfrm rot="16200000">
            <a:off x="8117304" y="2992317"/>
            <a:ext cx="794038" cy="441822"/>
          </a:xfrm>
          <a:prstGeom prst="arc">
            <a:avLst>
              <a:gd name="adj1" fmla="val 16200000"/>
              <a:gd name="adj2" fmla="val 1025490"/>
            </a:avLst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E2715DA-CBF5-9185-6276-D52FD8548A6B}"/>
              </a:ext>
            </a:extLst>
          </p:cNvPr>
          <p:cNvSpPr/>
          <p:nvPr/>
        </p:nvSpPr>
        <p:spPr>
          <a:xfrm>
            <a:off x="266764" y="1188285"/>
            <a:ext cx="8752617" cy="4763628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6CFE1DFB-2039-6F2E-6735-004FD3DF1B91}"/>
              </a:ext>
            </a:extLst>
          </p:cNvPr>
          <p:cNvSpPr/>
          <p:nvPr/>
        </p:nvSpPr>
        <p:spPr>
          <a:xfrm>
            <a:off x="673623" y="941147"/>
            <a:ext cx="7954236" cy="1110662"/>
          </a:xfrm>
          <a:prstGeom prst="roundRect">
            <a:avLst>
              <a:gd name="adj" fmla="val 6884"/>
            </a:avLst>
          </a:prstGeom>
          <a:solidFill>
            <a:schemeClr val="accent1"/>
          </a:solidFill>
          <a:ln w="28575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For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every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1%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performance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benefit,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increase in main memory requests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50" name="Rounded Rectangle 49">
            <a:extLst>
              <a:ext uri="{FF2B5EF4-FFF2-40B4-BE49-F238E27FC236}">
                <a16:creationId xmlns:a16="http://schemas.microsoft.com/office/drawing/2014/main" id="{5D3281B9-AF4C-DA79-8DD3-D34DC153E20B}"/>
              </a:ext>
            </a:extLst>
          </p:cNvPr>
          <p:cNvSpPr/>
          <p:nvPr/>
        </p:nvSpPr>
        <p:spPr>
          <a:xfrm>
            <a:off x="1840549" y="2232203"/>
            <a:ext cx="4084689" cy="638910"/>
          </a:xfrm>
          <a:prstGeom prst="roundRect">
            <a:avLst>
              <a:gd name="adj" fmla="val 6884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Pythia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51" name="Rounded Rectangle 50">
            <a:extLst>
              <a:ext uri="{FF2B5EF4-FFF2-40B4-BE49-F238E27FC236}">
                <a16:creationId xmlns:a16="http://schemas.microsoft.com/office/drawing/2014/main" id="{442453EA-DF17-8EB4-010D-2050C045F76D}"/>
              </a:ext>
            </a:extLst>
          </p:cNvPr>
          <p:cNvSpPr/>
          <p:nvPr/>
        </p:nvSpPr>
        <p:spPr>
          <a:xfrm>
            <a:off x="1840549" y="2942031"/>
            <a:ext cx="4084689" cy="638909"/>
          </a:xfrm>
          <a:prstGeom prst="roundRect">
            <a:avLst>
              <a:gd name="adj" fmla="val 6884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Hermes on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top of Pythia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52" name="Rounded Rectangle 51">
            <a:extLst>
              <a:ext uri="{FF2B5EF4-FFF2-40B4-BE49-F238E27FC236}">
                <a16:creationId xmlns:a16="http://schemas.microsoft.com/office/drawing/2014/main" id="{972C6E5E-3421-EF7D-66C8-FB1E58E93AB2}"/>
              </a:ext>
            </a:extLst>
          </p:cNvPr>
          <p:cNvSpPr/>
          <p:nvPr/>
        </p:nvSpPr>
        <p:spPr>
          <a:xfrm>
            <a:off x="1840549" y="3651860"/>
            <a:ext cx="4084689" cy="638909"/>
          </a:xfrm>
          <a:prstGeom prst="roundRect">
            <a:avLst>
              <a:gd name="adj" fmla="val 6884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Hermes alone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53" name="Rounded Rectangle 52">
            <a:extLst>
              <a:ext uri="{FF2B5EF4-FFF2-40B4-BE49-F238E27FC236}">
                <a16:creationId xmlns:a16="http://schemas.microsoft.com/office/drawing/2014/main" id="{20A6E601-0EAF-3BC4-A60C-15E77EFA5015}"/>
              </a:ext>
            </a:extLst>
          </p:cNvPr>
          <p:cNvSpPr/>
          <p:nvPr/>
        </p:nvSpPr>
        <p:spPr>
          <a:xfrm>
            <a:off x="6034966" y="2232203"/>
            <a:ext cx="1216552" cy="638910"/>
          </a:xfrm>
          <a:prstGeom prst="roundRect">
            <a:avLst>
              <a:gd name="adj" fmla="val 6884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2%</a:t>
            </a:r>
          </a:p>
        </p:txBody>
      </p:sp>
      <p:sp>
        <p:nvSpPr>
          <p:cNvPr id="54" name="Rounded Rectangle 53">
            <a:extLst>
              <a:ext uri="{FF2B5EF4-FFF2-40B4-BE49-F238E27FC236}">
                <a16:creationId xmlns:a16="http://schemas.microsoft.com/office/drawing/2014/main" id="{ECDD49F1-620D-416C-ABEE-500B2D97CEC4}"/>
              </a:ext>
            </a:extLst>
          </p:cNvPr>
          <p:cNvSpPr/>
          <p:nvPr/>
        </p:nvSpPr>
        <p:spPr>
          <a:xfrm>
            <a:off x="6034967" y="2942031"/>
            <a:ext cx="1216552" cy="638909"/>
          </a:xfrm>
          <a:prstGeom prst="roundRect">
            <a:avLst>
              <a:gd name="adj" fmla="val 6884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1%</a:t>
            </a:r>
          </a:p>
        </p:txBody>
      </p:sp>
      <p:sp>
        <p:nvSpPr>
          <p:cNvPr id="55" name="Rounded Rectangle 54">
            <a:extLst>
              <a:ext uri="{FF2B5EF4-FFF2-40B4-BE49-F238E27FC236}">
                <a16:creationId xmlns:a16="http://schemas.microsoft.com/office/drawing/2014/main" id="{5D5CA682-A5ED-DDB1-3808-01D0C17240B4}"/>
              </a:ext>
            </a:extLst>
          </p:cNvPr>
          <p:cNvSpPr/>
          <p:nvPr/>
        </p:nvSpPr>
        <p:spPr>
          <a:xfrm>
            <a:off x="6034966" y="3651860"/>
            <a:ext cx="1222256" cy="638909"/>
          </a:xfrm>
          <a:prstGeom prst="roundRect">
            <a:avLst>
              <a:gd name="adj" fmla="val 6884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0.5%</a:t>
            </a:r>
          </a:p>
        </p:txBody>
      </p:sp>
      <p:sp>
        <p:nvSpPr>
          <p:cNvPr id="56" name="Rounded Rectangle 55">
            <a:extLst>
              <a:ext uri="{FF2B5EF4-FFF2-40B4-BE49-F238E27FC236}">
                <a16:creationId xmlns:a16="http://schemas.microsoft.com/office/drawing/2014/main" id="{9B880BF0-72DA-130F-C5D7-6EC9DFB8BE2A}"/>
              </a:ext>
            </a:extLst>
          </p:cNvPr>
          <p:cNvSpPr/>
          <p:nvPr/>
        </p:nvSpPr>
        <p:spPr>
          <a:xfrm>
            <a:off x="-164803" y="4918025"/>
            <a:ext cx="9473604" cy="1110662"/>
          </a:xfrm>
          <a:prstGeom prst="roundRect">
            <a:avLst>
              <a:gd name="adj" fmla="val 6884"/>
            </a:avLst>
          </a:prstGeom>
          <a:solidFill>
            <a:schemeClr val="accent1"/>
          </a:solidFill>
          <a:ln w="28575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Hermes is more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bandwidth-efficient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than even an efficient prefetcher like Pythia</a:t>
            </a:r>
          </a:p>
        </p:txBody>
      </p:sp>
    </p:spTree>
    <p:extLst>
      <p:ext uri="{BB962C8B-B14F-4D97-AF65-F5344CB8AC3E}">
        <p14:creationId xmlns:p14="http://schemas.microsoft.com/office/powerpoint/2010/main" val="2398892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E11D656-17F3-B5E3-7274-40496EE0EB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latin typeface="Corbel" panose="020B0503020204020204" pitchFamily="34" charset="0"/>
              </a:rPr>
              <a:t>Performance with Varying Memory Bandwidth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F0AB14AD-16C5-A3D3-DD72-EB63264E7988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58218" y="936626"/>
          <a:ext cx="8418137" cy="56338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020941E-63B3-85C6-A98F-3AA17E726840}"/>
              </a:ext>
            </a:extLst>
          </p:cNvPr>
          <p:cNvCxnSpPr>
            <a:cxnSpLocks/>
          </p:cNvCxnSpPr>
          <p:nvPr/>
        </p:nvCxnSpPr>
        <p:spPr>
          <a:xfrm>
            <a:off x="2139885" y="4440024"/>
            <a:ext cx="6183983" cy="0"/>
          </a:xfrm>
          <a:prstGeom prst="line">
            <a:avLst/>
          </a:prstGeom>
          <a:ln w="190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4958E3A7-F84F-14A1-724C-9DA7C07B14E0}"/>
              </a:ext>
            </a:extLst>
          </p:cNvPr>
          <p:cNvSpPr/>
          <p:nvPr/>
        </p:nvSpPr>
        <p:spPr>
          <a:xfrm>
            <a:off x="3949342" y="2422691"/>
            <a:ext cx="510023" cy="1451726"/>
          </a:xfrm>
          <a:prstGeom prst="rect">
            <a:avLst/>
          </a:prstGeom>
          <a:solidFill>
            <a:schemeClr val="accent2">
              <a:alpha val="2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6D3835E-C17B-3DFF-E890-CEC038BB925A}"/>
              </a:ext>
            </a:extLst>
          </p:cNvPr>
          <p:cNvSpPr/>
          <p:nvPr/>
        </p:nvSpPr>
        <p:spPr>
          <a:xfrm>
            <a:off x="2904954" y="3429000"/>
            <a:ext cx="510023" cy="1262152"/>
          </a:xfrm>
          <a:prstGeom prst="rect">
            <a:avLst/>
          </a:prstGeom>
          <a:solidFill>
            <a:schemeClr val="accent1">
              <a:alpha val="2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A947734-F300-96F7-14F8-B7377003DEC7}"/>
              </a:ext>
            </a:extLst>
          </p:cNvPr>
          <p:cNvSpPr/>
          <p:nvPr/>
        </p:nvSpPr>
        <p:spPr>
          <a:xfrm>
            <a:off x="1884873" y="4223208"/>
            <a:ext cx="510023" cy="1455454"/>
          </a:xfrm>
          <a:prstGeom prst="rect">
            <a:avLst/>
          </a:prstGeom>
          <a:solidFill>
            <a:schemeClr val="tx2">
              <a:alpha val="2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09E7A3A-672A-F4C9-DB4B-96DA8A9598DD}"/>
              </a:ext>
            </a:extLst>
          </p:cNvPr>
          <p:cNvSpPr txBox="1"/>
          <p:nvPr/>
        </p:nvSpPr>
        <p:spPr>
          <a:xfrm>
            <a:off x="2394896" y="5133424"/>
            <a:ext cx="4877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~AMD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Threadripper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3990x (Zen 2, 64C/4ch, 2020)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E6C8767-4E8B-A93C-71D7-7A9A48990095}"/>
              </a:ext>
            </a:extLst>
          </p:cNvPr>
          <p:cNvSpPr txBox="1"/>
          <p:nvPr/>
        </p:nvSpPr>
        <p:spPr>
          <a:xfrm>
            <a:off x="3414976" y="4525322"/>
            <a:ext cx="46516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~AMD EPYC Rome 7702P (Zen 2, 64C/8ch, 2019)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4D49947-5926-7D99-3199-154651B56520}"/>
              </a:ext>
            </a:extLst>
          </p:cNvPr>
          <p:cNvSpPr txBox="1"/>
          <p:nvPr/>
        </p:nvSpPr>
        <p:spPr>
          <a:xfrm>
            <a:off x="4166485" y="3807897"/>
            <a:ext cx="30177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~Intel Xeon 6258R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(Cascade Lake, 28C/6ch, 2020)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B873908-7C9C-CAD8-8305-AE60B5EA57B0}"/>
              </a:ext>
            </a:extLst>
          </p:cNvPr>
          <p:cNvSpPr/>
          <p:nvPr/>
        </p:nvSpPr>
        <p:spPr>
          <a:xfrm>
            <a:off x="6001858" y="1375255"/>
            <a:ext cx="510023" cy="2109695"/>
          </a:xfrm>
          <a:prstGeom prst="rect">
            <a:avLst/>
          </a:prstGeom>
          <a:solidFill>
            <a:srgbClr val="70AD47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E69F722-5F73-31E2-2CF1-B3CDE310352A}"/>
              </a:ext>
            </a:extLst>
          </p:cNvPr>
          <p:cNvSpPr txBox="1"/>
          <p:nvPr/>
        </p:nvSpPr>
        <p:spPr>
          <a:xfrm>
            <a:off x="7112026" y="2329356"/>
            <a:ext cx="1196161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Pythia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B14C215-75A2-0C02-842C-A1EF40B3F1A2}"/>
              </a:ext>
            </a:extLst>
          </p:cNvPr>
          <p:cNvSpPr txBox="1"/>
          <p:nvPr/>
        </p:nvSpPr>
        <p:spPr>
          <a:xfrm>
            <a:off x="6921269" y="3308495"/>
            <a:ext cx="1386918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Hermes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FB0F574-89B3-2008-1E32-A5CA5E85BE70}"/>
              </a:ext>
            </a:extLst>
          </p:cNvPr>
          <p:cNvSpPr txBox="1"/>
          <p:nvPr/>
        </p:nvSpPr>
        <p:spPr>
          <a:xfrm>
            <a:off x="5764581" y="1004709"/>
            <a:ext cx="2587568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Pythia+Hermes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5D0C180-FDC5-A3EA-11AD-F5ECECF289C2}"/>
              </a:ext>
            </a:extLst>
          </p:cNvPr>
          <p:cNvSpPr/>
          <p:nvPr/>
        </p:nvSpPr>
        <p:spPr>
          <a:xfrm>
            <a:off x="208424" y="944402"/>
            <a:ext cx="8717724" cy="5424229"/>
          </a:xfrm>
          <a:prstGeom prst="rect">
            <a:avLst/>
          </a:prstGeom>
          <a:solidFill>
            <a:srgbClr val="FFFFFF">
              <a:alpha val="6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8AEB8F2B-F2FF-75C4-5775-FE43EF9A726C}"/>
              </a:ext>
            </a:extLst>
          </p:cNvPr>
          <p:cNvSpPr/>
          <p:nvPr/>
        </p:nvSpPr>
        <p:spPr>
          <a:xfrm>
            <a:off x="394100" y="5801994"/>
            <a:ext cx="8196868" cy="923672"/>
          </a:xfrm>
          <a:prstGeom prst="roundRect">
            <a:avLst>
              <a:gd name="adj" fmla="val 6884"/>
            </a:avLst>
          </a:prstGeom>
          <a:solidFill>
            <a:schemeClr val="accent1"/>
          </a:solidFill>
          <a:ln w="28575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In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bandwidth-constrained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configurations,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Hermes alone outperforms Pythia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3CAC15A-CE19-690E-B4C7-F13D8F39FA04}"/>
              </a:ext>
            </a:extLst>
          </p:cNvPr>
          <p:cNvSpPr/>
          <p:nvPr/>
        </p:nvSpPr>
        <p:spPr>
          <a:xfrm>
            <a:off x="2139884" y="1171966"/>
            <a:ext cx="1522201" cy="4354192"/>
          </a:xfrm>
          <a:prstGeom prst="rect">
            <a:avLst/>
          </a:prstGeom>
          <a:solidFill>
            <a:srgbClr val="D0CECE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FCAEB24D-1263-E6A5-890A-9B681A916B4B}"/>
              </a:ext>
            </a:extLst>
          </p:cNvPr>
          <p:cNvSpPr/>
          <p:nvPr/>
        </p:nvSpPr>
        <p:spPr>
          <a:xfrm>
            <a:off x="394100" y="5801994"/>
            <a:ext cx="8196868" cy="923672"/>
          </a:xfrm>
          <a:prstGeom prst="roundRect">
            <a:avLst>
              <a:gd name="adj" fmla="val 6884"/>
            </a:avLst>
          </a:prstGeom>
          <a:solidFill>
            <a:schemeClr val="accent1"/>
          </a:solidFill>
          <a:ln w="28575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Hermes+Pythia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outperforms Pythia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across all bandwidth configurations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59677DB-AF67-9A72-9864-6F7F4B8066C5}"/>
              </a:ext>
            </a:extLst>
          </p:cNvPr>
          <p:cNvSpPr txBox="1"/>
          <p:nvPr/>
        </p:nvSpPr>
        <p:spPr>
          <a:xfrm>
            <a:off x="5722791" y="3460588"/>
            <a:ext cx="10407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Baseline</a:t>
            </a:r>
          </a:p>
        </p:txBody>
      </p:sp>
    </p:spTree>
    <p:extLst>
      <p:ext uri="{BB962C8B-B14F-4D97-AF65-F5344CB8AC3E}">
        <p14:creationId xmlns:p14="http://schemas.microsoft.com/office/powerpoint/2010/main" val="2510121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6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 uiExpand="1">
        <p:bldSub>
          <a:bldChart bld="series"/>
        </p:bldSub>
      </p:bldGraphic>
      <p:bldP spid="19" grpId="0" animBg="1"/>
      <p:bldP spid="29" grpId="0" animBg="1"/>
      <p:bldP spid="29" grpId="1" animBg="1"/>
      <p:bldP spid="29" grpId="2" animBg="1"/>
      <p:bldP spid="31" grpId="0" animBg="1"/>
      <p:bldP spid="31" grpId="1" animBg="1"/>
      <p:bldP spid="32" grpId="0" animBg="1"/>
      <p:bldP spid="39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Content Placeholder 23">
            <a:extLst>
              <a:ext uri="{FF2B5EF4-FFF2-40B4-BE49-F238E27FC236}">
                <a16:creationId xmlns:a16="http://schemas.microsoft.com/office/drawing/2014/main" id="{37C19CB9-440A-DD9B-49E9-299028B0415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68275" y="936625"/>
          <a:ext cx="8894763" cy="5419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F21EBCF0-5215-DEE7-F4BB-C766B23BE7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400" dirty="0">
                <a:latin typeface="Corbel" panose="020B0503020204020204" pitchFamily="34" charset="0"/>
              </a:rPr>
              <a:t>Performance with Varying Baseline Prefetcher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72EADB0-9458-1C78-6606-21C18CB77477}"/>
              </a:ext>
            </a:extLst>
          </p:cNvPr>
          <p:cNvCxnSpPr/>
          <p:nvPr/>
        </p:nvCxnSpPr>
        <p:spPr>
          <a:xfrm>
            <a:off x="2318994" y="2064470"/>
            <a:ext cx="0" cy="707010"/>
          </a:xfrm>
          <a:prstGeom prst="straightConnector1">
            <a:avLst/>
          </a:prstGeom>
          <a:ln w="28575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FF5E9745-B9F6-64C4-82BE-C212D551E67F}"/>
              </a:ext>
            </a:extLst>
          </p:cNvPr>
          <p:cNvSpPr txBox="1"/>
          <p:nvPr/>
        </p:nvSpPr>
        <p:spPr>
          <a:xfrm>
            <a:off x="1918082" y="1602805"/>
            <a:ext cx="8018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5.4%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A7CEE88-705A-313A-7532-426F3C9BC058}"/>
              </a:ext>
            </a:extLst>
          </p:cNvPr>
          <p:cNvCxnSpPr>
            <a:cxnSpLocks/>
          </p:cNvCxnSpPr>
          <p:nvPr/>
        </p:nvCxnSpPr>
        <p:spPr>
          <a:xfrm>
            <a:off x="3706305" y="2064470"/>
            <a:ext cx="0" cy="826416"/>
          </a:xfrm>
          <a:prstGeom prst="straightConnector1">
            <a:avLst/>
          </a:prstGeom>
          <a:ln w="28575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3738C05C-A3DB-1B25-A8B2-4349B5F691D6}"/>
              </a:ext>
            </a:extLst>
          </p:cNvPr>
          <p:cNvSpPr txBox="1"/>
          <p:nvPr/>
        </p:nvSpPr>
        <p:spPr>
          <a:xfrm>
            <a:off x="3305393" y="1602805"/>
            <a:ext cx="8018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6.2%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2B59BCC-BA98-1D91-27DD-F4D7C01C790C}"/>
              </a:ext>
            </a:extLst>
          </p:cNvPr>
          <p:cNvCxnSpPr>
            <a:cxnSpLocks/>
          </p:cNvCxnSpPr>
          <p:nvPr/>
        </p:nvCxnSpPr>
        <p:spPr>
          <a:xfrm>
            <a:off x="5138507" y="2890886"/>
            <a:ext cx="0" cy="642594"/>
          </a:xfrm>
          <a:prstGeom prst="straightConnector1">
            <a:avLst/>
          </a:prstGeom>
          <a:ln w="28575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37152A64-6BFE-11DD-66FA-CD99A534FF22}"/>
              </a:ext>
            </a:extLst>
          </p:cNvPr>
          <p:cNvSpPr txBox="1"/>
          <p:nvPr/>
        </p:nvSpPr>
        <p:spPr>
          <a:xfrm>
            <a:off x="4850717" y="2461846"/>
            <a:ext cx="8018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5.1%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4ABEE4B-26FC-5A26-054B-52558D5DFD6C}"/>
              </a:ext>
            </a:extLst>
          </p:cNvPr>
          <p:cNvCxnSpPr>
            <a:cxnSpLocks/>
          </p:cNvCxnSpPr>
          <p:nvPr/>
        </p:nvCxnSpPr>
        <p:spPr>
          <a:xfrm>
            <a:off x="6535245" y="2692678"/>
            <a:ext cx="0" cy="953809"/>
          </a:xfrm>
          <a:prstGeom prst="straightConnector1">
            <a:avLst/>
          </a:prstGeom>
          <a:ln w="28575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D5A68183-B032-1C62-1270-F559826CA833}"/>
              </a:ext>
            </a:extLst>
          </p:cNvPr>
          <p:cNvSpPr txBox="1"/>
          <p:nvPr/>
        </p:nvSpPr>
        <p:spPr>
          <a:xfrm>
            <a:off x="6182214" y="2279593"/>
            <a:ext cx="8018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7.6%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F94420F-B26A-981F-7731-94C506771B51}"/>
              </a:ext>
            </a:extLst>
          </p:cNvPr>
          <p:cNvCxnSpPr>
            <a:cxnSpLocks/>
          </p:cNvCxnSpPr>
          <p:nvPr/>
        </p:nvCxnSpPr>
        <p:spPr>
          <a:xfrm>
            <a:off x="7949341" y="3693622"/>
            <a:ext cx="0" cy="953809"/>
          </a:xfrm>
          <a:prstGeom prst="straightConnector1">
            <a:avLst/>
          </a:prstGeom>
          <a:ln w="28575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D24716F7-E347-6116-8879-B8C6E8ADD5BB}"/>
              </a:ext>
            </a:extLst>
          </p:cNvPr>
          <p:cNvSpPr txBox="1"/>
          <p:nvPr/>
        </p:nvSpPr>
        <p:spPr>
          <a:xfrm>
            <a:off x="7596310" y="3261683"/>
            <a:ext cx="8018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7.7%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BF4FCCD-1D63-9B33-5A23-C555062113D0}"/>
              </a:ext>
            </a:extLst>
          </p:cNvPr>
          <p:cNvSpPr/>
          <p:nvPr/>
        </p:nvSpPr>
        <p:spPr>
          <a:xfrm>
            <a:off x="168275" y="936625"/>
            <a:ext cx="8938421" cy="5419724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6CF87B4E-4647-E3B7-1D3F-6C2DADDC3273}"/>
              </a:ext>
            </a:extLst>
          </p:cNvPr>
          <p:cNvSpPr/>
          <p:nvPr/>
        </p:nvSpPr>
        <p:spPr>
          <a:xfrm>
            <a:off x="517222" y="2961042"/>
            <a:ext cx="8196868" cy="1144761"/>
          </a:xfrm>
          <a:prstGeom prst="roundRect">
            <a:avLst>
              <a:gd name="adj" fmla="val 6884"/>
            </a:avLst>
          </a:prstGeom>
          <a:solidFill>
            <a:schemeClr val="accent1"/>
          </a:solidFill>
          <a:ln w="28575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Hermes consistently improves performance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on top of a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wide range of baseline prefetchers</a:t>
            </a:r>
          </a:p>
        </p:txBody>
      </p:sp>
    </p:spTree>
    <p:extLst>
      <p:ext uri="{BB962C8B-B14F-4D97-AF65-F5344CB8AC3E}">
        <p14:creationId xmlns:p14="http://schemas.microsoft.com/office/powerpoint/2010/main" val="2717975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CC16F4E-6709-2FE5-773E-10F73E4392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Corbel" panose="020B0503020204020204" pitchFamily="34" charset="0"/>
              </a:rPr>
              <a:t>Overhead of Hermes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69028D63-64CA-9DE7-07E9-FC9A892E648C}"/>
              </a:ext>
            </a:extLst>
          </p:cNvPr>
          <p:cNvSpPr/>
          <p:nvPr/>
        </p:nvSpPr>
        <p:spPr>
          <a:xfrm>
            <a:off x="2168166" y="2064091"/>
            <a:ext cx="6683603" cy="899084"/>
          </a:xfrm>
          <a:prstGeom prst="roundRect">
            <a:avLst>
              <a:gd name="adj" fmla="val 6884"/>
            </a:avLst>
          </a:prstGeom>
          <a:solidFill>
            <a:schemeClr val="accent1"/>
          </a:solidFill>
          <a:ln w="28575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 KB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storage overhead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EE1AFFAA-7845-A3B1-5718-7013AE276E15}"/>
              </a:ext>
            </a:extLst>
          </p:cNvPr>
          <p:cNvSpPr/>
          <p:nvPr/>
        </p:nvSpPr>
        <p:spPr>
          <a:xfrm>
            <a:off x="2168166" y="3985573"/>
            <a:ext cx="6683603" cy="899084"/>
          </a:xfrm>
          <a:prstGeom prst="roundRect">
            <a:avLst>
              <a:gd name="adj" fmla="val 6884"/>
            </a:avLst>
          </a:prstGeom>
          <a:solidFill>
            <a:schemeClr val="accent1"/>
          </a:solidFill>
          <a:ln w="28575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1.5%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power overhead*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E56CFE2-750C-B64C-ACC9-3D391C3C3E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01" y="1777547"/>
            <a:ext cx="1393213" cy="139321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0108C57-B893-7A0E-41AE-317684D294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01" y="3687240"/>
            <a:ext cx="1393213" cy="139321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5419932-23E7-ABFE-4E8A-8A4813722EDE}"/>
              </a:ext>
            </a:extLst>
          </p:cNvPr>
          <p:cNvSpPr txBox="1"/>
          <p:nvPr/>
        </p:nvSpPr>
        <p:spPr>
          <a:xfrm>
            <a:off x="1034530" y="5506945"/>
            <a:ext cx="71635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*On top of an Intel Alder Lake-like performance-core </a:t>
            </a:r>
            <a:r>
              <a:rPr kumimoji="0" lang="en-US" sz="2000" b="0" i="1" u="none" strike="noStrike" kern="1200" cap="none" spc="0" normalizeH="0" baseline="3000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[2]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configuration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2B9245-09F9-D5B0-F64B-49066E33188A}"/>
              </a:ext>
            </a:extLst>
          </p:cNvPr>
          <p:cNvSpPr txBox="1"/>
          <p:nvPr/>
        </p:nvSpPr>
        <p:spPr>
          <a:xfrm>
            <a:off x="1259198" y="6468733"/>
            <a:ext cx="66256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200">
                <a:solidFill>
                  <a:schemeClr val="bg2">
                    <a:lumMod val="50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[2] https://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www.anandtech.com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/show/16881/a-deep-dive-into-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intels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-alder-lake-microarchitectures/3</a:t>
            </a:r>
          </a:p>
        </p:txBody>
      </p:sp>
    </p:spTree>
    <p:extLst>
      <p:ext uri="{BB962C8B-B14F-4D97-AF65-F5344CB8AC3E}">
        <p14:creationId xmlns:p14="http://schemas.microsoft.com/office/powerpoint/2010/main" val="379926985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5F33AF0-BD3E-7479-E1DB-76F532603F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latin typeface="Corbel" panose="020B0503020204020204" pitchFamily="34" charset="0"/>
              </a:rPr>
              <a:t>A Lot More in the Hermes Paper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9692505-A99E-72E6-E777-AD306FF664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sz="2400" dirty="0"/>
              <a:t>Performance sensitivity to:</a:t>
            </a:r>
          </a:p>
          <a:p>
            <a:pPr lvl="1"/>
            <a:r>
              <a:rPr lang="en-US" sz="2000" dirty="0">
                <a:solidFill>
                  <a:srgbClr val="C00000"/>
                </a:solidFill>
              </a:rPr>
              <a:t>Cache hierarchy access latency</a:t>
            </a:r>
          </a:p>
          <a:p>
            <a:pPr lvl="1"/>
            <a:r>
              <a:rPr lang="en-US" sz="2000" dirty="0">
                <a:solidFill>
                  <a:srgbClr val="C00000"/>
                </a:solidFill>
              </a:rPr>
              <a:t>Hermes request issue latency</a:t>
            </a:r>
          </a:p>
          <a:p>
            <a:pPr lvl="1"/>
            <a:r>
              <a:rPr lang="en-US" sz="2000" dirty="0">
                <a:solidFill>
                  <a:srgbClr val="C00000"/>
                </a:solidFill>
              </a:rPr>
              <a:t>Activation threshold</a:t>
            </a:r>
          </a:p>
          <a:p>
            <a:pPr lvl="1"/>
            <a:r>
              <a:rPr lang="en-US" sz="2000" dirty="0">
                <a:solidFill>
                  <a:srgbClr val="C00000"/>
                </a:solidFill>
              </a:rPr>
              <a:t>ROB size (in extended version at </a:t>
            </a:r>
            <a:r>
              <a:rPr lang="en-US" sz="2000" dirty="0" err="1">
                <a:solidFill>
                  <a:srgbClr val="C00000"/>
                </a:solidFill>
              </a:rPr>
              <a:t>arXiv</a:t>
            </a:r>
            <a:r>
              <a:rPr lang="en-US" sz="2000" dirty="0">
                <a:solidFill>
                  <a:srgbClr val="C00000"/>
                </a:solidFill>
              </a:rPr>
              <a:t>)</a:t>
            </a:r>
          </a:p>
          <a:p>
            <a:pPr lvl="1"/>
            <a:r>
              <a:rPr lang="en-US" sz="2000" dirty="0">
                <a:solidFill>
                  <a:srgbClr val="C00000"/>
                </a:solidFill>
              </a:rPr>
              <a:t>LLC size (in extended version at </a:t>
            </a:r>
            <a:r>
              <a:rPr lang="en-US" sz="2000" dirty="0" err="1">
                <a:solidFill>
                  <a:srgbClr val="C00000"/>
                </a:solidFill>
              </a:rPr>
              <a:t>arXiv</a:t>
            </a:r>
            <a:r>
              <a:rPr lang="en-US" sz="2000" dirty="0">
                <a:solidFill>
                  <a:srgbClr val="C00000"/>
                </a:solidFill>
              </a:rPr>
              <a:t>)</a:t>
            </a:r>
          </a:p>
          <a:p>
            <a:pPr lvl="1"/>
            <a:endParaRPr lang="en-US" sz="2000" dirty="0"/>
          </a:p>
          <a:p>
            <a:r>
              <a:rPr lang="en-US" sz="2400" b="1" dirty="0">
                <a:solidFill>
                  <a:srgbClr val="7030A0"/>
                </a:solidFill>
              </a:rPr>
              <a:t>Accuracy, coverage, and performance analysis </a:t>
            </a:r>
            <a:r>
              <a:rPr lang="en-US" sz="2400" dirty="0"/>
              <a:t>against </a:t>
            </a:r>
            <a:r>
              <a:rPr lang="en-US" sz="2400" b="1" dirty="0">
                <a:solidFill>
                  <a:srgbClr val="7030A0"/>
                </a:solidFill>
              </a:rPr>
              <a:t>HMP</a:t>
            </a:r>
            <a:r>
              <a:rPr lang="en-US" sz="2400" dirty="0"/>
              <a:t> and </a:t>
            </a:r>
            <a:r>
              <a:rPr lang="en-US" sz="2400" b="1" dirty="0">
                <a:solidFill>
                  <a:srgbClr val="7030A0"/>
                </a:solidFill>
              </a:rPr>
              <a:t>TTP</a:t>
            </a:r>
          </a:p>
          <a:p>
            <a:endParaRPr lang="en-US" sz="2400" dirty="0"/>
          </a:p>
          <a:p>
            <a:r>
              <a:rPr lang="en-US" sz="2400" dirty="0"/>
              <a:t>Understanding </a:t>
            </a:r>
            <a:r>
              <a:rPr lang="en-US" sz="2400" b="1" dirty="0">
                <a:solidFill>
                  <a:srgbClr val="0000FF"/>
                </a:solidFill>
              </a:rPr>
              <a:t>usefulness of each program feature</a:t>
            </a:r>
          </a:p>
          <a:p>
            <a:endParaRPr lang="en-US" sz="2400" dirty="0"/>
          </a:p>
          <a:p>
            <a:r>
              <a:rPr lang="en-US" sz="2400" dirty="0"/>
              <a:t>Effect on </a:t>
            </a:r>
            <a:r>
              <a:rPr lang="en-US" sz="2400" b="1" dirty="0">
                <a:solidFill>
                  <a:srgbClr val="DF4CD4"/>
                </a:solidFill>
              </a:rPr>
              <a:t>stall cycle reduction</a:t>
            </a:r>
          </a:p>
          <a:p>
            <a:endParaRPr lang="en-US" sz="2400" dirty="0"/>
          </a:p>
          <a:p>
            <a:r>
              <a:rPr lang="en-US" sz="2400" b="1" dirty="0">
                <a:solidFill>
                  <a:srgbClr val="FF797F"/>
                </a:solidFill>
              </a:rPr>
              <a:t>Performance</a:t>
            </a:r>
            <a:r>
              <a:rPr lang="en-US" sz="2400" dirty="0"/>
              <a:t> analysis in </a:t>
            </a:r>
            <a:r>
              <a:rPr lang="en-US" sz="2400" b="1" dirty="0">
                <a:solidFill>
                  <a:srgbClr val="FF797F"/>
                </a:solidFill>
              </a:rPr>
              <a:t>eight-core</a:t>
            </a:r>
            <a:r>
              <a:rPr lang="en-US" sz="2400" dirty="0"/>
              <a:t> system</a:t>
            </a:r>
          </a:p>
          <a:p>
            <a:endParaRPr lang="en-US" sz="24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BDDD6C2-E05E-612F-1443-CBDD1E4E30BF}"/>
              </a:ext>
            </a:extLst>
          </p:cNvPr>
          <p:cNvSpPr/>
          <p:nvPr/>
        </p:nvSpPr>
        <p:spPr>
          <a:xfrm>
            <a:off x="94269" y="936172"/>
            <a:ext cx="8938421" cy="5497038"/>
          </a:xfrm>
          <a:prstGeom prst="rect">
            <a:avLst/>
          </a:prstGeom>
          <a:solidFill>
            <a:srgbClr val="FFFFFF">
              <a:alpha val="9803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BDE4642-6DE9-1D5B-F066-8C63F5CB9F77}"/>
              </a:ext>
            </a:extLst>
          </p:cNvPr>
          <p:cNvSpPr txBox="1"/>
          <p:nvPr/>
        </p:nvSpPr>
        <p:spPr>
          <a:xfrm>
            <a:off x="1394479" y="5796334"/>
            <a:ext cx="6443663" cy="510778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Consolas" panose="020B0609020204030204" pitchFamily="49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https://arxiv.org/pdf/2209.00188.pdf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nsolas" panose="020B0609020204030204" pitchFamily="49" charset="0"/>
              <a:ea typeface="+mn-ea"/>
              <a:cs typeface="Consolas" panose="020B0609020204030204" pitchFamily="49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70E422-1C26-99A0-95A9-0707CA807E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869" y="1208481"/>
            <a:ext cx="6598885" cy="4390099"/>
          </a:xfrm>
          <a:prstGeom prst="rect">
            <a:avLst/>
          </a:prstGeom>
          <a:ln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2639405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C5E8D7B-C6DA-C059-AEB4-F260D255E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010" y="132334"/>
            <a:ext cx="9083509" cy="606084"/>
          </a:xfrm>
        </p:spPr>
        <p:txBody>
          <a:bodyPr/>
          <a:lstStyle/>
          <a:p>
            <a:r>
              <a:rPr lang="en-US" dirty="0">
                <a:latin typeface="Corbel" panose="020B0503020204020204" pitchFamily="34" charset="0"/>
              </a:rPr>
              <a:t>A New Approach to Latency Reduction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5EBE7B16-A796-46EF-6F6C-5ED12FDCE2C2}"/>
              </a:ext>
            </a:extLst>
          </p:cNvPr>
          <p:cNvSpPr/>
          <p:nvPr/>
        </p:nvSpPr>
        <p:spPr>
          <a:xfrm>
            <a:off x="169011" y="1062866"/>
            <a:ext cx="8748746" cy="2366134"/>
          </a:xfrm>
          <a:prstGeom prst="roundRect">
            <a:avLst>
              <a:gd name="adj" fmla="val 6884"/>
            </a:avLst>
          </a:prstGeom>
          <a:solidFill>
            <a:schemeClr val="accent1">
              <a:lumMod val="20000"/>
              <a:lumOff val="80000"/>
            </a:schemeClr>
          </a:solidFill>
          <a:ln w="31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Hermes advocates for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off-chip load prediction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,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a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F483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different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form of speculation than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DF4CD4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load address prediction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employed by prefetchers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0020E888-ACDC-D0FD-6D0E-6B383DCD23A1}"/>
              </a:ext>
            </a:extLst>
          </p:cNvPr>
          <p:cNvSpPr/>
          <p:nvPr/>
        </p:nvSpPr>
        <p:spPr>
          <a:xfrm>
            <a:off x="197627" y="3762860"/>
            <a:ext cx="8748746" cy="2366134"/>
          </a:xfrm>
          <a:prstGeom prst="roundRect">
            <a:avLst>
              <a:gd name="adj" fmla="val 6884"/>
            </a:avLst>
          </a:prstGeom>
          <a:solidFill>
            <a:schemeClr val="accent6">
              <a:lumMod val="20000"/>
              <a:lumOff val="80000"/>
            </a:schemeClr>
          </a:solidFill>
          <a:ln w="31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Off-chip load prediction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can be applied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CFF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by itself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or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combined with load address prediction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to provide performance improvement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65953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3B1E70D-A4C3-1751-1C88-07F2CCB652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>
                <a:latin typeface="Corbel" panose="020B0503020204020204" pitchFamily="34" charset="0"/>
              </a:rPr>
              <a:t>Hermes: Summary</a:t>
            </a:r>
            <a:endParaRPr lang="en-US" sz="3600" dirty="0">
              <a:latin typeface="Corbel" panose="020B0503020204020204" pitchFamily="34" charset="0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42EE2B45-2E36-11F9-67C4-45E81E35325E}"/>
              </a:ext>
            </a:extLst>
          </p:cNvPr>
          <p:cNvSpPr/>
          <p:nvPr/>
        </p:nvSpPr>
        <p:spPr>
          <a:xfrm>
            <a:off x="-304800" y="989416"/>
            <a:ext cx="9766300" cy="1499784"/>
          </a:xfrm>
          <a:prstGeom prst="roundRect">
            <a:avLst>
              <a:gd name="adj" fmla="val 6884"/>
            </a:avLst>
          </a:prstGeom>
          <a:solidFill>
            <a:schemeClr val="accent1"/>
          </a:solidFill>
          <a:ln w="3810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Hermes employs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the first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perceptron-based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off-chip load predictor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C1350A91-1FA7-E81A-5DE3-2660E3855515}"/>
              </a:ext>
            </a:extLst>
          </p:cNvPr>
          <p:cNvSpPr/>
          <p:nvPr/>
        </p:nvSpPr>
        <p:spPr>
          <a:xfrm>
            <a:off x="3157831" y="3096704"/>
            <a:ext cx="2828338" cy="1511302"/>
          </a:xfrm>
          <a:prstGeom prst="roundRect">
            <a:avLst>
              <a:gd name="adj" fmla="val 6884"/>
            </a:avLst>
          </a:prstGeom>
          <a:solidFill>
            <a:schemeClr val="accent1">
              <a:lumMod val="20000"/>
              <a:lumOff val="80000"/>
            </a:schemeClr>
          </a:solidFill>
          <a:ln w="31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High coverage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(74%)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2ABB8AE5-5353-CCD8-9FD2-80AEA0572B21}"/>
              </a:ext>
            </a:extLst>
          </p:cNvPr>
          <p:cNvSpPr/>
          <p:nvPr/>
        </p:nvSpPr>
        <p:spPr>
          <a:xfrm>
            <a:off x="124699" y="3108221"/>
            <a:ext cx="2828338" cy="1499784"/>
          </a:xfrm>
          <a:prstGeom prst="roundRect">
            <a:avLst>
              <a:gd name="adj" fmla="val 6884"/>
            </a:avLst>
          </a:prstGeom>
          <a:solidFill>
            <a:schemeClr val="accent6">
              <a:lumMod val="20000"/>
              <a:lumOff val="80000"/>
            </a:schemeClr>
          </a:solidFill>
          <a:ln w="31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High accuracy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(77%)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0472F84A-7A17-799B-302E-AD7F63A192E7}"/>
              </a:ext>
            </a:extLst>
          </p:cNvPr>
          <p:cNvSpPr/>
          <p:nvPr/>
        </p:nvSpPr>
        <p:spPr>
          <a:xfrm>
            <a:off x="6146651" y="3108220"/>
            <a:ext cx="2828338" cy="1499785"/>
          </a:xfrm>
          <a:prstGeom prst="roundRect">
            <a:avLst>
              <a:gd name="adj" fmla="val 6884"/>
            </a:avLst>
          </a:prstGeom>
          <a:solidFill>
            <a:schemeClr val="accent4">
              <a:lumMod val="20000"/>
              <a:lumOff val="80000"/>
            </a:schemeClr>
          </a:solidFill>
          <a:ln w="31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Low storage overhead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(4KB/core)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6BB13500-8B1A-6EAF-691B-1FCF1FCB0D1C}"/>
              </a:ext>
            </a:extLst>
          </p:cNvPr>
          <p:cNvSpPr/>
          <p:nvPr/>
        </p:nvSpPr>
        <p:spPr>
          <a:xfrm>
            <a:off x="124699" y="5286101"/>
            <a:ext cx="5238947" cy="1387579"/>
          </a:xfrm>
          <a:prstGeom prst="roundRect">
            <a:avLst>
              <a:gd name="adj" fmla="val 6884"/>
            </a:avLst>
          </a:prstGeom>
          <a:solidFill>
            <a:schemeClr val="accent2">
              <a:lumMod val="20000"/>
              <a:lumOff val="80000"/>
            </a:schemeClr>
          </a:solidFill>
          <a:ln w="31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High performance improvement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over best prior baseline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(5.4%)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2D8925EF-F9A3-3F28-64A7-2A83AEB45932}"/>
              </a:ext>
            </a:extLst>
          </p:cNvPr>
          <p:cNvSpPr/>
          <p:nvPr/>
        </p:nvSpPr>
        <p:spPr>
          <a:xfrm>
            <a:off x="5600700" y="5286100"/>
            <a:ext cx="3374290" cy="1387579"/>
          </a:xfrm>
          <a:prstGeom prst="roundRect">
            <a:avLst>
              <a:gd name="adj" fmla="val 6884"/>
            </a:avLst>
          </a:prstGeom>
          <a:solidFill>
            <a:schemeClr val="accent5">
              <a:lumMod val="20000"/>
              <a:lumOff val="80000"/>
            </a:schemeClr>
          </a:solidFill>
          <a:ln w="31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High performance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per bandwidth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Graphic 13" descr="Target with solid fill">
            <a:extLst>
              <a:ext uri="{FF2B5EF4-FFF2-40B4-BE49-F238E27FC236}">
                <a16:creationId xmlns:a16="http://schemas.microsoft.com/office/drawing/2014/main" id="{9131C40D-649D-4DD9-8B06-D5A8BF8231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99107" y="2599979"/>
            <a:ext cx="679522" cy="679522"/>
          </a:xfrm>
          <a:prstGeom prst="rect">
            <a:avLst/>
          </a:prstGeom>
        </p:spPr>
      </p:pic>
      <p:pic>
        <p:nvPicPr>
          <p:cNvPr id="15" name="Graphic 14" descr="Research with solid fill">
            <a:extLst>
              <a:ext uri="{FF2B5EF4-FFF2-40B4-BE49-F238E27FC236}">
                <a16:creationId xmlns:a16="http://schemas.microsoft.com/office/drawing/2014/main" id="{48C40A15-6942-3659-AD9B-23036F7551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233084" y="2601670"/>
            <a:ext cx="677831" cy="677831"/>
          </a:xfrm>
          <a:prstGeom prst="rect">
            <a:avLst/>
          </a:prstGeom>
        </p:spPr>
      </p:pic>
      <p:pic>
        <p:nvPicPr>
          <p:cNvPr id="16" name="Graphic 15" descr="Disk with solid fill">
            <a:extLst>
              <a:ext uri="{FF2B5EF4-FFF2-40B4-BE49-F238E27FC236}">
                <a16:creationId xmlns:a16="http://schemas.microsoft.com/office/drawing/2014/main" id="{B133128E-9D9A-7087-2371-AA463A8BB8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221058" y="2599978"/>
            <a:ext cx="679523" cy="679523"/>
          </a:xfrm>
          <a:prstGeom prst="rect">
            <a:avLst/>
          </a:prstGeom>
        </p:spPr>
      </p:pic>
      <p:pic>
        <p:nvPicPr>
          <p:cNvPr id="17" name="Graphic 16" descr="Chevron arrows with solid fill">
            <a:extLst>
              <a:ext uri="{FF2B5EF4-FFF2-40B4-BE49-F238E27FC236}">
                <a16:creationId xmlns:a16="http://schemas.microsoft.com/office/drawing/2014/main" id="{B0DF521C-1C9A-40F6-F6FE-4088D04E56D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6200000">
            <a:off x="6948083" y="4856486"/>
            <a:ext cx="679524" cy="679524"/>
          </a:xfrm>
          <a:prstGeom prst="rect">
            <a:avLst/>
          </a:prstGeom>
        </p:spPr>
      </p:pic>
      <p:pic>
        <p:nvPicPr>
          <p:cNvPr id="19" name="Graphic 18" descr="Gauge with solid fill">
            <a:extLst>
              <a:ext uri="{FF2B5EF4-FFF2-40B4-BE49-F238E27FC236}">
                <a16:creationId xmlns:a16="http://schemas.microsoft.com/office/drawing/2014/main" id="{8D8F3413-28B7-12AC-6779-FFF30F202C7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404409" y="4849161"/>
            <a:ext cx="679526" cy="67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81534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DE887C5-5E97-D3B7-CDAD-902BD3E51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Corbel" panose="020B0503020204020204" pitchFamily="34" charset="0"/>
              </a:rPr>
              <a:t>Hermes is Open Source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C4495D4-9952-B157-7E0E-5F1B69DC10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386" y="1049389"/>
            <a:ext cx="6838335" cy="4759222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723EFD0-C3C9-4F21-1FDB-FCAD3CB28A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0" y="1115378"/>
            <a:ext cx="1335375" cy="13279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02BC995-E3D3-EA42-005A-956916E33F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0" y="2754347"/>
            <a:ext cx="1335375" cy="13279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8E1668F-6C70-32FA-5248-7FF7007708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5" y="4393316"/>
            <a:ext cx="1335376" cy="132799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E6D0711-D33B-8273-045F-6834258C523F}"/>
              </a:ext>
            </a:extLst>
          </p:cNvPr>
          <p:cNvSpPr txBox="1"/>
          <p:nvPr/>
        </p:nvSpPr>
        <p:spPr>
          <a:xfrm>
            <a:off x="1639030" y="6264001"/>
            <a:ext cx="63017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Consolas" panose="020B0609020204030204" pitchFamily="49" charset="0"/>
                <a:hlinkClick r:id="rId8"/>
              </a:rPr>
              <a:t>https://github.com/CMU-SAFARI/Hermes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olas" panose="020B0609020204030204" pitchFamily="49" charset="0"/>
              <a:ea typeface="+mn-ea"/>
              <a:cs typeface="Consolas" panose="020B0609020204030204" pitchFamily="49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6A42BD8-6B60-67F9-6EC1-308B45C07853}"/>
              </a:ext>
            </a:extLst>
          </p:cNvPr>
          <p:cNvSpPr/>
          <p:nvPr/>
        </p:nvSpPr>
        <p:spPr>
          <a:xfrm>
            <a:off x="1504386" y="961534"/>
            <a:ext cx="7528304" cy="4930219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69177675-53B4-B992-9860-90A9EADD7F54}"/>
              </a:ext>
            </a:extLst>
          </p:cNvPr>
          <p:cNvSpPr/>
          <p:nvPr/>
        </p:nvSpPr>
        <p:spPr>
          <a:xfrm>
            <a:off x="3452593" y="1136418"/>
            <a:ext cx="5020724" cy="899084"/>
          </a:xfrm>
          <a:prstGeom prst="roundRect">
            <a:avLst>
              <a:gd name="adj" fmla="val 6884"/>
            </a:avLst>
          </a:prstGeom>
          <a:solidFill>
            <a:schemeClr val="accent1"/>
          </a:solidFill>
          <a:ln w="28575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Consolas" panose="020B0609020204030204" pitchFamily="49" charset="0"/>
              </a:rPr>
              <a:t>All workload traces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Consolas" panose="020B0609020204030204" pitchFamily="49" charset="0"/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08A4508C-E259-0D75-4E23-5D5A67DB91FA}"/>
              </a:ext>
            </a:extLst>
          </p:cNvPr>
          <p:cNvSpPr/>
          <p:nvPr/>
        </p:nvSpPr>
        <p:spPr>
          <a:xfrm>
            <a:off x="1524170" y="2289524"/>
            <a:ext cx="3108463" cy="661066"/>
          </a:xfrm>
          <a:prstGeom prst="roundRect">
            <a:avLst>
              <a:gd name="adj" fmla="val 6884"/>
            </a:avLst>
          </a:prstGeom>
          <a:solidFill>
            <a:schemeClr val="accent1"/>
          </a:solidFill>
          <a:ln w="28575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Consolas" panose="020B0609020204030204" pitchFamily="49" charset="0"/>
              </a:rPr>
              <a:t>13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Consolas" panose="020B0609020204030204" pitchFamily="49" charset="0"/>
              </a:rPr>
              <a:t> prefetchers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Consolas" panose="020B0609020204030204" pitchFamily="49" charset="0"/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EC5BF47B-1935-643D-B226-8F8623857AE9}"/>
              </a:ext>
            </a:extLst>
          </p:cNvPr>
          <p:cNvSpPr/>
          <p:nvPr/>
        </p:nvSpPr>
        <p:spPr>
          <a:xfrm>
            <a:off x="4923553" y="2289524"/>
            <a:ext cx="4078719" cy="661066"/>
          </a:xfrm>
          <a:prstGeom prst="roundRect">
            <a:avLst>
              <a:gd name="adj" fmla="val 6884"/>
            </a:avLst>
          </a:prstGeom>
          <a:solidFill>
            <a:schemeClr val="accent1"/>
          </a:solidFill>
          <a:ln w="28575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Consolas" panose="020B0609020204030204" pitchFamily="49" charset="0"/>
              </a:rPr>
              <a:t>9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Consolas" panose="020B0609020204030204" pitchFamily="49" charset="0"/>
              </a:rPr>
              <a:t> off-chip predictors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Consolas" panose="020B0609020204030204" pitchFamily="49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50E2586-0C8D-F33C-BA2C-5839658B1B1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068" y="1084952"/>
            <a:ext cx="996269" cy="99626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2FAAA89-64BC-4A3F-BBE7-EBDBE920C5D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552" y="3267876"/>
            <a:ext cx="4078719" cy="2582306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7F87E09-0216-3C9C-AD59-BAA8D1C31AC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030" y="3115528"/>
            <a:ext cx="2751394" cy="2947922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05418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1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sz="3800" dirty="0">
                <a:latin typeface="Garamond" charset="0"/>
              </a:rPr>
              <a:t>Self-Optimizing Memory Prefetchers</a:t>
            </a:r>
          </a:p>
        </p:txBody>
      </p:sp>
      <p:sp>
        <p:nvSpPr>
          <p:cNvPr id="215043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1B46712-CDE9-5243-80CB-07DD7A074F23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0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0"/>
              <a:cs typeface="Arial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69F0E1-38D9-7E47-B26A-92332E1958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350" b="0" i="0" dirty="0">
                <a:solidFill>
                  <a:srgbClr val="000000"/>
                </a:solidFill>
                <a:effectLst/>
              </a:rPr>
              <a:t>Rahul </a:t>
            </a:r>
            <a:r>
              <a:rPr lang="en-US" sz="1350" b="0" i="0" dirty="0" err="1">
                <a:solidFill>
                  <a:srgbClr val="000000"/>
                </a:solidFill>
                <a:effectLst/>
              </a:rPr>
              <a:t>Bera</a:t>
            </a:r>
            <a:r>
              <a:rPr lang="en-US" sz="1350" b="0" i="0" dirty="0">
                <a:solidFill>
                  <a:srgbClr val="000000"/>
                </a:solidFill>
                <a:effectLst/>
              </a:rPr>
              <a:t>, Konstantinos </a:t>
            </a:r>
            <a:r>
              <a:rPr lang="en-US" sz="1350" b="0" i="0" dirty="0" err="1">
                <a:solidFill>
                  <a:srgbClr val="000000"/>
                </a:solidFill>
                <a:effectLst/>
              </a:rPr>
              <a:t>Kanellopoulos</a:t>
            </a:r>
            <a:r>
              <a:rPr lang="en-US" sz="1350" b="0" i="0" dirty="0">
                <a:solidFill>
                  <a:srgbClr val="000000"/>
                </a:solidFill>
                <a:effectLst/>
              </a:rPr>
              <a:t>, Anant Nori, Taha </a:t>
            </a:r>
            <a:r>
              <a:rPr lang="en-US" sz="1350" b="0" i="0" dirty="0" err="1">
                <a:solidFill>
                  <a:srgbClr val="000000"/>
                </a:solidFill>
                <a:effectLst/>
              </a:rPr>
              <a:t>Shahroodi</a:t>
            </a:r>
            <a:r>
              <a:rPr lang="en-US" sz="1350" b="0" i="0" dirty="0">
                <a:solidFill>
                  <a:srgbClr val="000000"/>
                </a:solidFill>
                <a:effectLst/>
              </a:rPr>
              <a:t>, Sreenivas </a:t>
            </a:r>
            <a:r>
              <a:rPr lang="en-US" sz="1350" b="0" i="0" dirty="0" err="1">
                <a:solidFill>
                  <a:srgbClr val="000000"/>
                </a:solidFill>
                <a:effectLst/>
              </a:rPr>
              <a:t>Subramoney</a:t>
            </a:r>
            <a:r>
              <a:rPr lang="en-US" sz="1350" b="0" i="0" dirty="0">
                <a:solidFill>
                  <a:srgbClr val="000000"/>
                </a:solidFill>
                <a:effectLst/>
              </a:rPr>
              <a:t>, and Onur Mutlu,</a:t>
            </a:r>
            <a:br>
              <a:rPr lang="en-US" sz="1350" b="0" i="0" dirty="0">
                <a:solidFill>
                  <a:srgbClr val="000000"/>
                </a:solidFill>
                <a:effectLst/>
              </a:rPr>
            </a:br>
            <a:r>
              <a:rPr lang="en-US" sz="1350" b="1" i="0" dirty="0">
                <a:solidFill>
                  <a:srgbClr val="0000FF"/>
                </a:solidFill>
                <a:effectLst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"Pythia: A Customizable Hardware Prefetching Framework Using Online Reinforcement Learning"</a:t>
            </a:r>
            <a:br>
              <a:rPr lang="en-US" sz="1350" b="0" i="0" dirty="0">
                <a:solidFill>
                  <a:srgbClr val="000000"/>
                </a:solidFill>
                <a:effectLst/>
              </a:rPr>
            </a:br>
            <a:r>
              <a:rPr lang="en-US" sz="1350" b="0" i="1" dirty="0">
                <a:solidFill>
                  <a:srgbClr val="000000"/>
                </a:solidFill>
                <a:effectLst/>
              </a:rPr>
              <a:t>Proceedings of the </a:t>
            </a:r>
            <a:r>
              <a:rPr lang="en-US" sz="1350" b="0" i="1" dirty="0">
                <a:solidFill>
                  <a:srgbClr val="000000"/>
                </a:solidFill>
                <a:effectLst/>
                <a:hlinkClick r:id="rId3"/>
              </a:rPr>
              <a:t>54th International Symposium on Microarchitecture</a:t>
            </a:r>
            <a:r>
              <a:rPr lang="en-US" sz="1350" b="0" i="1" dirty="0">
                <a:solidFill>
                  <a:srgbClr val="000000"/>
                </a:solidFill>
                <a:effectLst/>
              </a:rPr>
              <a:t> (</a:t>
            </a:r>
            <a:r>
              <a:rPr lang="en-US" sz="1350" b="1" i="1" dirty="0">
                <a:solidFill>
                  <a:srgbClr val="000000"/>
                </a:solidFill>
                <a:effectLst/>
              </a:rPr>
              <a:t>MICRO</a:t>
            </a:r>
            <a:r>
              <a:rPr lang="en-US" sz="1350" b="0" i="1" dirty="0">
                <a:solidFill>
                  <a:srgbClr val="000000"/>
                </a:solidFill>
                <a:effectLst/>
              </a:rPr>
              <a:t>)</a:t>
            </a:r>
            <a:r>
              <a:rPr lang="en-US" sz="1350" b="0" i="0" dirty="0">
                <a:solidFill>
                  <a:srgbClr val="000000"/>
                </a:solidFill>
                <a:effectLst/>
              </a:rPr>
              <a:t>, Virtual, October 2021.</a:t>
            </a:r>
            <a:br>
              <a:rPr lang="en-US" sz="1350" b="0" i="0" dirty="0">
                <a:solidFill>
                  <a:srgbClr val="000000"/>
                </a:solidFill>
                <a:effectLst/>
              </a:rPr>
            </a:br>
            <a:r>
              <a:rPr lang="en-US" sz="135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1350" b="0" i="0" dirty="0">
                <a:solidFill>
                  <a:srgbClr val="000000"/>
                </a:solidFill>
                <a:effectLst/>
                <a:hlinkClick r:id="rId4"/>
              </a:rPr>
              <a:t>Slides (pptx)</a:t>
            </a:r>
            <a:r>
              <a:rPr lang="en-US" sz="1350" b="0" i="0" dirty="0">
                <a:solidFill>
                  <a:srgbClr val="000000"/>
                </a:solidFill>
                <a:effectLst/>
              </a:rPr>
              <a:t> </a:t>
            </a:r>
            <a:r>
              <a:rPr lang="en-US" sz="1350" b="0" i="0" dirty="0">
                <a:solidFill>
                  <a:srgbClr val="000000"/>
                </a:solidFill>
                <a:effectLst/>
                <a:hlinkClick r:id="rId5"/>
              </a:rPr>
              <a:t>(pdf)</a:t>
            </a:r>
            <a:r>
              <a:rPr lang="en-US" sz="1350" b="0" i="0" dirty="0">
                <a:solidFill>
                  <a:srgbClr val="000000"/>
                </a:solidFill>
                <a:effectLst/>
              </a:rPr>
              <a:t>]</a:t>
            </a:r>
            <a:br>
              <a:rPr lang="en-US" sz="1350" b="0" i="0" dirty="0">
                <a:solidFill>
                  <a:srgbClr val="000000"/>
                </a:solidFill>
                <a:effectLst/>
              </a:rPr>
            </a:br>
            <a:r>
              <a:rPr lang="en-US" sz="135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1350" b="0" i="0" dirty="0">
                <a:solidFill>
                  <a:srgbClr val="000000"/>
                </a:solidFill>
                <a:effectLst/>
                <a:hlinkClick r:id="rId6"/>
              </a:rPr>
              <a:t>Short Talk Slides (pptx)</a:t>
            </a:r>
            <a:r>
              <a:rPr lang="en-US" sz="1350" b="0" i="0" dirty="0">
                <a:solidFill>
                  <a:srgbClr val="000000"/>
                </a:solidFill>
                <a:effectLst/>
              </a:rPr>
              <a:t> </a:t>
            </a:r>
            <a:r>
              <a:rPr lang="en-US" sz="1350" b="0" i="0" dirty="0">
                <a:solidFill>
                  <a:srgbClr val="000000"/>
                </a:solidFill>
                <a:effectLst/>
                <a:hlinkClick r:id="rId7"/>
              </a:rPr>
              <a:t>(pdf)</a:t>
            </a:r>
            <a:r>
              <a:rPr lang="en-US" sz="1350" b="0" i="0" dirty="0">
                <a:solidFill>
                  <a:srgbClr val="000000"/>
                </a:solidFill>
                <a:effectLst/>
              </a:rPr>
              <a:t>]</a:t>
            </a:r>
            <a:br>
              <a:rPr lang="en-US" sz="1350" b="0" i="0" dirty="0">
                <a:solidFill>
                  <a:srgbClr val="000000"/>
                </a:solidFill>
                <a:effectLst/>
              </a:rPr>
            </a:br>
            <a:r>
              <a:rPr lang="en-US" sz="135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1350" b="0" i="0" dirty="0">
                <a:solidFill>
                  <a:srgbClr val="000000"/>
                </a:solidFill>
                <a:effectLst/>
                <a:hlinkClick r:id="rId8"/>
              </a:rPr>
              <a:t>Lightning Talk Slides (pptx)</a:t>
            </a:r>
            <a:r>
              <a:rPr lang="en-US" sz="1350" b="0" i="0" dirty="0">
                <a:solidFill>
                  <a:srgbClr val="000000"/>
                </a:solidFill>
                <a:effectLst/>
              </a:rPr>
              <a:t> </a:t>
            </a:r>
            <a:r>
              <a:rPr lang="en-US" sz="1350" b="0" i="0" dirty="0">
                <a:solidFill>
                  <a:srgbClr val="000000"/>
                </a:solidFill>
                <a:effectLst/>
                <a:hlinkClick r:id="rId9"/>
              </a:rPr>
              <a:t>(pdf)</a:t>
            </a:r>
            <a:r>
              <a:rPr lang="en-US" sz="1350" b="0" i="0" dirty="0">
                <a:solidFill>
                  <a:srgbClr val="000000"/>
                </a:solidFill>
                <a:effectLst/>
              </a:rPr>
              <a:t>]</a:t>
            </a:r>
            <a:br>
              <a:rPr lang="en-US" sz="1350" b="0" i="0" dirty="0">
                <a:solidFill>
                  <a:srgbClr val="000000"/>
                </a:solidFill>
                <a:effectLst/>
              </a:rPr>
            </a:br>
            <a:r>
              <a:rPr lang="en-US" sz="135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1350" b="0" i="0" dirty="0">
                <a:solidFill>
                  <a:srgbClr val="000000"/>
                </a:solidFill>
                <a:effectLst/>
                <a:hlinkClick r:id="rId10"/>
              </a:rPr>
              <a:t>Talk Video</a:t>
            </a:r>
            <a:r>
              <a:rPr lang="en-US" sz="1350" b="0" i="0" dirty="0">
                <a:solidFill>
                  <a:srgbClr val="000000"/>
                </a:solidFill>
                <a:effectLst/>
              </a:rPr>
              <a:t> (20 minutes)]</a:t>
            </a:r>
            <a:br>
              <a:rPr lang="en-US" sz="1350" b="0" i="0" dirty="0">
                <a:solidFill>
                  <a:srgbClr val="000000"/>
                </a:solidFill>
                <a:effectLst/>
              </a:rPr>
            </a:br>
            <a:r>
              <a:rPr lang="en-US" sz="135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1350" b="0" i="0" dirty="0">
                <a:solidFill>
                  <a:srgbClr val="000000"/>
                </a:solidFill>
                <a:effectLst/>
                <a:hlinkClick r:id="rId11"/>
              </a:rPr>
              <a:t>Lightning Talk Video</a:t>
            </a:r>
            <a:r>
              <a:rPr lang="en-US" sz="1350" b="0" i="0" dirty="0">
                <a:solidFill>
                  <a:srgbClr val="000000"/>
                </a:solidFill>
                <a:effectLst/>
              </a:rPr>
              <a:t> (1.5 minutes)]</a:t>
            </a:r>
            <a:br>
              <a:rPr lang="en-US" sz="1350" b="0" i="0" dirty="0">
                <a:solidFill>
                  <a:srgbClr val="000000"/>
                </a:solidFill>
                <a:effectLst/>
              </a:rPr>
            </a:br>
            <a:r>
              <a:rPr lang="en-US" sz="135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1350" b="0" i="0" dirty="0">
                <a:solidFill>
                  <a:srgbClr val="000000"/>
                </a:solidFill>
                <a:effectLst/>
                <a:hlinkClick r:id="rId12"/>
              </a:rPr>
              <a:t>Pythia Source Code (Officially Artifact Evaluated with All Badges)</a:t>
            </a:r>
            <a:r>
              <a:rPr lang="en-US" sz="1350" b="0" i="0" dirty="0">
                <a:solidFill>
                  <a:srgbClr val="000000"/>
                </a:solidFill>
                <a:effectLst/>
              </a:rPr>
              <a:t>]</a:t>
            </a:r>
            <a:br>
              <a:rPr lang="en-US" sz="1350" b="0" i="0" dirty="0">
                <a:solidFill>
                  <a:srgbClr val="000000"/>
                </a:solidFill>
                <a:effectLst/>
              </a:rPr>
            </a:br>
            <a:r>
              <a:rPr lang="en-US" sz="135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1350" b="0" i="0" dirty="0">
                <a:solidFill>
                  <a:srgbClr val="000000"/>
                </a:solidFill>
                <a:effectLst/>
                <a:hlinkClick r:id="rId13"/>
              </a:rPr>
              <a:t>arXiv version</a:t>
            </a:r>
            <a:r>
              <a:rPr lang="en-US" sz="1350" b="0" i="0" dirty="0">
                <a:solidFill>
                  <a:srgbClr val="000000"/>
                </a:solidFill>
                <a:effectLst/>
              </a:rPr>
              <a:t>]</a:t>
            </a:r>
            <a:br>
              <a:rPr lang="en-US" sz="1350" b="0" i="0" dirty="0">
                <a:solidFill>
                  <a:srgbClr val="000000"/>
                </a:solidFill>
                <a:effectLst/>
              </a:rPr>
            </a:br>
            <a:r>
              <a:rPr lang="en-US" sz="1350" b="1" i="1" dirty="0">
                <a:solidFill>
                  <a:srgbClr val="FF0000"/>
                </a:solidFill>
                <a:effectLst/>
              </a:rPr>
              <a:t>Officially artifact evaluated as available, reusable and reproducible.</a:t>
            </a:r>
            <a:endParaRPr lang="en-US" sz="1350" b="0" i="0" dirty="0">
              <a:solidFill>
                <a:srgbClr val="FF0000"/>
              </a:solidFill>
              <a:effectLst/>
            </a:endParaRPr>
          </a:p>
          <a:p>
            <a:pPr marL="0" indent="0">
              <a:buNone/>
            </a:pPr>
            <a:br>
              <a:rPr lang="en-US" sz="1350" dirty="0"/>
            </a:br>
            <a:endParaRPr lang="en-US" sz="135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80D2CD-D1FB-7F4E-9E0F-D796E4F17354}"/>
              </a:ext>
            </a:extLst>
          </p:cNvPr>
          <p:cNvSpPr txBox="1"/>
          <p:nvPr/>
        </p:nvSpPr>
        <p:spPr>
          <a:xfrm>
            <a:off x="2200998" y="6478320"/>
            <a:ext cx="4742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https://arxiv.org/pdf/2109.12021.pdf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0B2B886-1DE2-7B4A-21DD-77D598A1D32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85800" y="3778575"/>
            <a:ext cx="7772400" cy="2674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711351"/>
      </p:ext>
    </p:extLst>
  </p:cSld>
  <p:clrMapOvr>
    <a:masterClrMapping/>
  </p:clrMapOvr>
  <p:transition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762E3D8-6D9A-15CF-C99A-EF5FEB91A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Corbel" panose="020B0503020204020204" pitchFamily="34" charset="0"/>
              </a:rPr>
              <a:t>Easy To Define Your Own Off-Chip Predictor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A3EC7CB-50D1-FF80-754D-7542CB83D8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Corbel" panose="020B0503020204020204" pitchFamily="34" charset="0"/>
              </a:rPr>
              <a:t>Just extend the </a:t>
            </a:r>
            <a:r>
              <a:rPr lang="en-US" sz="3200" dirty="0" err="1">
                <a:solidFill>
                  <a:srgbClr val="C00000"/>
                </a:solidFill>
                <a:latin typeface="Corbel" panose="020B0503020204020204" pitchFamily="34" charset="0"/>
                <a:cs typeface="Consolas" panose="020B0609020204030204" pitchFamily="49" charset="0"/>
              </a:rPr>
              <a:t>OffchipPredBase</a:t>
            </a:r>
            <a:r>
              <a:rPr lang="en-US" dirty="0">
                <a:latin typeface="Corbel" panose="020B0503020204020204" pitchFamily="34" charset="0"/>
              </a:rPr>
              <a:t> class</a:t>
            </a:r>
          </a:p>
          <a:p>
            <a:endParaRPr lang="en-US" dirty="0">
              <a:latin typeface="Corbel" panose="020B0503020204020204" pitchFamily="34" charset="0"/>
            </a:endParaRPr>
          </a:p>
          <a:p>
            <a:endParaRPr lang="en-US" dirty="0">
              <a:latin typeface="Corbel" panose="020B0503020204020204" pitchFamily="34" charset="0"/>
            </a:endParaRPr>
          </a:p>
          <a:p>
            <a:endParaRPr lang="en-US" dirty="0">
              <a:latin typeface="Corbel" panose="020B0503020204020204" pitchFamily="34" charset="0"/>
            </a:endParaRPr>
          </a:p>
          <a:p>
            <a:endParaRPr lang="en-US" dirty="0">
              <a:latin typeface="Corbel" panose="020B0503020204020204" pitchFamily="34" charset="0"/>
            </a:endParaRPr>
          </a:p>
          <a:p>
            <a:endParaRPr lang="en-US" dirty="0">
              <a:latin typeface="Corbel" panose="020B0503020204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6FD622D-32A7-E60F-30C3-03D3C54B8C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613" y="1517715"/>
            <a:ext cx="7824774" cy="483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84383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762E3D8-6D9A-15CF-C99A-EF5FEB91A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Corbel" panose="020B0503020204020204" pitchFamily="34" charset="0"/>
              </a:rPr>
              <a:t>Easy To Define Your Own Off-Chip Predictor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A3EC7CB-50D1-FF80-754D-7542CB83D8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Corbel" panose="020B0503020204020204" pitchFamily="34" charset="0"/>
              </a:rPr>
              <a:t>Define your own </a:t>
            </a:r>
            <a:r>
              <a:rPr lang="en-US" sz="3200" dirty="0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train()</a:t>
            </a:r>
            <a:r>
              <a:rPr lang="en-US" sz="2400" dirty="0">
                <a:latin typeface="Corbel" panose="020B0503020204020204" pitchFamily="34" charset="0"/>
              </a:rPr>
              <a:t> </a:t>
            </a:r>
            <a:r>
              <a:rPr lang="en-US" dirty="0">
                <a:latin typeface="Corbel" panose="020B0503020204020204" pitchFamily="34" charset="0"/>
              </a:rPr>
              <a:t>and </a:t>
            </a:r>
            <a:r>
              <a:rPr lang="en-US" sz="3200" dirty="0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predict()</a:t>
            </a:r>
            <a:r>
              <a:rPr lang="en-US" dirty="0">
                <a:solidFill>
                  <a:srgbClr val="C00000"/>
                </a:solidFill>
                <a:latin typeface="Corbel" panose="020B0503020204020204" pitchFamily="34" charset="0"/>
                <a:cs typeface="Consolas" panose="020B0609020204030204" pitchFamily="49" charset="0"/>
              </a:rPr>
              <a:t> </a:t>
            </a:r>
            <a:r>
              <a:rPr lang="en-US" dirty="0">
                <a:latin typeface="Corbel" panose="020B0503020204020204" pitchFamily="34" charset="0"/>
              </a:rPr>
              <a:t>functions</a:t>
            </a:r>
          </a:p>
          <a:p>
            <a:endParaRPr lang="en-US" dirty="0">
              <a:latin typeface="Corbel" panose="020B0503020204020204" pitchFamily="34" charset="0"/>
            </a:endParaRPr>
          </a:p>
          <a:p>
            <a:endParaRPr lang="en-US" dirty="0">
              <a:latin typeface="Corbel" panose="020B0503020204020204" pitchFamily="34" charset="0"/>
            </a:endParaRPr>
          </a:p>
          <a:p>
            <a:endParaRPr lang="en-US" dirty="0">
              <a:latin typeface="Corbel" panose="020B0503020204020204" pitchFamily="34" charset="0"/>
            </a:endParaRPr>
          </a:p>
          <a:p>
            <a:endParaRPr lang="en-US" dirty="0">
              <a:latin typeface="Corbel" panose="020B0503020204020204" pitchFamily="34" charset="0"/>
            </a:endParaRPr>
          </a:p>
          <a:p>
            <a:endParaRPr lang="en-US" dirty="0">
              <a:latin typeface="Corbel" panose="020B0503020204020204" pitchFamily="34" charset="0"/>
            </a:endParaRPr>
          </a:p>
          <a:p>
            <a:endParaRPr lang="en-US" sz="800" dirty="0">
              <a:latin typeface="Corbel" panose="020B0503020204020204" pitchFamily="34" charset="0"/>
            </a:endParaRPr>
          </a:p>
          <a:p>
            <a:r>
              <a:rPr lang="en-US" dirty="0">
                <a:latin typeface="Corbel" panose="020B0503020204020204" pitchFamily="34" charset="0"/>
              </a:rPr>
              <a:t>Get statistics like </a:t>
            </a:r>
            <a:r>
              <a:rPr lang="en-US" sz="3200" dirty="0">
                <a:solidFill>
                  <a:srgbClr val="C00000"/>
                </a:solidFill>
                <a:latin typeface="Corbel" panose="020B0503020204020204" pitchFamily="34" charset="0"/>
              </a:rPr>
              <a:t>accuracy</a:t>
            </a:r>
            <a:r>
              <a:rPr lang="en-US" dirty="0">
                <a:latin typeface="Corbel" panose="020B0503020204020204" pitchFamily="34" charset="0"/>
              </a:rPr>
              <a:t> (stat name </a:t>
            </a:r>
            <a:r>
              <a:rPr lang="en-US" i="1" dirty="0">
                <a:latin typeface="Corbel" panose="020B0503020204020204" pitchFamily="34" charset="0"/>
              </a:rPr>
              <a:t>precision</a:t>
            </a:r>
            <a:r>
              <a:rPr lang="en-US" dirty="0">
                <a:latin typeface="Corbel" panose="020B0503020204020204" pitchFamily="34" charset="0"/>
              </a:rPr>
              <a:t>) and </a:t>
            </a:r>
            <a:r>
              <a:rPr lang="en-US" sz="3200" dirty="0">
                <a:solidFill>
                  <a:srgbClr val="C00000"/>
                </a:solidFill>
                <a:latin typeface="Corbel" panose="020B0503020204020204" pitchFamily="34" charset="0"/>
              </a:rPr>
              <a:t>coverage</a:t>
            </a:r>
            <a:r>
              <a:rPr lang="en-US" dirty="0">
                <a:latin typeface="Corbel" panose="020B0503020204020204" pitchFamily="34" charset="0"/>
              </a:rPr>
              <a:t> (stat name </a:t>
            </a:r>
            <a:r>
              <a:rPr lang="en-US" i="1" dirty="0">
                <a:latin typeface="Corbel" panose="020B0503020204020204" pitchFamily="34" charset="0"/>
              </a:rPr>
              <a:t>recall</a:t>
            </a:r>
            <a:r>
              <a:rPr lang="en-US" dirty="0">
                <a:latin typeface="Corbel" panose="020B0503020204020204" pitchFamily="34" charset="0"/>
              </a:rPr>
              <a:t>) out of the box</a:t>
            </a:r>
          </a:p>
          <a:p>
            <a:endParaRPr lang="en-US" dirty="0">
              <a:latin typeface="Corbel" panose="020B0503020204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FBA408E-A745-DC49-B1DA-C6F0D56663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443" y="1517588"/>
            <a:ext cx="8677114" cy="242655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8CFD6EC-5467-D435-7049-E9DFDE5394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650" y="5369378"/>
            <a:ext cx="3822700" cy="11049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1454715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BDCB412-F299-56E7-D99D-54719FC680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Corbel" panose="020B0503020204020204" pitchFamily="34" charset="0"/>
                <a:cs typeface="Consolas" panose="020B0609020204030204" pitchFamily="49" charset="0"/>
              </a:rPr>
              <a:t>Off-Chip Prediction </a:t>
            </a:r>
            <a:r>
              <a:rPr lang="en-US" sz="3600">
                <a:latin typeface="Corbel" panose="020B0503020204020204" pitchFamily="34" charset="0"/>
                <a:cs typeface="Consolas" panose="020B0609020204030204" pitchFamily="49" charset="0"/>
              </a:rPr>
              <a:t>Can Further Enable</a:t>
            </a:r>
            <a:r>
              <a:rPr lang="en-US" sz="3600" dirty="0">
                <a:latin typeface="Corbel" panose="020B0503020204020204" pitchFamily="34" charset="0"/>
                <a:cs typeface="Consolas" panose="020B0609020204030204" pitchFamily="49" charset="0"/>
              </a:rPr>
              <a:t>…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E6024B5D-523A-2B51-7C52-8C6C10D295C3}"/>
              </a:ext>
            </a:extLst>
          </p:cNvPr>
          <p:cNvSpPr/>
          <p:nvPr/>
        </p:nvSpPr>
        <p:spPr>
          <a:xfrm>
            <a:off x="504698" y="1203471"/>
            <a:ext cx="8134597" cy="1621411"/>
          </a:xfrm>
          <a:prstGeom prst="roundRect">
            <a:avLst>
              <a:gd name="adj" fmla="val 6884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Prioritizing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loads that are likely go off-chip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in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cache queues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and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on-chip network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routing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6EAFB4CF-9C3F-762A-8072-78A10C631FC4}"/>
              </a:ext>
            </a:extLst>
          </p:cNvPr>
          <p:cNvSpPr/>
          <p:nvPr/>
        </p:nvSpPr>
        <p:spPr>
          <a:xfrm>
            <a:off x="504698" y="3144230"/>
            <a:ext cx="8171983" cy="1269889"/>
          </a:xfrm>
          <a:prstGeom prst="roundRect">
            <a:avLst>
              <a:gd name="adj" fmla="val 6884"/>
            </a:avLst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Better instruction scheduling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of data-dependent instructions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DF10C7CD-80EB-203F-060C-4D4B1D1437B1}"/>
              </a:ext>
            </a:extLst>
          </p:cNvPr>
          <p:cNvSpPr/>
          <p:nvPr/>
        </p:nvSpPr>
        <p:spPr>
          <a:xfrm>
            <a:off x="486004" y="4733467"/>
            <a:ext cx="8171983" cy="1269889"/>
          </a:xfrm>
          <a:prstGeom prst="roundRect">
            <a:avLst>
              <a:gd name="adj" fmla="val 6884"/>
            </a:avLst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Other ideas to improve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performance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and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fairness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in multi-core system design...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9894042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3D54F4-22A3-2780-0395-9FECC76AAA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Learning-Based Off-Chip Load Predictors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6A31D7-E14C-2A49-976E-FCAC9C80BD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899573"/>
            <a:ext cx="8610600" cy="5193723"/>
          </a:xfrm>
        </p:spPr>
        <p:txBody>
          <a:bodyPr/>
          <a:lstStyle/>
          <a:p>
            <a:r>
              <a:rPr lang="en-US" sz="1400" b="0" i="0" dirty="0">
                <a:solidFill>
                  <a:srgbClr val="000000"/>
                </a:solidFill>
                <a:effectLst/>
              </a:rPr>
              <a:t>Rahul </a:t>
            </a:r>
            <a:r>
              <a:rPr lang="en-US" sz="1400" b="0" i="0" dirty="0" err="1">
                <a:solidFill>
                  <a:srgbClr val="000000"/>
                </a:solidFill>
                <a:effectLst/>
              </a:rPr>
              <a:t>Bera</a:t>
            </a:r>
            <a:r>
              <a:rPr lang="en-US" sz="1400" b="0" i="0" dirty="0">
                <a:solidFill>
                  <a:srgbClr val="000000"/>
                </a:solidFill>
                <a:effectLst/>
              </a:rPr>
              <a:t>, Konstantinos </a:t>
            </a:r>
            <a:r>
              <a:rPr lang="en-US" sz="1400" b="0" i="0" dirty="0" err="1">
                <a:solidFill>
                  <a:srgbClr val="000000"/>
                </a:solidFill>
                <a:effectLst/>
              </a:rPr>
              <a:t>Kanellopoulos</a:t>
            </a:r>
            <a:r>
              <a:rPr lang="en-US" sz="1400" b="0" i="0" dirty="0">
                <a:solidFill>
                  <a:srgbClr val="000000"/>
                </a:solidFill>
                <a:effectLst/>
              </a:rPr>
              <a:t>, Shankar Balachandran, David Novo, </a:t>
            </a:r>
            <a:r>
              <a:rPr lang="en-US" sz="1400" b="0" i="0" dirty="0" err="1">
                <a:solidFill>
                  <a:srgbClr val="000000"/>
                </a:solidFill>
                <a:effectLst/>
              </a:rPr>
              <a:t>Ataberk</a:t>
            </a:r>
            <a:r>
              <a:rPr lang="en-US" sz="14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1400" b="0" i="0" dirty="0" err="1">
                <a:solidFill>
                  <a:srgbClr val="000000"/>
                </a:solidFill>
                <a:effectLst/>
              </a:rPr>
              <a:t>Olgun</a:t>
            </a:r>
            <a:r>
              <a:rPr lang="en-US" sz="1400" b="0" i="0" dirty="0">
                <a:solidFill>
                  <a:srgbClr val="000000"/>
                </a:solidFill>
                <a:effectLst/>
              </a:rPr>
              <a:t>, Mohammad </a:t>
            </a:r>
            <a:r>
              <a:rPr lang="en-US" sz="1400" b="0" i="0" dirty="0" err="1">
                <a:solidFill>
                  <a:srgbClr val="000000"/>
                </a:solidFill>
                <a:effectLst/>
              </a:rPr>
              <a:t>Sadrosadati</a:t>
            </a:r>
            <a:r>
              <a:rPr lang="en-US" sz="1400" b="0" i="0" dirty="0">
                <a:solidFill>
                  <a:srgbClr val="000000"/>
                </a:solidFill>
                <a:effectLst/>
              </a:rPr>
              <a:t>, and Onur Mutlu,</a:t>
            </a:r>
            <a:br>
              <a:rPr lang="en-US" sz="1400" b="0" i="0" dirty="0">
                <a:solidFill>
                  <a:srgbClr val="000000"/>
                </a:solidFill>
                <a:effectLst/>
              </a:rPr>
            </a:br>
            <a:r>
              <a:rPr lang="en-US" sz="1400" b="1" i="0" dirty="0">
                <a:solidFill>
                  <a:srgbClr val="0000FF"/>
                </a:solidFill>
                <a:effectLst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"Hermes: Accelerating Long-Latency Load Requests via Perceptron-Based Off-Chip Load Prediction"</a:t>
            </a:r>
            <a:br>
              <a:rPr lang="en-US" sz="1400" b="0" i="0" dirty="0">
                <a:solidFill>
                  <a:srgbClr val="000000"/>
                </a:solidFill>
                <a:effectLst/>
              </a:rPr>
            </a:br>
            <a:r>
              <a:rPr lang="en-US" sz="1400" b="0" i="1" dirty="0">
                <a:solidFill>
                  <a:srgbClr val="000000"/>
                </a:solidFill>
                <a:effectLst/>
              </a:rPr>
              <a:t>Proceedings of the </a:t>
            </a:r>
            <a:r>
              <a:rPr lang="en-US" sz="1400" b="0" i="1" dirty="0">
                <a:solidFill>
                  <a:srgbClr val="000000"/>
                </a:solidFill>
                <a:effectLst/>
                <a:hlinkClick r:id="rId3"/>
              </a:rPr>
              <a:t>55th International Symposium on Microarchitecture</a:t>
            </a:r>
            <a:r>
              <a:rPr lang="en-US" sz="1400" b="0" i="1" dirty="0">
                <a:solidFill>
                  <a:srgbClr val="000000"/>
                </a:solidFill>
                <a:effectLst/>
              </a:rPr>
              <a:t> (</a:t>
            </a:r>
            <a:r>
              <a:rPr lang="en-US" sz="1400" b="1" i="1" dirty="0">
                <a:solidFill>
                  <a:srgbClr val="000000"/>
                </a:solidFill>
                <a:effectLst/>
              </a:rPr>
              <a:t>MICRO</a:t>
            </a:r>
            <a:r>
              <a:rPr lang="en-US" sz="1400" b="0" i="1" dirty="0">
                <a:solidFill>
                  <a:srgbClr val="000000"/>
                </a:solidFill>
                <a:effectLst/>
              </a:rPr>
              <a:t>)</a:t>
            </a:r>
            <a:r>
              <a:rPr lang="en-US" sz="1400" b="0" i="0" dirty="0">
                <a:solidFill>
                  <a:srgbClr val="000000"/>
                </a:solidFill>
                <a:effectLst/>
              </a:rPr>
              <a:t>, Chicago, IL, USA, October 2022.</a:t>
            </a:r>
            <a:br>
              <a:rPr lang="en-US" sz="1400" b="0" i="0" dirty="0">
                <a:solidFill>
                  <a:srgbClr val="000000"/>
                </a:solidFill>
                <a:effectLst/>
              </a:rPr>
            </a:br>
            <a:r>
              <a:rPr lang="en-US" sz="140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1400" b="0" i="0" dirty="0">
                <a:solidFill>
                  <a:srgbClr val="000000"/>
                </a:solidFill>
                <a:effectLst/>
                <a:hlinkClick r:id="rId4"/>
              </a:rPr>
              <a:t>Slides (pptx)</a:t>
            </a:r>
            <a:r>
              <a:rPr lang="en-US" sz="1400" b="0" i="0" dirty="0">
                <a:solidFill>
                  <a:srgbClr val="000000"/>
                </a:solidFill>
                <a:effectLst/>
              </a:rPr>
              <a:t> </a:t>
            </a:r>
            <a:r>
              <a:rPr lang="en-US" sz="1400" b="0" i="0" dirty="0">
                <a:solidFill>
                  <a:srgbClr val="000000"/>
                </a:solidFill>
                <a:effectLst/>
                <a:hlinkClick r:id="rId5"/>
              </a:rPr>
              <a:t>(pdf)</a:t>
            </a:r>
            <a:r>
              <a:rPr lang="en-US" sz="1400" b="0" i="0" dirty="0">
                <a:solidFill>
                  <a:srgbClr val="000000"/>
                </a:solidFill>
                <a:effectLst/>
              </a:rPr>
              <a:t>]</a:t>
            </a:r>
            <a:br>
              <a:rPr lang="en-US" sz="1400" b="0" i="0" dirty="0">
                <a:solidFill>
                  <a:srgbClr val="000000"/>
                </a:solidFill>
                <a:effectLst/>
              </a:rPr>
            </a:br>
            <a:r>
              <a:rPr lang="en-US" sz="140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1400" b="0" i="0" dirty="0">
                <a:solidFill>
                  <a:srgbClr val="000000"/>
                </a:solidFill>
                <a:effectLst/>
                <a:hlinkClick r:id="rId6"/>
              </a:rPr>
              <a:t>Longer Lecture Slides (pptx)</a:t>
            </a:r>
            <a:r>
              <a:rPr lang="en-US" sz="1400" b="0" i="0" dirty="0">
                <a:solidFill>
                  <a:srgbClr val="000000"/>
                </a:solidFill>
                <a:effectLst/>
              </a:rPr>
              <a:t> </a:t>
            </a:r>
            <a:r>
              <a:rPr lang="en-US" sz="1400" b="0" i="0" dirty="0">
                <a:solidFill>
                  <a:srgbClr val="000000"/>
                </a:solidFill>
                <a:effectLst/>
                <a:hlinkClick r:id="rId7"/>
              </a:rPr>
              <a:t>(pdf)</a:t>
            </a:r>
            <a:r>
              <a:rPr lang="en-US" sz="1400" b="0" i="0" dirty="0">
                <a:solidFill>
                  <a:srgbClr val="000000"/>
                </a:solidFill>
                <a:effectLst/>
              </a:rPr>
              <a:t>]</a:t>
            </a:r>
            <a:br>
              <a:rPr lang="en-US" sz="1400" b="0" i="0" dirty="0">
                <a:solidFill>
                  <a:srgbClr val="000000"/>
                </a:solidFill>
                <a:effectLst/>
              </a:rPr>
            </a:br>
            <a:r>
              <a:rPr lang="en-US" sz="140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1400" b="0" i="0" dirty="0">
                <a:solidFill>
                  <a:srgbClr val="000000"/>
                </a:solidFill>
                <a:effectLst/>
                <a:hlinkClick r:id="rId8"/>
              </a:rPr>
              <a:t>Talk Video</a:t>
            </a:r>
            <a:r>
              <a:rPr lang="en-US" sz="1400" b="0" i="0" dirty="0">
                <a:solidFill>
                  <a:srgbClr val="000000"/>
                </a:solidFill>
                <a:effectLst/>
              </a:rPr>
              <a:t> (12 minutes)]</a:t>
            </a:r>
            <a:br>
              <a:rPr lang="en-US" sz="1400" b="0" i="0" dirty="0">
                <a:solidFill>
                  <a:srgbClr val="000000"/>
                </a:solidFill>
                <a:effectLst/>
              </a:rPr>
            </a:br>
            <a:r>
              <a:rPr lang="en-US" sz="140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1400" b="0" i="0" dirty="0">
                <a:solidFill>
                  <a:srgbClr val="000000"/>
                </a:solidFill>
                <a:effectLst/>
                <a:hlinkClick r:id="rId9"/>
              </a:rPr>
              <a:t>Lecture Video</a:t>
            </a:r>
            <a:r>
              <a:rPr lang="en-US" sz="1400" b="0" i="0" dirty="0">
                <a:solidFill>
                  <a:srgbClr val="000000"/>
                </a:solidFill>
                <a:effectLst/>
              </a:rPr>
              <a:t> (25 minutes)]</a:t>
            </a:r>
            <a:br>
              <a:rPr lang="en-US" sz="1400" b="0" i="0" dirty="0">
                <a:solidFill>
                  <a:srgbClr val="000000"/>
                </a:solidFill>
                <a:effectLst/>
              </a:rPr>
            </a:br>
            <a:r>
              <a:rPr lang="en-US" sz="140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1400" b="0" i="0" dirty="0">
                <a:solidFill>
                  <a:srgbClr val="000000"/>
                </a:solidFill>
                <a:effectLst/>
                <a:hlinkClick r:id="rId10"/>
              </a:rPr>
              <a:t>arXiv version</a:t>
            </a:r>
            <a:r>
              <a:rPr lang="en-US" sz="1400" b="0" i="0" dirty="0">
                <a:solidFill>
                  <a:srgbClr val="000000"/>
                </a:solidFill>
                <a:effectLst/>
              </a:rPr>
              <a:t>]</a:t>
            </a:r>
            <a:br>
              <a:rPr lang="en-US" sz="1400" b="0" i="0" dirty="0">
                <a:solidFill>
                  <a:srgbClr val="000000"/>
                </a:solidFill>
                <a:effectLst/>
              </a:rPr>
            </a:br>
            <a:r>
              <a:rPr lang="en-US" sz="140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1400" b="0" i="0" dirty="0">
                <a:solidFill>
                  <a:srgbClr val="000000"/>
                </a:solidFill>
                <a:effectLst/>
                <a:hlinkClick r:id="rId11"/>
              </a:rPr>
              <a:t>Source Code (Officially Artifact Evaluated with All Badges)</a:t>
            </a:r>
            <a:r>
              <a:rPr lang="en-US" sz="1400" b="0" i="0" dirty="0">
                <a:solidFill>
                  <a:srgbClr val="000000"/>
                </a:solidFill>
                <a:effectLst/>
              </a:rPr>
              <a:t>]</a:t>
            </a:r>
            <a:br>
              <a:rPr lang="en-US" sz="1400" b="0" i="0" dirty="0">
                <a:solidFill>
                  <a:srgbClr val="000000"/>
                </a:solidFill>
                <a:effectLst/>
              </a:rPr>
            </a:br>
            <a:r>
              <a:rPr lang="en-US" sz="1400" b="1" i="1" dirty="0">
                <a:solidFill>
                  <a:srgbClr val="FF0000"/>
                </a:solidFill>
                <a:effectLst/>
              </a:rPr>
              <a:t>Officially artifact evaluated as available, reusable and reproducible.</a:t>
            </a:r>
            <a:br>
              <a:rPr lang="en-US" sz="1400" b="0" i="0" dirty="0">
                <a:solidFill>
                  <a:srgbClr val="FF0000"/>
                </a:solidFill>
                <a:effectLst/>
              </a:rPr>
            </a:br>
            <a:r>
              <a:rPr lang="en-US" sz="1400" b="1" i="1" dirty="0">
                <a:solidFill>
                  <a:srgbClr val="FF0000"/>
                </a:solidFill>
                <a:effectLst/>
              </a:rPr>
              <a:t>Best paper award at MICRO 2022.</a:t>
            </a:r>
            <a:endParaRPr lang="en-US" sz="1400" b="0" i="0" dirty="0">
              <a:solidFill>
                <a:srgbClr val="FF0000"/>
              </a:solidFill>
              <a:effectLst/>
            </a:endParaRPr>
          </a:p>
          <a:p>
            <a:pPr marL="0" indent="0">
              <a:buNone/>
            </a:pPr>
            <a:br>
              <a:rPr lang="en-US" sz="1400" dirty="0"/>
            </a:b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E616E4-45E4-AF92-9631-A68A275CFFF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95AFC4-B67F-BC48-882B-8F3B14641016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Arial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0D5613-3CA0-FC5A-F158-60D3E41987F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9106" y="3929513"/>
            <a:ext cx="8159824" cy="258841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5EACA9C-69E8-DB22-BDD8-D639266CB9DA}"/>
              </a:ext>
            </a:extLst>
          </p:cNvPr>
          <p:cNvSpPr txBox="1"/>
          <p:nvPr/>
        </p:nvSpPr>
        <p:spPr>
          <a:xfrm>
            <a:off x="2200998" y="6478320"/>
            <a:ext cx="4742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https://arxiv.org/pdf/2209.00188.pdf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45045101"/>
      </p:ext>
    </p:extLst>
  </p:cSld>
  <p:clrMapOvr>
    <a:masterClrMapping/>
  </p:clrMapOvr>
  <p:transition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F9D12F-23D2-E366-BC8C-70FCAB32F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dirty="0"/>
              <a:t>Hermes Talk Video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C27E93-CE8E-D6EB-CBBF-D2A85499D7CA}"/>
              </a:ext>
            </a:extLst>
          </p:cNvPr>
          <p:cNvSpPr txBox="1"/>
          <p:nvPr/>
        </p:nvSpPr>
        <p:spPr>
          <a:xfrm>
            <a:off x="1660300" y="6474822"/>
            <a:ext cx="67281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https://www.youtube.com/watch?v=PWWBtrL60dQ&amp;t=3609s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DD6BBD-1741-9B5B-16A7-3E0D50A82B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022879"/>
            <a:ext cx="7772400" cy="5286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983194"/>
      </p:ext>
    </p:extLst>
  </p:cSld>
  <p:clrMapOvr>
    <a:masterClrMapping/>
  </p:clrMapOvr>
  <p:transition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9918E52C-4B7C-9144-BB78-21CE44F089CF}"/>
              </a:ext>
            </a:extLst>
          </p:cNvPr>
          <p:cNvSpPr txBox="1"/>
          <p:nvPr/>
        </p:nvSpPr>
        <p:spPr>
          <a:xfrm>
            <a:off x="328273" y="3990552"/>
            <a:ext cx="84874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Calibri" panose="020F0502020204030204" pitchFamily="34" charset="0"/>
              </a:rPr>
              <a:t>Rahul </a:t>
            </a: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Calibri" panose="020F0502020204030204" pitchFamily="34" charset="0"/>
              </a:rPr>
              <a:t>Bera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Calibri" panose="020F0502020204030204" pitchFamily="34" charset="0"/>
              </a:rPr>
              <a:t>,  Konstantinos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Calibri" panose="020F0502020204030204" pitchFamily="34" charset="0"/>
              </a:rPr>
              <a:t>Kanellopoulos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Calibri" panose="020F0502020204030204" pitchFamily="34" charset="0"/>
              </a:rPr>
              <a:t>,  Shankar Balachandran,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Calibri" panose="020F0502020204030204" pitchFamily="34" charset="0"/>
              </a:rPr>
              <a:t>David Novo, 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Calibri" panose="020F0502020204030204" pitchFamily="34" charset="0"/>
              </a:rPr>
              <a:t>Ataberk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Calibri" panose="020F0502020204030204" pitchFamily="34" charset="0"/>
              </a:rPr>
              <a:t>Olgun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Calibri" panose="020F0502020204030204" pitchFamily="34" charset="0"/>
              </a:rPr>
              <a:t>, Mohammad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Calibri" panose="020F0502020204030204" pitchFamily="34" charset="0"/>
              </a:rPr>
              <a:t>Sadrosadati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Calibri" panose="020F0502020204030204" pitchFamily="34" charset="0"/>
              </a:rPr>
              <a:t>, 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Calibri" panose="020F0502020204030204" pitchFamily="34" charset="0"/>
              </a:rPr>
              <a:t>Onur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Calibri" panose="020F0502020204030204" pitchFamily="34" charset="0"/>
              </a:rPr>
              <a:t>Mutlu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49149E7-0553-A74C-A55D-DEC37CBF39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274" y="5884914"/>
            <a:ext cx="1992923" cy="78886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4528331-2068-754C-8769-2D61FE0A355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553" t="31836" r="15247" b="32270"/>
          <a:stretch/>
        </p:blipFill>
        <p:spPr>
          <a:xfrm>
            <a:off x="2687934" y="5877306"/>
            <a:ext cx="2190541" cy="41540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6329F96-A644-1147-8C8D-3FEBAACCA52B}"/>
              </a:ext>
            </a:extLst>
          </p:cNvPr>
          <p:cNvSpPr/>
          <p:nvPr/>
        </p:nvSpPr>
        <p:spPr>
          <a:xfrm>
            <a:off x="0" y="0"/>
            <a:ext cx="9144000" cy="377340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12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12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2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Accelerating Long-Latency Load Requests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2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via Perceptron-Based Off-Chip Load Prediction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4634075-57FE-5941-A015-53B1298194B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273" t="34927" r="30772" b="35321"/>
          <a:stretch/>
        </p:blipFill>
        <p:spPr>
          <a:xfrm>
            <a:off x="5245212" y="5812732"/>
            <a:ext cx="1336458" cy="54454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9E5C155-3DFC-349C-3925-C11C6135EE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950" y="847391"/>
            <a:ext cx="5626100" cy="17272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4B8599D-923A-3128-DEC4-9748DF54BFF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4028" y="5765467"/>
            <a:ext cx="1984503" cy="6390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16DE9BA-7D86-CA3B-0889-9396F7D6B8E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169" y="51302"/>
            <a:ext cx="1036927" cy="10311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423FC76-B4D1-6231-1346-21ED3BEF013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351" y="51302"/>
            <a:ext cx="1036927" cy="10311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5F8AE1E-BD00-9F8E-092F-8060DF6B54B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573" y="51302"/>
            <a:ext cx="1036928" cy="10311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8324EE4-8EC6-AD86-673C-F948475D2718}"/>
              </a:ext>
            </a:extLst>
          </p:cNvPr>
          <p:cNvSpPr txBox="1"/>
          <p:nvPr/>
        </p:nvSpPr>
        <p:spPr>
          <a:xfrm>
            <a:off x="1940510" y="5043763"/>
            <a:ext cx="52629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Consolas" panose="020B0609020204030204" pitchFamily="49" charset="0"/>
                <a:hlinkClick r:id="rId11"/>
              </a:rPr>
              <a:t>https://github.com/CMU-SAFARI/Hermes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olas" panose="020B0609020204030204" pitchFamily="49" charset="0"/>
              <a:ea typeface="+mn-ea"/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92786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2" name="Google Shape;1492;p49"/>
          <p:cNvSpPr txBox="1">
            <a:spLocks noGrp="1"/>
          </p:cNvSpPr>
          <p:nvPr>
            <p:ph type="ctrTitle"/>
          </p:nvPr>
        </p:nvSpPr>
        <p:spPr>
          <a:xfrm>
            <a:off x="685800" y="1484784"/>
            <a:ext cx="7924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Reinforcement Learning Based </a:t>
            </a:r>
            <a:r>
              <a:rPr lang="en-US" b="1" dirty="0"/>
              <a:t>DRAM Controllers</a:t>
            </a:r>
            <a:endParaRPr b="1" dirty="0"/>
          </a:p>
        </p:txBody>
      </p:sp>
      <p:sp>
        <p:nvSpPr>
          <p:cNvPr id="1493" name="Google Shape;1493;p49"/>
          <p:cNvSpPr txBox="1">
            <a:spLocks noGrp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560"/>
              <a:buFont typeface="Noto Sans Symbols"/>
              <a:buNone/>
            </a:pPr>
            <a:endParaRPr/>
          </a:p>
        </p:txBody>
      </p:sp>
      <p:sp>
        <p:nvSpPr>
          <p:cNvPr id="1494" name="Google Shape;1494;p49"/>
          <p:cNvSpPr txBox="1">
            <a:spLocks noGrp="1"/>
          </p:cNvSpPr>
          <p:nvPr>
            <p:ph type="sldNum" idx="12"/>
          </p:nvPr>
        </p:nvSpPr>
        <p:spPr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/>
                <a:sym typeface="Garamond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76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/>
              <a:sym typeface="Garamond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0" name="Google Shape;1500;p50"/>
          <p:cNvSpPr txBox="1"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Garamond"/>
                <a:ea typeface="Garamond"/>
                <a:cs typeface="Garamond"/>
                <a:sym typeface="Garamond"/>
              </a:rPr>
              <a:t>DRAM Controller: Functions</a:t>
            </a:r>
            <a:endParaRPr/>
          </a:p>
        </p:txBody>
      </p:sp>
      <p:sp>
        <p:nvSpPr>
          <p:cNvPr id="1501" name="Google Shape;1501;p50"/>
          <p:cNvSpPr txBox="1">
            <a:spLocks noGrp="1"/>
          </p:cNvSpPr>
          <p:nvPr>
            <p:ph type="body" idx="1"/>
          </p:nvPr>
        </p:nvSpPr>
        <p:spPr>
          <a:xfrm>
            <a:off x="228600" y="996950"/>
            <a:ext cx="8839200" cy="51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1560"/>
              <a:buChar char="■"/>
            </a:pPr>
            <a:r>
              <a:rPr lang="en-US">
                <a:solidFill>
                  <a:srgbClr val="0000FF"/>
                </a:solidFill>
                <a:latin typeface="Tahoma"/>
                <a:ea typeface="Tahoma"/>
                <a:cs typeface="Tahoma"/>
                <a:sym typeface="Tahoma"/>
              </a:rPr>
              <a:t>Ensure correct operation </a:t>
            </a:r>
            <a:r>
              <a:rPr lang="en-US">
                <a:latin typeface="Tahoma"/>
                <a:ea typeface="Tahoma"/>
                <a:cs typeface="Tahoma"/>
                <a:sym typeface="Tahoma"/>
              </a:rPr>
              <a:t>of DRAM (refresh and timing)</a:t>
            </a:r>
            <a:endParaRPr/>
          </a:p>
          <a:p>
            <a:pPr marL="342900" lvl="0" indent="-243840" algn="l" rtl="0">
              <a:spcBef>
                <a:spcPts val="480"/>
              </a:spcBef>
              <a:spcAft>
                <a:spcPts val="0"/>
              </a:spcAft>
              <a:buSzPts val="1560"/>
              <a:buNone/>
            </a:pPr>
            <a:endParaRPr>
              <a:latin typeface="Tahoma"/>
              <a:ea typeface="Tahoma"/>
              <a:cs typeface="Tahoma"/>
              <a:sym typeface="Tahoma"/>
            </a:endParaRPr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SzPts val="1560"/>
              <a:buChar char="■"/>
            </a:pPr>
            <a:r>
              <a:rPr lang="en-US">
                <a:solidFill>
                  <a:srgbClr val="0000FF"/>
                </a:solidFill>
                <a:latin typeface="Tahoma"/>
                <a:ea typeface="Tahoma"/>
                <a:cs typeface="Tahoma"/>
                <a:sym typeface="Tahoma"/>
              </a:rPr>
              <a:t>Service DRAM requests while obeying timing constraints of DRAM chips</a:t>
            </a:r>
            <a:endParaRPr/>
          </a:p>
          <a:p>
            <a:pPr marL="669925" lvl="1" indent="-325438" algn="l" rtl="0">
              <a:spcBef>
                <a:spcPts val="440"/>
              </a:spcBef>
              <a:spcAft>
                <a:spcPts val="0"/>
              </a:spcAft>
              <a:buSzPts val="1320"/>
              <a:buChar char="❑"/>
            </a:pPr>
            <a:r>
              <a:rPr lang="en-US">
                <a:latin typeface="Tahoma"/>
                <a:ea typeface="Tahoma"/>
                <a:cs typeface="Tahoma"/>
                <a:sym typeface="Tahoma"/>
              </a:rPr>
              <a:t>Constraints: resource conflicts (bank, bus, channel), minimum write-to-read delays</a:t>
            </a:r>
            <a:endParaRPr/>
          </a:p>
          <a:p>
            <a:pPr marL="669925" lvl="1" indent="-325438" algn="l" rtl="0">
              <a:spcBef>
                <a:spcPts val="440"/>
              </a:spcBef>
              <a:spcAft>
                <a:spcPts val="0"/>
              </a:spcAft>
              <a:buSzPts val="1320"/>
              <a:buChar char="❑"/>
            </a:pPr>
            <a:r>
              <a:rPr lang="en-US">
                <a:solidFill>
                  <a:srgbClr val="0000FF"/>
                </a:solidFill>
                <a:latin typeface="Tahoma"/>
                <a:ea typeface="Tahoma"/>
                <a:cs typeface="Tahoma"/>
                <a:sym typeface="Tahoma"/>
              </a:rPr>
              <a:t>Translate requests to DRAM command sequences</a:t>
            </a:r>
            <a:endParaRPr/>
          </a:p>
          <a:p>
            <a:pPr marL="342900" lvl="0" indent="-243840" algn="l" rtl="0">
              <a:spcBef>
                <a:spcPts val="480"/>
              </a:spcBef>
              <a:spcAft>
                <a:spcPts val="0"/>
              </a:spcAft>
              <a:buSzPts val="1560"/>
              <a:buNone/>
            </a:pPr>
            <a:endParaRPr>
              <a:solidFill>
                <a:srgbClr val="0033CC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SzPts val="1560"/>
              <a:buChar char="■"/>
            </a:pPr>
            <a:r>
              <a:rPr lang="en-US">
                <a:solidFill>
                  <a:srgbClr val="0000FF"/>
                </a:solidFill>
                <a:latin typeface="Tahoma"/>
                <a:ea typeface="Tahoma"/>
                <a:cs typeface="Tahoma"/>
                <a:sym typeface="Tahoma"/>
              </a:rPr>
              <a:t>Buffer and schedule requests for high performance + QoS</a:t>
            </a:r>
            <a:endParaRPr/>
          </a:p>
          <a:p>
            <a:pPr marL="669925" lvl="1" indent="-325438" algn="l" rtl="0">
              <a:spcBef>
                <a:spcPts val="440"/>
              </a:spcBef>
              <a:spcAft>
                <a:spcPts val="0"/>
              </a:spcAft>
              <a:buSzPts val="1320"/>
              <a:buChar char="❑"/>
            </a:pPr>
            <a:r>
              <a:rPr lang="en-US">
                <a:latin typeface="Tahoma"/>
                <a:ea typeface="Tahoma"/>
                <a:cs typeface="Tahoma"/>
                <a:sym typeface="Tahoma"/>
              </a:rPr>
              <a:t>Reordering, row-buffer, bank, rank, bus management</a:t>
            </a:r>
            <a:endParaRPr/>
          </a:p>
          <a:p>
            <a:pPr marL="342900" lvl="0" indent="-243840" algn="l" rtl="0">
              <a:spcBef>
                <a:spcPts val="480"/>
              </a:spcBef>
              <a:spcAft>
                <a:spcPts val="0"/>
              </a:spcAft>
              <a:buSzPts val="1560"/>
              <a:buNone/>
            </a:pPr>
            <a:endParaRPr>
              <a:latin typeface="Tahoma"/>
              <a:ea typeface="Tahoma"/>
              <a:cs typeface="Tahoma"/>
              <a:sym typeface="Tahoma"/>
            </a:endParaRPr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SzPts val="1560"/>
              <a:buChar char="■"/>
            </a:pPr>
            <a:r>
              <a:rPr lang="en-US">
                <a:solidFill>
                  <a:srgbClr val="0000FF"/>
                </a:solidFill>
                <a:latin typeface="Tahoma"/>
                <a:ea typeface="Tahoma"/>
                <a:cs typeface="Tahoma"/>
                <a:sym typeface="Tahoma"/>
              </a:rPr>
              <a:t>Manage power consumption and thermals in DRAM</a:t>
            </a:r>
            <a:endParaRPr/>
          </a:p>
          <a:p>
            <a:pPr marL="669925" lvl="1" indent="-325438" algn="l" rtl="0">
              <a:spcBef>
                <a:spcPts val="440"/>
              </a:spcBef>
              <a:spcAft>
                <a:spcPts val="0"/>
              </a:spcAft>
              <a:buSzPts val="1320"/>
              <a:buChar char="❑"/>
            </a:pPr>
            <a:r>
              <a:rPr lang="en-US">
                <a:latin typeface="Tahoma"/>
                <a:ea typeface="Tahoma"/>
                <a:cs typeface="Tahoma"/>
                <a:sym typeface="Tahoma"/>
              </a:rPr>
              <a:t>Turn on/off DRAM chips, manage power modes</a:t>
            </a:r>
            <a:endParaRPr/>
          </a:p>
          <a:p>
            <a:pPr marL="1022350" lvl="2" indent="-268288" algn="l" rtl="0">
              <a:spcBef>
                <a:spcPts val="400"/>
              </a:spcBef>
              <a:spcAft>
                <a:spcPts val="0"/>
              </a:spcAft>
              <a:buSzPts val="1300"/>
              <a:buNone/>
            </a:pPr>
            <a:endParaRPr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502" name="Google Shape;1502;p50"/>
          <p:cNvSpPr txBox="1">
            <a:spLocks noGrp="1"/>
          </p:cNvSpPr>
          <p:nvPr>
            <p:ph type="sldNum" idx="12"/>
          </p:nvPr>
        </p:nvSpPr>
        <p:spPr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Garamond"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/>
                <a:ea typeface="Garamond"/>
                <a:cs typeface="Garamond"/>
                <a:sym typeface="Garamond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Garamond"/>
                <a:buNone/>
                <a:tabLst/>
                <a:defRPr/>
              </a:pPr>
              <a:t>77</a:t>
            </a:fld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/>
              <a:ea typeface="Garamond"/>
              <a:cs typeface="Garamond"/>
              <a:sym typeface="Garamond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3" name="Google Shape;1583;p54"/>
          <p:cNvSpPr txBox="1"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>
                <a:latin typeface="Garamond"/>
                <a:ea typeface="Garamond"/>
                <a:cs typeface="Garamond"/>
                <a:sym typeface="Garamond"/>
              </a:rPr>
              <a:t>Why Are DRAM Controllers Difficult to Design?</a:t>
            </a:r>
            <a:endParaRPr/>
          </a:p>
        </p:txBody>
      </p:sp>
      <p:sp>
        <p:nvSpPr>
          <p:cNvPr id="1584" name="Google Shape;1584;p54"/>
          <p:cNvSpPr txBox="1">
            <a:spLocks noGrp="1"/>
          </p:cNvSpPr>
          <p:nvPr>
            <p:ph type="body" idx="1"/>
          </p:nvPr>
        </p:nvSpPr>
        <p:spPr>
          <a:xfrm>
            <a:off x="228600" y="996950"/>
            <a:ext cx="8915400" cy="51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1560"/>
              <a:buChar char="■"/>
            </a:pPr>
            <a:r>
              <a:rPr lang="en-US">
                <a:latin typeface="Tahoma"/>
                <a:ea typeface="Tahoma"/>
                <a:cs typeface="Tahoma"/>
                <a:sym typeface="Tahoma"/>
              </a:rPr>
              <a:t>Need to obey </a:t>
            </a:r>
            <a:r>
              <a:rPr lang="en-US">
                <a:solidFill>
                  <a:srgbClr val="0000FF"/>
                </a:solidFill>
                <a:latin typeface="Tahoma"/>
                <a:ea typeface="Tahoma"/>
                <a:cs typeface="Tahoma"/>
                <a:sym typeface="Tahoma"/>
              </a:rPr>
              <a:t>DRAM timing constraints </a:t>
            </a:r>
            <a:r>
              <a:rPr lang="en-US">
                <a:latin typeface="Tahoma"/>
                <a:ea typeface="Tahoma"/>
                <a:cs typeface="Tahoma"/>
                <a:sym typeface="Tahoma"/>
              </a:rPr>
              <a:t>for correctness</a:t>
            </a:r>
            <a:endParaRPr/>
          </a:p>
          <a:p>
            <a:pPr marL="669925" lvl="1" indent="-325438" algn="l" rtl="0">
              <a:spcBef>
                <a:spcPts val="400"/>
              </a:spcBef>
              <a:spcAft>
                <a:spcPts val="0"/>
              </a:spcAft>
              <a:buSzPts val="1200"/>
              <a:buChar char="❑"/>
            </a:pPr>
            <a:r>
              <a:rPr lang="en-US" sz="2000">
                <a:latin typeface="Tahoma"/>
                <a:ea typeface="Tahoma"/>
                <a:cs typeface="Tahoma"/>
                <a:sym typeface="Tahoma"/>
              </a:rPr>
              <a:t>There are many (50+) timing constraints in DRAM</a:t>
            </a:r>
            <a:endParaRPr/>
          </a:p>
          <a:p>
            <a:pPr marL="669925" lvl="1" indent="-325438" algn="l" rtl="0">
              <a:spcBef>
                <a:spcPts val="400"/>
              </a:spcBef>
              <a:spcAft>
                <a:spcPts val="0"/>
              </a:spcAft>
              <a:buSzPts val="1200"/>
              <a:buChar char="❑"/>
            </a:pPr>
            <a:r>
              <a:rPr lang="en-US" sz="2000">
                <a:latin typeface="Tahoma"/>
                <a:ea typeface="Tahoma"/>
                <a:cs typeface="Tahoma"/>
                <a:sym typeface="Tahoma"/>
              </a:rPr>
              <a:t>tWTR: Minimum number of cycles to wait before issuing a read command after a write command is issued</a:t>
            </a:r>
            <a:endParaRPr/>
          </a:p>
          <a:p>
            <a:pPr marL="669925" lvl="1" indent="-325438" algn="l" rtl="0">
              <a:spcBef>
                <a:spcPts val="400"/>
              </a:spcBef>
              <a:spcAft>
                <a:spcPts val="0"/>
              </a:spcAft>
              <a:buSzPts val="1200"/>
              <a:buChar char="❑"/>
            </a:pPr>
            <a:r>
              <a:rPr lang="en-US" sz="2000">
                <a:latin typeface="Tahoma"/>
                <a:ea typeface="Tahoma"/>
                <a:cs typeface="Tahoma"/>
                <a:sym typeface="Tahoma"/>
              </a:rPr>
              <a:t>tRC: Minimum number of cycles between the issuing of two consecutive activate commands to the same bank</a:t>
            </a:r>
            <a:endParaRPr/>
          </a:p>
          <a:p>
            <a:pPr marL="669925" lvl="1" indent="-325438" algn="l" rtl="0">
              <a:spcBef>
                <a:spcPts val="400"/>
              </a:spcBef>
              <a:spcAft>
                <a:spcPts val="0"/>
              </a:spcAft>
              <a:buSzPts val="1200"/>
              <a:buChar char="❑"/>
            </a:pPr>
            <a:r>
              <a:rPr lang="en-US" sz="2000">
                <a:latin typeface="Tahoma"/>
                <a:ea typeface="Tahoma"/>
                <a:cs typeface="Tahoma"/>
                <a:sym typeface="Tahoma"/>
              </a:rPr>
              <a:t>…</a:t>
            </a:r>
            <a:endParaRPr/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SzPts val="1560"/>
              <a:buChar char="■"/>
            </a:pPr>
            <a:r>
              <a:rPr lang="en-US">
                <a:latin typeface="Tahoma"/>
                <a:ea typeface="Tahoma"/>
                <a:cs typeface="Tahoma"/>
                <a:sym typeface="Tahoma"/>
              </a:rPr>
              <a:t>Need to </a:t>
            </a:r>
            <a:r>
              <a:rPr lang="en-US">
                <a:solidFill>
                  <a:srgbClr val="0000FF"/>
                </a:solidFill>
                <a:latin typeface="Tahoma"/>
                <a:ea typeface="Tahoma"/>
                <a:cs typeface="Tahoma"/>
                <a:sym typeface="Tahoma"/>
              </a:rPr>
              <a:t>keep track of many resources </a:t>
            </a:r>
            <a:r>
              <a:rPr lang="en-US">
                <a:latin typeface="Tahoma"/>
                <a:ea typeface="Tahoma"/>
                <a:cs typeface="Tahoma"/>
                <a:sym typeface="Tahoma"/>
              </a:rPr>
              <a:t>to prevent conflicts</a:t>
            </a:r>
            <a:endParaRPr/>
          </a:p>
          <a:p>
            <a:pPr marL="669925" lvl="1" indent="-325438" algn="l" rtl="0">
              <a:spcBef>
                <a:spcPts val="400"/>
              </a:spcBef>
              <a:spcAft>
                <a:spcPts val="0"/>
              </a:spcAft>
              <a:buSzPts val="1200"/>
              <a:buChar char="❑"/>
            </a:pPr>
            <a:r>
              <a:rPr lang="en-US" sz="2000">
                <a:latin typeface="Tahoma"/>
                <a:ea typeface="Tahoma"/>
                <a:cs typeface="Tahoma"/>
                <a:sym typeface="Tahoma"/>
              </a:rPr>
              <a:t>Channels, banks, ranks, data bus, address bus, row buffers</a:t>
            </a:r>
            <a:endParaRPr/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SzPts val="1560"/>
              <a:buChar char="■"/>
            </a:pPr>
            <a:r>
              <a:rPr lang="en-US">
                <a:latin typeface="Tahoma"/>
                <a:ea typeface="Tahoma"/>
                <a:cs typeface="Tahoma"/>
                <a:sym typeface="Tahoma"/>
              </a:rPr>
              <a:t>Need to handle </a:t>
            </a:r>
            <a:r>
              <a:rPr lang="en-US">
                <a:solidFill>
                  <a:srgbClr val="0000FF"/>
                </a:solidFill>
                <a:latin typeface="Tahoma"/>
                <a:ea typeface="Tahoma"/>
                <a:cs typeface="Tahoma"/>
                <a:sym typeface="Tahoma"/>
              </a:rPr>
              <a:t>DRAM refresh</a:t>
            </a:r>
            <a:endParaRPr/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SzPts val="1560"/>
              <a:buChar char="■"/>
            </a:pPr>
            <a:r>
              <a:rPr lang="en-US">
                <a:latin typeface="Tahoma"/>
                <a:ea typeface="Tahoma"/>
                <a:cs typeface="Tahoma"/>
                <a:sym typeface="Tahoma"/>
              </a:rPr>
              <a:t>Need to </a:t>
            </a:r>
            <a:r>
              <a:rPr lang="en-US">
                <a:solidFill>
                  <a:srgbClr val="0000FF"/>
                </a:solidFill>
                <a:latin typeface="Tahoma"/>
                <a:ea typeface="Tahoma"/>
                <a:cs typeface="Tahoma"/>
                <a:sym typeface="Tahoma"/>
              </a:rPr>
              <a:t>manage power </a:t>
            </a:r>
            <a:r>
              <a:rPr lang="en-US">
                <a:latin typeface="Tahoma"/>
                <a:ea typeface="Tahoma"/>
                <a:cs typeface="Tahoma"/>
                <a:sym typeface="Tahoma"/>
              </a:rPr>
              <a:t>consumption</a:t>
            </a:r>
            <a:endParaRPr/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SzPts val="1560"/>
              <a:buChar char="■"/>
            </a:pPr>
            <a:r>
              <a:rPr lang="en-US">
                <a:latin typeface="Tahoma"/>
                <a:ea typeface="Tahoma"/>
                <a:cs typeface="Tahoma"/>
                <a:sym typeface="Tahoma"/>
              </a:rPr>
              <a:t>Need to </a:t>
            </a:r>
            <a:r>
              <a:rPr lang="en-US">
                <a:solidFill>
                  <a:srgbClr val="0000FF"/>
                </a:solidFill>
                <a:latin typeface="Tahoma"/>
                <a:ea typeface="Tahoma"/>
                <a:cs typeface="Tahoma"/>
                <a:sym typeface="Tahoma"/>
              </a:rPr>
              <a:t>optimize performance &amp; QoS </a:t>
            </a:r>
            <a:r>
              <a:rPr lang="en-US" sz="1800">
                <a:latin typeface="Tahoma"/>
                <a:ea typeface="Tahoma"/>
                <a:cs typeface="Tahoma"/>
                <a:sym typeface="Tahoma"/>
              </a:rPr>
              <a:t>(in the presence of constraints)</a:t>
            </a:r>
            <a:endParaRPr/>
          </a:p>
          <a:p>
            <a:pPr marL="669925" lvl="1" indent="-325438" algn="l" rtl="0">
              <a:spcBef>
                <a:spcPts val="400"/>
              </a:spcBef>
              <a:spcAft>
                <a:spcPts val="0"/>
              </a:spcAft>
              <a:buSzPts val="1200"/>
              <a:buChar char="❑"/>
            </a:pPr>
            <a:r>
              <a:rPr lang="en-US" sz="2000">
                <a:latin typeface="Tahoma"/>
                <a:ea typeface="Tahoma"/>
                <a:cs typeface="Tahoma"/>
                <a:sym typeface="Tahoma"/>
              </a:rPr>
              <a:t>Reordering is not simple</a:t>
            </a:r>
            <a:endParaRPr/>
          </a:p>
          <a:p>
            <a:pPr marL="669925" lvl="1" indent="-325438" algn="l" rtl="0">
              <a:spcBef>
                <a:spcPts val="400"/>
              </a:spcBef>
              <a:spcAft>
                <a:spcPts val="0"/>
              </a:spcAft>
              <a:buSzPts val="1200"/>
              <a:buChar char="❑"/>
            </a:pPr>
            <a:r>
              <a:rPr lang="en-US" sz="2000">
                <a:latin typeface="Tahoma"/>
                <a:ea typeface="Tahoma"/>
                <a:cs typeface="Tahoma"/>
                <a:sym typeface="Tahoma"/>
              </a:rPr>
              <a:t>Fairness and QoS needs complicates the scheduling problem</a:t>
            </a:r>
            <a:endParaRPr/>
          </a:p>
          <a:p>
            <a:pPr marL="1022350" lvl="2" indent="-268288" algn="l" rtl="0">
              <a:spcBef>
                <a:spcPts val="400"/>
              </a:spcBef>
              <a:spcAft>
                <a:spcPts val="0"/>
              </a:spcAft>
              <a:buSzPts val="1300"/>
              <a:buNone/>
            </a:pPr>
            <a:endParaRPr>
              <a:latin typeface="Tahoma"/>
              <a:ea typeface="Tahoma"/>
              <a:cs typeface="Tahoma"/>
              <a:sym typeface="Tahoma"/>
            </a:endParaRPr>
          </a:p>
          <a:p>
            <a:pPr marL="669925" lvl="1" indent="-241618" algn="l" rtl="0">
              <a:spcBef>
                <a:spcPts val="440"/>
              </a:spcBef>
              <a:spcAft>
                <a:spcPts val="0"/>
              </a:spcAft>
              <a:buSzPts val="1320"/>
              <a:buNone/>
            </a:pPr>
            <a:endParaRPr>
              <a:latin typeface="Tahoma"/>
              <a:ea typeface="Tahoma"/>
              <a:cs typeface="Tahoma"/>
              <a:sym typeface="Tahoma"/>
            </a:endParaRPr>
          </a:p>
          <a:p>
            <a:pPr marL="669925" lvl="1" indent="-241618" algn="l" rtl="0">
              <a:spcBef>
                <a:spcPts val="440"/>
              </a:spcBef>
              <a:spcAft>
                <a:spcPts val="0"/>
              </a:spcAft>
              <a:buSzPts val="1320"/>
              <a:buNone/>
            </a:pPr>
            <a:endParaRPr>
              <a:latin typeface="Tahoma"/>
              <a:ea typeface="Tahoma"/>
              <a:cs typeface="Tahoma"/>
              <a:sym typeface="Tahoma"/>
            </a:endParaRPr>
          </a:p>
          <a:p>
            <a:pPr marL="342900" lvl="0" indent="-243840" algn="l" rtl="0">
              <a:spcBef>
                <a:spcPts val="480"/>
              </a:spcBef>
              <a:spcAft>
                <a:spcPts val="0"/>
              </a:spcAft>
              <a:buSzPts val="1560"/>
              <a:buNone/>
            </a:pPr>
            <a:endParaRPr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585" name="Google Shape;1585;p54"/>
          <p:cNvSpPr txBox="1">
            <a:spLocks noGrp="1"/>
          </p:cNvSpPr>
          <p:nvPr>
            <p:ph type="sldNum" idx="12"/>
          </p:nvPr>
        </p:nvSpPr>
        <p:spPr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Garamond"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/>
                <a:ea typeface="Garamond"/>
                <a:cs typeface="Garamond"/>
                <a:sym typeface="Garamond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Garamond"/>
                <a:buNone/>
                <a:tabLst/>
                <a:defRPr/>
              </a:pPr>
              <a:t>78</a:t>
            </a:fld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/>
              <a:ea typeface="Garamond"/>
              <a:cs typeface="Garamond"/>
              <a:sym typeface="Garamond"/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0" name="Google Shape;1590;p55"/>
          <p:cNvSpPr txBox="1"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>
                <a:solidFill>
                  <a:srgbClr val="006633"/>
                </a:solidFill>
                <a:latin typeface="Garamond"/>
                <a:ea typeface="Garamond"/>
                <a:cs typeface="Garamond"/>
                <a:sym typeface="Garamond"/>
              </a:rPr>
              <a:t>Many DRAM Timing Constraints</a:t>
            </a:r>
            <a:endParaRPr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1591" name="Google Shape;1591;p55"/>
          <p:cNvSpPr txBox="1">
            <a:spLocks noGrp="1"/>
          </p:cNvSpPr>
          <p:nvPr>
            <p:ph type="body" idx="1"/>
          </p:nvPr>
        </p:nvSpPr>
        <p:spPr>
          <a:xfrm>
            <a:off x="228600" y="996950"/>
            <a:ext cx="8610600" cy="51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243840" algn="l" rtl="0">
              <a:spcBef>
                <a:spcPts val="0"/>
              </a:spcBef>
              <a:spcAft>
                <a:spcPts val="0"/>
              </a:spcAft>
              <a:buSzPts val="1560"/>
              <a:buNone/>
            </a:pPr>
            <a:endParaRPr>
              <a:latin typeface="Tahoma"/>
              <a:ea typeface="Tahoma"/>
              <a:cs typeface="Tahoma"/>
              <a:sym typeface="Tahoma"/>
            </a:endParaRPr>
          </a:p>
          <a:p>
            <a:pPr marL="342900" lvl="0" indent="-243840" algn="l" rtl="0">
              <a:spcBef>
                <a:spcPts val="480"/>
              </a:spcBef>
              <a:spcAft>
                <a:spcPts val="0"/>
              </a:spcAft>
              <a:buSzPts val="1560"/>
              <a:buNone/>
            </a:pPr>
            <a:endParaRPr>
              <a:latin typeface="Tahoma"/>
              <a:ea typeface="Tahoma"/>
              <a:cs typeface="Tahoma"/>
              <a:sym typeface="Tahoma"/>
            </a:endParaRPr>
          </a:p>
          <a:p>
            <a:pPr marL="342900" lvl="0" indent="-243840" algn="l" rtl="0">
              <a:spcBef>
                <a:spcPts val="480"/>
              </a:spcBef>
              <a:spcAft>
                <a:spcPts val="0"/>
              </a:spcAft>
              <a:buSzPts val="1560"/>
              <a:buNone/>
            </a:pPr>
            <a:endParaRPr>
              <a:latin typeface="Tahoma"/>
              <a:ea typeface="Tahoma"/>
              <a:cs typeface="Tahoma"/>
              <a:sym typeface="Tahoma"/>
            </a:endParaRPr>
          </a:p>
          <a:p>
            <a:pPr marL="342900" lvl="0" indent="-243840" algn="l" rtl="0">
              <a:spcBef>
                <a:spcPts val="480"/>
              </a:spcBef>
              <a:spcAft>
                <a:spcPts val="0"/>
              </a:spcAft>
              <a:buSzPts val="1560"/>
              <a:buNone/>
            </a:pPr>
            <a:endParaRPr>
              <a:latin typeface="Tahoma"/>
              <a:ea typeface="Tahoma"/>
              <a:cs typeface="Tahoma"/>
              <a:sym typeface="Tahoma"/>
            </a:endParaRPr>
          </a:p>
          <a:p>
            <a:pPr marL="342900" lvl="0" indent="-243840" algn="l" rtl="0">
              <a:spcBef>
                <a:spcPts val="480"/>
              </a:spcBef>
              <a:spcAft>
                <a:spcPts val="0"/>
              </a:spcAft>
              <a:buSzPts val="1560"/>
              <a:buNone/>
            </a:pPr>
            <a:endParaRPr>
              <a:latin typeface="Tahoma"/>
              <a:ea typeface="Tahoma"/>
              <a:cs typeface="Tahoma"/>
              <a:sym typeface="Tahoma"/>
            </a:endParaRPr>
          </a:p>
          <a:p>
            <a:pPr marL="342900" lvl="0" indent="-243840" algn="l" rtl="0">
              <a:spcBef>
                <a:spcPts val="480"/>
              </a:spcBef>
              <a:spcAft>
                <a:spcPts val="0"/>
              </a:spcAft>
              <a:buSzPts val="1560"/>
              <a:buNone/>
            </a:pPr>
            <a:endParaRPr>
              <a:latin typeface="Tahoma"/>
              <a:ea typeface="Tahoma"/>
              <a:cs typeface="Tahoma"/>
              <a:sym typeface="Tahoma"/>
            </a:endParaRPr>
          </a:p>
          <a:p>
            <a:pPr marL="342900" lvl="0" indent="-243840" algn="l" rtl="0">
              <a:spcBef>
                <a:spcPts val="480"/>
              </a:spcBef>
              <a:spcAft>
                <a:spcPts val="0"/>
              </a:spcAft>
              <a:buSzPts val="1560"/>
              <a:buNone/>
            </a:pPr>
            <a:endParaRPr>
              <a:latin typeface="Tahoma"/>
              <a:ea typeface="Tahoma"/>
              <a:cs typeface="Tahoma"/>
              <a:sym typeface="Tahoma"/>
            </a:endParaRPr>
          </a:p>
          <a:p>
            <a:pPr marL="342900" lvl="0" indent="-243840" algn="l" rtl="0">
              <a:spcBef>
                <a:spcPts val="480"/>
              </a:spcBef>
              <a:spcAft>
                <a:spcPts val="0"/>
              </a:spcAft>
              <a:buSzPts val="1560"/>
              <a:buNone/>
            </a:pPr>
            <a:endParaRPr>
              <a:latin typeface="Tahoma"/>
              <a:ea typeface="Tahoma"/>
              <a:cs typeface="Tahoma"/>
              <a:sym typeface="Tahoma"/>
            </a:endParaRPr>
          </a:p>
          <a:p>
            <a:pPr marL="342900" lvl="0" indent="-342900" algn="l" rtl="0">
              <a:spcBef>
                <a:spcPts val="400"/>
              </a:spcBef>
              <a:spcAft>
                <a:spcPts val="0"/>
              </a:spcAft>
              <a:buSzPts val="1300"/>
              <a:buChar char="■"/>
            </a:pPr>
            <a:r>
              <a:rPr lang="en-US" sz="2000">
                <a:latin typeface="Tahoma"/>
                <a:ea typeface="Tahoma"/>
                <a:cs typeface="Tahoma"/>
                <a:sym typeface="Tahoma"/>
              </a:rPr>
              <a:t>From Lee et al., “</a:t>
            </a:r>
            <a:r>
              <a:rPr lang="en-US" sz="2000">
                <a:solidFill>
                  <a:srgbClr val="0000FF"/>
                </a:solidFill>
                <a:latin typeface="Tahoma"/>
                <a:ea typeface="Tahoma"/>
                <a:cs typeface="Tahoma"/>
                <a:sym typeface="Tahoma"/>
              </a:rPr>
              <a:t>DRAM-Aware Last-Level Cache Writeback: Reducing Write-Caused Interference in Memory Systems</a:t>
            </a:r>
            <a:r>
              <a:rPr lang="en-US" sz="2000">
                <a:latin typeface="Tahoma"/>
                <a:ea typeface="Tahoma"/>
                <a:cs typeface="Tahoma"/>
                <a:sym typeface="Tahoma"/>
              </a:rPr>
              <a:t>,” HPS Technical Report, April 2010.</a:t>
            </a:r>
            <a:endParaRPr sz="200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592" name="Google Shape;1592;p55"/>
          <p:cNvSpPr txBox="1">
            <a:spLocks noGrp="1"/>
          </p:cNvSpPr>
          <p:nvPr>
            <p:ph type="sldNum" idx="12"/>
          </p:nvPr>
        </p:nvSpPr>
        <p:spPr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Garamond"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/>
                <a:ea typeface="Garamond"/>
                <a:cs typeface="Garamond"/>
                <a:sym typeface="Garamond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Garamond"/>
                <a:buNone/>
                <a:tabLst/>
                <a:defRPr/>
              </a:pPr>
              <a:t>79</a:t>
            </a:fld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/>
              <a:ea typeface="Garamond"/>
              <a:cs typeface="Garamond"/>
              <a:sym typeface="Garamond"/>
            </a:endParaRPr>
          </a:p>
        </p:txBody>
      </p:sp>
      <p:pic>
        <p:nvPicPr>
          <p:cNvPr id="1593" name="Google Shape;1593;p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677988"/>
            <a:ext cx="9186863" cy="20050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3D54F4-22A3-2780-0395-9FECC76AAA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Learning-Based Off-Chip Load Predictors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6A31D7-E14C-2A49-976E-FCAC9C80BD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899573"/>
            <a:ext cx="8610600" cy="5193723"/>
          </a:xfrm>
        </p:spPr>
        <p:txBody>
          <a:bodyPr/>
          <a:lstStyle/>
          <a:p>
            <a:r>
              <a:rPr lang="en-US" sz="1400" b="0" i="0" dirty="0">
                <a:solidFill>
                  <a:srgbClr val="000000"/>
                </a:solidFill>
                <a:effectLst/>
              </a:rPr>
              <a:t>Rahul </a:t>
            </a:r>
            <a:r>
              <a:rPr lang="en-US" sz="1400" b="0" i="0" dirty="0" err="1">
                <a:solidFill>
                  <a:srgbClr val="000000"/>
                </a:solidFill>
                <a:effectLst/>
              </a:rPr>
              <a:t>Bera</a:t>
            </a:r>
            <a:r>
              <a:rPr lang="en-US" sz="1400" b="0" i="0" dirty="0">
                <a:solidFill>
                  <a:srgbClr val="000000"/>
                </a:solidFill>
                <a:effectLst/>
              </a:rPr>
              <a:t>, Konstantinos </a:t>
            </a:r>
            <a:r>
              <a:rPr lang="en-US" sz="1400" b="0" i="0" dirty="0" err="1">
                <a:solidFill>
                  <a:srgbClr val="000000"/>
                </a:solidFill>
                <a:effectLst/>
              </a:rPr>
              <a:t>Kanellopoulos</a:t>
            </a:r>
            <a:r>
              <a:rPr lang="en-US" sz="1400" b="0" i="0" dirty="0">
                <a:solidFill>
                  <a:srgbClr val="000000"/>
                </a:solidFill>
                <a:effectLst/>
              </a:rPr>
              <a:t>, Shankar Balachandran, David Novo, </a:t>
            </a:r>
            <a:r>
              <a:rPr lang="en-US" sz="1400" b="0" i="0" dirty="0" err="1">
                <a:solidFill>
                  <a:srgbClr val="000000"/>
                </a:solidFill>
                <a:effectLst/>
              </a:rPr>
              <a:t>Ataberk</a:t>
            </a:r>
            <a:r>
              <a:rPr lang="en-US" sz="14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1400" b="0" i="0" dirty="0" err="1">
                <a:solidFill>
                  <a:srgbClr val="000000"/>
                </a:solidFill>
                <a:effectLst/>
              </a:rPr>
              <a:t>Olgun</a:t>
            </a:r>
            <a:r>
              <a:rPr lang="en-US" sz="1400" b="0" i="0" dirty="0">
                <a:solidFill>
                  <a:srgbClr val="000000"/>
                </a:solidFill>
                <a:effectLst/>
              </a:rPr>
              <a:t>, Mohammad </a:t>
            </a:r>
            <a:r>
              <a:rPr lang="en-US" sz="1400" b="0" i="0" dirty="0" err="1">
                <a:solidFill>
                  <a:srgbClr val="000000"/>
                </a:solidFill>
                <a:effectLst/>
              </a:rPr>
              <a:t>Sadrosadati</a:t>
            </a:r>
            <a:r>
              <a:rPr lang="en-US" sz="1400" b="0" i="0" dirty="0">
                <a:solidFill>
                  <a:srgbClr val="000000"/>
                </a:solidFill>
                <a:effectLst/>
              </a:rPr>
              <a:t>, and Onur Mutlu,</a:t>
            </a:r>
            <a:br>
              <a:rPr lang="en-US" sz="1400" b="0" i="0" dirty="0">
                <a:solidFill>
                  <a:srgbClr val="000000"/>
                </a:solidFill>
                <a:effectLst/>
              </a:rPr>
            </a:br>
            <a:r>
              <a:rPr lang="en-US" sz="1400" b="1" i="0" dirty="0">
                <a:solidFill>
                  <a:srgbClr val="0000FF"/>
                </a:solidFill>
                <a:effectLst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"Hermes: Accelerating Long-Latency Load Requests via Perceptron-Based Off-Chip Load Prediction"</a:t>
            </a:r>
            <a:br>
              <a:rPr lang="en-US" sz="1400" b="0" i="0" dirty="0">
                <a:solidFill>
                  <a:srgbClr val="000000"/>
                </a:solidFill>
                <a:effectLst/>
              </a:rPr>
            </a:br>
            <a:r>
              <a:rPr lang="en-US" sz="1400" b="0" i="1" dirty="0">
                <a:solidFill>
                  <a:srgbClr val="000000"/>
                </a:solidFill>
                <a:effectLst/>
              </a:rPr>
              <a:t>Proceedings of the </a:t>
            </a:r>
            <a:r>
              <a:rPr lang="en-US" sz="1400" b="0" i="1" dirty="0">
                <a:solidFill>
                  <a:srgbClr val="000000"/>
                </a:solidFill>
                <a:effectLst/>
                <a:hlinkClick r:id="rId3"/>
              </a:rPr>
              <a:t>55th International Symposium on Microarchitecture</a:t>
            </a:r>
            <a:r>
              <a:rPr lang="en-US" sz="1400" b="0" i="1" dirty="0">
                <a:solidFill>
                  <a:srgbClr val="000000"/>
                </a:solidFill>
                <a:effectLst/>
              </a:rPr>
              <a:t> (</a:t>
            </a:r>
            <a:r>
              <a:rPr lang="en-US" sz="1400" b="1" i="1" dirty="0">
                <a:solidFill>
                  <a:srgbClr val="000000"/>
                </a:solidFill>
                <a:effectLst/>
              </a:rPr>
              <a:t>MICRO</a:t>
            </a:r>
            <a:r>
              <a:rPr lang="en-US" sz="1400" b="0" i="1" dirty="0">
                <a:solidFill>
                  <a:srgbClr val="000000"/>
                </a:solidFill>
                <a:effectLst/>
              </a:rPr>
              <a:t>)</a:t>
            </a:r>
            <a:r>
              <a:rPr lang="en-US" sz="1400" b="0" i="0" dirty="0">
                <a:solidFill>
                  <a:srgbClr val="000000"/>
                </a:solidFill>
                <a:effectLst/>
              </a:rPr>
              <a:t>, Chicago, IL, USA, October 2022.</a:t>
            </a:r>
            <a:br>
              <a:rPr lang="en-US" sz="1400" b="0" i="0" dirty="0">
                <a:solidFill>
                  <a:srgbClr val="000000"/>
                </a:solidFill>
                <a:effectLst/>
              </a:rPr>
            </a:br>
            <a:r>
              <a:rPr lang="en-US" sz="140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1400" b="0" i="0" dirty="0">
                <a:solidFill>
                  <a:srgbClr val="000000"/>
                </a:solidFill>
                <a:effectLst/>
                <a:hlinkClick r:id="rId4"/>
              </a:rPr>
              <a:t>Slides (pptx)</a:t>
            </a:r>
            <a:r>
              <a:rPr lang="en-US" sz="1400" b="0" i="0" dirty="0">
                <a:solidFill>
                  <a:srgbClr val="000000"/>
                </a:solidFill>
                <a:effectLst/>
              </a:rPr>
              <a:t> </a:t>
            </a:r>
            <a:r>
              <a:rPr lang="en-US" sz="1400" b="0" i="0" dirty="0">
                <a:solidFill>
                  <a:srgbClr val="000000"/>
                </a:solidFill>
                <a:effectLst/>
                <a:hlinkClick r:id="rId5"/>
              </a:rPr>
              <a:t>(pdf)</a:t>
            </a:r>
            <a:r>
              <a:rPr lang="en-US" sz="1400" b="0" i="0" dirty="0">
                <a:solidFill>
                  <a:srgbClr val="000000"/>
                </a:solidFill>
                <a:effectLst/>
              </a:rPr>
              <a:t>]</a:t>
            </a:r>
            <a:br>
              <a:rPr lang="en-US" sz="1400" b="0" i="0" dirty="0">
                <a:solidFill>
                  <a:srgbClr val="000000"/>
                </a:solidFill>
                <a:effectLst/>
              </a:rPr>
            </a:br>
            <a:r>
              <a:rPr lang="en-US" sz="140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1400" b="0" i="0" dirty="0">
                <a:solidFill>
                  <a:srgbClr val="000000"/>
                </a:solidFill>
                <a:effectLst/>
                <a:hlinkClick r:id="rId6"/>
              </a:rPr>
              <a:t>Longer Lecture Slides (pptx)</a:t>
            </a:r>
            <a:r>
              <a:rPr lang="en-US" sz="1400" b="0" i="0" dirty="0">
                <a:solidFill>
                  <a:srgbClr val="000000"/>
                </a:solidFill>
                <a:effectLst/>
              </a:rPr>
              <a:t> </a:t>
            </a:r>
            <a:r>
              <a:rPr lang="en-US" sz="1400" b="0" i="0" dirty="0">
                <a:solidFill>
                  <a:srgbClr val="000000"/>
                </a:solidFill>
                <a:effectLst/>
                <a:hlinkClick r:id="rId7"/>
              </a:rPr>
              <a:t>(pdf)</a:t>
            </a:r>
            <a:r>
              <a:rPr lang="en-US" sz="1400" b="0" i="0" dirty="0">
                <a:solidFill>
                  <a:srgbClr val="000000"/>
                </a:solidFill>
                <a:effectLst/>
              </a:rPr>
              <a:t>]</a:t>
            </a:r>
            <a:br>
              <a:rPr lang="en-US" sz="1400" b="0" i="0" dirty="0">
                <a:solidFill>
                  <a:srgbClr val="000000"/>
                </a:solidFill>
                <a:effectLst/>
              </a:rPr>
            </a:br>
            <a:r>
              <a:rPr lang="en-US" sz="140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1400" b="0" i="0" dirty="0">
                <a:solidFill>
                  <a:srgbClr val="000000"/>
                </a:solidFill>
                <a:effectLst/>
                <a:hlinkClick r:id="rId8"/>
              </a:rPr>
              <a:t>Talk Video</a:t>
            </a:r>
            <a:r>
              <a:rPr lang="en-US" sz="1400" b="0" i="0" dirty="0">
                <a:solidFill>
                  <a:srgbClr val="000000"/>
                </a:solidFill>
                <a:effectLst/>
              </a:rPr>
              <a:t> (12 minutes)]</a:t>
            </a:r>
            <a:br>
              <a:rPr lang="en-US" sz="1400" b="0" i="0" dirty="0">
                <a:solidFill>
                  <a:srgbClr val="000000"/>
                </a:solidFill>
                <a:effectLst/>
              </a:rPr>
            </a:br>
            <a:r>
              <a:rPr lang="en-US" sz="140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1400" b="0" i="0" dirty="0">
                <a:solidFill>
                  <a:srgbClr val="000000"/>
                </a:solidFill>
                <a:effectLst/>
                <a:hlinkClick r:id="rId9"/>
              </a:rPr>
              <a:t>Lecture Video</a:t>
            </a:r>
            <a:r>
              <a:rPr lang="en-US" sz="1400" b="0" i="0" dirty="0">
                <a:solidFill>
                  <a:srgbClr val="000000"/>
                </a:solidFill>
                <a:effectLst/>
              </a:rPr>
              <a:t> (25 minutes)]</a:t>
            </a:r>
            <a:br>
              <a:rPr lang="en-US" sz="1400" b="0" i="0" dirty="0">
                <a:solidFill>
                  <a:srgbClr val="000000"/>
                </a:solidFill>
                <a:effectLst/>
              </a:rPr>
            </a:br>
            <a:r>
              <a:rPr lang="en-US" sz="140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1400" b="0" i="0" dirty="0">
                <a:solidFill>
                  <a:srgbClr val="000000"/>
                </a:solidFill>
                <a:effectLst/>
                <a:hlinkClick r:id="rId10"/>
              </a:rPr>
              <a:t>arXiv version</a:t>
            </a:r>
            <a:r>
              <a:rPr lang="en-US" sz="1400" b="0" i="0" dirty="0">
                <a:solidFill>
                  <a:srgbClr val="000000"/>
                </a:solidFill>
                <a:effectLst/>
              </a:rPr>
              <a:t>]</a:t>
            </a:r>
            <a:br>
              <a:rPr lang="en-US" sz="1400" b="0" i="0" dirty="0">
                <a:solidFill>
                  <a:srgbClr val="000000"/>
                </a:solidFill>
                <a:effectLst/>
              </a:rPr>
            </a:br>
            <a:r>
              <a:rPr lang="en-US" sz="140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1400" b="0" i="0" dirty="0">
                <a:solidFill>
                  <a:srgbClr val="000000"/>
                </a:solidFill>
                <a:effectLst/>
                <a:hlinkClick r:id="rId11"/>
              </a:rPr>
              <a:t>Source Code (Officially Artifact Evaluated with All Badges)</a:t>
            </a:r>
            <a:r>
              <a:rPr lang="en-US" sz="1400" b="0" i="0" dirty="0">
                <a:solidFill>
                  <a:srgbClr val="000000"/>
                </a:solidFill>
                <a:effectLst/>
              </a:rPr>
              <a:t>]</a:t>
            </a:r>
            <a:br>
              <a:rPr lang="en-US" sz="1400" b="0" i="0" dirty="0">
                <a:solidFill>
                  <a:srgbClr val="000000"/>
                </a:solidFill>
                <a:effectLst/>
              </a:rPr>
            </a:br>
            <a:r>
              <a:rPr lang="en-US" sz="1400" b="1" i="1" dirty="0">
                <a:solidFill>
                  <a:srgbClr val="FF0000"/>
                </a:solidFill>
                <a:effectLst/>
              </a:rPr>
              <a:t>Officially artifact evaluated as available, reusable and reproducible.</a:t>
            </a:r>
            <a:br>
              <a:rPr lang="en-US" sz="1400" b="0" i="0" dirty="0">
                <a:solidFill>
                  <a:srgbClr val="FF0000"/>
                </a:solidFill>
                <a:effectLst/>
              </a:rPr>
            </a:br>
            <a:r>
              <a:rPr lang="en-US" sz="1400" b="1" i="1" dirty="0">
                <a:solidFill>
                  <a:srgbClr val="FF0000"/>
                </a:solidFill>
                <a:effectLst/>
              </a:rPr>
              <a:t>Best paper award at MICRO 2022.</a:t>
            </a:r>
            <a:endParaRPr lang="en-US" sz="1400" b="0" i="0" dirty="0">
              <a:solidFill>
                <a:srgbClr val="FF0000"/>
              </a:solidFill>
              <a:effectLst/>
            </a:endParaRPr>
          </a:p>
          <a:p>
            <a:pPr marL="0" indent="0">
              <a:buNone/>
            </a:pPr>
            <a:br>
              <a:rPr lang="en-US" sz="1400" dirty="0"/>
            </a:b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E616E4-45E4-AF92-9631-A68A275CFFF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95AFC4-B67F-BC48-882B-8F3B14641016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Arial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0D5613-3CA0-FC5A-F158-60D3E41987F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9106" y="3929513"/>
            <a:ext cx="8159824" cy="258841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5EACA9C-69E8-DB22-BDD8-D639266CB9DA}"/>
              </a:ext>
            </a:extLst>
          </p:cNvPr>
          <p:cNvSpPr txBox="1"/>
          <p:nvPr/>
        </p:nvSpPr>
        <p:spPr>
          <a:xfrm>
            <a:off x="2200998" y="6478320"/>
            <a:ext cx="4742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https://arxiv.org/pdf/2209.00188.pdf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36250364"/>
      </p:ext>
    </p:extLst>
  </p:cSld>
  <p:clrMapOvr>
    <a:masterClrMapping/>
  </p:clrMapOvr>
  <p:transition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8" name="Google Shape;1598;p56"/>
          <p:cNvSpPr txBox="1"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Garamond"/>
                <a:ea typeface="Garamond"/>
                <a:cs typeface="Garamond"/>
                <a:sym typeface="Garamond"/>
              </a:rPr>
              <a:t>More on DRAM Operation</a:t>
            </a:r>
            <a:endParaRPr/>
          </a:p>
        </p:txBody>
      </p:sp>
      <p:sp>
        <p:nvSpPr>
          <p:cNvPr id="1599" name="Google Shape;1599;p56"/>
          <p:cNvSpPr txBox="1">
            <a:spLocks noGrp="1"/>
          </p:cNvSpPr>
          <p:nvPr>
            <p:ph type="body" idx="1"/>
          </p:nvPr>
        </p:nvSpPr>
        <p:spPr>
          <a:xfrm>
            <a:off x="228600" y="996950"/>
            <a:ext cx="8610600" cy="51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1560"/>
              <a:buChar char="■"/>
            </a:pPr>
            <a:r>
              <a:rPr lang="en-US">
                <a:latin typeface="Tahoma"/>
                <a:ea typeface="Tahoma"/>
                <a:cs typeface="Tahoma"/>
                <a:sym typeface="Tahoma"/>
              </a:rPr>
              <a:t>Kim et al., “</a:t>
            </a:r>
            <a:r>
              <a:rPr lang="en-US">
                <a:solidFill>
                  <a:srgbClr val="0000FF"/>
                </a:solidFill>
                <a:latin typeface="Tahoma"/>
                <a:ea typeface="Tahoma"/>
                <a:cs typeface="Tahoma"/>
                <a:sym typeface="Tahoma"/>
              </a:rPr>
              <a:t>A Case for Exploiting Subarray-Level Parallelism (SALP) in DRAM</a:t>
            </a:r>
            <a:r>
              <a:rPr lang="en-US">
                <a:latin typeface="Tahoma"/>
                <a:ea typeface="Tahoma"/>
                <a:cs typeface="Tahoma"/>
                <a:sym typeface="Tahoma"/>
              </a:rPr>
              <a:t>,” ISCA 2012.</a:t>
            </a:r>
            <a:endParaRPr/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SzPts val="1560"/>
              <a:buChar char="■"/>
            </a:pPr>
            <a:r>
              <a:rPr lang="en-US">
                <a:latin typeface="Tahoma"/>
                <a:ea typeface="Tahoma"/>
                <a:cs typeface="Tahoma"/>
                <a:sym typeface="Tahoma"/>
              </a:rPr>
              <a:t>Lee et al., “</a:t>
            </a:r>
            <a:r>
              <a:rPr lang="en-US">
                <a:solidFill>
                  <a:srgbClr val="0000FF"/>
                </a:solidFill>
                <a:latin typeface="Tahoma"/>
                <a:ea typeface="Tahoma"/>
                <a:cs typeface="Tahoma"/>
                <a:sym typeface="Tahoma"/>
              </a:rPr>
              <a:t>Tiered-Latency DRAM: A Low Latency and Low Cost DRAM Architecture</a:t>
            </a:r>
            <a:r>
              <a:rPr lang="en-US">
                <a:latin typeface="Tahoma"/>
                <a:ea typeface="Tahoma"/>
                <a:cs typeface="Tahoma"/>
                <a:sym typeface="Tahoma"/>
              </a:rPr>
              <a:t>,” HPCA 2013.</a:t>
            </a:r>
            <a:endParaRPr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600" name="Google Shape;1600;p56"/>
          <p:cNvSpPr txBox="1">
            <a:spLocks noGrp="1"/>
          </p:cNvSpPr>
          <p:nvPr>
            <p:ph type="sldNum" idx="12"/>
          </p:nvPr>
        </p:nvSpPr>
        <p:spPr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Garamond"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/>
                <a:ea typeface="Garamond"/>
                <a:cs typeface="Garamond"/>
                <a:sym typeface="Garamond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Garamond"/>
                <a:buNone/>
                <a:tabLst/>
                <a:defRPr/>
              </a:pPr>
              <a:t>80</a:t>
            </a:fld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/>
              <a:ea typeface="Garamond"/>
              <a:cs typeface="Garamond"/>
              <a:sym typeface="Garamond"/>
            </a:endParaRPr>
          </a:p>
        </p:txBody>
      </p:sp>
      <p:pic>
        <p:nvPicPr>
          <p:cNvPr id="1601" name="Google Shape;1601;p5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276600"/>
            <a:ext cx="9144000" cy="2949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aramond" charset="0"/>
              </a:rPr>
              <a:t>DRAM Scheduling Policies (I)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6950"/>
            <a:ext cx="8915400" cy="5194300"/>
          </a:xfrm>
        </p:spPr>
        <p:txBody>
          <a:bodyPr/>
          <a:lstStyle/>
          <a:p>
            <a:r>
              <a:rPr lang="en-US" dirty="0">
                <a:solidFill>
                  <a:srgbClr val="0000FF"/>
                </a:solidFill>
                <a:latin typeface="Tahoma" charset="0"/>
              </a:rPr>
              <a:t>FCFS</a:t>
            </a:r>
            <a:r>
              <a:rPr lang="en-US" dirty="0">
                <a:latin typeface="Tahoma" charset="0"/>
              </a:rPr>
              <a:t> (first come first served)</a:t>
            </a:r>
          </a:p>
          <a:p>
            <a:pPr lvl="1"/>
            <a:r>
              <a:rPr lang="en-US" dirty="0">
                <a:latin typeface="Tahoma" charset="0"/>
                <a:ea typeface="ＭＳ Ｐゴシック" charset="0"/>
              </a:rPr>
              <a:t>Oldest request first</a:t>
            </a:r>
          </a:p>
          <a:p>
            <a:endParaRPr lang="en-US" dirty="0">
              <a:latin typeface="Tahoma" charset="0"/>
            </a:endParaRPr>
          </a:p>
          <a:p>
            <a:r>
              <a:rPr lang="en-US" dirty="0">
                <a:solidFill>
                  <a:srgbClr val="0000FF"/>
                </a:solidFill>
                <a:latin typeface="Tahoma" charset="0"/>
              </a:rPr>
              <a:t>FR-FCFS </a:t>
            </a:r>
            <a:r>
              <a:rPr lang="en-US" dirty="0">
                <a:latin typeface="Tahoma" charset="0"/>
              </a:rPr>
              <a:t>(first ready, first come first served)</a:t>
            </a:r>
          </a:p>
          <a:p>
            <a:pPr lvl="1">
              <a:buFont typeface="Wingdings" charset="0"/>
              <a:buNone/>
            </a:pPr>
            <a:r>
              <a:rPr lang="en-US" dirty="0">
                <a:latin typeface="Tahoma" charset="0"/>
                <a:ea typeface="ＭＳ Ｐゴシック" charset="0"/>
              </a:rPr>
              <a:t>1. Row-hit first</a:t>
            </a:r>
          </a:p>
          <a:p>
            <a:pPr lvl="1">
              <a:buFont typeface="Wingdings" charset="0"/>
              <a:buNone/>
            </a:pPr>
            <a:r>
              <a:rPr lang="en-US" dirty="0">
                <a:latin typeface="Tahoma" charset="0"/>
                <a:ea typeface="ＭＳ Ｐゴシック" charset="0"/>
              </a:rPr>
              <a:t>2. Oldest first</a:t>
            </a:r>
          </a:p>
          <a:p>
            <a:pPr lvl="1">
              <a:buFont typeface="Wingdings" charset="0"/>
              <a:buNone/>
            </a:pPr>
            <a:r>
              <a:rPr lang="en-US" dirty="0">
                <a:latin typeface="Tahoma" charset="0"/>
                <a:ea typeface="ＭＳ Ｐゴシック" charset="0"/>
              </a:rPr>
              <a:t>Goal: Maximize row buffer hit rate </a:t>
            </a:r>
            <a:r>
              <a:rPr lang="en-US" dirty="0">
                <a:latin typeface="Tahoma" charset="0"/>
                <a:ea typeface="ＭＳ Ｐゴシック" charset="0"/>
                <a:sym typeface="Wingdings" charset="0"/>
              </a:rPr>
              <a:t> </a:t>
            </a:r>
            <a:r>
              <a:rPr lang="en-US" dirty="0">
                <a:solidFill>
                  <a:srgbClr val="0000FF"/>
                </a:solidFill>
                <a:latin typeface="Tahoma" charset="0"/>
                <a:ea typeface="ＭＳ Ｐゴシック" charset="0"/>
                <a:sym typeface="Wingdings" charset="0"/>
              </a:rPr>
              <a:t>maximize DRAM throughput</a:t>
            </a:r>
            <a:endParaRPr lang="en-US" dirty="0">
              <a:latin typeface="Tahoma" charset="0"/>
              <a:ea typeface="ＭＳ Ｐゴシック" charset="0"/>
            </a:endParaRPr>
          </a:p>
          <a:p>
            <a:pPr lvl="1">
              <a:buFont typeface="Wingdings" charset="0"/>
              <a:buNone/>
            </a:pPr>
            <a:endParaRPr lang="en-US" dirty="0">
              <a:latin typeface="Tahoma" charset="0"/>
              <a:ea typeface="ＭＳ Ｐゴシック" charset="0"/>
            </a:endParaRPr>
          </a:p>
          <a:p>
            <a:endParaRPr lang="en-US" dirty="0"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000355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" name="Google Shape;1576;p53"/>
          <p:cNvSpPr txBox="1"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Garamond"/>
                <a:ea typeface="Garamond"/>
                <a:cs typeface="Garamond"/>
                <a:sym typeface="Garamond"/>
              </a:rPr>
              <a:t>DRAM Scheduling Policies (II)</a:t>
            </a:r>
            <a:endParaRPr dirty="0"/>
          </a:p>
        </p:txBody>
      </p:sp>
      <p:sp>
        <p:nvSpPr>
          <p:cNvPr id="1577" name="Google Shape;1577;p53"/>
          <p:cNvSpPr txBox="1">
            <a:spLocks noGrp="1"/>
          </p:cNvSpPr>
          <p:nvPr>
            <p:ph type="body" idx="1"/>
          </p:nvPr>
        </p:nvSpPr>
        <p:spPr>
          <a:xfrm>
            <a:off x="228600" y="996950"/>
            <a:ext cx="8610600" cy="51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1560"/>
              <a:buChar char="■"/>
            </a:pPr>
            <a:r>
              <a:rPr lang="en-US" dirty="0">
                <a:solidFill>
                  <a:srgbClr val="0000FF"/>
                </a:solidFill>
                <a:latin typeface="Tahoma"/>
                <a:ea typeface="Tahoma"/>
                <a:cs typeface="Tahoma"/>
                <a:sym typeface="Tahoma"/>
              </a:rPr>
              <a:t>A scheduling policy is a request prioritization order</a:t>
            </a:r>
            <a:endParaRPr dirty="0"/>
          </a:p>
          <a:p>
            <a:pPr marL="342900" lvl="0" indent="-243840" algn="l" rtl="0">
              <a:spcBef>
                <a:spcPts val="480"/>
              </a:spcBef>
              <a:spcAft>
                <a:spcPts val="0"/>
              </a:spcAft>
              <a:buSzPts val="1560"/>
              <a:buNone/>
            </a:pPr>
            <a:endParaRPr dirty="0">
              <a:latin typeface="Tahoma"/>
              <a:ea typeface="Tahoma"/>
              <a:cs typeface="Tahoma"/>
              <a:sym typeface="Tahoma"/>
            </a:endParaRPr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SzPts val="1560"/>
              <a:buChar char="■"/>
            </a:pPr>
            <a:r>
              <a:rPr lang="en-US" dirty="0">
                <a:latin typeface="Tahoma"/>
                <a:ea typeface="Tahoma"/>
                <a:cs typeface="Tahoma"/>
                <a:sym typeface="Tahoma"/>
              </a:rPr>
              <a:t>Prioritization can be based on</a:t>
            </a:r>
            <a:endParaRPr dirty="0"/>
          </a:p>
          <a:p>
            <a:pPr marL="669925" lvl="1" indent="-325438" algn="l" rtl="0">
              <a:spcBef>
                <a:spcPts val="440"/>
              </a:spcBef>
              <a:spcAft>
                <a:spcPts val="0"/>
              </a:spcAft>
              <a:buSzPts val="1320"/>
              <a:buChar char="❑"/>
            </a:pPr>
            <a:r>
              <a:rPr lang="en-US" dirty="0">
                <a:latin typeface="Tahoma"/>
                <a:ea typeface="Tahoma"/>
                <a:cs typeface="Tahoma"/>
                <a:sym typeface="Tahoma"/>
              </a:rPr>
              <a:t>Request age</a:t>
            </a:r>
            <a:endParaRPr dirty="0"/>
          </a:p>
          <a:p>
            <a:pPr marL="669925" lvl="1" indent="-325438" algn="l" rtl="0">
              <a:spcBef>
                <a:spcPts val="440"/>
              </a:spcBef>
              <a:spcAft>
                <a:spcPts val="0"/>
              </a:spcAft>
              <a:buSzPts val="1320"/>
              <a:buChar char="❑"/>
            </a:pPr>
            <a:r>
              <a:rPr lang="en-US" dirty="0">
                <a:latin typeface="Tahoma"/>
                <a:ea typeface="Tahoma"/>
                <a:cs typeface="Tahoma"/>
                <a:sym typeface="Tahoma"/>
              </a:rPr>
              <a:t>Row buffer hit/miss status</a:t>
            </a:r>
            <a:endParaRPr dirty="0"/>
          </a:p>
          <a:p>
            <a:pPr marL="669925" lvl="1" indent="-325438" algn="l" rtl="0">
              <a:spcBef>
                <a:spcPts val="440"/>
              </a:spcBef>
              <a:spcAft>
                <a:spcPts val="0"/>
              </a:spcAft>
              <a:buSzPts val="1320"/>
              <a:buChar char="❑"/>
            </a:pPr>
            <a:r>
              <a:rPr lang="en-US" dirty="0">
                <a:latin typeface="Tahoma"/>
                <a:ea typeface="Tahoma"/>
                <a:cs typeface="Tahoma"/>
                <a:sym typeface="Tahoma"/>
              </a:rPr>
              <a:t>Request type (prefetch, read, write)</a:t>
            </a:r>
            <a:endParaRPr dirty="0"/>
          </a:p>
          <a:p>
            <a:pPr marL="669925" lvl="1" indent="-325438" algn="l" rtl="0">
              <a:spcBef>
                <a:spcPts val="440"/>
              </a:spcBef>
              <a:spcAft>
                <a:spcPts val="0"/>
              </a:spcAft>
              <a:buSzPts val="1320"/>
              <a:buChar char="❑"/>
            </a:pPr>
            <a:r>
              <a:rPr lang="en-US" dirty="0">
                <a:latin typeface="Tahoma"/>
                <a:ea typeface="Tahoma"/>
                <a:cs typeface="Tahoma"/>
                <a:sym typeface="Tahoma"/>
              </a:rPr>
              <a:t>Requestor type (load miss or store miss)</a:t>
            </a:r>
            <a:endParaRPr dirty="0"/>
          </a:p>
          <a:p>
            <a:pPr marL="669925" lvl="1" indent="-325438" algn="l" rtl="0">
              <a:spcBef>
                <a:spcPts val="440"/>
              </a:spcBef>
              <a:spcAft>
                <a:spcPts val="0"/>
              </a:spcAft>
              <a:buSzPts val="1320"/>
              <a:buChar char="❑"/>
            </a:pPr>
            <a:r>
              <a:rPr lang="en-US" dirty="0">
                <a:latin typeface="Tahoma"/>
                <a:ea typeface="Tahoma"/>
                <a:cs typeface="Tahoma"/>
                <a:sym typeface="Tahoma"/>
              </a:rPr>
              <a:t>Request </a:t>
            </a:r>
            <a:r>
              <a:rPr lang="en-US" dirty="0">
                <a:solidFill>
                  <a:srgbClr val="FF0000"/>
                </a:solidFill>
                <a:latin typeface="Tahoma"/>
                <a:ea typeface="Tahoma"/>
                <a:cs typeface="Tahoma"/>
                <a:sym typeface="Tahoma"/>
              </a:rPr>
              <a:t>criticality</a:t>
            </a:r>
            <a:endParaRPr dirty="0">
              <a:solidFill>
                <a:srgbClr val="FF0000"/>
              </a:solidFill>
            </a:endParaRPr>
          </a:p>
          <a:p>
            <a:pPr marL="1022350" lvl="2" indent="-350838" algn="l" rtl="0">
              <a:spcBef>
                <a:spcPts val="400"/>
              </a:spcBef>
              <a:spcAft>
                <a:spcPts val="0"/>
              </a:spcAft>
              <a:buSzPts val="1300"/>
              <a:buChar char="■"/>
            </a:pPr>
            <a:r>
              <a:rPr lang="en-US" dirty="0">
                <a:latin typeface="Tahoma"/>
                <a:ea typeface="Tahoma"/>
                <a:cs typeface="Tahoma"/>
                <a:sym typeface="Tahoma"/>
              </a:rPr>
              <a:t>Oldest miss in the core?</a:t>
            </a:r>
            <a:endParaRPr dirty="0"/>
          </a:p>
          <a:p>
            <a:pPr marL="1022350" lvl="2" indent="-350838" algn="l" rtl="0">
              <a:spcBef>
                <a:spcPts val="400"/>
              </a:spcBef>
              <a:spcAft>
                <a:spcPts val="0"/>
              </a:spcAft>
              <a:buSzPts val="1300"/>
              <a:buChar char="■"/>
            </a:pPr>
            <a:r>
              <a:rPr lang="en-US" dirty="0">
                <a:latin typeface="Tahoma"/>
                <a:ea typeface="Tahoma"/>
                <a:cs typeface="Tahoma"/>
                <a:sym typeface="Tahoma"/>
              </a:rPr>
              <a:t>How many instructions in core are dependent on it?</a:t>
            </a:r>
            <a:endParaRPr dirty="0"/>
          </a:p>
          <a:p>
            <a:pPr marL="1022350" lvl="2" indent="-350838" algn="l" rtl="0">
              <a:spcBef>
                <a:spcPts val="400"/>
              </a:spcBef>
              <a:spcAft>
                <a:spcPts val="0"/>
              </a:spcAft>
              <a:buSzPts val="1300"/>
              <a:buChar char="■"/>
            </a:pPr>
            <a:r>
              <a:rPr lang="en-US" dirty="0">
                <a:latin typeface="Tahoma"/>
                <a:ea typeface="Tahoma"/>
                <a:cs typeface="Tahoma"/>
                <a:sym typeface="Tahoma"/>
              </a:rPr>
              <a:t>Will it stall the processor?</a:t>
            </a:r>
            <a:endParaRPr dirty="0"/>
          </a:p>
          <a:p>
            <a:pPr marL="669925" lvl="1" indent="-325438" algn="l" rtl="0">
              <a:spcBef>
                <a:spcPts val="440"/>
              </a:spcBef>
              <a:spcAft>
                <a:spcPts val="0"/>
              </a:spcAft>
              <a:buSzPts val="1320"/>
              <a:buChar char="❑"/>
            </a:pPr>
            <a:r>
              <a:rPr lang="en-US" dirty="0">
                <a:latin typeface="Tahoma"/>
                <a:ea typeface="Tahoma"/>
                <a:cs typeface="Tahoma"/>
                <a:sym typeface="Tahoma"/>
              </a:rPr>
              <a:t>Interference caused to other cores</a:t>
            </a:r>
            <a:endParaRPr dirty="0"/>
          </a:p>
          <a:p>
            <a:pPr marL="669925" lvl="1" indent="-325438" algn="l" rtl="0">
              <a:spcBef>
                <a:spcPts val="440"/>
              </a:spcBef>
              <a:spcAft>
                <a:spcPts val="0"/>
              </a:spcAft>
              <a:buSzPts val="1320"/>
              <a:buChar char="❑"/>
            </a:pPr>
            <a:r>
              <a:rPr lang="en-US" dirty="0">
                <a:latin typeface="Tahoma"/>
                <a:ea typeface="Tahoma"/>
                <a:cs typeface="Tahoma"/>
                <a:sym typeface="Tahoma"/>
              </a:rPr>
              <a:t>…</a:t>
            </a:r>
            <a:endParaRPr dirty="0"/>
          </a:p>
          <a:p>
            <a:pPr marL="1022350" lvl="2" indent="-268288" algn="l" rtl="0">
              <a:spcBef>
                <a:spcPts val="400"/>
              </a:spcBef>
              <a:spcAft>
                <a:spcPts val="0"/>
              </a:spcAft>
              <a:buSzPts val="1300"/>
              <a:buNone/>
            </a:pPr>
            <a:endParaRPr dirty="0">
              <a:latin typeface="Tahoma"/>
              <a:ea typeface="Tahoma"/>
              <a:cs typeface="Tahoma"/>
              <a:sym typeface="Tahoma"/>
            </a:endParaRPr>
          </a:p>
          <a:p>
            <a:pPr marL="1022350" lvl="2" indent="-268288" algn="l" rtl="0">
              <a:spcBef>
                <a:spcPts val="400"/>
              </a:spcBef>
              <a:spcAft>
                <a:spcPts val="0"/>
              </a:spcAft>
              <a:buSzPts val="1300"/>
              <a:buNone/>
            </a:pPr>
            <a:endParaRPr dirty="0">
              <a:latin typeface="Tahoma"/>
              <a:ea typeface="Tahoma"/>
              <a:cs typeface="Tahoma"/>
              <a:sym typeface="Tahoma"/>
            </a:endParaRPr>
          </a:p>
          <a:p>
            <a:pPr marL="1022350" lvl="2" indent="-268288" algn="l" rtl="0">
              <a:spcBef>
                <a:spcPts val="400"/>
              </a:spcBef>
              <a:spcAft>
                <a:spcPts val="0"/>
              </a:spcAft>
              <a:buSzPts val="1300"/>
              <a:buNone/>
            </a:pPr>
            <a:endParaRPr dirty="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578" name="Google Shape;1578;p53"/>
          <p:cNvSpPr txBox="1">
            <a:spLocks noGrp="1"/>
          </p:cNvSpPr>
          <p:nvPr>
            <p:ph type="sldNum" idx="12"/>
          </p:nvPr>
        </p:nvSpPr>
        <p:spPr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Garamond"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/>
                <a:ea typeface="Garamond"/>
                <a:cs typeface="Garamond"/>
                <a:sym typeface="Garamond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Garamond"/>
                <a:buNone/>
                <a:tabLst/>
                <a:defRPr/>
              </a:pPr>
              <a:t>82</a:t>
            </a:fld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/>
              <a:ea typeface="Garamond"/>
              <a:cs typeface="Garamond"/>
              <a:sym typeface="Garamond"/>
            </a:endParaRP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800" dirty="0"/>
              <a:t>Memory Performance Attacks </a:t>
            </a:r>
            <a:r>
              <a:rPr lang="en-US" sz="2600" b="1" dirty="0">
                <a:solidFill>
                  <a:srgbClr val="006633"/>
                </a:solidFill>
                <a:ea typeface="ＭＳ Ｐゴシック" pitchFamily="-106" charset="-128"/>
              </a:rPr>
              <a:t>[USENIX SEC’07]</a:t>
            </a:r>
            <a:r>
              <a:rPr lang="en-US" dirty="0"/>
              <a:t>  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80728"/>
            <a:ext cx="8610600" cy="5123656"/>
          </a:xfrm>
        </p:spPr>
        <p:txBody>
          <a:bodyPr/>
          <a:lstStyle/>
          <a:p>
            <a:r>
              <a:rPr lang="en-US" sz="2200" dirty="0"/>
              <a:t>Thomas Moscibroda and Onur Mutlu, </a:t>
            </a:r>
            <a:br>
              <a:rPr lang="en-US" sz="2200" dirty="0"/>
            </a:br>
            <a:r>
              <a:rPr lang="en-US" sz="2200" b="1" dirty="0">
                <a:solidFill>
                  <a:srgbClr val="0000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"Memory Performance Attacks: Denial of Memory Service in Multi-Core Systems"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br>
              <a:rPr lang="en-US" sz="2200" dirty="0"/>
            </a:br>
            <a:r>
              <a:rPr lang="en-US" sz="2200" i="1" dirty="0"/>
              <a:t>Proceedings of the </a:t>
            </a:r>
            <a:r>
              <a:rPr lang="en-US" sz="2200" i="1" dirty="0">
                <a:hlinkClick r:id="rId3"/>
              </a:rPr>
              <a:t>16th USENIX Security Symposium</a:t>
            </a:r>
            <a:r>
              <a:rPr lang="en-US" sz="2200" i="1" dirty="0"/>
              <a:t> (</a:t>
            </a:r>
            <a:r>
              <a:rPr lang="en-US" sz="2200" b="1" i="1" dirty="0"/>
              <a:t>USENIX SECURITY</a:t>
            </a:r>
            <a:r>
              <a:rPr lang="en-US" sz="2200" i="1" dirty="0"/>
              <a:t>)</a:t>
            </a:r>
            <a:r>
              <a:rPr lang="en-US" sz="2200" dirty="0"/>
              <a:t>, pages 257-274, Boston, MA, August 2007. </a:t>
            </a:r>
            <a:r>
              <a:rPr lang="en-US" sz="2200" dirty="0">
                <a:hlinkClick r:id="rId4"/>
              </a:rPr>
              <a:t>Slides (ppt)</a:t>
            </a:r>
            <a:r>
              <a:rPr lang="en-US" sz="2200" dirty="0"/>
              <a:t> 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200" y="3356992"/>
            <a:ext cx="8737600" cy="293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932330"/>
      </p:ext>
    </p:extLst>
  </p:cSld>
  <p:clrMapOvr>
    <a:masterClrMapping/>
  </p:clrMapOvr>
  <p:transition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STFM </a:t>
            </a:r>
            <a:r>
              <a:rPr lang="en-US" sz="2600" b="1" dirty="0">
                <a:solidFill>
                  <a:srgbClr val="006633"/>
                </a:solidFill>
                <a:ea typeface="ＭＳ Ｐゴシック" pitchFamily="-106" charset="-128"/>
              </a:rPr>
              <a:t>[MICRO’07]</a:t>
            </a:r>
            <a:r>
              <a:rPr lang="en-US" sz="2600" dirty="0">
                <a:solidFill>
                  <a:srgbClr val="006633"/>
                </a:solidFill>
                <a:ea typeface="ＭＳ Ｐゴシック" pitchFamily="-106" charset="-128"/>
              </a:rPr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200" dirty="0"/>
              <a:t>Onur Mutlu and Thomas Moscibroda, </a:t>
            </a:r>
            <a:br>
              <a:rPr lang="en-US" sz="2200" dirty="0"/>
            </a:br>
            <a:r>
              <a:rPr lang="en-US" sz="2200" b="1" dirty="0">
                <a:solidFill>
                  <a:srgbClr val="0000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"Stall-Time Fair Memory Access Scheduling for Chip Multiprocessors"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br>
              <a:rPr lang="en-US" sz="2200" dirty="0"/>
            </a:br>
            <a:r>
              <a:rPr lang="en-US" sz="2200" i="1" dirty="0"/>
              <a:t>Proceedings of the </a:t>
            </a:r>
            <a:r>
              <a:rPr lang="en-US" sz="2200" i="1" dirty="0">
                <a:hlinkClick r:id="rId3"/>
              </a:rPr>
              <a:t>40th International Symposium on Microarchitecture</a:t>
            </a:r>
            <a:r>
              <a:rPr lang="en-US" sz="2200" i="1" dirty="0"/>
              <a:t> (</a:t>
            </a:r>
            <a:r>
              <a:rPr lang="en-US" sz="2200" b="1" i="1" dirty="0"/>
              <a:t>MICRO</a:t>
            </a:r>
            <a:r>
              <a:rPr lang="en-US" sz="2200" i="1" dirty="0"/>
              <a:t>)</a:t>
            </a:r>
            <a:r>
              <a:rPr lang="en-US" sz="2200" dirty="0"/>
              <a:t>, pages 146-158, Chicago, IL, December 2007. [</a:t>
            </a:r>
            <a:r>
              <a:rPr lang="en-US" sz="2200" dirty="0">
                <a:hlinkClick r:id="rId4"/>
              </a:rPr>
              <a:t>Summary</a:t>
            </a:r>
            <a:r>
              <a:rPr lang="en-US" sz="2200" dirty="0"/>
              <a:t>] [</a:t>
            </a:r>
            <a:r>
              <a:rPr lang="en-US" sz="2200" dirty="0">
                <a:hlinkClick r:id="rId5"/>
              </a:rPr>
              <a:t>Slides (ppt)</a:t>
            </a:r>
            <a:r>
              <a:rPr lang="en-US" sz="2200" dirty="0"/>
              <a:t>]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209256"/>
            <a:ext cx="91440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524067"/>
      </p:ext>
    </p:extLst>
  </p:cSld>
  <p:clrMapOvr>
    <a:masterClrMapping/>
  </p:clrMapOvr>
  <p:transition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PAR-BS </a:t>
            </a:r>
            <a:r>
              <a:rPr lang="en-US" sz="2600" b="1" dirty="0">
                <a:solidFill>
                  <a:srgbClr val="006633"/>
                </a:solidFill>
                <a:ea typeface="ＭＳ Ｐゴシック" pitchFamily="-106" charset="-128"/>
              </a:rPr>
              <a:t>[ISCA’08]</a:t>
            </a:r>
            <a:r>
              <a:rPr lang="en-US" sz="2600" dirty="0">
                <a:solidFill>
                  <a:srgbClr val="006633"/>
                </a:solidFill>
                <a:ea typeface="ＭＳ Ｐゴシック" pitchFamily="-106" charset="-128"/>
              </a:rPr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52736"/>
            <a:ext cx="8610600" cy="5195664"/>
          </a:xfrm>
        </p:spPr>
        <p:txBody>
          <a:bodyPr/>
          <a:lstStyle/>
          <a:p>
            <a:r>
              <a:rPr lang="en-US" sz="2200" dirty="0"/>
              <a:t>Onur Mutlu and Thomas Moscibroda, </a:t>
            </a:r>
            <a:br>
              <a:rPr lang="en-US" sz="2200" dirty="0"/>
            </a:br>
            <a:r>
              <a:rPr lang="en-US" sz="2200" b="1" dirty="0">
                <a:solidFill>
                  <a:srgbClr val="0000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"Parallelism-Aware Batch Scheduling: Enhancing both Performance and Fairness of Shared DRAM Systems"</a:t>
            </a:r>
            <a:br>
              <a:rPr lang="en-US" sz="2200" dirty="0"/>
            </a:br>
            <a:r>
              <a:rPr lang="en-US" sz="2200" i="1" dirty="0"/>
              <a:t>Proceedings of the </a:t>
            </a:r>
            <a:r>
              <a:rPr lang="en-US" sz="2200" i="1" dirty="0">
                <a:hlinkClick r:id="rId3"/>
              </a:rPr>
              <a:t>35th International Symposium on Computer Architecture</a:t>
            </a:r>
            <a:r>
              <a:rPr lang="en-US" sz="2200" i="1" dirty="0"/>
              <a:t> (</a:t>
            </a:r>
            <a:r>
              <a:rPr lang="en-US" sz="2200" b="1" i="1" dirty="0"/>
              <a:t>ISCA</a:t>
            </a:r>
            <a:r>
              <a:rPr lang="en-US" sz="2200" i="1" dirty="0"/>
              <a:t>)</a:t>
            </a:r>
            <a:r>
              <a:rPr lang="en-US" sz="2200" dirty="0"/>
              <a:t>, pages 63-74, Beijing, China, June 2008. [</a:t>
            </a:r>
            <a:r>
              <a:rPr lang="en-US" sz="2200" dirty="0">
                <a:hlinkClick r:id="rId4"/>
              </a:rPr>
              <a:t>Summary</a:t>
            </a:r>
            <a:r>
              <a:rPr lang="en-US" sz="2200" dirty="0"/>
              <a:t>] [</a:t>
            </a:r>
            <a:r>
              <a:rPr lang="en-US" sz="2200" dirty="0">
                <a:hlinkClick r:id="rId5"/>
              </a:rPr>
              <a:t>Slides (ppt)</a:t>
            </a:r>
            <a:r>
              <a:rPr lang="en-US" sz="2200" dirty="0"/>
              <a:t>]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235718"/>
            <a:ext cx="9144000" cy="1785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087836"/>
      </p:ext>
    </p:extLst>
  </p:cSld>
  <p:clrMapOvr>
    <a:masterClrMapping/>
  </p:clrMapOvr>
  <p:transition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C68D7C-8629-D541-A9D4-2A5624DF13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 PAR-BS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2BF1DC-1ED4-7244-9453-EB5E9E7C52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Variants implemented in Samsung SoC memory controllers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D36D933-4AFE-ED42-BE23-855C84EAA3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850" y="2679700"/>
            <a:ext cx="8242300" cy="1498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C985C24-F160-364D-9016-00A56CC1E509}"/>
              </a:ext>
            </a:extLst>
          </p:cNvPr>
          <p:cNvSpPr txBox="1"/>
          <p:nvPr/>
        </p:nvSpPr>
        <p:spPr>
          <a:xfrm>
            <a:off x="3419872" y="3767597"/>
            <a:ext cx="50946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Review from ISCA 2008</a:t>
            </a:r>
          </a:p>
        </p:txBody>
      </p:sp>
    </p:spTree>
    <p:extLst>
      <p:ext uri="{BB962C8B-B14F-4D97-AF65-F5344CB8AC3E}">
        <p14:creationId xmlns:p14="http://schemas.microsoft.com/office/powerpoint/2010/main" val="3697831622"/>
      </p:ext>
    </p:extLst>
  </p:cSld>
  <p:clrMapOvr>
    <a:masterClrMapping/>
  </p:clrMapOvr>
  <p:transition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ATLAS Memory Scheduler </a:t>
            </a:r>
            <a:r>
              <a:rPr lang="en-US" sz="2600" b="1" dirty="0">
                <a:solidFill>
                  <a:srgbClr val="006633"/>
                </a:solidFill>
                <a:ea typeface="ＭＳ Ｐゴシック" pitchFamily="-106" charset="-128"/>
              </a:rPr>
              <a:t>[HPCA’10]</a:t>
            </a:r>
            <a:r>
              <a:rPr lang="en-US" sz="2600" dirty="0">
                <a:solidFill>
                  <a:srgbClr val="006633"/>
                </a:solidFill>
                <a:ea typeface="ＭＳ Ｐゴシック" pitchFamily="-106" charset="-128"/>
              </a:rPr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200" dirty="0"/>
              <a:t>Yoongu Kim, </a:t>
            </a:r>
            <a:r>
              <a:rPr lang="en-US" sz="2200" dirty="0" err="1"/>
              <a:t>Dongsu</a:t>
            </a:r>
            <a:r>
              <a:rPr lang="en-US" sz="2200" dirty="0"/>
              <a:t> Han, Onur Mutlu, and </a:t>
            </a:r>
            <a:r>
              <a:rPr lang="en-US" sz="2200" dirty="0" err="1"/>
              <a:t>Mor</a:t>
            </a:r>
            <a:r>
              <a:rPr lang="en-US" sz="2200" dirty="0"/>
              <a:t> </a:t>
            </a:r>
            <a:r>
              <a:rPr lang="en-US" sz="2200" dirty="0" err="1"/>
              <a:t>Harchol-Balter</a:t>
            </a:r>
            <a:r>
              <a:rPr lang="en-US" sz="2200" dirty="0"/>
              <a:t>,</a:t>
            </a:r>
            <a:br>
              <a:rPr lang="en-US" sz="2200" dirty="0"/>
            </a:br>
            <a:r>
              <a:rPr lang="en-US" sz="2200" b="1" dirty="0">
                <a:solidFill>
                  <a:srgbClr val="0000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"ATLAS: A Scalable and High-Performance Scheduling Algorithm for Multiple Memory Controllers"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br>
              <a:rPr lang="en-US" sz="2200" dirty="0"/>
            </a:br>
            <a:r>
              <a:rPr lang="en-US" sz="2200" i="1" dirty="0"/>
              <a:t>Proceedings of the </a:t>
            </a:r>
            <a:r>
              <a:rPr lang="en-US" sz="2200" i="1" dirty="0">
                <a:hlinkClick r:id="rId3"/>
              </a:rPr>
              <a:t>16th International Symposium on High-Performance Computer Architecture</a:t>
            </a:r>
            <a:r>
              <a:rPr lang="en-US" sz="2200" i="1" dirty="0"/>
              <a:t> (</a:t>
            </a:r>
            <a:r>
              <a:rPr lang="en-US" sz="2200" b="1" i="1" dirty="0"/>
              <a:t>HPCA</a:t>
            </a:r>
            <a:r>
              <a:rPr lang="en-US" sz="2200" i="1" dirty="0"/>
              <a:t>)</a:t>
            </a:r>
            <a:r>
              <a:rPr lang="en-US" sz="2200" dirty="0"/>
              <a:t>, Bangalore, India, January 2010. </a:t>
            </a:r>
            <a:r>
              <a:rPr lang="en-US" sz="2200" dirty="0">
                <a:hlinkClick r:id="rId4"/>
              </a:rPr>
              <a:t>Slides (pptx)</a:t>
            </a:r>
            <a:endParaRPr lang="en-US" sz="2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149080"/>
            <a:ext cx="9144000" cy="1790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965770"/>
      </p:ext>
    </p:extLst>
  </p:cSld>
  <p:clrMapOvr>
    <a:masterClrMapping/>
  </p:clrMapOvr>
  <p:transition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1"/>
            <a:ext cx="8915400" cy="1066800"/>
          </a:xfrm>
        </p:spPr>
        <p:txBody>
          <a:bodyPr/>
          <a:lstStyle/>
          <a:p>
            <a:r>
              <a:rPr lang="en-US" sz="3900" dirty="0"/>
              <a:t>Thread Cluster Memory Scheduling </a:t>
            </a:r>
            <a:r>
              <a:rPr lang="en-US" sz="2600" b="1" dirty="0">
                <a:solidFill>
                  <a:srgbClr val="006633"/>
                </a:solidFill>
                <a:ea typeface="ＭＳ Ｐゴシック" pitchFamily="-106" charset="-128"/>
              </a:rPr>
              <a:t>[MICRO’10]</a:t>
            </a:r>
            <a:r>
              <a:rPr lang="en-US" sz="2600" dirty="0">
                <a:solidFill>
                  <a:srgbClr val="006633"/>
                </a:solidFill>
                <a:ea typeface="ＭＳ Ｐゴシック" pitchFamily="-106" charset="-128"/>
              </a:rPr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200" dirty="0"/>
              <a:t>Yoongu Kim, Michael </a:t>
            </a:r>
            <a:r>
              <a:rPr lang="en-US" sz="2200" dirty="0" err="1"/>
              <a:t>Papamichael</a:t>
            </a:r>
            <a:r>
              <a:rPr lang="en-US" sz="2200" dirty="0"/>
              <a:t>, Onur Mutlu, and </a:t>
            </a:r>
            <a:r>
              <a:rPr lang="en-US" sz="2200" dirty="0" err="1"/>
              <a:t>Mor</a:t>
            </a:r>
            <a:r>
              <a:rPr lang="en-US" sz="2200" dirty="0"/>
              <a:t> </a:t>
            </a:r>
            <a:r>
              <a:rPr lang="en-US" sz="2200" dirty="0" err="1"/>
              <a:t>Harchol-Balter</a:t>
            </a:r>
            <a:r>
              <a:rPr lang="en-US" sz="2200" dirty="0"/>
              <a:t>,</a:t>
            </a:r>
            <a:br>
              <a:rPr lang="en-US" sz="2200" dirty="0"/>
            </a:br>
            <a:r>
              <a:rPr lang="en-US" sz="2200" b="1" dirty="0">
                <a:solidFill>
                  <a:srgbClr val="0000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"Thread Cluster Memory Scheduling: Exploiting Differences in Memory Access Behavior"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br>
              <a:rPr lang="en-US" sz="2200" dirty="0"/>
            </a:br>
            <a:r>
              <a:rPr lang="en-US" sz="2200" i="1" dirty="0"/>
              <a:t>Proceedings of the </a:t>
            </a:r>
            <a:r>
              <a:rPr lang="en-US" sz="2200" i="1" dirty="0">
                <a:hlinkClick r:id="rId3"/>
              </a:rPr>
              <a:t>43rd International Symposium on Microarchitecture</a:t>
            </a:r>
            <a:r>
              <a:rPr lang="en-US" sz="2200" i="1" dirty="0"/>
              <a:t> (</a:t>
            </a:r>
            <a:r>
              <a:rPr lang="en-US" sz="2200" b="1" i="1" dirty="0"/>
              <a:t>MICRO</a:t>
            </a:r>
            <a:r>
              <a:rPr lang="en-US" sz="2200" i="1" dirty="0"/>
              <a:t>)</a:t>
            </a:r>
            <a:r>
              <a:rPr lang="en-US" sz="2200" dirty="0"/>
              <a:t>, pages 65-76, Atlanta, GA, December 2010. </a:t>
            </a:r>
            <a:r>
              <a:rPr lang="en-US" sz="2200" dirty="0">
                <a:hlinkClick r:id="rId4"/>
              </a:rPr>
              <a:t>Slides (pptx)</a:t>
            </a:r>
            <a:r>
              <a:rPr lang="en-US" sz="2200" dirty="0"/>
              <a:t> </a:t>
            </a:r>
            <a:r>
              <a:rPr lang="en-US" sz="2200" dirty="0">
                <a:hlinkClick r:id="rId5"/>
              </a:rPr>
              <a:t>(pdf)</a:t>
            </a:r>
            <a:r>
              <a:rPr lang="en-US" sz="2200" dirty="0"/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043849"/>
            <a:ext cx="9144000" cy="1905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385149"/>
      </p:ext>
    </p:extLst>
  </p:cSld>
  <p:clrMapOvr>
    <a:masterClrMapping/>
  </p:clrMapOvr>
  <p:transition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BLISS </a:t>
            </a:r>
            <a:r>
              <a:rPr lang="en-US" sz="2600" b="1" dirty="0">
                <a:solidFill>
                  <a:srgbClr val="006633"/>
                </a:solidFill>
                <a:ea typeface="ＭＳ Ｐゴシック" pitchFamily="-106" charset="-128"/>
              </a:rPr>
              <a:t>[ICCD’14, TPDS’16]</a:t>
            </a:r>
            <a:r>
              <a:rPr lang="en-US" sz="2600" dirty="0">
                <a:solidFill>
                  <a:srgbClr val="006633"/>
                </a:solidFill>
                <a:ea typeface="ＭＳ Ｐゴシック" pitchFamily="-106" charset="-128"/>
              </a:rPr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200" dirty="0"/>
              <a:t>Lavanya Subramanian, Donghyuk Lee, Vivek Seshadri, </a:t>
            </a:r>
            <a:r>
              <a:rPr lang="en-US" sz="2200" dirty="0" err="1"/>
              <a:t>Harsha</a:t>
            </a:r>
            <a:r>
              <a:rPr lang="en-US" sz="2200" dirty="0"/>
              <a:t> </a:t>
            </a:r>
            <a:r>
              <a:rPr lang="en-US" sz="2200" dirty="0" err="1"/>
              <a:t>Rastogi</a:t>
            </a:r>
            <a:r>
              <a:rPr lang="en-US" sz="2200" dirty="0"/>
              <a:t>, and Onur Mutlu,</a:t>
            </a:r>
            <a:br>
              <a:rPr lang="en-US" sz="2200" dirty="0"/>
            </a:br>
            <a:r>
              <a:rPr lang="en-US" sz="2200" b="1" dirty="0">
                <a:solidFill>
                  <a:srgbClr val="0000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"The Blacklisting Memory Scheduler: Achieving High Performance and Fairness at Low Cost"</a:t>
            </a:r>
            <a:br>
              <a:rPr lang="en-US" sz="2200" dirty="0"/>
            </a:br>
            <a:r>
              <a:rPr lang="en-US" sz="2200" i="1" dirty="0"/>
              <a:t>Proceedings of the </a:t>
            </a:r>
            <a:r>
              <a:rPr lang="en-US" sz="2200" i="1" dirty="0">
                <a:hlinkClick r:id="rId3"/>
              </a:rPr>
              <a:t>32nd IEEE International Conference on Computer Design</a:t>
            </a:r>
            <a:r>
              <a:rPr lang="en-US" sz="2200" i="1" dirty="0"/>
              <a:t> (</a:t>
            </a:r>
            <a:r>
              <a:rPr lang="en-US" sz="2200" b="1" i="1" dirty="0"/>
              <a:t>ICCD</a:t>
            </a:r>
            <a:r>
              <a:rPr lang="en-US" sz="2200" i="1" dirty="0"/>
              <a:t>)</a:t>
            </a:r>
            <a:r>
              <a:rPr lang="en-US" sz="2200" dirty="0"/>
              <a:t>, Seoul, South Korea, October 2014. [</a:t>
            </a:r>
            <a:r>
              <a:rPr lang="en-US" sz="2200" dirty="0">
                <a:hlinkClick r:id="rId4"/>
              </a:rPr>
              <a:t>Slides (pptx)</a:t>
            </a:r>
            <a:r>
              <a:rPr lang="en-US" sz="2200" dirty="0"/>
              <a:t> </a:t>
            </a:r>
            <a:r>
              <a:rPr lang="en-US" sz="2200" dirty="0">
                <a:hlinkClick r:id="rId5"/>
              </a:rPr>
              <a:t>(pdf)</a:t>
            </a:r>
            <a:r>
              <a:rPr lang="en-US" sz="2200" dirty="0"/>
              <a:t>]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106567"/>
            <a:ext cx="9144000" cy="2058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944293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091B9-7275-6DEA-14CF-9B0D318FD1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Self-Optimizing Hybrid SSD Controllers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052A9A-6C73-D49A-88C9-EF3B15FF9B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997529"/>
            <a:ext cx="8610600" cy="5193723"/>
          </a:xfrm>
        </p:spPr>
        <p:txBody>
          <a:bodyPr/>
          <a:lstStyle/>
          <a:p>
            <a:pPr marL="0" indent="0" algn="l">
              <a:buNone/>
            </a:pPr>
            <a:r>
              <a:rPr lang="en-US" sz="18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Gagandeep Singh, Rakesh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Nadig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Jisung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Park, Rahul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Bera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Nastaran Hajinazar, David Novo, Juan Gomez-Luna, Sander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Stuijk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Henk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Corporaal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and Onur Mutlu,</a:t>
            </a:r>
            <a:br>
              <a:rPr lang="en-US" sz="18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800" b="1" i="0" dirty="0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"Sibyl: Adaptive and Extensible Data Placement in Hybrid Storage Systems Using Online Reinforcement Learning"</a:t>
            </a:r>
            <a:br>
              <a:rPr lang="en-US" sz="18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800" b="0" i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Proceedings of the </a:t>
            </a:r>
            <a:r>
              <a:rPr lang="en-US" sz="1800" b="0" i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49th International Symposium on Computer Architecture</a:t>
            </a:r>
            <a:r>
              <a:rPr lang="en-US" sz="1800" b="0" i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(</a:t>
            </a:r>
            <a:r>
              <a:rPr lang="en-US" sz="1800" b="1" i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ISCA</a:t>
            </a:r>
            <a:r>
              <a:rPr lang="en-US" sz="1800" b="0" i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New York, June 2022.</a:t>
            </a:r>
            <a:br>
              <a:rPr lang="en-US" sz="18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8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[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4"/>
              </a:rPr>
              <a:t>Slides (pptx)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5"/>
              </a:rPr>
              <a:t>(pdf)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]</a:t>
            </a:r>
            <a:br>
              <a:rPr lang="en-US" sz="18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8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[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6"/>
              </a:rPr>
              <a:t>arXiv version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]</a:t>
            </a:r>
            <a:br>
              <a:rPr lang="en-US" sz="18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8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[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7"/>
              </a:rPr>
              <a:t>Sibyl Source Code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]</a:t>
            </a:r>
            <a:br>
              <a:rPr lang="en-US" sz="18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8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[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8"/>
              </a:rPr>
              <a:t>Talk Video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(16 minutes)]</a:t>
            </a:r>
          </a:p>
          <a:p>
            <a:pPr marL="0" indent="0">
              <a:buNone/>
            </a:pP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7406B7-3676-B7E3-54D7-1B0297DACA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95AFC4-B67F-BC48-882B-8F3B14641016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Arial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112AAC-6F49-F149-A24A-59A0298C44A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0717" y="4437112"/>
            <a:ext cx="8661763" cy="18089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B53EE93-F20E-429E-2EC4-DA6DB0ED1BF4}"/>
              </a:ext>
            </a:extLst>
          </p:cNvPr>
          <p:cNvSpPr txBox="1"/>
          <p:nvPr/>
        </p:nvSpPr>
        <p:spPr>
          <a:xfrm>
            <a:off x="2200998" y="6478320"/>
            <a:ext cx="4742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https://arxiv.org/pdf/2205.07394.pdf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49490379"/>
      </p:ext>
    </p:extLst>
  </p:cSld>
  <p:clrMapOvr>
    <a:masterClrMapping/>
  </p:clrMapOvr>
  <p:transition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sz="3600" dirty="0"/>
              <a:t>Staged Memory Scheduling: CPU-GPU </a:t>
            </a:r>
            <a:r>
              <a:rPr lang="en-US" sz="2600" b="1" dirty="0">
                <a:solidFill>
                  <a:srgbClr val="006633"/>
                </a:solidFill>
                <a:ea typeface="ＭＳ Ｐゴシック" pitchFamily="-106" charset="-128"/>
              </a:rPr>
              <a:t>[ISCA’12]</a:t>
            </a:r>
            <a:r>
              <a:rPr lang="en-US" sz="2600" dirty="0">
                <a:solidFill>
                  <a:srgbClr val="006633"/>
                </a:solidFill>
                <a:ea typeface="ＭＳ Ｐゴシック" pitchFamily="-106" charset="-128"/>
              </a:rPr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200" dirty="0" err="1"/>
              <a:t>Rachata</a:t>
            </a:r>
            <a:r>
              <a:rPr lang="en-US" sz="2200" dirty="0"/>
              <a:t> </a:t>
            </a:r>
            <a:r>
              <a:rPr lang="en-US" sz="2200" dirty="0" err="1"/>
              <a:t>Ausavarungnirun</a:t>
            </a:r>
            <a:r>
              <a:rPr lang="en-US" sz="2200" dirty="0"/>
              <a:t>, Kevin Chang, Lavanya Subramanian, Gabriel </a:t>
            </a:r>
            <a:r>
              <a:rPr lang="en-US" sz="2200" dirty="0" err="1"/>
              <a:t>Loh</a:t>
            </a:r>
            <a:r>
              <a:rPr lang="en-US" sz="2200" dirty="0"/>
              <a:t>, and Onur Mutlu,</a:t>
            </a:r>
            <a:br>
              <a:rPr lang="en-US" sz="2200" dirty="0"/>
            </a:br>
            <a:r>
              <a:rPr lang="en-US" sz="2200" b="1" dirty="0">
                <a:solidFill>
                  <a:srgbClr val="0000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"Staged Memory Scheduling: Achieving High Performance and Scalability in Heterogeneous Systems"</a:t>
            </a:r>
            <a:br>
              <a:rPr lang="en-US" sz="2200" dirty="0">
                <a:solidFill>
                  <a:srgbClr val="0000FF"/>
                </a:solidFill>
              </a:rPr>
            </a:br>
            <a:r>
              <a:rPr lang="en-US" sz="2200" i="1" dirty="0"/>
              <a:t>Proceedings of the </a:t>
            </a:r>
            <a:r>
              <a:rPr lang="en-US" sz="2200" i="1" dirty="0">
                <a:hlinkClick r:id="rId3"/>
              </a:rPr>
              <a:t>39th International Symposium on Computer Architecture</a:t>
            </a:r>
            <a:r>
              <a:rPr lang="en-US" sz="2200" i="1" dirty="0"/>
              <a:t> (</a:t>
            </a:r>
            <a:r>
              <a:rPr lang="en-US" sz="2200" b="1" i="1" dirty="0"/>
              <a:t>ISCA</a:t>
            </a:r>
            <a:r>
              <a:rPr lang="en-US" sz="2200" i="1" dirty="0"/>
              <a:t>)</a:t>
            </a:r>
            <a:r>
              <a:rPr lang="en-US" sz="2200" dirty="0"/>
              <a:t>, Portland, OR, June 2012. </a:t>
            </a:r>
            <a:r>
              <a:rPr lang="en-US" sz="2200" dirty="0">
                <a:hlinkClick r:id="rId4"/>
              </a:rPr>
              <a:t>Slides (pptx)</a:t>
            </a:r>
            <a:r>
              <a:rPr lang="en-US" sz="2200" dirty="0"/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157202"/>
            <a:ext cx="9144000" cy="1720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751613"/>
      </p:ext>
    </p:extLst>
  </p:cSld>
  <p:clrMapOvr>
    <a:masterClrMapping/>
  </p:clrMapOvr>
  <p:transition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DASH: Heterogeneous Systems </a:t>
            </a:r>
            <a:r>
              <a:rPr lang="en-US" sz="2600" b="1" dirty="0">
                <a:solidFill>
                  <a:srgbClr val="006633"/>
                </a:solidFill>
                <a:ea typeface="ＭＳ Ｐゴシック" pitchFamily="-106" charset="-128"/>
              </a:rPr>
              <a:t>[TACO’16]</a:t>
            </a:r>
            <a:r>
              <a:rPr lang="en-US" sz="2600" dirty="0">
                <a:solidFill>
                  <a:srgbClr val="006633"/>
                </a:solidFill>
                <a:ea typeface="ＭＳ Ｐゴシック" pitchFamily="-106" charset="-128"/>
              </a:rPr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100" dirty="0"/>
              <a:t>Hiroyuki </a:t>
            </a:r>
            <a:r>
              <a:rPr lang="en-US" sz="2100" dirty="0" err="1"/>
              <a:t>Usui</a:t>
            </a:r>
            <a:r>
              <a:rPr lang="en-US" sz="2100" dirty="0"/>
              <a:t>, </a:t>
            </a:r>
            <a:r>
              <a:rPr lang="en-US" sz="2100" dirty="0" err="1"/>
              <a:t>Lavanya</a:t>
            </a:r>
            <a:r>
              <a:rPr lang="en-US" sz="2100" dirty="0"/>
              <a:t> Subramanian, Kevin Kai-Wei Chang, and </a:t>
            </a:r>
            <a:r>
              <a:rPr lang="en-US" sz="2100" dirty="0" err="1"/>
              <a:t>Onur</a:t>
            </a:r>
            <a:r>
              <a:rPr lang="en-US" sz="2100" dirty="0"/>
              <a:t> </a:t>
            </a:r>
            <a:r>
              <a:rPr lang="en-US" sz="2100" dirty="0" err="1"/>
              <a:t>Mutlu</a:t>
            </a:r>
            <a:r>
              <a:rPr lang="en-US" sz="2100" dirty="0"/>
              <a:t>,</a:t>
            </a:r>
            <a:br>
              <a:rPr lang="en-US" sz="2100" dirty="0"/>
            </a:br>
            <a:r>
              <a:rPr lang="en-US" sz="2100" b="1" dirty="0">
                <a:solidFill>
                  <a:srgbClr val="0000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"DASH: Deadline-Aware High-Performance Memory Scheduler for Heterogeneous Systems with Hardware Accelerators"</a:t>
            </a:r>
            <a:r>
              <a:rPr lang="en-US" sz="2100" dirty="0">
                <a:solidFill>
                  <a:srgbClr val="0000FF"/>
                </a:solidFill>
              </a:rPr>
              <a:t> </a:t>
            </a:r>
            <a:br>
              <a:rPr lang="en-US" sz="2100" dirty="0"/>
            </a:br>
            <a:r>
              <a:rPr lang="en-US" sz="2100" i="1" dirty="0">
                <a:hlinkClick r:id="rId3"/>
              </a:rPr>
              <a:t>ACM Transactions on Architecture and Code Optimization</a:t>
            </a:r>
            <a:r>
              <a:rPr lang="en-US" sz="2100" i="1" dirty="0"/>
              <a:t> (</a:t>
            </a:r>
            <a:r>
              <a:rPr lang="en-US" sz="2100" b="1" i="1" dirty="0"/>
              <a:t>TACO</a:t>
            </a:r>
            <a:r>
              <a:rPr lang="en-US" sz="2100" i="1" dirty="0"/>
              <a:t>)</a:t>
            </a:r>
            <a:r>
              <a:rPr lang="en-US" sz="2100" dirty="0"/>
              <a:t>, Vol. 12, January 2016. </a:t>
            </a:r>
            <a:br>
              <a:rPr lang="en-US" sz="2100" dirty="0"/>
            </a:br>
            <a:r>
              <a:rPr lang="en-US" sz="2100" dirty="0"/>
              <a:t>Presented at the </a:t>
            </a:r>
            <a:r>
              <a:rPr lang="en-US" sz="2100" dirty="0">
                <a:hlinkClick r:id="rId4"/>
              </a:rPr>
              <a:t>11th HiPEAC Conference</a:t>
            </a:r>
            <a:r>
              <a:rPr lang="en-US" sz="2100" dirty="0"/>
              <a:t>, Prague, Czech Republic, January 2016. </a:t>
            </a:r>
            <a:br>
              <a:rPr lang="en-US" sz="2100" dirty="0"/>
            </a:br>
            <a:r>
              <a:rPr lang="en-US" sz="2100" dirty="0"/>
              <a:t>[</a:t>
            </a:r>
            <a:r>
              <a:rPr lang="en-US" sz="2100" dirty="0">
                <a:hlinkClick r:id="rId5"/>
              </a:rPr>
              <a:t>Slides (pptx)</a:t>
            </a:r>
            <a:r>
              <a:rPr lang="en-US" sz="2100" dirty="0"/>
              <a:t> </a:t>
            </a:r>
            <a:r>
              <a:rPr lang="en-US" sz="2100" dirty="0">
                <a:hlinkClick r:id="rId6"/>
              </a:rPr>
              <a:t>(pdf)</a:t>
            </a:r>
            <a:r>
              <a:rPr lang="en-US" sz="2100" dirty="0"/>
              <a:t>] </a:t>
            </a:r>
            <a:br>
              <a:rPr lang="en-US" sz="2100" dirty="0"/>
            </a:br>
            <a:r>
              <a:rPr lang="en-US" sz="2100" dirty="0"/>
              <a:t>[</a:t>
            </a:r>
            <a:r>
              <a:rPr lang="en-US" sz="2100" dirty="0">
                <a:hlinkClick r:id="rId7"/>
              </a:rPr>
              <a:t>Source Code</a:t>
            </a:r>
            <a:r>
              <a:rPr lang="en-US" sz="2100" dirty="0"/>
              <a:t>]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4810273"/>
            <a:ext cx="9144000" cy="1643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619536"/>
      </p:ext>
    </p:extLst>
  </p:cSld>
  <p:clrMapOvr>
    <a:masterClrMapping/>
  </p:clrMapOvr>
  <p:transition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MISE: Predictable Performance </a:t>
            </a:r>
            <a:r>
              <a:rPr lang="en-US" sz="2600" b="1" dirty="0">
                <a:solidFill>
                  <a:srgbClr val="006633"/>
                </a:solidFill>
                <a:ea typeface="ＭＳ Ｐゴシック" pitchFamily="-106" charset="-128"/>
              </a:rPr>
              <a:t>[HPCA’13]</a:t>
            </a:r>
            <a:r>
              <a:rPr lang="en-US" sz="2600" dirty="0">
                <a:solidFill>
                  <a:srgbClr val="006633"/>
                </a:solidFill>
                <a:ea typeface="ＭＳ Ｐゴシック" pitchFamily="-106" charset="-128"/>
              </a:rPr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200" dirty="0"/>
              <a:t>Lavanya Subramanian, Vivek Seshadri, Yoongu Kim, Ben </a:t>
            </a:r>
            <a:r>
              <a:rPr lang="en-US" sz="2200" dirty="0" err="1"/>
              <a:t>Jaiyen</a:t>
            </a:r>
            <a:r>
              <a:rPr lang="en-US" sz="2200" dirty="0"/>
              <a:t>, and Onur Mutlu,</a:t>
            </a:r>
            <a:br>
              <a:rPr lang="en-US" sz="2200" dirty="0"/>
            </a:br>
            <a:r>
              <a:rPr lang="en-US" sz="2200" b="1" dirty="0">
                <a:solidFill>
                  <a:srgbClr val="0000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"MISE: Providing Performance Predictability and Improving Fairness in Shared Main Memory Systems"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br>
              <a:rPr lang="en-US" sz="2200" dirty="0"/>
            </a:br>
            <a:r>
              <a:rPr lang="en-US" sz="2200" i="1" dirty="0"/>
              <a:t>Proceedings of the </a:t>
            </a:r>
            <a:r>
              <a:rPr lang="en-US" sz="2200" i="1" dirty="0">
                <a:hlinkClick r:id="rId3"/>
              </a:rPr>
              <a:t>19th International Symposium on High-Performance Computer Architecture</a:t>
            </a:r>
            <a:r>
              <a:rPr lang="en-US" sz="2200" i="1" dirty="0"/>
              <a:t> (</a:t>
            </a:r>
            <a:r>
              <a:rPr lang="en-US" sz="2200" b="1" i="1" dirty="0"/>
              <a:t>HPCA</a:t>
            </a:r>
            <a:r>
              <a:rPr lang="en-US" sz="2200" i="1" dirty="0"/>
              <a:t>)</a:t>
            </a:r>
            <a:r>
              <a:rPr lang="en-US" sz="2200" dirty="0"/>
              <a:t>, Shenzhen, China, February 2013. </a:t>
            </a:r>
            <a:r>
              <a:rPr lang="en-US" sz="2200" dirty="0">
                <a:hlinkClick r:id="rId4"/>
              </a:rPr>
              <a:t>Slides (pptx)</a:t>
            </a:r>
            <a:r>
              <a:rPr lang="en-US" sz="2200" dirty="0"/>
              <a:t> 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12" y="4260908"/>
            <a:ext cx="9144000" cy="1616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338582"/>
      </p:ext>
    </p:extLst>
  </p:cSld>
  <p:clrMapOvr>
    <a:masterClrMapping/>
  </p:clrMapOvr>
  <p:transition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ASM: Predictable Performance </a:t>
            </a:r>
            <a:r>
              <a:rPr lang="en-US" sz="2600" b="1" dirty="0">
                <a:solidFill>
                  <a:srgbClr val="006633"/>
                </a:solidFill>
                <a:ea typeface="ＭＳ Ｐゴシック" pitchFamily="-106" charset="-128"/>
              </a:rPr>
              <a:t>[MICRO’15]</a:t>
            </a:r>
            <a:r>
              <a:rPr lang="en-US" sz="2600" dirty="0">
                <a:solidFill>
                  <a:srgbClr val="006633"/>
                </a:solidFill>
                <a:ea typeface="ＭＳ Ｐゴシック" pitchFamily="-106" charset="-128"/>
              </a:rPr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err="1"/>
              <a:t>Lavanya</a:t>
            </a:r>
            <a:r>
              <a:rPr lang="en-US" sz="2000" dirty="0"/>
              <a:t> Subramanian, </a:t>
            </a:r>
            <a:r>
              <a:rPr lang="en-US" sz="2000" dirty="0" err="1"/>
              <a:t>Vivek</a:t>
            </a:r>
            <a:r>
              <a:rPr lang="en-US" sz="2000" dirty="0"/>
              <a:t> </a:t>
            </a:r>
            <a:r>
              <a:rPr lang="en-US" sz="2000" dirty="0" err="1"/>
              <a:t>Seshadri</a:t>
            </a:r>
            <a:r>
              <a:rPr lang="en-US" sz="2000" dirty="0"/>
              <a:t>, </a:t>
            </a:r>
            <a:r>
              <a:rPr lang="en-US" sz="2000" dirty="0" err="1"/>
              <a:t>Arnab</a:t>
            </a:r>
            <a:r>
              <a:rPr lang="en-US" sz="2000" dirty="0"/>
              <a:t> </a:t>
            </a:r>
            <a:r>
              <a:rPr lang="en-US" sz="2000" dirty="0" err="1"/>
              <a:t>Ghosh</a:t>
            </a:r>
            <a:r>
              <a:rPr lang="en-US" sz="2000" dirty="0"/>
              <a:t>, Samira Khan, and Onur Mutlu,</a:t>
            </a:r>
            <a:br>
              <a:rPr lang="en-US" sz="2000" dirty="0"/>
            </a:br>
            <a:r>
              <a:rPr lang="en-US" sz="2000" b="1" dirty="0">
                <a:solidFill>
                  <a:srgbClr val="0000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"The Application Slowdown Model: Quantifying and Controlling the Impact of Inter-Application Interference at Shared Caches and Main Memory"</a:t>
            </a:r>
            <a:br>
              <a:rPr lang="en-US" sz="2000" dirty="0"/>
            </a:br>
            <a:r>
              <a:rPr lang="en-US" sz="2000" i="1" dirty="0"/>
              <a:t>Proceedings of the </a:t>
            </a:r>
            <a:r>
              <a:rPr lang="en-US" sz="2000" i="1" dirty="0">
                <a:hlinkClick r:id="rId3"/>
              </a:rPr>
              <a:t>48th International Symposium on Microarchitecture</a:t>
            </a:r>
            <a:r>
              <a:rPr lang="en-US" sz="2000" i="1" dirty="0"/>
              <a:t> (</a:t>
            </a:r>
            <a:r>
              <a:rPr lang="en-US" sz="2000" b="1" i="1" dirty="0"/>
              <a:t>MICRO</a:t>
            </a:r>
            <a:r>
              <a:rPr lang="en-US" sz="2000" i="1" dirty="0"/>
              <a:t>)</a:t>
            </a:r>
            <a:r>
              <a:rPr lang="en-US" sz="2000" dirty="0"/>
              <a:t>, Waikiki, Hawaii, USA, December 2015. </a:t>
            </a:r>
            <a:br>
              <a:rPr lang="en-US" sz="2000" dirty="0"/>
            </a:br>
            <a:r>
              <a:rPr lang="en-US" sz="2000" dirty="0"/>
              <a:t>[</a:t>
            </a:r>
            <a:r>
              <a:rPr lang="en-US" sz="2000" dirty="0">
                <a:hlinkClick r:id="rId4"/>
              </a:rPr>
              <a:t>Slides (pptx)</a:t>
            </a:r>
            <a:r>
              <a:rPr lang="en-US" sz="2000" dirty="0"/>
              <a:t> </a:t>
            </a:r>
            <a:r>
              <a:rPr lang="en-US" sz="2000" dirty="0">
                <a:hlinkClick r:id="rId5"/>
              </a:rPr>
              <a:t>(pdf)</a:t>
            </a:r>
            <a:r>
              <a:rPr lang="en-US" sz="2000" dirty="0"/>
              <a:t>] [</a:t>
            </a:r>
            <a:r>
              <a:rPr lang="en-US" sz="2000" dirty="0">
                <a:hlinkClick r:id="rId6"/>
              </a:rPr>
              <a:t>Lightning Session Slides (pptx)</a:t>
            </a:r>
            <a:r>
              <a:rPr lang="en-US" sz="2000" dirty="0"/>
              <a:t> </a:t>
            </a:r>
            <a:r>
              <a:rPr lang="en-US" sz="2000" dirty="0">
                <a:hlinkClick r:id="rId7"/>
              </a:rPr>
              <a:t>(pdf)</a:t>
            </a:r>
            <a:r>
              <a:rPr lang="en-US" sz="2000" dirty="0"/>
              <a:t>] [</a:t>
            </a:r>
            <a:r>
              <a:rPr lang="en-US" sz="2000" dirty="0">
                <a:hlinkClick r:id="rId8"/>
              </a:rPr>
              <a:t>Poster (pptx)</a:t>
            </a:r>
            <a:r>
              <a:rPr lang="en-US" sz="2000" dirty="0"/>
              <a:t> </a:t>
            </a:r>
            <a:r>
              <a:rPr lang="en-US" sz="2000" dirty="0">
                <a:hlinkClick r:id="rId9"/>
              </a:rPr>
              <a:t>(pdf)</a:t>
            </a:r>
            <a:r>
              <a:rPr lang="en-US" sz="2000" dirty="0"/>
              <a:t>] </a:t>
            </a:r>
            <a:br>
              <a:rPr lang="en-US" sz="2000" dirty="0"/>
            </a:br>
            <a:r>
              <a:rPr lang="en-US" sz="2000" dirty="0"/>
              <a:t>[</a:t>
            </a:r>
            <a:r>
              <a:rPr lang="en-US" sz="2000" dirty="0">
                <a:hlinkClick r:id="rId10"/>
              </a:rPr>
              <a:t>Source Code</a:t>
            </a:r>
            <a:r>
              <a:rPr lang="en-US" sz="2000" dirty="0"/>
              <a:t>] </a:t>
            </a:r>
            <a:endParaRPr lang="en-US" sz="2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4581128"/>
            <a:ext cx="9144000" cy="1751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782425"/>
      </p:ext>
    </p:extLst>
  </p:cSld>
  <p:clrMapOvr>
    <a:masterClrMapping/>
  </p:clrMapOvr>
  <p:transition/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dirty="0"/>
              <a:t>The Future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15786"/>
            <a:ext cx="9144000" cy="2088232"/>
          </a:xfrm>
        </p:spPr>
        <p:txBody>
          <a:bodyPr/>
          <a:lstStyle/>
          <a:p>
            <a:pPr marL="0" indent="0" algn="ctr">
              <a:buNone/>
            </a:pPr>
            <a:r>
              <a:rPr lang="en-US" sz="6000" dirty="0">
                <a:solidFill>
                  <a:srgbClr val="0000FF"/>
                </a:solidFill>
              </a:rPr>
              <a:t>Memory Controllers</a:t>
            </a:r>
          </a:p>
          <a:p>
            <a:pPr marL="0" indent="0" algn="ctr">
              <a:buNone/>
            </a:pPr>
            <a:r>
              <a:rPr lang="en-US" sz="6000" dirty="0">
                <a:solidFill>
                  <a:srgbClr val="FF0000"/>
                </a:solidFill>
              </a:rPr>
              <a:t>are critical to research</a:t>
            </a:r>
          </a:p>
          <a:p>
            <a:pPr marL="0" indent="0" algn="ctr">
              <a:buNone/>
            </a:pPr>
            <a:endParaRPr lang="en-US" sz="5000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en-US" sz="6000" dirty="0">
                <a:solidFill>
                  <a:srgbClr val="FF0000"/>
                </a:solidFill>
              </a:rPr>
              <a:t>They will become </a:t>
            </a:r>
          </a:p>
          <a:p>
            <a:pPr marL="0" indent="0" algn="ctr">
              <a:buNone/>
            </a:pPr>
            <a:r>
              <a:rPr lang="en-US" sz="6000" dirty="0">
                <a:solidFill>
                  <a:srgbClr val="FF0000"/>
                </a:solidFill>
              </a:rPr>
              <a:t>even more important</a:t>
            </a:r>
          </a:p>
        </p:txBody>
      </p:sp>
    </p:spTree>
    <p:extLst>
      <p:ext uri="{BB962C8B-B14F-4D97-AF65-F5344CB8AC3E}">
        <p14:creationId xmlns:p14="http://schemas.microsoft.com/office/powerpoint/2010/main" val="361246051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1"/>
            <a:ext cx="8915400" cy="1066800"/>
          </a:xfrm>
        </p:spPr>
        <p:txBody>
          <a:bodyPr/>
          <a:lstStyle/>
          <a:p>
            <a:r>
              <a:rPr lang="en-US" dirty="0"/>
              <a:t>Memory Control is Getting More Complex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4377767"/>
            <a:ext cx="8610600" cy="986115"/>
          </a:xfrm>
        </p:spPr>
        <p:txBody>
          <a:bodyPr/>
          <a:lstStyle/>
          <a:p>
            <a:r>
              <a:rPr lang="en-US" dirty="0"/>
              <a:t>Heterogeneous agents: CPUs, GPUs, and HWAs </a:t>
            </a:r>
          </a:p>
          <a:p>
            <a:r>
              <a:rPr lang="en-US" dirty="0"/>
              <a:t>Main memory interference between CPUs, GPUs, HWAs</a:t>
            </a:r>
          </a:p>
        </p:txBody>
      </p:sp>
      <p:sp>
        <p:nvSpPr>
          <p:cNvPr id="5" name="Rectangle 4"/>
          <p:cNvSpPr/>
          <p:nvPr/>
        </p:nvSpPr>
        <p:spPr>
          <a:xfrm>
            <a:off x="602125" y="1240120"/>
            <a:ext cx="1026459" cy="59764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CPU</a:t>
            </a:r>
          </a:p>
        </p:txBody>
      </p:sp>
      <p:sp>
        <p:nvSpPr>
          <p:cNvPr id="6" name="Rectangle 5"/>
          <p:cNvSpPr/>
          <p:nvPr/>
        </p:nvSpPr>
        <p:spPr>
          <a:xfrm>
            <a:off x="1766043" y="1240120"/>
            <a:ext cx="1026459" cy="59764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CPU</a:t>
            </a:r>
          </a:p>
        </p:txBody>
      </p:sp>
      <p:sp>
        <p:nvSpPr>
          <p:cNvPr id="7" name="Rectangle 6"/>
          <p:cNvSpPr/>
          <p:nvPr/>
        </p:nvSpPr>
        <p:spPr>
          <a:xfrm>
            <a:off x="2910538" y="1240120"/>
            <a:ext cx="1026459" cy="59764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CPU</a:t>
            </a:r>
          </a:p>
        </p:txBody>
      </p:sp>
      <p:sp>
        <p:nvSpPr>
          <p:cNvPr id="8" name="Rectangle 7"/>
          <p:cNvSpPr/>
          <p:nvPr/>
        </p:nvSpPr>
        <p:spPr>
          <a:xfrm>
            <a:off x="4049057" y="1240120"/>
            <a:ext cx="1026459" cy="59764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CPU</a:t>
            </a:r>
          </a:p>
        </p:txBody>
      </p:sp>
      <p:sp>
        <p:nvSpPr>
          <p:cNvPr id="9" name="Rectangle 8"/>
          <p:cNvSpPr/>
          <p:nvPr/>
        </p:nvSpPr>
        <p:spPr>
          <a:xfrm>
            <a:off x="602125" y="2241176"/>
            <a:ext cx="4473391" cy="373530"/>
          </a:xfrm>
          <a:prstGeom prst="rect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Shared Cache</a:t>
            </a:r>
          </a:p>
        </p:txBody>
      </p:sp>
      <p:sp>
        <p:nvSpPr>
          <p:cNvPr id="10" name="Rectangle 9"/>
          <p:cNvSpPr/>
          <p:nvPr/>
        </p:nvSpPr>
        <p:spPr>
          <a:xfrm>
            <a:off x="5283201" y="1268761"/>
            <a:ext cx="1026459" cy="1345946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GPU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413495" y="2017059"/>
            <a:ext cx="1026459" cy="597647"/>
          </a:xfrm>
          <a:prstGeom prst="rect">
            <a:avLst/>
          </a:prstGeom>
          <a:solidFill>
            <a:srgbClr val="3366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HWA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567700" y="2017059"/>
            <a:ext cx="1026459" cy="597647"/>
          </a:xfrm>
          <a:prstGeom prst="rect">
            <a:avLst/>
          </a:prstGeom>
          <a:solidFill>
            <a:srgbClr val="3366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HWA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02125" y="3033059"/>
            <a:ext cx="7992034" cy="373529"/>
          </a:xfrm>
          <a:prstGeom prst="rect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DRAM and Hybrid Memory Controllers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290474" y="3788485"/>
            <a:ext cx="4681076" cy="373529"/>
          </a:xfrm>
          <a:prstGeom prst="rect">
            <a:avLst/>
          </a:prstGeom>
          <a:solidFill>
            <a:srgbClr val="66006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DRAM and Hybrid Memories</a:t>
            </a:r>
          </a:p>
        </p:txBody>
      </p:sp>
      <p:cxnSp>
        <p:nvCxnSpPr>
          <p:cNvPr id="16" name="Straight Arrow Connector 15"/>
          <p:cNvCxnSpPr>
            <a:stCxn id="5" idx="2"/>
          </p:cNvCxnSpPr>
          <p:nvPr/>
        </p:nvCxnSpPr>
        <p:spPr>
          <a:xfrm>
            <a:off x="1115355" y="1837767"/>
            <a:ext cx="0" cy="403409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2280314" y="1837767"/>
            <a:ext cx="0" cy="403409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3408074" y="1837767"/>
            <a:ext cx="0" cy="403409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4545994" y="1837767"/>
            <a:ext cx="0" cy="403409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2910538" y="2614706"/>
            <a:ext cx="0" cy="403409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5785818" y="2629650"/>
            <a:ext cx="0" cy="403409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6926725" y="2629650"/>
            <a:ext cx="0" cy="403409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8095125" y="2629650"/>
            <a:ext cx="0" cy="403409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4678378" y="3406588"/>
            <a:ext cx="0" cy="403409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801148" y="5639516"/>
            <a:ext cx="74655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"/>
                <a:cs typeface="+mn-cs"/>
              </a:rPr>
              <a:t>Many goals, many constraints, many metrics …</a:t>
            </a:r>
          </a:p>
        </p:txBody>
      </p:sp>
      <p:sp>
        <p:nvSpPr>
          <p:cNvPr id="28" name="Rectangle 27"/>
          <p:cNvSpPr/>
          <p:nvPr/>
        </p:nvSpPr>
        <p:spPr>
          <a:xfrm>
            <a:off x="179512" y="2824344"/>
            <a:ext cx="8712968" cy="79208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1177549"/>
      </p:ext>
    </p:extLst>
  </p:cSld>
  <p:clrMapOvr>
    <a:masterClrMapping/>
  </p:clrMapOvr>
  <p:transition/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6" name="Google Shape;1606;p57"/>
          <p:cNvSpPr txBox="1"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Reality and Dream</a:t>
            </a:r>
            <a:endParaRPr/>
          </a:p>
        </p:txBody>
      </p:sp>
      <p:sp>
        <p:nvSpPr>
          <p:cNvPr id="1607" name="Google Shape;1607;p57"/>
          <p:cNvSpPr txBox="1">
            <a:spLocks noGrp="1"/>
          </p:cNvSpPr>
          <p:nvPr>
            <p:ph type="body" idx="1"/>
          </p:nvPr>
        </p:nvSpPr>
        <p:spPr>
          <a:xfrm>
            <a:off x="228600" y="948690"/>
            <a:ext cx="8610600" cy="52997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1560"/>
              <a:buChar char="■"/>
            </a:pPr>
            <a:r>
              <a:rPr lang="en-US" dirty="0"/>
              <a:t>Reality: </a:t>
            </a:r>
            <a:r>
              <a:rPr lang="en-US" dirty="0">
                <a:solidFill>
                  <a:srgbClr val="FF0000"/>
                </a:solidFill>
              </a:rPr>
              <a:t>It is difficult to design a policy that maximizes performance</a:t>
            </a:r>
            <a:r>
              <a:rPr lang="en-US" dirty="0"/>
              <a:t>, QoS, energy-efficiency, … </a:t>
            </a:r>
            <a:endParaRPr dirty="0"/>
          </a:p>
          <a:p>
            <a:pPr marL="669925" lvl="1" indent="-325438" algn="l" rtl="0">
              <a:spcBef>
                <a:spcPts val="440"/>
              </a:spcBef>
              <a:spcAft>
                <a:spcPts val="0"/>
              </a:spcAft>
              <a:buSzPts val="1320"/>
              <a:buChar char="❑"/>
            </a:pPr>
            <a:r>
              <a:rPr lang="en-US" dirty="0"/>
              <a:t>Too many things to think about</a:t>
            </a:r>
            <a:endParaRPr dirty="0"/>
          </a:p>
          <a:p>
            <a:pPr marL="669925" lvl="1" indent="-325438" algn="l" rtl="0">
              <a:spcBef>
                <a:spcPts val="440"/>
              </a:spcBef>
              <a:spcAft>
                <a:spcPts val="0"/>
              </a:spcAft>
              <a:buSzPts val="1320"/>
              <a:buChar char="❑"/>
            </a:pPr>
            <a:r>
              <a:rPr lang="en-US" dirty="0"/>
              <a:t>Continuously changing workload and system behavior</a:t>
            </a:r>
            <a:endParaRPr dirty="0"/>
          </a:p>
          <a:p>
            <a:pPr marL="342900" lvl="0" indent="-243840" algn="l" rtl="0">
              <a:spcBef>
                <a:spcPts val="480"/>
              </a:spcBef>
              <a:spcAft>
                <a:spcPts val="0"/>
              </a:spcAft>
              <a:buSzPts val="1560"/>
              <a:buNone/>
            </a:pPr>
            <a:endParaRPr dirty="0"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SzPts val="1560"/>
              <a:buNone/>
            </a:pPr>
            <a:endParaRPr dirty="0"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SzPts val="1560"/>
              <a:buNone/>
            </a:pPr>
            <a:endParaRPr dirty="0"/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SzPts val="1560"/>
              <a:buChar char="■"/>
            </a:pPr>
            <a:endParaRPr lang="en-US" dirty="0"/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SzPts val="1560"/>
              <a:buChar char="■"/>
            </a:pPr>
            <a:endParaRPr lang="en-US" dirty="0"/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SzPts val="1560"/>
              <a:buChar char="■"/>
            </a:pPr>
            <a:endParaRPr lang="en-US" dirty="0"/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SzPts val="1560"/>
              <a:buChar char="■"/>
            </a:pPr>
            <a:endParaRPr lang="en-US" dirty="0"/>
          </a:p>
          <a:p>
            <a:pPr marL="342900" indent="-342900">
              <a:spcBef>
                <a:spcPts val="480"/>
              </a:spcBef>
              <a:buSzPts val="1560"/>
            </a:pPr>
            <a:r>
              <a:rPr lang="en-US" dirty="0"/>
              <a:t>Dream: Wouldn’t it be nice if </a:t>
            </a:r>
            <a:r>
              <a:rPr lang="en-US" dirty="0">
                <a:solidFill>
                  <a:srgbClr val="0000FF"/>
                </a:solidFill>
              </a:rPr>
              <a:t>the DRAM controller automatically found a good scheduling policy on its own</a:t>
            </a:r>
            <a:r>
              <a:rPr lang="en-US" dirty="0"/>
              <a:t>?</a:t>
            </a:r>
            <a:endParaRPr dirty="0"/>
          </a:p>
        </p:txBody>
      </p:sp>
      <p:sp>
        <p:nvSpPr>
          <p:cNvPr id="1608" name="Google Shape;1608;p57"/>
          <p:cNvSpPr txBox="1">
            <a:spLocks noGrp="1"/>
          </p:cNvSpPr>
          <p:nvPr>
            <p:ph type="sldNum" idx="12"/>
          </p:nvPr>
        </p:nvSpPr>
        <p:spPr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Garamond"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/>
                <a:ea typeface="Garamond"/>
                <a:cs typeface="Garamond"/>
                <a:sym typeface="Garamond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Garamond"/>
                <a:buNone/>
                <a:tabLst/>
                <a:defRPr/>
              </a:pPr>
              <a:t>96</a:t>
            </a:fld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/>
              <a:ea typeface="Garamond"/>
              <a:cs typeface="Garamond"/>
              <a:sym typeface="Garamond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C2A4200-7CAB-87B7-8823-71BDC39FDF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4480" y="2708920"/>
            <a:ext cx="3175000" cy="2374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3" name="Google Shape;1613;p58"/>
          <p:cNvSpPr/>
          <p:nvPr/>
        </p:nvSpPr>
        <p:spPr>
          <a:xfrm>
            <a:off x="1273215" y="6454775"/>
            <a:ext cx="7835860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50"/>
              <a:buFont typeface="Tahoma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Ipek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+, “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Self Optimizing Memory Controllers: A Reinforcement Learning Approach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,” ISCA 2008.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614" name="Google Shape;1614;p58"/>
          <p:cNvSpPr txBox="1"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Garamond"/>
                <a:ea typeface="Garamond"/>
                <a:cs typeface="Garamond"/>
                <a:sym typeface="Garamond"/>
              </a:rPr>
              <a:t>Self-Optimizing DRAM Controllers</a:t>
            </a:r>
            <a:endParaRPr/>
          </a:p>
        </p:txBody>
      </p:sp>
      <p:sp>
        <p:nvSpPr>
          <p:cNvPr id="1615" name="Google Shape;1615;p58"/>
          <p:cNvSpPr txBox="1">
            <a:spLocks noGrp="1"/>
          </p:cNvSpPr>
          <p:nvPr>
            <p:ph type="body" idx="1"/>
          </p:nvPr>
        </p:nvSpPr>
        <p:spPr>
          <a:xfrm>
            <a:off x="228599" y="996950"/>
            <a:ext cx="8880475" cy="51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1430"/>
              <a:buChar char="■"/>
            </a:pPr>
            <a:r>
              <a:rPr lang="en-US" sz="2200">
                <a:latin typeface="Tahoma"/>
                <a:ea typeface="Tahoma"/>
                <a:cs typeface="Tahoma"/>
                <a:sym typeface="Tahoma"/>
              </a:rPr>
              <a:t>Problem: DRAM controllers are difficult to design</a:t>
            </a:r>
            <a:endParaRPr sz="2200">
              <a:latin typeface="Tahoma"/>
              <a:ea typeface="Tahoma"/>
              <a:cs typeface="Tahoma"/>
              <a:sym typeface="Tahoma"/>
            </a:endParaRPr>
          </a:p>
          <a:p>
            <a:pPr marL="669925" lvl="1" indent="-325438" algn="l" rtl="0">
              <a:spcBef>
                <a:spcPts val="400"/>
              </a:spcBef>
              <a:spcAft>
                <a:spcPts val="0"/>
              </a:spcAft>
              <a:buSzPts val="1200"/>
              <a:buChar char="❑"/>
            </a:pPr>
            <a:r>
              <a:rPr lang="en-US" sz="2000">
                <a:latin typeface="Tahoma"/>
                <a:ea typeface="Tahoma"/>
                <a:cs typeface="Tahoma"/>
                <a:sym typeface="Tahoma"/>
              </a:rPr>
              <a:t>It is difficult for human designers to design a policy that can adapt itself very well to different workloads and different system conditions</a:t>
            </a:r>
            <a:endParaRPr/>
          </a:p>
          <a:p>
            <a:pPr marL="342900" lvl="0" indent="-252095" algn="l" rtl="0">
              <a:spcBef>
                <a:spcPts val="440"/>
              </a:spcBef>
              <a:spcAft>
                <a:spcPts val="0"/>
              </a:spcAft>
              <a:buSzPts val="1430"/>
              <a:buNone/>
            </a:pPr>
            <a:endParaRPr sz="2200">
              <a:latin typeface="Tahoma"/>
              <a:ea typeface="Tahoma"/>
              <a:cs typeface="Tahoma"/>
              <a:sym typeface="Tahoma"/>
            </a:endParaRPr>
          </a:p>
          <a:p>
            <a:pPr marL="342900" lvl="0" indent="-342900" algn="l" rtl="0">
              <a:spcBef>
                <a:spcPts val="440"/>
              </a:spcBef>
              <a:spcAft>
                <a:spcPts val="0"/>
              </a:spcAft>
              <a:buSzPts val="1430"/>
              <a:buChar char="■"/>
            </a:pPr>
            <a:r>
              <a:rPr lang="en-US" sz="2200">
                <a:latin typeface="Tahoma"/>
                <a:ea typeface="Tahoma"/>
                <a:cs typeface="Tahoma"/>
                <a:sym typeface="Tahoma"/>
              </a:rPr>
              <a:t>Idea: </a:t>
            </a:r>
            <a:r>
              <a:rPr lang="en-US" sz="2200">
                <a:solidFill>
                  <a:srgbClr val="0000FF"/>
                </a:solidFill>
                <a:latin typeface="Tahoma"/>
                <a:ea typeface="Tahoma"/>
                <a:cs typeface="Tahoma"/>
                <a:sym typeface="Tahoma"/>
              </a:rPr>
              <a:t>A memory controller that adapts its scheduling policy to workload behavior and system conditions using machine learning</a:t>
            </a:r>
            <a:r>
              <a:rPr lang="en-US" sz="2200">
                <a:latin typeface="Tahoma"/>
                <a:ea typeface="Tahoma"/>
                <a:cs typeface="Tahoma"/>
                <a:sym typeface="Tahoma"/>
              </a:rPr>
              <a:t>.</a:t>
            </a:r>
            <a:endParaRPr/>
          </a:p>
          <a:p>
            <a:pPr marL="342900" lvl="0" indent="-252095" algn="l" rtl="0">
              <a:spcBef>
                <a:spcPts val="440"/>
              </a:spcBef>
              <a:spcAft>
                <a:spcPts val="0"/>
              </a:spcAft>
              <a:buSzPts val="1430"/>
              <a:buNone/>
            </a:pPr>
            <a:endParaRPr sz="2200">
              <a:latin typeface="Tahoma"/>
              <a:ea typeface="Tahoma"/>
              <a:cs typeface="Tahoma"/>
              <a:sym typeface="Tahoma"/>
            </a:endParaRPr>
          </a:p>
          <a:p>
            <a:pPr marL="342900" lvl="0" indent="-342900" algn="l" rtl="0">
              <a:spcBef>
                <a:spcPts val="440"/>
              </a:spcBef>
              <a:spcAft>
                <a:spcPts val="0"/>
              </a:spcAft>
              <a:buSzPts val="1430"/>
              <a:buChar char="■"/>
            </a:pPr>
            <a:r>
              <a:rPr lang="en-US" sz="2200">
                <a:latin typeface="Tahoma"/>
                <a:ea typeface="Tahoma"/>
                <a:cs typeface="Tahoma"/>
                <a:sym typeface="Tahoma"/>
              </a:rPr>
              <a:t>Observation: </a:t>
            </a:r>
            <a:r>
              <a:rPr lang="en-US" sz="2200">
                <a:solidFill>
                  <a:srgbClr val="0000FF"/>
                </a:solidFill>
                <a:latin typeface="Tahoma"/>
                <a:ea typeface="Tahoma"/>
                <a:cs typeface="Tahoma"/>
                <a:sym typeface="Tahoma"/>
              </a:rPr>
              <a:t>Reinforcement learning maps nicely to memory control.</a:t>
            </a:r>
            <a:endParaRPr/>
          </a:p>
          <a:p>
            <a:pPr marL="342900" lvl="0" indent="-252095" algn="l" rtl="0">
              <a:spcBef>
                <a:spcPts val="440"/>
              </a:spcBef>
              <a:spcAft>
                <a:spcPts val="0"/>
              </a:spcAft>
              <a:buSzPts val="1430"/>
              <a:buNone/>
            </a:pPr>
            <a:endParaRPr sz="2200">
              <a:latin typeface="Tahoma"/>
              <a:ea typeface="Tahoma"/>
              <a:cs typeface="Tahoma"/>
              <a:sym typeface="Tahoma"/>
            </a:endParaRPr>
          </a:p>
          <a:p>
            <a:pPr marL="342900" lvl="0" indent="-342900" algn="l" rtl="0">
              <a:spcBef>
                <a:spcPts val="440"/>
              </a:spcBef>
              <a:spcAft>
                <a:spcPts val="0"/>
              </a:spcAft>
              <a:buSzPts val="1430"/>
              <a:buChar char="■"/>
            </a:pPr>
            <a:r>
              <a:rPr lang="en-US" sz="2200">
                <a:latin typeface="Tahoma"/>
                <a:ea typeface="Tahoma"/>
                <a:cs typeface="Tahoma"/>
                <a:sym typeface="Tahoma"/>
              </a:rPr>
              <a:t>Design: </a:t>
            </a:r>
            <a:r>
              <a:rPr lang="en-US" sz="2200">
                <a:solidFill>
                  <a:srgbClr val="FF0000"/>
                </a:solidFill>
                <a:latin typeface="Tahoma"/>
                <a:ea typeface="Tahoma"/>
                <a:cs typeface="Tahoma"/>
                <a:sym typeface="Tahoma"/>
              </a:rPr>
              <a:t>Memory controller is a reinforcement learning agent</a:t>
            </a:r>
            <a:endParaRPr/>
          </a:p>
          <a:p>
            <a:pPr marL="669925" lvl="1" indent="-325438" algn="l" rtl="0">
              <a:spcBef>
                <a:spcPts val="400"/>
              </a:spcBef>
              <a:spcAft>
                <a:spcPts val="0"/>
              </a:spcAft>
              <a:buSzPts val="1200"/>
              <a:buChar char="❑"/>
            </a:pPr>
            <a:r>
              <a:rPr lang="en-US" sz="2000">
                <a:latin typeface="Tahoma"/>
                <a:ea typeface="Tahoma"/>
                <a:cs typeface="Tahoma"/>
                <a:sym typeface="Tahoma"/>
              </a:rPr>
              <a:t>It dynamically and continuously learns and employs the best scheduling policy to maximize long-term performance.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0" name="Google Shape;1620;p59"/>
          <p:cNvSpPr txBox="1"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Garamond"/>
                <a:ea typeface="Garamond"/>
                <a:cs typeface="Garamond"/>
                <a:sym typeface="Garamond"/>
              </a:rPr>
              <a:t>Self-Optimizing DRAM Controllers</a:t>
            </a:r>
            <a:endParaRPr/>
          </a:p>
        </p:txBody>
      </p:sp>
      <p:sp>
        <p:nvSpPr>
          <p:cNvPr id="1621" name="Google Shape;1621;p59"/>
          <p:cNvSpPr txBox="1">
            <a:spLocks noGrp="1"/>
          </p:cNvSpPr>
          <p:nvPr>
            <p:ph type="body" idx="1"/>
          </p:nvPr>
        </p:nvSpPr>
        <p:spPr>
          <a:xfrm>
            <a:off x="228600" y="996950"/>
            <a:ext cx="8610600" cy="51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1560"/>
              <a:buChar char="■"/>
            </a:pPr>
            <a:r>
              <a:rPr lang="en-US">
                <a:latin typeface="Tahoma"/>
                <a:ea typeface="Tahoma"/>
                <a:cs typeface="Tahoma"/>
                <a:sym typeface="Tahoma"/>
              </a:rPr>
              <a:t>Engin Ipek, </a:t>
            </a:r>
            <a:r>
              <a:rPr lang="en-US" u="sng">
                <a:latin typeface="Tahoma"/>
                <a:ea typeface="Tahoma"/>
                <a:cs typeface="Tahoma"/>
                <a:sym typeface="Tahoma"/>
              </a:rPr>
              <a:t>Onur Mutlu</a:t>
            </a:r>
            <a:r>
              <a:rPr lang="en-US">
                <a:latin typeface="Tahoma"/>
                <a:ea typeface="Tahoma"/>
                <a:cs typeface="Tahoma"/>
                <a:sym typeface="Tahoma"/>
              </a:rPr>
              <a:t>, José F. Martínez, and Rich Caruana, </a:t>
            </a:r>
            <a:br>
              <a:rPr lang="en-US">
                <a:latin typeface="Tahoma"/>
                <a:ea typeface="Tahoma"/>
                <a:cs typeface="Tahoma"/>
                <a:sym typeface="Tahoma"/>
              </a:rPr>
            </a:br>
            <a:r>
              <a:rPr lang="en-US" b="1" u="sng">
                <a:solidFill>
                  <a:schemeClr val="hlink"/>
                </a:solidFill>
                <a:latin typeface="Tahoma"/>
                <a:ea typeface="Tahoma"/>
                <a:cs typeface="Tahoma"/>
                <a:sym typeface="Tahoma"/>
                <a:hlinkClick r:id="rId3"/>
              </a:rPr>
              <a:t>"Self Optimizing Memory Controllers: A Reinforcement Learning Approach"</a:t>
            </a:r>
            <a:br>
              <a:rPr lang="en-US">
                <a:latin typeface="Tahoma"/>
                <a:ea typeface="Tahoma"/>
                <a:cs typeface="Tahoma"/>
                <a:sym typeface="Tahoma"/>
              </a:rPr>
            </a:br>
            <a:r>
              <a:rPr lang="en-US" i="1">
                <a:latin typeface="Tahoma"/>
                <a:ea typeface="Tahoma"/>
                <a:cs typeface="Tahoma"/>
                <a:sym typeface="Tahoma"/>
              </a:rPr>
              <a:t>Proceedings of the </a:t>
            </a:r>
            <a:r>
              <a:rPr lang="en-US" i="1" u="sng">
                <a:solidFill>
                  <a:schemeClr val="hlink"/>
                </a:solidFill>
                <a:latin typeface="Tahoma"/>
                <a:ea typeface="Tahoma"/>
                <a:cs typeface="Tahoma"/>
                <a:sym typeface="Tahoma"/>
                <a:hlinkClick r:id="rId4"/>
              </a:rPr>
              <a:t>35th International Symposium on Computer Architecture</a:t>
            </a:r>
            <a:r>
              <a:rPr lang="en-US" i="1">
                <a:latin typeface="Tahoma"/>
                <a:ea typeface="Tahoma"/>
                <a:cs typeface="Tahoma"/>
                <a:sym typeface="Tahoma"/>
              </a:rPr>
              <a:t> (</a:t>
            </a:r>
            <a:r>
              <a:rPr lang="en-US" b="1" i="1">
                <a:latin typeface="Tahoma"/>
                <a:ea typeface="Tahoma"/>
                <a:cs typeface="Tahoma"/>
                <a:sym typeface="Tahoma"/>
              </a:rPr>
              <a:t>ISCA</a:t>
            </a:r>
            <a:r>
              <a:rPr lang="en-US" i="1">
                <a:latin typeface="Tahoma"/>
                <a:ea typeface="Tahoma"/>
                <a:cs typeface="Tahoma"/>
                <a:sym typeface="Tahoma"/>
              </a:rPr>
              <a:t>)</a:t>
            </a:r>
            <a:r>
              <a:rPr lang="en-US">
                <a:latin typeface="Tahoma"/>
                <a:ea typeface="Tahoma"/>
                <a:cs typeface="Tahoma"/>
                <a:sym typeface="Tahoma"/>
              </a:rPr>
              <a:t>, pages 39-50, Beijing, China, June 2008.</a:t>
            </a:r>
            <a:endParaRPr/>
          </a:p>
          <a:p>
            <a:pPr marL="342900" lvl="0" indent="-243840" algn="l" rtl="0">
              <a:spcBef>
                <a:spcPts val="480"/>
              </a:spcBef>
              <a:spcAft>
                <a:spcPts val="0"/>
              </a:spcAft>
              <a:buSzPts val="1560"/>
              <a:buNone/>
            </a:pPr>
            <a:endParaRPr>
              <a:latin typeface="Tahoma"/>
              <a:ea typeface="Tahoma"/>
              <a:cs typeface="Tahoma"/>
              <a:sym typeface="Tahoma"/>
            </a:endParaRPr>
          </a:p>
          <a:p>
            <a:pPr marL="342900" lvl="0" indent="-243840" algn="l" rtl="0">
              <a:spcBef>
                <a:spcPts val="480"/>
              </a:spcBef>
              <a:spcAft>
                <a:spcPts val="0"/>
              </a:spcAft>
              <a:buSzPts val="1560"/>
              <a:buNone/>
            </a:pPr>
            <a:endParaRPr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622" name="Google Shape;1622;p59"/>
          <p:cNvSpPr txBox="1">
            <a:spLocks noGrp="1"/>
          </p:cNvSpPr>
          <p:nvPr>
            <p:ph type="sldNum" idx="12"/>
          </p:nvPr>
        </p:nvSpPr>
        <p:spPr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Garamond"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/>
                <a:ea typeface="Garamond"/>
                <a:cs typeface="Garamond"/>
                <a:sym typeface="Garamond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Garamond"/>
                <a:buNone/>
                <a:tabLst/>
                <a:defRPr/>
              </a:pPr>
              <a:t>98</a:t>
            </a:fld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/>
              <a:ea typeface="Garamond"/>
              <a:cs typeface="Garamond"/>
              <a:sym typeface="Garamond"/>
            </a:endParaRPr>
          </a:p>
        </p:txBody>
      </p:sp>
      <p:pic>
        <p:nvPicPr>
          <p:cNvPr id="1623" name="Google Shape;1623;p5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9388" y="1052513"/>
            <a:ext cx="8724900" cy="5740400"/>
          </a:xfrm>
          <a:prstGeom prst="rect">
            <a:avLst/>
          </a:prstGeom>
          <a:noFill/>
          <a:ln>
            <a:noFill/>
          </a:ln>
        </p:spPr>
      </p:pic>
      <p:sp>
        <p:nvSpPr>
          <p:cNvPr id="1624" name="Google Shape;1624;p59"/>
          <p:cNvSpPr txBox="1"/>
          <p:nvPr/>
        </p:nvSpPr>
        <p:spPr>
          <a:xfrm>
            <a:off x="250825" y="3284538"/>
            <a:ext cx="8582025" cy="369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Font typeface="Tahoma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Goal: Learn to choose actions to maximize r</a:t>
            </a:r>
            <a:r>
              <a:rPr kumimoji="0" lang="en-US" sz="1800" b="0" i="0" u="none" strike="noStrike" kern="0" cap="none" spc="0" normalizeH="0" baseline="-25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0</a:t>
            </a: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 + γr</a:t>
            </a:r>
            <a:r>
              <a:rPr kumimoji="0" lang="en-US" sz="1800" b="0" i="0" u="none" strike="noStrike" kern="0" cap="none" spc="0" normalizeH="0" baseline="-25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1</a:t>
            </a: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 + γ</a:t>
            </a:r>
            <a:r>
              <a:rPr kumimoji="0" lang="en-US" sz="1800" b="0" i="0" u="none" strike="noStrike" kern="0" cap="none" spc="0" normalizeH="0" baseline="30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2</a:t>
            </a: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r</a:t>
            </a:r>
            <a:r>
              <a:rPr kumimoji="0" lang="en-US" sz="1800" b="0" i="0" u="none" strike="noStrike" kern="0" cap="none" spc="0" normalizeH="0" baseline="-25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2</a:t>
            </a: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 + … ( 0 ≤ γ &lt; 1)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25" name="Google Shape;1625;p59"/>
          <p:cNvSpPr/>
          <p:nvPr/>
        </p:nvSpPr>
        <p:spPr>
          <a:xfrm>
            <a:off x="228600" y="3657600"/>
            <a:ext cx="8534400" cy="22098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1">
                <a:alpha val="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ahoma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6" name="Google Shape;1626;p59"/>
          <p:cNvSpPr/>
          <p:nvPr/>
        </p:nvSpPr>
        <p:spPr>
          <a:xfrm>
            <a:off x="1828800" y="6302339"/>
            <a:ext cx="4953000" cy="327061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1">
                <a:alpha val="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ahoma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1" name="Google Shape;1631;p60"/>
          <p:cNvSpPr txBox="1"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Garamond"/>
                <a:ea typeface="Garamond"/>
                <a:cs typeface="Garamond"/>
                <a:sym typeface="Garamond"/>
              </a:rPr>
              <a:t>Self-Optimizing DRAM Controllers</a:t>
            </a:r>
            <a:endParaRPr/>
          </a:p>
        </p:txBody>
      </p:sp>
      <p:sp>
        <p:nvSpPr>
          <p:cNvPr id="1632" name="Google Shape;1632;p60"/>
          <p:cNvSpPr txBox="1">
            <a:spLocks noGrp="1"/>
          </p:cNvSpPr>
          <p:nvPr>
            <p:ph type="body" idx="1"/>
          </p:nvPr>
        </p:nvSpPr>
        <p:spPr>
          <a:xfrm>
            <a:off x="228600" y="996950"/>
            <a:ext cx="8807450" cy="51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1560"/>
              <a:buChar char="■"/>
            </a:pPr>
            <a:r>
              <a:rPr lang="en-US">
                <a:latin typeface="Tahoma"/>
                <a:ea typeface="Tahoma"/>
                <a:cs typeface="Tahoma"/>
                <a:sym typeface="Tahoma"/>
              </a:rPr>
              <a:t>Dynamically adapt the memory scheduling policy via interaction with the system at runtime </a:t>
            </a:r>
            <a:endParaRPr/>
          </a:p>
          <a:p>
            <a:pPr marL="669925" lvl="1" indent="-325438" algn="l" rtl="0">
              <a:spcBef>
                <a:spcPts val="400"/>
              </a:spcBef>
              <a:spcAft>
                <a:spcPts val="0"/>
              </a:spcAft>
              <a:buSzPts val="1200"/>
              <a:buChar char="❑"/>
            </a:pPr>
            <a:r>
              <a:rPr lang="en-US" sz="2000">
                <a:latin typeface="Tahoma"/>
                <a:ea typeface="Tahoma"/>
                <a:cs typeface="Tahoma"/>
                <a:sym typeface="Tahoma"/>
              </a:rPr>
              <a:t>Associate system states and actions (commands) with long term reward values: </a:t>
            </a:r>
            <a:r>
              <a:rPr lang="en-US" sz="2000">
                <a:solidFill>
                  <a:srgbClr val="0000FF"/>
                </a:solidFill>
                <a:latin typeface="Tahoma"/>
                <a:ea typeface="Tahoma"/>
                <a:cs typeface="Tahoma"/>
                <a:sym typeface="Tahoma"/>
              </a:rPr>
              <a:t>each action at a given state leads to a learned reward</a:t>
            </a:r>
            <a:endParaRPr/>
          </a:p>
          <a:p>
            <a:pPr marL="669925" lvl="1" indent="-325438" algn="l" rtl="0">
              <a:spcBef>
                <a:spcPts val="400"/>
              </a:spcBef>
              <a:spcAft>
                <a:spcPts val="0"/>
              </a:spcAft>
              <a:buSzPts val="1200"/>
              <a:buChar char="❑"/>
            </a:pPr>
            <a:r>
              <a:rPr lang="en-US" sz="2000">
                <a:solidFill>
                  <a:srgbClr val="0000FF"/>
                </a:solidFill>
                <a:latin typeface="Tahoma"/>
                <a:ea typeface="Tahoma"/>
                <a:cs typeface="Tahoma"/>
                <a:sym typeface="Tahoma"/>
              </a:rPr>
              <a:t>Schedule command with highest estimated long-term reward value </a:t>
            </a:r>
            <a:r>
              <a:rPr lang="en-US" sz="2000">
                <a:latin typeface="Tahoma"/>
                <a:ea typeface="Tahoma"/>
                <a:cs typeface="Tahoma"/>
                <a:sym typeface="Tahoma"/>
              </a:rPr>
              <a:t>in each state</a:t>
            </a:r>
            <a:endParaRPr/>
          </a:p>
          <a:p>
            <a:pPr marL="669925" lvl="1" indent="-325438" algn="l" rtl="0">
              <a:spcBef>
                <a:spcPts val="400"/>
              </a:spcBef>
              <a:spcAft>
                <a:spcPts val="0"/>
              </a:spcAft>
              <a:buSzPts val="1200"/>
              <a:buChar char="❑"/>
            </a:pPr>
            <a:r>
              <a:rPr lang="en-US" sz="2000">
                <a:solidFill>
                  <a:srgbClr val="0000FF"/>
                </a:solidFill>
                <a:latin typeface="Tahoma"/>
                <a:ea typeface="Tahoma"/>
                <a:cs typeface="Tahoma"/>
                <a:sym typeface="Tahoma"/>
              </a:rPr>
              <a:t>Continuously update reward values for </a:t>
            </a:r>
            <a:r>
              <a:rPr lang="en-US" sz="2000">
                <a:latin typeface="Tahoma"/>
                <a:ea typeface="Tahoma"/>
                <a:cs typeface="Tahoma"/>
                <a:sym typeface="Tahoma"/>
              </a:rPr>
              <a:t>&lt;state, action&gt; pairs based on feedback from system</a:t>
            </a:r>
            <a:endParaRPr/>
          </a:p>
          <a:p>
            <a:pPr marL="342900" lvl="0" indent="-243840" algn="l" rtl="0">
              <a:spcBef>
                <a:spcPts val="480"/>
              </a:spcBef>
              <a:spcAft>
                <a:spcPts val="0"/>
              </a:spcAft>
              <a:buSzPts val="1560"/>
              <a:buNone/>
            </a:pPr>
            <a:endParaRPr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633" name="Google Shape;1633;p60"/>
          <p:cNvSpPr txBox="1">
            <a:spLocks noGrp="1"/>
          </p:cNvSpPr>
          <p:nvPr>
            <p:ph type="sldNum" idx="12"/>
          </p:nvPr>
        </p:nvSpPr>
        <p:spPr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Garamond"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/>
                <a:ea typeface="Garamond"/>
                <a:cs typeface="Garamond"/>
                <a:sym typeface="Garamond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Garamond"/>
                <a:buNone/>
                <a:tabLst/>
                <a:defRPr/>
              </a:pPr>
              <a:t>99</a:t>
            </a:fld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/>
              <a:ea typeface="Garamond"/>
              <a:cs typeface="Garamond"/>
              <a:sym typeface="Garamond"/>
            </a:endParaRPr>
          </a:p>
        </p:txBody>
      </p:sp>
      <p:pic>
        <p:nvPicPr>
          <p:cNvPr id="1634" name="Google Shape;1634;p6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1550" y="3860800"/>
            <a:ext cx="7334250" cy="26209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|3.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5.1|3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|1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9|7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5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3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6|3.4|1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"/>
</p:tagLst>
</file>

<file path=ppt/theme/theme1.xml><?xml version="1.0" encoding="utf-8"?>
<a:theme xmlns:a="http://schemas.openxmlformats.org/drawingml/2006/main" name="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3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23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35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39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49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56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57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58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59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64_Edge">
  <a:themeElements>
    <a:clrScheme name="1_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1_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1_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85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90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91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1_Metropolitan_bullet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A8ACA0D9-A384-4858-9FCC-2505F264A948}" vid="{6AE8C0EA-499D-4586-A497-DF22E9D58294}"/>
    </a:ext>
  </a:extLst>
</a:theme>
</file>

<file path=ppt/theme/theme24.xml><?xml version="1.0" encoding="utf-8"?>
<a:theme xmlns:a="http://schemas.openxmlformats.org/drawingml/2006/main" name="98_Edge">
  <a:themeElements>
    <a:clrScheme name="1_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1_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1_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5.xml><?xml version="1.0" encoding="utf-8"?>
<a:theme xmlns:a="http://schemas.openxmlformats.org/drawingml/2006/main" name="1_Office 테마">
  <a:themeElements>
    <a:clrScheme name="기본">
      <a:dk1>
        <a:sysClr val="windowText" lastClr="000000"/>
      </a:dk1>
      <a:lt1>
        <a:sysClr val="window" lastClr="FFFFFF"/>
      </a:lt1>
      <a:dk2>
        <a:srgbClr val="1B6AA3"/>
      </a:dk2>
      <a:lt2>
        <a:srgbClr val="FFFFFF"/>
      </a:lt2>
      <a:accent1>
        <a:srgbClr val="5DA5DA"/>
      </a:accent1>
      <a:accent2>
        <a:srgbClr val="FAA43A"/>
      </a:accent2>
      <a:accent3>
        <a:srgbClr val="60BD68"/>
      </a:accent3>
      <a:accent4>
        <a:srgbClr val="F17CB0"/>
      </a:accent4>
      <a:accent5>
        <a:srgbClr val="B2912F"/>
      </a:accent5>
      <a:accent6>
        <a:srgbClr val="307D99"/>
      </a:accent6>
      <a:hlink>
        <a:srgbClr val="0563C1"/>
      </a:hlink>
      <a:folHlink>
        <a:srgbClr val="954F72"/>
      </a:folHlink>
    </a:clrScheme>
    <a:fontScheme name="Calibri - 나눔고딕">
      <a:majorFont>
        <a:latin typeface="Calibri"/>
        <a:ea typeface="나눔고딕"/>
        <a:cs typeface=""/>
      </a:majorFont>
      <a:minorFont>
        <a:latin typeface="Calibri"/>
        <a:ea typeface="나눔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6.xml><?xml version="1.0" encoding="utf-8"?>
<a:theme xmlns:a="http://schemas.openxmlformats.org/drawingml/2006/main" name="136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7.xml><?xml version="1.0" encoding="utf-8"?>
<a:theme xmlns:a="http://schemas.openxmlformats.org/drawingml/2006/main" name="144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8.xml><?xml version="1.0" encoding="utf-8"?>
<a:theme xmlns:a="http://schemas.openxmlformats.org/drawingml/2006/main" name="148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9.xml><?xml version="1.0" encoding="utf-8"?>
<a:theme xmlns:a="http://schemas.openxmlformats.org/drawingml/2006/main" name="3_Metropolitan_bullet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A8ACA0D9-A384-4858-9FCC-2505F264A948}" vid="{6AE8C0EA-499D-4586-A497-DF22E9D58294}"/>
    </a:ext>
  </a:extLst>
</a:theme>
</file>

<file path=ppt/theme/theme3.xml><?xml version="1.0" encoding="utf-8"?>
<a:theme xmlns:a="http://schemas.openxmlformats.org/drawingml/2006/main" name="3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0.xml><?xml version="1.0" encoding="utf-8"?>
<a:theme xmlns:a="http://schemas.openxmlformats.org/drawingml/2006/main" name="151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1.xml><?xml version="1.0" encoding="utf-8"?>
<a:theme xmlns:a="http://schemas.openxmlformats.org/drawingml/2006/main" name="152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2.xml><?xml version="1.0" encoding="utf-8"?>
<a:theme xmlns:a="http://schemas.openxmlformats.org/drawingml/2006/main" name="154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3.xml><?xml version="1.0" encoding="utf-8"?>
<a:theme xmlns:a="http://schemas.openxmlformats.org/drawingml/2006/main" name="156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4.xml><?xml version="1.0" encoding="utf-8"?>
<a:theme xmlns:a="http://schemas.openxmlformats.org/drawingml/2006/main" name="159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5.xml><?xml version="1.0" encoding="utf-8"?>
<a:theme xmlns:a="http://schemas.openxmlformats.org/drawingml/2006/main" name="safari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safari" id="{1E4A3212-A6D8-EB49-8049-412E3186FEB9}" vid="{93387931-C767-9D4F-BD0F-4952975219FD}"/>
    </a:ext>
  </a:extLst>
</a:theme>
</file>

<file path=ppt/theme/theme36.xml><?xml version="1.0" encoding="utf-8"?>
<a:theme xmlns:a="http://schemas.openxmlformats.org/drawingml/2006/main" name="5_Edg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wrap="square">
        <a:spAutoFit/>
      </a:bodyPr>
      <a:lstStyle>
        <a:defPPr algn="just">
          <a:defRPr sz="400" b="1" dirty="0">
            <a:solidFill>
              <a:schemeClr val="bg2"/>
            </a:solidFill>
            <a:latin typeface="europa"/>
          </a:defRPr>
        </a:defPPr>
      </a:lstStyle>
    </a:sp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7.xml><?xml version="1.0" encoding="utf-8"?>
<a:theme xmlns:a="http://schemas.openxmlformats.org/drawingml/2006/main" name="7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8.xml><?xml version="1.0" encoding="utf-8"?>
<a:theme xmlns:a="http://schemas.openxmlformats.org/drawingml/2006/main" name="18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9.xml><?xml version="1.0" encoding="utf-8"?>
<a:theme xmlns:a="http://schemas.openxmlformats.org/drawingml/2006/main" name="19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0.xml><?xml version="1.0" encoding="utf-8"?>
<a:theme xmlns:a="http://schemas.openxmlformats.org/drawingml/2006/main" name="11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1.xml><?xml version="1.0" encoding="utf-8"?>
<a:theme xmlns:a="http://schemas.openxmlformats.org/drawingml/2006/main" name="14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2.xml><?xml version="1.0" encoding="utf-8"?>
<a:theme xmlns:a="http://schemas.openxmlformats.org/drawingml/2006/main" name="40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3.xml><?xml version="1.0" encoding="utf-8"?>
<a:theme xmlns:a="http://schemas.openxmlformats.org/drawingml/2006/main" name="15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4.xml><?xml version="1.0" encoding="utf-8"?>
<a:theme xmlns:a="http://schemas.openxmlformats.org/drawingml/2006/main" name="99_Edge">
  <a:themeElements>
    <a:clrScheme name="1_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1_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1_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5.xml><?xml version="1.0" encoding="utf-8"?>
<a:theme xmlns:a="http://schemas.openxmlformats.org/drawingml/2006/main" name="137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6.xml><?xml version="1.0" encoding="utf-8"?>
<a:theme xmlns:a="http://schemas.openxmlformats.org/drawingml/2006/main" name="24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7.xml><?xml version="1.0" encoding="utf-8"?>
<a:theme xmlns:a="http://schemas.openxmlformats.org/drawingml/2006/main" name="155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8.xml><?xml version="1.0" encoding="utf-8"?>
<a:theme xmlns:a="http://schemas.openxmlformats.org/drawingml/2006/main" name="27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9.xml><?xml version="1.0" encoding="utf-8"?>
<a:theme xmlns:a="http://schemas.openxmlformats.org/drawingml/2006/main" name="28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6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0.xml><?xml version="1.0" encoding="utf-8"?>
<a:theme xmlns:a="http://schemas.openxmlformats.org/drawingml/2006/main" name="100_Edge">
  <a:themeElements>
    <a:clrScheme name="1_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1_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1_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1.xml><?xml version="1.0" encoding="utf-8"?>
<a:theme xmlns:a="http://schemas.openxmlformats.org/drawingml/2006/main" name="29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2.xml><?xml version="1.0" encoding="utf-8"?>
<a:theme xmlns:a="http://schemas.openxmlformats.org/drawingml/2006/main" name="41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3.xml><?xml version="1.0" encoding="utf-8"?>
<a:theme xmlns:a="http://schemas.openxmlformats.org/drawingml/2006/main" name="101_Edge">
  <a:themeElements>
    <a:clrScheme name="1_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1_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1_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4.xml><?xml version="1.0" encoding="utf-8"?>
<a:theme xmlns:a="http://schemas.openxmlformats.org/drawingml/2006/main" name="16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5.xml><?xml version="1.0" encoding="utf-8"?>
<a:theme xmlns:a="http://schemas.openxmlformats.org/drawingml/2006/main" name="12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6.xml><?xml version="1.0" encoding="utf-8"?>
<a:theme xmlns:a="http://schemas.openxmlformats.org/drawingml/2006/main" name="Metropolitan_bullet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A8ACA0D9-A384-4858-9FCC-2505F264A948}" vid="{6AE8C0EA-499D-4586-A497-DF22E9D58294}"/>
    </a:ext>
  </a:extLst>
</a:theme>
</file>

<file path=ppt/theme/theme57.xml><?xml version="1.0" encoding="utf-8"?>
<a:theme xmlns:a="http://schemas.openxmlformats.org/drawingml/2006/main" name="157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8.xml><?xml version="1.0" encoding="utf-8"?>
<a:theme xmlns:a="http://schemas.openxmlformats.org/drawingml/2006/main" name="31_Edge">
  <a:themeElements>
    <a:clrScheme name="Custom 4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0432FF"/>
      </a:hlink>
      <a:folHlink>
        <a:srgbClr val="0432FF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9.xml><?xml version="1.0" encoding="utf-8"?>
<a:theme xmlns:a="http://schemas.openxmlformats.org/drawingml/2006/main" name="34_Edge">
  <a:themeElements>
    <a:clrScheme name="1_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1_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1_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8_Edg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0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1.xml><?xml version="1.0" encoding="utf-8"?>
<a:theme xmlns:a="http://schemas.openxmlformats.org/drawingml/2006/main" name="60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846AF6C8-510F-B843-927B-D228E6D21AE1}" vid="{401B834B-21C8-DD47-A919-8F9510F7175F}"/>
    </a:ext>
  </a:extLst>
</a:theme>
</file>

<file path=ppt/theme/theme63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846AF6C8-510F-B843-927B-D228E6D21AE1}" vid="{401B834B-21C8-DD47-A919-8F9510F7175F}"/>
    </a:ext>
  </a:extLst>
</a:theme>
</file>

<file path=ppt/theme/theme64.xml><?xml version="1.0" encoding="utf-8"?>
<a:theme xmlns:a="http://schemas.openxmlformats.org/drawingml/2006/main" name="30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5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846AF6C8-510F-B843-927B-D228E6D21AE1}" vid="{401B834B-21C8-DD47-A919-8F9510F7175F}"/>
    </a:ext>
  </a:extLst>
</a:theme>
</file>

<file path=ppt/theme/theme66.xml><?xml version="1.0" encoding="utf-8"?>
<a:theme xmlns:a="http://schemas.openxmlformats.org/drawingml/2006/main" name="10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7.xml><?xml version="1.0" encoding="utf-8"?>
<a:theme xmlns:a="http://schemas.openxmlformats.org/drawingml/2006/main" name="25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8.xml><?xml version="1.0" encoding="utf-8"?>
<a:theme xmlns:a="http://schemas.openxmlformats.org/drawingml/2006/main" name="62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9.xml><?xml version="1.0" encoding="utf-8"?>
<a:theme xmlns:a="http://schemas.openxmlformats.org/drawingml/2006/main" name="26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2_Office Theme">
  <a:themeElements>
    <a:clrScheme name="Custom 7">
      <a:dk1>
        <a:srgbClr val="990000"/>
      </a:dk1>
      <a:lt1>
        <a:srgbClr val="FFFFFF"/>
      </a:lt1>
      <a:dk2>
        <a:srgbClr val="FFFFFF"/>
      </a:dk2>
      <a:lt2>
        <a:srgbClr val="FFFFFF"/>
      </a:lt2>
      <a:accent1>
        <a:srgbClr val="606060"/>
      </a:accent1>
      <a:accent2>
        <a:srgbClr val="A9A9A9"/>
      </a:accent2>
      <a:accent3>
        <a:srgbClr val="CCCCCC"/>
      </a:accent3>
      <a:accent4>
        <a:srgbClr val="990000"/>
      </a:accent4>
      <a:accent5>
        <a:srgbClr val="000000"/>
      </a:accent5>
      <a:accent6>
        <a:srgbClr val="969696"/>
      </a:accent6>
      <a:hlink>
        <a:srgbClr val="990000"/>
      </a:hlink>
      <a:folHlink>
        <a:srgbClr val="AEAEA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0.xml><?xml version="1.0" encoding="utf-8"?>
<a:theme xmlns:a="http://schemas.openxmlformats.org/drawingml/2006/main" name="46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1.xml><?xml version="1.0" encoding="utf-8"?>
<a:theme xmlns:a="http://schemas.openxmlformats.org/drawingml/2006/main" name="32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2.xml><?xml version="1.0" encoding="utf-8"?>
<a:theme xmlns:a="http://schemas.openxmlformats.org/drawingml/2006/main" name="33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3.xml><?xml version="1.0" encoding="utf-8"?>
<a:theme xmlns:a="http://schemas.openxmlformats.org/drawingml/2006/main" name="36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4.xml><?xml version="1.0" encoding="utf-8"?>
<a:theme xmlns:a="http://schemas.openxmlformats.org/drawingml/2006/main" name="42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5.xml><?xml version="1.0" encoding="utf-8"?>
<a:theme xmlns:a="http://schemas.openxmlformats.org/drawingml/2006/main" name="37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9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7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348905</TotalTime>
  <Words>11946</Words>
  <Application>Microsoft Macintosh PowerPoint</Application>
  <PresentationFormat>On-screen Show (4:3)</PresentationFormat>
  <Paragraphs>1968</Paragraphs>
  <Slides>153</Slides>
  <Notes>104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75</vt:i4>
      </vt:variant>
      <vt:variant>
        <vt:lpstr>Slide Titles</vt:lpstr>
      </vt:variant>
      <vt:variant>
        <vt:i4>153</vt:i4>
      </vt:variant>
    </vt:vector>
  </HeadingPairs>
  <TitlesOfParts>
    <vt:vector size="245" baseType="lpstr">
      <vt:lpstr>ＭＳ Ｐゴシック</vt:lpstr>
      <vt:lpstr>Alegreya Sans</vt:lpstr>
      <vt:lpstr>Arial</vt:lpstr>
      <vt:lpstr>Calibri</vt:lpstr>
      <vt:lpstr>Cambria</vt:lpstr>
      <vt:lpstr>Consolas</vt:lpstr>
      <vt:lpstr>Corbel</vt:lpstr>
      <vt:lpstr>Garamond</vt:lpstr>
      <vt:lpstr>Helvetica</vt:lpstr>
      <vt:lpstr>Lato</vt:lpstr>
      <vt:lpstr>Lato Black</vt:lpstr>
      <vt:lpstr>Merriweather Sans</vt:lpstr>
      <vt:lpstr>Noto Sans Symbols</vt:lpstr>
      <vt:lpstr>Palatino Linotype</vt:lpstr>
      <vt:lpstr>Tahoma</vt:lpstr>
      <vt:lpstr>Times New Roman</vt:lpstr>
      <vt:lpstr>Wingdings</vt:lpstr>
      <vt:lpstr>Edge</vt:lpstr>
      <vt:lpstr>1_Edge</vt:lpstr>
      <vt:lpstr>3_Edge</vt:lpstr>
      <vt:lpstr>4_Edge</vt:lpstr>
      <vt:lpstr>6_Edge</vt:lpstr>
      <vt:lpstr>8_Edge</vt:lpstr>
      <vt:lpstr>2_Office Theme</vt:lpstr>
      <vt:lpstr>9_Edge</vt:lpstr>
      <vt:lpstr>17_Edge</vt:lpstr>
      <vt:lpstr>13_Edge</vt:lpstr>
      <vt:lpstr>23_Edge</vt:lpstr>
      <vt:lpstr>35_Edge</vt:lpstr>
      <vt:lpstr>39_Edge</vt:lpstr>
      <vt:lpstr>49_Edge</vt:lpstr>
      <vt:lpstr>56_Edge</vt:lpstr>
      <vt:lpstr>57_Edge</vt:lpstr>
      <vt:lpstr>58_Edge</vt:lpstr>
      <vt:lpstr>59_Edge</vt:lpstr>
      <vt:lpstr>64_Edge</vt:lpstr>
      <vt:lpstr>85_Edge</vt:lpstr>
      <vt:lpstr>90_Edge</vt:lpstr>
      <vt:lpstr>91_Edge</vt:lpstr>
      <vt:lpstr>1_Metropolitan_bullet</vt:lpstr>
      <vt:lpstr>98_Edge</vt:lpstr>
      <vt:lpstr>1_Office 테마</vt:lpstr>
      <vt:lpstr>136_Edge</vt:lpstr>
      <vt:lpstr>144_Edge</vt:lpstr>
      <vt:lpstr>148_Edge</vt:lpstr>
      <vt:lpstr>3_Metropolitan_bullet</vt:lpstr>
      <vt:lpstr>151_Edge</vt:lpstr>
      <vt:lpstr>152_Edge</vt:lpstr>
      <vt:lpstr>154_Edge</vt:lpstr>
      <vt:lpstr>156_Edge</vt:lpstr>
      <vt:lpstr>159_Edge</vt:lpstr>
      <vt:lpstr>safari</vt:lpstr>
      <vt:lpstr>5_Edge</vt:lpstr>
      <vt:lpstr>7_Edge</vt:lpstr>
      <vt:lpstr>18_Edge</vt:lpstr>
      <vt:lpstr>19_Edge</vt:lpstr>
      <vt:lpstr>11_Edge</vt:lpstr>
      <vt:lpstr>14_Edge</vt:lpstr>
      <vt:lpstr>40_Edge</vt:lpstr>
      <vt:lpstr>15_Edge</vt:lpstr>
      <vt:lpstr>99_Edge</vt:lpstr>
      <vt:lpstr>137_Edge</vt:lpstr>
      <vt:lpstr>24_Edge</vt:lpstr>
      <vt:lpstr>155_Edge</vt:lpstr>
      <vt:lpstr>27_Edge</vt:lpstr>
      <vt:lpstr>28_Edge</vt:lpstr>
      <vt:lpstr>100_Edge</vt:lpstr>
      <vt:lpstr>29_Edge</vt:lpstr>
      <vt:lpstr>41_Edge</vt:lpstr>
      <vt:lpstr>101_Edge</vt:lpstr>
      <vt:lpstr>16_Edge</vt:lpstr>
      <vt:lpstr>12_Edge</vt:lpstr>
      <vt:lpstr>Metropolitan_bullet</vt:lpstr>
      <vt:lpstr>157_Edge</vt:lpstr>
      <vt:lpstr>31_Edge</vt:lpstr>
      <vt:lpstr>34_Edge</vt:lpstr>
      <vt:lpstr>Office Theme</vt:lpstr>
      <vt:lpstr>60_Edge</vt:lpstr>
      <vt:lpstr>1_Office Theme</vt:lpstr>
      <vt:lpstr>3_Office Theme</vt:lpstr>
      <vt:lpstr>30_Edge</vt:lpstr>
      <vt:lpstr>4_Office Theme</vt:lpstr>
      <vt:lpstr>10_Edge</vt:lpstr>
      <vt:lpstr>25_Edge</vt:lpstr>
      <vt:lpstr>62_Edge</vt:lpstr>
      <vt:lpstr>26_Edge</vt:lpstr>
      <vt:lpstr>46_Edge</vt:lpstr>
      <vt:lpstr>32_Edge</vt:lpstr>
      <vt:lpstr>33_Edge</vt:lpstr>
      <vt:lpstr>36_Edge</vt:lpstr>
      <vt:lpstr>42_Edge</vt:lpstr>
      <vt:lpstr>37_Edge</vt:lpstr>
      <vt:lpstr>Memory Systems and Memory-Centric Computing  Topic 4: ML/AI-Driven Memory Systems</vt:lpstr>
      <vt:lpstr>What Will You Learn in This Course?</vt:lpstr>
      <vt:lpstr>Data-Driven (Self-Optimizing) Architectures</vt:lpstr>
      <vt:lpstr>System Architecture Design Today</vt:lpstr>
      <vt:lpstr>An Intelligent Architecture</vt:lpstr>
      <vt:lpstr>Self-Optimizing Memory Controllers</vt:lpstr>
      <vt:lpstr>Self-Optimizing Memory Prefetchers</vt:lpstr>
      <vt:lpstr>Learning-Based Off-Chip Load Predictors</vt:lpstr>
      <vt:lpstr>Self-Optimizing Hybrid SSD Controllers</vt:lpstr>
      <vt:lpstr>A Blueprint for Fundamentally Better Architectures</vt:lpstr>
      <vt:lpstr>Fundamentally Better Architectures</vt:lpstr>
      <vt:lpstr>Pythia: Prefetching using Reinforcement Learning </vt:lpstr>
      <vt:lpstr>Self-Optimizing Memory Prefetchers</vt:lpstr>
      <vt:lpstr>PowerPoint Presentation</vt:lpstr>
      <vt:lpstr>PowerPoint Presentation</vt:lpstr>
      <vt:lpstr>Lack of In-silicon Customizability</vt:lpstr>
      <vt:lpstr>Our Goal</vt:lpstr>
      <vt:lpstr>Our Proposal</vt:lpstr>
      <vt:lpstr>Basics of Reinforcement Learning (RL)</vt:lpstr>
      <vt:lpstr>Formulating Prefetching as RL</vt:lpstr>
      <vt:lpstr>What is State?</vt:lpstr>
      <vt:lpstr>What is Action?</vt:lpstr>
      <vt:lpstr>What is Reward?</vt:lpstr>
      <vt:lpstr>What is Reward?</vt:lpstr>
      <vt:lpstr>Steering Pythia’s Objective via Reward Values</vt:lpstr>
      <vt:lpstr>Steering Pythia’s Objective via Reward Values</vt:lpstr>
      <vt:lpstr>Basic Pythia Configuration</vt:lpstr>
      <vt:lpstr>More Detailed Pythia Overview</vt:lpstr>
      <vt:lpstr>Simulation Methodology</vt:lpstr>
      <vt:lpstr>Performance with Varying Core Count</vt:lpstr>
      <vt:lpstr>Performance with Varying Core Count</vt:lpstr>
      <vt:lpstr>Performance with Varying DRAM Bandwidth</vt:lpstr>
      <vt:lpstr>Performance with Varying DRAM Bandwidth</vt:lpstr>
      <vt:lpstr>Performance Improvement via Customization</vt:lpstr>
      <vt:lpstr>Performance Improvement via Customization</vt:lpstr>
      <vt:lpstr>Pythia’s Overhead</vt:lpstr>
      <vt:lpstr>Pythia is Open Source</vt:lpstr>
      <vt:lpstr>Pythia Talk Video</vt:lpstr>
      <vt:lpstr>A Lot More in the Pythia Paper</vt:lpstr>
      <vt:lpstr>PowerPoint Presentation</vt:lpstr>
      <vt:lpstr>Hermes: Perceptron-Based  Off-Chip Load Prediction </vt:lpstr>
      <vt:lpstr>Learning-Based Off-Chip Load Predictors</vt:lpstr>
      <vt:lpstr>Hermes Talk Video</vt:lpstr>
      <vt:lpstr>PowerPoint Presentation</vt:lpstr>
      <vt:lpstr>Problem</vt:lpstr>
      <vt:lpstr>Traditional Solutions</vt:lpstr>
      <vt:lpstr>Key Observation 1</vt:lpstr>
      <vt:lpstr>Key Observation 2</vt:lpstr>
      <vt:lpstr>Caches are Getting Bigger and Slower…</vt:lpstr>
      <vt:lpstr>Our Goal</vt:lpstr>
      <vt:lpstr>PowerPoint Presentation</vt:lpstr>
      <vt:lpstr>Hermes: Key Contribution</vt:lpstr>
      <vt:lpstr>Hermes Overview</vt:lpstr>
      <vt:lpstr>Hermes Overview</vt:lpstr>
      <vt:lpstr>Designing the Off-Chip Load Predictor</vt:lpstr>
      <vt:lpstr>POPET: Perceptron-Based Off-Chip Predictor</vt:lpstr>
      <vt:lpstr>Predicting using POPET</vt:lpstr>
      <vt:lpstr>Training POPET</vt:lpstr>
      <vt:lpstr>Evaluation</vt:lpstr>
      <vt:lpstr>Simulation Methodology</vt:lpstr>
      <vt:lpstr>Single-Core Performance Improvement</vt:lpstr>
      <vt:lpstr>Increase in Main Memory Requests</vt:lpstr>
      <vt:lpstr>Performance with Varying Memory Bandwidth</vt:lpstr>
      <vt:lpstr>Performance with Varying Baseline Prefetcher</vt:lpstr>
      <vt:lpstr>Overhead of Hermes</vt:lpstr>
      <vt:lpstr>A Lot More in the Hermes Paper </vt:lpstr>
      <vt:lpstr>A New Approach to Latency Reduction</vt:lpstr>
      <vt:lpstr>Hermes: Summary</vt:lpstr>
      <vt:lpstr>Hermes is Open Source</vt:lpstr>
      <vt:lpstr>Easy To Define Your Own Off-Chip Predictor</vt:lpstr>
      <vt:lpstr>Easy To Define Your Own Off-Chip Predictor</vt:lpstr>
      <vt:lpstr>Off-Chip Prediction Can Further Enable…</vt:lpstr>
      <vt:lpstr>Learning-Based Off-Chip Load Predictors</vt:lpstr>
      <vt:lpstr>Hermes Talk Video</vt:lpstr>
      <vt:lpstr>PowerPoint Presentation</vt:lpstr>
      <vt:lpstr>Reinforcement Learning Based DRAM Controllers</vt:lpstr>
      <vt:lpstr>DRAM Controller: Functions</vt:lpstr>
      <vt:lpstr>Why Are DRAM Controllers Difficult to Design?</vt:lpstr>
      <vt:lpstr>Many DRAM Timing Constraints</vt:lpstr>
      <vt:lpstr>More on DRAM Operation</vt:lpstr>
      <vt:lpstr>DRAM Scheduling Policies (I)</vt:lpstr>
      <vt:lpstr>DRAM Scheduling Policies (II)</vt:lpstr>
      <vt:lpstr>Memory Performance Attacks [USENIX SEC’07]  </vt:lpstr>
      <vt:lpstr>STFM [MICRO’07] </vt:lpstr>
      <vt:lpstr>PAR-BS [ISCA’08] </vt:lpstr>
      <vt:lpstr>On PAR-BS</vt:lpstr>
      <vt:lpstr>ATLAS Memory Scheduler [HPCA’10] </vt:lpstr>
      <vt:lpstr>Thread Cluster Memory Scheduling [MICRO’10] </vt:lpstr>
      <vt:lpstr>BLISS [ICCD’14, TPDS’16] </vt:lpstr>
      <vt:lpstr>Staged Memory Scheduling: CPU-GPU [ISCA’12] </vt:lpstr>
      <vt:lpstr>DASH: Heterogeneous Systems [TACO’16] </vt:lpstr>
      <vt:lpstr>MISE: Predictable Performance [HPCA’13] </vt:lpstr>
      <vt:lpstr>ASM: Predictable Performance [MICRO’15] </vt:lpstr>
      <vt:lpstr>The Future</vt:lpstr>
      <vt:lpstr>Memory Control is Getting More Complex</vt:lpstr>
      <vt:lpstr>Reality and Dream</vt:lpstr>
      <vt:lpstr>Self-Optimizing DRAM Controllers</vt:lpstr>
      <vt:lpstr>Self-Optimizing DRAM Controllers</vt:lpstr>
      <vt:lpstr>Self-Optimizing DRAM Controllers</vt:lpstr>
      <vt:lpstr>Self-Optimizing DRAM Controllers</vt:lpstr>
      <vt:lpstr>States, Actions, Rewards</vt:lpstr>
      <vt:lpstr>Performance Results</vt:lpstr>
      <vt:lpstr>Self Optimizing DRAM Controllers</vt:lpstr>
      <vt:lpstr>More on Self-Optimizing DRAM Controllers (I)</vt:lpstr>
      <vt:lpstr>More on Self-Optimizing DRAM Controllers (II)</vt:lpstr>
      <vt:lpstr>The Future</vt:lpstr>
      <vt:lpstr>Sibyl: Reinforcement Learning based Data Placement in Hybrid SSDs</vt:lpstr>
      <vt:lpstr>Self-Optimizing Hybrid SSD Controllers</vt:lpstr>
      <vt:lpstr>PowerPoint Presentation</vt:lpstr>
      <vt:lpstr>Executive Summary</vt:lpstr>
      <vt:lpstr>Hybrid Storage System Basics</vt:lpstr>
      <vt:lpstr>Hybrid Storage System Basics</vt:lpstr>
      <vt:lpstr>Key Shortcomings in Prior Techniques</vt:lpstr>
      <vt:lpstr>Lack of Extensibility (1/2)</vt:lpstr>
      <vt:lpstr>Lack of Extensibility (2/2)</vt:lpstr>
      <vt:lpstr>Our Goal</vt:lpstr>
      <vt:lpstr>Our Proposal</vt:lpstr>
      <vt:lpstr>Basics of Reinforcement Learning (RL)</vt:lpstr>
      <vt:lpstr>Formulating Data Placement as RL</vt:lpstr>
      <vt:lpstr>What is State?</vt:lpstr>
      <vt:lpstr>What is Reward?</vt:lpstr>
      <vt:lpstr>What is Action?</vt:lpstr>
      <vt:lpstr>Talk Outline</vt:lpstr>
      <vt:lpstr>Sibyl Execution</vt:lpstr>
      <vt:lpstr>Sibyl Design: Overview</vt:lpstr>
      <vt:lpstr>RL Decision Thread</vt:lpstr>
      <vt:lpstr>RL Decision Thread</vt:lpstr>
      <vt:lpstr>RL Decision Thread</vt:lpstr>
      <vt:lpstr>RL Decision Thread</vt:lpstr>
      <vt:lpstr>RL Decision Thread</vt:lpstr>
      <vt:lpstr>RL Training Thread</vt:lpstr>
      <vt:lpstr>Periodic Weight Transfer</vt:lpstr>
      <vt:lpstr>Evaluation Methodology (1/3)</vt:lpstr>
      <vt:lpstr>Evaluation Methodology (2/3)</vt:lpstr>
      <vt:lpstr>Evaluation Methodology (3/3)</vt:lpstr>
      <vt:lpstr>Performance Analysis</vt:lpstr>
      <vt:lpstr>Performance Analysis</vt:lpstr>
      <vt:lpstr>Performance Analysis</vt:lpstr>
      <vt:lpstr>Performance Analysis</vt:lpstr>
      <vt:lpstr>Performance Analysis</vt:lpstr>
      <vt:lpstr>Performance on Tri-HSS</vt:lpstr>
      <vt:lpstr>Performance on Tri-HSS</vt:lpstr>
      <vt:lpstr>Performance on Tri-HSS</vt:lpstr>
      <vt:lpstr>Sibyl’s Overhead</vt:lpstr>
      <vt:lpstr>More in the Paper (1/3)</vt:lpstr>
      <vt:lpstr>More in the Paper (2/3)</vt:lpstr>
      <vt:lpstr>More in the Paper (3/3)</vt:lpstr>
      <vt:lpstr>Conclusion</vt:lpstr>
      <vt:lpstr>Major Directions</vt:lpstr>
      <vt:lpstr>ISCA 2022 Paper, Slides, Videos</vt:lpstr>
      <vt:lpstr>SSD Course (Spring 2023)</vt:lpstr>
      <vt:lpstr>Comp Arch (Fall 2021)</vt:lpstr>
      <vt:lpstr>Memory Systems and Memory-Centric Computing  Topic 4: ML/AI-Driven Memory Systems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ATLAS: A Scalable and High-Performance Scheduling Algorithm for Multiple Memory Controllers</dc:title>
  <dc:creator>yoongu</dc:creator>
  <cp:lastModifiedBy>Mutlu  Onur</cp:lastModifiedBy>
  <cp:revision>3335</cp:revision>
  <cp:lastPrinted>2017-12-05T03:30:35Z</cp:lastPrinted>
  <dcterms:created xsi:type="dcterms:W3CDTF">2010-10-08T20:41:54Z</dcterms:created>
  <dcterms:modified xsi:type="dcterms:W3CDTF">2024-07-08T07:29:59Z</dcterms:modified>
</cp:coreProperties>
</file>