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7.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8.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9.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0.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3.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4.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6.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0.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1.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2.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3.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xml" ContentType="application/vnd.openxmlformats-officedocument.presentationml.tags+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notesSlides/notesSlide2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3.xml" ContentType="application/vnd.openxmlformats-officedocument.themeOverride+xml"/>
  <Override PartName="/ppt/notesSlides/notesSlide3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4.xml" ContentType="application/vnd.openxmlformats-officedocument.themeOverride+xml"/>
  <Override PartName="/ppt/notesSlides/notesSlide3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9.xml" ContentType="application/vnd.openxmlformats-officedocument.presentationml.tags+xml"/>
  <Override PartName="/ppt/notesSlides/notesSlide42.xml" ContentType="application/vnd.openxmlformats-officedocument.presentationml.notesSlide+xml"/>
  <Override PartName="/ppt/tags/tag10.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1.xml" ContentType="application/vnd.openxmlformats-officedocument.presentationml.tags+xml"/>
  <Override PartName="/ppt/notesSlides/notesSlide49.xml" ContentType="application/vnd.openxmlformats-officedocument.presentationml.notesSlide+xml"/>
  <Override PartName="/ppt/tags/tag12.xml" ContentType="application/vnd.openxmlformats-officedocument.presentationml.tags+xml"/>
  <Override PartName="/ppt/notesSlides/notesSlide50.xml" ContentType="application/vnd.openxmlformats-officedocument.presentationml.notesSlide+xml"/>
  <Override PartName="/ppt/tags/tag13.xml" ContentType="application/vnd.openxmlformats-officedocument.presentationml.tags+xml"/>
  <Override PartName="/ppt/notesSlides/notesSlide51.xml" ContentType="application/vnd.openxmlformats-officedocument.presentationml.notesSlide+xml"/>
  <Override PartName="/ppt/tags/tag14.xml" ContentType="application/vnd.openxmlformats-officedocument.presentationml.tags+xml"/>
  <Override PartName="/ppt/notesSlides/notesSlide52.xml" ContentType="application/vnd.openxmlformats-officedocument.presentationml.notesSlide+xml"/>
  <Override PartName="/ppt/tags/tag15.xml" ContentType="application/vnd.openxmlformats-officedocument.presentationml.tags+xml"/>
  <Override PartName="/ppt/notesSlides/notesSlide53.xml" ContentType="application/vnd.openxmlformats-officedocument.presentationml.notesSlide+xml"/>
  <Override PartName="/ppt/tags/tag16.xml" ContentType="application/vnd.openxmlformats-officedocument.presentationml.tags+xml"/>
  <Override PartName="/ppt/notesSlides/notesSlide54.xml" ContentType="application/vnd.openxmlformats-officedocument.presentationml.notesSlide+xml"/>
  <Override PartName="/ppt/tags/tag17.xml" ContentType="application/vnd.openxmlformats-officedocument.presentationml.tags+xml"/>
  <Override PartName="/ppt/notesSlides/notesSlide55.xml" ContentType="application/vnd.openxmlformats-officedocument.presentationml.notesSlide+xml"/>
  <Override PartName="/ppt/tags/tag18.xml" ContentType="application/vnd.openxmlformats-officedocument.presentationml.tags+xml"/>
  <Override PartName="/ppt/notesSlides/notesSlide56.xml" ContentType="application/vnd.openxmlformats-officedocument.presentationml.notesSlide+xml"/>
  <Override PartName="/ppt/tags/tag19.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0.xml" ContentType="application/vnd.openxmlformats-officedocument.presentationml.tags+xml"/>
  <Override PartName="/ppt/notesSlides/notesSlide59.xml" ContentType="application/vnd.openxmlformats-officedocument.presentationml.notesSlide+xml"/>
  <Override PartName="/ppt/tags/tag21.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23.xml" ContentType="application/vnd.openxmlformats-officedocument.presentationml.tags+xml"/>
  <Override PartName="/ppt/notesSlides/notesSlide70.xml" ContentType="application/vnd.openxmlformats-officedocument.presentationml.notesSlide+xml"/>
  <Override PartName="/ppt/tags/tag24.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25.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26.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27.xml" ContentType="application/vnd.openxmlformats-officedocument.presentationml.tags+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728" r:id="rId26"/>
    <p:sldMasterId id="2147486798" r:id="rId27"/>
    <p:sldMasterId id="2147486804" r:id="rId28"/>
    <p:sldMasterId id="2147486841" r:id="rId29"/>
    <p:sldMasterId id="2147486853" r:id="rId30"/>
    <p:sldMasterId id="2147486865" r:id="rId31"/>
    <p:sldMasterId id="2147486890" r:id="rId32"/>
    <p:sldMasterId id="2147486915" r:id="rId33"/>
    <p:sldMasterId id="2147486940" r:id="rId34"/>
    <p:sldMasterId id="2147486952" r:id="rId35"/>
    <p:sldMasterId id="2147486967" r:id="rId36"/>
    <p:sldMasterId id="2147487027" r:id="rId37"/>
    <p:sldMasterId id="2147487058" r:id="rId38"/>
    <p:sldMasterId id="2147487113" r:id="rId39"/>
    <p:sldMasterId id="2147487152" r:id="rId40"/>
    <p:sldMasterId id="2147487162" r:id="rId41"/>
    <p:sldMasterId id="2147487179" r:id="rId42"/>
    <p:sldMasterId id="2147487184" r:id="rId43"/>
    <p:sldMasterId id="2147487189" r:id="rId44"/>
  </p:sldMasterIdLst>
  <p:notesMasterIdLst>
    <p:notesMasterId r:id="rId205"/>
  </p:notesMasterIdLst>
  <p:handoutMasterIdLst>
    <p:handoutMasterId r:id="rId206"/>
  </p:handoutMasterIdLst>
  <p:sldIdLst>
    <p:sldId id="5652" r:id="rId45"/>
    <p:sldId id="5219" r:id="rId46"/>
    <p:sldId id="5218" r:id="rId47"/>
    <p:sldId id="5699" r:id="rId48"/>
    <p:sldId id="5701" r:id="rId49"/>
    <p:sldId id="5675" r:id="rId50"/>
    <p:sldId id="5677" r:id="rId51"/>
    <p:sldId id="5678" r:id="rId52"/>
    <p:sldId id="5679" r:id="rId53"/>
    <p:sldId id="5703" r:id="rId54"/>
    <p:sldId id="5702" r:id="rId55"/>
    <p:sldId id="5673" r:id="rId56"/>
    <p:sldId id="7184" r:id="rId57"/>
    <p:sldId id="5347" r:id="rId58"/>
    <p:sldId id="5363" r:id="rId59"/>
    <p:sldId id="7186" r:id="rId60"/>
    <p:sldId id="6503" r:id="rId61"/>
    <p:sldId id="7285" r:id="rId62"/>
    <p:sldId id="7283" r:id="rId63"/>
    <p:sldId id="4933" r:id="rId64"/>
    <p:sldId id="7287" r:id="rId65"/>
    <p:sldId id="7307" r:id="rId66"/>
    <p:sldId id="397" r:id="rId67"/>
    <p:sldId id="408" r:id="rId68"/>
    <p:sldId id="409" r:id="rId69"/>
    <p:sldId id="410" r:id="rId70"/>
    <p:sldId id="411" r:id="rId71"/>
    <p:sldId id="413" r:id="rId72"/>
    <p:sldId id="414" r:id="rId73"/>
    <p:sldId id="415" r:id="rId74"/>
    <p:sldId id="7060" r:id="rId75"/>
    <p:sldId id="7058" r:id="rId76"/>
    <p:sldId id="416" r:id="rId77"/>
    <p:sldId id="418" r:id="rId78"/>
    <p:sldId id="419" r:id="rId79"/>
    <p:sldId id="420" r:id="rId80"/>
    <p:sldId id="457" r:id="rId81"/>
    <p:sldId id="423" r:id="rId82"/>
    <p:sldId id="424" r:id="rId83"/>
    <p:sldId id="425" r:id="rId84"/>
    <p:sldId id="426" r:id="rId85"/>
    <p:sldId id="7310" r:id="rId86"/>
    <p:sldId id="7334" r:id="rId87"/>
    <p:sldId id="429" r:id="rId88"/>
    <p:sldId id="7288" r:id="rId89"/>
    <p:sldId id="7289" r:id="rId90"/>
    <p:sldId id="7290" r:id="rId91"/>
    <p:sldId id="381" r:id="rId92"/>
    <p:sldId id="382" r:id="rId93"/>
    <p:sldId id="387" r:id="rId94"/>
    <p:sldId id="384" r:id="rId95"/>
    <p:sldId id="7291" r:id="rId96"/>
    <p:sldId id="353" r:id="rId97"/>
    <p:sldId id="354" r:id="rId98"/>
    <p:sldId id="417" r:id="rId99"/>
    <p:sldId id="355" r:id="rId100"/>
    <p:sldId id="356" r:id="rId101"/>
    <p:sldId id="357" r:id="rId102"/>
    <p:sldId id="358" r:id="rId103"/>
    <p:sldId id="359" r:id="rId104"/>
    <p:sldId id="361" r:id="rId105"/>
    <p:sldId id="362" r:id="rId106"/>
    <p:sldId id="363" r:id="rId107"/>
    <p:sldId id="7292" r:id="rId108"/>
    <p:sldId id="7293" r:id="rId109"/>
    <p:sldId id="7294" r:id="rId110"/>
    <p:sldId id="367" r:id="rId111"/>
    <p:sldId id="370" r:id="rId112"/>
    <p:sldId id="7295" r:id="rId113"/>
    <p:sldId id="373" r:id="rId114"/>
    <p:sldId id="7296" r:id="rId115"/>
    <p:sldId id="375" r:id="rId116"/>
    <p:sldId id="376" r:id="rId117"/>
    <p:sldId id="378" r:id="rId118"/>
    <p:sldId id="380" r:id="rId119"/>
    <p:sldId id="7311" r:id="rId120"/>
    <p:sldId id="379" r:id="rId121"/>
    <p:sldId id="7185" r:id="rId122"/>
    <p:sldId id="7303" r:id="rId123"/>
    <p:sldId id="4457" r:id="rId124"/>
    <p:sldId id="4436" r:id="rId125"/>
    <p:sldId id="5529" r:id="rId126"/>
    <p:sldId id="4696" r:id="rId127"/>
    <p:sldId id="5742" r:id="rId128"/>
    <p:sldId id="6179" r:id="rId129"/>
    <p:sldId id="5835" r:id="rId130"/>
    <p:sldId id="7252" r:id="rId131"/>
    <p:sldId id="5837" r:id="rId132"/>
    <p:sldId id="6965" r:id="rId133"/>
    <p:sldId id="7240" r:id="rId134"/>
    <p:sldId id="7302" r:id="rId135"/>
    <p:sldId id="6768" r:id="rId136"/>
    <p:sldId id="5834" r:id="rId137"/>
    <p:sldId id="6061" r:id="rId138"/>
    <p:sldId id="6930" r:id="rId139"/>
    <p:sldId id="7043" r:id="rId140"/>
    <p:sldId id="6544" r:id="rId141"/>
    <p:sldId id="7312" r:id="rId142"/>
    <p:sldId id="6660" r:id="rId143"/>
    <p:sldId id="7297" r:id="rId144"/>
    <p:sldId id="5817" r:id="rId145"/>
    <p:sldId id="4691" r:id="rId146"/>
    <p:sldId id="4692" r:id="rId147"/>
    <p:sldId id="4693" r:id="rId148"/>
    <p:sldId id="4654" r:id="rId149"/>
    <p:sldId id="4655" r:id="rId150"/>
    <p:sldId id="4700" r:id="rId151"/>
    <p:sldId id="5868" r:id="rId152"/>
    <p:sldId id="5869" r:id="rId153"/>
    <p:sldId id="5870" r:id="rId154"/>
    <p:sldId id="4720" r:id="rId155"/>
    <p:sldId id="5871" r:id="rId156"/>
    <p:sldId id="4695" r:id="rId157"/>
    <p:sldId id="4699" r:id="rId158"/>
    <p:sldId id="5818" r:id="rId159"/>
    <p:sldId id="7308" r:id="rId160"/>
    <p:sldId id="7299" r:id="rId161"/>
    <p:sldId id="7298" r:id="rId162"/>
    <p:sldId id="7300" r:id="rId163"/>
    <p:sldId id="5990" r:id="rId164"/>
    <p:sldId id="5999" r:id="rId165"/>
    <p:sldId id="5971" r:id="rId166"/>
    <p:sldId id="5996" r:id="rId167"/>
    <p:sldId id="7067" r:id="rId168"/>
    <p:sldId id="5972" r:id="rId169"/>
    <p:sldId id="5981" r:id="rId170"/>
    <p:sldId id="5997" r:id="rId171"/>
    <p:sldId id="5998" r:id="rId172"/>
    <p:sldId id="7068" r:id="rId173"/>
    <p:sldId id="5986" r:id="rId174"/>
    <p:sldId id="7144" r:id="rId175"/>
    <p:sldId id="7301" r:id="rId176"/>
    <p:sldId id="7309" r:id="rId177"/>
    <p:sldId id="7304" r:id="rId178"/>
    <p:sldId id="7305" r:id="rId179"/>
    <p:sldId id="7306" r:id="rId180"/>
    <p:sldId id="7183" r:id="rId181"/>
    <p:sldId id="7332" r:id="rId182"/>
    <p:sldId id="5700" r:id="rId183"/>
    <p:sldId id="7333" r:id="rId184"/>
    <p:sldId id="422" r:id="rId185"/>
    <p:sldId id="427" r:id="rId186"/>
    <p:sldId id="428" r:id="rId187"/>
    <p:sldId id="7335" r:id="rId188"/>
    <p:sldId id="396" r:id="rId189"/>
    <p:sldId id="369" r:id="rId190"/>
    <p:sldId id="7313" r:id="rId191"/>
    <p:sldId id="5903" r:id="rId192"/>
    <p:sldId id="7320" r:id="rId193"/>
    <p:sldId id="7321" r:id="rId194"/>
    <p:sldId id="7322" r:id="rId195"/>
    <p:sldId id="7323" r:id="rId196"/>
    <p:sldId id="7324" r:id="rId197"/>
    <p:sldId id="7325" r:id="rId198"/>
    <p:sldId id="7326" r:id="rId199"/>
    <p:sldId id="7327" r:id="rId200"/>
    <p:sldId id="7328" r:id="rId201"/>
    <p:sldId id="7329" r:id="rId202"/>
    <p:sldId id="7330" r:id="rId203"/>
    <p:sldId id="7331" r:id="rId20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63" autoAdjust="0"/>
    <p:restoredTop sz="50000" autoAdjust="0"/>
  </p:normalViewPr>
  <p:slideViewPr>
    <p:cSldViewPr>
      <p:cViewPr varScale="1">
        <p:scale>
          <a:sx n="205" d="100"/>
          <a:sy n="205" d="100"/>
        </p:scale>
        <p:origin x="220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59" Type="http://schemas.openxmlformats.org/officeDocument/2006/relationships/slide" Target="slides/slide115.xml"/><Relationship Id="rId170" Type="http://schemas.openxmlformats.org/officeDocument/2006/relationships/slide" Target="slides/slide126.xml"/><Relationship Id="rId191" Type="http://schemas.openxmlformats.org/officeDocument/2006/relationships/slide" Target="slides/slide147.xml"/><Relationship Id="rId205" Type="http://schemas.openxmlformats.org/officeDocument/2006/relationships/notesMaster" Target="notesMasters/notesMaster1.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181" Type="http://schemas.openxmlformats.org/officeDocument/2006/relationships/slide" Target="slides/slide13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71" Type="http://schemas.openxmlformats.org/officeDocument/2006/relationships/slide" Target="slides/slide127.xml"/><Relationship Id="rId192" Type="http://schemas.openxmlformats.org/officeDocument/2006/relationships/slide" Target="slides/slide148.xml"/><Relationship Id="rId206" Type="http://schemas.openxmlformats.org/officeDocument/2006/relationships/handoutMaster" Target="handoutMasters/handout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5" Type="http://schemas.openxmlformats.org/officeDocument/2006/relationships/slide" Target="slides/slide31.xml"/><Relationship Id="rId96" Type="http://schemas.openxmlformats.org/officeDocument/2006/relationships/slide" Target="slides/slide52.xml"/><Relationship Id="rId140" Type="http://schemas.openxmlformats.org/officeDocument/2006/relationships/slide" Target="slides/slide96.xml"/><Relationship Id="rId161" Type="http://schemas.openxmlformats.org/officeDocument/2006/relationships/slide" Target="slides/slide117.xml"/><Relationship Id="rId182" Type="http://schemas.openxmlformats.org/officeDocument/2006/relationships/slide" Target="slides/slide13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5.xml"/><Relationship Id="rId44" Type="http://schemas.openxmlformats.org/officeDocument/2006/relationships/slideMaster" Target="slideMasters/slideMaster44.xml"/><Relationship Id="rId65" Type="http://schemas.openxmlformats.org/officeDocument/2006/relationships/slide" Target="slides/slide21.xml"/><Relationship Id="rId86" Type="http://schemas.openxmlformats.org/officeDocument/2006/relationships/slide" Target="slides/slide42.xml"/><Relationship Id="rId130" Type="http://schemas.openxmlformats.org/officeDocument/2006/relationships/slide" Target="slides/slide86.xml"/><Relationship Id="rId151" Type="http://schemas.openxmlformats.org/officeDocument/2006/relationships/slide" Target="slides/slide107.xml"/><Relationship Id="rId172" Type="http://schemas.openxmlformats.org/officeDocument/2006/relationships/slide" Target="slides/slide128.xml"/><Relationship Id="rId193" Type="http://schemas.openxmlformats.org/officeDocument/2006/relationships/slide" Target="slides/slide149.xml"/><Relationship Id="rId207"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65.xml"/><Relationship Id="rId34" Type="http://schemas.openxmlformats.org/officeDocument/2006/relationships/slideMaster" Target="slideMasters/slideMaster34.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20" Type="http://schemas.openxmlformats.org/officeDocument/2006/relationships/slide" Target="slides/slide76.xml"/><Relationship Id="rId141" Type="http://schemas.openxmlformats.org/officeDocument/2006/relationships/slide" Target="slides/slide97.xml"/><Relationship Id="rId7" Type="http://schemas.openxmlformats.org/officeDocument/2006/relationships/slideMaster" Target="slideMasters/slideMaster7.xml"/><Relationship Id="rId162" Type="http://schemas.openxmlformats.org/officeDocument/2006/relationships/slide" Target="slides/slide118.xml"/><Relationship Id="rId183" Type="http://schemas.openxmlformats.org/officeDocument/2006/relationships/slide" Target="slides/slide139.xml"/><Relationship Id="rId24" Type="http://schemas.openxmlformats.org/officeDocument/2006/relationships/slideMaster" Target="slideMasters/slideMaster24.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31" Type="http://schemas.openxmlformats.org/officeDocument/2006/relationships/slide" Target="slides/slide87.xml"/><Relationship Id="rId61" Type="http://schemas.openxmlformats.org/officeDocument/2006/relationships/slide" Target="slides/slide17.xml"/><Relationship Id="rId82" Type="http://schemas.openxmlformats.org/officeDocument/2006/relationships/slide" Target="slides/slide38.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199" Type="http://schemas.openxmlformats.org/officeDocument/2006/relationships/slide" Target="slides/slide155.xml"/><Relationship Id="rId203" Type="http://schemas.openxmlformats.org/officeDocument/2006/relationships/slide" Target="slides/slide159.xml"/><Relationship Id="rId208"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189" Type="http://schemas.openxmlformats.org/officeDocument/2006/relationships/slide" Target="slides/slide14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79" Type="http://schemas.openxmlformats.org/officeDocument/2006/relationships/slide" Target="slides/slide135.xml"/><Relationship Id="rId195" Type="http://schemas.openxmlformats.org/officeDocument/2006/relationships/slide" Target="slides/slide151.xml"/><Relationship Id="rId209" Type="http://schemas.openxmlformats.org/officeDocument/2006/relationships/theme" Target="theme/theme1.xml"/><Relationship Id="rId190" Type="http://schemas.openxmlformats.org/officeDocument/2006/relationships/slide" Target="slides/slide146.xml"/><Relationship Id="rId204" Type="http://schemas.openxmlformats.org/officeDocument/2006/relationships/slide" Target="slides/slide16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slide" Target="slides/slide104.xml"/><Relationship Id="rId164" Type="http://schemas.openxmlformats.org/officeDocument/2006/relationships/slide" Target="slides/slide120.xml"/><Relationship Id="rId169" Type="http://schemas.openxmlformats.org/officeDocument/2006/relationships/slide" Target="slides/slide125.xml"/><Relationship Id="rId185" Type="http://schemas.openxmlformats.org/officeDocument/2006/relationships/slide" Target="slides/slide1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6.xml"/><Relationship Id="rId21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201" Type="http://schemas.openxmlformats.org/officeDocument/2006/relationships/slide" Target="slides/slide15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202" Type="http://schemas.openxmlformats.org/officeDocument/2006/relationships/slide" Target="slides/slide15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s>
</file>

<file path=ppt/charts/_rels/chart1.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bera/Documents/work/DMF/dmf_micro22_2%20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bera/Documents/work/DMF/dmf_micro22_2%20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Users/rbera/Documents/work/DMF/dmf_micro22_2.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Users/rbera/Documents/work/DMF/dmf_micro22_2.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Users/rbera/Documents/work/DMF/dmf_micro22_2%20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Users/rbera/Documents/work/Pythia/pythia_MICRO21.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Users/rbera/Documents/work/Pythia/pythia_MICRO21.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rbera/Documents/work/DMF/dmf_micro22_2%20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91485075410255"/>
          <c:y val="3.844562174602309E-2"/>
          <c:w val="0.71913039068019613"/>
          <c:h val="0.51298873229523223"/>
        </c:manualLayout>
      </c:layout>
      <c:lineChart>
        <c:grouping val="standard"/>
        <c:varyColors val="0"/>
        <c:ser>
          <c:idx val="1"/>
          <c:order val="0"/>
          <c:tx>
            <c:strRef>
              <c:f>'cache-size-latency-comp'!$C$1</c:f>
              <c:strCache>
                <c:ptCount val="1"/>
                <c:pt idx="0">
                  <c:v>Latency</c:v>
                </c:pt>
              </c:strCache>
            </c:strRef>
          </c:tx>
          <c:spPr>
            <a:ln w="28575" cap="rnd">
              <a:noFill/>
              <a:round/>
            </a:ln>
            <a:effectLst/>
          </c:spPr>
          <c:marker>
            <c:symbol val="circle"/>
            <c:size val="16"/>
            <c:spPr>
              <a:solidFill>
                <a:srgbClr val="FFC000"/>
              </a:solidFill>
              <a:ln w="38100">
                <a:solidFill>
                  <a:srgbClr val="C00000"/>
                </a:solidFill>
              </a:ln>
              <a:effectLst/>
            </c:spPr>
          </c:marker>
          <c:trendline>
            <c:spPr>
              <a:ln w="50800" cap="rnd">
                <a:solidFill>
                  <a:srgbClr val="C00000"/>
                </a:solidFill>
                <a:prstDash val="sysDash"/>
              </a:ln>
              <a:effectLst/>
            </c:spPr>
            <c:trendlineType val="linear"/>
            <c:dispRSqr val="0"/>
            <c:dispEq val="0"/>
          </c:trendline>
          <c:cat>
            <c:strRef>
              <c:f>'cache-size-latency-comp'!$A$2:$A$6</c:f>
              <c:strCache>
                <c:ptCount val="5"/>
                <c:pt idx="0">
                  <c:v>Skylake (2015)</c:v>
                </c:pt>
                <c:pt idx="1">
                  <c:v>Sunny Cove (2019)</c:v>
                </c:pt>
                <c:pt idx="2">
                  <c:v>Willow Cove (2020)</c:v>
                </c:pt>
                <c:pt idx="3">
                  <c:v>Golden Cove P-core (2021)</c:v>
                </c:pt>
                <c:pt idx="4">
                  <c:v>Raptor Lake P-core (2022)</c:v>
                </c:pt>
              </c:strCache>
            </c:strRef>
          </c:cat>
          <c:val>
            <c:numRef>
              <c:f>'cache-size-latency-comp'!$C$2:$C$6</c:f>
              <c:numCache>
                <c:formatCode>General</c:formatCode>
                <c:ptCount val="5"/>
                <c:pt idx="0">
                  <c:v>12</c:v>
                </c:pt>
                <c:pt idx="1">
                  <c:v>13</c:v>
                </c:pt>
                <c:pt idx="2">
                  <c:v>14</c:v>
                </c:pt>
                <c:pt idx="3">
                  <c:v>15</c:v>
                </c:pt>
                <c:pt idx="4">
                  <c:v>16</c:v>
                </c:pt>
              </c:numCache>
            </c:numRef>
          </c:val>
          <c:smooth val="0"/>
          <c:extLst>
            <c:ext xmlns:c16="http://schemas.microsoft.com/office/drawing/2014/chart" uri="{C3380CC4-5D6E-409C-BE32-E72D297353CC}">
              <c16:uniqueId val="{00000001-8485-D748-A7C4-C3C3E8B8E418}"/>
            </c:ext>
          </c:extLst>
        </c:ser>
        <c:dLbls>
          <c:showLegendKey val="0"/>
          <c:showVal val="0"/>
          <c:showCatName val="0"/>
          <c:showSerName val="0"/>
          <c:showPercent val="0"/>
          <c:showBubbleSize val="0"/>
        </c:dLbls>
        <c:marker val="1"/>
        <c:smooth val="0"/>
        <c:axId val="635713839"/>
        <c:axId val="635715487"/>
      </c:lineChart>
      <c:catAx>
        <c:axId val="635713839"/>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5487"/>
        <c:crosses val="autoZero"/>
        <c:auto val="1"/>
        <c:lblAlgn val="ctr"/>
        <c:lblOffset val="100"/>
        <c:noMultiLvlLbl val="0"/>
      </c:catAx>
      <c:valAx>
        <c:axId val="635715487"/>
        <c:scaling>
          <c:orientation val="minMax"/>
          <c:max val="17"/>
          <c:min val="1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GB" sz="2400" b="1" dirty="0"/>
                  <a:t>L2 Latency (</a:t>
                </a:r>
                <a:r>
                  <a:rPr lang="en-GB" sz="2400" b="1" baseline="0" dirty="0"/>
                  <a:t>processor cycles)</a:t>
                </a:r>
                <a:endParaRPr lang="en-GB" sz="2400" b="1" dirty="0"/>
              </a:p>
            </c:rich>
          </c:tx>
          <c:layout>
            <c:manualLayout>
              <c:xMode val="edge"/>
              <c:yMode val="edge"/>
              <c:x val="2.1375772708883512E-2"/>
              <c:y val="9.8295410483654599E-3"/>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3839"/>
        <c:crosses val="autoZero"/>
        <c:crossBetween val="between"/>
        <c:majorUnit val="1"/>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2000">
          <a:solidFill>
            <a:schemeClr val="tx1"/>
          </a:solidFill>
          <a:latin typeface="+mn-lt"/>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04863299899053"/>
          <c:y val="0.14156421087395166"/>
          <c:w val="0.81724549602951757"/>
          <c:h val="0.73827690263341816"/>
        </c:manualLayout>
      </c:layout>
      <c:barChart>
        <c:barDir val="col"/>
        <c:grouping val="clustered"/>
        <c:varyColors val="0"/>
        <c:ser>
          <c:idx val="0"/>
          <c:order val="0"/>
          <c:tx>
            <c:strRef>
              <c:f>'1C'!$HE$26</c:f>
              <c:strCache>
                <c:ptCount val="1"/>
                <c:pt idx="0">
                  <c:v>Hermes</c:v>
                </c:pt>
              </c:strCache>
            </c:strRef>
          </c:tx>
          <c:spPr>
            <a:solidFill>
              <a:schemeClr val="accent2"/>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'1C'!$HE$27:$HE$32</c:f>
              <c:numCache>
                <c:formatCode>General</c:formatCode>
                <c:ptCount val="6"/>
                <c:pt idx="0">
                  <c:v>1.0965925758007928</c:v>
                </c:pt>
                <c:pt idx="1">
                  <c:v>1.1184787259908222</c:v>
                </c:pt>
                <c:pt idx="2">
                  <c:v>1.1060867058864818</c:v>
                </c:pt>
                <c:pt idx="3">
                  <c:v>1.1108185655413441</c:v>
                </c:pt>
                <c:pt idx="4">
                  <c:v>1.1308845241969439</c:v>
                </c:pt>
                <c:pt idx="5">
                  <c:v>1.1150078010146012</c:v>
                </c:pt>
              </c:numCache>
            </c:numRef>
          </c:val>
          <c:extLst>
            <c:ext xmlns:c16="http://schemas.microsoft.com/office/drawing/2014/chart" uri="{C3380CC4-5D6E-409C-BE32-E72D297353CC}">
              <c16:uniqueId val="{00000000-F2F5-3844-A1BB-C7BCCC626267}"/>
            </c:ext>
          </c:extLst>
        </c:ser>
        <c:ser>
          <c:idx val="1"/>
          <c:order val="1"/>
          <c:tx>
            <c:strRef>
              <c:f>'1C'!$HF$26</c:f>
              <c:strCache>
                <c:ptCount val="1"/>
                <c:pt idx="0">
                  <c:v>Pythia</c:v>
                </c:pt>
              </c:strCache>
            </c:strRef>
          </c:tx>
          <c:spPr>
            <a:solidFill>
              <a:schemeClr val="accent1"/>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'1C'!$HF$27:$HF$32</c:f>
              <c:numCache>
                <c:formatCode>General</c:formatCode>
                <c:ptCount val="6"/>
                <c:pt idx="0">
                  <c:v>1.2123014259619322</c:v>
                </c:pt>
                <c:pt idx="1">
                  <c:v>1.271460568242625</c:v>
                </c:pt>
                <c:pt idx="2">
                  <c:v>1.0567761626053607</c:v>
                </c:pt>
                <c:pt idx="3">
                  <c:v>1.1992451882494004</c:v>
                </c:pt>
                <c:pt idx="4">
                  <c:v>1.2108056604117088</c:v>
                </c:pt>
                <c:pt idx="5">
                  <c:v>1.2034179298429193</c:v>
                </c:pt>
              </c:numCache>
            </c:numRef>
          </c:val>
          <c:extLst>
            <c:ext xmlns:c16="http://schemas.microsoft.com/office/drawing/2014/chart" uri="{C3380CC4-5D6E-409C-BE32-E72D297353CC}">
              <c16:uniqueId val="{00000001-F2F5-3844-A1BB-C7BCCC626267}"/>
            </c:ext>
          </c:extLst>
        </c:ser>
        <c:ser>
          <c:idx val="2"/>
          <c:order val="2"/>
          <c:tx>
            <c:strRef>
              <c:f>'1C'!$HG$26</c:f>
              <c:strCache>
                <c:ptCount val="1"/>
                <c:pt idx="0">
                  <c:v>Pythia + Hermes</c:v>
                </c:pt>
              </c:strCache>
            </c:strRef>
          </c:tx>
          <c:spPr>
            <a:solidFill>
              <a:schemeClr val="tx1"/>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'1C'!$HG$27:$HG$32</c:f>
              <c:numCache>
                <c:formatCode>General</c:formatCode>
                <c:ptCount val="6"/>
                <c:pt idx="0">
                  <c:v>1.2627521348667647</c:v>
                </c:pt>
                <c:pt idx="1">
                  <c:v>1.3007233272994472</c:v>
                </c:pt>
                <c:pt idx="2">
                  <c:v>1.1279232637393573</c:v>
                </c:pt>
                <c:pt idx="3">
                  <c:v>1.2387960597037622</c:v>
                </c:pt>
                <c:pt idx="4">
                  <c:v>1.2853686640590727</c:v>
                </c:pt>
                <c:pt idx="5">
                  <c:v>1.2573588609599857</c:v>
                </c:pt>
              </c:numCache>
            </c:numRef>
          </c:val>
          <c:extLst>
            <c:ext xmlns:c16="http://schemas.microsoft.com/office/drawing/2014/chart" uri="{C3380CC4-5D6E-409C-BE32-E72D297353CC}">
              <c16:uniqueId val="{00000002-F2F5-3844-A1BB-C7BCCC626267}"/>
            </c:ext>
          </c:extLst>
        </c:ser>
        <c:ser>
          <c:idx val="3"/>
          <c:order val="3"/>
          <c:tx>
            <c:strRef>
              <c:f>'1C'!$HH$26</c:f>
              <c:strCache>
                <c:ptCount val="1"/>
                <c:pt idx="0">
                  <c:v>Pythia + Ideal Hermes</c:v>
                </c:pt>
              </c:strCache>
            </c:strRef>
          </c:tx>
          <c:spPr>
            <a:solidFill>
              <a:schemeClr val="accent6"/>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'1C'!$HH$27:$HH$32</c:f>
              <c:numCache>
                <c:formatCode>General</c:formatCode>
                <c:ptCount val="6"/>
                <c:pt idx="0">
                  <c:v>1.2919827663781318</c:v>
                </c:pt>
                <c:pt idx="1">
                  <c:v>1.3305181676717928</c:v>
                </c:pt>
                <c:pt idx="2">
                  <c:v>1.1416614271696575</c:v>
                </c:pt>
                <c:pt idx="3">
                  <c:v>1.2610353404239476</c:v>
                </c:pt>
                <c:pt idx="4">
                  <c:v>1.3239462115977865</c:v>
                </c:pt>
                <c:pt idx="5">
                  <c:v>1.2862782215722983</c:v>
                </c:pt>
              </c:numCache>
            </c:numRef>
          </c:val>
          <c:extLst>
            <c:ext xmlns:c16="http://schemas.microsoft.com/office/drawing/2014/chart" uri="{C3380CC4-5D6E-409C-BE32-E72D297353CC}">
              <c16:uniqueId val="{00000003-F2F5-3844-A1BB-C7BCCC626267}"/>
            </c:ext>
          </c:extLst>
        </c:ser>
        <c:dLbls>
          <c:showLegendKey val="0"/>
          <c:showVal val="0"/>
          <c:showCatName val="0"/>
          <c:showSerName val="0"/>
          <c:showPercent val="0"/>
          <c:showBubbleSize val="0"/>
        </c:dLbls>
        <c:gapWidth val="150"/>
        <c:overlap val="-27"/>
        <c:axId val="1572335087"/>
        <c:axId val="1572348015"/>
      </c:barChart>
      <c:catAx>
        <c:axId val="1572335087"/>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572348015"/>
        <c:crosses val="autoZero"/>
        <c:auto val="1"/>
        <c:lblAlgn val="ctr"/>
        <c:lblOffset val="100"/>
        <c:noMultiLvlLbl val="0"/>
      </c:catAx>
      <c:valAx>
        <c:axId val="1572348015"/>
        <c:scaling>
          <c:orientation val="minMax"/>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r>
                  <a:rPr lang="en-GB"/>
                  <a:t>Geomean speedup</a:t>
                </a:r>
              </a:p>
              <a:p>
                <a:pPr>
                  <a:defRPr/>
                </a:pPr>
                <a:r>
                  <a:rPr lang="en-GB"/>
                  <a:t>over the No-prefetching system</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572335087"/>
        <c:crosses val="autoZero"/>
        <c:crossBetween val="between"/>
      </c:valAx>
      <c:spPr>
        <a:noFill/>
        <a:ln>
          <a:solidFill>
            <a:schemeClr val="tx1"/>
          </a:solidFill>
        </a:ln>
        <a:effectLst/>
      </c:spPr>
    </c:plotArea>
    <c:legend>
      <c:legendPos val="t"/>
      <c:layout>
        <c:manualLayout>
          <c:xMode val="edge"/>
          <c:yMode val="edge"/>
          <c:x val="6.8534709693782739E-2"/>
          <c:y val="1.2534562575842739E-2"/>
          <c:w val="0.92330442081480979"/>
          <c:h val="8.421175057875832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95362743223175"/>
          <c:y val="7.8255339902079682E-2"/>
          <c:w val="0.81334050159627636"/>
          <c:h val="0.80977640959494945"/>
        </c:manualLayout>
      </c:layout>
      <c:barChart>
        <c:barDir val="col"/>
        <c:grouping val="clustered"/>
        <c:varyColors val="0"/>
        <c:ser>
          <c:idx val="0"/>
          <c:order val="0"/>
          <c:tx>
            <c:strRef>
              <c:f>'1C'!$JT$12</c:f>
              <c:strCache>
                <c:ptCount val="1"/>
                <c:pt idx="0">
                  <c:v>Hermes</c:v>
                </c:pt>
              </c:strCache>
            </c:strRef>
          </c:tx>
          <c:spPr>
            <a:solidFill>
              <a:srgbClr val="ED7D31"/>
            </a:solidFill>
            <a:ln>
              <a:solidFill>
                <a:sysClr val="windowText" lastClr="000000"/>
              </a:solidFill>
            </a:ln>
            <a:effectLst/>
          </c:spPr>
          <c:invertIfNegative val="0"/>
          <c:cat>
            <c:strRef>
              <c:f>'1C'!$JS$13:$JS$18</c:f>
              <c:strCache>
                <c:ptCount val="6"/>
                <c:pt idx="0">
                  <c:v>SPEC06</c:v>
                </c:pt>
                <c:pt idx="1">
                  <c:v>SPEC17</c:v>
                </c:pt>
                <c:pt idx="2">
                  <c:v>PARSEC</c:v>
                </c:pt>
                <c:pt idx="3">
                  <c:v>Ligra</c:v>
                </c:pt>
                <c:pt idx="4">
                  <c:v>CVP</c:v>
                </c:pt>
                <c:pt idx="5">
                  <c:v>AVG</c:v>
                </c:pt>
              </c:strCache>
            </c:strRef>
          </c:cat>
          <c:val>
            <c:numRef>
              <c:f>'1C'!$JT$13:$JT$18</c:f>
              <c:numCache>
                <c:formatCode>0.00%</c:formatCode>
                <c:ptCount val="6"/>
                <c:pt idx="0">
                  <c:v>5.680496263835174E-2</c:v>
                </c:pt>
                <c:pt idx="1">
                  <c:v>2.9895445683178343E-2</c:v>
                </c:pt>
                <c:pt idx="2">
                  <c:v>0.27038208421009258</c:v>
                </c:pt>
                <c:pt idx="3">
                  <c:v>7.2652813816861103E-2</c:v>
                </c:pt>
                <c:pt idx="4">
                  <c:v>6.2029101912306039E-2</c:v>
                </c:pt>
                <c:pt idx="5">
                  <c:v>5.5441151982855971E-2</c:v>
                </c:pt>
              </c:numCache>
            </c:numRef>
          </c:val>
          <c:extLst>
            <c:ext xmlns:c16="http://schemas.microsoft.com/office/drawing/2014/chart" uri="{C3380CC4-5D6E-409C-BE32-E72D297353CC}">
              <c16:uniqueId val="{00000001-D458-714C-A33E-4E1021F04CC5}"/>
            </c:ext>
          </c:extLst>
        </c:ser>
        <c:ser>
          <c:idx val="1"/>
          <c:order val="1"/>
          <c:tx>
            <c:strRef>
              <c:f>'1C'!$JU$12</c:f>
              <c:strCache>
                <c:ptCount val="1"/>
                <c:pt idx="0">
                  <c:v>Pythia</c:v>
                </c:pt>
              </c:strCache>
            </c:strRef>
          </c:tx>
          <c:spPr>
            <a:solidFill>
              <a:srgbClr val="4472C4"/>
            </a:solidFill>
            <a:ln>
              <a:solidFill>
                <a:sysClr val="windowText" lastClr="000000"/>
              </a:solidFill>
            </a:ln>
            <a:effectLst/>
          </c:spPr>
          <c:invertIfNegative val="0"/>
          <c:cat>
            <c:strRef>
              <c:f>'1C'!$JS$13:$JS$18</c:f>
              <c:strCache>
                <c:ptCount val="6"/>
                <c:pt idx="0">
                  <c:v>SPEC06</c:v>
                </c:pt>
                <c:pt idx="1">
                  <c:v>SPEC17</c:v>
                </c:pt>
                <c:pt idx="2">
                  <c:v>PARSEC</c:v>
                </c:pt>
                <c:pt idx="3">
                  <c:v>Ligra</c:v>
                </c:pt>
                <c:pt idx="4">
                  <c:v>CVP</c:v>
                </c:pt>
                <c:pt idx="5">
                  <c:v>AVG</c:v>
                </c:pt>
              </c:strCache>
            </c:strRef>
          </c:cat>
          <c:val>
            <c:numRef>
              <c:f>'1C'!$JU$13:$JU$18</c:f>
              <c:numCache>
                <c:formatCode>0.00%</c:formatCode>
                <c:ptCount val="6"/>
                <c:pt idx="0">
                  <c:v>0.41861510559128073</c:v>
                </c:pt>
                <c:pt idx="1">
                  <c:v>0.24079544644193435</c:v>
                </c:pt>
                <c:pt idx="2">
                  <c:v>0.48616837229865795</c:v>
                </c:pt>
                <c:pt idx="3">
                  <c:v>0.37302095595573981</c:v>
                </c:pt>
                <c:pt idx="4">
                  <c:v>0.52322689681644596</c:v>
                </c:pt>
                <c:pt idx="5">
                  <c:v>0.38511861430126659</c:v>
                </c:pt>
              </c:numCache>
            </c:numRef>
          </c:val>
          <c:extLst>
            <c:ext xmlns:c16="http://schemas.microsoft.com/office/drawing/2014/chart" uri="{C3380CC4-5D6E-409C-BE32-E72D297353CC}">
              <c16:uniqueId val="{00000003-D458-714C-A33E-4E1021F04CC5}"/>
            </c:ext>
          </c:extLst>
        </c:ser>
        <c:ser>
          <c:idx val="2"/>
          <c:order val="2"/>
          <c:tx>
            <c:strRef>
              <c:f>'1C'!$JV$12</c:f>
              <c:strCache>
                <c:ptCount val="1"/>
                <c:pt idx="0">
                  <c:v>Pythia + Hermes</c:v>
                </c:pt>
              </c:strCache>
            </c:strRef>
          </c:tx>
          <c:spPr>
            <a:solidFill>
              <a:sysClr val="windowText" lastClr="000000"/>
            </a:solidFill>
            <a:ln>
              <a:solidFill>
                <a:sysClr val="windowText" lastClr="000000"/>
              </a:solidFill>
            </a:ln>
            <a:effectLst/>
          </c:spPr>
          <c:invertIfNegative val="0"/>
          <c:cat>
            <c:strRef>
              <c:f>'1C'!$JS$13:$JS$18</c:f>
              <c:strCache>
                <c:ptCount val="6"/>
                <c:pt idx="0">
                  <c:v>SPEC06</c:v>
                </c:pt>
                <c:pt idx="1">
                  <c:v>SPEC17</c:v>
                </c:pt>
                <c:pt idx="2">
                  <c:v>PARSEC</c:v>
                </c:pt>
                <c:pt idx="3">
                  <c:v>Ligra</c:v>
                </c:pt>
                <c:pt idx="4">
                  <c:v>CVP</c:v>
                </c:pt>
                <c:pt idx="5">
                  <c:v>AVG</c:v>
                </c:pt>
              </c:strCache>
            </c:strRef>
          </c:cat>
          <c:val>
            <c:numRef>
              <c:f>'1C'!$JV$13:$JV$18</c:f>
              <c:numCache>
                <c:formatCode>0.00%</c:formatCode>
                <c:ptCount val="6"/>
                <c:pt idx="0">
                  <c:v>0.4751081972624609</c:v>
                </c:pt>
                <c:pt idx="1">
                  <c:v>0.27920928913294168</c:v>
                </c:pt>
                <c:pt idx="2">
                  <c:v>0.65692914968598137</c:v>
                </c:pt>
                <c:pt idx="3">
                  <c:v>0.41847016586638813</c:v>
                </c:pt>
                <c:pt idx="4">
                  <c:v>0.60518267047915386</c:v>
                </c:pt>
                <c:pt idx="5">
                  <c:v>0.44428150675541156</c:v>
                </c:pt>
              </c:numCache>
            </c:numRef>
          </c:val>
          <c:extLst>
            <c:ext xmlns:c16="http://schemas.microsoft.com/office/drawing/2014/chart" uri="{C3380CC4-5D6E-409C-BE32-E72D297353CC}">
              <c16:uniqueId val="{00000005-D458-714C-A33E-4E1021F04CC5}"/>
            </c:ext>
          </c:extLst>
        </c:ser>
        <c:dLbls>
          <c:showLegendKey val="0"/>
          <c:showVal val="0"/>
          <c:showCatName val="0"/>
          <c:showSerName val="0"/>
          <c:showPercent val="0"/>
          <c:showBubbleSize val="0"/>
        </c:dLbls>
        <c:gapWidth val="150"/>
        <c:overlap val="-27"/>
        <c:axId val="1696996847"/>
        <c:axId val="1698432975"/>
      </c:barChart>
      <c:catAx>
        <c:axId val="1696996847"/>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698432975"/>
        <c:crosses val="autoZero"/>
        <c:auto val="1"/>
        <c:lblAlgn val="ctr"/>
        <c:lblOffset val="100"/>
        <c:noMultiLvlLbl val="0"/>
      </c:catAx>
      <c:valAx>
        <c:axId val="1698432975"/>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r>
                  <a:rPr lang="en-GB" sz="1800" dirty="0">
                    <a:solidFill>
                      <a:srgbClr val="0000FF"/>
                    </a:solidFill>
                  </a:rPr>
                  <a:t>% increase in main memory requests</a:t>
                </a:r>
              </a:p>
              <a:p>
                <a:pPr>
                  <a:defRPr sz="1800"/>
                </a:pPr>
                <a:r>
                  <a:rPr lang="en-GB" sz="1800" dirty="0"/>
                  <a:t>over the No-prefetching system</a:t>
                </a:r>
              </a:p>
            </c:rich>
          </c:tx>
          <c:layout>
            <c:manualLayout>
              <c:xMode val="edge"/>
              <c:yMode val="edge"/>
              <c:x val="1.1059705512973451E-2"/>
              <c:y val="9.8721028878190731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696996847"/>
        <c:crosses val="autoZero"/>
        <c:crossBetween val="between"/>
      </c:valAx>
      <c:spPr>
        <a:noFill/>
        <a:ln>
          <a:solidFill>
            <a:schemeClr val="tx1"/>
          </a:solidFill>
        </a:ln>
        <a:effectLst/>
      </c:spPr>
    </c:plotArea>
    <c:legend>
      <c:legendPos val="t"/>
      <c:layout>
        <c:manualLayout>
          <c:xMode val="edge"/>
          <c:yMode val="edge"/>
          <c:x val="0.25062860022240052"/>
          <c:y val="0"/>
          <c:w val="0.54728810649592352"/>
          <c:h val="8.578393668881877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228651897682352"/>
          <c:y val="4.4119516011768854E-2"/>
          <c:w val="0.73337960643786149"/>
          <c:h val="0.77107384356291675"/>
        </c:manualLayout>
      </c:layout>
      <c:scatterChart>
        <c:scatterStyle val="smoothMarker"/>
        <c:varyColors val="0"/>
        <c:ser>
          <c:idx val="0"/>
          <c:order val="0"/>
          <c:tx>
            <c:strRef>
              <c:f>'1C_sensitivity'!$DM$16</c:f>
              <c:strCache>
                <c:ptCount val="1"/>
                <c:pt idx="0">
                  <c:v>Pythia</c:v>
                </c:pt>
              </c:strCache>
            </c:strRef>
          </c:tx>
          <c:spPr>
            <a:ln w="44450" cap="rnd">
              <a:solidFill>
                <a:schemeClr val="accent1"/>
              </a:solidFill>
              <a:round/>
            </a:ln>
            <a:effectLst/>
          </c:spPr>
          <c:marker>
            <c:symbol val="triangle"/>
            <c:size val="14"/>
            <c:spPr>
              <a:solidFill>
                <a:schemeClr val="accent6">
                  <a:lumMod val="20000"/>
                  <a:lumOff val="80000"/>
                </a:schemeClr>
              </a:solidFill>
              <a:ln w="22225">
                <a:solidFill>
                  <a:schemeClr val="tx1">
                    <a:lumMod val="50000"/>
                    <a:lumOff val="50000"/>
                  </a:schemeClr>
                </a:solidFill>
              </a:ln>
              <a:effectLst/>
            </c:spPr>
          </c:marker>
          <c:xVal>
            <c:numRef>
              <c:f>'1C_sensitivity'!$DL$17:$DL$23</c:f>
              <c:numCache>
                <c:formatCode>General</c:formatCode>
                <c:ptCount val="7"/>
                <c:pt idx="0">
                  <c:v>200</c:v>
                </c:pt>
                <c:pt idx="1">
                  <c:v>400</c:v>
                </c:pt>
                <c:pt idx="2">
                  <c:v>800</c:v>
                </c:pt>
                <c:pt idx="3">
                  <c:v>1600</c:v>
                </c:pt>
                <c:pt idx="4">
                  <c:v>3200</c:v>
                </c:pt>
                <c:pt idx="5">
                  <c:v>6400</c:v>
                </c:pt>
                <c:pt idx="6">
                  <c:v>12800</c:v>
                </c:pt>
              </c:numCache>
            </c:numRef>
          </c:xVal>
          <c:yVal>
            <c:numRef>
              <c:f>'1C_sensitivity'!$DM$17:$DM$23</c:f>
              <c:numCache>
                <c:formatCode>General</c:formatCode>
                <c:ptCount val="7"/>
                <c:pt idx="0">
                  <c:v>0.90608419318314803</c:v>
                </c:pt>
                <c:pt idx="1">
                  <c:v>1.0297095740747912</c:v>
                </c:pt>
                <c:pt idx="2">
                  <c:v>1.1214855518485543</c:v>
                </c:pt>
                <c:pt idx="3">
                  <c:v>1.1842356739604609</c:v>
                </c:pt>
                <c:pt idx="4">
                  <c:v>1.2034179298429193</c:v>
                </c:pt>
                <c:pt idx="5">
                  <c:v>1.2051135002346152</c:v>
                </c:pt>
                <c:pt idx="6">
                  <c:v>1.2044401330082033</c:v>
                </c:pt>
              </c:numCache>
            </c:numRef>
          </c:yVal>
          <c:smooth val="1"/>
          <c:extLst>
            <c:ext xmlns:c16="http://schemas.microsoft.com/office/drawing/2014/chart" uri="{C3380CC4-5D6E-409C-BE32-E72D297353CC}">
              <c16:uniqueId val="{00000000-81CF-A941-BB5D-7A9EDC252B24}"/>
            </c:ext>
          </c:extLst>
        </c:ser>
        <c:ser>
          <c:idx val="1"/>
          <c:order val="1"/>
          <c:tx>
            <c:strRef>
              <c:f>'1C_sensitivity'!$DN$16</c:f>
              <c:strCache>
                <c:ptCount val="1"/>
                <c:pt idx="0">
                  <c:v>Hermes</c:v>
                </c:pt>
              </c:strCache>
            </c:strRef>
          </c:tx>
          <c:spPr>
            <a:ln w="44450" cap="rnd">
              <a:solidFill>
                <a:schemeClr val="accent2"/>
              </a:solidFill>
              <a:round/>
            </a:ln>
            <a:effectLst/>
          </c:spPr>
          <c:marker>
            <c:symbol val="diamond"/>
            <c:size val="15"/>
            <c:spPr>
              <a:solidFill>
                <a:schemeClr val="accent2"/>
              </a:solidFill>
              <a:ln w="25400">
                <a:solidFill>
                  <a:schemeClr val="tx1"/>
                </a:solidFill>
              </a:ln>
              <a:effectLst/>
            </c:spPr>
          </c:marker>
          <c:xVal>
            <c:numRef>
              <c:f>'1C_sensitivity'!$DL$17:$DL$23</c:f>
              <c:numCache>
                <c:formatCode>General</c:formatCode>
                <c:ptCount val="7"/>
                <c:pt idx="0">
                  <c:v>200</c:v>
                </c:pt>
                <c:pt idx="1">
                  <c:v>400</c:v>
                </c:pt>
                <c:pt idx="2">
                  <c:v>800</c:v>
                </c:pt>
                <c:pt idx="3">
                  <c:v>1600</c:v>
                </c:pt>
                <c:pt idx="4">
                  <c:v>3200</c:v>
                </c:pt>
                <c:pt idx="5">
                  <c:v>6400</c:v>
                </c:pt>
                <c:pt idx="6">
                  <c:v>12800</c:v>
                </c:pt>
              </c:numCache>
            </c:numRef>
          </c:xVal>
          <c:yVal>
            <c:numRef>
              <c:f>'1C_sensitivity'!$DN$17:$DN$23</c:f>
              <c:numCache>
                <c:formatCode>General</c:formatCode>
                <c:ptCount val="7"/>
                <c:pt idx="0">
                  <c:v>0.99513465218394548</c:v>
                </c:pt>
                <c:pt idx="1">
                  <c:v>1.0580698971081226</c:v>
                </c:pt>
                <c:pt idx="2">
                  <c:v>1.0896493972833718</c:v>
                </c:pt>
                <c:pt idx="3">
                  <c:v>1.1085083300990686</c:v>
                </c:pt>
                <c:pt idx="4">
                  <c:v>1.1150078010146012</c:v>
                </c:pt>
                <c:pt idx="5">
                  <c:v>1.117399750561247</c:v>
                </c:pt>
                <c:pt idx="6">
                  <c:v>1.1168046375150245</c:v>
                </c:pt>
              </c:numCache>
            </c:numRef>
          </c:yVal>
          <c:smooth val="1"/>
          <c:extLst>
            <c:ext xmlns:c16="http://schemas.microsoft.com/office/drawing/2014/chart" uri="{C3380CC4-5D6E-409C-BE32-E72D297353CC}">
              <c16:uniqueId val="{00000001-81CF-A941-BB5D-7A9EDC252B24}"/>
            </c:ext>
          </c:extLst>
        </c:ser>
        <c:ser>
          <c:idx val="2"/>
          <c:order val="2"/>
          <c:tx>
            <c:strRef>
              <c:f>'1C_sensitivity'!$DO$16</c:f>
              <c:strCache>
                <c:ptCount val="1"/>
                <c:pt idx="0">
                  <c:v>Pythia+Hermes</c:v>
                </c:pt>
              </c:strCache>
            </c:strRef>
          </c:tx>
          <c:spPr>
            <a:ln w="44450" cap="rnd">
              <a:solidFill>
                <a:sysClr val="windowText" lastClr="000000"/>
              </a:solidFill>
              <a:round/>
            </a:ln>
            <a:effectLst/>
          </c:spPr>
          <c:marker>
            <c:symbol val="circle"/>
            <c:size val="14"/>
            <c:spPr>
              <a:solidFill>
                <a:srgbClr val="FFFF00"/>
              </a:solidFill>
              <a:ln w="31750">
                <a:solidFill>
                  <a:schemeClr val="tx1"/>
                </a:solidFill>
              </a:ln>
              <a:effectLst/>
            </c:spPr>
          </c:marker>
          <c:xVal>
            <c:numRef>
              <c:f>'1C_sensitivity'!$DL$17:$DL$23</c:f>
              <c:numCache>
                <c:formatCode>General</c:formatCode>
                <c:ptCount val="7"/>
                <c:pt idx="0">
                  <c:v>200</c:v>
                </c:pt>
                <c:pt idx="1">
                  <c:v>400</c:v>
                </c:pt>
                <c:pt idx="2">
                  <c:v>800</c:v>
                </c:pt>
                <c:pt idx="3">
                  <c:v>1600</c:v>
                </c:pt>
                <c:pt idx="4">
                  <c:v>3200</c:v>
                </c:pt>
                <c:pt idx="5">
                  <c:v>6400</c:v>
                </c:pt>
                <c:pt idx="6">
                  <c:v>12800</c:v>
                </c:pt>
              </c:numCache>
            </c:numRef>
          </c:xVal>
          <c:yVal>
            <c:numRef>
              <c:f>'1C_sensitivity'!$DO$17:$DO$23</c:f>
              <c:numCache>
                <c:formatCode>General</c:formatCode>
                <c:ptCount val="7"/>
                <c:pt idx="0">
                  <c:v>0.96844995795894095</c:v>
                </c:pt>
                <c:pt idx="1">
                  <c:v>1.068169897</c:v>
                </c:pt>
                <c:pt idx="2">
                  <c:v>1.1608000664466931</c:v>
                </c:pt>
                <c:pt idx="3">
                  <c:v>1.2324614429398084</c:v>
                </c:pt>
                <c:pt idx="4">
                  <c:v>1.2573588609599857</c:v>
                </c:pt>
                <c:pt idx="5">
                  <c:v>1.2593398752923024</c:v>
                </c:pt>
                <c:pt idx="6">
                  <c:v>1.2582983970838266</c:v>
                </c:pt>
              </c:numCache>
            </c:numRef>
          </c:yVal>
          <c:smooth val="1"/>
          <c:extLst>
            <c:ext xmlns:c16="http://schemas.microsoft.com/office/drawing/2014/chart" uri="{C3380CC4-5D6E-409C-BE32-E72D297353CC}">
              <c16:uniqueId val="{00000002-81CF-A941-BB5D-7A9EDC252B24}"/>
            </c:ext>
          </c:extLst>
        </c:ser>
        <c:dLbls>
          <c:showLegendKey val="0"/>
          <c:showVal val="0"/>
          <c:showCatName val="0"/>
          <c:showSerName val="0"/>
          <c:showPercent val="0"/>
          <c:showBubbleSize val="0"/>
        </c:dLbls>
        <c:axId val="552949648"/>
        <c:axId val="1027183680"/>
      </c:scatterChart>
      <c:valAx>
        <c:axId val="552949648"/>
        <c:scaling>
          <c:logBase val="2"/>
          <c:orientation val="minMax"/>
          <c:max val="12800"/>
          <c:min val="20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r>
                  <a:rPr lang="en-GB" dirty="0"/>
                  <a:t>Main Memory Bandwidth (in MT/s)</a:t>
                </a:r>
              </a:p>
            </c:rich>
          </c:tx>
          <c:layout>
            <c:manualLayout>
              <c:xMode val="edge"/>
              <c:yMode val="edge"/>
              <c:x val="0.31958243294396937"/>
              <c:y val="0.9245374596332237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1027183680"/>
        <c:crosses val="autoZero"/>
        <c:crossBetween val="midCat"/>
        <c:majorUnit val="2"/>
      </c:valAx>
      <c:valAx>
        <c:axId val="1027183680"/>
        <c:scaling>
          <c:orientation val="minMax"/>
          <c:min val="0.9"/>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lgn="ctr" rtl="0">
                  <a:defRPr sz="2400" b="0" i="0" u="none" strike="noStrike" kern="1200" baseline="0">
                    <a:solidFill>
                      <a:schemeClr val="tx1"/>
                    </a:solidFill>
                    <a:latin typeface="Corbel" panose="020B0503020204020204" pitchFamily="34" charset="0"/>
                    <a:ea typeface="+mn-ea"/>
                    <a:cs typeface="+mn-cs"/>
                  </a:defRPr>
                </a:pPr>
                <a:r>
                  <a:rPr lang="en-GB"/>
                  <a:t>Geomean speedup </a:t>
                </a:r>
              </a:p>
              <a:p>
                <a:pPr algn="ctr" rtl="0">
                  <a:defRPr/>
                </a:pPr>
                <a:r>
                  <a:rPr lang="en-GB"/>
                  <a:t>over the No-prefetching system</a:t>
                </a:r>
                <a:endParaRPr lang="en-IN"/>
              </a:p>
            </c:rich>
          </c:tx>
          <c:layout>
            <c:manualLayout>
              <c:xMode val="edge"/>
              <c:yMode val="edge"/>
              <c:x val="3.2168637787672113E-4"/>
              <c:y val="8.2889794106356537E-2"/>
            </c:manualLayout>
          </c:layout>
          <c:overlay val="0"/>
          <c:spPr>
            <a:noFill/>
            <a:ln>
              <a:noFill/>
            </a:ln>
            <a:effectLst/>
          </c:spPr>
          <c:txPr>
            <a:bodyPr rot="-5400000" spcFirstLastPara="1" vertOverflow="ellipsis" vert="horz" wrap="square" anchor="ctr" anchorCtr="1"/>
            <a:lstStyle/>
            <a:p>
              <a:pPr algn="ctr" rtl="0">
                <a:defRPr sz="24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552949648"/>
        <c:crosses val="autoZero"/>
        <c:crossBetween val="midCat"/>
      </c:valAx>
      <c:spPr>
        <a:noFill/>
        <a:ln>
          <a:solidFill>
            <a:schemeClr val="tx1"/>
          </a:solidFill>
        </a:ln>
        <a:effectLst/>
      </c:spPr>
    </c:plotArea>
    <c:plotVisOnly val="1"/>
    <c:dispBlanksAs val="gap"/>
    <c:showDLblsOverMax val="0"/>
    <c:extLst/>
  </c:chart>
  <c:spPr>
    <a:noFill/>
    <a:ln w="9525" cap="flat" cmpd="sng" algn="ctr">
      <a:noFill/>
      <a:round/>
    </a:ln>
    <a:effectLst/>
  </c:spPr>
  <c:txPr>
    <a:bodyPr/>
    <a:lstStyle/>
    <a:p>
      <a:pPr>
        <a:defRPr sz="2400">
          <a:solidFill>
            <a:schemeClr val="tx1"/>
          </a:solidFill>
          <a:latin typeface="Corbel" panose="020B0503020204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680643879999953"/>
          <c:y val="0.10913044481039168"/>
          <c:w val="0.79056687626190825"/>
          <c:h val="0.71300222797282153"/>
        </c:manualLayout>
      </c:layout>
      <c:barChart>
        <c:barDir val="col"/>
        <c:grouping val="clustered"/>
        <c:varyColors val="0"/>
        <c:ser>
          <c:idx val="2"/>
          <c:order val="0"/>
          <c:tx>
            <c:strRef>
              <c:f>'1C_sensitivity'!$AU$24</c:f>
              <c:strCache>
                <c:ptCount val="1"/>
                <c:pt idx="0">
                  <c:v>Prefetcher-only</c:v>
                </c:pt>
              </c:strCache>
            </c:strRef>
          </c:tx>
          <c:spPr>
            <a:solidFill>
              <a:sysClr val="window" lastClr="FFFFFF">
                <a:lumMod val="85000"/>
              </a:sysClr>
            </a:solidFill>
            <a:ln>
              <a:solidFill>
                <a:sysClr val="windowText" lastClr="000000"/>
              </a:solidFill>
            </a:ln>
            <a:effectLst/>
          </c:spPr>
          <c:invertIfNegative val="0"/>
          <c:cat>
            <c:strRef>
              <c:f>'1C_sensitivity'!$AT$25:$AT$29</c:f>
              <c:strCache>
                <c:ptCount val="5"/>
                <c:pt idx="0">
                  <c:v>Pythia</c:v>
                </c:pt>
                <c:pt idx="1">
                  <c:v>Bingo</c:v>
                </c:pt>
                <c:pt idx="2">
                  <c:v>SPP</c:v>
                </c:pt>
                <c:pt idx="3">
                  <c:v>MLOP</c:v>
                </c:pt>
                <c:pt idx="4">
                  <c:v>SMS</c:v>
                </c:pt>
              </c:strCache>
            </c:strRef>
          </c:cat>
          <c:val>
            <c:numRef>
              <c:f>'1C_sensitivity'!$AU$25:$AU$29</c:f>
              <c:numCache>
                <c:formatCode>General</c:formatCode>
                <c:ptCount val="5"/>
                <c:pt idx="0">
                  <c:v>1.2034179298429193</c:v>
                </c:pt>
                <c:pt idx="1">
                  <c:v>1.193702020318959</c:v>
                </c:pt>
                <c:pt idx="2">
                  <c:v>1.1442631354656498</c:v>
                </c:pt>
                <c:pt idx="3">
                  <c:v>1.1347241990533141</c:v>
                </c:pt>
                <c:pt idx="4">
                  <c:v>1.0567775077033512</c:v>
                </c:pt>
              </c:numCache>
            </c:numRef>
          </c:val>
          <c:extLst>
            <c:ext xmlns:c16="http://schemas.microsoft.com/office/drawing/2014/chart" uri="{C3380CC4-5D6E-409C-BE32-E72D297353CC}">
              <c16:uniqueId val="{00000000-7F74-4548-B303-472DD72658D8}"/>
            </c:ext>
          </c:extLst>
        </c:ser>
        <c:ser>
          <c:idx val="3"/>
          <c:order val="1"/>
          <c:tx>
            <c:strRef>
              <c:f>'1C_sensitivity'!$AV$24</c:f>
              <c:strCache>
                <c:ptCount val="1"/>
                <c:pt idx="0">
                  <c:v>Prefetcher + Hermes</c:v>
                </c:pt>
              </c:strCache>
            </c:strRef>
          </c:tx>
          <c:spPr>
            <a:solidFill>
              <a:sysClr val="windowText" lastClr="000000"/>
            </a:solidFill>
            <a:ln>
              <a:solidFill>
                <a:sysClr val="windowText" lastClr="000000"/>
              </a:solidFill>
            </a:ln>
            <a:effectLst/>
          </c:spPr>
          <c:invertIfNegative val="0"/>
          <c:cat>
            <c:strRef>
              <c:f>'1C_sensitivity'!$AT$25:$AT$29</c:f>
              <c:strCache>
                <c:ptCount val="5"/>
                <c:pt idx="0">
                  <c:v>Pythia</c:v>
                </c:pt>
                <c:pt idx="1">
                  <c:v>Bingo</c:v>
                </c:pt>
                <c:pt idx="2">
                  <c:v>SPP</c:v>
                </c:pt>
                <c:pt idx="3">
                  <c:v>MLOP</c:v>
                </c:pt>
                <c:pt idx="4">
                  <c:v>SMS</c:v>
                </c:pt>
              </c:strCache>
            </c:strRef>
          </c:cat>
          <c:val>
            <c:numRef>
              <c:f>'1C_sensitivity'!$AV$25:$AV$29</c:f>
              <c:numCache>
                <c:formatCode>General</c:formatCode>
                <c:ptCount val="5"/>
                <c:pt idx="0">
                  <c:v>1.2573588609599857</c:v>
                </c:pt>
                <c:pt idx="1">
                  <c:v>1.2554302804063777</c:v>
                </c:pt>
                <c:pt idx="2">
                  <c:v>1.1947812094098638</c:v>
                </c:pt>
                <c:pt idx="3">
                  <c:v>1.2104023536225561</c:v>
                </c:pt>
                <c:pt idx="4">
                  <c:v>1.1341604361865578</c:v>
                </c:pt>
              </c:numCache>
            </c:numRef>
          </c:val>
          <c:extLst>
            <c:ext xmlns:c16="http://schemas.microsoft.com/office/drawing/2014/chart" uri="{C3380CC4-5D6E-409C-BE32-E72D297353CC}">
              <c16:uniqueId val="{00000001-7F74-4548-B303-472DD72658D8}"/>
            </c:ext>
          </c:extLst>
        </c:ser>
        <c:dLbls>
          <c:showLegendKey val="0"/>
          <c:showVal val="0"/>
          <c:showCatName val="0"/>
          <c:showSerName val="0"/>
          <c:showPercent val="0"/>
          <c:showBubbleSize val="0"/>
        </c:dLbls>
        <c:gapWidth val="219"/>
        <c:overlap val="-27"/>
        <c:axId val="1696996847"/>
        <c:axId val="1698432975"/>
      </c:barChart>
      <c:catAx>
        <c:axId val="1696996847"/>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1698432975"/>
        <c:crosses val="autoZero"/>
        <c:auto val="1"/>
        <c:lblAlgn val="ctr"/>
        <c:lblOffset val="100"/>
        <c:noMultiLvlLbl val="0"/>
      </c:catAx>
      <c:valAx>
        <c:axId val="1698432975"/>
        <c:scaling>
          <c:orientation val="minMax"/>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r>
                  <a:rPr lang="en-GB"/>
                  <a:t>Geomean speedup </a:t>
                </a:r>
                <a:endParaRPr lang="en-IN"/>
              </a:p>
              <a:p>
                <a:pPr>
                  <a:defRPr/>
                </a:pPr>
                <a:r>
                  <a:rPr lang="en-GB"/>
                  <a:t>over the No-prefetching system </a:t>
                </a:r>
                <a:endParaRPr lang="en-IN"/>
              </a:p>
            </c:rich>
          </c:tx>
          <c:layout>
            <c:manualLayout>
              <c:xMode val="edge"/>
              <c:yMode val="edge"/>
              <c:x val="1.9835267111670096E-3"/>
              <c:y val="9.5011831781132802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1696996847"/>
        <c:crosses val="autoZero"/>
        <c:crossBetween val="between"/>
      </c:valAx>
      <c:spPr>
        <a:noFill/>
        <a:ln>
          <a:solidFill>
            <a:schemeClr val="tx1"/>
          </a:solidFill>
        </a:ln>
        <a:effectLst/>
      </c:spPr>
    </c:plotArea>
    <c:legend>
      <c:legendPos val="t"/>
      <c:layout>
        <c:manualLayout>
          <c:xMode val="edge"/>
          <c:yMode val="edge"/>
          <c:x val="0.23952678671708286"/>
          <c:y val="2.3432923257176333E-3"/>
          <c:w val="0.70656115289412436"/>
          <c:h val="8.20200286914926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2400">
          <a:solidFill>
            <a:schemeClr val="tx1"/>
          </a:solidFill>
          <a:latin typeface="Corbel" panose="020B0503020204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8385746628946"/>
          <c:y val="4.140083461430949E-2"/>
          <c:w val="0.724120199256715"/>
          <c:h val="0.70382677531232474"/>
        </c:manualLayout>
      </c:layout>
      <c:scatterChart>
        <c:scatterStyle val="smoothMarker"/>
        <c:varyColors val="0"/>
        <c:ser>
          <c:idx val="1"/>
          <c:order val="0"/>
          <c:tx>
            <c:strRef>
              <c:f>'ST-sensitivity'!$CT$16</c:f>
              <c:strCache>
                <c:ptCount val="1"/>
                <c:pt idx="0">
                  <c:v>SPP</c:v>
                </c:pt>
              </c:strCache>
            </c:strRef>
          </c:tx>
          <c:spPr>
            <a:ln w="38100" cap="rnd">
              <a:solidFill>
                <a:schemeClr val="accent6"/>
              </a:solidFill>
              <a:prstDash val="solid"/>
              <a:round/>
            </a:ln>
            <a:effectLst/>
          </c:spPr>
          <c:marker>
            <c:symbol val="circle"/>
            <c:size val="8"/>
            <c:spPr>
              <a:solidFill>
                <a:schemeClr val="accent6"/>
              </a:solidFill>
              <a:ln w="12700">
                <a:solidFill>
                  <a:schemeClr val="accent6">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'ST-sensitivity'!$CT$17:$CT$23</c:f>
              <c:numCache>
                <c:formatCode>General</c:formatCode>
                <c:ptCount val="7"/>
                <c:pt idx="0">
                  <c:v>0.97243341268968464</c:v>
                </c:pt>
                <c:pt idx="1">
                  <c:v>1.0879427583890504</c:v>
                </c:pt>
                <c:pt idx="2">
                  <c:v>1.1468761051513541</c:v>
                </c:pt>
                <c:pt idx="3">
                  <c:v>1.1721656409354826</c:v>
                </c:pt>
                <c:pt idx="4">
                  <c:v>1.1808841707873761</c:v>
                </c:pt>
                <c:pt idx="5">
                  <c:v>1.1830119831161829</c:v>
                </c:pt>
                <c:pt idx="6">
                  <c:v>1.1838549944723795</c:v>
                </c:pt>
              </c:numCache>
            </c:numRef>
          </c:yVal>
          <c:smooth val="1"/>
          <c:extLst>
            <c:ext xmlns:c16="http://schemas.microsoft.com/office/drawing/2014/chart" uri="{C3380CC4-5D6E-409C-BE32-E72D297353CC}">
              <c16:uniqueId val="{00000000-23E4-9E49-B4AE-5D5AB40CB9C0}"/>
            </c:ext>
          </c:extLst>
        </c:ser>
        <c:ser>
          <c:idx val="3"/>
          <c:order val="1"/>
          <c:tx>
            <c:strRef>
              <c:f>'ST-sensitivity'!$CU$16</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'ST-sensitivity'!$CU$17:$CU$23</c:f>
              <c:numCache>
                <c:formatCode>General</c:formatCode>
                <c:ptCount val="7"/>
                <c:pt idx="0">
                  <c:v>0.80725874248017193</c:v>
                </c:pt>
                <c:pt idx="1">
                  <c:v>0.93831291064841227</c:v>
                </c:pt>
                <c:pt idx="2">
                  <c:v>1.0520455918743199</c:v>
                </c:pt>
                <c:pt idx="3">
                  <c:v>1.1432280705440736</c:v>
                </c:pt>
                <c:pt idx="4">
                  <c:v>1.1861222740304298</c:v>
                </c:pt>
                <c:pt idx="5">
                  <c:v>1.1989522156548695</c:v>
                </c:pt>
                <c:pt idx="6">
                  <c:v>1.200509156465865</c:v>
                </c:pt>
              </c:numCache>
            </c:numRef>
          </c:yVal>
          <c:smooth val="1"/>
          <c:extLst>
            <c:ext xmlns:c16="http://schemas.microsoft.com/office/drawing/2014/chart" uri="{C3380CC4-5D6E-409C-BE32-E72D297353CC}">
              <c16:uniqueId val="{00000001-23E4-9E49-B4AE-5D5AB40CB9C0}"/>
            </c:ext>
          </c:extLst>
        </c:ser>
        <c:ser>
          <c:idx val="0"/>
          <c:order val="2"/>
          <c:tx>
            <c:strRef>
              <c:f>'ST-sensitivity'!$CV$16</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'ST-sensitivity'!$CV$17:$CV$23</c:f>
              <c:numCache>
                <c:formatCode>General</c:formatCode>
                <c:ptCount val="7"/>
                <c:pt idx="0">
                  <c:v>0.8402811155073433</c:v>
                </c:pt>
                <c:pt idx="1">
                  <c:v>0.99928486419720453</c:v>
                </c:pt>
                <c:pt idx="2">
                  <c:v>1.1043708691127909</c:v>
                </c:pt>
                <c:pt idx="3">
                  <c:v>1.1689402038313679</c:v>
                </c:pt>
                <c:pt idx="4">
                  <c:v>1.1902479558020136</c:v>
                </c:pt>
                <c:pt idx="5">
                  <c:v>1.1960074334879809</c:v>
                </c:pt>
                <c:pt idx="6">
                  <c:v>1.1974786735920837</c:v>
                </c:pt>
              </c:numCache>
            </c:numRef>
          </c:yVal>
          <c:smooth val="1"/>
          <c:extLst>
            <c:ext xmlns:c16="http://schemas.microsoft.com/office/drawing/2014/chart" uri="{C3380CC4-5D6E-409C-BE32-E72D297353CC}">
              <c16:uniqueId val="{00000002-23E4-9E49-B4AE-5D5AB40CB9C0}"/>
            </c:ext>
          </c:extLst>
        </c:ser>
        <c:ser>
          <c:idx val="6"/>
          <c:order val="3"/>
          <c:tx>
            <c:strRef>
              <c:f>'ST-sensitivity'!$CZ$16</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'ST-sensitivity'!$CZ$17:$CZ$23</c:f>
              <c:numCache>
                <c:formatCode>General</c:formatCode>
                <c:ptCount val="7"/>
                <c:pt idx="0">
                  <c:v>1.0089724469700405</c:v>
                </c:pt>
                <c:pt idx="1">
                  <c:v>1.1307710054646649</c:v>
                </c:pt>
                <c:pt idx="2">
                  <c:v>1.1836779145977339</c:v>
                </c:pt>
                <c:pt idx="3">
                  <c:v>1.2141541345792652</c:v>
                </c:pt>
                <c:pt idx="4">
                  <c:v>1.224211498438099</c:v>
                </c:pt>
                <c:pt idx="5">
                  <c:v>1.2264513238300003</c:v>
                </c:pt>
                <c:pt idx="6">
                  <c:v>1.2277639381864598</c:v>
                </c:pt>
              </c:numCache>
            </c:numRef>
          </c:yVal>
          <c:smooth val="1"/>
          <c:extLst>
            <c:ext xmlns:c16="http://schemas.microsoft.com/office/drawing/2014/chart" uri="{C3380CC4-5D6E-409C-BE32-E72D297353CC}">
              <c16:uniqueId val="{00000005-23E4-9E49-B4AE-5D5AB40CB9C0}"/>
            </c:ext>
          </c:extLst>
        </c:ser>
        <c:dLbls>
          <c:showLegendKey val="0"/>
          <c:showVal val="0"/>
          <c:showCatName val="0"/>
          <c:showSerName val="0"/>
          <c:showPercent val="0"/>
          <c:showBubbleSize val="0"/>
        </c:dLbls>
        <c:axId val="153785824"/>
        <c:axId val="153787456"/>
      </c:scatterChart>
      <c:valAx>
        <c:axId val="153785824"/>
        <c:scaling>
          <c:logBase val="2"/>
          <c:orientation val="minMax"/>
          <c:max val="12800"/>
          <c:min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a:t>
                </a:r>
                <a:r>
                  <a:rPr lang="en-GB" baseline="0" dirty="0"/>
                  <a:t> MTPS (in log scale)</a:t>
                </a:r>
                <a:endParaRPr lang="en-GB" dirty="0"/>
              </a:p>
            </c:rich>
          </c:tx>
          <c:layout>
            <c:manualLayout>
              <c:xMode val="edge"/>
              <c:yMode val="edge"/>
              <c:x val="0.37812255278473444"/>
              <c:y val="0.903877052861528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153787456"/>
        <c:crosses val="autoZero"/>
        <c:crossBetween val="midCat"/>
        <c:majorUnit val="2"/>
      </c:valAx>
      <c:valAx>
        <c:axId val="153787456"/>
        <c:scaling>
          <c:orientation val="minMax"/>
          <c:max val="1.25"/>
          <c:min val="0.8"/>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baseline="0"/>
                  <a:t>Geomean speedup </a:t>
                </a:r>
              </a:p>
              <a:p>
                <a:pPr>
                  <a:defRPr/>
                </a:pPr>
                <a:r>
                  <a:rPr lang="en-GB" baseline="0"/>
                  <a:t>over no prefetching</a:t>
                </a:r>
                <a:endParaRPr lang="en-GB"/>
              </a:p>
            </c:rich>
          </c:tx>
          <c:layout>
            <c:manualLayout>
              <c:xMode val="edge"/>
              <c:yMode val="edge"/>
              <c:x val="8.0844438621947342E-3"/>
              <c:y val="0.1663891436855785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378582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8385746628946"/>
          <c:y val="4.140083461430949E-2"/>
          <c:w val="0.724120199256715"/>
          <c:h val="0.70382677531232474"/>
        </c:manualLayout>
      </c:layout>
      <c:scatterChart>
        <c:scatterStyle val="smoothMarker"/>
        <c:varyColors val="0"/>
        <c:ser>
          <c:idx val="1"/>
          <c:order val="0"/>
          <c:tx>
            <c:strRef>
              <c:f>'ST-sensitivity'!$CT$16</c:f>
              <c:strCache>
                <c:ptCount val="1"/>
                <c:pt idx="0">
                  <c:v>SPP</c:v>
                </c:pt>
              </c:strCache>
            </c:strRef>
          </c:tx>
          <c:spPr>
            <a:ln w="38100" cap="rnd">
              <a:solidFill>
                <a:schemeClr val="accent6"/>
              </a:solidFill>
              <a:prstDash val="solid"/>
              <a:round/>
            </a:ln>
            <a:effectLst/>
          </c:spPr>
          <c:marker>
            <c:symbol val="circle"/>
            <c:size val="8"/>
            <c:spPr>
              <a:solidFill>
                <a:schemeClr val="accent6"/>
              </a:solidFill>
              <a:ln w="12700">
                <a:solidFill>
                  <a:schemeClr val="accent6">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'ST-sensitivity'!$CT$17:$CT$23</c:f>
              <c:numCache>
                <c:formatCode>General</c:formatCode>
                <c:ptCount val="7"/>
                <c:pt idx="0">
                  <c:v>0.97243341268968464</c:v>
                </c:pt>
                <c:pt idx="1">
                  <c:v>1.0879427583890504</c:v>
                </c:pt>
                <c:pt idx="2">
                  <c:v>1.1468761051513541</c:v>
                </c:pt>
                <c:pt idx="3">
                  <c:v>1.1721656409354826</c:v>
                </c:pt>
                <c:pt idx="4">
                  <c:v>1.1808841707873761</c:v>
                </c:pt>
                <c:pt idx="5">
                  <c:v>1.1830119831161829</c:v>
                </c:pt>
                <c:pt idx="6">
                  <c:v>1.1838549944723795</c:v>
                </c:pt>
              </c:numCache>
            </c:numRef>
          </c:yVal>
          <c:smooth val="1"/>
          <c:extLst>
            <c:ext xmlns:c16="http://schemas.microsoft.com/office/drawing/2014/chart" uri="{C3380CC4-5D6E-409C-BE32-E72D297353CC}">
              <c16:uniqueId val="{00000000-23E4-9E49-B4AE-5D5AB40CB9C0}"/>
            </c:ext>
          </c:extLst>
        </c:ser>
        <c:ser>
          <c:idx val="3"/>
          <c:order val="1"/>
          <c:tx>
            <c:strRef>
              <c:f>'ST-sensitivity'!$CU$16</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'ST-sensitivity'!$CU$17:$CU$23</c:f>
              <c:numCache>
                <c:formatCode>General</c:formatCode>
                <c:ptCount val="7"/>
                <c:pt idx="0">
                  <c:v>0.80725874248017193</c:v>
                </c:pt>
                <c:pt idx="1">
                  <c:v>0.93831291064841227</c:v>
                </c:pt>
                <c:pt idx="2">
                  <c:v>1.0520455918743199</c:v>
                </c:pt>
                <c:pt idx="3">
                  <c:v>1.1432280705440736</c:v>
                </c:pt>
                <c:pt idx="4">
                  <c:v>1.1861222740304298</c:v>
                </c:pt>
                <c:pt idx="5">
                  <c:v>1.1989522156548695</c:v>
                </c:pt>
                <c:pt idx="6">
                  <c:v>1.200509156465865</c:v>
                </c:pt>
              </c:numCache>
            </c:numRef>
          </c:yVal>
          <c:smooth val="1"/>
          <c:extLst>
            <c:ext xmlns:c16="http://schemas.microsoft.com/office/drawing/2014/chart" uri="{C3380CC4-5D6E-409C-BE32-E72D297353CC}">
              <c16:uniqueId val="{00000001-23E4-9E49-B4AE-5D5AB40CB9C0}"/>
            </c:ext>
          </c:extLst>
        </c:ser>
        <c:ser>
          <c:idx val="0"/>
          <c:order val="2"/>
          <c:tx>
            <c:strRef>
              <c:f>'ST-sensitivity'!$CV$16</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'ST-sensitivity'!$CV$17:$CV$23</c:f>
              <c:numCache>
                <c:formatCode>General</c:formatCode>
                <c:ptCount val="7"/>
                <c:pt idx="0">
                  <c:v>0.8402811155073433</c:v>
                </c:pt>
                <c:pt idx="1">
                  <c:v>0.99928486419720453</c:v>
                </c:pt>
                <c:pt idx="2">
                  <c:v>1.1043708691127909</c:v>
                </c:pt>
                <c:pt idx="3">
                  <c:v>1.1689402038313679</c:v>
                </c:pt>
                <c:pt idx="4">
                  <c:v>1.1902479558020136</c:v>
                </c:pt>
                <c:pt idx="5">
                  <c:v>1.1960074334879809</c:v>
                </c:pt>
                <c:pt idx="6">
                  <c:v>1.1974786735920837</c:v>
                </c:pt>
              </c:numCache>
            </c:numRef>
          </c:yVal>
          <c:smooth val="1"/>
          <c:extLst>
            <c:ext xmlns:c16="http://schemas.microsoft.com/office/drawing/2014/chart" uri="{C3380CC4-5D6E-409C-BE32-E72D297353CC}">
              <c16:uniqueId val="{00000002-23E4-9E49-B4AE-5D5AB40CB9C0}"/>
            </c:ext>
          </c:extLst>
        </c:ser>
        <c:ser>
          <c:idx val="6"/>
          <c:order val="3"/>
          <c:tx>
            <c:strRef>
              <c:f>'ST-sensitivity'!$CZ$16</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'ST-sensitivity'!$CZ$17:$CZ$23</c:f>
              <c:numCache>
                <c:formatCode>General</c:formatCode>
                <c:ptCount val="7"/>
                <c:pt idx="0">
                  <c:v>1.0089724469700405</c:v>
                </c:pt>
                <c:pt idx="1">
                  <c:v>1.1307710054646649</c:v>
                </c:pt>
                <c:pt idx="2">
                  <c:v>1.1836779145977339</c:v>
                </c:pt>
                <c:pt idx="3">
                  <c:v>1.2141541345792652</c:v>
                </c:pt>
                <c:pt idx="4">
                  <c:v>1.224211498438099</c:v>
                </c:pt>
                <c:pt idx="5">
                  <c:v>1.2264513238300003</c:v>
                </c:pt>
                <c:pt idx="6">
                  <c:v>1.2277639381864598</c:v>
                </c:pt>
              </c:numCache>
            </c:numRef>
          </c:yVal>
          <c:smooth val="1"/>
          <c:extLst>
            <c:ext xmlns:c16="http://schemas.microsoft.com/office/drawing/2014/chart" uri="{C3380CC4-5D6E-409C-BE32-E72D297353CC}">
              <c16:uniqueId val="{00000005-23E4-9E49-B4AE-5D5AB40CB9C0}"/>
            </c:ext>
          </c:extLst>
        </c:ser>
        <c:dLbls>
          <c:showLegendKey val="0"/>
          <c:showVal val="0"/>
          <c:showCatName val="0"/>
          <c:showSerName val="0"/>
          <c:showPercent val="0"/>
          <c:showBubbleSize val="0"/>
        </c:dLbls>
        <c:axId val="153785824"/>
        <c:axId val="153787456"/>
      </c:scatterChart>
      <c:valAx>
        <c:axId val="153785824"/>
        <c:scaling>
          <c:logBase val="2"/>
          <c:orientation val="minMax"/>
          <c:max val="12800"/>
          <c:min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a:t>
                </a:r>
                <a:r>
                  <a:rPr lang="en-GB" baseline="0" dirty="0"/>
                  <a:t> MTPS (in log scale)</a:t>
                </a:r>
                <a:endParaRPr lang="en-GB" dirty="0"/>
              </a:p>
            </c:rich>
          </c:tx>
          <c:layout>
            <c:manualLayout>
              <c:xMode val="edge"/>
              <c:yMode val="edge"/>
              <c:x val="0.37812255278473444"/>
              <c:y val="0.903877052861528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153787456"/>
        <c:crosses val="autoZero"/>
        <c:crossBetween val="midCat"/>
        <c:majorUnit val="2"/>
      </c:valAx>
      <c:valAx>
        <c:axId val="153787456"/>
        <c:scaling>
          <c:orientation val="minMax"/>
          <c:max val="1.25"/>
          <c:min val="0.8"/>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baseline="0"/>
                  <a:t>Geomean speedup </a:t>
                </a:r>
              </a:p>
              <a:p>
                <a:pPr>
                  <a:defRPr/>
                </a:pPr>
                <a:r>
                  <a:rPr lang="en-GB" baseline="0"/>
                  <a:t>over no prefetching</a:t>
                </a:r>
                <a:endParaRPr lang="en-GB"/>
              </a:p>
            </c:rich>
          </c:tx>
          <c:layout>
            <c:manualLayout>
              <c:xMode val="edge"/>
              <c:yMode val="edge"/>
              <c:x val="8.0844438621947342E-3"/>
              <c:y val="0.1663891436855785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378582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'finetune-Ligra'!$AN$25</c:f>
              <c:strCache>
                <c:ptCount val="1"/>
                <c:pt idx="0">
                  <c:v>Basic Pythia</c:v>
                </c:pt>
              </c:strCache>
            </c:strRef>
          </c:tx>
          <c:spPr>
            <a:solidFill>
              <a:sysClr val="windowText" lastClr="000000">
                <a:lumMod val="65000"/>
                <a:lumOff val="35000"/>
              </a:sysClr>
            </a:solidFill>
            <a:ln>
              <a:solidFill>
                <a:schemeClr val="tx1"/>
              </a:solidFill>
            </a:ln>
            <a:effectLst/>
          </c:spPr>
          <c:invertIfNegative val="0"/>
          <c:cat>
            <c:strRef>
              <c:f>'finetune-Ligra'!$AM$26:$AM$31</c:f>
              <c:strCache>
                <c:ptCount val="6"/>
                <c:pt idx="0">
                  <c:v>PageRank</c:v>
                </c:pt>
                <c:pt idx="1">
                  <c:v>PageRankDelta</c:v>
                </c:pt>
                <c:pt idx="2">
                  <c:v>CC</c:v>
                </c:pt>
                <c:pt idx="3">
                  <c:v>BFS</c:v>
                </c:pt>
                <c:pt idx="4">
                  <c:v>BC</c:v>
                </c:pt>
                <c:pt idx="5">
                  <c:v>GEOMEAN</c:v>
                </c:pt>
              </c:strCache>
            </c:strRef>
          </c:cat>
          <c:val>
            <c:numRef>
              <c:f>'finetune-Ligra'!$AN$26:$AN$31</c:f>
              <c:numCache>
                <c:formatCode>0.00</c:formatCode>
                <c:ptCount val="6"/>
                <c:pt idx="0">
                  <c:v>1.0036937742031575</c:v>
                </c:pt>
                <c:pt idx="1">
                  <c:v>1.0597866031375929</c:v>
                </c:pt>
                <c:pt idx="2">
                  <c:v>1.0700253978126784</c:v>
                </c:pt>
                <c:pt idx="3">
                  <c:v>1.5270580124986888</c:v>
                </c:pt>
                <c:pt idx="4">
                  <c:v>1.9070219403672068</c:v>
                </c:pt>
                <c:pt idx="5">
                  <c:v>1.2708227868766822</c:v>
                </c:pt>
              </c:numCache>
            </c:numRef>
          </c:val>
          <c:extLst>
            <c:ext xmlns:c16="http://schemas.microsoft.com/office/drawing/2014/chart" uri="{C3380CC4-5D6E-409C-BE32-E72D297353CC}">
              <c16:uniqueId val="{00000000-D177-D449-9639-5C6A015832C8}"/>
            </c:ext>
          </c:extLst>
        </c:ser>
        <c:ser>
          <c:idx val="1"/>
          <c:order val="1"/>
          <c:tx>
            <c:strRef>
              <c:f>'finetune-Ligra'!$AO$25</c:f>
              <c:strCache>
                <c:ptCount val="1"/>
                <c:pt idx="0">
                  <c:v>Strict Pythia</c:v>
                </c:pt>
              </c:strCache>
            </c:strRef>
          </c:tx>
          <c:spPr>
            <a:solidFill>
              <a:srgbClr val="ED7D31"/>
            </a:solidFill>
            <a:ln>
              <a:solidFill>
                <a:schemeClr val="tx1"/>
              </a:solidFill>
            </a:ln>
            <a:effectLst/>
          </c:spPr>
          <c:invertIfNegative val="0"/>
          <c:cat>
            <c:strRef>
              <c:f>'finetune-Ligra'!$AM$26:$AM$31</c:f>
              <c:strCache>
                <c:ptCount val="6"/>
                <c:pt idx="0">
                  <c:v>PageRank</c:v>
                </c:pt>
                <c:pt idx="1">
                  <c:v>PageRankDelta</c:v>
                </c:pt>
                <c:pt idx="2">
                  <c:v>CC</c:v>
                </c:pt>
                <c:pt idx="3">
                  <c:v>BFS</c:v>
                </c:pt>
                <c:pt idx="4">
                  <c:v>BC</c:v>
                </c:pt>
                <c:pt idx="5">
                  <c:v>GEOMEAN</c:v>
                </c:pt>
              </c:strCache>
            </c:strRef>
          </c:cat>
          <c:val>
            <c:numRef>
              <c:f>'finetune-Ligra'!$AO$26:$AO$31</c:f>
              <c:numCache>
                <c:formatCode>0.00</c:formatCode>
                <c:ptCount val="6"/>
                <c:pt idx="0">
                  <c:v>1.0341376228775694</c:v>
                </c:pt>
                <c:pt idx="1">
                  <c:v>1.0876650530957752</c:v>
                </c:pt>
                <c:pt idx="2">
                  <c:v>1.1036127092727932</c:v>
                </c:pt>
                <c:pt idx="3">
                  <c:v>1.6051523371348928</c:v>
                </c:pt>
                <c:pt idx="4">
                  <c:v>1.959315706029765</c:v>
                </c:pt>
                <c:pt idx="5">
                  <c:v>1.3131132280201852</c:v>
                </c:pt>
              </c:numCache>
            </c:numRef>
          </c:val>
          <c:extLst>
            <c:ext xmlns:c16="http://schemas.microsoft.com/office/drawing/2014/chart" uri="{C3380CC4-5D6E-409C-BE32-E72D297353CC}">
              <c16:uniqueId val="{00000001-D177-D449-9639-5C6A015832C8}"/>
            </c:ext>
          </c:extLst>
        </c:ser>
        <c:dLbls>
          <c:showLegendKey val="0"/>
          <c:showVal val="0"/>
          <c:showCatName val="0"/>
          <c:showSerName val="0"/>
          <c:showPercent val="0"/>
          <c:showBubbleSize val="0"/>
        </c:dLbls>
        <c:gapWidth val="150"/>
        <c:overlap val="-27"/>
        <c:axId val="474728496"/>
        <c:axId val="646843200"/>
      </c:barChart>
      <c:catAx>
        <c:axId val="4747284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46843200"/>
        <c:crosses val="autoZero"/>
        <c:auto val="1"/>
        <c:lblAlgn val="ctr"/>
        <c:lblOffset val="100"/>
        <c:noMultiLvlLbl val="0"/>
      </c:catAx>
      <c:valAx>
        <c:axId val="646843200"/>
        <c:scaling>
          <c:orientation val="minMax"/>
          <c:max val="2"/>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IPC</a:t>
                </a:r>
                <a:r>
                  <a:rPr lang="en-GB" baseline="0"/>
                  <a:t> normalized to no prefetching</a:t>
                </a:r>
                <a:endParaRPr lang="en-GB"/>
              </a:p>
            </c:rich>
          </c:tx>
          <c:layout>
            <c:manualLayout>
              <c:xMode val="edge"/>
              <c:yMode val="edge"/>
              <c:x val="9.9946451636766485E-3"/>
              <c:y val="1.3233697281688652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474728496"/>
        <c:crosses val="autoZero"/>
        <c:crossBetween val="between"/>
        <c:majorUnit val="0.2"/>
      </c:valAx>
      <c:spPr>
        <a:noFill/>
        <a:ln>
          <a:solidFill>
            <a:schemeClr val="tx1"/>
          </a:solidFill>
        </a:ln>
        <a:effectLst/>
      </c:spPr>
    </c:plotArea>
    <c:legend>
      <c:legendPos val="b"/>
      <c:layout>
        <c:manualLayout>
          <c:xMode val="edge"/>
          <c:yMode val="edge"/>
          <c:x val="0.16402573064622408"/>
          <c:y val="6.0245747025121185E-2"/>
          <c:w val="0.45481088141415349"/>
          <c:h val="9.3507448215072717E-2"/>
        </c:manualLayout>
      </c:layout>
      <c:overlay val="1"/>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2400">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'finetune-Ligra'!$AN$25</c:f>
              <c:strCache>
                <c:ptCount val="1"/>
                <c:pt idx="0">
                  <c:v>Basic Pythia</c:v>
                </c:pt>
              </c:strCache>
            </c:strRef>
          </c:tx>
          <c:spPr>
            <a:solidFill>
              <a:sysClr val="windowText" lastClr="000000">
                <a:lumMod val="65000"/>
                <a:lumOff val="35000"/>
              </a:sysClr>
            </a:solidFill>
            <a:ln>
              <a:solidFill>
                <a:schemeClr val="tx1"/>
              </a:solidFill>
            </a:ln>
            <a:effectLst/>
          </c:spPr>
          <c:invertIfNegative val="0"/>
          <c:cat>
            <c:strRef>
              <c:f>'finetune-Ligra'!$AM$26:$AM$31</c:f>
              <c:strCache>
                <c:ptCount val="6"/>
                <c:pt idx="0">
                  <c:v>PageRank</c:v>
                </c:pt>
                <c:pt idx="1">
                  <c:v>PageRankDelta</c:v>
                </c:pt>
                <c:pt idx="2">
                  <c:v>CC</c:v>
                </c:pt>
                <c:pt idx="3">
                  <c:v>BFS</c:v>
                </c:pt>
                <c:pt idx="4">
                  <c:v>BC</c:v>
                </c:pt>
                <c:pt idx="5">
                  <c:v>GEOMEAN</c:v>
                </c:pt>
              </c:strCache>
            </c:strRef>
          </c:cat>
          <c:val>
            <c:numRef>
              <c:f>'finetune-Ligra'!$AN$26:$AN$31</c:f>
              <c:numCache>
                <c:formatCode>0.00</c:formatCode>
                <c:ptCount val="6"/>
                <c:pt idx="0">
                  <c:v>1.0036937742031575</c:v>
                </c:pt>
                <c:pt idx="1">
                  <c:v>1.0597866031375929</c:v>
                </c:pt>
                <c:pt idx="2">
                  <c:v>1.0700253978126784</c:v>
                </c:pt>
                <c:pt idx="3">
                  <c:v>1.5270580124986888</c:v>
                </c:pt>
                <c:pt idx="4">
                  <c:v>1.9070219403672068</c:v>
                </c:pt>
                <c:pt idx="5">
                  <c:v>1.2708227868766822</c:v>
                </c:pt>
              </c:numCache>
            </c:numRef>
          </c:val>
          <c:extLst>
            <c:ext xmlns:c16="http://schemas.microsoft.com/office/drawing/2014/chart" uri="{C3380CC4-5D6E-409C-BE32-E72D297353CC}">
              <c16:uniqueId val="{00000000-D177-D449-9639-5C6A015832C8}"/>
            </c:ext>
          </c:extLst>
        </c:ser>
        <c:ser>
          <c:idx val="1"/>
          <c:order val="1"/>
          <c:tx>
            <c:strRef>
              <c:f>'finetune-Ligra'!$AO$25</c:f>
              <c:strCache>
                <c:ptCount val="1"/>
                <c:pt idx="0">
                  <c:v>Strict Pythia</c:v>
                </c:pt>
              </c:strCache>
            </c:strRef>
          </c:tx>
          <c:spPr>
            <a:solidFill>
              <a:srgbClr val="ED7D31"/>
            </a:solidFill>
            <a:ln>
              <a:solidFill>
                <a:schemeClr val="tx1"/>
              </a:solidFill>
            </a:ln>
            <a:effectLst/>
          </c:spPr>
          <c:invertIfNegative val="0"/>
          <c:cat>
            <c:strRef>
              <c:f>'finetune-Ligra'!$AM$26:$AM$31</c:f>
              <c:strCache>
                <c:ptCount val="6"/>
                <c:pt idx="0">
                  <c:v>PageRank</c:v>
                </c:pt>
                <c:pt idx="1">
                  <c:v>PageRankDelta</c:v>
                </c:pt>
                <c:pt idx="2">
                  <c:v>CC</c:v>
                </c:pt>
                <c:pt idx="3">
                  <c:v>BFS</c:v>
                </c:pt>
                <c:pt idx="4">
                  <c:v>BC</c:v>
                </c:pt>
                <c:pt idx="5">
                  <c:v>GEOMEAN</c:v>
                </c:pt>
              </c:strCache>
            </c:strRef>
          </c:cat>
          <c:val>
            <c:numRef>
              <c:f>'finetune-Ligra'!$AO$26:$AO$31</c:f>
              <c:numCache>
                <c:formatCode>0.00</c:formatCode>
                <c:ptCount val="6"/>
                <c:pt idx="0">
                  <c:v>1.0341376228775694</c:v>
                </c:pt>
                <c:pt idx="1">
                  <c:v>1.0876650530957752</c:v>
                </c:pt>
                <c:pt idx="2">
                  <c:v>1.1036127092727932</c:v>
                </c:pt>
                <c:pt idx="3">
                  <c:v>1.6051523371348928</c:v>
                </c:pt>
                <c:pt idx="4">
                  <c:v>1.959315706029765</c:v>
                </c:pt>
                <c:pt idx="5">
                  <c:v>1.3131132280201852</c:v>
                </c:pt>
              </c:numCache>
            </c:numRef>
          </c:val>
          <c:extLst>
            <c:ext xmlns:c16="http://schemas.microsoft.com/office/drawing/2014/chart" uri="{C3380CC4-5D6E-409C-BE32-E72D297353CC}">
              <c16:uniqueId val="{00000001-D177-D449-9639-5C6A015832C8}"/>
            </c:ext>
          </c:extLst>
        </c:ser>
        <c:dLbls>
          <c:showLegendKey val="0"/>
          <c:showVal val="0"/>
          <c:showCatName val="0"/>
          <c:showSerName val="0"/>
          <c:showPercent val="0"/>
          <c:showBubbleSize val="0"/>
        </c:dLbls>
        <c:gapWidth val="150"/>
        <c:overlap val="-27"/>
        <c:axId val="474728496"/>
        <c:axId val="646843200"/>
      </c:barChart>
      <c:catAx>
        <c:axId val="4747284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46843200"/>
        <c:crosses val="autoZero"/>
        <c:auto val="1"/>
        <c:lblAlgn val="ctr"/>
        <c:lblOffset val="100"/>
        <c:noMultiLvlLbl val="0"/>
      </c:catAx>
      <c:valAx>
        <c:axId val="646843200"/>
        <c:scaling>
          <c:orientation val="minMax"/>
          <c:max val="2"/>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IPC</a:t>
                </a:r>
                <a:r>
                  <a:rPr lang="en-GB" baseline="0"/>
                  <a:t> normalized to no prefetching</a:t>
                </a:r>
                <a:endParaRPr lang="en-GB"/>
              </a:p>
            </c:rich>
          </c:tx>
          <c:layout>
            <c:manualLayout>
              <c:xMode val="edge"/>
              <c:yMode val="edge"/>
              <c:x val="9.9946451636766485E-3"/>
              <c:y val="1.3233697281688652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474728496"/>
        <c:crosses val="autoZero"/>
        <c:crossBetween val="between"/>
        <c:majorUnit val="0.2"/>
      </c:valAx>
      <c:spPr>
        <a:noFill/>
        <a:ln>
          <a:solidFill>
            <a:schemeClr val="tx1"/>
          </a:solidFill>
        </a:ln>
        <a:effectLst/>
      </c:spPr>
    </c:plotArea>
    <c:legend>
      <c:legendPos val="b"/>
      <c:layout>
        <c:manualLayout>
          <c:xMode val="edge"/>
          <c:yMode val="edge"/>
          <c:x val="0.16402573064622408"/>
          <c:y val="6.0245747025121185E-2"/>
          <c:w val="0.45481088141415349"/>
          <c:h val="9.3507448215072717E-2"/>
        </c:manualLayout>
      </c:layout>
      <c:overlay val="1"/>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2400">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tx1"/>
              </a:solidFill>
            </a:ln>
          </c:spPr>
          <c:dPt>
            <c:idx val="0"/>
            <c:bubble3D val="0"/>
            <c:spPr>
              <a:solidFill>
                <a:srgbClr val="D64038"/>
              </a:solidFill>
              <a:ln w="12700">
                <a:solidFill>
                  <a:schemeClr val="tx1"/>
                </a:solidFill>
              </a:ln>
              <a:effectLst/>
            </c:spPr>
            <c:extLst>
              <c:ext xmlns:c16="http://schemas.microsoft.com/office/drawing/2014/chart" uri="{C3380CC4-5D6E-409C-BE32-E72D297353CC}">
                <c16:uniqueId val="{00000001-8E06-0F4E-8EED-D83B0A1A80DF}"/>
              </c:ext>
            </c:extLst>
          </c:dPt>
          <c:dPt>
            <c:idx val="1"/>
            <c:bubble3D val="0"/>
            <c:spPr>
              <a:solidFill>
                <a:schemeClr val="accent4">
                  <a:lumMod val="60000"/>
                  <a:lumOff val="40000"/>
                </a:schemeClr>
              </a:solidFill>
              <a:ln w="12700">
                <a:solidFill>
                  <a:schemeClr val="tx1"/>
                </a:solidFill>
              </a:ln>
              <a:effectLst/>
            </c:spPr>
            <c:extLst>
              <c:ext xmlns:c16="http://schemas.microsoft.com/office/drawing/2014/chart" uri="{C3380CC4-5D6E-409C-BE32-E72D297353CC}">
                <c16:uniqueId val="{00000003-8E06-0F4E-8EED-D83B0A1A80DF}"/>
              </c:ext>
            </c:extLst>
          </c:dPt>
          <c:dLbls>
            <c:delete val="1"/>
          </c:dLbls>
          <c:cat>
            <c:strRef>
              <c:f>'1C'!$ET$73:$ET$74</c:f>
              <c:strCache>
                <c:ptCount val="2"/>
                <c:pt idx="0">
                  <c:v>uncovered</c:v>
                </c:pt>
                <c:pt idx="1">
                  <c:v>covered by prefetcher</c:v>
                </c:pt>
              </c:strCache>
            </c:strRef>
          </c:cat>
          <c:val>
            <c:numRef>
              <c:f>'1C'!$EU$73:$EU$74</c:f>
              <c:numCache>
                <c:formatCode>General</c:formatCode>
                <c:ptCount val="2"/>
                <c:pt idx="0">
                  <c:v>0.49684832312901622</c:v>
                </c:pt>
                <c:pt idx="1">
                  <c:v>0.50315167687098383</c:v>
                </c:pt>
              </c:numCache>
            </c:numRef>
          </c:val>
          <c:extLst>
            <c:ext xmlns:c16="http://schemas.microsoft.com/office/drawing/2014/chart" uri="{C3380CC4-5D6E-409C-BE32-E72D297353CC}">
              <c16:uniqueId val="{00000006-8E06-0F4E-8EED-D83B0A1A80D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tx1"/>
              </a:solidFill>
            </a:ln>
          </c:spPr>
          <c:dPt>
            <c:idx val="0"/>
            <c:bubble3D val="0"/>
            <c:explosion val="8"/>
            <c:spPr>
              <a:solidFill>
                <a:srgbClr val="D64038"/>
              </a:solidFill>
              <a:ln w="12700">
                <a:solidFill>
                  <a:schemeClr val="tx1"/>
                </a:solidFill>
              </a:ln>
              <a:effectLst/>
            </c:spPr>
            <c:extLst>
              <c:ext xmlns:c16="http://schemas.microsoft.com/office/drawing/2014/chart" uri="{C3380CC4-5D6E-409C-BE32-E72D297353CC}">
                <c16:uniqueId val="{00000001-944A-3B45-B1DA-7A4501EA2D0B}"/>
              </c:ext>
            </c:extLst>
          </c:dPt>
          <c:dPt>
            <c:idx val="1"/>
            <c:bubble3D val="0"/>
            <c:spPr>
              <a:solidFill>
                <a:schemeClr val="accent4">
                  <a:lumMod val="60000"/>
                  <a:lumOff val="40000"/>
                </a:schemeClr>
              </a:solidFill>
              <a:ln w="12700">
                <a:solidFill>
                  <a:schemeClr val="tx1"/>
                </a:solidFill>
              </a:ln>
              <a:effectLst/>
            </c:spPr>
            <c:extLst>
              <c:ext xmlns:c16="http://schemas.microsoft.com/office/drawing/2014/chart" uri="{C3380CC4-5D6E-409C-BE32-E72D297353CC}">
                <c16:uniqueId val="{00000003-944A-3B45-B1DA-7A4501EA2D0B}"/>
              </c:ext>
            </c:extLst>
          </c:dPt>
          <c:dLbls>
            <c:delete val="1"/>
          </c:dLbls>
          <c:cat>
            <c:strRef>
              <c:f>'1C'!$ET$73:$ET$74</c:f>
              <c:strCache>
                <c:ptCount val="2"/>
                <c:pt idx="0">
                  <c:v>uncovered</c:v>
                </c:pt>
                <c:pt idx="1">
                  <c:v>covered by prefetcher</c:v>
                </c:pt>
              </c:strCache>
            </c:strRef>
          </c:cat>
          <c:val>
            <c:numRef>
              <c:f>'1C'!$EU$73:$EU$74</c:f>
              <c:numCache>
                <c:formatCode>General</c:formatCode>
                <c:ptCount val="2"/>
                <c:pt idx="0">
                  <c:v>0.49684832312901622</c:v>
                </c:pt>
                <c:pt idx="1">
                  <c:v>0.50315167687098383</c:v>
                </c:pt>
              </c:numCache>
            </c:numRef>
          </c:val>
          <c:extLst>
            <c:ext xmlns:c16="http://schemas.microsoft.com/office/drawing/2014/chart" uri="{C3380CC4-5D6E-409C-BE32-E72D297353CC}">
              <c16:uniqueId val="{00000004-944A-3B45-B1DA-7A4501EA2D0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'cache-size-latency-comp'!$B$1</c:f>
              <c:strCache>
                <c:ptCount val="1"/>
                <c:pt idx="0">
                  <c:v>Size</c:v>
                </c:pt>
              </c:strCache>
            </c:strRef>
          </c:tx>
          <c:spPr>
            <a:ln w="28575" cap="rnd">
              <a:noFill/>
              <a:round/>
            </a:ln>
            <a:effectLst/>
          </c:spPr>
          <c:marker>
            <c:symbol val="diamond"/>
            <c:size val="20"/>
            <c:spPr>
              <a:solidFill>
                <a:srgbClr val="7030A0"/>
              </a:solidFill>
              <a:ln w="25400">
                <a:solidFill>
                  <a:schemeClr val="tx1"/>
                </a:solidFill>
              </a:ln>
              <a:effectLst/>
            </c:spPr>
          </c:marker>
          <c:trendline>
            <c:spPr>
              <a:ln w="50800" cap="rnd">
                <a:solidFill>
                  <a:schemeClr val="accent1"/>
                </a:solidFill>
                <a:prstDash val="sysDash"/>
              </a:ln>
              <a:effectLst/>
            </c:spPr>
            <c:trendlineType val="linear"/>
            <c:dispRSqr val="0"/>
            <c:dispEq val="0"/>
          </c:trendline>
          <c:cat>
            <c:strRef>
              <c:f>'cache-size-latency-comp'!$A$2:$A$6</c:f>
              <c:strCache>
                <c:ptCount val="5"/>
                <c:pt idx="0">
                  <c:v>Skylake (2015)</c:v>
                </c:pt>
                <c:pt idx="1">
                  <c:v>Sunny Cove (2019)</c:v>
                </c:pt>
                <c:pt idx="2">
                  <c:v>Willow Cove (2020)</c:v>
                </c:pt>
                <c:pt idx="3">
                  <c:v>Golden Cove P-core (2021)</c:v>
                </c:pt>
                <c:pt idx="4">
                  <c:v>Raptor Lake P-core (2022)</c:v>
                </c:pt>
              </c:strCache>
            </c:strRef>
          </c:cat>
          <c:val>
            <c:numRef>
              <c:f>'cache-size-latency-comp'!$B$2:$B$6</c:f>
              <c:numCache>
                <c:formatCode>General</c:formatCode>
                <c:ptCount val="5"/>
                <c:pt idx="0">
                  <c:v>256</c:v>
                </c:pt>
                <c:pt idx="1">
                  <c:v>512</c:v>
                </c:pt>
                <c:pt idx="2">
                  <c:v>1280</c:v>
                </c:pt>
                <c:pt idx="3">
                  <c:v>1280</c:v>
                </c:pt>
                <c:pt idx="4">
                  <c:v>2048</c:v>
                </c:pt>
              </c:numCache>
            </c:numRef>
          </c:val>
          <c:smooth val="0"/>
          <c:extLst>
            <c:ext xmlns:c16="http://schemas.microsoft.com/office/drawing/2014/chart" uri="{C3380CC4-5D6E-409C-BE32-E72D297353CC}">
              <c16:uniqueId val="{00000001-B398-F24B-AEDE-F1980E98AE85}"/>
            </c:ext>
          </c:extLst>
        </c:ser>
        <c:dLbls>
          <c:showLegendKey val="0"/>
          <c:showVal val="0"/>
          <c:showCatName val="0"/>
          <c:showSerName val="0"/>
          <c:showPercent val="0"/>
          <c:showBubbleSize val="0"/>
        </c:dLbls>
        <c:marker val="1"/>
        <c:smooth val="0"/>
        <c:axId val="635713839"/>
        <c:axId val="635715487"/>
      </c:lineChart>
      <c:catAx>
        <c:axId val="635713839"/>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5487"/>
        <c:crosses val="autoZero"/>
        <c:auto val="1"/>
        <c:lblAlgn val="ctr"/>
        <c:lblOffset val="100"/>
        <c:noMultiLvlLbl val="0"/>
      </c:catAx>
      <c:valAx>
        <c:axId val="635715487"/>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GB" sz="2400" b="1" dirty="0"/>
                  <a:t>L2 Size (KB)</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3839"/>
        <c:crosses val="autoZero"/>
        <c:crossBetween val="between"/>
        <c:majorUnit val="512"/>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2000">
          <a:solidFill>
            <a:schemeClr val="tx1"/>
          </a:solidFill>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11/10/22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11/10/22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55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reward in five distinct levels mentioned as follows [CLICK].</a:t>
            </a:r>
          </a:p>
          <a:p>
            <a:endParaRPr lang="en-US" dirty="0"/>
          </a:p>
          <a:p>
            <a:r>
              <a:rPr lang="en-US" dirty="0"/>
              <a:t>Each reward level corresponds to various usefulness of a prefetch request. The inaccurate and no-prefetch reward levels are further categorized based on the system memory bandwidth usage.</a:t>
            </a:r>
          </a:p>
          <a:p>
            <a:endParaRPr lang="en-US" dirty="0"/>
          </a:p>
          <a:p>
            <a:r>
              <a:rPr lang="en-US" dirty="0"/>
              <a:t>[CLICK] The values of each of these reward levels are set at design time via automatic design-space exploration.</a:t>
            </a:r>
          </a:p>
          <a:p>
            <a:endParaRPr lang="en-US" dirty="0"/>
          </a:p>
          <a:p>
            <a:r>
              <a:rPr lang="en-US" dirty="0"/>
              <a:t>[CLICK] However, one can customize the rewards in silicon via simple configuration registers to specify a </a:t>
            </a:r>
            <a:r>
              <a:rPr lang="en-US" dirty="0" err="1"/>
              <a:t>dfferent</a:t>
            </a:r>
            <a:r>
              <a:rPr lang="en-US" dirty="0"/>
              <a:t> objective for Pythia for extracting higher performance benefits in target workload suites.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579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Pythia consists of two key components:</a:t>
            </a:r>
          </a:p>
          <a:p>
            <a:endParaRPr lang="en-US" dirty="0"/>
          </a:p>
          <a:p>
            <a:r>
              <a:rPr lang="en-US" dirty="0"/>
              <a:t>[CLICK] Q-value store, which is responsible for …</a:t>
            </a:r>
          </a:p>
          <a:p>
            <a:endParaRPr lang="en-US" dirty="0"/>
          </a:p>
          <a:p>
            <a:r>
              <a:rPr lang="en-US" dirty="0"/>
              <a:t>[CLICK] Evaluation queue, which is a first-in-first-out queue that stores the recently taken action. </a:t>
            </a:r>
          </a:p>
          <a:p>
            <a:r>
              <a:rPr lang="en-US" dirty="0"/>
              <a:t>As Pythia cannot always immediately assign a reward to a taken action </a:t>
            </a:r>
          </a:p>
          <a:p>
            <a:r>
              <a:rPr lang="en-US" dirty="0"/>
              <a:t>because the usefulness of the corresponding prefetch request is known, Pythia stores the action</a:t>
            </a:r>
          </a:p>
          <a:p>
            <a:r>
              <a:rPr lang="en-US" dirty="0"/>
              <a:t>in evaluation queue to properly assign rewards to them.</a:t>
            </a:r>
          </a:p>
          <a:p>
            <a:endParaRPr lang="en-US" dirty="0"/>
          </a:p>
          <a:p>
            <a:r>
              <a:rPr lang="en-US" dirty="0"/>
              <a:t>[CLICK] For every demand request, Pythia first checks EQ with </a:t>
            </a:r>
            <a:r>
              <a:rPr lang="en-US" dirty="0" err="1"/>
              <a:t>deamdned</a:t>
            </a:r>
            <a:r>
              <a:rPr lang="en-US" dirty="0"/>
              <a:t> address. If a matching entry is found in EQ, it means the corresponding action in EQ entry has generated a useful prefetch, and Pythia assigns a reward accordingly.</a:t>
            </a:r>
          </a:p>
          <a:p>
            <a:r>
              <a:rPr lang="en-US" dirty="0"/>
              <a:t>[CLICK] Then Pythia extracts features from the attributes of the demand request to create the state-vector and uses the state-vector to lookup </a:t>
            </a:r>
            <a:r>
              <a:rPr lang="en-US" dirty="0" err="1"/>
              <a:t>QVStore</a:t>
            </a:r>
            <a:r>
              <a:rPr lang="en-US" dirty="0"/>
              <a:t> [CLICK]</a:t>
            </a:r>
          </a:p>
          <a:p>
            <a:r>
              <a:rPr lang="en-US" dirty="0"/>
              <a:t>[CLICK] For the given state-vector, Pythia finds the action that has the highest Q-value and generates prefetch request accordingly to the memory hierarchy [CLICK]</a:t>
            </a:r>
          </a:p>
          <a:p>
            <a:r>
              <a:rPr lang="en-US" dirty="0"/>
              <a:t>[CLICK] Next, Pythia inserts the action in the EQ along with the state-action pair.</a:t>
            </a:r>
          </a:p>
          <a:p>
            <a:r>
              <a:rPr lang="en-US" dirty="0"/>
              <a:t>[CLICK] Pythia uses the reward stored in the evicted EQ entry to update the </a:t>
            </a:r>
            <a:r>
              <a:rPr lang="en-US" dirty="0" err="1"/>
              <a:t>QVStore</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CH"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859642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As you can see, strict Pythia outperforms the basic Pythia configuration as much as 7.8% and </a:t>
            </a:r>
          </a:p>
          <a:p>
            <a:endParaRPr lang="en-US" dirty="0"/>
          </a:p>
          <a:p>
            <a:r>
              <a:rPr lang="en-US" dirty="0"/>
              <a:t>[CLICK] 2% on average over the entire </a:t>
            </a:r>
            <a:r>
              <a:rPr lang="en-US" dirty="0" err="1"/>
              <a:t>Ligra</a:t>
            </a:r>
            <a:r>
              <a:rPr lang="en-US" dirty="0"/>
              <a:t> workload suite.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945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As you can see, strict Pythia outperforms the basic Pythia configuration as much as 7.8% and </a:t>
            </a:r>
          </a:p>
          <a:p>
            <a:endParaRPr lang="en-US" dirty="0"/>
          </a:p>
          <a:p>
            <a:r>
              <a:rPr lang="en-US" dirty="0"/>
              <a:t>[CLICK] 2% on average over the entire </a:t>
            </a:r>
            <a:r>
              <a:rPr lang="en-US" dirty="0" err="1"/>
              <a:t>Ligra</a:t>
            </a:r>
            <a:r>
              <a:rPr lang="en-US" dirty="0"/>
              <a:t> workload suite.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297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Pythia’s performance benefits comes at a modest cost of 25.5KB of metadata storge, which is invested only in simple storage, without any need to complex structures.</a:t>
            </a:r>
          </a:p>
          <a:p>
            <a:endParaRPr lang="en-US" dirty="0"/>
          </a:p>
          <a:p>
            <a:r>
              <a:rPr lang="en-US" dirty="0"/>
              <a:t>[CLICK] We also model a fully-functionally-accurate Pythia with its full complexity in Chisel and show that, Pythia incurs </a:t>
            </a:r>
          </a:p>
          <a:p>
            <a:endParaRPr lang="en-US" dirty="0"/>
          </a:p>
          <a:p>
            <a:r>
              <a:rPr lang="en-US" dirty="0"/>
              <a:t>[CLICK] a modest area overhead of 1.03%</a:t>
            </a:r>
          </a:p>
          <a:p>
            <a:endParaRPr lang="en-US" dirty="0"/>
          </a:p>
          <a:p>
            <a:r>
              <a:rPr lang="en-US" dirty="0"/>
              <a:t>[CLICK] a power overhead of half-a-percent</a:t>
            </a:r>
          </a:p>
          <a:p>
            <a:endParaRPr lang="en-US" dirty="0"/>
          </a:p>
          <a:p>
            <a:r>
              <a:rPr lang="en-US" dirty="0"/>
              <a:t>[CLICK] while simultaneously satisfying the prediction latency at L2 cache frequency</a:t>
            </a:r>
          </a:p>
          <a:p>
            <a:endParaRPr lang="en-US" dirty="0"/>
          </a:p>
          <a:p>
            <a:r>
              <a:rPr lang="en-US" dirty="0"/>
              <a:t>Of a desktop-class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58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I am Rahul. Today, 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This work is done by researchers from SAFARI research group at ETH Zurich, in collaboration with Intel Labs and TU Delft.</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475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407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problem that we are trying to address in this work is stemming from Off-chip load request</a:t>
            </a:r>
          </a:p>
          <a:p>
            <a:r>
              <a:rPr lang="en-US" dirty="0"/>
              <a:t>[CLICK] As we know, these off-chip load requests often stall…,</a:t>
            </a:r>
          </a:p>
          <a:p>
            <a:r>
              <a:rPr lang="en-US" dirty="0"/>
              <a:t>[CLICK] which severely limits the performance of a core.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504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Architects have primarily relied on two key techniques to reduce latency of such loads:</a:t>
            </a:r>
          </a:p>
          <a:p>
            <a:r>
              <a:rPr lang="en-US" dirty="0"/>
              <a:t>[CLICK] By employing sophisticated data prefetchers</a:t>
            </a:r>
          </a:p>
          <a:p>
            <a:r>
              <a:rPr lang="en-US" dirty="0"/>
              <a:t>[CLICK] And Increasing size of the on-chip cache hierarchy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72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show that prior prefetchers successfully prefetch a significant fraction of the off-chip load requests.</a:t>
            </a:r>
          </a:p>
          <a:p>
            <a:r>
              <a:rPr lang="en-US" dirty="0"/>
              <a:t>[CLICK] However, nearly 50% of the off-chip loads in a system without any prefetcher are still going off-chip even in presence of a state-of-the-art prefetcher</a:t>
            </a:r>
          </a:p>
          <a:p>
            <a:r>
              <a:rPr lang="en-US" dirty="0"/>
              <a:t>[CLICK] And 70% of these off-chip loads even block the ROB.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52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focus on the off-chip loads that are still going to the main memory even in presence of a state-of-the-art prefetcher,</a:t>
            </a:r>
          </a:p>
          <a:p>
            <a:r>
              <a:rPr lang="en-US" dirty="0"/>
              <a:t>We observe that the on-chip cache access latency…</a:t>
            </a:r>
          </a:p>
          <a:p>
            <a:r>
              <a:rPr lang="en-US" dirty="0"/>
              <a:t>[CLICK] We show that nearly 40% of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360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cache hierarchy continue to grow in size and complexity, as noted by previous works,</a:t>
            </a:r>
          </a:p>
          <a:p>
            <a:r>
              <a:rPr lang="en-US" dirty="0"/>
              <a:t>As well as a trend that we see in recent processors,</a:t>
            </a:r>
          </a:p>
          <a:p>
            <a:r>
              <a:rPr lang="en-US" dirty="0"/>
              <a:t>This problem is only going to get exacerbated even more in future generation processors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941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to alleviate this problem, the goal of our work is to improve…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67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Towards this we propose Hermes, which is based on two key ideas.</a:t>
            </a:r>
          </a:p>
          <a:p>
            <a:r>
              <a:rPr lang="en-US" dirty="0"/>
              <a:t>[CLICK] Hermes predicts which…</a:t>
            </a:r>
          </a:p>
          <a:p>
            <a:r>
              <a:rPr lang="en-US" dirty="0"/>
              <a:t>[CLICK] Hermes starts fetching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67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enable accurate off-chip prediction, </a:t>
            </a:r>
          </a:p>
          <a:p>
            <a:r>
              <a:rPr lang="en-US" dirty="0"/>
              <a:t>Hermes employs the first perceptron-based off-chip load predictor</a:t>
            </a:r>
          </a:p>
          <a:p>
            <a:r>
              <a:rPr lang="en-US" dirty="0"/>
              <a:t>[CLICK] that identifies loads …</a:t>
            </a:r>
          </a:p>
          <a:p>
            <a:r>
              <a:rPr lang="en-US" dirty="0"/>
              <a:t>[CLICK] by only learning from multiple…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558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give you a brief overview of Hermes.</a:t>
            </a:r>
          </a:p>
          <a:p>
            <a:r>
              <a:rPr lang="en-US" dirty="0"/>
              <a:t>This is how a traditional cache hierarchy looks like in today’s processor.</a:t>
            </a:r>
          </a:p>
          <a:p>
            <a:r>
              <a:rPr lang="en-US" dirty="0"/>
              <a:t>[CLICK] And this is how the memory latency timeline looks like for an off-chip load in the baseline system</a:t>
            </a:r>
          </a:p>
          <a:p>
            <a:r>
              <a:rPr lang="en-US" dirty="0"/>
              <a:t>[CLICK] If the ROB has a latency tolerance limit up till here, the processor stalls for the remaining cycles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42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Hermes employs an off-chip predictor named POPET.</a:t>
            </a:r>
          </a:p>
          <a:p>
            <a:r>
              <a:rPr lang="en-US" dirty="0"/>
              <a:t>[CLICK] For every load generated in the core, Hermes consults POPET to predict whether this load would go off-chip or not</a:t>
            </a:r>
          </a:p>
          <a:p>
            <a:r>
              <a:rPr lang="en-US" dirty="0"/>
              <a:t>[CLICK] If the load is predicted to go off-chip, Hermes waits for the address translation to finish, which happens in parallel with L1 cache access</a:t>
            </a:r>
          </a:p>
          <a:p>
            <a:r>
              <a:rPr lang="en-US" dirty="0"/>
              <a:t>[CLICK] And then issues a speculative memory request, which we call a Hermes request, </a:t>
            </a:r>
          </a:p>
          <a:p>
            <a:r>
              <a:rPr lang="en-US" dirty="0"/>
              <a:t>directly to the main memory controller to start fetching the data from the main memory,</a:t>
            </a:r>
          </a:p>
          <a:p>
            <a:r>
              <a:rPr lang="en-US" dirty="0"/>
              <a:t>While also concurrently accessing the cache hierarchy for such a load.</a:t>
            </a:r>
          </a:p>
          <a:p>
            <a:r>
              <a:rPr lang="en-US" dirty="0"/>
              <a:t>[CLICK] If the off-chip prediction is correct, the load would eventually miss the LLC and arrive at the memory controller</a:t>
            </a:r>
          </a:p>
          <a:p>
            <a:r>
              <a:rPr lang="en-US" dirty="0"/>
              <a:t>Where it will simply wait for the ongoing Hermes request to finish, thus hiding the entire cache access latency from its critical path.</a:t>
            </a:r>
          </a:p>
          <a:p>
            <a:r>
              <a:rPr lang="en-US" dirty="0"/>
              <a:t>Once the data returns from the main memory, Hermes returns the data to the core [CLICK], </a:t>
            </a:r>
          </a:p>
          <a:p>
            <a:r>
              <a:rPr lang="en-US" dirty="0"/>
              <a:t>Thus, saving the precious stall cycles induced by the off-chip load [CLICK], which in turn provides performance benefit.</a:t>
            </a:r>
          </a:p>
          <a:p>
            <a:r>
              <a:rPr lang="en-US" dirty="0"/>
              <a:t>[CLICK] Hermes trains POPET when the data finally returns to the core, closing the feedback loop.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127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Now let’s discuss how to design this off-chip predictor.</a:t>
            </a:r>
          </a:p>
          <a:p>
            <a:r>
              <a:rPr lang="en-US" dirty="0"/>
              <a:t>So, there are multiple prior works that can be used either directly or with small modifications for off-chip load prediction.</a:t>
            </a:r>
          </a:p>
          <a:p>
            <a:r>
              <a:rPr lang="en-US" dirty="0"/>
              <a:t>These works can be broadly categorized into two classes.</a:t>
            </a:r>
          </a:p>
          <a:p>
            <a:r>
              <a:rPr lang="en-US" dirty="0"/>
              <a:t>[CLICK] History-based predictor introduced by HMP, uses a branch-predictor like hybrid predictor design </a:t>
            </a:r>
          </a:p>
          <a:p>
            <a:r>
              <a:rPr lang="en-US" dirty="0"/>
              <a:t>to identify which requests are going to miss L1 cache. </a:t>
            </a:r>
          </a:p>
          <a:p>
            <a:r>
              <a:rPr lang="en-US" dirty="0"/>
              <a:t>We can easily extend HMP’s design to predict loads that are going to miss the entire cache hierarchy.</a:t>
            </a:r>
          </a:p>
          <a:p>
            <a:r>
              <a:rPr lang="en-US" dirty="0"/>
              <a:t>[CLICK] Tracking-based methods, on the other hand, explicitly track cache contents </a:t>
            </a:r>
          </a:p>
          <a:p>
            <a:r>
              <a:rPr lang="en-US" dirty="0"/>
              <a:t>to predict which load requests are going to miss the cache hierarchy.</a:t>
            </a:r>
          </a:p>
          <a:p>
            <a:r>
              <a:rPr lang="en-US" dirty="0"/>
              <a:t>[CLICK] These tracking-based methods poses two key challenges…</a:t>
            </a:r>
          </a:p>
          <a:p>
            <a:r>
              <a:rPr lang="en-US" dirty="0"/>
              <a:t>[CLICK] First,…</a:t>
            </a:r>
          </a:p>
          <a:p>
            <a:r>
              <a:rPr lang="en-US" dirty="0"/>
              <a:t>[CLICK] Second,…</a:t>
            </a:r>
          </a:p>
          <a:p>
            <a:endParaRPr lang="en-US" dirty="0"/>
          </a:p>
          <a:p>
            <a:r>
              <a:rPr lang="en-US" dirty="0"/>
              <a:t>[CLICK] POPET takes a completely different approach to predict off-chip load requests by learning from program behavior.</a:t>
            </a:r>
          </a:p>
          <a:p>
            <a:r>
              <a:rPr lang="en-US" dirty="0"/>
              <a:t>[CLICK] It aims to correlate multiple different types of program features with off-chip load requests </a:t>
            </a:r>
          </a:p>
          <a:p>
            <a:r>
              <a:rPr lang="en-US" dirty="0"/>
              <a:t>to provide accurate predictions with much lower storage overhead and design complexity.</a:t>
            </a:r>
          </a:p>
          <a:p>
            <a:endParaRPr lang="en-US" dirty="0"/>
          </a:p>
          <a:p>
            <a:r>
              <a:rPr lang="en-US" dirty="0"/>
              <a:t>[CLICK] In our paper, we compare POPET against predictors inspired from these prior works and show that </a:t>
            </a:r>
          </a:p>
          <a:p>
            <a:r>
              <a:rPr lang="en-US" dirty="0"/>
              <a:t>[CLICK] POPET provides both higher accuracy and performance than them.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92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deep dive into our off-chip predictor design.</a:t>
            </a:r>
          </a:p>
          <a:p>
            <a:r>
              <a:rPr lang="en-US" dirty="0"/>
              <a:t>Our predictor, named as POPET, is designed using hashed-perceptron model.</a:t>
            </a:r>
          </a:p>
          <a:p>
            <a:r>
              <a:rPr lang="en-US" dirty="0"/>
              <a:t>[CLICK] where each feature has its own weight table</a:t>
            </a:r>
          </a:p>
          <a:p>
            <a:r>
              <a:rPr lang="en-US" dirty="0"/>
              <a:t>That stores the correlation between feature value and the off-chip prediction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284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Hermes predicts using POPET using simple operations like table lookup, addition, and comparison.</a:t>
            </a:r>
          </a:p>
          <a:p>
            <a:r>
              <a:rPr lang="en-US" dirty="0"/>
              <a:t>Let me give you an example on how POPET’s prediction works.</a:t>
            </a:r>
          </a:p>
          <a:p>
            <a:r>
              <a:rPr lang="en-US" dirty="0"/>
              <a:t>POPET’s prediction works in three stages.</a:t>
            </a:r>
          </a:p>
          <a:p>
            <a:r>
              <a:rPr lang="en-US" dirty="0"/>
              <a:t>[CLICK] In the first stage, POPET extracts the features from the load request</a:t>
            </a:r>
          </a:p>
          <a:p>
            <a:r>
              <a:rPr lang="en-US" dirty="0"/>
              <a:t>[CLICK] In the second stage, each feature value is hashed and used as an index to retrieve the weights from each individual weight tables</a:t>
            </a:r>
          </a:p>
          <a:p>
            <a:r>
              <a:rPr lang="en-US" dirty="0"/>
              <a:t>[CLICK] In the third stage, the retrieved weights are accumulated and the cumulative weight is used to compute the activation function.</a:t>
            </a:r>
          </a:p>
          <a:p>
            <a:r>
              <a:rPr lang="en-US" dirty="0"/>
              <a:t>[CLICK] If the cumulative weight is higher than the activation threshold, POPET predicts that the load would go off-chip.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25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I am Rahul. Today, 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This work is done by researchers from SAFARI research group at ETH Zurich, in collaboration with Intel Labs and TU Delft.</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4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understand how to train POPET.</a:t>
            </a:r>
          </a:p>
          <a:p>
            <a:r>
              <a:rPr lang="en-US" dirty="0"/>
              <a:t>For this let’s assume the previous example where the load is predicted to go off-chip.</a:t>
            </a:r>
          </a:p>
          <a:p>
            <a:r>
              <a:rPr lang="en-US" dirty="0"/>
              <a:t>[CLICK] But in reality, the load didn’t go off-chip</a:t>
            </a:r>
          </a:p>
          <a:p>
            <a:r>
              <a:rPr lang="en-US" dirty="0"/>
              <a:t>[CLICK] this means the activation which have triggered before, shouldn’t have triggered</a:t>
            </a:r>
          </a:p>
          <a:p>
            <a:r>
              <a:rPr lang="en-US" dirty="0"/>
              <a:t>Which means, the cumulative weight should be lower than the activation threshold</a:t>
            </a:r>
          </a:p>
          <a:p>
            <a:r>
              <a:rPr lang="en-US" dirty="0"/>
              <a:t>[CLICK] Now to adjust the feature weights, POPET again indexes each weight table using the hashed feature values</a:t>
            </a:r>
          </a:p>
          <a:p>
            <a:r>
              <a:rPr lang="en-US" dirty="0"/>
              <a:t>[CLICK] And simply decrement each weight from the individual weight tables.</a:t>
            </a:r>
          </a:p>
          <a:p>
            <a:r>
              <a:rPr lang="en-US" dirty="0"/>
              <a:t>Thus, by using simple increment and decrement operations, POPET continuously learns from program behavior to accurately predict off-chip loads.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69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evaluate Hermes.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875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Hermes using </a:t>
            </a:r>
            <a:r>
              <a:rPr lang="en-US" dirty="0" err="1"/>
              <a:t>ChampSim</a:t>
            </a:r>
            <a:r>
              <a:rPr lang="en-US" dirty="0"/>
              <a:t> simulator,</a:t>
            </a:r>
          </a:p>
          <a:p>
            <a:r>
              <a:rPr lang="en-US" dirty="0"/>
              <a:t>[CLICK] using a wide range of memory-intensive traces spanning across SPEC CPU, PARSEC, </a:t>
            </a:r>
            <a:r>
              <a:rPr lang="en-US" dirty="0" err="1"/>
              <a:t>Ligra</a:t>
            </a:r>
            <a:r>
              <a:rPr lang="en-US" dirty="0"/>
              <a:t>, and real-world applications</a:t>
            </a:r>
          </a:p>
          <a:p>
            <a:r>
              <a:rPr lang="en-US" dirty="0"/>
              <a:t>[CLICK] We compare Hermes with five LLC prefetchers</a:t>
            </a:r>
          </a:p>
          <a:p>
            <a:r>
              <a:rPr lang="en-US" dirty="0"/>
              <a:t>[CLICK] and two off-chip predictors extended from prior works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013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analyze the single-core performance improvement.</a:t>
            </a:r>
          </a:p>
          <a:p>
            <a:r>
              <a:rPr lang="en-US" dirty="0"/>
              <a:t>[CLICK] This is how Hermes and a state-of-the-art prefetcher Pythia improves performance on top of a no-prefetching system.</a:t>
            </a:r>
          </a:p>
          <a:p>
            <a:r>
              <a:rPr lang="en-US" dirty="0"/>
              <a:t>[CLICK] The first takeaway is that Hermes alone provides nearly 50%...</a:t>
            </a:r>
          </a:p>
          <a:p>
            <a:r>
              <a:rPr lang="en-US" dirty="0"/>
              <a:t>[CLICK] Now if we combine Hermes with Pythia, that provides an additional 5.4% performance improvement on top of a strong baseline that has Pythia.</a:t>
            </a:r>
          </a:p>
          <a:p>
            <a:r>
              <a:rPr lang="en-US" dirty="0"/>
              <a:t>[CLICK] And finally, if we compare Hermes’s performance benefit with the Ideal Hermes that has an ideal off-chip predictor,</a:t>
            </a:r>
          </a:p>
          <a:p>
            <a:r>
              <a:rPr lang="en-US" dirty="0"/>
              <a:t>We see that Hermes provides nearly 90% performance benefit of the Ideal Hermes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988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performance improvement comes at a cost of increase in main memory requests.</a:t>
            </a:r>
          </a:p>
          <a:p>
            <a:r>
              <a:rPr lang="en-US" dirty="0"/>
              <a:t>This graph shows the increase in the main memory request over the no-prefetching system provided by the three configurations.</a:t>
            </a:r>
          </a:p>
          <a:p>
            <a:r>
              <a:rPr lang="en-US" dirty="0"/>
              <a:t>[CLICK] As we can see, Hermes increases the main memory requests by 5.5% on average on top of the no-prefetching system..</a:t>
            </a:r>
          </a:p>
          <a:p>
            <a:r>
              <a:rPr lang="en-US" dirty="0"/>
              <a:t>Whereas Pythia increases …</a:t>
            </a:r>
          </a:p>
          <a:p>
            <a:r>
              <a:rPr lang="en-US" dirty="0"/>
              <a:t>If we combine two together, then it increases the main memory request by an additional 5.9%.</a:t>
            </a:r>
          </a:p>
          <a:p>
            <a:r>
              <a:rPr lang="en-US" dirty="0"/>
              <a:t>[CLICK] Now, if we compare this increase in the main memory request with the performance improvement each of these configurations are providing,</a:t>
            </a:r>
          </a:p>
          <a:p>
            <a:r>
              <a:rPr lang="en-US" dirty="0"/>
              <a:t>We see that</a:t>
            </a:r>
          </a:p>
          <a:p>
            <a:r>
              <a:rPr lang="en-US" dirty="0"/>
              <a:t>[CLICK] For every 1% performance benefit, Pythia …</a:t>
            </a:r>
          </a:p>
          <a:p>
            <a:r>
              <a:rPr lang="en-US" dirty="0"/>
              <a:t>[CLICK] This basically shows that Hermes is much more bandwidth efficient than a traditional data prefetcher like Pythia.</a:t>
            </a:r>
          </a:p>
          <a:p>
            <a:r>
              <a:rPr lang="en-US" dirty="0"/>
              <a:t>And for this reason [NEXT]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240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evaluate Pythia and Hermes over a wide range of memory bandwidth configurations, we see that,</a:t>
            </a:r>
          </a:p>
          <a:p>
            <a:r>
              <a:rPr lang="en-US" dirty="0"/>
              <a:t>[CLICK] In these extremely-bandwidth constrained configurations, which are in fact roughly modeling per-core main memory bandwidth of commercial processors,</a:t>
            </a:r>
          </a:p>
          <a:p>
            <a:r>
              <a:rPr lang="en-US" dirty="0"/>
              <a:t>Hermes even outperforms Pythia.</a:t>
            </a:r>
          </a:p>
          <a:p>
            <a:r>
              <a:rPr lang="en-US" dirty="0"/>
              <a:t>[CLICK] And if we combine both of them, the combination of Hermes and Pythia outperforms Pythia in every bandwidth configurations.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972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these observations are not only true for Pythia.</a:t>
            </a:r>
          </a:p>
          <a:p>
            <a:r>
              <a:rPr lang="en-US" dirty="0"/>
              <a:t>We evaluate Hermes combined with multiple prior baseline state-of-the-art prefetchers and find that</a:t>
            </a:r>
          </a:p>
          <a:p>
            <a:r>
              <a:rPr lang="en-US" dirty="0"/>
              <a:t>Hermes consistently improves performance on top of a wide range of baseline prefetchers.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125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performance benefit comes at a </a:t>
            </a:r>
          </a:p>
          <a:p>
            <a:r>
              <a:rPr lang="en-US" dirty="0"/>
              <a:t>[CLICK] modest 4KB storage overhead per core and</a:t>
            </a:r>
          </a:p>
          <a:p>
            <a:r>
              <a:rPr lang="en-US" dirty="0"/>
              <a:t>[CLICK] 1.5% power overhead on top an Intel Alder Lake-like performance-core configuration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397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evaluation results:</a:t>
            </a:r>
          </a:p>
          <a:p>
            <a:r>
              <a:rPr lang="en-US" dirty="0"/>
              <a:t>For example, a wide range of performance sensitivity study by varying…in the paper.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252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Hermes advocates …</a:t>
            </a:r>
          </a:p>
          <a:p>
            <a:r>
              <a:rPr lang="en-US" dirty="0"/>
              <a:t>[CLICK] We show that off-chip load prediction…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65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analyze many prior prefetchers and observe three key shortcomings that significantly limits their performance.</a:t>
            </a:r>
          </a:p>
          <a:p>
            <a:endParaRPr lang="en-US" dirty="0"/>
          </a:p>
          <a:p>
            <a:r>
              <a:rPr lang="en-US" dirty="0"/>
              <a:t>[CLICK] First, they use mainly a single program context for prefetch prediction</a:t>
            </a:r>
          </a:p>
          <a:p>
            <a:r>
              <a:rPr lang="en-US" dirty="0"/>
              <a:t>[CLICK] Second, they lack system awareness</a:t>
            </a:r>
          </a:p>
          <a:p>
            <a:r>
              <a:rPr lang="en-US" dirty="0"/>
              <a:t>[CLICK] Third, they lack in-silicon customizability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791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why we open-source our artifact.</a:t>
            </a:r>
          </a:p>
          <a:p>
            <a:r>
              <a:rPr lang="en-US" dirty="0"/>
              <a:t>It can be freely downloaded from our GitHub repository.</a:t>
            </a:r>
          </a:p>
          <a:p>
            <a:r>
              <a:rPr lang="en-US" dirty="0"/>
              <a:t>In this artifact, [CLICK] you will get all the workload traces we have used to evaluate Hermes,</a:t>
            </a:r>
          </a:p>
          <a:p>
            <a:r>
              <a:rPr lang="en-US" dirty="0"/>
              <a:t>[CLICK] 13 types of data prefetchers proposed in the past and</a:t>
            </a:r>
          </a:p>
          <a:p>
            <a:r>
              <a:rPr lang="en-US" dirty="0"/>
              <a:t>[CLICK] 9 types of off-chip predictors out of the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485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you want to impalement your own off-chip predictor, that’s also very easy.</a:t>
            </a:r>
          </a:p>
          <a:p>
            <a:r>
              <a:rPr lang="en-US" dirty="0"/>
              <a:t>All you have to do is to extend the </a:t>
            </a:r>
            <a:r>
              <a:rPr lang="en-US" dirty="0" err="1"/>
              <a:t>OffchipPred</a:t>
            </a:r>
            <a:r>
              <a:rPr lang="en-US" dirty="0"/>
              <a:t> base class…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301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define your own train() and predict() functions</a:t>
            </a:r>
          </a:p>
          <a:p>
            <a:r>
              <a:rPr lang="en-US" dirty="0"/>
              <a:t>[CLICK] the infrastructure will automatically provide statistics like precision and recall out of the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709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high-accuracy off-chip prediction can further enable a multitude of optimization possibilities, for example:</a:t>
            </a:r>
          </a:p>
          <a:p>
            <a:r>
              <a:rPr lang="en-US" dirty="0"/>
              <a:t>[CLICK] prioritizing loads … to improve performance and fairness in extreme core processors</a:t>
            </a:r>
          </a:p>
          <a:p>
            <a:r>
              <a:rPr lang="en-US" dirty="0"/>
              <a:t>[CLICK] better instruction scheduling for data dependent loads</a:t>
            </a:r>
          </a:p>
          <a:p>
            <a:r>
              <a:rPr lang="en-US" dirty="0"/>
              <a:t>[CLICK] and many more…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596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With that hope, I will conclude my talk.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I will be very happy to take any question from the audience.</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295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Arial" panose="020B0604020202020204" pitchFamily="34" charset="0"/>
              </a:rPr>
              <a:t>Knowing what </a:t>
            </a:r>
            <a:r>
              <a:rPr lang="en-US">
                <a:solidFill>
                  <a:srgbClr val="0000FF"/>
                </a:solidFill>
                <a:latin typeface="Arial" panose="020B0604020202020204" pitchFamily="34" charset="0"/>
              </a:rPr>
              <a:t>organisms</a:t>
            </a:r>
            <a:r>
              <a:rPr lang="en-US">
                <a:solidFill>
                  <a:srgbClr val="000000"/>
                </a:solidFill>
                <a:latin typeface="Arial" panose="020B0604020202020204" pitchFamily="34" charset="0"/>
              </a:rPr>
              <a:t> are </a:t>
            </a:r>
            <a:r>
              <a:rPr lang="en-US">
                <a:solidFill>
                  <a:srgbClr val="FF0000"/>
                </a:solidFill>
                <a:latin typeface="Arial" panose="020B0604020202020204" pitchFamily="34" charset="0"/>
              </a:rPr>
              <a:t>present</a:t>
            </a:r>
            <a:r>
              <a:rPr lang="en-US">
                <a:solidFill>
                  <a:srgbClr val="000000"/>
                </a:solidFill>
                <a:latin typeface="Arial" panose="020B0604020202020204" pitchFamily="34" charset="0"/>
              </a:rPr>
              <a:t> in a given environmental sample and how </a:t>
            </a:r>
            <a:r>
              <a:rPr lang="en-US">
                <a:solidFill>
                  <a:srgbClr val="FF0000"/>
                </a:solidFill>
                <a:latin typeface="Arial" panose="020B0604020202020204" pitchFamily="34" charset="0"/>
              </a:rPr>
              <a:t>abundant</a:t>
            </a:r>
            <a:r>
              <a:rPr lang="en-US">
                <a:solidFill>
                  <a:srgbClr val="000000"/>
                </a:solidFill>
                <a:latin typeface="Arial" panose="020B0604020202020204" pitchFamily="34" charset="0"/>
              </a:rPr>
              <a:t> are they</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29869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Damla Senol Cali. Today, I'll be presenting our work "GenASM: A High Performance, Low-Power Approximate String Matching Acceleration Framework for Genome Sequence Analysis".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918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Genome sequencing, which enables us to determine the DNA sequence of an organism, [CLICK] plays a pivotal role in areas such as personalized medicine, outbreak tracing (like COVID-19), and the understanding of evolution.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dirty="0"/>
              <a:t>Modern genome sequencing machines </a:t>
            </a:r>
            <a:r>
              <a:rPr lang="en-US" sz="1200" dirty="0"/>
              <a:t>extract </a:t>
            </a:r>
            <a:r>
              <a:rPr lang="en-US" sz="1200" dirty="0">
                <a:solidFill>
                  <a:srgbClr val="C00000"/>
                </a:solidFill>
              </a:rPr>
              <a:t>small randomized fragments </a:t>
            </a:r>
            <a:r>
              <a:rPr lang="en-US" sz="1200" dirty="0"/>
              <a:t>of the original DNA sequence, which we call </a:t>
            </a:r>
            <a:r>
              <a:rPr lang="en-US" sz="1200" i="1" dirty="0"/>
              <a:t>reads.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State-of-the-art sequencing machines produce either short reads or long reads</a:t>
            </a:r>
            <a:endParaRPr lang="en-US" sz="1200" i="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171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alleviate these challenges, we introduce Pythia that:</a:t>
            </a:r>
          </a:p>
          <a:p>
            <a:endParaRPr lang="en-US" dirty="0"/>
          </a:p>
          <a:p>
            <a:r>
              <a:rPr lang="en-US" dirty="0"/>
              <a:t>[CLICK] autonomously learns to prefetch using multiple program context information and system-level feedback</a:t>
            </a:r>
          </a:p>
          <a:p>
            <a:endParaRPr lang="en-US" dirty="0"/>
          </a:p>
          <a:p>
            <a:r>
              <a:rPr lang="en-US" dirty="0"/>
              <a:t>[CLICK] and can be customizable in silicon to alter the program context information or the objective of the prefetcher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110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Read mapping is the first key step in genome sequence analysis, [CLICK] where we align each read to one or more possible locations within the reference genome, and find the matches and differences between the read and the reference genome segment at that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Multiple steps of read mapping must account for the sequencing errors, and for the differences caused by genetic variations. As a result, read mapping must perform approximate string matching (ASM).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However, it is currently bottlenecked by the computational power and memory bandwidth limitations of existing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6966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Our goal in this work is to design a fast and flexible framework for both short and long reads, which can accelerate multiple steps of genome sequence analysis (GSA).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To this end, we propose GenASM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We base GenASM on Bitap, an ASM algorithm that uses only fast and simple bitwise operations, making it amenable to efficient hardware acceleration.</a:t>
            </a:r>
            <a:r>
              <a:rPr lang="en-US" sz="1200" kern="1200" dirty="0">
                <a:solidFill>
                  <a:schemeClr val="tx1"/>
                </a:solidFill>
                <a:effectLst/>
                <a:latin typeface="+mn-lt"/>
                <a:ea typeface="+mn-ea"/>
                <a:cs typeface="+mn-cs"/>
              </a:rPr>
              <a:t> To our knowledge, GenASM is the first work that enhances and accelerates Bitap, and also it is the first ASM acceleration framework for genome sequence analysis.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modify Bitap to support long reads and to enable parallelization.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also develop a novel Bitap-compatible algorithm for traceback, which uses information collected during ASM about the different types of errors to identify the optimal alignment of reads.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a:t>
            </a:r>
            <a:r>
              <a:rPr lang="en-US" sz="1200" b="0" i="0" u="none" strike="noStrike" kern="1200" dirty="0">
                <a:solidFill>
                  <a:schemeClr val="tx1"/>
                </a:solidFill>
                <a:effectLst/>
                <a:latin typeface="+mn-lt"/>
                <a:ea typeface="+mn-ea"/>
                <a:cs typeface="+mn-cs"/>
              </a:rPr>
              <a:t>, we co-design specialized, low-power and area-efficient hardware for both algorithms.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57B29E-981E-4B62-B6B9-A448AF3A7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232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520700" indent="-342900">
              <a:lnSpc>
                <a:spcPct val="100000"/>
              </a:lnSpc>
              <a:spcBef>
                <a:spcPts val="0"/>
              </a:spcBef>
              <a:spcAft>
                <a:spcPts val="600"/>
              </a:spcAft>
            </a:pPr>
            <a:r>
              <a:rPr lang="en-US" sz="1200" b="0" i="0" u="none" strike="noStrike" kern="1200" dirty="0">
                <a:solidFill>
                  <a:schemeClr val="tx1"/>
                </a:solidFill>
                <a:effectLst/>
                <a:latin typeface="+mn-lt"/>
                <a:ea typeface="+mn-ea"/>
                <a:cs typeface="+mn-cs"/>
              </a:rPr>
              <a:t>Our co-designed hardware consists of two components</a:t>
            </a:r>
            <a:r>
              <a:rPr lang="en-US" sz="2400" kern="1200" dirty="0">
                <a:solidFill>
                  <a:schemeClr val="tx1"/>
                </a:solidFill>
                <a:effectLst/>
                <a:latin typeface="+mn-lt"/>
                <a:ea typeface="+mn-ea"/>
                <a:cs typeface="+mn-cs"/>
              </a:rPr>
              <a:t>: </a:t>
            </a:r>
          </a:p>
          <a:p>
            <a:pPr marL="520700" indent="-342900">
              <a:lnSpc>
                <a:spcPct val="100000"/>
              </a:lnSpc>
              <a:spcBef>
                <a:spcPts val="0"/>
              </a:spcBef>
              <a:spcAft>
                <a:spcPts val="600"/>
              </a:spcAft>
            </a:pPr>
            <a:r>
              <a:rPr lang="en-US" sz="2400" kern="1200" dirty="0">
                <a:solidFill>
                  <a:schemeClr val="tx1"/>
                </a:solidFill>
                <a:effectLst/>
                <a:latin typeface="+mn-lt"/>
                <a:ea typeface="+mn-ea"/>
                <a:cs typeface="+mn-cs"/>
              </a:rPr>
              <a:t>(1) GenASM-DC, which provides hardware support to efficiently execute our modified Bitap algorithm to perform distance calculation; and </a:t>
            </a:r>
          </a:p>
          <a:p>
            <a:pPr marL="520700" indent="-342900">
              <a:lnSpc>
                <a:spcPct val="100000"/>
              </a:lnSpc>
              <a:spcBef>
                <a:spcPts val="0"/>
              </a:spcBef>
              <a:spcAft>
                <a:spcPts val="600"/>
              </a:spcAft>
            </a:pPr>
            <a:r>
              <a:rPr lang="en-US" sz="2400" kern="1200" dirty="0">
                <a:solidFill>
                  <a:schemeClr val="tx1"/>
                </a:solidFill>
                <a:effectLst/>
                <a:latin typeface="+mn-lt"/>
                <a:ea typeface="+mn-ea"/>
                <a:cs typeface="+mn-cs"/>
              </a:rPr>
              <a:t>(2) GenASM-TB, which provides hardware support to efficiently execute our novel traceback algorithm to find the optimal alignment.</a:t>
            </a:r>
            <a:endParaRPr lang="en-US" sz="2200" dirty="0">
              <a:solidFill>
                <a:schemeClr val="tx1"/>
              </a:solidFill>
            </a:endParaRPr>
          </a:p>
          <a:p>
            <a:pPr marL="520700" indent="-342900">
              <a:lnSpc>
                <a:spcPct val="100000"/>
              </a:lnSpc>
              <a:spcBef>
                <a:spcPts val="0"/>
              </a:spcBef>
              <a:spcAft>
                <a:spcPts val="600"/>
              </a:spcAft>
            </a:pPr>
            <a:r>
              <a:rPr lang="en-US" sz="2200" dirty="0">
                <a:solidFill>
                  <a:schemeClr val="tx1"/>
                </a:solidFill>
              </a:rPr>
              <a:t>GenASM also has two types of SRAM buffers:</a:t>
            </a:r>
          </a:p>
          <a:p>
            <a:pPr marL="520700" indent="-342900">
              <a:lnSpc>
                <a:spcPct val="100000"/>
              </a:lnSpc>
              <a:spcBef>
                <a:spcPts val="0"/>
              </a:spcBef>
              <a:spcAft>
                <a:spcPts val="600"/>
              </a:spcAft>
            </a:pPr>
            <a:r>
              <a:rPr lang="en-US" sz="2200" dirty="0">
                <a:solidFill>
                  <a:schemeClr val="tx1"/>
                </a:solidFill>
              </a:rPr>
              <a:t>DC-SRAM, and</a:t>
            </a:r>
          </a:p>
          <a:p>
            <a:pPr marL="520700" indent="-342900">
              <a:lnSpc>
                <a:spcPct val="100000"/>
              </a:lnSpc>
              <a:spcBef>
                <a:spcPts val="0"/>
              </a:spcBef>
              <a:spcAft>
                <a:spcPts val="600"/>
              </a:spcAft>
            </a:pPr>
            <a:r>
              <a:rPr lang="en-US" sz="2200" dirty="0">
                <a:solidFill>
                  <a:schemeClr val="tx1"/>
                </a:solidFill>
              </a:rPr>
              <a:t>TB-SRAMs</a:t>
            </a: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292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2100" dirty="0">
                <a:solidFill>
                  <a:schemeClr val="tx1"/>
                </a:solidFill>
              </a:rPr>
              <a:t>Our specialized compute units and on-chip SRAMs help us to: </a:t>
            </a:r>
          </a:p>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2100" dirty="0">
                <a:solidFill>
                  <a:schemeClr val="tx1"/>
                </a:solidFill>
              </a:rPr>
              <a:t>[CLICK] (1) Match the rate of computation with memory capacity and bandwidth </a:t>
            </a:r>
          </a:p>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2100" dirty="0">
                <a:solidFill>
                  <a:schemeClr val="tx1"/>
                </a:solidFill>
              </a:rPr>
              <a:t>[CLICK] (2) Achieve high performance and power efficiency</a:t>
            </a:r>
          </a:p>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2100" dirty="0">
                <a:solidFill>
                  <a:schemeClr val="tx1"/>
                </a:solidFill>
              </a:rPr>
              <a:t>[CLICK] (3) Scale linearly in performance with the number of parallel compute units that we add to the system </a:t>
            </a: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657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implement GenASM-DC as a linear cyclic systolic array based accelerator, using small and very simple logic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This design helps us to maximize parallelism and minimize memory BW and footprint.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Processing Core is the b</a:t>
            </a:r>
            <a:r>
              <a:rPr lang="en-US" dirty="0"/>
              <a:t>asic compute component which computes the intermediate bitvectors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and when we add the flip-flop-based storage logic around Processing Core, we define a </a:t>
            </a:r>
            <a:r>
              <a:rPr lang="en-US" sz="2000" b="1" dirty="0"/>
              <a:t>Processing Element (PE)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Multiple PEs are concatenated to define a </a:t>
            </a:r>
            <a:r>
              <a:rPr lang="en-US" sz="2000" b="1" dirty="0"/>
              <a:t>Processing Block</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also have DC-SRAM, which stores the reference text, the pattern bitmasks for the query read, and the intermediate data generated from PEs, and we also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TB-SRAMs, which store the intermediate bitvectors generated by each PE of GenASM-DC for later use by GenASM-TB. </a:t>
            </a:r>
          </a:p>
          <a:p>
            <a:pPr marL="755650" lvl="1" indent="-255588">
              <a:lnSpc>
                <a:spcPct val="100000"/>
              </a:lnSpc>
              <a:spcBef>
                <a:spcPts val="0"/>
              </a:spcBef>
              <a:spcAft>
                <a:spcPts val="0"/>
              </a:spcAft>
              <a:tabLst>
                <a:tab pos="4699000" algn="l"/>
                <a:tab pos="4875213" algn="l"/>
                <a:tab pos="5240338" algn="l"/>
                <a:tab pos="5414963"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397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implement GenASM-TB hardware using very simple logic, which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1) reads the bitvectors from one of the TB-SRAMs using the computed address,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2) performs the required bitwise comparisons to find the traceback output for the current position,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3) computes the next TB-SRAM address to read the new set of bitvectors.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GenASM-TB finds the complete traceback output, [CLICK] it writes this output to main memory and completes its execution.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723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a:t>
            </a:r>
            <a:r>
              <a:rPr lang="en-US" dirty="0"/>
              <a:t>We synthesize our DC and TB accelerator datapaths with a typical 28nm low-power process:</a:t>
            </a:r>
          </a:p>
          <a:p>
            <a:r>
              <a:rPr lang="en-US" sz="1200" kern="1200" dirty="0">
                <a:solidFill>
                  <a:schemeClr val="tx1"/>
                </a:solidFill>
                <a:effectLst/>
                <a:latin typeface="+mn-lt"/>
                <a:ea typeface="+mn-ea"/>
                <a:cs typeface="+mn-cs"/>
              </a:rPr>
              <a:t>[CLICK] </a:t>
            </a:r>
            <a:r>
              <a:rPr lang="en-US" dirty="0"/>
              <a:t>Both accelerators operates at 1GHz.</a:t>
            </a:r>
          </a:p>
          <a:p>
            <a:endParaRPr lang="en-US" dirty="0"/>
          </a:p>
          <a:p>
            <a:r>
              <a:rPr lang="en-US" sz="1200" kern="1200" dirty="0">
                <a:solidFill>
                  <a:schemeClr val="tx1"/>
                </a:solidFill>
                <a:effectLst/>
                <a:latin typeface="+mn-lt"/>
                <a:ea typeface="+mn-ea"/>
                <a:cs typeface="+mn-cs"/>
              </a:rPr>
              <a:t>[CLICK] </a:t>
            </a:r>
            <a:r>
              <a:rPr lang="en-US" dirty="0"/>
              <a:t>We find that for 32 GenASM accelerator (one for each HMC vault), total area overhead is ten point sixty nine millimeter square and total power consumption is three point twenty-three watts.</a:t>
            </a:r>
          </a:p>
          <a:p>
            <a:r>
              <a:rPr lang="en-US" dirty="0"/>
              <a:t>We observe that both area and power consumption of GenASM (at 1 vault) is around 1% of the area and power consumption of a single Xeon CPU core.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92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GenASM has low area and power overheads.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407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GenASM is flexible and can be used for a number of use cases.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In this work, we evaluate three of them in detail and two of them are from the read mapping pipeline: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Pre-alignment filtering and read alignment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288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(1) read alignment</a:t>
            </a:r>
          </a:p>
          <a:p>
            <a:r>
              <a:rPr lang="en-US" sz="1200" kern="1200" dirty="0">
                <a:solidFill>
                  <a:schemeClr val="tx1"/>
                </a:solidFill>
                <a:effectLst/>
                <a:latin typeface="+mn-lt"/>
                <a:ea typeface="+mn-ea"/>
                <a:cs typeface="+mn-cs"/>
              </a:rPr>
              <a:t>is the most time consuming step of read mapping that we align each read to all of its candidate reference regions and then find the optimal alignment.</a:t>
            </a:r>
          </a:p>
          <a:p>
            <a:r>
              <a:rPr lang="en-US" sz="1200" kern="1200" dirty="0">
                <a:solidFill>
                  <a:schemeClr val="tx1"/>
                </a:solidFill>
                <a:effectLst/>
                <a:latin typeface="+mn-lt"/>
                <a:ea typeface="+mn-ea"/>
                <a:cs typeface="+mn-cs"/>
              </a:rPr>
              <a:t>[CLICK] (2) in pre-alignment filtering for short reads, </a:t>
            </a:r>
          </a:p>
          <a:p>
            <a:r>
              <a:rPr lang="en-US" sz="1200" kern="1200" dirty="0">
                <a:solidFill>
                  <a:schemeClr val="tx1"/>
                </a:solidFill>
                <a:effectLst/>
                <a:latin typeface="+mn-lt"/>
                <a:ea typeface="+mn-ea"/>
                <a:cs typeface="+mn-cs"/>
              </a:rPr>
              <a:t>we aim to quickly identify and filter out the unlikely candidate reference regions of each read by approximating the edit distance between them and filter out if it is above a threshold.</a:t>
            </a:r>
          </a:p>
          <a:p>
            <a:r>
              <a:rPr lang="en-US" sz="1200" kern="1200" dirty="0">
                <a:solidFill>
                  <a:schemeClr val="tx1"/>
                </a:solidFill>
                <a:effectLst/>
                <a:latin typeface="+mn-lt"/>
                <a:ea typeface="+mn-ea"/>
                <a:cs typeface="+mn-cs"/>
              </a:rPr>
              <a:t>[CLICK] And our third use case is edit distance calculation </a:t>
            </a:r>
          </a:p>
          <a:p>
            <a:r>
              <a:rPr lang="en-US" sz="1200" b="0" i="0" u="none" strike="noStrike" kern="1200" dirty="0">
                <a:solidFill>
                  <a:schemeClr val="tx1"/>
                </a:solidFill>
                <a:effectLst/>
                <a:latin typeface="+mn-lt"/>
                <a:ea typeface="+mn-ea"/>
                <a:cs typeface="+mn-cs"/>
              </a:rPr>
              <a:t>Which is one of the fundamental operations in genomics that measures the similarity or distance btw two sequences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our paper, we also briefly discuss several other use cases such as generic text search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472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Pythia formulates prefetching as a reinforcement learning problem where,</a:t>
            </a:r>
          </a:p>
          <a:p>
            <a:endParaRPr lang="en-US" dirty="0"/>
          </a:p>
          <a:p>
            <a:r>
              <a:rPr lang="en-US" dirty="0"/>
              <a:t>[CLICK] the prefetcher acts as the agent,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278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 find that, for all the three use cases, GenASM is </a:t>
            </a:r>
            <a:r>
              <a:rPr lang="en-US" dirty="0">
                <a:solidFill>
                  <a:srgbClr val="FE6200"/>
                </a:solidFill>
              </a:rPr>
              <a:t>significantly more efficient </a:t>
            </a:r>
            <a:r>
              <a:rPr lang="en-US" sz="1200" kern="1200" dirty="0">
                <a:solidFill>
                  <a:schemeClr val="tx1"/>
                </a:solidFill>
                <a:effectLst/>
                <a:latin typeface="+mn-lt"/>
                <a:ea typeface="+mn-ea"/>
                <a:cs typeface="+mn-cs"/>
              </a:rPr>
              <a:t>in terms of both speed and power consumption </a:t>
            </a:r>
            <a:r>
              <a:rPr lang="en-US" dirty="0">
                <a:solidFill>
                  <a:schemeClr val="tx1"/>
                </a:solidFill>
              </a:rPr>
              <a:t>than state-of-the-art software and hardware baselines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91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Damla Senol Cali. Today, I'll be presenting our work "GenASM: A High Performance, Low-Power Approximate String Matching Acceleration Framework for Genome Sequence Analysis".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9186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Damla Senol Cali. Today, I'll be presenting our work “SeGraM: A Universal Hardware Accelerator for Genomic Sequence-to-Graph and Sequence-to-Sequence Mapping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036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600"/>
              </a:spcBef>
              <a:spcAft>
                <a:spcPts val="0"/>
              </a:spcAft>
              <a:buClr>
                <a:srgbClr val="C00000"/>
              </a:buClr>
              <a:buSzTx/>
              <a:buFont typeface="Wingdings" panose="05000000000000000000" pitchFamily="2" charset="2"/>
              <a:buNone/>
              <a:tabLst/>
              <a:defRPr/>
            </a:pPr>
            <a:r>
              <a:rPr lang="en-US" sz="4800" b="0" i="1" dirty="0">
                <a:solidFill>
                  <a:schemeClr val="tx1"/>
                </a:solidFill>
              </a:rPr>
              <a:t>Read mapping, which is the process of m</a:t>
            </a:r>
            <a:r>
              <a:rPr lang="en-US" sz="4800" b="0" dirty="0">
                <a:solidFill>
                  <a:schemeClr val="tx1"/>
                </a:solidFill>
              </a:rPr>
              <a:t>apping the reads to a reference genome is a c</a:t>
            </a:r>
            <a:r>
              <a:rPr lang="en-US" sz="3200" b="0" i="1" dirty="0">
                <a:solidFill>
                  <a:schemeClr val="tx1"/>
                </a:solidFill>
              </a:rPr>
              <a:t>ritical step</a:t>
            </a:r>
            <a:r>
              <a:rPr lang="en-US" sz="3200" b="0" dirty="0">
                <a:solidFill>
                  <a:schemeClr val="tx1"/>
                </a:solidFill>
              </a:rPr>
              <a:t> in genome sequence analysis</a:t>
            </a:r>
          </a:p>
          <a:p>
            <a:pPr marL="0" marR="0" lvl="0" indent="0" algn="l" defTabSz="914400" rtl="0" eaLnBrk="1" fontAlgn="auto" latinLnBrk="0" hangingPunct="1">
              <a:lnSpc>
                <a:spcPct val="100000"/>
              </a:lnSpc>
              <a:spcBef>
                <a:spcPts val="600"/>
              </a:spcBef>
              <a:spcAft>
                <a:spcPts val="0"/>
              </a:spcAft>
              <a:buClr>
                <a:srgbClr val="C00000"/>
              </a:buClr>
              <a:buSzTx/>
              <a:buFont typeface="Wingdings" panose="05000000000000000000" pitchFamily="2" charset="2"/>
              <a:buNone/>
              <a:tabLst/>
              <a:defRPr/>
            </a:pPr>
            <a:r>
              <a:rPr lang="en-US" sz="3200" b="0" dirty="0">
                <a:solidFill>
                  <a:schemeClr val="tx1"/>
                </a:solidFill>
                <a:latin typeface="+mj-lt"/>
              </a:rPr>
              <a:t>Traditionally, we perform seq2seq mapping, where we</a:t>
            </a:r>
            <a:endParaRPr lang="en-US" sz="3200" b="0" dirty="0">
              <a:latin typeface="+mj-lt"/>
            </a:endParaRPr>
          </a:p>
          <a:p>
            <a:pPr marL="285750" indent="-285750">
              <a:spcBef>
                <a:spcPts val="600"/>
              </a:spcBef>
              <a:buClr>
                <a:srgbClr val="C00000"/>
              </a:buClr>
              <a:buFont typeface="Wingdings" panose="05000000000000000000" pitchFamily="2" charset="2"/>
              <a:buChar char="q"/>
            </a:pPr>
            <a:r>
              <a:rPr lang="en-US" sz="3200" b="0" dirty="0">
                <a:latin typeface="+mj-lt"/>
              </a:rPr>
              <a:t>Map </a:t>
            </a:r>
            <a:r>
              <a:rPr lang="en-US" sz="3200" b="0" i="1" dirty="0">
                <a:latin typeface="+mj-lt"/>
              </a:rPr>
              <a:t>reads</a:t>
            </a:r>
            <a:r>
              <a:rPr lang="en-US" sz="3200" b="0" dirty="0">
                <a:latin typeface="+mj-lt"/>
              </a:rPr>
              <a:t> collected from an individual to a known </a:t>
            </a:r>
            <a:r>
              <a:rPr lang="en-US" sz="3200" b="0" i="1" dirty="0">
                <a:solidFill>
                  <a:srgbClr val="C00000"/>
                </a:solidFill>
                <a:latin typeface="+mj-lt"/>
              </a:rPr>
              <a:t>linear reference genome sequence</a:t>
            </a:r>
          </a:p>
          <a:p>
            <a:pPr marL="285750" indent="-285750">
              <a:spcBef>
                <a:spcPts val="600"/>
              </a:spcBef>
              <a:buClr>
                <a:srgbClr val="C00000"/>
              </a:buClr>
              <a:buFont typeface="Wingdings" panose="05000000000000000000" pitchFamily="2" charset="2"/>
              <a:buChar char="q"/>
            </a:pPr>
            <a:r>
              <a:rPr lang="en-US" sz="3200" b="0" dirty="0">
                <a:latin typeface="+mj-lt"/>
              </a:rPr>
              <a:t>Emphasizes the genetic variations that are </a:t>
            </a:r>
            <a:r>
              <a:rPr lang="en-US" sz="3200" b="0" dirty="0">
                <a:solidFill>
                  <a:srgbClr val="C00000"/>
                </a:solidFill>
                <a:latin typeface="+mj-lt"/>
              </a:rPr>
              <a:t>present</a:t>
            </a:r>
            <a:r>
              <a:rPr lang="en-US" sz="3200" b="0" dirty="0">
                <a:latin typeface="+mj-lt"/>
              </a:rPr>
              <a:t> in the single reference genome</a:t>
            </a:r>
          </a:p>
          <a:p>
            <a:pPr marL="285750" indent="-285750">
              <a:spcBef>
                <a:spcPts val="600"/>
              </a:spcBef>
              <a:buClr>
                <a:srgbClr val="C00000"/>
              </a:buClr>
              <a:buFont typeface="Wingdings" panose="05000000000000000000" pitchFamily="2" charset="2"/>
              <a:buChar char="q"/>
            </a:pPr>
            <a:r>
              <a:rPr lang="en-US" sz="3200" b="0" dirty="0">
                <a:solidFill>
                  <a:srgbClr val="C00000"/>
                </a:solidFill>
                <a:latin typeface="+mj-lt"/>
              </a:rPr>
              <a:t>Ignores other variations </a:t>
            </a:r>
            <a:r>
              <a:rPr lang="en-US" sz="3200" b="0" dirty="0">
                <a:latin typeface="+mj-lt"/>
              </a:rPr>
              <a:t>that are not represented in the single linear reference sequence</a:t>
            </a:r>
          </a:p>
          <a:p>
            <a:pPr marL="285750" indent="-285750">
              <a:spcBef>
                <a:spcPts val="600"/>
              </a:spcBef>
              <a:buClr>
                <a:srgbClr val="C00000"/>
              </a:buClr>
              <a:buFont typeface="Wingdings" panose="05000000000000000000" pitchFamily="2" charset="2"/>
              <a:buChar char="q"/>
            </a:pPr>
            <a:r>
              <a:rPr lang="en-US" sz="3200" b="0" dirty="0">
                <a:latin typeface="+mj-lt"/>
              </a:rPr>
              <a:t>Introduces </a:t>
            </a:r>
            <a:r>
              <a:rPr lang="en-US" sz="3200" b="0" dirty="0">
                <a:solidFill>
                  <a:srgbClr val="C00000"/>
                </a:solidFill>
                <a:latin typeface="+mj-lt"/>
              </a:rPr>
              <a:t>reference bias</a:t>
            </a:r>
          </a:p>
          <a:p>
            <a:pPr marL="285750" indent="-285750">
              <a:spcBef>
                <a:spcPts val="600"/>
              </a:spcBef>
              <a:buClr>
                <a:srgbClr val="C00000"/>
              </a:buClr>
              <a:buFont typeface="Wingdings" panose="05000000000000000000" pitchFamily="2" charset="2"/>
              <a:buChar char="q"/>
            </a:pPr>
            <a:r>
              <a:rPr lang="en-US" sz="3200" b="0" dirty="0">
                <a:solidFill>
                  <a:srgbClr val="C00000"/>
                </a:solidFill>
                <a:latin typeface="+mj-lt"/>
              </a:rPr>
              <a:t>However, s2s mapping is a well studied problem with many available tools and accelerators</a:t>
            </a:r>
          </a:p>
          <a:p>
            <a:pPr marL="0" indent="0">
              <a:spcBef>
                <a:spcPts val="1200"/>
              </a:spcBef>
              <a:buClr>
                <a:srgbClr val="00B050"/>
              </a:buClr>
              <a:buFont typeface="Wingdings" panose="05000000000000000000" pitchFamily="2" charset="2"/>
              <a:buNone/>
            </a:pPr>
            <a:endParaRPr lang="en-US" sz="4400" dirty="0"/>
          </a:p>
          <a:p>
            <a:pPr marL="0" indent="0">
              <a:spcBef>
                <a:spcPts val="1200"/>
              </a:spcBef>
              <a:buClr>
                <a:srgbClr val="00B050"/>
              </a:buClr>
              <a:buFont typeface="Wingdings" panose="05000000000000000000" pitchFamily="2" charset="2"/>
              <a:buNone/>
            </a:pPr>
            <a:r>
              <a:rPr lang="en-US" sz="4400" dirty="0"/>
              <a:t>Recent works replace the linear reference sequence with a </a:t>
            </a:r>
            <a:r>
              <a:rPr lang="en-US" sz="4400" b="1" i="1" dirty="0">
                <a:solidFill>
                  <a:srgbClr val="00B050"/>
                </a:solidFill>
              </a:rPr>
              <a:t>graph-based representation of  the reference genome</a:t>
            </a:r>
            <a:r>
              <a:rPr lang="en-US" sz="4400" b="1" dirty="0">
                <a:solidFill>
                  <a:srgbClr val="00B050"/>
                </a:solidFill>
              </a:rPr>
              <a:t> (</a:t>
            </a:r>
            <a:r>
              <a:rPr lang="en-US" sz="4400" b="1" i="1" dirty="0">
                <a:solidFill>
                  <a:srgbClr val="00B050"/>
                </a:solidFill>
              </a:rPr>
              <a:t>genome graph</a:t>
            </a:r>
            <a:r>
              <a:rPr lang="en-US" sz="4400" b="1" dirty="0">
                <a:solidFill>
                  <a:srgbClr val="00B050"/>
                </a:solidFill>
              </a:rPr>
              <a:t>). Thus, we can perform seq2graph mapping.</a:t>
            </a:r>
          </a:p>
          <a:p>
            <a:pPr marL="285750" indent="-285750">
              <a:spcBef>
                <a:spcPts val="1200"/>
              </a:spcBef>
              <a:buClr>
                <a:srgbClr val="00B050"/>
              </a:buClr>
              <a:buFont typeface="Wingdings" panose="05000000000000000000" pitchFamily="2" charset="2"/>
              <a:buChar char="q"/>
            </a:pPr>
            <a:r>
              <a:rPr lang="en-US" sz="4400" b="1" dirty="0">
                <a:solidFill>
                  <a:srgbClr val="00B050"/>
                </a:solidFill>
              </a:rPr>
              <a:t>Captures the genetic variations and diversity </a:t>
            </a:r>
            <a:r>
              <a:rPr lang="en-US" sz="4400" dirty="0"/>
              <a:t>across many individuals in a population</a:t>
            </a:r>
          </a:p>
          <a:p>
            <a:pPr marL="0" indent="0">
              <a:spcBef>
                <a:spcPts val="1200"/>
              </a:spcBef>
              <a:buClr>
                <a:srgbClr val="00B050"/>
              </a:buClr>
              <a:buFont typeface="Wingdings" panose="05000000000000000000" pitchFamily="2" charset="2"/>
              <a:buNone/>
            </a:pPr>
            <a:r>
              <a:rPr lang="en-US" sz="4400" dirty="0"/>
              <a:t>[CLICK] Results in </a:t>
            </a:r>
            <a:r>
              <a:rPr lang="en-US" sz="4400" b="1" dirty="0">
                <a:solidFill>
                  <a:srgbClr val="00B050"/>
                </a:solidFill>
              </a:rPr>
              <a:t>notable quality improvements </a:t>
            </a:r>
            <a:r>
              <a:rPr lang="en-US" sz="4400" dirty="0"/>
              <a:t>in GSA</a:t>
            </a:r>
          </a:p>
          <a:p>
            <a:pPr marL="0" indent="0">
              <a:spcBef>
                <a:spcPts val="600"/>
              </a:spcBef>
              <a:buClr>
                <a:srgbClr val="C00000"/>
              </a:buClr>
              <a:buFont typeface="Wingdings" panose="05000000000000000000" pitchFamily="2" charset="2"/>
              <a:buNone/>
            </a:pPr>
            <a:endParaRPr lang="en-US" sz="3200" b="0" dirty="0">
              <a:solidFill>
                <a:srgbClr val="C00000"/>
              </a:solidFill>
              <a:latin typeface="+mj-lt"/>
            </a:endParaRPr>
          </a:p>
          <a:p>
            <a:pPr marL="0" indent="0">
              <a:spcBef>
                <a:spcPts val="600"/>
              </a:spcBef>
              <a:buClr>
                <a:srgbClr val="C00000"/>
              </a:buClr>
              <a:buFont typeface="Wingdings" panose="05000000000000000000" pitchFamily="2" charset="2"/>
              <a:buNone/>
            </a:pPr>
            <a:endParaRPr lang="en-US" sz="3200" b="0" dirty="0">
              <a:solidFill>
                <a:srgbClr val="C00000"/>
              </a:solidFill>
              <a:latin typeface="+mj-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924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latin typeface="LinLibertineT"/>
              </a:rPr>
              <a:t>[CLICK] Traditional sequence-to-sequence (S2S) alignment typically employs DP-based algorithms with quadratic time and space complexity.</a:t>
            </a:r>
          </a:p>
          <a:p>
            <a:pPr algn="l"/>
            <a:r>
              <a:rPr lang="en-US" sz="1900" dirty="0">
                <a:latin typeface="LinLibertineT"/>
              </a:rPr>
              <a:t>A DP-based algorithm operates on a table, where each column of the table corresponds to a reference character, and each row of the table corresponds to a query read character.</a:t>
            </a:r>
          </a:p>
          <a:p>
            <a:pPr algn="l"/>
            <a:r>
              <a:rPr lang="en-US" sz="1900" dirty="0">
                <a:latin typeface="LinLibertineT"/>
              </a:rPr>
              <a:t>[HIGHLIGHT] In S2S alignment, a new cell in the table is determined with simple rules from 3 of its neighbor cells.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5365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l"/>
            <a:r>
              <a:rPr lang="en-US" sz="1900" dirty="0">
                <a:latin typeface="LinLibertineT"/>
              </a:rPr>
              <a:t>[CLICK] In contrast to S2S alignment, S2G alignment must incorporate non-neighboring characters as well whenever there is an edge (i.e., </a:t>
            </a:r>
            <a:r>
              <a:rPr lang="en-US" sz="1900" dirty="0">
                <a:latin typeface="LinLibertineTI"/>
              </a:rPr>
              <a:t>hop</a:t>
            </a:r>
            <a:r>
              <a:rPr lang="en-US" sz="1900" dirty="0">
                <a:latin typeface="LinLibertineT"/>
              </a:rPr>
              <a:t>) from the non-neighboring character to the current character. [HIGHLIGHT] For example, when computing the green-shaded cell, we need information from </a:t>
            </a:r>
            <a:r>
              <a:rPr lang="en-US" sz="1900" dirty="0">
                <a:latin typeface="LinLibertineTI"/>
              </a:rPr>
              <a:t>all </a:t>
            </a:r>
            <a:r>
              <a:rPr lang="en-US" sz="1900" dirty="0">
                <a:latin typeface="LinLibertineT"/>
              </a:rPr>
              <a:t>of the light green-shaded cells.</a:t>
            </a:r>
          </a:p>
          <a:p>
            <a:pPr algn="l"/>
            <a:r>
              <a:rPr lang="en-US" sz="1900" dirty="0">
                <a:latin typeface="LinLibertineT"/>
              </a:rPr>
              <a:t>=======================================================================================================</a:t>
            </a:r>
          </a:p>
          <a:p>
            <a:pPr algn="l"/>
            <a:r>
              <a:rPr lang="en-US" sz="2600" dirty="0">
                <a:latin typeface="LinLibertineT"/>
              </a:rPr>
              <a:t>Even though sequence-to-sequence mapping is a well-studied problem, given the additional complexities and overheads of processing a genome graph instead of a linear reference genome, sequence-to-graph mapping is a more difficult computational problem with a smaller number of practical software tools currently available.</a:t>
            </a:r>
            <a:endParaRPr lang="en-US" sz="26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9395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d121dd48d8_38_114: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pPr algn="l"/>
            <a:r>
              <a:rPr lang="en-US" sz="1900" dirty="0">
                <a:latin typeface="LinLibertineT"/>
              </a:rPr>
              <a:t>[CLICK] Thus, our goal is to come up with a specialized, high-performance, scalable, and low-cost algorithm/hardware co-design that alleviates bottlenecks in both the seeding and alignment steps of sequence-to-graph mapping. </a:t>
            </a:r>
          </a:p>
          <a:p>
            <a:pPr algn="l"/>
            <a:r>
              <a:rPr lang="en-US" sz="1900" dirty="0">
                <a:latin typeface="LinLibertineT"/>
              </a:rPr>
              <a:t>[CLICK] To this end, we propose SeGraM, a </a:t>
            </a:r>
            <a:r>
              <a:rPr lang="en-US" sz="1900" dirty="0">
                <a:latin typeface="LinLibertineTI"/>
              </a:rPr>
              <a:t>universal algorithm/hardware co-designed genomic mapping accelerator </a:t>
            </a:r>
            <a:r>
              <a:rPr lang="en-US" sz="1900" dirty="0">
                <a:latin typeface="LinLibertineT"/>
              </a:rPr>
              <a:t>that can effectively and efficiently support both sequence-to-graph mapping and sequence-to-sequence mapping, for both short and long reads. To our knowledge, SeGraM is the first algorithm/hardware co-design for accelerating</a:t>
            </a:r>
          </a:p>
          <a:p>
            <a:pPr algn="l"/>
            <a:r>
              <a:rPr lang="en-US" sz="1900" dirty="0">
                <a:latin typeface="LinLibertineT"/>
              </a:rPr>
              <a:t>sequence-to-graph mapping.</a:t>
            </a:r>
          </a:p>
        </p:txBody>
      </p:sp>
      <p:sp>
        <p:nvSpPr>
          <p:cNvPr id="688" name="Google Shape;688;gd121dd48d8_38_1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68866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a:r>
              <a:rPr lang="en-US" sz="1900" dirty="0">
                <a:latin typeface="LinLibertineT"/>
              </a:rPr>
              <a:t>Which brings us to seq2graph mapping. </a:t>
            </a:r>
          </a:p>
          <a:p>
            <a:pPr algn="l"/>
            <a:r>
              <a:rPr lang="en-US" sz="1900" dirty="0">
                <a:latin typeface="LinLibertineT"/>
              </a:rPr>
              <a:t>Sequence-to-graph mapping pipeline has [CLICK] two pre-processing and [CLICK] three main steps.</a:t>
            </a:r>
          </a:p>
          <a:p>
            <a:pPr algn="l"/>
            <a:r>
              <a:rPr lang="en-US" sz="1900" dirty="0">
                <a:solidFill>
                  <a:srgbClr val="000000"/>
                </a:solidFill>
                <a:latin typeface="LinLibertineT"/>
              </a:rPr>
              <a:t>[CLICK] The first pre-processing step constructs the genome graph using a linear reference genome and the associated variations for that genome. </a:t>
            </a:r>
          </a:p>
          <a:p>
            <a:pPr algn="l"/>
            <a:r>
              <a:rPr lang="en-US" sz="1900" dirty="0">
                <a:solidFill>
                  <a:srgbClr val="000000"/>
                </a:solidFill>
                <a:latin typeface="LinLibertineT"/>
              </a:rPr>
              <a:t>[CLICK] The second pre-processing step indexes the nodes of the graph. The resulting index is used in the first main step of the pipeline, [CLICK] </a:t>
            </a:r>
            <a:r>
              <a:rPr lang="en-US" sz="1900" dirty="0">
                <a:solidFill>
                  <a:srgbClr val="000000"/>
                </a:solidFill>
                <a:latin typeface="LinLibertineTI"/>
              </a:rPr>
              <a:t>seeding</a:t>
            </a:r>
            <a:r>
              <a:rPr lang="en-US" sz="1900" dirty="0">
                <a:solidFill>
                  <a:srgbClr val="000000"/>
                </a:solidFill>
                <a:latin typeface="LinLibertineT"/>
              </a:rPr>
              <a:t>, which aims to find seed matches between the query read and a region of the graph. </a:t>
            </a:r>
          </a:p>
          <a:p>
            <a:pPr algn="l"/>
            <a:r>
              <a:rPr lang="en-US" sz="1900" dirty="0">
                <a:solidFill>
                  <a:srgbClr val="000000"/>
                </a:solidFill>
                <a:latin typeface="LinLibertineT"/>
              </a:rPr>
              <a:t>[CLICK] After optionally filtering these seed matches with a </a:t>
            </a:r>
            <a:r>
              <a:rPr lang="en-US" sz="1900" dirty="0">
                <a:solidFill>
                  <a:srgbClr val="000000"/>
                </a:solidFill>
                <a:latin typeface="LinLibertineTI"/>
              </a:rPr>
              <a:t>filtering</a:t>
            </a:r>
            <a:r>
              <a:rPr lang="en-US" sz="1900" dirty="0">
                <a:solidFill>
                  <a:srgbClr val="000000"/>
                </a:solidFill>
                <a:latin typeface="LinLibertineT"/>
              </a:rPr>
              <a:t>, </a:t>
            </a:r>
            <a:r>
              <a:rPr lang="en-US" sz="1900" dirty="0">
                <a:solidFill>
                  <a:srgbClr val="000000"/>
                </a:solidFill>
                <a:latin typeface="LinLibertineTI"/>
              </a:rPr>
              <a:t>chaining</a:t>
            </a:r>
            <a:r>
              <a:rPr lang="en-US" sz="1900" dirty="0">
                <a:solidFill>
                  <a:srgbClr val="000000"/>
                </a:solidFill>
                <a:latin typeface="LinLibertineT"/>
              </a:rPr>
              <a:t>, or </a:t>
            </a:r>
            <a:r>
              <a:rPr lang="en-US" sz="1900" dirty="0">
                <a:solidFill>
                  <a:srgbClr val="000000"/>
                </a:solidFill>
                <a:latin typeface="LinLibertineTI"/>
              </a:rPr>
              <a:t>clustering s</a:t>
            </a:r>
            <a:r>
              <a:rPr lang="en-US" sz="1900" dirty="0">
                <a:solidFill>
                  <a:srgbClr val="000000"/>
                </a:solidFill>
                <a:latin typeface="LinLibertineT"/>
              </a:rPr>
              <a:t>tep, [CLICK] </a:t>
            </a:r>
            <a:r>
              <a:rPr lang="en-US" sz="1900" dirty="0">
                <a:solidFill>
                  <a:srgbClr val="000000"/>
                </a:solidFill>
                <a:latin typeface="LinLibertineTI"/>
              </a:rPr>
              <a:t>alignment </a:t>
            </a:r>
            <a:r>
              <a:rPr lang="en-US" sz="1900" dirty="0">
                <a:solidFill>
                  <a:srgbClr val="000000"/>
                </a:solidFill>
                <a:latin typeface="LinLibertineT"/>
              </a:rPr>
              <a:t>is performed between all of the non-filtered seed locations within the graph and the query read to find the optimal alignment. Alignment is the most expensive step of the pipeline, so let’s look at it in detail.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3324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lgn="l"/>
            <a:r>
              <a:rPr lang="en-US" sz="1900" dirty="0">
                <a:latin typeface="LinLibertineT"/>
              </a:rPr>
              <a:t>Let’s look at the overview of our hardware design.</a:t>
            </a:r>
          </a:p>
          <a:p>
            <a:pPr algn="l"/>
            <a:r>
              <a:rPr lang="en-US" sz="1900" dirty="0">
                <a:latin typeface="LinLibertineT"/>
              </a:rPr>
              <a:t>[CLICK] Before SeGraM execution starts, as pre-processing steps, we (1) generate each chromosome’s graph structure, (2) index each graph’s nodes, and (3) pre-load both the resulting graph and hash table index into the main memory. Both the graph and its index are static data structures that can be generated </a:t>
            </a:r>
            <a:r>
              <a:rPr lang="en-US" sz="1900" dirty="0">
                <a:latin typeface="LinLibertineTI"/>
              </a:rPr>
              <a:t>only once </a:t>
            </a:r>
            <a:r>
              <a:rPr lang="en-US" sz="1900" dirty="0">
                <a:latin typeface="LinLibertineT"/>
              </a:rPr>
              <a:t>and reused for multiple mapping executions.</a:t>
            </a:r>
          </a:p>
          <a:p>
            <a:pPr algn="l"/>
            <a:r>
              <a:rPr lang="en-US" sz="1900" dirty="0">
                <a:solidFill>
                  <a:srgbClr val="000000"/>
                </a:solidFill>
                <a:latin typeface="LinLibertineT"/>
              </a:rPr>
              <a:t>[CLICK] SeGraM execution starts when the query read is streamed from the host and MinSeed writes it to the </a:t>
            </a:r>
            <a:r>
              <a:rPr lang="en-US" sz="1900" dirty="0">
                <a:solidFill>
                  <a:srgbClr val="000000"/>
                </a:solidFill>
                <a:latin typeface="LinLibertineTI"/>
              </a:rPr>
              <a:t>read scratchpad </a:t>
            </a:r>
            <a:r>
              <a:rPr lang="en-US" sz="1900" dirty="0">
                <a:solidFill>
                  <a:srgbClr val="000000"/>
                </a:solidFill>
                <a:latin typeface="LinLibertineT"/>
              </a:rPr>
              <a:t>( </a:t>
            </a:r>
            <a:r>
              <a:rPr lang="en-US" sz="1900" dirty="0">
                <a:solidFill>
                  <a:srgbClr val="FFFFFF"/>
                </a:solidFill>
                <a:latin typeface="LinLibertineT"/>
              </a:rPr>
              <a:t>1 </a:t>
            </a:r>
            <a:r>
              <a:rPr lang="en-US" sz="1900" dirty="0">
                <a:solidFill>
                  <a:srgbClr val="000000"/>
                </a:solidFill>
                <a:latin typeface="LinLibertineT"/>
              </a:rPr>
              <a:t>). </a:t>
            </a:r>
          </a:p>
          <a:p>
            <a:pPr algn="l"/>
            <a:r>
              <a:rPr lang="en-US" sz="1900" dirty="0">
                <a:solidFill>
                  <a:srgbClr val="000000"/>
                </a:solidFill>
                <a:latin typeface="LinLibertineT"/>
              </a:rPr>
              <a:t>[CLICK] Using all of the </a:t>
            </a:r>
            <a:r>
              <a:rPr lang="en-US" sz="1900" dirty="0">
                <a:solidFill>
                  <a:srgbClr val="000000"/>
                </a:solidFill>
                <a:latin typeface="LinLibertineTI"/>
              </a:rPr>
              <a:t>k</a:t>
            </a:r>
            <a:r>
              <a:rPr lang="en-US" sz="1900" dirty="0">
                <a:solidFill>
                  <a:srgbClr val="000000"/>
                </a:solidFill>
                <a:latin typeface="LinLibertineT"/>
              </a:rPr>
              <a:t>-length subsequences (i.e., </a:t>
            </a:r>
            <a:r>
              <a:rPr lang="en-US" sz="1900" dirty="0">
                <a:solidFill>
                  <a:srgbClr val="000000"/>
                </a:solidFill>
                <a:latin typeface="LinLibertineTI"/>
              </a:rPr>
              <a:t>k-</a:t>
            </a:r>
            <a:r>
              <a:rPr lang="en-US" sz="1900" dirty="0" err="1">
                <a:solidFill>
                  <a:srgbClr val="000000"/>
                </a:solidFill>
                <a:latin typeface="LinLibertineTI"/>
              </a:rPr>
              <a:t>mers</a:t>
            </a:r>
            <a:r>
              <a:rPr lang="en-US" sz="1900" dirty="0">
                <a:solidFill>
                  <a:srgbClr val="000000"/>
                </a:solidFill>
                <a:latin typeface="LinLibertineT"/>
              </a:rPr>
              <a:t>) of the query read, [CLICK] MinSeed finds the minimum representative set of these k-</a:t>
            </a:r>
            <a:r>
              <a:rPr lang="en-US" sz="1900" dirty="0" err="1">
                <a:solidFill>
                  <a:srgbClr val="000000"/>
                </a:solidFill>
                <a:latin typeface="LinLibertineT"/>
              </a:rPr>
              <a:t>mers</a:t>
            </a:r>
            <a:r>
              <a:rPr lang="en-US" sz="1900" dirty="0">
                <a:solidFill>
                  <a:srgbClr val="000000"/>
                </a:solidFill>
                <a:latin typeface="LinLibertineT"/>
              </a:rPr>
              <a:t> (i.e., </a:t>
            </a:r>
            <a:r>
              <a:rPr lang="en-US" sz="1900" dirty="0">
                <a:solidFill>
                  <a:srgbClr val="000000"/>
                </a:solidFill>
                <a:latin typeface="LinLibertineTI"/>
              </a:rPr>
              <a:t>minimizers</a:t>
            </a:r>
            <a:r>
              <a:rPr lang="en-US" sz="1900" dirty="0">
                <a:solidFill>
                  <a:srgbClr val="000000"/>
                </a:solidFill>
                <a:latin typeface="LinLibertineT"/>
              </a:rPr>
              <a:t>) according to a scoring mechanism and [CLICK] writes them to the </a:t>
            </a:r>
            <a:r>
              <a:rPr lang="en-US" sz="1900" dirty="0">
                <a:solidFill>
                  <a:srgbClr val="000000"/>
                </a:solidFill>
                <a:latin typeface="LinLibertineTI"/>
              </a:rPr>
              <a:t>minimizer scratchpad </a:t>
            </a:r>
            <a:r>
              <a:rPr lang="en-US" sz="1900" dirty="0">
                <a:solidFill>
                  <a:srgbClr val="000000"/>
                </a:solidFill>
                <a:latin typeface="LinLibertineT"/>
              </a:rPr>
              <a:t>( </a:t>
            </a:r>
            <a:r>
              <a:rPr lang="en-US" sz="1900" dirty="0">
                <a:solidFill>
                  <a:srgbClr val="FFFFFF"/>
                </a:solidFill>
                <a:latin typeface="LinLibertineT"/>
              </a:rPr>
              <a:t>2 </a:t>
            </a:r>
            <a:r>
              <a:rPr lang="en-US" sz="1900" dirty="0">
                <a:solidFill>
                  <a:srgbClr val="000000"/>
                </a:solidFill>
                <a:latin typeface="LinLibertineT"/>
              </a:rPr>
              <a:t>). </a:t>
            </a:r>
          </a:p>
          <a:p>
            <a:pPr algn="l"/>
            <a:r>
              <a:rPr lang="en-US" sz="1900" dirty="0">
                <a:solidFill>
                  <a:srgbClr val="000000"/>
                </a:solidFill>
                <a:latin typeface="LinLibertineT"/>
              </a:rPr>
              <a:t>[CLICK] For each minimizer, MinSeed fetches its occurrence frequency from the hash table in main memory ( </a:t>
            </a:r>
            <a:r>
              <a:rPr lang="en-US" sz="1900" dirty="0">
                <a:solidFill>
                  <a:srgbClr val="FFFFFF"/>
                </a:solidFill>
                <a:latin typeface="LinLibertineT"/>
              </a:rPr>
              <a:t>3 </a:t>
            </a:r>
            <a:r>
              <a:rPr lang="en-US" sz="1900" dirty="0">
                <a:solidFill>
                  <a:srgbClr val="000000"/>
                </a:solidFill>
                <a:latin typeface="LinLibertineT"/>
              </a:rPr>
              <a:t>) and [CLICK] filters out each minimizer whose occurrence frequency is above a user-defined threshold ( </a:t>
            </a:r>
            <a:r>
              <a:rPr lang="en-US" sz="1900" dirty="0">
                <a:solidFill>
                  <a:srgbClr val="FFFFFF"/>
                </a:solidFill>
                <a:latin typeface="LinLibertineT"/>
              </a:rPr>
              <a:t>4 </a:t>
            </a:r>
            <a:r>
              <a:rPr lang="en-US" sz="1900" dirty="0">
                <a:solidFill>
                  <a:srgbClr val="000000"/>
                </a:solidFill>
                <a:latin typeface="LinLibertineT"/>
              </a:rPr>
              <a:t>). We aim to select the least frequent minimizers and filter out the most frequent minimizers such that we minimize the number of seed locations to be considered for the expensive alignment step. </a:t>
            </a:r>
          </a:p>
          <a:p>
            <a:pPr algn="l"/>
            <a:r>
              <a:rPr lang="en-US" sz="1900" dirty="0">
                <a:solidFill>
                  <a:srgbClr val="000000"/>
                </a:solidFill>
                <a:latin typeface="LinLibertineT"/>
              </a:rPr>
              <a:t>[CLICK] Next, MinSeed fetches the seed locations of the remaining minimizers from main memory, and writes them to the </a:t>
            </a:r>
            <a:r>
              <a:rPr lang="en-US" sz="1900" dirty="0">
                <a:solidFill>
                  <a:srgbClr val="000000"/>
                </a:solidFill>
                <a:latin typeface="LinLibertineTI"/>
              </a:rPr>
              <a:t>seed scratchpad </a:t>
            </a:r>
            <a:r>
              <a:rPr lang="en-US" sz="1900" dirty="0">
                <a:solidFill>
                  <a:srgbClr val="000000"/>
                </a:solidFill>
                <a:latin typeface="LinLibertineT"/>
              </a:rPr>
              <a:t>( </a:t>
            </a:r>
            <a:r>
              <a:rPr lang="en-US" sz="1900" dirty="0">
                <a:solidFill>
                  <a:srgbClr val="FFFFFF"/>
                </a:solidFill>
                <a:latin typeface="LinLibertineT"/>
              </a:rPr>
              <a:t>5 </a:t>
            </a:r>
            <a:r>
              <a:rPr lang="en-US" sz="1900" dirty="0">
                <a:solidFill>
                  <a:srgbClr val="000000"/>
                </a:solidFill>
                <a:latin typeface="LinLibertineT"/>
              </a:rPr>
              <a:t>). </a:t>
            </a:r>
          </a:p>
          <a:p>
            <a:pPr algn="l"/>
            <a:r>
              <a:rPr lang="en-US" sz="1900" dirty="0">
                <a:solidFill>
                  <a:srgbClr val="000000"/>
                </a:solidFill>
                <a:latin typeface="LinLibertineT"/>
              </a:rPr>
              <a:t>[CLICK] Finally, MinSeed calculates the candidate reference region (i.e., subgraph surrounding the seed) for each seed ( </a:t>
            </a:r>
            <a:r>
              <a:rPr lang="en-US" sz="1900" dirty="0">
                <a:solidFill>
                  <a:srgbClr val="FFFFFF"/>
                </a:solidFill>
                <a:latin typeface="LinLibertineT"/>
              </a:rPr>
              <a:t>6 </a:t>
            </a:r>
            <a:r>
              <a:rPr lang="en-US" sz="1900" dirty="0">
                <a:solidFill>
                  <a:srgbClr val="000000"/>
                </a:solidFill>
                <a:latin typeface="LinLibertineT"/>
              </a:rPr>
              <a:t>), [CLICK] fetches the graph nodes from memory for each candidate region in the reference and writes the nodes to the </a:t>
            </a:r>
            <a:r>
              <a:rPr lang="en-US" sz="1900" dirty="0">
                <a:solidFill>
                  <a:srgbClr val="000000"/>
                </a:solidFill>
                <a:latin typeface="LinLibertineTI"/>
              </a:rPr>
              <a:t>input scratchpad </a:t>
            </a:r>
            <a:r>
              <a:rPr lang="en-US" sz="1900" dirty="0">
                <a:solidFill>
                  <a:srgbClr val="000000"/>
                </a:solidFill>
                <a:latin typeface="LinLibertineT"/>
              </a:rPr>
              <a:t>of BitAlign. ( </a:t>
            </a:r>
            <a:r>
              <a:rPr lang="en-US" sz="1900" dirty="0">
                <a:solidFill>
                  <a:srgbClr val="FFFFFF"/>
                </a:solidFill>
                <a:latin typeface="LinLibertineT"/>
              </a:rPr>
              <a:t>7 </a:t>
            </a:r>
            <a:r>
              <a:rPr lang="en-US" sz="1900" dirty="0">
                <a:solidFill>
                  <a:srgbClr val="000000"/>
                </a:solidFill>
                <a:latin typeface="LinLibertineT"/>
              </a:rPr>
              <a:t>). </a:t>
            </a:r>
          </a:p>
          <a:p>
            <a:pPr algn="l"/>
            <a:r>
              <a:rPr lang="en-US" sz="1900" dirty="0">
                <a:solidFill>
                  <a:srgbClr val="000000"/>
                </a:solidFill>
                <a:latin typeface="LinLibertineT"/>
              </a:rPr>
              <a:t>[CLICK] BitAlign starts by reading the subgraph and the query read from the </a:t>
            </a:r>
            <a:r>
              <a:rPr lang="en-US" sz="1900" dirty="0">
                <a:solidFill>
                  <a:srgbClr val="000000"/>
                </a:solidFill>
                <a:latin typeface="LinLibertineTI"/>
              </a:rPr>
              <a:t>input scratchpad</a:t>
            </a:r>
            <a:r>
              <a:rPr lang="en-US" sz="1900" dirty="0">
                <a:solidFill>
                  <a:srgbClr val="000000"/>
                </a:solidFill>
                <a:latin typeface="LinLibertineT"/>
              </a:rPr>
              <a:t>, and generates the bitvectors ( </a:t>
            </a:r>
            <a:r>
              <a:rPr lang="en-US" sz="1900" dirty="0">
                <a:solidFill>
                  <a:srgbClr val="FFFFFF"/>
                </a:solidFill>
                <a:latin typeface="LinLibertineT"/>
              </a:rPr>
              <a:t>8 </a:t>
            </a:r>
            <a:r>
              <a:rPr lang="en-US" sz="1900" dirty="0">
                <a:solidFill>
                  <a:srgbClr val="000000"/>
                </a:solidFill>
                <a:latin typeface="LinLibertineT"/>
              </a:rPr>
              <a:t>) required for performing approximate string matching and edit distance calculation. </a:t>
            </a:r>
          </a:p>
          <a:p>
            <a:pPr algn="l"/>
            <a:r>
              <a:rPr lang="en-US" sz="1900" dirty="0">
                <a:solidFill>
                  <a:srgbClr val="000000"/>
                </a:solidFill>
                <a:latin typeface="LinLibertineT"/>
              </a:rPr>
              <a:t>While generating these bitvectors, [CLICK] BitAlign writes them to the </a:t>
            </a:r>
            <a:r>
              <a:rPr lang="en-US" sz="1900" dirty="0">
                <a:solidFill>
                  <a:srgbClr val="000000"/>
                </a:solidFill>
                <a:latin typeface="LinLibertineTI"/>
              </a:rPr>
              <a:t>hop queues </a:t>
            </a:r>
            <a:r>
              <a:rPr lang="en-US" sz="1900" dirty="0">
                <a:solidFill>
                  <a:srgbClr val="000000"/>
                </a:solidFill>
                <a:latin typeface="LinLibertineT"/>
              </a:rPr>
              <a:t>( </a:t>
            </a:r>
            <a:r>
              <a:rPr lang="en-US" sz="1900" dirty="0">
                <a:solidFill>
                  <a:srgbClr val="FFFFFF"/>
                </a:solidFill>
                <a:latin typeface="LinLibertineT"/>
              </a:rPr>
              <a:t>9 </a:t>
            </a:r>
            <a:r>
              <a:rPr lang="en-US" sz="1900" dirty="0">
                <a:solidFill>
                  <a:srgbClr val="000000"/>
                </a:solidFill>
                <a:latin typeface="LinLibertineT"/>
              </a:rPr>
              <a:t>) in order to handle the hops required for graph-based alignment, and also, [CLICK] to the </a:t>
            </a:r>
            <a:r>
              <a:rPr lang="en-US" sz="1900" dirty="0">
                <a:solidFill>
                  <a:srgbClr val="000000"/>
                </a:solidFill>
                <a:latin typeface="LinLibertineTI"/>
              </a:rPr>
              <a:t>bitvector scratchpad </a:t>
            </a:r>
            <a:r>
              <a:rPr lang="en-US" sz="1900" dirty="0">
                <a:solidFill>
                  <a:srgbClr val="000000"/>
                </a:solidFill>
                <a:latin typeface="LinLibertineT"/>
              </a:rPr>
              <a:t>( </a:t>
            </a:r>
            <a:r>
              <a:rPr lang="en-US" sz="1900" dirty="0">
                <a:solidFill>
                  <a:srgbClr val="FFFFFF"/>
                </a:solidFill>
                <a:latin typeface="LinLibertineT"/>
              </a:rPr>
              <a:t>10 </a:t>
            </a:r>
            <a:r>
              <a:rPr lang="en-US" sz="1900" dirty="0">
                <a:solidFill>
                  <a:srgbClr val="000000"/>
                </a:solidFill>
                <a:latin typeface="LinLibertineT"/>
              </a:rPr>
              <a:t>) to be later used as part of the traceback operation.</a:t>
            </a:r>
          </a:p>
          <a:p>
            <a:pPr algn="l"/>
            <a:r>
              <a:rPr lang="en-US" sz="1900" dirty="0">
                <a:solidFill>
                  <a:srgbClr val="000000"/>
                </a:solidFill>
                <a:latin typeface="LinLibertineT"/>
              </a:rPr>
              <a:t>Once BitAlign finishes generating and writing all the bitvectors, [CLICK] it starts reading them back from the </a:t>
            </a:r>
            <a:r>
              <a:rPr lang="en-US" sz="1900" dirty="0">
                <a:solidFill>
                  <a:srgbClr val="000000"/>
                </a:solidFill>
                <a:latin typeface="LinLibertineTI"/>
              </a:rPr>
              <a:t>bitvector scratchpad</a:t>
            </a:r>
            <a:r>
              <a:rPr lang="en-US" sz="1900" dirty="0">
                <a:solidFill>
                  <a:srgbClr val="000000"/>
                </a:solidFill>
                <a:latin typeface="LinLibertineT"/>
              </a:rPr>
              <a:t>, performs the traceback operation ( </a:t>
            </a:r>
            <a:r>
              <a:rPr lang="en-US" sz="1900" dirty="0">
                <a:solidFill>
                  <a:srgbClr val="FFFFFF"/>
                </a:solidFill>
                <a:latin typeface="LinLibertineT"/>
              </a:rPr>
              <a:t>11 </a:t>
            </a:r>
            <a:r>
              <a:rPr lang="en-US" sz="1900" dirty="0">
                <a:solidFill>
                  <a:srgbClr val="000000"/>
                </a:solidFill>
                <a:latin typeface="LinLibertineT"/>
              </a:rPr>
              <a:t>), finds the optimal alignment between the subgraph and the query read, and [CLICK] streams the optimal alignment information back to the host ( </a:t>
            </a:r>
            <a:r>
              <a:rPr lang="en-US" sz="1900" dirty="0">
                <a:solidFill>
                  <a:srgbClr val="FFFFFF"/>
                </a:solidFill>
                <a:latin typeface="LinLibertineT"/>
              </a:rPr>
              <a:t>12 </a:t>
            </a:r>
            <a:r>
              <a:rPr lang="en-US" sz="1900" dirty="0">
                <a:solidFill>
                  <a:srgbClr val="000000"/>
                </a:solidFill>
                <a:latin typeface="LinLibertineT"/>
              </a:rPr>
              <a:t>).</a:t>
            </a:r>
            <a:endParaRPr dirty="0"/>
          </a:p>
        </p:txBody>
      </p:sp>
    </p:spTree>
    <p:extLst>
      <p:ext uri="{BB962C8B-B14F-4D97-AF65-F5344CB8AC3E}">
        <p14:creationId xmlns:p14="http://schemas.microsoft.com/office/powerpoint/2010/main" val="21454988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lgn="l"/>
            <a:r>
              <a:rPr lang="en-US" sz="1900" dirty="0">
                <a:latin typeface="LinLibertineT"/>
              </a:rPr>
              <a:t>[CLICK] SeGraM is connected to a host system that is responsible for the pre-processing steps and for transferring the query read to the accelerator.</a:t>
            </a:r>
          </a:p>
          <a:p>
            <a:pPr algn="l"/>
            <a:r>
              <a:rPr lang="en-US" sz="1900" dirty="0">
                <a:latin typeface="LinLibertineT"/>
              </a:rPr>
              <a:t>[CLICK] Next to each HBM2E channel, we place one SeGraM accelerator, such that it will have exclusive access without any interference from other SeGraM accelerators.</a:t>
            </a:r>
          </a:p>
          <a:p>
            <a:pPr algn="l"/>
            <a:r>
              <a:rPr lang="en-US" sz="1900" dirty="0">
                <a:latin typeface="LinLibertineT"/>
              </a:rPr>
              <a:t>[CLICK] Each SeGraM accelerator is a combination of one MinSeed accelerator and one BitAlign accelerator. </a:t>
            </a:r>
          </a:p>
          <a:p>
            <a:pPr algn="l"/>
            <a:r>
              <a:rPr lang="en-US" sz="1900" dirty="0">
                <a:latin typeface="LinLibertineT"/>
              </a:rPr>
              <a:t>[CLICK] Each HBM2E stack has eight memory channels, thus connected to 8 SeGraM accelerators, which define one SeGraM module.</a:t>
            </a:r>
          </a:p>
          <a:p>
            <a:pPr algn="l"/>
            <a:r>
              <a:rPr lang="en-US" sz="1900" dirty="0">
                <a:latin typeface="LinLibertineT"/>
              </a:rPr>
              <a:t>[CLICK] Our hardware platform includes four off-chip HBM2E stacks, thus 4 SeGraM modules, thus 32 SeGraM accelerators in total. ====================================================================================================================</a:t>
            </a:r>
          </a:p>
          <a:p>
            <a:pPr algn="l"/>
            <a:r>
              <a:rPr lang="en-US" sz="1900" dirty="0">
                <a:latin typeface="LinLibertineT"/>
              </a:rPr>
              <a:t>Each SeGraM accelerator has exclusive access to one HBM2E channel to ensure low-latency memory access, without any interference from other SeGraM accelerators in each module. </a:t>
            </a:r>
          </a:p>
          <a:p>
            <a:pPr defTabSz="966612">
              <a:defRPr/>
            </a:pPr>
            <a:r>
              <a:rPr lang="en-US" sz="1900" dirty="0">
                <a:latin typeface="LinLibertineT"/>
              </a:rPr>
              <a:t>There is no communication required between different SeGraM accelerators in a single SeGraM module, and each SeGraM accelerator communicates with the host independently of other SeGraM accelerators.</a:t>
            </a:r>
          </a:p>
          <a:p>
            <a:pPr algn="l"/>
            <a:r>
              <a:rPr lang="en-US" sz="1900" dirty="0">
                <a:latin typeface="LinLibertineT"/>
              </a:rPr>
              <a:t>[CLICK] We replicate the graph-based reference and hash-table-based index across all 4 independent HBM2E stacks, which enables us to have 32 independent SeGraM accelerators running in parallel.</a:t>
            </a:r>
          </a:p>
          <a:p>
            <a:pPr algn="l"/>
            <a:r>
              <a:rPr lang="en-US" sz="1900" dirty="0">
                <a:latin typeface="LinLibertineT"/>
              </a:rPr>
              <a:t>[CLICK] Within each stack, to balance the memory footprint across all channels, we distribute the graph and index structures of all chromosomes (1–22, X, Y) based on their sizes across the eight independent channels</a:t>
            </a:r>
          </a:p>
          <a:p>
            <a:pPr algn="l"/>
            <a:r>
              <a:rPr lang="en-US" sz="1900" dirty="0">
                <a:latin typeface="LinLibertineT"/>
              </a:rPr>
              <a:t>[CLICK] We design each SeGraM accelerator (MinSeed + BitAlign) to operate in a pipelined fashion and we employ double buffering technique for all MS scratchpads, such that we can hide the latency of the MinSeed accelerator.</a:t>
            </a:r>
            <a:endParaRPr lang="en-US" sz="1300" dirty="0">
              <a:latin typeface="Corbel" panose="020B0503020204020204" pitchFamily="34" charset="0"/>
            </a:endParaRPr>
          </a:p>
        </p:txBody>
      </p:sp>
    </p:spTree>
    <p:extLst>
      <p:ext uri="{BB962C8B-B14F-4D97-AF65-F5344CB8AC3E}">
        <p14:creationId xmlns:p14="http://schemas.microsoft.com/office/powerpoint/2010/main" val="333072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the state as a k-dimensional vector of program features.</a:t>
            </a:r>
          </a:p>
          <a:p>
            <a:endParaRPr lang="en-US" dirty="0"/>
          </a:p>
          <a:p>
            <a:r>
              <a:rPr lang="en-US" dirty="0"/>
              <a:t>[CLICK] Each feature is composed of …</a:t>
            </a:r>
          </a:p>
          <a:p>
            <a:endParaRPr lang="en-US" dirty="0"/>
          </a:p>
          <a:p>
            <a:r>
              <a:rPr lang="en-US" dirty="0"/>
              <a:t>[CLICK] Some examples of control-flow information are …</a:t>
            </a:r>
          </a:p>
          <a:p>
            <a:endParaRPr lang="en-US" dirty="0"/>
          </a:p>
          <a:p>
            <a:r>
              <a:rPr lang="en-US" dirty="0"/>
              <a:t>[CLICK] Some examples of data-flow information are …</a:t>
            </a:r>
          </a:p>
          <a:p>
            <a:endParaRPr lang="en-US" dirty="0"/>
          </a:p>
          <a:p>
            <a:r>
              <a:rPr lang="en-US" dirty="0"/>
              <a:t>Though Pythia can theoretically learn from any number of such program features, we limit the size k as per storage budget.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8627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a:r>
              <a:rPr lang="en-US" sz="1900" dirty="0">
                <a:latin typeface="LinLibertineT"/>
              </a:rPr>
              <a:t>As a result of the flexibility and modularity of the SeGraM framework, we can run each accelerator together or separately. Thus, we describe four use cases of SeGraM: [CLICK] (1) end-to-end mapping w/ SeGraM, [CLICK] (2) standalone s2g alignment w/ BitAlign and can be coupled with any seeding tool or accelerator, [CLICK] (3) similarly, standalone s2s alignment w/ BitAlign, and [CLICK] (4) standalone seeding for both s2g and s2s w/ MinSeed and can be coupled with any alignment tool or accelerator.</a:t>
            </a:r>
            <a:endParaRPr lang="en-US" sz="1900" dirty="0">
              <a:latin typeface="LinLibertineTB"/>
            </a:endParaRPr>
          </a:p>
          <a:p>
            <a:pPr algn="l"/>
            <a:r>
              <a:rPr lang="en-US" sz="1900" dirty="0">
                <a:latin typeface="LinLibertineTB"/>
              </a:rPr>
              <a:t>=========================================================================================================</a:t>
            </a:r>
          </a:p>
          <a:p>
            <a:pPr algn="l"/>
            <a:r>
              <a:rPr lang="en-US" sz="1900" dirty="0">
                <a:latin typeface="LinLibertineTB"/>
              </a:rPr>
              <a:t>[CLICK] F</a:t>
            </a:r>
            <a:r>
              <a:rPr lang="en-US" sz="1900" dirty="0">
                <a:latin typeface="LinLibertineT"/>
              </a:rPr>
              <a:t>or sequence-to-graph mapping, the whole SeGraM design (MinSeed + BitAlign) should be employed, since both seeding and alignment steps are required. With the help of the divide-and-conquer approach inherited from the GenASM algorithm, we can use SeGraM to perform sequence-to-graph mapping for both short reads and long reads. </a:t>
            </a:r>
          </a:p>
          <a:p>
            <a:pPr algn="l"/>
            <a:r>
              <a:rPr lang="en-US" sz="1900" dirty="0">
                <a:latin typeface="LinLibertineT"/>
              </a:rPr>
              <a:t>[CLICK] Since BitAlign takes in a graph-based reference and a query read as its inputs, it can be used as a standalone sequence-to-graph aligner, without MinSeed. BitAlign is orthogonal to and can be coupled with any seeding (or filtering) tool/accelerator.</a:t>
            </a:r>
          </a:p>
          <a:p>
            <a:pPr algn="l"/>
            <a:r>
              <a:rPr lang="en-US" sz="1900" dirty="0">
                <a:latin typeface="LinLibertineT"/>
              </a:rPr>
              <a:t>[CLICK] BitAlign can also be used for sequence-to-sequence alignment, as sequence-to-sequence alignment is a special and simpler variant of sequence-to-graph alignment. [CLICK] Similarly, MinSeed can be used without BitAlign as a standalone seeding accelerator for both graph-based mapping and traditional linear mapping. MinSeed is orthogonal to and can be coupled with any alignment tool or accelerator.</a:t>
            </a:r>
            <a:endParaRPr lang="en-US" sz="2300"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957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a:r>
              <a:rPr lang="en-US" sz="1900" dirty="0">
                <a:latin typeface="LinLibertineT"/>
              </a:rPr>
              <a:t>[CLICK] [CLICK] [CLICK] We demonstrate that SeGraM provides significant improvements for multiple steps of the sequence-to-graph (i.e., S2G) and sequence-to-sequence (i.e., S2S) mapping pipelines.</a:t>
            </a:r>
          </a:p>
          <a:p>
            <a:pPr algn="l"/>
            <a:r>
              <a:rPr lang="en-US" sz="1900" dirty="0">
                <a:latin typeface="LinLibertineT"/>
              </a:rPr>
              <a:t>==================================================================================================================</a:t>
            </a:r>
          </a:p>
          <a:p>
            <a:pPr algn="l"/>
            <a:r>
              <a:rPr lang="en-US" sz="1900" dirty="0">
                <a:latin typeface="LinLibertineT"/>
              </a:rPr>
              <a:t>[CLICK] We show that (1) SeGraM provides greatly higher throughput and lower power consumption on both short and long reads compared to state-of-the-art software tools for sequence-to-graph mapping, and</a:t>
            </a:r>
          </a:p>
          <a:p>
            <a:pPr algn="l"/>
            <a:r>
              <a:rPr lang="en-US" sz="1900" dirty="0">
                <a:latin typeface="LinLibertineT"/>
              </a:rPr>
              <a:t>[CLICK] (2) BitAlign significantly outperforms a state-of-the-art sequence-to-graph alignment tool and [CLICK] three state-of-the-art hardware solutions that are specifically designed for sequence-to-sequence alignment.</a:t>
            </a:r>
          </a:p>
          <a:p>
            <a:pPr algn="l"/>
            <a:r>
              <a:rPr lang="en-US" sz="1900" dirty="0">
                <a:latin typeface="LinLibertineT"/>
              </a:rPr>
              <a:t>===========================================================================================================</a:t>
            </a:r>
          </a:p>
          <a:p>
            <a:pPr algn="l"/>
            <a:r>
              <a:rPr lang="en-US" sz="1900" dirty="0">
                <a:latin typeface="LinLibertineT"/>
              </a:rPr>
              <a:t>We also show that MinSeed can be employed for the seeding step of both sequence-to-graph and sequence-to-sequence mapping pipelines.</a:t>
            </a:r>
            <a:endParaRPr lang="en-US" sz="13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863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will be releasing our SW implementations and the datasets we use in our GitHub page soon.</a:t>
            </a:r>
          </a:p>
        </p:txBody>
      </p:sp>
      <p:sp>
        <p:nvSpPr>
          <p:cNvPr id="4" name="Slide Number Placeholder 3"/>
          <p:cNvSpPr>
            <a:spLocks noGrp="1"/>
          </p:cNvSpPr>
          <p:nvPr>
            <p:ph type="sldNum" sz="quarter" idx="5"/>
          </p:nvPr>
        </p:nvSpPr>
        <p:spPr/>
        <p:txBody>
          <a:bodyPr/>
          <a:lstStyle/>
          <a:p>
            <a:fld id="{47139A41-7A76-1D40-B3BE-29B670EC38FE}" type="slidenum">
              <a:rPr lang="en-US" smtClean="0"/>
              <a:t>130</a:t>
            </a:fld>
            <a:endParaRPr lang="en-US"/>
          </a:p>
        </p:txBody>
      </p:sp>
    </p:spTree>
    <p:extLst>
      <p:ext uri="{BB962C8B-B14F-4D97-AF65-F5344CB8AC3E}">
        <p14:creationId xmlns:p14="http://schemas.microsoft.com/office/powerpoint/2010/main" val="16715165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Damla Senol Cali. Today, I'll be presenting our work “SeGraM: A Universal Hardware Accelerator for Genomic Sequence-to-Graph and Sequence-to-Sequence Mapping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4369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057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analyze performance improvement of Pythia via customization.</a:t>
            </a:r>
          </a:p>
          <a:p>
            <a:endParaRPr lang="en-US" dirty="0"/>
          </a:p>
          <a:p>
            <a:r>
              <a:rPr lang="en-US" dirty="0"/>
              <a:t>[CLICK] We show an example of reward value customization, where,</a:t>
            </a:r>
          </a:p>
          <a:p>
            <a:endParaRPr lang="en-US" dirty="0"/>
          </a:p>
          <a:p>
            <a:r>
              <a:rPr lang="en-US" dirty="0"/>
              <a:t>[CLICK] We devise a strict Pythia configuration by increasing the reward level values for no prefetching, while decreasing the rewards values for inaccurate prefetching.</a:t>
            </a:r>
          </a:p>
          <a:p>
            <a:endParaRPr lang="en-US" dirty="0"/>
          </a:p>
          <a:p>
            <a:r>
              <a:rPr lang="en-US" dirty="0"/>
              <a:t>In short, strict Pythia is more conservative than the basic Pythia and strongly prefers not to prefetch, rather than prefetching inaccurately.</a:t>
            </a:r>
          </a:p>
          <a:p>
            <a:endParaRPr lang="en-US" dirty="0"/>
          </a:p>
          <a:p>
            <a:r>
              <a:rPr lang="en-US" dirty="0"/>
              <a:t>We evaluate both basic Pythia and strict Pythia on </a:t>
            </a:r>
            <a:r>
              <a:rPr lang="en-US" dirty="0" err="1"/>
              <a:t>Ligra</a:t>
            </a:r>
            <a:r>
              <a:rPr lang="en-US" dirty="0"/>
              <a:t> workload suite.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874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exciting results including, ….</a:t>
            </a:r>
          </a:p>
          <a:p>
            <a:endParaRPr lang="en-US" dirty="0"/>
          </a:p>
          <a:p>
            <a:endParaRPr lang="en-US" dirty="0"/>
          </a:p>
          <a:p>
            <a:r>
              <a:rPr lang="en-US" dirty="0"/>
              <a:t>We encourage everyone to read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0396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exciting results including, ….</a:t>
            </a:r>
          </a:p>
          <a:p>
            <a:endParaRPr lang="en-US" dirty="0"/>
          </a:p>
          <a:p>
            <a:endParaRPr lang="en-US" dirty="0"/>
          </a:p>
          <a:p>
            <a:r>
              <a:rPr lang="en-US" dirty="0"/>
              <a:t>We encourage everyone to read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9157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evaluation, we consider</a:t>
            </a:r>
          </a:p>
          <a:p>
            <a:r>
              <a:rPr lang="en-US" dirty="0"/>
              <a:t>[CLICK] a 5 cycle L1-D</a:t>
            </a:r>
          </a:p>
          <a:p>
            <a:r>
              <a:rPr lang="en-US" dirty="0"/>
              <a:t>[CLICK] 15 cycle L2</a:t>
            </a:r>
          </a:p>
          <a:p>
            <a:r>
              <a:rPr lang="en-US" dirty="0"/>
              <a:t>[CLICK] and 55 cycle LLC round-trip latency.</a:t>
            </a:r>
          </a:p>
          <a:p>
            <a:endParaRPr lang="en-US" dirty="0"/>
          </a:p>
          <a:p>
            <a:r>
              <a:rPr lang="en-US" dirty="0"/>
              <a:t>[CLICK] The latency for Hermes to issue a request directly to the main memory controller (after the address translation) depends on …</a:t>
            </a:r>
          </a:p>
          <a:p>
            <a:r>
              <a:rPr lang="en-US" dirty="0"/>
              <a:t>[CLICK] For this reason we sweep this latency from 0-cycles to 24-cycles in our paper.</a:t>
            </a:r>
          </a:p>
          <a:p>
            <a:r>
              <a:rPr lang="en-US" dirty="0"/>
              <a:t>[CLICK] But in this presentation, I am going to show you results considering a 6-cycle latency.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990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evaluation results:</a:t>
            </a:r>
          </a:p>
          <a:p>
            <a:r>
              <a:rPr lang="en-US" dirty="0"/>
              <a:t>For example, a wide range of performance sensitivity study by varying…in the paper.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323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the action as the selection of a prefetch offset. Pythia adds this offset to the demanded cacheline to get the prefetched cacheline address.</a:t>
            </a:r>
          </a:p>
          <a:p>
            <a:endParaRPr lang="en-US" dirty="0"/>
          </a:p>
          <a:p>
            <a:r>
              <a:rPr lang="en-US" dirty="0"/>
              <a:t>[CLICK] Note that a zero offset is also a valid action for Pythia, which means no prefetch is generated.</a:t>
            </a:r>
          </a:p>
          <a:p>
            <a:endParaRPr lang="en-US" dirty="0"/>
          </a:p>
          <a:p>
            <a:r>
              <a:rPr lang="en-US" dirty="0"/>
              <a:t>[CLICK] As every post-L1 prefetcher …, the list of actions are limited to the range from -63 to +63 for a traditionally-sized …</a:t>
            </a:r>
          </a:p>
          <a:p>
            <a:endParaRPr lang="en-US" dirty="0"/>
          </a:p>
          <a:p>
            <a:r>
              <a:rPr lang="en-US" dirty="0"/>
              <a:t>[CLICK] However, we can prune the action list by automatic design-space exploration, as we show in the paper.</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8831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911aed8e9_0_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algn="l"/>
            <a:r>
              <a:rPr lang="en-US" sz="1900" dirty="0">
                <a:latin typeface="LinLibertineT"/>
              </a:rPr>
              <a:t>With increasing importance and usage of genome graphs, having accurate and efficient tools for mapping genomic sequences to these genome graphs has become crucial. [CLICK]</a:t>
            </a:r>
            <a:endParaRPr dirty="0"/>
          </a:p>
        </p:txBody>
      </p:sp>
      <p:sp>
        <p:nvSpPr>
          <p:cNvPr id="108" name="Google Shape;108;gc911aed8e9_0_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70712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d121dd48d8_38_114: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pPr algn="l"/>
            <a:r>
              <a:rPr lang="en-US" sz="1900" dirty="0">
                <a:latin typeface="LinLibertineT"/>
              </a:rPr>
              <a:t>In order to further understand the performance bottlenecks of the state-of-the-art sequence-to-graph mapping tools, we rigorously analyze two such tools, </a:t>
            </a:r>
            <a:r>
              <a:rPr lang="en-US" sz="1900" dirty="0" err="1">
                <a:latin typeface="LinLibertineT"/>
              </a:rPr>
              <a:t>GraphAligner</a:t>
            </a:r>
            <a:r>
              <a:rPr lang="en-US" sz="1900" dirty="0">
                <a:latin typeface="LinLibertineT"/>
              </a:rPr>
              <a:t> [61] and vg [36], and we make four key observations.</a:t>
            </a:r>
          </a:p>
          <a:p>
            <a:pPr algn="l"/>
            <a:r>
              <a:rPr lang="en-US" sz="1900" dirty="0">
                <a:latin typeface="LinLibertineT"/>
              </a:rPr>
              <a:t>[CLICK] (1) Among the three online steps of the read mapping pipeline alignment </a:t>
            </a:r>
            <a:r>
              <a:rPr lang="en-US" sz="1900" dirty="0" err="1">
                <a:latin typeface="LinLibertineT"/>
              </a:rPr>
              <a:t>i</a:t>
            </a:r>
            <a:r>
              <a:rPr lang="en-US" sz="1900" dirty="0">
                <a:latin typeface="LinLibertineT"/>
              </a:rPr>
              <a:t>) constitutes majority of the end-to-end execution of sequence-to-graph mapping, and ii) is even more expensive than its counterpart in the traditional read mapping pipeline.</a:t>
            </a:r>
          </a:p>
          <a:p>
            <a:pPr algn="l"/>
            <a:r>
              <a:rPr lang="en-US" sz="1900" dirty="0">
                <a:latin typeface="LinLibertineT"/>
              </a:rPr>
              <a:t>[CLICK] (2) Alignment suffers from high cache miss rates, due to the high amount of internal data that is generated and reused during this step. </a:t>
            </a:r>
          </a:p>
          <a:p>
            <a:pPr algn="l"/>
            <a:r>
              <a:rPr lang="en-US" sz="1900" dirty="0">
                <a:latin typeface="LinLibertineT"/>
              </a:rPr>
              <a:t>[CLICK} (3) Seeding suffers from the main memory (DRAM) latency bottleneck, due to the high number of irregular memory accesses. </a:t>
            </a:r>
          </a:p>
          <a:p>
            <a:pPr algn="l"/>
            <a:r>
              <a:rPr lang="en-US" sz="1900" dirty="0">
                <a:latin typeface="LinLibertineT"/>
              </a:rPr>
              <a:t>[CLICK] (4) Both state-of-the-art tools scale </a:t>
            </a:r>
            <a:r>
              <a:rPr lang="en-US" sz="1900" dirty="0" err="1">
                <a:latin typeface="LinLibertineT"/>
              </a:rPr>
              <a:t>sublinearly</a:t>
            </a:r>
            <a:r>
              <a:rPr lang="en-US" sz="1900" dirty="0">
                <a:latin typeface="LinLibertineT"/>
              </a:rPr>
              <a:t> as thread count increases, wasting available thread-level parallelism in hardware. </a:t>
            </a:r>
          </a:p>
          <a:p>
            <a:pPr algn="l"/>
            <a:r>
              <a:rPr lang="en-US" sz="1900" dirty="0">
                <a:latin typeface="LinLibertineT"/>
              </a:rPr>
              <a:t>[CLICK] We also investigate the existing HW accelerators. It is important to note that there is no existing hardware accelerator for sequence-to-graph mapping or alignment problems.</a:t>
            </a:r>
          </a:p>
          <a:p>
            <a:pPr algn="l"/>
            <a:r>
              <a:rPr lang="en-US" sz="1900" dirty="0">
                <a:latin typeface="LinLibertineT"/>
              </a:rPr>
              <a:t>[CLICK] Even though there are several hardware accelerators designed to alleviate bottlenecks in several steps of traditional sequence-to-sequence (S2S) mapping, none of these</a:t>
            </a:r>
          </a:p>
          <a:p>
            <a:pPr algn="l"/>
            <a:r>
              <a:rPr lang="en-US" sz="1900" dirty="0">
                <a:latin typeface="LinLibertineT"/>
              </a:rPr>
              <a:t>designs can be directly employed for the sequence-to-graph (S2G) mapping problem. This is because S2S mapping is a special case of S2G mapping, where all nodes have only one incoming edge. Existing accelerators are limited to </a:t>
            </a:r>
            <a:r>
              <a:rPr lang="en-US" sz="1900" dirty="0">
                <a:latin typeface="LinLibertineTI"/>
              </a:rPr>
              <a:t>only </a:t>
            </a:r>
            <a:r>
              <a:rPr lang="en-US" sz="1900" dirty="0">
                <a:latin typeface="LinLibertineT"/>
              </a:rPr>
              <a:t>this special case, and are unsuitable for the more general S2G mapping problem, where we also need to consider multiple edges (i.e., hops) that a node can have.</a:t>
            </a:r>
          </a:p>
          <a:p>
            <a:pPr algn="l"/>
            <a:r>
              <a:rPr lang="en-US" sz="1900" dirty="0">
                <a:latin typeface="LinLibertineT"/>
              </a:rPr>
              <a:t>[CLICK] We also look at the possibility of exploiting existing several graph accelerators. While existing graph accelerators could potentially be customized to help the seeding step of the sequence-to-graph mapping pipeline, they are unable to handle the major bottleneck of sequence-to-graph mapping, which is alignment. Alignment is not a graph traversal workload, and instead is an expensive bitvector-based or DP-based computational problem.</a:t>
            </a:r>
          </a:p>
          <a:p>
            <a:pPr algn="l"/>
            <a:endParaRPr lang="en-US" sz="1900" dirty="0">
              <a:latin typeface="LinLibertineT"/>
            </a:endParaRPr>
          </a:p>
          <a:p>
            <a:pPr algn="l"/>
            <a:r>
              <a:rPr lang="en-US" sz="1900" dirty="0">
                <a:latin typeface="LinLibertineT"/>
              </a:rPr>
              <a:t>Thus, we need to have a specialized, balanced, and scalable design for compute units, on-chip memory, and main memory accesses for both the seeding and alignment steps of sequence-to-graph mapping.</a:t>
            </a:r>
          </a:p>
        </p:txBody>
      </p:sp>
      <p:sp>
        <p:nvSpPr>
          <p:cNvPr id="688" name="Google Shape;688;gd121dd48d8_38_1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49632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a:r>
              <a:rPr lang="en-US" sz="1900" dirty="0">
                <a:latin typeface="LinLibertineT"/>
              </a:rPr>
              <a:t>[CLICK] the first </a:t>
            </a:r>
            <a:r>
              <a:rPr lang="en-US" sz="1900" dirty="0">
                <a:latin typeface="LinLibertineTI"/>
              </a:rPr>
              <a:t>universal genomic mapping accelerator </a:t>
            </a:r>
            <a:r>
              <a:rPr lang="en-US" sz="1900" dirty="0">
                <a:latin typeface="LinLibertineT"/>
              </a:rPr>
              <a:t>that can support both sequence-to-graph mapping and sequence-to-sequence mapping, for both short and</a:t>
            </a:r>
          </a:p>
          <a:p>
            <a:pPr algn="l"/>
            <a:r>
              <a:rPr lang="en-US" sz="1900" dirty="0">
                <a:latin typeface="LinLibertineT"/>
              </a:rPr>
              <a:t>long reads. </a:t>
            </a:r>
          </a:p>
          <a:p>
            <a:pPr algn="l"/>
            <a:r>
              <a:rPr lang="en-US" sz="1900" dirty="0">
                <a:latin typeface="LinLibertineT"/>
              </a:rPr>
              <a:t>[CLICK] To our knowledge, SeGraM is the first algorithm/hardware co-design for accelerating sequence-to-graph mapping.</a:t>
            </a:r>
            <a:endParaRPr lang="en-US" sz="1300" dirty="0"/>
          </a:p>
          <a:p>
            <a:pPr algn="l"/>
            <a:r>
              <a:rPr lang="en-US" sz="1900" dirty="0">
                <a:latin typeface="LinLibertineT"/>
              </a:rPr>
              <a:t>[CLICK] We base SeGraM upon a minimizer-based seeding algorithm and we propose a novel bitvector-based alignment algorithm for sequence-to-graph alignment. </a:t>
            </a:r>
          </a:p>
          <a:p>
            <a:pPr defTabSz="966612">
              <a:defRPr/>
            </a:pPr>
            <a:r>
              <a:rPr lang="en-US" sz="1900" dirty="0"/>
              <a:t>[CLICK] these cover the algorithmic contributions of SeGraM</a:t>
            </a:r>
          </a:p>
          <a:p>
            <a:pPr algn="l"/>
            <a:r>
              <a:rPr lang="en-US" sz="1900" dirty="0">
                <a:latin typeface="LinLibertineT"/>
              </a:rPr>
              <a:t>[CLICK] We </a:t>
            </a:r>
            <a:r>
              <a:rPr lang="en-US" sz="1900" dirty="0">
                <a:latin typeface="LinLibertineTI"/>
              </a:rPr>
              <a:t>co-design </a:t>
            </a:r>
            <a:r>
              <a:rPr lang="en-US" sz="1900" dirty="0">
                <a:latin typeface="LinLibertineT"/>
              </a:rPr>
              <a:t>both algorithms with high-performance, scalable, and efficient hardware accelerators.</a:t>
            </a:r>
          </a:p>
          <a:p>
            <a:pPr algn="l"/>
            <a:r>
              <a:rPr lang="en-US" sz="1300" dirty="0"/>
              <a:t>[CLICK] and this covers the hardware-level contributions of SeGraM</a:t>
            </a:r>
          </a:p>
          <a:p>
            <a:pPr defTabSz="966612">
              <a:defRPr/>
            </a:pPr>
            <a:endParaRPr lang="en-US" dirty="0"/>
          </a:p>
          <a:p>
            <a:pPr defTabSz="966612">
              <a:defRPr/>
            </a:pPr>
            <a:endParaRPr lang="en-US" dirty="0"/>
          </a:p>
          <a:p>
            <a:pPr defTabSz="966612">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9299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lgn="l"/>
            <a:r>
              <a:rPr lang="en-US" sz="1900" dirty="0">
                <a:latin typeface="LinLibertineT"/>
              </a:rPr>
              <a:t>A SeGraM accelerator consists of two main components:</a:t>
            </a:r>
          </a:p>
          <a:p>
            <a:pPr algn="l"/>
            <a:r>
              <a:rPr lang="en-US" sz="1900" dirty="0">
                <a:latin typeface="LinLibertineT"/>
              </a:rPr>
              <a:t>[CLICK] MinSeed (MS), which is responsible for the seeding step and it is the first hardware accelerator for minimizer-based seeding, and second component is</a:t>
            </a:r>
          </a:p>
          <a:p>
            <a:pPr algn="l"/>
            <a:r>
              <a:rPr lang="en-US" sz="1900" dirty="0">
                <a:latin typeface="LinLibertineT"/>
              </a:rPr>
              <a:t>[CLICK] (2) BitAlign (BA), which is responsible for the alignment step and it is the first hardware accelerator for sequence-to-graph alignment.</a:t>
            </a:r>
            <a:endParaRPr dirty="0"/>
          </a:p>
        </p:txBody>
      </p:sp>
    </p:spTree>
    <p:extLst>
      <p:ext uri="{BB962C8B-B14F-4D97-AF65-F5344CB8AC3E}">
        <p14:creationId xmlns:p14="http://schemas.microsoft.com/office/powerpoint/2010/main" val="10157038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lgn="l"/>
            <a:r>
              <a:rPr lang="en-US" sz="1900" dirty="0">
                <a:latin typeface="LinLibertineT"/>
              </a:rPr>
              <a:t>Let’s look at the overview of our hardware design.</a:t>
            </a:r>
          </a:p>
          <a:p>
            <a:pPr algn="l"/>
            <a:r>
              <a:rPr lang="en-US" sz="1900" dirty="0">
                <a:latin typeface="LinLibertineT"/>
              </a:rPr>
              <a:t>[CLICK] Before SeGraM execution starts, as pre-processing steps, we (1) generate each chromosome’s graph structure, (2) index each graph’s nodes, and (3) pre-load both the resulting graph and hash table index into the main memory. Both the graph and its index are static data structures that can be generated </a:t>
            </a:r>
            <a:r>
              <a:rPr lang="en-US" sz="1900" dirty="0">
                <a:latin typeface="LinLibertineTI"/>
              </a:rPr>
              <a:t>only once </a:t>
            </a:r>
            <a:r>
              <a:rPr lang="en-US" sz="1900" dirty="0">
                <a:latin typeface="LinLibertineT"/>
              </a:rPr>
              <a:t>and reused for multiple mapping executions.</a:t>
            </a:r>
          </a:p>
          <a:p>
            <a:pPr algn="l"/>
            <a:r>
              <a:rPr lang="en-US" sz="1900" dirty="0">
                <a:solidFill>
                  <a:srgbClr val="000000"/>
                </a:solidFill>
                <a:latin typeface="LinLibertineT"/>
              </a:rPr>
              <a:t>[CLICK] SeGraM execution starts when the query read is streamed from the host and MinSeed writes it to the </a:t>
            </a:r>
            <a:r>
              <a:rPr lang="en-US" sz="1900" dirty="0">
                <a:solidFill>
                  <a:srgbClr val="000000"/>
                </a:solidFill>
                <a:latin typeface="LinLibertineTI"/>
              </a:rPr>
              <a:t>read scratchpad </a:t>
            </a:r>
            <a:r>
              <a:rPr lang="en-US" sz="1900" dirty="0">
                <a:solidFill>
                  <a:srgbClr val="000000"/>
                </a:solidFill>
                <a:latin typeface="LinLibertineT"/>
              </a:rPr>
              <a:t>( </a:t>
            </a:r>
            <a:r>
              <a:rPr lang="en-US" sz="1900" dirty="0">
                <a:solidFill>
                  <a:srgbClr val="FFFFFF"/>
                </a:solidFill>
                <a:latin typeface="LinLibertineT"/>
              </a:rPr>
              <a:t>1 </a:t>
            </a:r>
            <a:r>
              <a:rPr lang="en-US" sz="1900" dirty="0">
                <a:solidFill>
                  <a:srgbClr val="000000"/>
                </a:solidFill>
                <a:latin typeface="LinLibertineT"/>
              </a:rPr>
              <a:t>). </a:t>
            </a:r>
          </a:p>
          <a:p>
            <a:pPr algn="l"/>
            <a:r>
              <a:rPr lang="en-US" sz="1900" dirty="0">
                <a:solidFill>
                  <a:srgbClr val="000000"/>
                </a:solidFill>
                <a:latin typeface="LinLibertineT"/>
              </a:rPr>
              <a:t>[CLICK] Using all of the </a:t>
            </a:r>
            <a:r>
              <a:rPr lang="en-US" sz="1900" dirty="0">
                <a:solidFill>
                  <a:srgbClr val="000000"/>
                </a:solidFill>
                <a:latin typeface="LinLibertineTI"/>
              </a:rPr>
              <a:t>k</a:t>
            </a:r>
            <a:r>
              <a:rPr lang="en-US" sz="1900" dirty="0">
                <a:solidFill>
                  <a:srgbClr val="000000"/>
                </a:solidFill>
                <a:latin typeface="LinLibertineT"/>
              </a:rPr>
              <a:t>-length subsequences (i.e., </a:t>
            </a:r>
            <a:r>
              <a:rPr lang="en-US" sz="1900" dirty="0">
                <a:solidFill>
                  <a:srgbClr val="000000"/>
                </a:solidFill>
                <a:latin typeface="LinLibertineTI"/>
              </a:rPr>
              <a:t>k-</a:t>
            </a:r>
            <a:r>
              <a:rPr lang="en-US" sz="1900" dirty="0" err="1">
                <a:solidFill>
                  <a:srgbClr val="000000"/>
                </a:solidFill>
                <a:latin typeface="LinLibertineTI"/>
              </a:rPr>
              <a:t>mers</a:t>
            </a:r>
            <a:r>
              <a:rPr lang="en-US" sz="1900" dirty="0">
                <a:solidFill>
                  <a:srgbClr val="000000"/>
                </a:solidFill>
                <a:latin typeface="LinLibertineT"/>
              </a:rPr>
              <a:t>) of the query read, [CLICK] MinSeed finds the minimum representative set of these k-</a:t>
            </a:r>
            <a:r>
              <a:rPr lang="en-US" sz="1900" dirty="0" err="1">
                <a:solidFill>
                  <a:srgbClr val="000000"/>
                </a:solidFill>
                <a:latin typeface="LinLibertineT"/>
              </a:rPr>
              <a:t>mers</a:t>
            </a:r>
            <a:r>
              <a:rPr lang="en-US" sz="1900" dirty="0">
                <a:solidFill>
                  <a:srgbClr val="000000"/>
                </a:solidFill>
                <a:latin typeface="LinLibertineT"/>
              </a:rPr>
              <a:t> (i.e., </a:t>
            </a:r>
            <a:r>
              <a:rPr lang="en-US" sz="1900" dirty="0">
                <a:solidFill>
                  <a:srgbClr val="000000"/>
                </a:solidFill>
                <a:latin typeface="LinLibertineTI"/>
              </a:rPr>
              <a:t>minimizers</a:t>
            </a:r>
            <a:r>
              <a:rPr lang="en-US" sz="1900" dirty="0">
                <a:solidFill>
                  <a:srgbClr val="000000"/>
                </a:solidFill>
                <a:latin typeface="LinLibertineT"/>
              </a:rPr>
              <a:t>) according to a scoring mechanism and [CLICK] writes them to the </a:t>
            </a:r>
            <a:r>
              <a:rPr lang="en-US" sz="1900" dirty="0">
                <a:solidFill>
                  <a:srgbClr val="000000"/>
                </a:solidFill>
                <a:latin typeface="LinLibertineTI"/>
              </a:rPr>
              <a:t>minimizer scratchpad </a:t>
            </a:r>
            <a:r>
              <a:rPr lang="en-US" sz="1900" dirty="0">
                <a:solidFill>
                  <a:srgbClr val="000000"/>
                </a:solidFill>
                <a:latin typeface="LinLibertineT"/>
              </a:rPr>
              <a:t>( </a:t>
            </a:r>
            <a:r>
              <a:rPr lang="en-US" sz="1900" dirty="0">
                <a:solidFill>
                  <a:srgbClr val="FFFFFF"/>
                </a:solidFill>
                <a:latin typeface="LinLibertineT"/>
              </a:rPr>
              <a:t>2 </a:t>
            </a:r>
            <a:r>
              <a:rPr lang="en-US" sz="1900" dirty="0">
                <a:solidFill>
                  <a:srgbClr val="000000"/>
                </a:solidFill>
                <a:latin typeface="LinLibertineT"/>
              </a:rPr>
              <a:t>). </a:t>
            </a:r>
          </a:p>
          <a:p>
            <a:pPr algn="l"/>
            <a:r>
              <a:rPr lang="en-US" sz="1900" dirty="0">
                <a:solidFill>
                  <a:srgbClr val="000000"/>
                </a:solidFill>
                <a:latin typeface="LinLibertineT"/>
              </a:rPr>
              <a:t>[CLICK] For each minimizer, MinSeed fetches its occurrence frequency from the hash table in main memory ( </a:t>
            </a:r>
            <a:r>
              <a:rPr lang="en-US" sz="1900" dirty="0">
                <a:solidFill>
                  <a:srgbClr val="FFFFFF"/>
                </a:solidFill>
                <a:latin typeface="LinLibertineT"/>
              </a:rPr>
              <a:t>3 </a:t>
            </a:r>
            <a:r>
              <a:rPr lang="en-US" sz="1900" dirty="0">
                <a:solidFill>
                  <a:srgbClr val="000000"/>
                </a:solidFill>
                <a:latin typeface="LinLibertineT"/>
              </a:rPr>
              <a:t>) and [CLICK] filters out each minimizer whose occurrence frequency is above a user-defined threshold ( </a:t>
            </a:r>
            <a:r>
              <a:rPr lang="en-US" sz="1900" dirty="0">
                <a:solidFill>
                  <a:srgbClr val="FFFFFF"/>
                </a:solidFill>
                <a:latin typeface="LinLibertineT"/>
              </a:rPr>
              <a:t>4 </a:t>
            </a:r>
            <a:r>
              <a:rPr lang="en-US" sz="1900" dirty="0">
                <a:solidFill>
                  <a:srgbClr val="000000"/>
                </a:solidFill>
                <a:latin typeface="LinLibertineT"/>
              </a:rPr>
              <a:t>). We aim to select the least frequent minimizers and filter out the most frequent minimizers such that we minimize the number of seed locations to be considered for the expensive alignment step. </a:t>
            </a:r>
          </a:p>
          <a:p>
            <a:pPr algn="l"/>
            <a:r>
              <a:rPr lang="en-US" sz="1900" dirty="0">
                <a:solidFill>
                  <a:srgbClr val="000000"/>
                </a:solidFill>
                <a:latin typeface="LinLibertineT"/>
              </a:rPr>
              <a:t>[CLICK] Next, MinSeed fetches the seed locations of the remaining minimizers from main memory, and writes them to the </a:t>
            </a:r>
            <a:r>
              <a:rPr lang="en-US" sz="1900" dirty="0">
                <a:solidFill>
                  <a:srgbClr val="000000"/>
                </a:solidFill>
                <a:latin typeface="LinLibertineTI"/>
              </a:rPr>
              <a:t>seed scratchpad </a:t>
            </a:r>
            <a:r>
              <a:rPr lang="en-US" sz="1900" dirty="0">
                <a:solidFill>
                  <a:srgbClr val="000000"/>
                </a:solidFill>
                <a:latin typeface="LinLibertineT"/>
              </a:rPr>
              <a:t>( </a:t>
            </a:r>
            <a:r>
              <a:rPr lang="en-US" sz="1900" dirty="0">
                <a:solidFill>
                  <a:srgbClr val="FFFFFF"/>
                </a:solidFill>
                <a:latin typeface="LinLibertineT"/>
              </a:rPr>
              <a:t>5 </a:t>
            </a:r>
            <a:r>
              <a:rPr lang="en-US" sz="1900" dirty="0">
                <a:solidFill>
                  <a:srgbClr val="000000"/>
                </a:solidFill>
                <a:latin typeface="LinLibertineT"/>
              </a:rPr>
              <a:t>). </a:t>
            </a:r>
          </a:p>
          <a:p>
            <a:pPr algn="l"/>
            <a:r>
              <a:rPr lang="en-US" sz="1900" dirty="0">
                <a:solidFill>
                  <a:srgbClr val="000000"/>
                </a:solidFill>
                <a:latin typeface="LinLibertineT"/>
              </a:rPr>
              <a:t>[CLICK] Finally, MinSeed calculates the candidate reference region (i.e., subgraph surrounding the seed) for each seed ( </a:t>
            </a:r>
            <a:r>
              <a:rPr lang="en-US" sz="1900" dirty="0">
                <a:solidFill>
                  <a:srgbClr val="FFFFFF"/>
                </a:solidFill>
                <a:latin typeface="LinLibertineT"/>
              </a:rPr>
              <a:t>6 </a:t>
            </a:r>
            <a:r>
              <a:rPr lang="en-US" sz="1900" dirty="0">
                <a:solidFill>
                  <a:srgbClr val="000000"/>
                </a:solidFill>
                <a:latin typeface="LinLibertineT"/>
              </a:rPr>
              <a:t>), [CLICK] fetches the graph nodes from memory for each candidate region in the reference and writes the nodes to the </a:t>
            </a:r>
            <a:r>
              <a:rPr lang="en-US" sz="1900" dirty="0">
                <a:solidFill>
                  <a:srgbClr val="000000"/>
                </a:solidFill>
                <a:latin typeface="LinLibertineTI"/>
              </a:rPr>
              <a:t>input scratchpad </a:t>
            </a:r>
            <a:r>
              <a:rPr lang="en-US" sz="1900" dirty="0">
                <a:solidFill>
                  <a:srgbClr val="000000"/>
                </a:solidFill>
                <a:latin typeface="LinLibertineT"/>
              </a:rPr>
              <a:t>of BitAlign. ( </a:t>
            </a:r>
            <a:r>
              <a:rPr lang="en-US" sz="1900" dirty="0">
                <a:solidFill>
                  <a:srgbClr val="FFFFFF"/>
                </a:solidFill>
                <a:latin typeface="LinLibertineT"/>
              </a:rPr>
              <a:t>7 </a:t>
            </a:r>
            <a:r>
              <a:rPr lang="en-US" sz="1900" dirty="0">
                <a:solidFill>
                  <a:srgbClr val="000000"/>
                </a:solidFill>
                <a:latin typeface="LinLibertineT"/>
              </a:rPr>
              <a:t>). </a:t>
            </a:r>
          </a:p>
          <a:p>
            <a:pPr algn="l"/>
            <a:r>
              <a:rPr lang="en-US" sz="1900" dirty="0">
                <a:solidFill>
                  <a:srgbClr val="000000"/>
                </a:solidFill>
                <a:latin typeface="LinLibertineT"/>
              </a:rPr>
              <a:t>[CLICK] BitAlign starts by reading the subgraph and the query read from the </a:t>
            </a:r>
            <a:r>
              <a:rPr lang="en-US" sz="1900" dirty="0">
                <a:solidFill>
                  <a:srgbClr val="000000"/>
                </a:solidFill>
                <a:latin typeface="LinLibertineTI"/>
              </a:rPr>
              <a:t>input scratchpad</a:t>
            </a:r>
            <a:r>
              <a:rPr lang="en-US" sz="1900" dirty="0">
                <a:solidFill>
                  <a:srgbClr val="000000"/>
                </a:solidFill>
                <a:latin typeface="LinLibertineT"/>
              </a:rPr>
              <a:t>, and generates the bitvectors ( </a:t>
            </a:r>
            <a:r>
              <a:rPr lang="en-US" sz="1900" dirty="0">
                <a:solidFill>
                  <a:srgbClr val="FFFFFF"/>
                </a:solidFill>
                <a:latin typeface="LinLibertineT"/>
              </a:rPr>
              <a:t>8 </a:t>
            </a:r>
            <a:r>
              <a:rPr lang="en-US" sz="1900" dirty="0">
                <a:solidFill>
                  <a:srgbClr val="000000"/>
                </a:solidFill>
                <a:latin typeface="LinLibertineT"/>
              </a:rPr>
              <a:t>) required for performing approximate string matching and edit distance calculation. </a:t>
            </a:r>
          </a:p>
          <a:p>
            <a:pPr algn="l"/>
            <a:r>
              <a:rPr lang="en-US" sz="1900" dirty="0">
                <a:solidFill>
                  <a:srgbClr val="000000"/>
                </a:solidFill>
                <a:latin typeface="LinLibertineT"/>
              </a:rPr>
              <a:t>While generating these bitvectors, [CLICK] BitAlign writes them to the </a:t>
            </a:r>
            <a:r>
              <a:rPr lang="en-US" sz="1900" dirty="0">
                <a:solidFill>
                  <a:srgbClr val="000000"/>
                </a:solidFill>
                <a:latin typeface="LinLibertineTI"/>
              </a:rPr>
              <a:t>hop queues </a:t>
            </a:r>
            <a:r>
              <a:rPr lang="en-US" sz="1900" dirty="0">
                <a:solidFill>
                  <a:srgbClr val="000000"/>
                </a:solidFill>
                <a:latin typeface="LinLibertineT"/>
              </a:rPr>
              <a:t>( </a:t>
            </a:r>
            <a:r>
              <a:rPr lang="en-US" sz="1900" dirty="0">
                <a:solidFill>
                  <a:srgbClr val="FFFFFF"/>
                </a:solidFill>
                <a:latin typeface="LinLibertineT"/>
              </a:rPr>
              <a:t>9 </a:t>
            </a:r>
            <a:r>
              <a:rPr lang="en-US" sz="1900" dirty="0">
                <a:solidFill>
                  <a:srgbClr val="000000"/>
                </a:solidFill>
                <a:latin typeface="LinLibertineT"/>
              </a:rPr>
              <a:t>) in order to handle the hops required for graph-based alignment, and also, [CLICK] to the </a:t>
            </a:r>
            <a:r>
              <a:rPr lang="en-US" sz="1900" dirty="0">
                <a:solidFill>
                  <a:srgbClr val="000000"/>
                </a:solidFill>
                <a:latin typeface="LinLibertineTI"/>
              </a:rPr>
              <a:t>bitvector scratchpad </a:t>
            </a:r>
            <a:r>
              <a:rPr lang="en-US" sz="1900" dirty="0">
                <a:solidFill>
                  <a:srgbClr val="000000"/>
                </a:solidFill>
                <a:latin typeface="LinLibertineT"/>
              </a:rPr>
              <a:t>( </a:t>
            </a:r>
            <a:r>
              <a:rPr lang="en-US" sz="1900" dirty="0">
                <a:solidFill>
                  <a:srgbClr val="FFFFFF"/>
                </a:solidFill>
                <a:latin typeface="LinLibertineT"/>
              </a:rPr>
              <a:t>10 </a:t>
            </a:r>
            <a:r>
              <a:rPr lang="en-US" sz="1900" dirty="0">
                <a:solidFill>
                  <a:srgbClr val="000000"/>
                </a:solidFill>
                <a:latin typeface="LinLibertineT"/>
              </a:rPr>
              <a:t>) to be later used as part of the traceback operation.</a:t>
            </a:r>
          </a:p>
          <a:p>
            <a:pPr algn="l"/>
            <a:r>
              <a:rPr lang="en-US" sz="1900" dirty="0">
                <a:solidFill>
                  <a:srgbClr val="000000"/>
                </a:solidFill>
                <a:latin typeface="LinLibertineT"/>
              </a:rPr>
              <a:t>Once BitAlign finishes generating and writing all the bitvectors, [CLICK] it starts reading them back from the </a:t>
            </a:r>
            <a:r>
              <a:rPr lang="en-US" sz="1900" dirty="0">
                <a:solidFill>
                  <a:srgbClr val="000000"/>
                </a:solidFill>
                <a:latin typeface="LinLibertineTI"/>
              </a:rPr>
              <a:t>bitvector scratchpad</a:t>
            </a:r>
            <a:r>
              <a:rPr lang="en-US" sz="1900" dirty="0">
                <a:solidFill>
                  <a:srgbClr val="000000"/>
                </a:solidFill>
                <a:latin typeface="LinLibertineT"/>
              </a:rPr>
              <a:t>, performs the traceback operation ( </a:t>
            </a:r>
            <a:r>
              <a:rPr lang="en-US" sz="1900" dirty="0">
                <a:solidFill>
                  <a:srgbClr val="FFFFFF"/>
                </a:solidFill>
                <a:latin typeface="LinLibertineT"/>
              </a:rPr>
              <a:t>11 </a:t>
            </a:r>
            <a:r>
              <a:rPr lang="en-US" sz="1900" dirty="0">
                <a:solidFill>
                  <a:srgbClr val="000000"/>
                </a:solidFill>
                <a:latin typeface="LinLibertineT"/>
              </a:rPr>
              <a:t>), finds the optimal alignment between the subgraph and the query read, and [CLICK] streams the optimal alignment information back to the host ( </a:t>
            </a:r>
            <a:r>
              <a:rPr lang="en-US" sz="1900" dirty="0">
                <a:solidFill>
                  <a:srgbClr val="FFFFFF"/>
                </a:solidFill>
                <a:latin typeface="LinLibertineT"/>
              </a:rPr>
              <a:t>12 </a:t>
            </a:r>
            <a:r>
              <a:rPr lang="en-US" sz="1900" dirty="0">
                <a:solidFill>
                  <a:srgbClr val="000000"/>
                </a:solidFill>
                <a:latin typeface="LinLibertineT"/>
              </a:rPr>
              <a:t>).</a:t>
            </a:r>
            <a:endParaRPr dirty="0"/>
          </a:p>
        </p:txBody>
      </p:sp>
    </p:spTree>
    <p:extLst>
      <p:ext uri="{BB962C8B-B14F-4D97-AF65-F5344CB8AC3E}">
        <p14:creationId xmlns:p14="http://schemas.microsoft.com/office/powerpoint/2010/main" val="21454988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defTabSz="966612">
              <a:defRPr/>
            </a:pPr>
            <a:r>
              <a:rPr lang="en-US" dirty="0"/>
              <a:t>Let’s look at the HW design of MinSeed.</a:t>
            </a:r>
          </a:p>
          <a:p>
            <a:pPr marL="362480" indent="-362480">
              <a:lnSpc>
                <a:spcPct val="110000"/>
              </a:lnSpc>
              <a:buClr>
                <a:srgbClr val="0070C0"/>
              </a:buClr>
              <a:buFont typeface="Wingdings" pitchFamily="2" charset="2"/>
              <a:buChar char="q"/>
            </a:pPr>
            <a:r>
              <a:rPr lang="en-US" sz="1300" dirty="0">
                <a:latin typeface="Corbel" panose="020B0503020204020204" pitchFamily="34" charset="0"/>
              </a:rPr>
              <a:t>MinSeed accelerator consists of three computation modules, three scratchpads, and the memory interface</a:t>
            </a:r>
          </a:p>
          <a:p>
            <a:pPr marL="362480" indent="-362480">
              <a:lnSpc>
                <a:spcPct val="110000"/>
              </a:lnSpc>
              <a:buClr>
                <a:srgbClr val="0070C0"/>
              </a:buClr>
              <a:buFont typeface="Wingdings" pitchFamily="2" charset="2"/>
              <a:buChar char="q"/>
            </a:pPr>
            <a:r>
              <a:rPr lang="en-US" sz="1300" dirty="0">
                <a:latin typeface="Corbel" panose="020B0503020204020204" pitchFamily="34" charset="0"/>
              </a:rPr>
              <a:t>Computation modules are implemented with simple logic, since we require only basic operations (e.g., comparisons, simple arithmetic operations, scratchpad R/W operations)</a:t>
            </a:r>
          </a:p>
          <a:p>
            <a:pPr marL="362480" indent="-362480">
              <a:lnSpc>
                <a:spcPct val="110000"/>
              </a:lnSpc>
              <a:buClr>
                <a:srgbClr val="0070C0"/>
              </a:buClr>
              <a:buFont typeface="Wingdings" pitchFamily="2" charset="2"/>
              <a:buChar char="q"/>
            </a:pPr>
            <a:r>
              <a:rPr lang="en-US" sz="1300" dirty="0">
                <a:latin typeface="Corbel" panose="020B0503020204020204" pitchFamily="34" charset="0"/>
              </a:rPr>
              <a:t>For all three scratchpads, we employ a double buffering technique to hide the latency of the MinSeed accelerator.</a:t>
            </a:r>
          </a:p>
          <a:p>
            <a:pPr marL="362480" indent="-362480">
              <a:lnSpc>
                <a:spcPct val="110000"/>
              </a:lnSpc>
              <a:buClr>
                <a:srgbClr val="0070C0"/>
              </a:buClr>
              <a:buFont typeface="Wingdings" pitchFamily="2" charset="2"/>
              <a:buChar char="q"/>
            </a:pPr>
            <a:r>
              <a:rPr lang="en-US" sz="1300" dirty="0">
                <a:latin typeface="Corbel" panose="020B0503020204020204" pitchFamily="34" charset="0"/>
              </a:rPr>
              <a:t>We couple MinSeed with High-Bandwidth Memory (HBM) to enable low-latency and highly-parallel memory access.</a:t>
            </a:r>
          </a:p>
          <a:p>
            <a:pPr defTabSz="966612">
              <a:defRPr/>
            </a:pPr>
            <a:endParaRPr lang="en-US" dirty="0"/>
          </a:p>
        </p:txBody>
      </p:sp>
    </p:spTree>
    <p:extLst>
      <p:ext uri="{BB962C8B-B14F-4D97-AF65-F5344CB8AC3E}">
        <p14:creationId xmlns:p14="http://schemas.microsoft.com/office/powerpoint/2010/main" val="29030134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lgn="l"/>
            <a:r>
              <a:rPr lang="en-US" sz="1900" dirty="0">
                <a:latin typeface="LinLibertineT"/>
              </a:rPr>
              <a:t>[CLICK] SeGraM is connected to a host system that is responsible for the pre-processing steps and for transferring the query read to the accelerator.</a:t>
            </a:r>
          </a:p>
          <a:p>
            <a:pPr algn="l"/>
            <a:r>
              <a:rPr lang="en-US" sz="1900" dirty="0">
                <a:latin typeface="LinLibertineT"/>
              </a:rPr>
              <a:t>[CLICK] Next to each HBM2E channel, we place one SeGraM accelerator, such that it will have exclusive access without any interference from other SeGraM accelerators.</a:t>
            </a:r>
          </a:p>
          <a:p>
            <a:pPr algn="l"/>
            <a:r>
              <a:rPr lang="en-US" sz="1900" dirty="0">
                <a:latin typeface="LinLibertineT"/>
              </a:rPr>
              <a:t>[CLICK] Each SeGraM accelerator is a combination of one MinSeed accelerator and one BitAlign accelerator. </a:t>
            </a:r>
          </a:p>
          <a:p>
            <a:pPr algn="l"/>
            <a:r>
              <a:rPr lang="en-US" sz="1900" dirty="0">
                <a:latin typeface="LinLibertineT"/>
              </a:rPr>
              <a:t>[CLICK] Each HBM2E stack has eight memory channels, thus connected to 8 SeGraM accelerators, which define one SeGraM module.</a:t>
            </a:r>
          </a:p>
          <a:p>
            <a:pPr algn="l"/>
            <a:r>
              <a:rPr lang="en-US" sz="1900" dirty="0">
                <a:latin typeface="LinLibertineT"/>
              </a:rPr>
              <a:t>[CLICK] Our hardware platform includes four off-chip HBM2E stacks, thus 4 SeGraM modules, thus 32 SeGraM accelerators in total. ====================================================================================================================</a:t>
            </a:r>
          </a:p>
          <a:p>
            <a:pPr algn="l"/>
            <a:r>
              <a:rPr lang="en-US" sz="1900" dirty="0">
                <a:latin typeface="LinLibertineT"/>
              </a:rPr>
              <a:t>Each SeGraM accelerator has exclusive access to one HBM2E channel to ensure low-latency memory access, without any interference from other SeGraM accelerators in each module. </a:t>
            </a:r>
          </a:p>
          <a:p>
            <a:pPr defTabSz="966612">
              <a:defRPr/>
            </a:pPr>
            <a:r>
              <a:rPr lang="en-US" sz="1900" dirty="0">
                <a:latin typeface="LinLibertineT"/>
              </a:rPr>
              <a:t>There is no communication required between different SeGraM accelerators in a single SeGraM module, and each SeGraM accelerator communicates with the host independently of other SeGraM accelerators.</a:t>
            </a:r>
          </a:p>
          <a:p>
            <a:pPr algn="l"/>
            <a:r>
              <a:rPr lang="en-US" sz="1900" dirty="0">
                <a:latin typeface="LinLibertineT"/>
              </a:rPr>
              <a:t>[CLICK] We replicate the graph-based reference and hash-table-based index across all 4 independent HBM2E stacks, which enables us to have 32 independent SeGraM accelerators running in parallel.</a:t>
            </a:r>
          </a:p>
          <a:p>
            <a:pPr algn="l"/>
            <a:r>
              <a:rPr lang="en-US" sz="1900" dirty="0">
                <a:latin typeface="LinLibertineT"/>
              </a:rPr>
              <a:t>[CLICK] Within each stack, to balance the memory footprint across all channels, we distribute the graph and index structures of all chromosomes (1–22, X, Y) based on their sizes across the eight independent channels</a:t>
            </a:r>
          </a:p>
          <a:p>
            <a:pPr algn="l"/>
            <a:r>
              <a:rPr lang="en-US" sz="1900" dirty="0">
                <a:latin typeface="LinLibertineT"/>
              </a:rPr>
              <a:t>[CLICK] We design each SeGraM accelerator (MinSeed + BitAlign) to operate in a pipelined fashion and we employ double buffering technique for all MS scratchpads, such that we can hide the latency of the MinSeed accelerator.</a:t>
            </a:r>
            <a:endParaRPr lang="en-US" sz="1300" dirty="0">
              <a:latin typeface="Corbel" panose="020B0503020204020204" pitchFamily="34" charset="0"/>
            </a:endParaRPr>
          </a:p>
        </p:txBody>
      </p:sp>
    </p:spTree>
    <p:extLst>
      <p:ext uri="{BB962C8B-B14F-4D97-AF65-F5344CB8AC3E}">
        <p14:creationId xmlns:p14="http://schemas.microsoft.com/office/powerpoint/2010/main" val="33307217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a:r>
              <a:rPr lang="en-US" sz="1900" dirty="0">
                <a:latin typeface="LinLibertineT"/>
              </a:rPr>
              <a:t>As a result of the flexibility and modularity of the SeGraM framework, we can run each accelerator together or separately. Thus, we describe four use cases of SeGraM: [CLICK] (1) end-to-end mapping w/ SeGraM, [CLICK] (2) standalone s2g alignment w/ BitAlign and can be coupled with any seeding tool or accelerator, [CLICK] (3) similarly, standalone s2s alignment w/ BitAlign, and [CLICK] (4) standalone seeding for both s2g and s2s w/ MinSeed and can be coupled with any alignment tool or accelerator.</a:t>
            </a:r>
            <a:endParaRPr lang="en-US" sz="1900" dirty="0">
              <a:latin typeface="LinLibertineTB"/>
            </a:endParaRPr>
          </a:p>
          <a:p>
            <a:pPr algn="l"/>
            <a:r>
              <a:rPr lang="en-US" sz="1900" dirty="0">
                <a:latin typeface="LinLibertineTB"/>
              </a:rPr>
              <a:t>=========================================================================================================</a:t>
            </a:r>
          </a:p>
          <a:p>
            <a:pPr algn="l"/>
            <a:r>
              <a:rPr lang="en-US" sz="1900" dirty="0">
                <a:latin typeface="LinLibertineTB"/>
              </a:rPr>
              <a:t>[CLICK] F</a:t>
            </a:r>
            <a:r>
              <a:rPr lang="en-US" sz="1900" dirty="0">
                <a:latin typeface="LinLibertineT"/>
              </a:rPr>
              <a:t>or sequence-to-graph mapping, the whole SeGraM design (MinSeed + BitAlign) should be employed, since both seeding and alignment steps are required. With the help of the divide-and-conquer approach inherited from the GenASM algorithm, we can use SeGraM to perform sequence-to-graph mapping for both short reads and long reads. </a:t>
            </a:r>
          </a:p>
          <a:p>
            <a:pPr algn="l"/>
            <a:r>
              <a:rPr lang="en-US" sz="1900" dirty="0">
                <a:latin typeface="LinLibertineT"/>
              </a:rPr>
              <a:t>[CLICK] Since BitAlign takes in a graph-based reference and a query read as its inputs, it can be used as a standalone sequence-to-graph aligner, without MinSeed. BitAlign is orthogonal to and can be coupled with any seeding (or filtering) tool/accelerator.</a:t>
            </a:r>
          </a:p>
          <a:p>
            <a:pPr algn="l"/>
            <a:r>
              <a:rPr lang="en-US" sz="1900" dirty="0">
                <a:latin typeface="LinLibertineT"/>
              </a:rPr>
              <a:t>[CLICK] BitAlign can also be used for sequence-to-sequence alignment, as sequence-to-sequence alignment is a special and simpler variant of sequence-to-graph alignment. [CLICK] Similarly, MinSeed can be used without BitAlign as a standalone seeding accelerator for both graph-based mapping and traditional linear mapping. MinSeed is orthogonal to and can be coupled with any alignment tool or accelerator.</a:t>
            </a:r>
            <a:endParaRPr lang="en-US" sz="2300"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957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Based on our synthesis of MinSeed and BitAlign accelerator </a:t>
            </a:r>
            <a:r>
              <a:rPr lang="en-US" sz="1300" dirty="0" err="1"/>
              <a:t>datapaths</a:t>
            </a:r>
            <a:r>
              <a:rPr lang="en-US" sz="1300" dirty="0"/>
              <a:t>, [CLICK] total area overhead of SeGraM attached to all 32 channels is around 28mm2 and the total power consumption is around 28 W, including the HBM power. </a:t>
            </a:r>
            <a:endParaRPr lang="en-US" dirty="0"/>
          </a:p>
          <a:p>
            <a:r>
              <a:rPr lang="en-US" sz="1300" dirty="0"/>
              <a:t>[CLICK] We find that the main contributors for the area overhead and power consumption are (1) </a:t>
            </a:r>
            <a:r>
              <a:rPr lang="en-US" sz="1300" dirty="0" err="1"/>
              <a:t>hopQueueRegisters</a:t>
            </a:r>
            <a:r>
              <a:rPr lang="en-US" sz="1300" dirty="0"/>
              <a:t> since they constitute more than 60% of the area and power of BitAlign logic, and (2) the bitvector scratchpads. </a:t>
            </a:r>
          </a:p>
          <a:p>
            <a:endParaRPr lang="en-US" sz="13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7701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our long read analysis for s2g mapping with SeGraM. Here we only show our throughput numbers in the plot, not the power numbers.</a:t>
            </a:r>
          </a:p>
          <a:p>
            <a:r>
              <a:rPr lang="en-US" dirty="0"/>
              <a:t>Compared to two state-of-the-art s2g mapping software tools, </a:t>
            </a:r>
            <a:r>
              <a:rPr lang="en-US" dirty="0" err="1"/>
              <a:t>GraphAligner</a:t>
            </a:r>
            <a:r>
              <a:rPr lang="en-US" dirty="0"/>
              <a:t> and vg, we </a:t>
            </a:r>
            <a:r>
              <a:rPr lang="en-US"/>
              <a:t>find that [</a:t>
            </a:r>
            <a:r>
              <a:rPr lang="en-US" dirty="0"/>
              <a:t>CLICK]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576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reward defines the objective of Pythia</a:t>
            </a:r>
          </a:p>
          <a:p>
            <a:endParaRPr lang="en-US" dirty="0"/>
          </a:p>
          <a:p>
            <a:r>
              <a:rPr lang="en-US" dirty="0"/>
              <a:t>[CLICK] A reward encapsulates two metrics: …</a:t>
            </a:r>
          </a:p>
          <a:p>
            <a:endParaRPr lang="en-US" dirty="0"/>
          </a:p>
          <a:p>
            <a:r>
              <a:rPr lang="en-US" dirty="0"/>
              <a:t>[CLICK] Though Pythia can learn from any …, in this paper we demonstrate Pythia using a major system-level feedback: mem b/w usage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8175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and when we look at our short read analysis, we find that [CLICK][CLICK]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966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key results for the sequence-to-graph alignment module of </a:t>
            </a:r>
            <a:r>
              <a:rPr lang="en-US" dirty="0" err="1"/>
              <a:t>SeGraM</a:t>
            </a:r>
            <a:r>
              <a:rPr lang="en-US" dirty="0"/>
              <a:t>, which is </a:t>
            </a:r>
            <a:r>
              <a:rPr lang="en-US" dirty="0" err="1"/>
              <a:t>BitAlign</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7859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[CLICK] To conclude, in this work, we propose SeGraM, the first universal… To our knowledge, SeGraM is also the first </a:t>
            </a:r>
            <a:r>
              <a:rPr lang="en-US" sz="1300" dirty="0" err="1"/>
              <a:t>alg</a:t>
            </a:r>
            <a:r>
              <a:rPr lang="en-US" sz="1300" dirty="0"/>
              <a:t>/</a:t>
            </a:r>
            <a:r>
              <a:rPr lang="en-US" sz="1300" dirty="0" err="1"/>
              <a:t>hw</a:t>
            </a:r>
            <a:r>
              <a:rPr lang="en-US" sz="1300" dirty="0"/>
              <a:t> co-design for accelerating S2G mapping. </a:t>
            </a:r>
          </a:p>
          <a:p>
            <a:pPr defTabSz="966612">
              <a:defRPr/>
            </a:pPr>
            <a:r>
              <a:rPr lang="en-US" sz="1300" dirty="0"/>
              <a:t>[CLICK] SeGraM consists of 2 components: MinSeed … and BitAlign …</a:t>
            </a:r>
          </a:p>
          <a:p>
            <a:pPr defTabSz="966612">
              <a:defRPr/>
            </a:pPr>
            <a:r>
              <a:rPr lang="en-US" sz="1300" dirty="0"/>
              <a:t>[CLICK] SeGraM supports multiple steps of S2G and S2S mapping pipelines, and</a:t>
            </a:r>
          </a:p>
          <a:p>
            <a:pPr defTabSz="966612">
              <a:defRPr/>
            </a:pPr>
            <a:r>
              <a:rPr lang="en-US" sz="1300" dirty="0"/>
              <a:t>[CLICK] Based on our extensive analysis, we show that SeGraM outperforms state-of-the-art SW and HW solutions</a:t>
            </a:r>
            <a:endParaRPr lang="en-US" dirty="0"/>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249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Master" Target="../slideMasters/slideMaster3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Master" Target="../slideMasters/slideMaster37.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Master" Target="../slideMasters/slideMaster40.xml"/><Relationship Id="rId4" Type="http://schemas.openxmlformats.org/officeDocument/2006/relationships/image" Target="../media/image24.jpe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11/10/22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2022. 11. 10.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2022. 11. 10.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2022. 11. 10.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2022. 11. 10.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2022. 11. 10.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2022. 11. 10.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2022. 11. 10.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31854"/>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86623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152920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89468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3868569"/>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61796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80870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584723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715007"/>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05053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577213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20" descr="footer.jpg"/>
          <p:cNvPicPr>
            <a:picLocks noChangeAspect="1"/>
          </p:cNvPicPr>
          <p:nvPr userDrawn="1"/>
        </p:nvPicPr>
        <p:blipFill>
          <a:blip r:embed="rId2" cstate="print">
            <a:extLst>
              <a:ext uri="{28A0092B-C50C-407E-A947-70E740481C1C}">
                <a14:useLocalDpi xmlns:a14="http://schemas.microsoft.com/office/drawing/2010/main" val="0"/>
              </a:ext>
            </a:extLst>
          </a:blip>
          <a:srcRect l="307" r="360" b="8740"/>
          <a:stretch>
            <a:fillRect/>
          </a:stretch>
        </p:blipFill>
        <p:spPr bwMode="auto">
          <a:xfrm>
            <a:off x="0" y="6577013"/>
            <a:ext cx="91440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16"/>
          <p:cNvSpPr>
            <a:spLocks noChangeShapeType="1"/>
          </p:cNvSpPr>
          <p:nvPr userDrawn="1"/>
        </p:nvSpPr>
        <p:spPr bwMode="auto">
          <a:xfrm>
            <a:off x="876300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6" name="Line 17"/>
          <p:cNvSpPr>
            <a:spLocks noChangeShapeType="1"/>
          </p:cNvSpPr>
          <p:nvPr userDrawn="1"/>
        </p:nvSpPr>
        <p:spPr bwMode="auto">
          <a:xfrm>
            <a:off x="709295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7" name="Line 18"/>
          <p:cNvSpPr>
            <a:spLocks noChangeShapeType="1"/>
          </p:cNvSpPr>
          <p:nvPr userDrawn="1"/>
        </p:nvSpPr>
        <p:spPr bwMode="auto">
          <a:xfrm>
            <a:off x="542290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8" name="Line 19"/>
          <p:cNvSpPr>
            <a:spLocks noChangeShapeType="1"/>
          </p:cNvSpPr>
          <p:nvPr userDrawn="1"/>
        </p:nvSpPr>
        <p:spPr bwMode="auto">
          <a:xfrm>
            <a:off x="3754438"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pic>
        <p:nvPicPr>
          <p:cNvPr id="11" name="Picture 12" descr="eth_o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9413" y="152400"/>
            <a:ext cx="1649412"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Grafik 22" descr="pic_titel_1.jpg"/>
          <p:cNvPicPr>
            <a:picLocks noChangeAspect="1"/>
          </p:cNvPicPr>
          <p:nvPr userDrawn="1"/>
        </p:nvPicPr>
        <p:blipFill>
          <a:blip r:embed="rId4" cstate="print">
            <a:extLst>
              <a:ext uri="{28A0092B-C50C-407E-A947-70E740481C1C}">
                <a14:useLocalDpi xmlns:a14="http://schemas.microsoft.com/office/drawing/2010/main" val="0"/>
              </a:ext>
            </a:extLst>
          </a:blip>
          <a:srcRect b="1765"/>
          <a:stretch>
            <a:fillRect/>
          </a:stretch>
        </p:blipFill>
        <p:spPr bwMode="auto">
          <a:xfrm>
            <a:off x="-1588" y="3292475"/>
            <a:ext cx="9144001"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Grafik 15" descr="Logo_ITET.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12025" y="180975"/>
            <a:ext cx="1222375"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9" name="Rectangle 2"/>
          <p:cNvSpPr>
            <a:spLocks noGrp="1" noChangeArrowheads="1"/>
          </p:cNvSpPr>
          <p:nvPr>
            <p:ph type="ctrTitle"/>
          </p:nvPr>
        </p:nvSpPr>
        <p:spPr>
          <a:xfrm>
            <a:off x="381000" y="957263"/>
            <a:ext cx="8382000" cy="946150"/>
          </a:xfrm>
        </p:spPr>
        <p:txBody>
          <a:bodyPr/>
          <a:lstStyle>
            <a:lvl1pPr>
              <a:defRPr smtClean="0"/>
            </a:lvl1pPr>
          </a:lstStyle>
          <a:p>
            <a:r>
              <a:rPr lang="en-US"/>
              <a:t>Click to edit Master title style</a:t>
            </a:r>
            <a:endParaRPr lang="de-DE"/>
          </a:p>
        </p:txBody>
      </p:sp>
      <p:sp>
        <p:nvSpPr>
          <p:cNvPr id="23560" name="Rectangle 3"/>
          <p:cNvSpPr>
            <a:spLocks noGrp="1" noChangeArrowheads="1"/>
          </p:cNvSpPr>
          <p:nvPr>
            <p:ph type="subTitle" idx="1"/>
          </p:nvPr>
        </p:nvSpPr>
        <p:spPr>
          <a:xfrm>
            <a:off x="381000" y="1938338"/>
            <a:ext cx="8382000" cy="1143000"/>
          </a:xfrm>
        </p:spPr>
        <p:txBody>
          <a:bodyPr/>
          <a:lstStyle>
            <a:lvl1pPr marL="0" indent="0">
              <a:buFont typeface="Wingdings" pitchFamily="2" charset="2"/>
              <a:buNone/>
              <a:defRPr smtClean="0"/>
            </a:lvl1pPr>
          </a:lstStyle>
          <a:p>
            <a:r>
              <a:rPr lang="en-US"/>
              <a:t>Click to edit Master subtitle style</a:t>
            </a:r>
            <a:endParaRPr lang="de-DE"/>
          </a:p>
        </p:txBody>
      </p:sp>
      <p:pic>
        <p:nvPicPr>
          <p:cNvPr id="3074"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3287" y="-11113"/>
            <a:ext cx="1390650" cy="87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382295"/>
      </p:ext>
    </p:extLst>
  </p:cSld>
  <p:clrMapOvr>
    <a:masterClrMapping/>
  </p:clrMapOvr>
  <p:transition/>
  <p:hf hdr="0"/>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dirty="0"/>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5" name="Foliennummernplatzhalter 19"/>
          <p:cNvSpPr>
            <a:spLocks noGrp="1"/>
          </p:cNvSpPr>
          <p:nvPr>
            <p:ph type="sldNum" sz="quarter" idx="11"/>
          </p:nvPr>
        </p:nvSpPr>
        <p:spPr/>
        <p:txBody>
          <a:bodyPr/>
          <a:lstStyle>
            <a:lvl1pPr>
              <a:defRPr/>
            </a:lvl1pPr>
          </a:lstStyle>
          <a:p>
            <a:pPr>
              <a:defRPr/>
            </a:pPr>
            <a:fld id="{FD74E5EA-CF8F-4555-A183-B99231B1F21C}" type="slidenum">
              <a:rPr lang="de-DE">
                <a:solidFill>
                  <a:srgbClr val="FFFFFF"/>
                </a:solidFill>
                <a:ea typeface="ＭＳ Ｐゴシック"/>
              </a:rPr>
              <a:pPr>
                <a:defRPr/>
              </a:pPr>
              <a:t>‹#›</a:t>
            </a:fld>
            <a:endParaRPr lang="de-DE">
              <a:solidFill>
                <a:srgbClr val="FFFFFF"/>
              </a:solidFill>
              <a:ea typeface="ＭＳ Ｐゴシック"/>
            </a:endParaRPr>
          </a:p>
        </p:txBody>
      </p:sp>
      <p:sp>
        <p:nvSpPr>
          <p:cNvPr id="6" name="Fußzeilenplatzhalter 20"/>
          <p:cNvSpPr>
            <a:spLocks noGrp="1"/>
          </p:cNvSpPr>
          <p:nvPr>
            <p:ph type="ftr" sz="quarter" idx="12"/>
          </p:nvPr>
        </p:nvSpPr>
        <p:spPr/>
        <p:txBody>
          <a:bodyPr/>
          <a:lstStyle>
            <a:lvl1pPr>
              <a:defRPr/>
            </a:lvl1pPr>
          </a:lstStyle>
          <a:p>
            <a:pPr>
              <a:defRPr/>
            </a:pPr>
            <a:r>
              <a:rPr lang="de-DE">
                <a:solidFill>
                  <a:srgbClr val="FFFFFF"/>
                </a:solidFill>
                <a:ea typeface="ＭＳ Ｐゴシック"/>
              </a:rPr>
              <a:t>Departement Informationstechnologie und Elektrotechnik</a:t>
            </a:r>
          </a:p>
        </p:txBody>
      </p:sp>
    </p:spTree>
    <p:extLst>
      <p:ext uri="{BB962C8B-B14F-4D97-AF65-F5344CB8AC3E}">
        <p14:creationId xmlns:p14="http://schemas.microsoft.com/office/powerpoint/2010/main" val="348688528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a:p>
        </p:txBody>
      </p:sp>
      <p:sp>
        <p:nvSpPr>
          <p:cNvPr id="3" name="Inhaltsplatzhalter 2"/>
          <p:cNvSpPr>
            <a:spLocks noGrp="1"/>
          </p:cNvSpPr>
          <p:nvPr>
            <p:ph sz="half" idx="1"/>
          </p:nvPr>
        </p:nvSpPr>
        <p:spPr>
          <a:xfrm>
            <a:off x="381000" y="1751013"/>
            <a:ext cx="4114800" cy="4678362"/>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Inhaltsplatzhalter 3"/>
          <p:cNvSpPr>
            <a:spLocks noGrp="1"/>
          </p:cNvSpPr>
          <p:nvPr>
            <p:ph sz="half" idx="2"/>
          </p:nvPr>
        </p:nvSpPr>
        <p:spPr>
          <a:xfrm>
            <a:off x="4648200" y="1751013"/>
            <a:ext cx="4114800" cy="4678362"/>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liennummernplatzhalter 19"/>
          <p:cNvSpPr>
            <a:spLocks noGrp="1"/>
          </p:cNvSpPr>
          <p:nvPr>
            <p:ph type="sldNum" sz="quarter" idx="11"/>
          </p:nvPr>
        </p:nvSpPr>
        <p:spPr/>
        <p:txBody>
          <a:bodyPr/>
          <a:lstStyle>
            <a:lvl1pPr>
              <a:defRPr/>
            </a:lvl1pPr>
          </a:lstStyle>
          <a:p>
            <a:pPr>
              <a:defRPr/>
            </a:pPr>
            <a:fld id="{8A01DB51-147E-472F-B8AE-04D93E8722BE}" type="slidenum">
              <a:rPr lang="de-DE">
                <a:solidFill>
                  <a:srgbClr val="FFFFFF"/>
                </a:solidFill>
                <a:ea typeface="ＭＳ Ｐゴシック"/>
              </a:rPr>
              <a:pPr>
                <a:defRPr/>
              </a:pPr>
              <a:t>‹#›</a:t>
            </a:fld>
            <a:endParaRPr lang="de-DE">
              <a:solidFill>
                <a:srgbClr val="FFFFFF"/>
              </a:solidFill>
              <a:ea typeface="ＭＳ Ｐゴシック"/>
            </a:endParaRPr>
          </a:p>
        </p:txBody>
      </p:sp>
      <p:sp>
        <p:nvSpPr>
          <p:cNvPr id="7" name="Fußzeilenplatzhalter 20"/>
          <p:cNvSpPr>
            <a:spLocks noGrp="1"/>
          </p:cNvSpPr>
          <p:nvPr>
            <p:ph type="ftr" sz="quarter" idx="12"/>
          </p:nvPr>
        </p:nvSpPr>
        <p:spPr/>
        <p:txBody>
          <a:bodyPr/>
          <a:lstStyle>
            <a:lvl1pPr>
              <a:defRPr/>
            </a:lvl1pPr>
          </a:lstStyle>
          <a:p>
            <a:pPr>
              <a:defRPr/>
            </a:pPr>
            <a:r>
              <a:rPr lang="de-DE">
                <a:solidFill>
                  <a:srgbClr val="FFFFFF"/>
                </a:solidFill>
                <a:ea typeface="ＭＳ Ｐゴシック"/>
              </a:rPr>
              <a:t>Departement Informationstechnologie und Elektrotechnik</a:t>
            </a:r>
          </a:p>
        </p:txBody>
      </p:sp>
    </p:spTree>
    <p:extLst>
      <p:ext uri="{BB962C8B-B14F-4D97-AF65-F5344CB8AC3E}">
        <p14:creationId xmlns:p14="http://schemas.microsoft.com/office/powerpoint/2010/main" val="407013397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a:p>
        </p:txBody>
      </p:sp>
      <p:sp>
        <p:nvSpPr>
          <p:cNvPr id="4" name="Foliennummernplatzhalter 19"/>
          <p:cNvSpPr>
            <a:spLocks noGrp="1"/>
          </p:cNvSpPr>
          <p:nvPr>
            <p:ph type="sldNum" sz="quarter" idx="11"/>
          </p:nvPr>
        </p:nvSpPr>
        <p:spPr/>
        <p:txBody>
          <a:bodyPr/>
          <a:lstStyle>
            <a:lvl1pPr>
              <a:defRPr/>
            </a:lvl1pPr>
          </a:lstStyle>
          <a:p>
            <a:pPr>
              <a:defRPr/>
            </a:pPr>
            <a:fld id="{701EF090-F463-4F42-9D28-B85C4B23D6ED}" type="slidenum">
              <a:rPr lang="de-DE">
                <a:solidFill>
                  <a:srgbClr val="FFFFFF"/>
                </a:solidFill>
                <a:ea typeface="ＭＳ Ｐゴシック"/>
              </a:rPr>
              <a:pPr>
                <a:defRPr/>
              </a:pPr>
              <a:t>‹#›</a:t>
            </a:fld>
            <a:endParaRPr lang="de-DE">
              <a:solidFill>
                <a:srgbClr val="FFFFFF"/>
              </a:solidFill>
              <a:ea typeface="ＭＳ Ｐゴシック"/>
            </a:endParaRPr>
          </a:p>
        </p:txBody>
      </p:sp>
      <p:sp>
        <p:nvSpPr>
          <p:cNvPr id="5" name="Fußzeilenplatzhalter 20"/>
          <p:cNvSpPr>
            <a:spLocks noGrp="1"/>
          </p:cNvSpPr>
          <p:nvPr>
            <p:ph type="ftr" sz="quarter" idx="12"/>
          </p:nvPr>
        </p:nvSpPr>
        <p:spPr/>
        <p:txBody>
          <a:bodyPr/>
          <a:lstStyle>
            <a:lvl1pPr>
              <a:defRPr/>
            </a:lvl1pPr>
          </a:lstStyle>
          <a:p>
            <a:pPr>
              <a:defRPr/>
            </a:pPr>
            <a:r>
              <a:rPr lang="de-DE">
                <a:solidFill>
                  <a:srgbClr val="FFFFFF"/>
                </a:solidFill>
                <a:ea typeface="ＭＳ Ｐゴシック"/>
              </a:rPr>
              <a:t>Departement Informationstechnologie und Elektrotechnik</a:t>
            </a:r>
          </a:p>
        </p:txBody>
      </p:sp>
    </p:spTree>
    <p:extLst>
      <p:ext uri="{BB962C8B-B14F-4D97-AF65-F5344CB8AC3E}">
        <p14:creationId xmlns:p14="http://schemas.microsoft.com/office/powerpoint/2010/main" val="1412131686"/>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liennummernplatzhalter 19"/>
          <p:cNvSpPr>
            <a:spLocks noGrp="1"/>
          </p:cNvSpPr>
          <p:nvPr>
            <p:ph type="sldNum" sz="quarter" idx="11"/>
          </p:nvPr>
        </p:nvSpPr>
        <p:spPr/>
        <p:txBody>
          <a:bodyPr/>
          <a:lstStyle>
            <a:lvl1pPr>
              <a:defRPr/>
            </a:lvl1pPr>
          </a:lstStyle>
          <a:p>
            <a:pPr>
              <a:defRPr/>
            </a:pPr>
            <a:fld id="{D5EC5190-BCFB-4E31-92C9-88BDD0783523}" type="slidenum">
              <a:rPr lang="de-DE">
                <a:solidFill>
                  <a:srgbClr val="FFFFFF"/>
                </a:solidFill>
                <a:ea typeface="ＭＳ Ｐゴシック"/>
              </a:rPr>
              <a:pPr>
                <a:defRPr/>
              </a:pPr>
              <a:t>‹#›</a:t>
            </a:fld>
            <a:endParaRPr lang="de-DE">
              <a:solidFill>
                <a:srgbClr val="FFFFFF"/>
              </a:solidFill>
              <a:ea typeface="ＭＳ Ｐゴシック"/>
            </a:endParaRPr>
          </a:p>
        </p:txBody>
      </p:sp>
      <p:sp>
        <p:nvSpPr>
          <p:cNvPr id="4" name="Fußzeilenplatzhalter 20"/>
          <p:cNvSpPr>
            <a:spLocks noGrp="1"/>
          </p:cNvSpPr>
          <p:nvPr>
            <p:ph type="ftr" sz="quarter" idx="12"/>
          </p:nvPr>
        </p:nvSpPr>
        <p:spPr/>
        <p:txBody>
          <a:bodyPr/>
          <a:lstStyle>
            <a:lvl1pPr>
              <a:defRPr/>
            </a:lvl1pPr>
          </a:lstStyle>
          <a:p>
            <a:pPr>
              <a:defRPr/>
            </a:pPr>
            <a:r>
              <a:rPr lang="de-DE">
                <a:solidFill>
                  <a:srgbClr val="FFFFFF"/>
                </a:solidFill>
                <a:ea typeface="ＭＳ Ｐゴシック"/>
              </a:rPr>
              <a:t>Departement Informationstechnologie und Elektrotechnik</a:t>
            </a:r>
          </a:p>
        </p:txBody>
      </p:sp>
    </p:spTree>
    <p:extLst>
      <p:ext uri="{BB962C8B-B14F-4D97-AF65-F5344CB8AC3E}">
        <p14:creationId xmlns:p14="http://schemas.microsoft.com/office/powerpoint/2010/main" val="1522320643"/>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623032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16562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61598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253027"/>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55791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333495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009632"/>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553989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09948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69992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887772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7180934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1529477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29315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771547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10405041"/>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36229672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7983527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2808370"/>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6477566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0248219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56603224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33608559"/>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171858781"/>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86389893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412817210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721379211"/>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9084355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879601936"/>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231380371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358831929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01672149"/>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588194477"/>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85937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0888890"/>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220701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942792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333985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408459"/>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892862"/>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140113"/>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208241"/>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4645193"/>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01231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4265624916"/>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278879814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1639788497"/>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253264332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41849987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64551648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1693761817"/>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455417561"/>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1914908760"/>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1120829615"/>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900959298"/>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433349686"/>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sp>
        <p:nvSpPr>
          <p:cNvPr id="8" name="Footer Placeholder 4">
            <a:extLst>
              <a:ext uri="{FF2B5EF4-FFF2-40B4-BE49-F238E27FC236}">
                <a16:creationId xmlns:a16="http://schemas.microsoft.com/office/drawing/2014/main" id="{B9F40023-32DB-4329-B474-DB61D358CEBB}"/>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Tree>
    <p:extLst>
      <p:ext uri="{BB962C8B-B14F-4D97-AF65-F5344CB8AC3E}">
        <p14:creationId xmlns:p14="http://schemas.microsoft.com/office/powerpoint/2010/main" val="946013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_GRC #1">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pic>
        <p:nvPicPr>
          <p:cNvPr id="8" name="Picture 7"/>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417335" y="1052013"/>
            <a:ext cx="3636819" cy="329026"/>
          </a:xfrm>
          <a:prstGeom prst="rect">
            <a:avLst/>
          </a:prstGeom>
        </p:spPr>
      </p:pic>
      <p:sp>
        <p:nvSpPr>
          <p:cNvPr id="9" name="Footer Placeholder 4">
            <a:extLst>
              <a:ext uri="{FF2B5EF4-FFF2-40B4-BE49-F238E27FC236}">
                <a16:creationId xmlns:a16="http://schemas.microsoft.com/office/drawing/2014/main" id="{966F197F-C7D7-4D51-ACAE-E30AE0969D01}"/>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Tree>
    <p:extLst>
      <p:ext uri="{BB962C8B-B14F-4D97-AF65-F5344CB8AC3E}">
        <p14:creationId xmlns:p14="http://schemas.microsoft.com/office/powerpoint/2010/main" val="1102295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_GRC #2">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grpSp>
        <p:nvGrpSpPr>
          <p:cNvPr id="7" name="Group 6"/>
          <p:cNvGrpSpPr/>
          <p:nvPr userDrawn="1"/>
        </p:nvGrpSpPr>
        <p:grpSpPr>
          <a:xfrm>
            <a:off x="7164770" y="408707"/>
            <a:ext cx="1744811" cy="960076"/>
            <a:chOff x="9553026" y="324887"/>
            <a:chExt cx="2326415" cy="960076"/>
          </a:xfrm>
        </p:grpSpPr>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564931" y="646009"/>
              <a:ext cx="1399033" cy="313572"/>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557788" y="963049"/>
              <a:ext cx="2321653" cy="321914"/>
            </a:xfrm>
            <a:prstGeom prst="rect">
              <a:avLst/>
            </a:prstGeom>
          </p:spPr>
        </p:pic>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553026" y="324887"/>
              <a:ext cx="1088783" cy="317614"/>
            </a:xfrm>
            <a:prstGeom prst="rect">
              <a:avLst/>
            </a:prstGeom>
          </p:spPr>
        </p:pic>
      </p:grpSp>
      <p:sp>
        <p:nvSpPr>
          <p:cNvPr id="12" name="Footer Placeholder 4">
            <a:extLst>
              <a:ext uri="{FF2B5EF4-FFF2-40B4-BE49-F238E27FC236}">
                <a16:creationId xmlns:a16="http://schemas.microsoft.com/office/drawing/2014/main" id="{B7573869-4917-4B7C-8FD8-D457383B1FD9}"/>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Tree>
    <p:extLst>
      <p:ext uri="{BB962C8B-B14F-4D97-AF65-F5344CB8AC3E}">
        <p14:creationId xmlns:p14="http://schemas.microsoft.com/office/powerpoint/2010/main" val="156538256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371936" y="6356351"/>
            <a:ext cx="376586" cy="365125"/>
          </a:xfrm>
          <a:prstGeom prst="rect">
            <a:avLst/>
          </a:prstGeom>
        </p:spPr>
        <p:txBody>
          <a:bodyPr anchor="b"/>
          <a:lstStyle>
            <a:lvl1pPr algn="r">
              <a:defRPr sz="1050">
                <a:solidFill>
                  <a:srgbClr val="5F5F5F"/>
                </a:solidFill>
              </a:defRPr>
            </a:lvl1pPr>
          </a:lstStyle>
          <a:p>
            <a:fld id="{8E6742F1-6635-4F3B-A1BB-91C9B3B8DD12}" type="slidenum">
              <a:rPr lang="en-US" smtClean="0"/>
              <a:pPr/>
              <a:t>‹#›</a:t>
            </a:fld>
            <a:endParaRPr lang="en-US" dirty="0"/>
          </a:p>
        </p:txBody>
      </p:sp>
      <p:sp>
        <p:nvSpPr>
          <p:cNvPr id="8" name="Footer Placeholder 4">
            <a:extLst>
              <a:ext uri="{FF2B5EF4-FFF2-40B4-BE49-F238E27FC236}">
                <a16:creationId xmlns:a16="http://schemas.microsoft.com/office/drawing/2014/main" id="{302B021D-152B-4BBC-AE4C-05D1CF334B2E}"/>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9" name="Date Placeholder 3">
            <a:extLst>
              <a:ext uri="{FF2B5EF4-FFF2-40B4-BE49-F238E27FC236}">
                <a16:creationId xmlns:a16="http://schemas.microsoft.com/office/drawing/2014/main" id="{4609E918-0750-41F9-A8AE-C3C49882CCBF}"/>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337169251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Blue+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Clr>
                <a:srgbClr val="1C1C1C"/>
              </a:buClr>
              <a:buFontTx/>
              <a:buNone/>
              <a:defRPr>
                <a:solidFill>
                  <a:schemeClr val="accent1"/>
                </a:solidFill>
              </a:defRPr>
            </a:lvl1pPr>
            <a:lvl3pPr>
              <a:defRPr>
                <a:solidFill>
                  <a:srgbClr val="292929"/>
                </a:solidFill>
              </a:defRPr>
            </a:lvl3pPr>
            <a:lvl4pPr>
              <a:defRPr>
                <a:solidFill>
                  <a:srgbClr val="333333"/>
                </a:solidFill>
              </a:defRPr>
            </a:lvl4pPr>
            <a:lvl5pPr>
              <a:defRPr>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dirty="0"/>
          </a:p>
        </p:txBody>
      </p:sp>
      <p:sp>
        <p:nvSpPr>
          <p:cNvPr id="11" name="Footer Placeholder 4">
            <a:extLst>
              <a:ext uri="{FF2B5EF4-FFF2-40B4-BE49-F238E27FC236}">
                <a16:creationId xmlns:a16="http://schemas.microsoft.com/office/drawing/2014/main" id="{00F4FC81-BCA0-4AF0-A6E8-CA7C8E6B01BD}"/>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9" name="Date Placeholder 3">
            <a:extLst>
              <a:ext uri="{FF2B5EF4-FFF2-40B4-BE49-F238E27FC236}">
                <a16:creationId xmlns:a16="http://schemas.microsoft.com/office/drawing/2014/main" id="{A825DCD6-B425-4887-A74E-E840712292EC}"/>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400444794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GRC_Title and Content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normAutofit/>
          </a:bodyP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1455" y="1"/>
            <a:ext cx="889060" cy="1202347"/>
          </a:xfrm>
          <a:prstGeom prst="rect">
            <a:avLst/>
          </a:prstGeom>
        </p:spPr>
      </p:pic>
      <p:sp>
        <p:nvSpPr>
          <p:cNvPr id="8"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12" name="Footer Placeholder 4">
            <a:extLst>
              <a:ext uri="{FF2B5EF4-FFF2-40B4-BE49-F238E27FC236}">
                <a16:creationId xmlns:a16="http://schemas.microsoft.com/office/drawing/2014/main" id="{6D43B2B4-39CC-402A-9E78-A7DB9FEC5C9B}"/>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0" name="Date Placeholder 3">
            <a:extLst>
              <a:ext uri="{FF2B5EF4-FFF2-40B4-BE49-F238E27FC236}">
                <a16:creationId xmlns:a16="http://schemas.microsoft.com/office/drawing/2014/main" id="{327E2772-B8B8-4CD0-9BCF-87A0A6BDF05E}"/>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344044427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GRC_Title and Content (Blue+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normAutofit/>
          </a:bodyP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1455" y="1"/>
            <a:ext cx="889060" cy="1202347"/>
          </a:xfrm>
          <a:prstGeom prst="rect">
            <a:avLst/>
          </a:prstGeom>
        </p:spPr>
      </p:pic>
      <p:sp>
        <p:nvSpPr>
          <p:cNvPr id="8" name="Content Placeholder 2"/>
          <p:cNvSpPr>
            <a:spLocks noGrp="1"/>
          </p:cNvSpPr>
          <p:nvPr>
            <p:ph idx="1"/>
          </p:nvPr>
        </p:nvSpPr>
        <p:spPr>
          <a:xfrm>
            <a:off x="628650" y="1421175"/>
            <a:ext cx="7886700" cy="4814372"/>
          </a:xfrm>
        </p:spPr>
        <p:txBody>
          <a:bodyPr/>
          <a:lstStyle>
            <a:lvl1pPr marL="0" indent="0">
              <a:buClr>
                <a:srgbClr val="1C1C1C"/>
              </a:buClr>
              <a:buFontTx/>
              <a:buNone/>
              <a:defRPr>
                <a:solidFill>
                  <a:schemeClr val="accent1"/>
                </a:solidFill>
              </a:defRPr>
            </a:lvl1pPr>
            <a:lvl3pPr>
              <a:defRPr>
                <a:solidFill>
                  <a:srgbClr val="292929"/>
                </a:solidFill>
              </a:defRPr>
            </a:lvl3pPr>
            <a:lvl4pPr>
              <a:defRPr>
                <a:solidFill>
                  <a:srgbClr val="333333"/>
                </a:solidFill>
              </a:defRPr>
            </a:lvl4pPr>
            <a:lvl5pPr>
              <a:defRPr>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13" name="Footer Placeholder 4">
            <a:extLst>
              <a:ext uri="{FF2B5EF4-FFF2-40B4-BE49-F238E27FC236}">
                <a16:creationId xmlns:a16="http://schemas.microsoft.com/office/drawing/2014/main" id="{DF52CF1B-0992-405F-8862-07E21B0CF07B}"/>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1" name="Date Placeholder 3">
            <a:extLst>
              <a:ext uri="{FF2B5EF4-FFF2-40B4-BE49-F238E27FC236}">
                <a16:creationId xmlns:a16="http://schemas.microsoft.com/office/drawing/2014/main" id="{C88CD736-A7E1-4D64-9BE1-ECCAD981D7C9}"/>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270839326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lang="en-US" sz="30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mn-lt"/>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Footer Placeholder 4">
            <a:extLst>
              <a:ext uri="{FF2B5EF4-FFF2-40B4-BE49-F238E27FC236}">
                <a16:creationId xmlns:a16="http://schemas.microsoft.com/office/drawing/2014/main" id="{E6DFFC8D-A0EB-41BE-8883-96021069D8CC}"/>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7" name="Slide Number Placeholder 5">
            <a:extLst>
              <a:ext uri="{FF2B5EF4-FFF2-40B4-BE49-F238E27FC236}">
                <a16:creationId xmlns:a16="http://schemas.microsoft.com/office/drawing/2014/main" id="{0D6909FB-0127-4ACD-A6CB-EDBC949F1BD7}"/>
              </a:ext>
            </a:extLst>
          </p:cNvPr>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8" name="Date Placeholder 3">
            <a:extLst>
              <a:ext uri="{FF2B5EF4-FFF2-40B4-BE49-F238E27FC236}">
                <a16:creationId xmlns:a16="http://schemas.microsoft.com/office/drawing/2014/main" id="{4CDFCC42-9ACB-4002-ABD0-823B65F05E45}"/>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382753504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2563"/>
            <a:ext cx="38862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452563"/>
            <a:ext cx="38862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8"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10" name="Footer Placeholder 4">
            <a:extLst>
              <a:ext uri="{FF2B5EF4-FFF2-40B4-BE49-F238E27FC236}">
                <a16:creationId xmlns:a16="http://schemas.microsoft.com/office/drawing/2014/main" id="{161EA3A0-1666-4D78-B32F-840BE192D0F3}"/>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1" name="Date Placeholder 3">
            <a:extLst>
              <a:ext uri="{FF2B5EF4-FFF2-40B4-BE49-F238E27FC236}">
                <a16:creationId xmlns:a16="http://schemas.microsoft.com/office/drawing/2014/main" id="{4E08DBE3-3F39-48F4-B863-B24878BC8CD8}"/>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234671116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52563"/>
            <a:ext cx="3868340"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276475"/>
            <a:ext cx="3868340" cy="391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52563"/>
            <a:ext cx="3887391"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276475"/>
            <a:ext cx="3887391" cy="391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0"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12" name="Footer Placeholder 4">
            <a:extLst>
              <a:ext uri="{FF2B5EF4-FFF2-40B4-BE49-F238E27FC236}">
                <a16:creationId xmlns:a16="http://schemas.microsoft.com/office/drawing/2014/main" id="{1147829D-5CD2-4F2F-92BF-9F0C4DC73DC5}"/>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3" name="Date Placeholder 3">
            <a:extLst>
              <a:ext uri="{FF2B5EF4-FFF2-40B4-BE49-F238E27FC236}">
                <a16:creationId xmlns:a16="http://schemas.microsoft.com/office/drawing/2014/main" id="{3BC07677-790B-49A3-97FA-49246CBDEECB}"/>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373243723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6"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8" name="Footer Placeholder 4">
            <a:extLst>
              <a:ext uri="{FF2B5EF4-FFF2-40B4-BE49-F238E27FC236}">
                <a16:creationId xmlns:a16="http://schemas.microsoft.com/office/drawing/2014/main" id="{F690AA73-C97A-4EC2-81B4-B8D8468A29C7}"/>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9" name="Date Placeholder 3">
            <a:extLst>
              <a:ext uri="{FF2B5EF4-FFF2-40B4-BE49-F238E27FC236}">
                <a16:creationId xmlns:a16="http://schemas.microsoft.com/office/drawing/2014/main" id="{915277B5-CC79-482C-8C1D-29BB3DFAD7BA}"/>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147254217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6" name="Footer Placeholder 4">
            <a:extLst>
              <a:ext uri="{FF2B5EF4-FFF2-40B4-BE49-F238E27FC236}">
                <a16:creationId xmlns:a16="http://schemas.microsoft.com/office/drawing/2014/main" id="{5D9C456B-2C54-4A71-95E6-78AADE569667}"/>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7" name="Date Placeholder 3">
            <a:extLst>
              <a:ext uri="{FF2B5EF4-FFF2-40B4-BE49-F238E27FC236}">
                <a16:creationId xmlns:a16="http://schemas.microsoft.com/office/drawing/2014/main" id="{B28417AC-5E7D-48F1-8A8C-38B2E706348D}"/>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1526866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703524"/>
            <a:ext cx="2949178" cy="1600200"/>
          </a:xfrm>
          <a:prstGeom prst="rect">
            <a:avLst/>
          </a:prstGeom>
        </p:spPr>
        <p:txBody>
          <a:bodyPr anchor="b"/>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87391" y="1703526"/>
            <a:ext cx="4629150" cy="4652825"/>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303724"/>
            <a:ext cx="2949178" cy="3052626"/>
          </a:xfrm>
        </p:spPr>
        <p:txBody>
          <a:bodyPr>
            <a:normAutofit/>
          </a:bodyPr>
          <a:lstStyle>
            <a:lvl1pPr marL="0" indent="0">
              <a:buNone/>
              <a:defRPr sz="1500">
                <a:latin typeface="+mn-lt"/>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5"/>
          <p:cNvSpPr>
            <a:spLocks noGrp="1"/>
          </p:cNvSpPr>
          <p:nvPr>
            <p:ph type="sldNum" sz="quarter" idx="4"/>
          </p:nvPr>
        </p:nvSpPr>
        <p:spPr>
          <a:xfrm>
            <a:off x="8243316" y="6356351"/>
            <a:ext cx="505206" cy="365125"/>
          </a:xfrm>
          <a:prstGeom prst="rect">
            <a:avLst/>
          </a:prstGeom>
        </p:spPr>
        <p:txBody>
          <a:bodyPr anchor="b"/>
          <a:lstStyle>
            <a:lvl1pPr algn="r">
              <a:defRPr sz="1050">
                <a:solidFill>
                  <a:srgbClr val="5F5F5F"/>
                </a:solidFill>
              </a:defRPr>
            </a:lvl1pPr>
          </a:lstStyle>
          <a:p>
            <a:fld id="{8E6742F1-6635-4F3B-A1BB-91C9B3B8DD12}" type="slidenum">
              <a:rPr lang="en-US" smtClean="0"/>
              <a:pPr/>
              <a:t>‹#›</a:t>
            </a:fld>
            <a:endParaRPr lang="en-US"/>
          </a:p>
        </p:txBody>
      </p:sp>
      <p:sp>
        <p:nvSpPr>
          <p:cNvPr id="9" name="Footer Placeholder 4">
            <a:extLst>
              <a:ext uri="{FF2B5EF4-FFF2-40B4-BE49-F238E27FC236}">
                <a16:creationId xmlns:a16="http://schemas.microsoft.com/office/drawing/2014/main" id="{7FA61FC6-7B3C-42EF-B9AE-1116FF863585}"/>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0" name="Date Placeholder 3">
            <a:extLst>
              <a:ext uri="{FF2B5EF4-FFF2-40B4-BE49-F238E27FC236}">
                <a16:creationId xmlns:a16="http://schemas.microsoft.com/office/drawing/2014/main" id="{2A9492D9-E940-47A2-A585-78D5B58AE825}"/>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2230132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70866" y="1703524"/>
            <a:ext cx="4629150" cy="4652826"/>
          </a:xfrm>
        </p:spPr>
        <p:txBody>
          <a:bodyPr>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p:cNvSpPr>
            <a:spLocks noGrp="1"/>
          </p:cNvSpPr>
          <p:nvPr>
            <p:ph type="title"/>
          </p:nvPr>
        </p:nvSpPr>
        <p:spPr>
          <a:xfrm>
            <a:off x="629841" y="1703524"/>
            <a:ext cx="2949178" cy="1600200"/>
          </a:xfrm>
          <a:prstGeom prst="rect">
            <a:avLst/>
          </a:prstGeom>
        </p:spPr>
        <p:txBody>
          <a:bodyPr anchor="b"/>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3"/>
          <p:cNvSpPr>
            <a:spLocks noGrp="1"/>
          </p:cNvSpPr>
          <p:nvPr>
            <p:ph type="body" sz="half" idx="2"/>
          </p:nvPr>
        </p:nvSpPr>
        <p:spPr>
          <a:xfrm>
            <a:off x="629841" y="3303724"/>
            <a:ext cx="2949178" cy="3052626"/>
          </a:xfrm>
        </p:spPr>
        <p:txBody>
          <a:bodyPr>
            <a:normAutofit/>
          </a:bodyPr>
          <a:lstStyle>
            <a:lvl1pPr marL="0" indent="0">
              <a:buNone/>
              <a:defRPr sz="1500">
                <a:latin typeface="+mn-lt"/>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dirty="0"/>
          </a:p>
        </p:txBody>
      </p:sp>
      <p:sp>
        <p:nvSpPr>
          <p:cNvPr id="11" name="Footer Placeholder 4">
            <a:extLst>
              <a:ext uri="{FF2B5EF4-FFF2-40B4-BE49-F238E27FC236}">
                <a16:creationId xmlns:a16="http://schemas.microsoft.com/office/drawing/2014/main" id="{7CC4394A-F5BE-4FF2-8D83-1F93112020A8}"/>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2" name="Date Placeholder 3">
            <a:extLst>
              <a:ext uri="{FF2B5EF4-FFF2-40B4-BE49-F238E27FC236}">
                <a16:creationId xmlns:a16="http://schemas.microsoft.com/office/drawing/2014/main" id="{96DDCF70-E37E-43E4-B146-B85B77838705}"/>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77651065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143000" y="6117336"/>
            <a:ext cx="6858000" cy="530352"/>
          </a:xfrm>
        </p:spPr>
        <p:txBody>
          <a:bodyPr/>
          <a:lstStyle>
            <a:lvl1pPr marL="0" indent="0" algn="ctr">
              <a:buNone/>
              <a:defRPr sz="18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04159" y="2194560"/>
            <a:ext cx="4335683" cy="2468880"/>
          </a:xfrm>
          <a:prstGeom prst="rect">
            <a:avLst/>
          </a:prstGeom>
        </p:spPr>
      </p:pic>
    </p:spTree>
    <p:extLst>
      <p:ext uri="{BB962C8B-B14F-4D97-AF65-F5344CB8AC3E}">
        <p14:creationId xmlns:p14="http://schemas.microsoft.com/office/powerpoint/2010/main" val="36559089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984333"/>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843837"/>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415442"/>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5189755"/>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142198"/>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0772974"/>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468482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3796791"/>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660624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765181"/>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1527763"/>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245645"/>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27392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0536780"/>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9309018"/>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8745466"/>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18731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55284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0516594"/>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3374632"/>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0585503"/>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6604291"/>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975005417"/>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74813655"/>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46618238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180550025"/>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79415108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79066244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470202665"/>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5507374"/>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827117690"/>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867399005"/>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263838863"/>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spTree>
    <p:extLst>
      <p:ext uri="{BB962C8B-B14F-4D97-AF65-F5344CB8AC3E}">
        <p14:creationId xmlns:p14="http://schemas.microsoft.com/office/powerpoint/2010/main" val="18501930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_GRC #1">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pic>
        <p:nvPicPr>
          <p:cNvPr id="8" name="Picture 7"/>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417335" y="1052013"/>
            <a:ext cx="3636819" cy="329026"/>
          </a:xfrm>
          <a:prstGeom prst="rect">
            <a:avLst/>
          </a:prstGeom>
        </p:spPr>
      </p:pic>
    </p:spTree>
    <p:extLst>
      <p:ext uri="{BB962C8B-B14F-4D97-AF65-F5344CB8AC3E}">
        <p14:creationId xmlns:p14="http://schemas.microsoft.com/office/powerpoint/2010/main" val="56493980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_GRC #2">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grpSp>
        <p:nvGrpSpPr>
          <p:cNvPr id="7" name="Group 6"/>
          <p:cNvGrpSpPr/>
          <p:nvPr userDrawn="1"/>
        </p:nvGrpSpPr>
        <p:grpSpPr>
          <a:xfrm>
            <a:off x="7164770" y="408707"/>
            <a:ext cx="1744811" cy="960076"/>
            <a:chOff x="9553026" y="324887"/>
            <a:chExt cx="2326415" cy="960076"/>
          </a:xfrm>
        </p:grpSpPr>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564931" y="646009"/>
              <a:ext cx="1399033" cy="313572"/>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557788" y="963049"/>
              <a:ext cx="2321653" cy="321914"/>
            </a:xfrm>
            <a:prstGeom prst="rect">
              <a:avLst/>
            </a:prstGeom>
          </p:spPr>
        </p:pic>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553026" y="324887"/>
              <a:ext cx="1088783" cy="317614"/>
            </a:xfrm>
            <a:prstGeom prst="rect">
              <a:avLst/>
            </a:prstGeom>
          </p:spPr>
        </p:pic>
      </p:grpSp>
    </p:spTree>
    <p:extLst>
      <p:ext uri="{BB962C8B-B14F-4D97-AF65-F5344CB8AC3E}">
        <p14:creationId xmlns:p14="http://schemas.microsoft.com/office/powerpoint/2010/main" val="22942718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Black Text)">
    <p:spTree>
      <p:nvGrpSpPr>
        <p:cNvPr id="1" name=""/>
        <p:cNvGrpSpPr/>
        <p:nvPr/>
      </p:nvGrpSpPr>
      <p:grpSpPr>
        <a:xfrm>
          <a:off x="0" y="0"/>
          <a:ext cx="0" cy="0"/>
          <a:chOff x="0" y="0"/>
          <a:chExt cx="0" cy="0"/>
        </a:xfrm>
      </p:grpSpPr>
      <p:sp>
        <p:nvSpPr>
          <p:cNvPr id="2" name="Title 1"/>
          <p:cNvSpPr>
            <a:spLocks noGrp="1"/>
          </p:cNvSpPr>
          <p:nvPr>
            <p:ph type="title"/>
          </p:nvPr>
        </p:nvSpPr>
        <p:spPr>
          <a:xfrm>
            <a:off x="82296" y="140237"/>
            <a:ext cx="8988552" cy="969484"/>
          </a:xfrm>
          <a:prstGeom prst="rect">
            <a:avLst/>
          </a:prstGeom>
        </p:spPr>
        <p:txBody>
          <a:bodyPr anchor="ctr"/>
          <a:lstStyle>
            <a:lvl1pPr>
              <a:defRPr lang="en-US" sz="3000" b="1" kern="1200" dirty="0">
                <a:solidFill>
                  <a:srgbClr val="0D1F60"/>
                </a:solidFill>
                <a:latin typeface="Garamond" panose="02020404030301010803" pitchFamily="18"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82296" y="1421175"/>
            <a:ext cx="8988552" cy="4814372"/>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8243316" y="6356351"/>
            <a:ext cx="505206" cy="365125"/>
          </a:xfrm>
          <a:prstGeom prst="rect">
            <a:avLst/>
          </a:prstGeom>
        </p:spPr>
        <p:txBody>
          <a:bodyPr anchor="b"/>
          <a:lstStyle>
            <a:lvl1pPr algn="r">
              <a:defRPr sz="1200">
                <a:solidFill>
                  <a:schemeClr val="tx1"/>
                </a:solidFill>
              </a:defRPr>
            </a:lvl1pPr>
          </a:lstStyle>
          <a:p>
            <a:fld id="{8E6742F1-6635-4F3B-A1BB-91C9B3B8DD12}" type="slidenum">
              <a:rPr lang="en-US" smtClean="0"/>
              <a:pPr/>
              <a:t>‹#›</a:t>
            </a:fld>
            <a:endParaRPr lang="en-US" dirty="0"/>
          </a:p>
        </p:txBody>
      </p:sp>
    </p:spTree>
    <p:extLst>
      <p:ext uri="{BB962C8B-B14F-4D97-AF65-F5344CB8AC3E}">
        <p14:creationId xmlns:p14="http://schemas.microsoft.com/office/powerpoint/2010/main" val="216974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Blue+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Clr>
                <a:srgbClr val="1C1C1C"/>
              </a:buClr>
              <a:buFontTx/>
              <a:buNone/>
              <a:defRPr>
                <a:solidFill>
                  <a:schemeClr val="accent1"/>
                </a:solidFill>
              </a:defRPr>
            </a:lvl1pPr>
            <a:lvl3pPr>
              <a:defRPr>
                <a:solidFill>
                  <a:srgbClr val="292929"/>
                </a:solidFill>
              </a:defRPr>
            </a:lvl3pPr>
            <a:lvl4pPr>
              <a:defRPr>
                <a:solidFill>
                  <a:srgbClr val="333333"/>
                </a:solidFill>
              </a:defRPr>
            </a:lvl4pPr>
            <a:lvl5pPr>
              <a:defRPr>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200" smtClean="0">
                <a:solidFill>
                  <a:schemeClr val="tx1"/>
                </a:solidFill>
              </a:rPr>
              <a:pPr/>
              <a:t>‹#›</a:t>
            </a:fld>
            <a:endParaRPr lang="en-US" sz="1050" dirty="0">
              <a:solidFill>
                <a:schemeClr val="tx1"/>
              </a:solidFill>
            </a:endParaRPr>
          </a:p>
        </p:txBody>
      </p:sp>
    </p:spTree>
    <p:extLst>
      <p:ext uri="{BB962C8B-B14F-4D97-AF65-F5344CB8AC3E}">
        <p14:creationId xmlns:p14="http://schemas.microsoft.com/office/powerpoint/2010/main" val="117217679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GRC_Title and Content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normAutofit/>
          </a:bodyP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1455" y="1"/>
            <a:ext cx="889060" cy="1202347"/>
          </a:xfrm>
          <a:prstGeom prst="rect">
            <a:avLst/>
          </a:prstGeom>
        </p:spPr>
      </p:pic>
      <p:sp>
        <p:nvSpPr>
          <p:cNvPr id="8"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318559265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GRC_Title and Content (Blue+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normAutofit/>
          </a:bodyP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1455" y="1"/>
            <a:ext cx="889060" cy="1202347"/>
          </a:xfrm>
          <a:prstGeom prst="rect">
            <a:avLst/>
          </a:prstGeom>
        </p:spPr>
      </p:pic>
      <p:sp>
        <p:nvSpPr>
          <p:cNvPr id="8" name="Content Placeholder 2"/>
          <p:cNvSpPr>
            <a:spLocks noGrp="1"/>
          </p:cNvSpPr>
          <p:nvPr>
            <p:ph idx="1"/>
          </p:nvPr>
        </p:nvSpPr>
        <p:spPr>
          <a:xfrm>
            <a:off x="628650" y="1421175"/>
            <a:ext cx="7886700" cy="4814372"/>
          </a:xfrm>
        </p:spPr>
        <p:txBody>
          <a:bodyPr/>
          <a:lstStyle>
            <a:lvl1pPr marL="0" indent="0">
              <a:buClr>
                <a:srgbClr val="1C1C1C"/>
              </a:buClr>
              <a:buFontTx/>
              <a:buNone/>
              <a:defRPr>
                <a:solidFill>
                  <a:schemeClr val="accent1"/>
                </a:solidFill>
              </a:defRPr>
            </a:lvl1pPr>
            <a:lvl3pPr>
              <a:defRPr>
                <a:solidFill>
                  <a:srgbClr val="292929"/>
                </a:solidFill>
              </a:defRPr>
            </a:lvl3pPr>
            <a:lvl4pPr>
              <a:defRPr>
                <a:solidFill>
                  <a:srgbClr val="333333"/>
                </a:solidFill>
              </a:defRPr>
            </a:lvl4pPr>
            <a:lvl5pPr>
              <a:defRPr>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237546346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lang="en-US" sz="30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mn-lt"/>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046005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2563"/>
            <a:ext cx="38862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452563"/>
            <a:ext cx="38862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8"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74133225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52563"/>
            <a:ext cx="3868340"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276475"/>
            <a:ext cx="3868340" cy="391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52563"/>
            <a:ext cx="3887391"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276475"/>
            <a:ext cx="3887391" cy="391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0"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25690903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6"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406825304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34486354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703524"/>
            <a:ext cx="2949178" cy="1600200"/>
          </a:xfrm>
          <a:prstGeom prst="rect">
            <a:avLst/>
          </a:prstGeom>
        </p:spPr>
        <p:txBody>
          <a:bodyPr anchor="b"/>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87391" y="1703526"/>
            <a:ext cx="4629150" cy="4652825"/>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303724"/>
            <a:ext cx="2949178" cy="3052626"/>
          </a:xfrm>
        </p:spPr>
        <p:txBody>
          <a:bodyPr>
            <a:normAutofit/>
          </a:bodyPr>
          <a:lstStyle>
            <a:lvl1pPr marL="0" indent="0">
              <a:buNone/>
              <a:defRPr sz="1500">
                <a:latin typeface="+mn-lt"/>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5"/>
          <p:cNvSpPr>
            <a:spLocks noGrp="1"/>
          </p:cNvSpPr>
          <p:nvPr>
            <p:ph type="sldNum" sz="quarter" idx="4"/>
          </p:nvPr>
        </p:nvSpPr>
        <p:spPr>
          <a:xfrm>
            <a:off x="8243316" y="6356351"/>
            <a:ext cx="505206" cy="365125"/>
          </a:xfrm>
          <a:prstGeom prst="rect">
            <a:avLst/>
          </a:prstGeom>
        </p:spPr>
        <p:txBody>
          <a:bodyPr anchor="b"/>
          <a:lstStyle>
            <a:lvl1pPr algn="r">
              <a:defRPr sz="1050">
                <a:solidFill>
                  <a:srgbClr val="5F5F5F"/>
                </a:solidFill>
              </a:defRPr>
            </a:lvl1pPr>
          </a:lstStyle>
          <a:p>
            <a:fld id="{8E6742F1-6635-4F3B-A1BB-91C9B3B8DD12}" type="slidenum">
              <a:rPr lang="en-US" smtClean="0"/>
              <a:pPr/>
              <a:t>‹#›</a:t>
            </a:fld>
            <a:endParaRPr lang="en-US"/>
          </a:p>
        </p:txBody>
      </p:sp>
    </p:spTree>
    <p:extLst>
      <p:ext uri="{BB962C8B-B14F-4D97-AF65-F5344CB8AC3E}">
        <p14:creationId xmlns:p14="http://schemas.microsoft.com/office/powerpoint/2010/main" val="45142885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70866" y="1703524"/>
            <a:ext cx="4629150" cy="4652826"/>
          </a:xfrm>
        </p:spPr>
        <p:txBody>
          <a:bodyPr>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p:cNvSpPr>
            <a:spLocks noGrp="1"/>
          </p:cNvSpPr>
          <p:nvPr>
            <p:ph type="title"/>
          </p:nvPr>
        </p:nvSpPr>
        <p:spPr>
          <a:xfrm>
            <a:off x="629841" y="1703524"/>
            <a:ext cx="2949178" cy="1600200"/>
          </a:xfrm>
          <a:prstGeom prst="rect">
            <a:avLst/>
          </a:prstGeom>
        </p:spPr>
        <p:txBody>
          <a:bodyPr anchor="b"/>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3"/>
          <p:cNvSpPr>
            <a:spLocks noGrp="1"/>
          </p:cNvSpPr>
          <p:nvPr>
            <p:ph type="body" sz="half" idx="2"/>
          </p:nvPr>
        </p:nvSpPr>
        <p:spPr>
          <a:xfrm>
            <a:off x="629841" y="3303724"/>
            <a:ext cx="2949178" cy="3052626"/>
          </a:xfrm>
        </p:spPr>
        <p:txBody>
          <a:bodyPr>
            <a:normAutofit/>
          </a:bodyPr>
          <a:lstStyle>
            <a:lvl1pPr marL="0" indent="0">
              <a:buNone/>
              <a:defRPr sz="1500">
                <a:latin typeface="+mn-lt"/>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3532389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143000" y="6117336"/>
            <a:ext cx="6858000" cy="530352"/>
          </a:xfrm>
        </p:spPr>
        <p:txBody>
          <a:bodyPr/>
          <a:lstStyle>
            <a:lvl1pPr marL="0" indent="0" algn="ctr">
              <a:buNone/>
              <a:defRPr sz="18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04159" y="2194560"/>
            <a:ext cx="4335683" cy="2468880"/>
          </a:xfrm>
          <a:prstGeom prst="rect">
            <a:avLst/>
          </a:prstGeom>
        </p:spPr>
      </p:pic>
    </p:spTree>
    <p:extLst>
      <p:ext uri="{BB962C8B-B14F-4D97-AF65-F5344CB8AC3E}">
        <p14:creationId xmlns:p14="http://schemas.microsoft.com/office/powerpoint/2010/main" val="306485231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177951523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366963" y="6535300"/>
            <a:ext cx="2286000" cy="338554"/>
          </a:xfrm>
          <a:prstGeom prst="rect">
            <a:avLst/>
          </a:prstGeom>
          <a:noFill/>
        </p:spPr>
        <p:txBody>
          <a:bodyPr wrap="square" rtlCol="0">
            <a:spAutoFit/>
          </a:bodyPr>
          <a:lstStyle/>
          <a:p>
            <a:pPr algn="l"/>
            <a:r>
              <a:rPr lang="en-US" sz="1600" b="1" i="0" dirty="0">
                <a:solidFill>
                  <a:srgbClr val="0070C0"/>
                </a:solidFill>
                <a:latin typeface="Corbel" panose="020B0503020204020204" pitchFamily="34" charset="0"/>
                <a:ea typeface="Linux Libertine O Semibold" panose="02000503000000000000" pitchFamily="2" charset="0"/>
                <a:cs typeface="Calibri" panose="020F0502020204030204" pitchFamily="34" charset="0"/>
              </a:rPr>
              <a:t>Damla Senol Cali</a:t>
            </a:r>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35019131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E8C189C2-FD03-1AD1-A354-1BE999ACBC82}"/>
              </a:ext>
            </a:extLst>
          </p:cNvPr>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pic>
        <p:nvPicPr>
          <p:cNvPr id="8" name="Picture 7">
            <a:extLst>
              <a:ext uri="{FF2B5EF4-FFF2-40B4-BE49-F238E27FC236}">
                <a16:creationId xmlns:a16="http://schemas.microsoft.com/office/drawing/2014/main" id="{F1F2019A-EFEB-F0ED-D69E-15E3992AD15D}"/>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386040292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41062468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6713667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1798914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62267828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195085297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32395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61791488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9961116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9579015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677733178"/>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01915579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50002774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1372809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89833580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63421364"/>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5425642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84124063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57059954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63927551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3556581"/>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618103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09406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266105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80085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1127653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96438400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515297"/>
            <a:ext cx="2895600" cy="283885"/>
          </a:xfrm>
          <a:ln/>
        </p:spPr>
        <p:txBody>
          <a:bodyPr anchor="ctr"/>
          <a:lstStyle>
            <a:lvl1pPr>
              <a:defRPr/>
            </a:lvl1pPr>
          </a:lstStyle>
          <a:p>
            <a:endParaRPr lang="en-US" altLang="en-US"/>
          </a:p>
        </p:txBody>
      </p:sp>
      <p:sp>
        <p:nvSpPr>
          <p:cNvPr id="5" name="Rectangle 1030"/>
          <p:cNvSpPr>
            <a:spLocks noGrp="1" noChangeArrowheads="1"/>
          </p:cNvSpPr>
          <p:nvPr>
            <p:ph type="sldNum" sz="quarter" idx="11"/>
          </p:nvPr>
        </p:nvSpPr>
        <p:spPr>
          <a:xfrm>
            <a:off x="6718676" y="6501102"/>
            <a:ext cx="2133600" cy="312274"/>
          </a:xfrm>
          <a:ln/>
        </p:spPr>
        <p:txBody>
          <a:bodyPr anchor="ctr"/>
          <a:lstStyle>
            <a:lvl1pPr>
              <a:defRPr sz="1400"/>
            </a:lvl1pPr>
          </a:lstStyle>
          <a:p>
            <a:fld id="{323594FA-E141-4234-AE05-360401972BE7}" type="slidenum">
              <a:rPr lang="en-US" altLang="en-US" smtClean="0"/>
              <a:pPr/>
              <a:t>‹#›</a:t>
            </a:fld>
            <a:endParaRPr lang="en-US" altLang="en-US"/>
          </a:p>
        </p:txBody>
      </p:sp>
    </p:spTree>
    <p:extLst>
      <p:ext uri="{BB962C8B-B14F-4D97-AF65-F5344CB8AC3E}">
        <p14:creationId xmlns:p14="http://schemas.microsoft.com/office/powerpoint/2010/main" val="2465286753"/>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575726664"/>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67320460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04272436"/>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850946141"/>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20142389"/>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4333628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3520363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4247693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1978343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200" b="1" i="0">
                <a:latin typeface="Lato Black" panose="020F0502020204030203" pitchFamily="34" charset="77"/>
                <a:cs typeface="Segoe UI" panose="020B05020402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5"/>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400" smtClean="0">
                <a:latin typeface="Lato" panose="020F0502020204030203" pitchFamily="34" charset="77"/>
                <a:cs typeface="Segoe UI" panose="020B0502040204020203" pitchFamily="34" charset="0"/>
              </a:rPr>
              <a:pPr/>
              <a:t>‹#›</a:t>
            </a:fld>
            <a:endParaRPr lang="en-US" dirty="0">
              <a:latin typeface="Lato" panose="020F0502020204030203" pitchFamily="34" charset="77"/>
              <a:cs typeface="Segoe UI" panose="020B0502040204020203" pitchFamily="34" charset="0"/>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6717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11/10/22</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149445710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11/10/22</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385760022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79857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200" b="1" i="0">
                <a:latin typeface="Lato Black" panose="020F0502020204030203" pitchFamily="34" charset="77"/>
                <a:cs typeface="Segoe UI" panose="020B05020402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5"/>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400" smtClean="0">
                <a:latin typeface="Lato" panose="020F0502020204030203" pitchFamily="34" charset="77"/>
                <a:cs typeface="Segoe UI" panose="020B0502040204020203" pitchFamily="34" charset="0"/>
              </a:rPr>
              <a:pPr/>
              <a:t>‹#›</a:t>
            </a:fld>
            <a:endParaRPr lang="en-US" dirty="0">
              <a:latin typeface="Lato" panose="020F0502020204030203" pitchFamily="34" charset="77"/>
              <a:cs typeface="Segoe UI" panose="020B0502040204020203" pitchFamily="34" charset="0"/>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67104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269563066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109633175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4538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69034221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7877DCE4-59DE-6842-9025-850FA35F2989}"/>
              </a:ext>
            </a:extLst>
          </p:cNvPr>
          <p:cNvSpPr txBox="1"/>
          <p:nvPr userDrawn="1"/>
        </p:nvSpPr>
        <p:spPr>
          <a:xfrm>
            <a:off x="8110845" y="6838002"/>
            <a:ext cx="184731" cy="369332"/>
          </a:xfrm>
          <a:prstGeom prst="rect">
            <a:avLst/>
          </a:prstGeom>
          <a:noFill/>
        </p:spPr>
        <p:txBody>
          <a:bodyPr wrap="none" rtlCol="0">
            <a:spAutoFit/>
          </a:bodyPr>
          <a:lstStyle/>
          <a:p>
            <a:endParaRPr lang="en-US" dirty="0">
              <a:latin typeface="Corbel" panose="020B0503020204020204" pitchFamily="34" charset="0"/>
            </a:endParaRP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289800" y="6557854"/>
            <a:ext cx="2286000" cy="307777"/>
          </a:xfrm>
          <a:prstGeom prst="rect">
            <a:avLst/>
          </a:prstGeom>
          <a:noFill/>
        </p:spPr>
        <p:txBody>
          <a:bodyPr wrap="square" rtlCol="0">
            <a:spAutoFit/>
          </a:bodyPr>
          <a:lstStyle/>
          <a:p>
            <a:r>
              <a:rPr lang="en-US" sz="1400" b="1" dirty="0">
                <a:solidFill>
                  <a:schemeClr val="bg1"/>
                </a:solidFill>
                <a:latin typeface="Corbel" panose="020B0503020204020204" pitchFamily="34" charset="0"/>
              </a:rPr>
              <a:t>Damla Senol Cali</a:t>
            </a:r>
          </a:p>
        </p:txBody>
      </p:sp>
      <p:pic>
        <p:nvPicPr>
          <p:cNvPr id="3" name="Picture 2">
            <a:extLst>
              <a:ext uri="{FF2B5EF4-FFF2-40B4-BE49-F238E27FC236}">
                <a16:creationId xmlns:a16="http://schemas.microsoft.com/office/drawing/2014/main" id="{4052A465-8F4F-ED47-B31D-D47AD03CD431}"/>
              </a:ext>
            </a:extLst>
          </p:cNvPr>
          <p:cNvPicPr>
            <a:picLocks noChangeAspect="1"/>
          </p:cNvPicPr>
          <p:nvPr userDrawn="1"/>
        </p:nvPicPr>
        <p:blipFill>
          <a:blip r:embed="rId2"/>
          <a:stretch>
            <a:fillRect/>
          </a:stretch>
        </p:blipFill>
        <p:spPr>
          <a:xfrm>
            <a:off x="4113778" y="6573165"/>
            <a:ext cx="916442" cy="270767"/>
          </a:xfrm>
          <a:prstGeom prst="rect">
            <a:avLst/>
          </a:prstGeom>
        </p:spPr>
      </p:pic>
    </p:spTree>
    <p:extLst>
      <p:ext uri="{BB962C8B-B14F-4D97-AF65-F5344CB8AC3E}">
        <p14:creationId xmlns:p14="http://schemas.microsoft.com/office/powerpoint/2010/main" val="3412788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34777703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97784236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24133841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72966931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68803053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399057808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78936498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4685365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835833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380592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79.xml"/><Relationship Id="rId7" Type="http://schemas.openxmlformats.org/officeDocument/2006/relationships/image" Target="../media/image7.jpeg"/><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theme" Target="../theme/theme27.xml"/><Relationship Id="rId5" Type="http://schemas.openxmlformats.org/officeDocument/2006/relationships/slideLayout" Target="../slideLayouts/slideLayout281.xml"/><Relationship Id="rId10" Type="http://schemas.openxmlformats.org/officeDocument/2006/relationships/image" Target="../media/image10.png"/><Relationship Id="rId4" Type="http://schemas.openxmlformats.org/officeDocument/2006/relationships/slideLayout" Target="../slideLayouts/slideLayout280.xml"/><Relationship Id="rId9" Type="http://schemas.openxmlformats.org/officeDocument/2006/relationships/image" Target="../media/image9.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1.pn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8.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9.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0.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1.pn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1.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32.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image" Target="../media/image14.png"/><Relationship Id="rId2" Type="http://schemas.openxmlformats.org/officeDocument/2006/relationships/slideLayout" Target="../slideLayouts/slideLayout339.xml"/><Relationship Id="rId16" Type="http://schemas.openxmlformats.org/officeDocument/2006/relationships/theme" Target="../theme/theme33.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pn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1.pn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pn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slideLayout" Target="../slideLayouts/slideLayout398.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6" Type="http://schemas.openxmlformats.org/officeDocument/2006/relationships/theme" Target="../theme/theme3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slideLayout" Target="../slideLayouts/slideLayout40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theme" Target="../theme/theme3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theme" Target="../theme/theme39.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3" Type="http://schemas.openxmlformats.org/officeDocument/2006/relationships/slideLayout" Target="../slideLayouts/slideLayout427.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5" Type="http://schemas.openxmlformats.org/officeDocument/2006/relationships/theme" Target="../theme/theme40.xml"/><Relationship Id="rId4" Type="http://schemas.openxmlformats.org/officeDocument/2006/relationships/slideLayout" Target="../slideLayouts/slideLayout42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1.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2.xml.rels><?xml version="1.0" encoding="UTF-8" standalone="yes"?>
<Relationships xmlns="http://schemas.openxmlformats.org/package/2006/relationships"><Relationship Id="rId3" Type="http://schemas.openxmlformats.org/officeDocument/2006/relationships/slideLayout" Target="../slideLayouts/slideLayout442.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5" Type="http://schemas.openxmlformats.org/officeDocument/2006/relationships/theme" Target="../theme/theme42.xml"/><Relationship Id="rId4" Type="http://schemas.openxmlformats.org/officeDocument/2006/relationships/slideLayout" Target="../slideLayouts/slideLayout443.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446.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5" Type="http://schemas.openxmlformats.org/officeDocument/2006/relationships/theme" Target="../theme/theme43.xml"/><Relationship Id="rId4" Type="http://schemas.openxmlformats.org/officeDocument/2006/relationships/slideLayout" Target="../slideLayouts/slideLayout44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theme" Target="../theme/theme44.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11/10/22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2022. 11. 10.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3543820"/>
      </p:ext>
    </p:extLst>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20" descr="footer.jpg"/>
          <p:cNvPicPr>
            <a:picLocks noChangeAspect="1"/>
          </p:cNvPicPr>
          <p:nvPr/>
        </p:nvPicPr>
        <p:blipFill>
          <a:blip r:embed="rId7" cstate="print">
            <a:extLst>
              <a:ext uri="{28A0092B-C50C-407E-A947-70E740481C1C}">
                <a14:useLocalDpi xmlns:a14="http://schemas.microsoft.com/office/drawing/2010/main" val="0"/>
              </a:ext>
            </a:extLst>
          </a:blip>
          <a:srcRect l="307" r="360" b="8740"/>
          <a:stretch>
            <a:fillRect/>
          </a:stretch>
        </p:blipFill>
        <p:spPr bwMode="auto">
          <a:xfrm>
            <a:off x="0" y="6562725"/>
            <a:ext cx="91440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Line 16"/>
          <p:cNvSpPr>
            <a:spLocks noChangeShapeType="1"/>
          </p:cNvSpPr>
          <p:nvPr/>
        </p:nvSpPr>
        <p:spPr bwMode="auto">
          <a:xfrm>
            <a:off x="876300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1028" name="Line 17"/>
          <p:cNvSpPr>
            <a:spLocks noChangeShapeType="1"/>
          </p:cNvSpPr>
          <p:nvPr/>
        </p:nvSpPr>
        <p:spPr bwMode="auto">
          <a:xfrm>
            <a:off x="709295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1029" name="Line 18"/>
          <p:cNvSpPr>
            <a:spLocks noChangeShapeType="1"/>
          </p:cNvSpPr>
          <p:nvPr/>
        </p:nvSpPr>
        <p:spPr bwMode="auto">
          <a:xfrm>
            <a:off x="542290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1030" name="Line 19"/>
          <p:cNvSpPr>
            <a:spLocks noChangeShapeType="1"/>
          </p:cNvSpPr>
          <p:nvPr/>
        </p:nvSpPr>
        <p:spPr bwMode="auto">
          <a:xfrm>
            <a:off x="3754438"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1031" name="Rectangle 2"/>
          <p:cNvSpPr>
            <a:spLocks noGrp="1" noChangeArrowheads="1"/>
          </p:cNvSpPr>
          <p:nvPr>
            <p:ph type="title"/>
          </p:nvPr>
        </p:nvSpPr>
        <p:spPr bwMode="auto">
          <a:xfrm>
            <a:off x="381000" y="957263"/>
            <a:ext cx="8382000" cy="76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36000" rIns="0" bIns="36000" numCol="1" anchor="t" anchorCtr="0" compatLnSpc="1">
            <a:prstTxWarp prst="textNoShape">
              <a:avLst/>
            </a:prstTxWarp>
          </a:bodyPr>
          <a:lstStyle/>
          <a:p>
            <a:pPr lvl="0"/>
            <a:r>
              <a:rPr lang="de-DE"/>
              <a:t>Mastertitelformat bearbeiten</a:t>
            </a:r>
          </a:p>
        </p:txBody>
      </p:sp>
      <p:sp>
        <p:nvSpPr>
          <p:cNvPr id="1032" name="Rectangle 3"/>
          <p:cNvSpPr>
            <a:spLocks noGrp="1" noChangeArrowheads="1"/>
          </p:cNvSpPr>
          <p:nvPr>
            <p:ph type="body" idx="1"/>
          </p:nvPr>
        </p:nvSpPr>
        <p:spPr bwMode="auto">
          <a:xfrm>
            <a:off x="381000" y="1751013"/>
            <a:ext cx="8382000" cy="467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36000" rIns="0" bIns="3600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3" name="Foliennummernplatzhalter 19"/>
          <p:cNvSpPr>
            <a:spLocks noGrp="1"/>
          </p:cNvSpPr>
          <p:nvPr>
            <p:ph type="sldNum" sz="quarter" idx="4"/>
          </p:nvPr>
        </p:nvSpPr>
        <p:spPr bwMode="auto">
          <a:xfrm>
            <a:off x="7204075" y="6635750"/>
            <a:ext cx="16383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ClrTx/>
              <a:buSzTx/>
              <a:buFontTx/>
              <a:buNone/>
              <a:defRPr sz="800">
                <a:solidFill>
                  <a:schemeClr val="bg1"/>
                </a:solidFill>
                <a:latin typeface="Arial" charset="0"/>
                <a:ea typeface="+mn-ea"/>
                <a:cs typeface="+mn-cs"/>
              </a:defRPr>
            </a:lvl1pPr>
          </a:lstStyle>
          <a:p>
            <a:pPr defTabSz="457200" fontAlgn="base">
              <a:spcAft>
                <a:spcPct val="0"/>
              </a:spcAft>
              <a:defRPr/>
            </a:pPr>
            <a:fld id="{72261A4D-9A98-4016-B68A-65788CB63917}" type="slidenum">
              <a:rPr lang="de-DE">
                <a:solidFill>
                  <a:srgbClr val="FFFFFF"/>
                </a:solidFill>
                <a:ea typeface="ＭＳ Ｐゴシック"/>
              </a:rPr>
              <a:pPr defTabSz="457200" fontAlgn="base">
                <a:spcAft>
                  <a:spcPct val="0"/>
                </a:spcAft>
                <a:defRPr/>
              </a:pPr>
              <a:t>‹#›</a:t>
            </a:fld>
            <a:endParaRPr lang="de-DE" dirty="0">
              <a:solidFill>
                <a:srgbClr val="FFFFFF"/>
              </a:solidFill>
              <a:ea typeface="ＭＳ Ｐゴシック"/>
            </a:endParaRPr>
          </a:p>
        </p:txBody>
      </p:sp>
      <p:sp>
        <p:nvSpPr>
          <p:cNvPr id="34" name="Fußzeilenplatzhalter 20"/>
          <p:cNvSpPr>
            <a:spLocks noGrp="1"/>
          </p:cNvSpPr>
          <p:nvPr>
            <p:ph type="ftr" sz="quarter" idx="3"/>
          </p:nvPr>
        </p:nvSpPr>
        <p:spPr bwMode="auto">
          <a:xfrm>
            <a:off x="2239963" y="6635750"/>
            <a:ext cx="4773612" cy="449263"/>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ClrTx/>
              <a:buSzTx/>
              <a:buFontTx/>
              <a:buNone/>
              <a:defRPr sz="800">
                <a:solidFill>
                  <a:schemeClr val="bg1"/>
                </a:solidFill>
                <a:latin typeface="Arial" charset="0"/>
                <a:ea typeface="+mn-ea"/>
                <a:cs typeface="+mn-cs"/>
              </a:defRPr>
            </a:lvl1pPr>
          </a:lstStyle>
          <a:p>
            <a:pPr defTabSz="457200" fontAlgn="base">
              <a:spcAft>
                <a:spcPct val="0"/>
              </a:spcAft>
              <a:defRPr/>
            </a:pPr>
            <a:r>
              <a:rPr lang="de-DE">
                <a:solidFill>
                  <a:srgbClr val="FFFFFF"/>
                </a:solidFill>
                <a:ea typeface="ＭＳ Ｐゴシック"/>
              </a:rPr>
              <a:t>Departement Informationstechnologie und Elektrotechnik</a:t>
            </a:r>
          </a:p>
        </p:txBody>
      </p:sp>
      <p:pic>
        <p:nvPicPr>
          <p:cNvPr id="1038" name="Picture 12" descr="eth_o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413" y="152400"/>
            <a:ext cx="1649412"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9" name="Grafik 15" descr="Logo_ITET.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3450" y="133350"/>
            <a:ext cx="1393825"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450" y="14288"/>
            <a:ext cx="1393825" cy="87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477006"/>
      </p:ext>
    </p:extLst>
  </p:cSld>
  <p:clrMap bg1="lt1" tx1="dk1" bg2="lt2" tx2="dk2" accent1="accent1" accent2="accent2" accent3="accent3" accent4="accent4" accent5="accent5" accent6="accent6" hlink="hlink" folHlink="folHlink"/>
  <p:sldLayoutIdLst>
    <p:sldLayoutId id="2147486799" r:id="rId1"/>
    <p:sldLayoutId id="2147486800" r:id="rId2"/>
    <p:sldLayoutId id="2147486801" r:id="rId3"/>
    <p:sldLayoutId id="2147486802" r:id="rId4"/>
    <p:sldLayoutId id="2147486803" r:id="rId5"/>
  </p:sldLayoutIdLst>
  <p:transition/>
  <p:hf hdr="0"/>
  <p:txStyles>
    <p:title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ea typeface="ＭＳ Ｐゴシック" pitchFamily="16" charset="-128"/>
        </a:defRPr>
      </a:lvl2pPr>
      <a:lvl3pPr algn="l" rtl="0" eaLnBrk="1" fontAlgn="base" hangingPunct="1">
        <a:spcBef>
          <a:spcPct val="0"/>
        </a:spcBef>
        <a:spcAft>
          <a:spcPct val="0"/>
        </a:spcAft>
        <a:defRPr sz="2800" b="1">
          <a:solidFill>
            <a:schemeClr val="accent1"/>
          </a:solidFill>
          <a:latin typeface="Arial" charset="0"/>
          <a:ea typeface="ＭＳ Ｐゴシック" pitchFamily="16" charset="-128"/>
        </a:defRPr>
      </a:lvl3pPr>
      <a:lvl4pPr algn="l" rtl="0" eaLnBrk="1" fontAlgn="base" hangingPunct="1">
        <a:spcBef>
          <a:spcPct val="0"/>
        </a:spcBef>
        <a:spcAft>
          <a:spcPct val="0"/>
        </a:spcAft>
        <a:defRPr sz="2800" b="1">
          <a:solidFill>
            <a:schemeClr val="accent1"/>
          </a:solidFill>
          <a:latin typeface="Arial" charset="0"/>
          <a:ea typeface="ＭＳ Ｐゴシック" pitchFamily="16" charset="-128"/>
        </a:defRPr>
      </a:lvl4pPr>
      <a:lvl5pPr algn="l" rtl="0" eaLnBrk="1" fontAlgn="base" hangingPunct="1">
        <a:spcBef>
          <a:spcPct val="0"/>
        </a:spcBef>
        <a:spcAft>
          <a:spcPct val="0"/>
        </a:spcAft>
        <a:defRPr sz="2800" b="1">
          <a:solidFill>
            <a:schemeClr val="accent1"/>
          </a:solidFill>
          <a:latin typeface="Arial" charset="0"/>
          <a:ea typeface="ＭＳ Ｐゴシック" pitchFamily="16" charset="-128"/>
        </a:defRPr>
      </a:lvl5pPr>
      <a:lvl6pPr marL="457200" algn="l" rtl="0" eaLnBrk="1" fontAlgn="base" hangingPunct="1">
        <a:spcBef>
          <a:spcPct val="0"/>
        </a:spcBef>
        <a:spcAft>
          <a:spcPct val="0"/>
        </a:spcAft>
        <a:defRPr sz="2400" b="1">
          <a:solidFill>
            <a:schemeClr val="accent1"/>
          </a:solidFill>
          <a:latin typeface="Arial" charset="0"/>
          <a:ea typeface="ＭＳ Ｐゴシック" pitchFamily="16" charset="-128"/>
        </a:defRPr>
      </a:lvl6pPr>
      <a:lvl7pPr marL="914400" algn="l" rtl="0" eaLnBrk="1" fontAlgn="base" hangingPunct="1">
        <a:spcBef>
          <a:spcPct val="0"/>
        </a:spcBef>
        <a:spcAft>
          <a:spcPct val="0"/>
        </a:spcAft>
        <a:defRPr sz="2400" b="1">
          <a:solidFill>
            <a:schemeClr val="accent1"/>
          </a:solidFill>
          <a:latin typeface="Arial" charset="0"/>
          <a:ea typeface="ＭＳ Ｐゴシック" pitchFamily="16" charset="-128"/>
        </a:defRPr>
      </a:lvl7pPr>
      <a:lvl8pPr marL="1371600" algn="l" rtl="0" eaLnBrk="1" fontAlgn="base" hangingPunct="1">
        <a:spcBef>
          <a:spcPct val="0"/>
        </a:spcBef>
        <a:spcAft>
          <a:spcPct val="0"/>
        </a:spcAft>
        <a:defRPr sz="2400" b="1">
          <a:solidFill>
            <a:schemeClr val="accent1"/>
          </a:solidFill>
          <a:latin typeface="Arial" charset="0"/>
          <a:ea typeface="ＭＳ Ｐゴシック" pitchFamily="16" charset="-128"/>
        </a:defRPr>
      </a:lvl8pPr>
      <a:lvl9pPr marL="1828800" algn="l" rtl="0" eaLnBrk="1" fontAlgn="base" hangingPunct="1">
        <a:spcBef>
          <a:spcPct val="0"/>
        </a:spcBef>
        <a:spcAft>
          <a:spcPct val="0"/>
        </a:spcAft>
        <a:defRPr sz="2400" b="1">
          <a:solidFill>
            <a:schemeClr val="accent1"/>
          </a:solidFill>
          <a:latin typeface="Arial" charset="0"/>
          <a:ea typeface="ＭＳ Ｐゴシック" pitchFamily="16" charset="-128"/>
        </a:defRPr>
      </a:lvl9pPr>
    </p:titleStyle>
    <p:bodyStyle>
      <a:lvl1pPr marL="361950" indent="-361950" algn="l" rtl="0" eaLnBrk="1" fontAlgn="base" hangingPunct="1">
        <a:spcBef>
          <a:spcPct val="20000"/>
        </a:spcBef>
        <a:spcAft>
          <a:spcPct val="0"/>
        </a:spcAft>
        <a:buClr>
          <a:schemeClr val="accent2"/>
        </a:buClr>
        <a:buFont typeface="Wingdings" pitchFamily="2" charset="2"/>
        <a:buChar char="§"/>
        <a:defRPr sz="2400">
          <a:solidFill>
            <a:schemeClr val="tx1"/>
          </a:solidFill>
          <a:latin typeface="+mn-lt"/>
          <a:ea typeface="+mn-ea"/>
          <a:cs typeface="+mn-cs"/>
        </a:defRPr>
      </a:lvl1pPr>
      <a:lvl2pPr marL="628650" indent="-242888" algn="l" rtl="0" eaLnBrk="1" fontAlgn="base" hangingPunct="1">
        <a:lnSpc>
          <a:spcPts val="2200"/>
        </a:lnSpc>
        <a:spcBef>
          <a:spcPts val="400"/>
        </a:spcBef>
        <a:spcAft>
          <a:spcPct val="0"/>
        </a:spcAft>
        <a:buClr>
          <a:srgbClr val="7FA7C8"/>
        </a:buClr>
        <a:buFont typeface="Wingdings" pitchFamily="2" charset="2"/>
        <a:buChar char="§"/>
        <a:defRPr sz="2000">
          <a:solidFill>
            <a:schemeClr val="tx1"/>
          </a:solidFill>
          <a:latin typeface="+mn-lt"/>
          <a:ea typeface="+mn-ea"/>
        </a:defRPr>
      </a:lvl2pPr>
      <a:lvl3pPr marL="957263" indent="-190500" algn="l" rtl="0" eaLnBrk="1" fontAlgn="base" hangingPunct="1">
        <a:lnSpc>
          <a:spcPts val="2000"/>
        </a:lnSpc>
        <a:spcBef>
          <a:spcPts val="400"/>
        </a:spcBef>
        <a:spcAft>
          <a:spcPct val="0"/>
        </a:spcAft>
        <a:buClr>
          <a:srgbClr val="BFD3E3"/>
        </a:buClr>
        <a:buFont typeface="Wingdings" pitchFamily="2" charset="2"/>
        <a:buChar char="§"/>
        <a:defRPr sz="1600">
          <a:solidFill>
            <a:schemeClr val="tx1"/>
          </a:solidFill>
          <a:latin typeface="+mn-lt"/>
          <a:ea typeface="+mn-ea"/>
        </a:defRPr>
      </a:lvl3pPr>
      <a:lvl4pPr marL="1343025" indent="-195263" algn="l" rtl="0" eaLnBrk="1" fontAlgn="base" hangingPunct="1">
        <a:lnSpc>
          <a:spcPts val="1800"/>
        </a:lnSpc>
        <a:spcBef>
          <a:spcPts val="200"/>
        </a:spcBef>
        <a:spcAft>
          <a:spcPct val="0"/>
        </a:spcAft>
        <a:buClr>
          <a:srgbClr val="BFD3E3"/>
        </a:buClr>
        <a:buFont typeface="Wingdings" pitchFamily="2" charset="2"/>
        <a:buChar char="§"/>
        <a:defRPr sz="1400">
          <a:solidFill>
            <a:schemeClr val="tx1"/>
          </a:solidFill>
          <a:latin typeface="+mn-lt"/>
          <a:ea typeface="+mn-ea"/>
        </a:defRPr>
      </a:lvl4pPr>
      <a:lvl5pPr marL="1524000" indent="-96838" algn="l" rtl="0" eaLnBrk="1" fontAlgn="base" hangingPunct="1">
        <a:spcBef>
          <a:spcPct val="20000"/>
        </a:spcBef>
        <a:spcAft>
          <a:spcPct val="0"/>
        </a:spcAft>
        <a:buClr>
          <a:srgbClr val="BFD3E3"/>
        </a:buClr>
        <a:buFont typeface="Wingdings" pitchFamily="2" charset="2"/>
        <a:buChar char="§"/>
        <a:defRPr sz="1000">
          <a:solidFill>
            <a:schemeClr val="tx1"/>
          </a:solidFill>
          <a:latin typeface="+mn-lt"/>
          <a:ea typeface="+mn-ea"/>
        </a:defRPr>
      </a:lvl5pPr>
      <a:lvl6pPr marL="1981200" indent="-96838" algn="l" rtl="0" eaLnBrk="1" fontAlgn="base" hangingPunct="1">
        <a:spcBef>
          <a:spcPct val="20000"/>
        </a:spcBef>
        <a:spcAft>
          <a:spcPct val="0"/>
        </a:spcAft>
        <a:buClr>
          <a:srgbClr val="C0C0C0"/>
        </a:buClr>
        <a:buFont typeface="Wingdings" pitchFamily="16" charset="2"/>
        <a:buChar char="§"/>
        <a:defRPr sz="1000">
          <a:solidFill>
            <a:schemeClr val="tx1"/>
          </a:solidFill>
          <a:latin typeface="+mn-lt"/>
          <a:ea typeface="+mn-ea"/>
        </a:defRPr>
      </a:lvl6pPr>
      <a:lvl7pPr marL="2438400" indent="-96838" algn="l" rtl="0" eaLnBrk="1" fontAlgn="base" hangingPunct="1">
        <a:spcBef>
          <a:spcPct val="20000"/>
        </a:spcBef>
        <a:spcAft>
          <a:spcPct val="0"/>
        </a:spcAft>
        <a:buClr>
          <a:srgbClr val="C0C0C0"/>
        </a:buClr>
        <a:buFont typeface="Wingdings" pitchFamily="16" charset="2"/>
        <a:buChar char="§"/>
        <a:defRPr sz="1000">
          <a:solidFill>
            <a:schemeClr val="tx1"/>
          </a:solidFill>
          <a:latin typeface="+mn-lt"/>
          <a:ea typeface="+mn-ea"/>
        </a:defRPr>
      </a:lvl7pPr>
      <a:lvl8pPr marL="2895600" indent="-96838" algn="l" rtl="0" eaLnBrk="1" fontAlgn="base" hangingPunct="1">
        <a:spcBef>
          <a:spcPct val="20000"/>
        </a:spcBef>
        <a:spcAft>
          <a:spcPct val="0"/>
        </a:spcAft>
        <a:buClr>
          <a:srgbClr val="C0C0C0"/>
        </a:buClr>
        <a:buFont typeface="Wingdings" pitchFamily="16" charset="2"/>
        <a:buChar char="§"/>
        <a:defRPr sz="1000">
          <a:solidFill>
            <a:schemeClr val="tx1"/>
          </a:solidFill>
          <a:latin typeface="+mn-lt"/>
          <a:ea typeface="+mn-ea"/>
        </a:defRPr>
      </a:lvl8pPr>
      <a:lvl9pPr marL="3352800" indent="-96838" algn="l" rtl="0" eaLnBrk="1" fontAlgn="base" hangingPunct="1">
        <a:spcBef>
          <a:spcPct val="20000"/>
        </a:spcBef>
        <a:spcAft>
          <a:spcPct val="0"/>
        </a:spcAft>
        <a:buClr>
          <a:srgbClr val="C0C0C0"/>
        </a:buClr>
        <a:buFont typeface="Wingdings" pitchFamily="16" charset="2"/>
        <a:buChar char="§"/>
        <a:defRPr sz="1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7725309"/>
      </p:ext>
    </p:extLst>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1323634313"/>
      </p:ext>
    </p:extLst>
  </p:cSld>
  <p:clrMap bg1="lt1" tx1="dk1" bg2="lt2" tx2="dk2" accent1="accent1" accent2="accent2" accent3="accent3" accent4="accent4" accent5="accent5" accent6="accent6" hlink="hlink" folHlink="folHlink"/>
  <p:sldLayoutIdLst>
    <p:sldLayoutId id="2147486842" r:id="rId1"/>
    <p:sldLayoutId id="2147486843" r:id="rId2"/>
    <p:sldLayoutId id="2147486844" r:id="rId3"/>
    <p:sldLayoutId id="2147486845" r:id="rId4"/>
    <p:sldLayoutId id="2147486846" r:id="rId5"/>
    <p:sldLayoutId id="2147486847" r:id="rId6"/>
    <p:sldLayoutId id="2147486848" r:id="rId7"/>
    <p:sldLayoutId id="2147486849" r:id="rId8"/>
    <p:sldLayoutId id="2147486850" r:id="rId9"/>
    <p:sldLayoutId id="2147486851" r:id="rId10"/>
    <p:sldLayoutId id="21474868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88311972"/>
      </p:ext>
    </p:extLst>
  </p:cSld>
  <p:clrMap bg1="lt1" tx1="dk1" bg2="lt2" tx2="dk2" accent1="accent1" accent2="accent2" accent3="accent3" accent4="accent4" accent5="accent5" accent6="accent6" hlink="hlink" folHlink="folHlink"/>
  <p:sldLayoutIdLst>
    <p:sldLayoutId id="2147486854" r:id="rId1"/>
    <p:sldLayoutId id="2147486855" r:id="rId2"/>
    <p:sldLayoutId id="2147486856"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898792108"/>
      </p:ext>
    </p:extLst>
  </p:cSld>
  <p:clrMap bg1="lt1" tx1="dk1" bg2="lt2" tx2="dk2" accent1="accent1" accent2="accent2" accent3="accent3" accent4="accent4" accent5="accent5" accent6="accent6" hlink="hlink" folHlink="folHlink"/>
  <p:sldLayoutIdLst>
    <p:sldLayoutId id="2147486866" r:id="rId1"/>
    <p:sldLayoutId id="2147486867" r:id="rId2"/>
    <p:sldLayoutId id="2147486868" r:id="rId3"/>
    <p:sldLayoutId id="2147486869" r:id="rId4"/>
    <p:sldLayoutId id="2147486870" r:id="rId5"/>
    <p:sldLayoutId id="2147486871" r:id="rId6"/>
    <p:sldLayoutId id="2147486872" r:id="rId7"/>
    <p:sldLayoutId id="2147486873" r:id="rId8"/>
    <p:sldLayoutId id="2147486874" r:id="rId9"/>
    <p:sldLayoutId id="2147486875" r:id="rId10"/>
    <p:sldLayoutId id="21474868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36387880"/>
      </p:ext>
    </p:extLst>
  </p:cSld>
  <p:clrMap bg1="lt1" tx1="dk1" bg2="lt2" tx2="dk2" accent1="accent1" accent2="accent2" accent3="accent3" accent4="accent4" accent5="accent5" accent6="accent6" hlink="hlink" folHlink="folHlink"/>
  <p:sldLayoutIdLst>
    <p:sldLayoutId id="2147486891" r:id="rId1"/>
    <p:sldLayoutId id="2147486892" r:id="rId2"/>
    <p:sldLayoutId id="2147486893" r:id="rId3"/>
    <p:sldLayoutId id="2147486894" r:id="rId4"/>
    <p:sldLayoutId id="2147486895" r:id="rId5"/>
    <p:sldLayoutId id="2147486896" r:id="rId6"/>
    <p:sldLayoutId id="2147486897" r:id="rId7"/>
    <p:sldLayoutId id="2147486898" r:id="rId8"/>
    <p:sldLayoutId id="2147486899" r:id="rId9"/>
    <p:sldLayoutId id="2147486900" r:id="rId10"/>
    <p:sldLayoutId id="2147486901" r:id="rId11"/>
    <p:sldLayoutId id="21474869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458200" y="5943600"/>
            <a:ext cx="685800" cy="914400"/>
          </a:xfrm>
          <a:prstGeom prst="rect">
            <a:avLst/>
          </a:prstGeom>
          <a:gradFill flip="none" rotWithShape="1">
            <a:gsLst>
              <a:gs pos="73000">
                <a:schemeClr val="bg1"/>
              </a:gs>
              <a:gs pos="80000">
                <a:srgbClr val="002D72"/>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628650" y="1421175"/>
            <a:ext cx="7886700" cy="48143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p:cNvSpPr/>
          <p:nvPr userDrawn="1"/>
        </p:nvSpPr>
        <p:spPr>
          <a:xfrm>
            <a:off x="0" y="1218025"/>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userDrawn="1"/>
        </p:nvPicPr>
        <p:blipFill rotWithShape="1">
          <a:blip r:embed="rId17" cstate="print">
            <a:extLst>
              <a:ext uri="{28A0092B-C50C-407E-A947-70E740481C1C}">
                <a14:useLocalDpi xmlns:a14="http://schemas.microsoft.com/office/drawing/2010/main"/>
              </a:ext>
            </a:extLst>
          </a:blip>
          <a:srcRect/>
          <a:stretch/>
        </p:blipFill>
        <p:spPr>
          <a:xfrm>
            <a:off x="181738" y="95826"/>
            <a:ext cx="993109" cy="1005840"/>
          </a:xfrm>
          <a:prstGeom prst="rect">
            <a:avLst/>
          </a:prstGeom>
        </p:spPr>
      </p:pic>
      <p:sp>
        <p:nvSpPr>
          <p:cNvPr id="8" name="Footer Placeholder 4">
            <a:extLst>
              <a:ext uri="{FF2B5EF4-FFF2-40B4-BE49-F238E27FC236}">
                <a16:creationId xmlns:a16="http://schemas.microsoft.com/office/drawing/2014/main" id="{7FD9DD7F-1471-4BB0-86CE-D7CA1CC29172}"/>
              </a:ext>
            </a:extLst>
          </p:cNvPr>
          <p:cNvSpPr>
            <a:spLocks noGrp="1"/>
          </p:cNvSpPr>
          <p:nvPr>
            <p:ph type="ftr" sz="quarter" idx="3"/>
          </p:nvPr>
        </p:nvSpPr>
        <p:spPr>
          <a:xfrm>
            <a:off x="4711356" y="6356351"/>
            <a:ext cx="3656056" cy="365125"/>
          </a:xfrm>
          <a:prstGeom prst="rect">
            <a:avLst/>
          </a:prstGeom>
        </p:spPr>
        <p:txBody>
          <a:bodyPr/>
          <a:lstStyle>
            <a:lvl1pPr algn="r">
              <a:defRPr/>
            </a:lvl1pPr>
          </a:lstStyle>
          <a:p>
            <a:r>
              <a:rPr lang="en-US" dirty="0"/>
              <a:t>SRC Select Disclosure</a:t>
            </a:r>
          </a:p>
        </p:txBody>
      </p:sp>
    </p:spTree>
    <p:extLst>
      <p:ext uri="{BB962C8B-B14F-4D97-AF65-F5344CB8AC3E}">
        <p14:creationId xmlns:p14="http://schemas.microsoft.com/office/powerpoint/2010/main" val="534475778"/>
      </p:ext>
    </p:extLst>
  </p:cSld>
  <p:clrMap bg1="lt1" tx1="dk1" bg2="lt2" tx2="dk2" accent1="accent1" accent2="accent2" accent3="accent3" accent4="accent4" accent5="accent5" accent6="accent6" hlink="hlink" folHlink="folHlink"/>
  <p:sldLayoutIdLst>
    <p:sldLayoutId id="2147486916" r:id="rId1"/>
    <p:sldLayoutId id="2147486917" r:id="rId2"/>
    <p:sldLayoutId id="2147486918" r:id="rId3"/>
    <p:sldLayoutId id="2147486919" r:id="rId4"/>
    <p:sldLayoutId id="2147486920" r:id="rId5"/>
    <p:sldLayoutId id="2147486921" r:id="rId6"/>
    <p:sldLayoutId id="2147486922" r:id="rId7"/>
    <p:sldLayoutId id="2147486923" r:id="rId8"/>
    <p:sldLayoutId id="2147486924" r:id="rId9"/>
    <p:sldLayoutId id="2147486925" r:id="rId10"/>
    <p:sldLayoutId id="2147486926" r:id="rId11"/>
    <p:sldLayoutId id="2147486927" r:id="rId12"/>
    <p:sldLayoutId id="2147486928" r:id="rId13"/>
    <p:sldLayoutId id="2147486929" r:id="rId14"/>
    <p:sldLayoutId id="2147486930" r:id="rId15"/>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819234975"/>
      </p:ext>
    </p:extLst>
  </p:cSld>
  <p:clrMap bg1="lt1" tx1="dk1" bg2="lt2" tx2="dk2" accent1="accent1" accent2="accent2" accent3="accent3" accent4="accent4" accent5="accent5" accent6="accent6" hlink="hlink" folHlink="folHlink"/>
  <p:sldLayoutIdLst>
    <p:sldLayoutId id="2147486941" r:id="rId1"/>
    <p:sldLayoutId id="2147486942" r:id="rId2"/>
    <p:sldLayoutId id="2147486943" r:id="rId3"/>
    <p:sldLayoutId id="2147486944" r:id="rId4"/>
    <p:sldLayoutId id="2147486945" r:id="rId5"/>
    <p:sldLayoutId id="2147486946" r:id="rId6"/>
    <p:sldLayoutId id="2147486947" r:id="rId7"/>
    <p:sldLayoutId id="2147486948" r:id="rId8"/>
    <p:sldLayoutId id="2147486949" r:id="rId9"/>
    <p:sldLayoutId id="2147486950" r:id="rId10"/>
    <p:sldLayoutId id="21474869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1672510"/>
      </p:ext>
    </p:extLst>
  </p:cSld>
  <p:clrMap bg1="lt1" tx1="dk1" bg2="lt2" tx2="dk2" accent1="accent1" accent2="accent2" accent3="accent3" accent4="accent4" accent5="accent5" accent6="accent6" hlink="hlink" folHlink="folHlink"/>
  <p:sldLayoutIdLst>
    <p:sldLayoutId id="2147486953" r:id="rId1"/>
    <p:sldLayoutId id="2147486954" r:id="rId2"/>
    <p:sldLayoutId id="2147486955" r:id="rId3"/>
    <p:sldLayoutId id="2147486956" r:id="rId4"/>
    <p:sldLayoutId id="2147486957" r:id="rId5"/>
    <p:sldLayoutId id="2147486958" r:id="rId6"/>
    <p:sldLayoutId id="2147486959" r:id="rId7"/>
    <p:sldLayoutId id="2147486960" r:id="rId8"/>
    <p:sldLayoutId id="2147486961" r:id="rId9"/>
    <p:sldLayoutId id="2147486962" r:id="rId10"/>
    <p:sldLayoutId id="21474869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22488189"/>
      </p:ext>
    </p:extLst>
  </p:cSld>
  <p:clrMap bg1="lt1" tx1="dk1" bg2="lt2" tx2="dk2" accent1="accent1" accent2="accent2" accent3="accent3" accent4="accent4" accent5="accent5" accent6="accent6" hlink="hlink" folHlink="folHlink"/>
  <p:sldLayoutIdLst>
    <p:sldLayoutId id="2147486968" r:id="rId1"/>
    <p:sldLayoutId id="2147486969" r:id="rId2"/>
    <p:sldLayoutId id="2147486970" r:id="rId3"/>
    <p:sldLayoutId id="2147486971" r:id="rId4"/>
    <p:sldLayoutId id="2147486972" r:id="rId5"/>
    <p:sldLayoutId id="2147486973" r:id="rId6"/>
    <p:sldLayoutId id="2147486974" r:id="rId7"/>
    <p:sldLayoutId id="2147486975" r:id="rId8"/>
    <p:sldLayoutId id="2147486976" r:id="rId9"/>
    <p:sldLayoutId id="2147486977" r:id="rId10"/>
    <p:sldLayoutId id="214748697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458200" y="5943600"/>
            <a:ext cx="685800" cy="914400"/>
          </a:xfrm>
          <a:prstGeom prst="rect">
            <a:avLst/>
          </a:prstGeom>
          <a:gradFill flip="none" rotWithShape="1">
            <a:gsLst>
              <a:gs pos="73000">
                <a:schemeClr val="bg1"/>
              </a:gs>
              <a:gs pos="80000">
                <a:srgbClr val="002D72"/>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628650" y="1421175"/>
            <a:ext cx="7886700" cy="48143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p:cNvSpPr/>
          <p:nvPr userDrawn="1"/>
        </p:nvSpPr>
        <p:spPr>
          <a:xfrm>
            <a:off x="0" y="1218025"/>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42836883"/>
      </p:ext>
    </p:extLst>
  </p:cSld>
  <p:clrMap bg1="lt1" tx1="dk1" bg2="lt2" tx2="dk2" accent1="accent1" accent2="accent2" accent3="accent3" accent4="accent4" accent5="accent5" accent6="accent6" hlink="hlink" folHlink="folHlink"/>
  <p:sldLayoutIdLst>
    <p:sldLayoutId id="2147487028" r:id="rId1"/>
    <p:sldLayoutId id="2147487029" r:id="rId2"/>
    <p:sldLayoutId id="2147487030" r:id="rId3"/>
    <p:sldLayoutId id="2147487031" r:id="rId4"/>
    <p:sldLayoutId id="2147487032" r:id="rId5"/>
    <p:sldLayoutId id="2147487033" r:id="rId6"/>
    <p:sldLayoutId id="2147487034" r:id="rId7"/>
    <p:sldLayoutId id="2147487035" r:id="rId8"/>
    <p:sldLayoutId id="2147487036" r:id="rId9"/>
    <p:sldLayoutId id="2147487037" r:id="rId10"/>
    <p:sldLayoutId id="2147487038" r:id="rId11"/>
    <p:sldLayoutId id="2147487039" r:id="rId12"/>
    <p:sldLayoutId id="2147487040" r:id="rId13"/>
    <p:sldLayoutId id="2147487041" r:id="rId14"/>
    <p:sldLayoutId id="2147487042"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1311892870"/>
      </p:ext>
    </p:extLst>
  </p:cSld>
  <p:clrMap bg1="lt1" tx1="dk1" bg2="lt2" tx2="dk2" accent1="accent1" accent2="accent2" accent3="accent3" accent4="accent4" accent5="accent5" accent6="accent6" hlink="hlink" folHlink="folHlink"/>
  <p:sldLayoutIdLst>
    <p:sldLayoutId id="2147487059" r:id="rId1"/>
    <p:sldLayoutId id="2147487060" r:id="rId2"/>
    <p:sldLayoutId id="2147487061" r:id="rId3"/>
    <p:sldLayoutId id="2147487062" r:id="rId4"/>
    <p:sldLayoutId id="2147487063" r:id="rId5"/>
    <p:sldLayoutId id="2147487064" r:id="rId6"/>
    <p:sldLayoutId id="2147487065" r:id="rId7"/>
    <p:sldLayoutId id="2147487066" r:id="rId8"/>
    <p:sldLayoutId id="2147487067" r:id="rId9"/>
    <p:sldLayoutId id="2147487068" r:id="rId10"/>
    <p:sldLayoutId id="2147487069" r:id="rId11"/>
    <p:sldLayoutId id="2147487070"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3231763"/>
      </p:ext>
    </p:extLst>
  </p:cSld>
  <p:clrMap bg1="lt1" tx1="dk1" bg2="lt2" tx2="dk2" accent1="accent1" accent2="accent2" accent3="accent3" accent4="accent4" accent5="accent5" accent6="accent6" hlink="hlink" folHlink="folHlink"/>
  <p:sldLayoutIdLst>
    <p:sldLayoutId id="2147487114" r:id="rId1"/>
    <p:sldLayoutId id="2147487115" r:id="rId2"/>
    <p:sldLayoutId id="2147487116" r:id="rId3"/>
    <p:sldLayoutId id="2147487117" r:id="rId4"/>
    <p:sldLayoutId id="2147487118" r:id="rId5"/>
    <p:sldLayoutId id="2147487119" r:id="rId6"/>
    <p:sldLayoutId id="2147487120" r:id="rId7"/>
    <p:sldLayoutId id="2147487121" r:id="rId8"/>
    <p:sldLayoutId id="2147487122" r:id="rId9"/>
    <p:sldLayoutId id="2147487123" r:id="rId10"/>
    <p:sldLayoutId id="2147487124" r:id="rId11"/>
    <p:sldLayoutId id="214748712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108920"/>
      </p:ext>
    </p:extLst>
  </p:cSld>
  <p:clrMap bg1="lt1" tx1="dk1" bg2="lt2" tx2="dk2" accent1="accent1" accent2="accent2" accent3="accent3" accent4="accent4" accent5="accent5" accent6="accent6" hlink="hlink" folHlink="folHlink"/>
  <p:sldLayoutIdLst>
    <p:sldLayoutId id="2147487153" r:id="rId1"/>
    <p:sldLayoutId id="2147487154" r:id="rId2"/>
    <p:sldLayoutId id="2147487155" r:id="rId3"/>
    <p:sldLayoutId id="2147487156"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40639"/>
            <a:ext cx="8610600" cy="724062"/>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764703"/>
            <a:ext cx="8610600" cy="5680231"/>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490351"/>
            <a:ext cx="2895600" cy="3435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a:latin typeface="Cambria" panose="02040503050406030204" pitchFamily="18" charset="0"/>
              </a:defRPr>
            </a:lvl1pPr>
          </a:lstStyle>
          <a:p>
            <a:endParaRPr lang="en-US" altLang="en-US" dirty="0">
              <a:ea typeface="Cambria" panose="02040503050406030204" pitchFamily="18" charset="0"/>
            </a:endParaRPr>
          </a:p>
        </p:txBody>
      </p:sp>
      <p:sp>
        <p:nvSpPr>
          <p:cNvPr id="100358" name="Rectangle 1030"/>
          <p:cNvSpPr>
            <a:spLocks noGrp="1" noChangeArrowheads="1"/>
          </p:cNvSpPr>
          <p:nvPr>
            <p:ph type="sldNum" sz="quarter" idx="4"/>
          </p:nvPr>
        </p:nvSpPr>
        <p:spPr bwMode="auto">
          <a:xfrm>
            <a:off x="6702774" y="6485589"/>
            <a:ext cx="2133600" cy="3435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400">
                <a:latin typeface="Cambria" panose="02040503050406030204" pitchFamily="18" charset="0"/>
              </a:defRPr>
            </a:lvl1pPr>
          </a:lstStyle>
          <a:p>
            <a:fld id="{6F400BD0-49BF-48FC-8114-37C1D4F5AB3D}" type="slidenum">
              <a:rPr lang="en-US" altLang="en-US" smtClean="0">
                <a:ea typeface="Cambria" panose="02040503050406030204" pitchFamily="18" charset="0"/>
              </a:rPr>
              <a:pPr/>
              <a:t>‹#›</a:t>
            </a:fld>
            <a:endParaRPr lang="en-US" altLang="en-US" dirty="0">
              <a:ea typeface="Cambria" panose="02040503050406030204" pitchFamily="18" charset="0"/>
            </a:endParaRPr>
          </a:p>
        </p:txBody>
      </p:sp>
      <p:sp>
        <p:nvSpPr>
          <p:cNvPr id="100360" name="Line 1032"/>
          <p:cNvSpPr>
            <a:spLocks noChangeShapeType="1"/>
          </p:cNvSpPr>
          <p:nvPr/>
        </p:nvSpPr>
        <p:spPr bwMode="auto">
          <a:xfrm>
            <a:off x="228600" y="6444936"/>
            <a:ext cx="8610600" cy="0"/>
          </a:xfrm>
          <a:prstGeom prst="line">
            <a:avLst/>
          </a:prstGeom>
          <a:noFill/>
          <a:ln w="19050">
            <a:solidFill>
              <a:schemeClr val="accent1"/>
            </a:solidFill>
            <a:round/>
            <a:headEnd/>
            <a:tailEnd/>
          </a:ln>
          <a:effectLst/>
        </p:spPr>
        <p:txBody>
          <a:bodyPr/>
          <a:lstStyle/>
          <a:p>
            <a:pPr>
              <a:defRPr/>
            </a:pPr>
            <a:endParaRPr lang="en-US">
              <a:latin typeface="Cambria" panose="02040503050406030204" pitchFamily="18" charset="0"/>
              <a:ea typeface="Cambria" panose="02040503050406030204" pitchFamily="18" charset="0"/>
            </a:endParaRPr>
          </a:p>
        </p:txBody>
      </p:sp>
      <p:sp>
        <p:nvSpPr>
          <p:cNvPr id="100361" name="Line 1033"/>
          <p:cNvSpPr>
            <a:spLocks noChangeShapeType="1"/>
          </p:cNvSpPr>
          <p:nvPr/>
        </p:nvSpPr>
        <p:spPr bwMode="auto">
          <a:xfrm>
            <a:off x="225774" y="764704"/>
            <a:ext cx="8610600" cy="0"/>
          </a:xfrm>
          <a:prstGeom prst="line">
            <a:avLst/>
          </a:prstGeom>
          <a:noFill/>
          <a:ln w="19050">
            <a:solidFill>
              <a:schemeClr val="accent1"/>
            </a:solidFill>
            <a:round/>
            <a:headEnd/>
            <a:tailEnd/>
          </a:ln>
          <a:effectLst/>
        </p:spPr>
        <p:txBody>
          <a:bodyPr/>
          <a:lstStyle/>
          <a:p>
            <a:pPr>
              <a:defRPr/>
            </a:pP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0536145"/>
      </p:ext>
    </p:extLst>
  </p:cSld>
  <p:clrMap bg1="lt1" tx1="dk1" bg2="lt2" tx2="dk2" accent1="accent1" accent2="accent2" accent3="accent3" accent4="accent4" accent5="accent5" accent6="accent6" hlink="hlink" folHlink="folHlink"/>
  <p:sldLayoutIdLst>
    <p:sldLayoutId id="2147487163" r:id="rId1"/>
    <p:sldLayoutId id="2147487164" r:id="rId2"/>
    <p:sldLayoutId id="2147487165" r:id="rId3"/>
    <p:sldLayoutId id="2147487166" r:id="rId4"/>
    <p:sldLayoutId id="2147487167" r:id="rId5"/>
    <p:sldLayoutId id="2147487168" r:id="rId6"/>
    <p:sldLayoutId id="2147487169" r:id="rId7"/>
    <p:sldLayoutId id="2147487170" r:id="rId8"/>
    <p:sldLayoutId id="2147487171" r:id="rId9"/>
    <p:sldLayoutId id="2147487172" r:id="rId10"/>
    <p:sldLayoutId id="2147487173" r:id="rId11"/>
  </p:sldLayoutIdLst>
  <p:transition/>
  <p:hf hdr="0" ftr="0" dt="0"/>
  <p:txStyles>
    <p:titleStyle>
      <a:lvl1pPr algn="l" rtl="0" eaLnBrk="0" fontAlgn="base" hangingPunct="0">
        <a:spcBef>
          <a:spcPct val="0"/>
        </a:spcBef>
        <a:spcAft>
          <a:spcPct val="0"/>
        </a:spcAft>
        <a:defRPr sz="3200" b="1">
          <a:solidFill>
            <a:schemeClr val="tx2"/>
          </a:solidFill>
          <a:latin typeface="Helvetica" pitchFamily="2" charset="0"/>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Helvetica" pitchFamily="2" charset="0"/>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000">
          <a:solidFill>
            <a:schemeClr val="tx1"/>
          </a:solidFill>
          <a:latin typeface="Helvetica" pitchFamily="2" charset="0"/>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Helvetica" pitchFamily="2" charset="0"/>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Helvetica" pitchFamily="2" charset="0"/>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Helvetica" pitchFamily="2"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F3772-9A14-4310-AA97-ADA9BE0847FC}" type="datetimeFigureOut">
              <a:rPr lang="en-CH" smtClean="0"/>
              <a:t>11/10/22</a:t>
            </a:fld>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391517116"/>
      </p:ext>
    </p:extLst>
  </p:cSld>
  <p:clrMap bg1="lt1" tx1="dk1" bg2="lt2" tx2="dk2" accent1="accent1" accent2="accent2" accent3="accent3" accent4="accent4" accent5="accent5" accent6="accent6" hlink="hlink" folHlink="folHlink"/>
  <p:sldLayoutIdLst>
    <p:sldLayoutId id="2147487180" r:id="rId1"/>
    <p:sldLayoutId id="2147487181" r:id="rId2"/>
    <p:sldLayoutId id="2147487182" r:id="rId3"/>
    <p:sldLayoutId id="2147487183" r:id="rId4"/>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1154008692"/>
      </p:ext>
    </p:extLst>
  </p:cSld>
  <p:clrMap bg1="lt1" tx1="dk1" bg2="lt2" tx2="dk2" accent1="accent1" accent2="accent2" accent3="accent3" accent4="accent4" accent5="accent5" accent6="accent6" hlink="hlink" folHlink="folHlink"/>
  <p:sldLayoutIdLst>
    <p:sldLayoutId id="2147487185" r:id="rId1"/>
    <p:sldLayoutId id="2147487186" r:id="rId2"/>
    <p:sldLayoutId id="2147487187" r:id="rId3"/>
    <p:sldLayoutId id="2147487188" r:id="rId4"/>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rgbClr val="7FC1F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Tree>
    <p:extLst>
      <p:ext uri="{BB962C8B-B14F-4D97-AF65-F5344CB8AC3E}">
        <p14:creationId xmlns:p14="http://schemas.microsoft.com/office/powerpoint/2010/main" val="1165827275"/>
      </p:ext>
    </p:extLst>
  </p:cSld>
  <p:clrMap bg1="lt1" tx1="dk1" bg2="lt2" tx2="dk2" accent1="accent1" accent2="accent2" accent3="accent3" accent4="accent4" accent5="accent5" accent6="accent6" hlink="hlink" folHlink="folHlink"/>
  <p:sldLayoutIdLst>
    <p:sldLayoutId id="2147487190" r:id="rId1"/>
    <p:sldLayoutId id="2147487191" r:id="rId2"/>
    <p:sldLayoutId id="2147487192" r:id="rId3"/>
    <p:sldLayoutId id="2147487193" r:id="rId4"/>
    <p:sldLayoutId id="2147487194" r:id="rId5"/>
    <p:sldLayoutId id="2147487195" r:id="rId6"/>
    <p:sldLayoutId id="2147487196" r:id="rId7"/>
    <p:sldLayoutId id="2147487197" r:id="rId8"/>
    <p:sldLayoutId id="2147487198" r:id="rId9"/>
    <p:sldLayoutId id="2147487199" r:id="rId10"/>
    <p:sldLayoutId id="2147487200" r:id="rId11"/>
    <p:sldLayoutId id="2147487201"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148.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mailto:dsenol@andrew.cmu.edu" TargetMode="External"/><Relationship Id="rId7" Type="http://schemas.openxmlformats.org/officeDocument/2006/relationships/image" Target="../media/image163.png"/><Relationship Id="rId2" Type="http://schemas.openxmlformats.org/officeDocument/2006/relationships/notesSlide" Target="../notesSlides/notesSlide48.xml"/><Relationship Id="rId1" Type="http://schemas.openxmlformats.org/officeDocument/2006/relationships/slideLayout" Target="../slideLayouts/slideLayout401.xml"/><Relationship Id="rId6" Type="http://schemas.openxmlformats.org/officeDocument/2006/relationships/image" Target="../media/image162.png"/><Relationship Id="rId11" Type="http://schemas.openxmlformats.org/officeDocument/2006/relationships/image" Target="../media/image166.tiff"/><Relationship Id="rId5" Type="http://schemas.openxmlformats.org/officeDocument/2006/relationships/image" Target="../media/image161.tiff"/><Relationship Id="rId10" Type="http://schemas.openxmlformats.org/officeDocument/2006/relationships/image" Target="../media/image165.png"/><Relationship Id="rId4" Type="http://schemas.openxmlformats.org/officeDocument/2006/relationships/image" Target="../media/image160.tiff"/><Relationship Id="rId9" Type="http://schemas.openxmlformats.org/officeDocument/2006/relationships/image" Target="../media/image22.tiff"/></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02.xml"/><Relationship Id="rId1" Type="http://schemas.openxmlformats.org/officeDocument/2006/relationships/tags" Target="../tags/tag11.xml"/><Relationship Id="rId4" Type="http://schemas.openxmlformats.org/officeDocument/2006/relationships/image" Target="../media/image167.e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02.xml"/><Relationship Id="rId1" Type="http://schemas.openxmlformats.org/officeDocument/2006/relationships/tags" Target="../tags/tag1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02.xml"/><Relationship Id="rId1" Type="http://schemas.openxmlformats.org/officeDocument/2006/relationships/tags" Target="../tags/tag1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02.xml"/><Relationship Id="rId1" Type="http://schemas.openxmlformats.org/officeDocument/2006/relationships/tags" Target="../tags/tag14.xml"/><Relationship Id="rId5" Type="http://schemas.openxmlformats.org/officeDocument/2006/relationships/image" Target="../media/image169.emf"/><Relationship Id="rId4" Type="http://schemas.openxmlformats.org/officeDocument/2006/relationships/image" Target="../media/image168.emf"/></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02.xml"/><Relationship Id="rId1" Type="http://schemas.openxmlformats.org/officeDocument/2006/relationships/tags" Target="../tags/tag15.xml"/><Relationship Id="rId5" Type="http://schemas.openxmlformats.org/officeDocument/2006/relationships/image" Target="../media/image169.emf"/><Relationship Id="rId4" Type="http://schemas.openxmlformats.org/officeDocument/2006/relationships/image" Target="../media/image168.emf"/></Relationships>
</file>

<file path=ppt/slides/_rels/slide108.xml.rels><?xml version="1.0" encoding="UTF-8" standalone="yes"?>
<Relationships xmlns="http://schemas.openxmlformats.org/package/2006/relationships"><Relationship Id="rId8" Type="http://schemas.openxmlformats.org/officeDocument/2006/relationships/image" Target="../media/image174.emf"/><Relationship Id="rId3" Type="http://schemas.openxmlformats.org/officeDocument/2006/relationships/notesSlide" Target="../notesSlides/notesSlide54.xml"/><Relationship Id="rId7" Type="http://schemas.openxmlformats.org/officeDocument/2006/relationships/image" Target="../media/image173.emf"/><Relationship Id="rId2" Type="http://schemas.openxmlformats.org/officeDocument/2006/relationships/slideLayout" Target="../slideLayouts/slideLayout402.xml"/><Relationship Id="rId1" Type="http://schemas.openxmlformats.org/officeDocument/2006/relationships/tags" Target="../tags/tag16.xml"/><Relationship Id="rId6" Type="http://schemas.openxmlformats.org/officeDocument/2006/relationships/image" Target="../media/image172.emf"/><Relationship Id="rId5" Type="http://schemas.openxmlformats.org/officeDocument/2006/relationships/image" Target="../media/image171.emf"/><Relationship Id="rId4" Type="http://schemas.openxmlformats.org/officeDocument/2006/relationships/image" Target="../media/image170.e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02.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mailto:onur.mutlu@inf.ethz.ch" TargetMode="External"/><Relationship Id="rId7" Type="http://schemas.openxmlformats.org/officeDocument/2006/relationships/image" Target="../media/image39.png"/><Relationship Id="rId2" Type="http://schemas.openxmlformats.org/officeDocument/2006/relationships/hyperlink" Target="https://people.inf.ethz.ch/omutlu/" TargetMode="Externa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jp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02.xml"/><Relationship Id="rId1" Type="http://schemas.openxmlformats.org/officeDocument/2006/relationships/tags" Target="../tags/tag18.xml"/><Relationship Id="rId5" Type="http://schemas.openxmlformats.org/officeDocument/2006/relationships/image" Target="../media/image176.emf"/><Relationship Id="rId4" Type="http://schemas.openxmlformats.org/officeDocument/2006/relationships/image" Target="../media/image175.emf"/></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02.xml"/><Relationship Id="rId1" Type="http://schemas.openxmlformats.org/officeDocument/2006/relationships/tags" Target="../tags/tag19.xml"/><Relationship Id="rId5" Type="http://schemas.openxmlformats.org/officeDocument/2006/relationships/image" Target="../media/image176.emf"/><Relationship Id="rId4" Type="http://schemas.openxmlformats.org/officeDocument/2006/relationships/image" Target="../media/image175.emf"/></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0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02.xml"/><Relationship Id="rId1" Type="http://schemas.openxmlformats.org/officeDocument/2006/relationships/tags" Target="../tags/tag20.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02.xml"/><Relationship Id="rId1" Type="http://schemas.openxmlformats.org/officeDocument/2006/relationships/tags" Target="../tags/tag21.xml"/></Relationships>
</file>

<file path=ppt/slides/_rels/slide115.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148.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s://www.youtube.com/watch?v=NFU2GANPJNU"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mailto:dsenol@andrew.cmu.edu" TargetMode="External"/><Relationship Id="rId7" Type="http://schemas.openxmlformats.org/officeDocument/2006/relationships/image" Target="../media/image163.png"/><Relationship Id="rId2" Type="http://schemas.openxmlformats.org/officeDocument/2006/relationships/notesSlide" Target="../notesSlides/notesSlide61.xml"/><Relationship Id="rId1" Type="http://schemas.openxmlformats.org/officeDocument/2006/relationships/slideLayout" Target="../slideLayouts/slideLayout401.xml"/><Relationship Id="rId6" Type="http://schemas.openxmlformats.org/officeDocument/2006/relationships/image" Target="../media/image162.png"/><Relationship Id="rId11" Type="http://schemas.openxmlformats.org/officeDocument/2006/relationships/image" Target="../media/image166.tiff"/><Relationship Id="rId5" Type="http://schemas.openxmlformats.org/officeDocument/2006/relationships/image" Target="../media/image161.tiff"/><Relationship Id="rId10" Type="http://schemas.openxmlformats.org/officeDocument/2006/relationships/image" Target="../media/image165.png"/><Relationship Id="rId4" Type="http://schemas.openxmlformats.org/officeDocument/2006/relationships/image" Target="../media/image160.tiff"/><Relationship Id="rId9" Type="http://schemas.openxmlformats.org/officeDocument/2006/relationships/image" Target="../media/image22.tif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hyperlink" Target="https://arxiv.org/pdf/2205.05883.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hyperlink" Target="mailto:damlasenolcali@gmail.com" TargetMode="External"/><Relationship Id="rId7" Type="http://schemas.openxmlformats.org/officeDocument/2006/relationships/image" Target="../media/image162.png"/><Relationship Id="rId2" Type="http://schemas.openxmlformats.org/officeDocument/2006/relationships/notesSlide" Target="../notesSlides/notesSlide62.xml"/><Relationship Id="rId1" Type="http://schemas.openxmlformats.org/officeDocument/2006/relationships/slideLayout" Target="../slideLayouts/slideLayout401.xml"/><Relationship Id="rId6" Type="http://schemas.openxmlformats.org/officeDocument/2006/relationships/image" Target="../media/image161.tiff"/><Relationship Id="rId5" Type="http://schemas.openxmlformats.org/officeDocument/2006/relationships/image" Target="../media/image160.tiff"/><Relationship Id="rId10" Type="http://schemas.openxmlformats.org/officeDocument/2006/relationships/image" Target="../media/image165.png"/><Relationship Id="rId4" Type="http://schemas.openxmlformats.org/officeDocument/2006/relationships/hyperlink" Target="https://damlasenolcali.github.io/" TargetMode="External"/><Relationship Id="rId9" Type="http://schemas.openxmlformats.org/officeDocument/2006/relationships/image" Target="../media/image22.tiff"/></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02.xml"/><Relationship Id="rId1" Type="http://schemas.openxmlformats.org/officeDocument/2006/relationships/tags" Target="../tags/tag22.xml"/><Relationship Id="rId4" Type="http://schemas.openxmlformats.org/officeDocument/2006/relationships/image" Target="../media/image178.png"/></Relationships>
</file>

<file path=ppt/slides/_rels/slide1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4.xml"/><Relationship Id="rId1" Type="http://schemas.openxmlformats.org/officeDocument/2006/relationships/slideLayout" Target="../slideLayouts/slideLayout402.xml"/><Relationship Id="rId4" Type="http://schemas.openxmlformats.org/officeDocument/2006/relationships/image" Target="../media/image180.png"/></Relationships>
</file>

<file path=ppt/slides/_rels/slide12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5.xml"/><Relationship Id="rId1" Type="http://schemas.openxmlformats.org/officeDocument/2006/relationships/slideLayout" Target="../slideLayouts/slideLayout402.xml"/><Relationship Id="rId5" Type="http://schemas.openxmlformats.org/officeDocument/2006/relationships/image" Target="../media/image183.png"/><Relationship Id="rId4" Type="http://schemas.openxmlformats.org/officeDocument/2006/relationships/image" Target="../media/image182.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0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0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02.xml"/></Relationships>
</file>

<file path=ppt/slides/_rels/slide12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9.xml"/><Relationship Id="rId1" Type="http://schemas.openxmlformats.org/officeDocument/2006/relationships/slideLayout" Target="../slideLayouts/slideLayout40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02.xml"/><Relationship Id="rId1" Type="http://schemas.openxmlformats.org/officeDocument/2006/relationships/tags" Target="../tags/tag23.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02.xml"/><Relationship Id="rId1" Type="http://schemas.openxmlformats.org/officeDocument/2006/relationships/tags" Target="../tags/tag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github.com/CMU-SAFARI/SeGraM" TargetMode="External"/><Relationship Id="rId2" Type="http://schemas.openxmlformats.org/officeDocument/2006/relationships/notesSlide" Target="../notesSlides/notesSlide72.xml"/><Relationship Id="rId1" Type="http://schemas.openxmlformats.org/officeDocument/2006/relationships/slideLayout" Target="../slideLayouts/slideLayout402.xml"/><Relationship Id="rId5" Type="http://schemas.openxmlformats.org/officeDocument/2006/relationships/image" Target="../media/image186.png"/><Relationship Id="rId4" Type="http://schemas.openxmlformats.org/officeDocument/2006/relationships/image" Target="../media/image185.png"/></Relationships>
</file>

<file path=ppt/slides/_rels/slide13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s://www.youtube.com/watch?v=gyjqYoyDP9s" TargetMode="External"/><Relationship Id="rId1" Type="http://schemas.openxmlformats.org/officeDocument/2006/relationships/slideLayout" Target="../slideLayouts/slideLayout376.xml"/></Relationships>
</file>

<file path=ppt/slides/_rels/slide132.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hyperlink" Target="https://arxiv.org/pdf/2205.05883.pdf" TargetMode="External"/></Relationships>
</file>

<file path=ppt/slides/_rels/slide13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hyperlink" Target="mailto:damlasenolcali@gmail.com" TargetMode="External"/><Relationship Id="rId7" Type="http://schemas.openxmlformats.org/officeDocument/2006/relationships/image" Target="../media/image162.png"/><Relationship Id="rId2" Type="http://schemas.openxmlformats.org/officeDocument/2006/relationships/notesSlide" Target="../notesSlides/notesSlide73.xml"/><Relationship Id="rId1" Type="http://schemas.openxmlformats.org/officeDocument/2006/relationships/slideLayout" Target="../slideLayouts/slideLayout401.xml"/><Relationship Id="rId6" Type="http://schemas.openxmlformats.org/officeDocument/2006/relationships/image" Target="../media/image161.tiff"/><Relationship Id="rId5" Type="http://schemas.openxmlformats.org/officeDocument/2006/relationships/image" Target="../media/image160.tiff"/><Relationship Id="rId10" Type="http://schemas.openxmlformats.org/officeDocument/2006/relationships/image" Target="../media/image165.png"/><Relationship Id="rId4" Type="http://schemas.openxmlformats.org/officeDocument/2006/relationships/hyperlink" Target="https://damlasenolcali.github.io/" TargetMode="External"/><Relationship Id="rId9" Type="http://schemas.openxmlformats.org/officeDocument/2006/relationships/image" Target="../media/image22.tif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hyperlink" Target="https://people.inf.ethz.ch/omutlu"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4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40.xml"/></Relationships>
</file>

<file path=ppt/slides/_rels/slide14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7.xml"/><Relationship Id="rId1" Type="http://schemas.openxmlformats.org/officeDocument/2006/relationships/slideLayout" Target="../slideLayouts/slideLayout440.xml"/><Relationship Id="rId4" Type="http://schemas.openxmlformats.org/officeDocument/2006/relationships/hyperlink" Target="https://arxiv.org/pdf/2109.12021.pdf"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78.xml"/><Relationship Id="rId1" Type="http://schemas.openxmlformats.org/officeDocument/2006/relationships/slideLayout" Target="../slideLayouts/slideLayout444.xml"/><Relationship Id="rId5" Type="http://schemas.openxmlformats.org/officeDocument/2006/relationships/image" Target="../media/image191.svg"/><Relationship Id="rId4" Type="http://schemas.openxmlformats.org/officeDocument/2006/relationships/image" Target="../media/image190.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4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0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0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02.xml"/><Relationship Id="rId1" Type="http://schemas.openxmlformats.org/officeDocument/2006/relationships/tags" Target="../tags/tag2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0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0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0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6.xml"/><Relationship Id="rId1" Type="http://schemas.openxmlformats.org/officeDocument/2006/relationships/slideLayout" Target="../slideLayouts/slideLayout402.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402.xml"/><Relationship Id="rId1" Type="http://schemas.openxmlformats.org/officeDocument/2006/relationships/tags" Target="../tags/tag26.xml"/></Relationships>
</file>

<file path=ppt/slides/_rels/slide15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8.xml"/><Relationship Id="rId1" Type="http://schemas.openxmlformats.org/officeDocument/2006/relationships/slideLayout" Target="../slideLayouts/slideLayout402.xml"/><Relationship Id="rId4" Type="http://schemas.openxmlformats.org/officeDocument/2006/relationships/image" Target="../media/image193.png"/></Relationships>
</file>

<file path=ppt/slides/_rels/slide15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9.xml"/><Relationship Id="rId1" Type="http://schemas.openxmlformats.org/officeDocument/2006/relationships/slideLayout" Target="../slideLayouts/slideLayout40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0.xml"/><Relationship Id="rId1" Type="http://schemas.openxmlformats.org/officeDocument/2006/relationships/slideLayout" Target="../slideLayouts/slideLayout402.xml"/></Relationships>
</file>

<file path=ppt/slides/_rels/slide15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1.xml"/><Relationship Id="rId1" Type="http://schemas.openxmlformats.org/officeDocument/2006/relationships/slideLayout" Target="../slideLayouts/slideLayout40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02.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8" Type="http://schemas.openxmlformats.org/officeDocument/2006/relationships/hyperlink" Target="https://people.inf.ethz.ch/omutlu/pub/Pythia-customizable-hardware-prefetcher-using-reinforcement-learning_micro21-lightning-talk.pptx" TargetMode="External"/><Relationship Id="rId13" Type="http://schemas.openxmlformats.org/officeDocument/2006/relationships/hyperlink" Target="https://arxiv.org/abs/2109.12021" TargetMode="External"/><Relationship Id="rId3" Type="http://schemas.openxmlformats.org/officeDocument/2006/relationships/hyperlink" Target="http://www.microarch.org/micro54/" TargetMode="External"/><Relationship Id="rId7" Type="http://schemas.openxmlformats.org/officeDocument/2006/relationships/hyperlink" Target="https://people.inf.ethz.ch/omutlu/pub/Pythia-customizable-hardware-prefetcher-using-reinforcement-learning_micro21-short-talk.pdf" TargetMode="External"/><Relationship Id="rId12" Type="http://schemas.openxmlformats.org/officeDocument/2006/relationships/hyperlink" Target="https://github.com/CMU-SAFARI/Pythia" TargetMode="External"/><Relationship Id="rId2" Type="http://schemas.openxmlformats.org/officeDocument/2006/relationships/hyperlink" Target="https://people.inf.ethz.ch/omutlu/pub/Pythia-customizable-hardware-prefetcher-using-reinforcement-learning_micro21.pdf" TargetMode="External"/><Relationship Id="rId1" Type="http://schemas.openxmlformats.org/officeDocument/2006/relationships/slideLayout" Target="../slideLayouts/slideLayout327.xml"/><Relationship Id="rId6" Type="http://schemas.openxmlformats.org/officeDocument/2006/relationships/hyperlink" Target="https://people.inf.ethz.ch/omutlu/pub/Pythia-customizable-hardware-prefetcher-using-reinforcement-learning_micro21-short-talk.pptx" TargetMode="External"/><Relationship Id="rId11" Type="http://schemas.openxmlformats.org/officeDocument/2006/relationships/hyperlink" Target="https://www.youtube.com/watch?v=kzL22FTz0vc&amp;list=PL5Q2soXY2Zi--0LrXSQ9sST3N0k0bXp51&amp;index=2" TargetMode="External"/><Relationship Id="rId5" Type="http://schemas.openxmlformats.org/officeDocument/2006/relationships/hyperlink" Target="https://people.inf.ethz.ch/omutlu/pub/Pythia-customizable-hardware-prefetcher-using-reinforcement-learning_micro21-talk.pdf" TargetMode="External"/><Relationship Id="rId15" Type="http://schemas.openxmlformats.org/officeDocument/2006/relationships/image" Target="../media/image44.png"/><Relationship Id="rId10" Type="http://schemas.openxmlformats.org/officeDocument/2006/relationships/hyperlink" Target="https://www.youtube.com/watch?v=6UMFRW3VFPo&amp;list=PL5Q2soXY2Zi--0LrXSQ9sST3N0k0bXp51&amp;index=7" TargetMode="External"/><Relationship Id="rId4" Type="http://schemas.openxmlformats.org/officeDocument/2006/relationships/hyperlink" Target="https://people.inf.ethz.ch/omutlu/pub/Pythia-customizable-hardware-prefetcher-using-reinforcement-learning_micro21-talk.pptx" TargetMode="External"/><Relationship Id="rId9" Type="http://schemas.openxmlformats.org/officeDocument/2006/relationships/hyperlink" Target="https://people.inf.ethz.ch/omutlu/pub/Pythia-customizable-hardware-prefetcher-using-reinforcement-learning_micro21-lightning-talk.pdf" TargetMode="External"/><Relationship Id="rId14" Type="http://schemas.openxmlformats.org/officeDocument/2006/relationships/hyperlink" Target="https://arxiv.org/pdf/2109.12021.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pdf/2209.00188.pdf" TargetMode="External"/><Relationship Id="rId2" Type="http://schemas.openxmlformats.org/officeDocument/2006/relationships/image" Target="../media/image45.png"/><Relationship Id="rId1" Type="http://schemas.openxmlformats.org/officeDocument/2006/relationships/slideLayout" Target="../slideLayouts/slideLayout327.xm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5-WedkiB000" TargetMode="External"/><Relationship Id="rId3" Type="http://schemas.openxmlformats.org/officeDocument/2006/relationships/hyperlink" Target="http://iscaconf.org/isca2022/" TargetMode="External"/><Relationship Id="rId7" Type="http://schemas.openxmlformats.org/officeDocument/2006/relationships/hyperlink" Target="https://github.com/CMU-SAFARI/Sibyl" TargetMode="External"/><Relationship Id="rId2" Type="http://schemas.openxmlformats.org/officeDocument/2006/relationships/hyperlink" Target="https://people.inf.ethz.ch/omutlu/pub/Sibyl_RL-based-data-placement-in-hybrid-storage-systems_isca22.pdf" TargetMode="External"/><Relationship Id="rId1" Type="http://schemas.openxmlformats.org/officeDocument/2006/relationships/slideLayout" Target="../slideLayouts/slideLayout327.xml"/><Relationship Id="rId6" Type="http://schemas.openxmlformats.org/officeDocument/2006/relationships/hyperlink" Target="https://arxiv.org/pdf/2205.07394.pdf" TargetMode="External"/><Relationship Id="rId5" Type="http://schemas.openxmlformats.org/officeDocument/2006/relationships/hyperlink" Target="https://people.inf.ethz.ch/omutlu/pub/Sibyl_RL-based-data-placement-in-hybrid-storage-systems_isca22-talk.pdf" TargetMode="External"/><Relationship Id="rId4" Type="http://schemas.openxmlformats.org/officeDocument/2006/relationships/hyperlink" Target="https://people.inf.ethz.ch/omutlu/pub/Sibyl_RL-based-data-placement-in-hybrid-storage-systems_isca22-talk.pptx" TargetMode="Externa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6.xml"/></Relationships>
</file>

<file path=ppt/slides/_rels/slide20.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32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hyperlink" Target="https://people.inf.ethz.ch/omutlu/pub/Pythia-customizable-hardware-prefetcher-using-reinforcement-learning_micro21-lightning-talk.pptx" TargetMode="External"/><Relationship Id="rId13" Type="http://schemas.openxmlformats.org/officeDocument/2006/relationships/hyperlink" Target="https://arxiv.org/abs/2109.12021" TargetMode="External"/><Relationship Id="rId3" Type="http://schemas.openxmlformats.org/officeDocument/2006/relationships/hyperlink" Target="http://www.microarch.org/micro54/" TargetMode="External"/><Relationship Id="rId7" Type="http://schemas.openxmlformats.org/officeDocument/2006/relationships/hyperlink" Target="https://people.inf.ethz.ch/omutlu/pub/Pythia-customizable-hardware-prefetcher-using-reinforcement-learning_micro21-short-talk.pdf" TargetMode="External"/><Relationship Id="rId12" Type="http://schemas.openxmlformats.org/officeDocument/2006/relationships/hyperlink" Target="https://github.com/CMU-SAFARI/Pythia" TargetMode="External"/><Relationship Id="rId2" Type="http://schemas.openxmlformats.org/officeDocument/2006/relationships/hyperlink" Target="https://people.inf.ethz.ch/omutlu/pub/Pythia-customizable-hardware-prefetcher-using-reinforcement-learning_micro21.pdf" TargetMode="External"/><Relationship Id="rId1" Type="http://schemas.openxmlformats.org/officeDocument/2006/relationships/slideLayout" Target="../slideLayouts/slideLayout327.xml"/><Relationship Id="rId6" Type="http://schemas.openxmlformats.org/officeDocument/2006/relationships/hyperlink" Target="https://people.inf.ethz.ch/omutlu/pub/Pythia-customizable-hardware-prefetcher-using-reinforcement-learning_micro21-short-talk.pptx" TargetMode="External"/><Relationship Id="rId11" Type="http://schemas.openxmlformats.org/officeDocument/2006/relationships/hyperlink" Target="https://www.youtube.com/watch?v=kzL22FTz0vc&amp;list=PL5Q2soXY2Zi--0LrXSQ9sST3N0k0bXp51&amp;index=2" TargetMode="External"/><Relationship Id="rId5" Type="http://schemas.openxmlformats.org/officeDocument/2006/relationships/hyperlink" Target="https://people.inf.ethz.ch/omutlu/pub/Pythia-customizable-hardware-prefetcher-using-reinforcement-learning_micro21-talk.pdf" TargetMode="External"/><Relationship Id="rId15" Type="http://schemas.openxmlformats.org/officeDocument/2006/relationships/image" Target="../media/image44.png"/><Relationship Id="rId10" Type="http://schemas.openxmlformats.org/officeDocument/2006/relationships/hyperlink" Target="https://www.youtube.com/watch?v=6UMFRW3VFPo&amp;list=PL5Q2soXY2Zi--0LrXSQ9sST3N0k0bXp51&amp;index=7" TargetMode="External"/><Relationship Id="rId4" Type="http://schemas.openxmlformats.org/officeDocument/2006/relationships/hyperlink" Target="https://people.inf.ethz.ch/omutlu/pub/Pythia-customizable-hardware-prefetcher-using-reinforcement-learning_micro21-talk.pptx" TargetMode="External"/><Relationship Id="rId9" Type="http://schemas.openxmlformats.org/officeDocument/2006/relationships/hyperlink" Target="https://people.inf.ethz.ch/omutlu/pub/Pythia-customizable-hardware-prefetcher-using-reinforcement-learning_micro21-lightning-talk.pdf" TargetMode="External"/><Relationship Id="rId14" Type="http://schemas.openxmlformats.org/officeDocument/2006/relationships/hyperlink" Target="https://arxiv.org/pdf/2109.12021.pdf"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443.xml"/><Relationship Id="rId6" Type="http://schemas.openxmlformats.org/officeDocument/2006/relationships/image" Target="../media/image51.png"/><Relationship Id="rId5" Type="http://schemas.openxmlformats.org/officeDocument/2006/relationships/image" Target="../media/image50.tiff"/><Relationship Id="rId10" Type="http://schemas.openxmlformats.org/officeDocument/2006/relationships/hyperlink" Target="https://github.com/CMU-SAFARI/Pythia" TargetMode="External"/><Relationship Id="rId4" Type="http://schemas.openxmlformats.org/officeDocument/2006/relationships/image" Target="../media/image49.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44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440.xml"/><Relationship Id="rId5" Type="http://schemas.openxmlformats.org/officeDocument/2006/relationships/image" Target="../media/image63.gif"/><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xml"/><Relationship Id="rId1" Type="http://schemas.openxmlformats.org/officeDocument/2006/relationships/slideLayout" Target="../slideLayouts/slideLayout440.xml"/><Relationship Id="rId4" Type="http://schemas.openxmlformats.org/officeDocument/2006/relationships/image" Target="../media/image65.emf"/></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7.xml"/><Relationship Id="rId1" Type="http://schemas.openxmlformats.org/officeDocument/2006/relationships/slideLayout" Target="../slideLayouts/slideLayout440.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8.xml"/><Relationship Id="rId1" Type="http://schemas.openxmlformats.org/officeDocument/2006/relationships/slideLayout" Target="../slideLayouts/slideLayout440.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9.xml"/><Relationship Id="rId1" Type="http://schemas.openxmlformats.org/officeDocument/2006/relationships/slideLayout" Target="../slideLayouts/slideLayout440.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3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440.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0.xml"/></Relationships>
</file>

<file path=ppt/slides/_rels/slide33.xml.rels><?xml version="1.0" encoding="UTF-8" standalone="yes"?>
<Relationships xmlns="http://schemas.openxmlformats.org/package/2006/relationships"><Relationship Id="rId2" Type="http://schemas.openxmlformats.org/officeDocument/2006/relationships/hyperlink" Target="https://github.com/ChampSim/ChampSim" TargetMode="External"/><Relationship Id="rId1" Type="http://schemas.openxmlformats.org/officeDocument/2006/relationships/slideLayout" Target="../slideLayouts/slideLayout440.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40.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0.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40.xml"/></Relationships>
</file>

<file path=ppt/slides/_rels/slide3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40.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440.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4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440.xml"/><Relationship Id="rId4" Type="http://schemas.openxmlformats.org/officeDocument/2006/relationships/hyperlink" Target="https://www.chisel-lang.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github.com/CMU-SAFARI/Pythia" TargetMode="External"/><Relationship Id="rId1" Type="http://schemas.openxmlformats.org/officeDocument/2006/relationships/slideLayout" Target="../slideLayouts/slideLayout440.xml"/><Relationship Id="rId6" Type="http://schemas.openxmlformats.org/officeDocument/2006/relationships/image" Target="../media/image69.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youtube.com/watch?v=6UMFRW3VFPo&amp;list=PL5Q2soXY2Zi--0LrXSQ9sST3N0k0bXp51&amp;index=8"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people.inf.ethz.ch/omutlu/pub/Pythia-customizable-hardware-prefetcher-using-reinforcement-learning_micro21-lightning-talk.pptx" TargetMode="External"/><Relationship Id="rId13" Type="http://schemas.openxmlformats.org/officeDocument/2006/relationships/hyperlink" Target="https://arxiv.org/abs/2109.12021" TargetMode="External"/><Relationship Id="rId3" Type="http://schemas.openxmlformats.org/officeDocument/2006/relationships/hyperlink" Target="http://www.microarch.org/micro54/" TargetMode="External"/><Relationship Id="rId7" Type="http://schemas.openxmlformats.org/officeDocument/2006/relationships/hyperlink" Target="https://people.inf.ethz.ch/omutlu/pub/Pythia-customizable-hardware-prefetcher-using-reinforcement-learning_micro21-short-talk.pdf" TargetMode="External"/><Relationship Id="rId12" Type="http://schemas.openxmlformats.org/officeDocument/2006/relationships/hyperlink" Target="https://github.com/CMU-SAFARI/Pythia" TargetMode="External"/><Relationship Id="rId2" Type="http://schemas.openxmlformats.org/officeDocument/2006/relationships/hyperlink" Target="https://people.inf.ethz.ch/omutlu/pub/Pythia-customizable-hardware-prefetcher-using-reinforcement-learning_micro21.pdf" TargetMode="External"/><Relationship Id="rId1" Type="http://schemas.openxmlformats.org/officeDocument/2006/relationships/slideLayout" Target="../slideLayouts/slideLayout327.xml"/><Relationship Id="rId6" Type="http://schemas.openxmlformats.org/officeDocument/2006/relationships/hyperlink" Target="https://people.inf.ethz.ch/omutlu/pub/Pythia-customizable-hardware-prefetcher-using-reinforcement-learning_micro21-short-talk.pptx" TargetMode="External"/><Relationship Id="rId11" Type="http://schemas.openxmlformats.org/officeDocument/2006/relationships/hyperlink" Target="https://www.youtube.com/watch?v=kzL22FTz0vc&amp;list=PL5Q2soXY2Zi--0LrXSQ9sST3N0k0bXp51&amp;index=2" TargetMode="External"/><Relationship Id="rId5" Type="http://schemas.openxmlformats.org/officeDocument/2006/relationships/hyperlink" Target="https://people.inf.ethz.ch/omutlu/pub/Pythia-customizable-hardware-prefetcher-using-reinforcement-learning_micro21-talk.pdf" TargetMode="External"/><Relationship Id="rId15" Type="http://schemas.openxmlformats.org/officeDocument/2006/relationships/image" Target="../media/image44.png"/><Relationship Id="rId10" Type="http://schemas.openxmlformats.org/officeDocument/2006/relationships/hyperlink" Target="https://www.youtube.com/watch?v=6UMFRW3VFPo&amp;list=PL5Q2soXY2Zi--0LrXSQ9sST3N0k0bXp51&amp;index=7" TargetMode="External"/><Relationship Id="rId4" Type="http://schemas.openxmlformats.org/officeDocument/2006/relationships/hyperlink" Target="https://people.inf.ethz.ch/omutlu/pub/Pythia-customizable-hardware-prefetcher-using-reinforcement-learning_micro21-talk.pptx" TargetMode="External"/><Relationship Id="rId9" Type="http://schemas.openxmlformats.org/officeDocument/2006/relationships/hyperlink" Target="https://people.inf.ethz.ch/omutlu/pub/Pythia-customizable-hardware-prefetcher-using-reinforcement-learning_micro21-lightning-talk.pdf" TargetMode="External"/><Relationship Id="rId14" Type="http://schemas.openxmlformats.org/officeDocument/2006/relationships/hyperlink" Target="https://arxiv.org/pdf/2109.12021.pdf"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43.xml"/><Relationship Id="rId6" Type="http://schemas.openxmlformats.org/officeDocument/2006/relationships/image" Target="../media/image51.png"/><Relationship Id="rId5" Type="http://schemas.openxmlformats.org/officeDocument/2006/relationships/image" Target="../media/image50.tiff"/><Relationship Id="rId10" Type="http://schemas.openxmlformats.org/officeDocument/2006/relationships/hyperlink" Target="https://github.com/CMU-SAFARI/Pythia" TargetMode="External"/><Relationship Id="rId4" Type="http://schemas.openxmlformats.org/officeDocument/2006/relationships/image" Target="../media/image49.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pdf/2209.00188.pdf" TargetMode="External"/><Relationship Id="rId2" Type="http://schemas.openxmlformats.org/officeDocument/2006/relationships/image" Target="../media/image45.png"/><Relationship Id="rId1" Type="http://schemas.openxmlformats.org/officeDocument/2006/relationships/slideLayout" Target="../slideLayouts/slideLayout327.xml"/></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72.jpg"/><Relationship Id="rId2" Type="http://schemas.openxmlformats.org/officeDocument/2006/relationships/notesSlide" Target="../notesSlides/notesSlide16.xml"/><Relationship Id="rId1" Type="http://schemas.openxmlformats.org/officeDocument/2006/relationships/slideLayout" Target="../slideLayouts/slideLayout447.xml"/><Relationship Id="rId6" Type="http://schemas.openxmlformats.org/officeDocument/2006/relationships/image" Target="../media/image71.png"/><Relationship Id="rId11" Type="http://schemas.openxmlformats.org/officeDocument/2006/relationships/hyperlink" Target="https://github.com/CMU-SAFARI/Hermes" TargetMode="External"/><Relationship Id="rId5" Type="http://schemas.openxmlformats.org/officeDocument/2006/relationships/image" Target="../media/image50.tiff"/><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44.xml"/><Relationship Id="rId1" Type="http://schemas.openxmlformats.org/officeDocument/2006/relationships/tags" Target="../tags/tag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44.xml"/><Relationship Id="rId1" Type="http://schemas.openxmlformats.org/officeDocument/2006/relationships/tags" Target="../tags/tag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44.xml"/><Relationship Id="rId1" Type="http://schemas.openxmlformats.org/officeDocument/2006/relationships/tags" Target="../tags/tag3.xml"/><Relationship Id="rId4" Type="http://schemas.openxmlformats.org/officeDocument/2006/relationships/chart" Target="../charts/char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44.xml"/><Relationship Id="rId1" Type="http://schemas.openxmlformats.org/officeDocument/2006/relationships/tags" Target="../tags/tag4.xml"/><Relationship Id="rId4" Type="http://schemas.openxmlformats.org/officeDocument/2006/relationships/chart" Target="../charts/chart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44.xml"/><Relationship Id="rId1" Type="http://schemas.openxmlformats.org/officeDocument/2006/relationships/tags" Target="../tags/tag5.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74.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7.jpg"/><Relationship Id="rId2" Type="http://schemas.openxmlformats.org/officeDocument/2006/relationships/slideLayout" Target="../slideLayouts/slideLayout447.xml"/><Relationship Id="rId1" Type="http://schemas.openxmlformats.org/officeDocument/2006/relationships/tags" Target="../tags/tag6.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44.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4.xml"/></Relationships>
</file>

<file path=ppt/slides/_rels/slide57.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444.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s>
</file>

<file path=ppt/slides/_rels/slide58.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444.xml"/><Relationship Id="rId6" Type="http://schemas.openxmlformats.org/officeDocument/2006/relationships/image" Target="../media/image97.png"/><Relationship Id="rId5" Type="http://schemas.openxmlformats.org/officeDocument/2006/relationships/image" Target="../media/image96.svg"/><Relationship Id="rId10" Type="http://schemas.openxmlformats.org/officeDocument/2006/relationships/image" Target="../media/image101.jpg"/><Relationship Id="rId4" Type="http://schemas.openxmlformats.org/officeDocument/2006/relationships/image" Target="../media/image95.png"/><Relationship Id="rId9"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8.xml"/><Relationship Id="rId1" Type="http://schemas.openxmlformats.org/officeDocument/2006/relationships/slideLayout" Target="../slideLayouts/slideLayout444.xml"/><Relationship Id="rId5" Type="http://schemas.openxmlformats.org/officeDocument/2006/relationships/image" Target="../media/image66.png"/><Relationship Id="rId4" Type="http://schemas.openxmlformats.org/officeDocument/2006/relationships/image" Target="../media/image103.emf"/></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emf"/><Relationship Id="rId7"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444.xml"/><Relationship Id="rId6" Type="http://schemas.openxmlformats.org/officeDocument/2006/relationships/image" Target="../media/image103.emf"/><Relationship Id="rId5" Type="http://schemas.openxmlformats.org/officeDocument/2006/relationships/image" Target="../media/image106.svg"/><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7.emf"/><Relationship Id="rId7" Type="http://schemas.openxmlformats.org/officeDocument/2006/relationships/image" Target="../media/image106.svg"/><Relationship Id="rId2" Type="http://schemas.openxmlformats.org/officeDocument/2006/relationships/notesSlide" Target="../notesSlides/notesSlide30.xml"/><Relationship Id="rId1" Type="http://schemas.openxmlformats.org/officeDocument/2006/relationships/slideLayout" Target="../slideLayouts/slideLayout444.xml"/><Relationship Id="rId6" Type="http://schemas.openxmlformats.org/officeDocument/2006/relationships/image" Target="../media/image105.png"/><Relationship Id="rId5" Type="http://schemas.openxmlformats.org/officeDocument/2006/relationships/image" Target="../media/image66.png"/><Relationship Id="rId4" Type="http://schemas.openxmlformats.org/officeDocument/2006/relationships/image" Target="../media/image103.emf"/><Relationship Id="rId9" Type="http://schemas.openxmlformats.org/officeDocument/2006/relationships/image" Target="../media/image96.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4.xml"/></Relationships>
</file>

<file path=ppt/slides/_rels/slide6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3.xml"/><Relationship Id="rId1" Type="http://schemas.openxmlformats.org/officeDocument/2006/relationships/slideLayout" Target="../slideLayouts/slideLayout444.xml"/></Relationships>
</file>

<file path=ppt/slides/_rels/slide6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4.xml"/><Relationship Id="rId1" Type="http://schemas.openxmlformats.org/officeDocument/2006/relationships/slideLayout" Target="../slideLayouts/slideLayout444.xml"/><Relationship Id="rId4" Type="http://schemas.openxmlformats.org/officeDocument/2006/relationships/image" Target="../media/image108.emf"/></Relationships>
</file>

<file path=ppt/slides/_rels/slide6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5.xml"/><Relationship Id="rId1" Type="http://schemas.openxmlformats.org/officeDocument/2006/relationships/slideLayout" Target="../slideLayouts/slideLayout444.xml"/></Relationships>
</file>

<file path=ppt/slides/_rels/slide6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6.xml"/><Relationship Id="rId1" Type="http://schemas.openxmlformats.org/officeDocument/2006/relationships/slideLayout" Target="../slideLayouts/slideLayout444.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44.xml"/></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pdf/2209.00188.pdf" TargetMode="External"/><Relationship Id="rId2" Type="http://schemas.openxmlformats.org/officeDocument/2006/relationships/notesSlide" Target="../notesSlides/notesSlide38.xml"/><Relationship Id="rId1" Type="http://schemas.openxmlformats.org/officeDocument/2006/relationships/slideLayout" Target="../slideLayouts/slideLayout444.xml"/><Relationship Id="rId4" Type="http://schemas.openxmlformats.org/officeDocument/2006/relationships/image" Target="../media/image109.jp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44.xml"/><Relationship Id="rId1" Type="http://schemas.openxmlformats.org/officeDocument/2006/relationships/tags" Target="../tags/tag7.xml"/></Relationships>
</file>

<file path=ppt/slides/_rels/slide7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444.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s>
</file>

<file path=ppt/slides/_rels/slide72.xml.rels><?xml version="1.0" encoding="UTF-8" standalone="yes"?>
<Relationships xmlns="http://schemas.openxmlformats.org/package/2006/relationships"><Relationship Id="rId8" Type="http://schemas.openxmlformats.org/officeDocument/2006/relationships/hyperlink" Target="https://github.com/CMU-SAFARI/Hermes" TargetMode="External"/><Relationship Id="rId3" Type="http://schemas.openxmlformats.org/officeDocument/2006/relationships/notesSlide" Target="../notesSlides/notesSlide40.xml"/><Relationship Id="rId7" Type="http://schemas.openxmlformats.org/officeDocument/2006/relationships/image" Target="../media/image54.png"/><Relationship Id="rId2" Type="http://schemas.openxmlformats.org/officeDocument/2006/relationships/slideLayout" Target="../slideLayouts/slideLayout444.xml"/><Relationship Id="rId1" Type="http://schemas.openxmlformats.org/officeDocument/2006/relationships/tags" Target="../tags/tag8.xml"/><Relationship Id="rId6" Type="http://schemas.openxmlformats.org/officeDocument/2006/relationships/image" Target="../media/image52.png"/><Relationship Id="rId11" Type="http://schemas.openxmlformats.org/officeDocument/2006/relationships/image" Target="../media/image122.jpg"/><Relationship Id="rId5" Type="http://schemas.openxmlformats.org/officeDocument/2006/relationships/image" Target="../media/image53.png"/><Relationship Id="rId10" Type="http://schemas.openxmlformats.org/officeDocument/2006/relationships/image" Target="../media/image121.jpg"/><Relationship Id="rId4" Type="http://schemas.openxmlformats.org/officeDocument/2006/relationships/image" Target="../media/image120.jpg"/><Relationship Id="rId9"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41.xml"/><Relationship Id="rId1" Type="http://schemas.openxmlformats.org/officeDocument/2006/relationships/slideLayout" Target="../slideLayouts/slideLayout44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44.xml"/><Relationship Id="rId1" Type="http://schemas.openxmlformats.org/officeDocument/2006/relationships/tags" Target="../tags/tag9.xml"/><Relationship Id="rId5" Type="http://schemas.openxmlformats.org/officeDocument/2006/relationships/image" Target="../media/image125.jpg"/><Relationship Id="rId4" Type="http://schemas.openxmlformats.org/officeDocument/2006/relationships/image" Target="../media/image124.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44.xml"/><Relationship Id="rId1" Type="http://schemas.openxmlformats.org/officeDocument/2006/relationships/tags" Target="../tags/tag10.xml"/></Relationships>
</file>

<file path=ppt/slides/_rels/slide76.xml.rels><?xml version="1.0" encoding="UTF-8" standalone="yes"?>
<Relationships xmlns="http://schemas.openxmlformats.org/package/2006/relationships"><Relationship Id="rId3" Type="http://schemas.openxmlformats.org/officeDocument/2006/relationships/hyperlink" Target="https://arxiv.org/pdf/2209.00188.pdf" TargetMode="External"/><Relationship Id="rId2" Type="http://schemas.openxmlformats.org/officeDocument/2006/relationships/image" Target="../media/image45.png"/><Relationship Id="rId1" Type="http://schemas.openxmlformats.org/officeDocument/2006/relationships/slideLayout" Target="../slideLayouts/slideLayout327.xml"/></Relationships>
</file>

<file path=ppt/slides/_rels/slide7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447.xml"/><Relationship Id="rId6" Type="http://schemas.openxmlformats.org/officeDocument/2006/relationships/image" Target="../media/image71.png"/><Relationship Id="rId11" Type="http://schemas.openxmlformats.org/officeDocument/2006/relationships/hyperlink" Target="https://github.com/CMU-SAFARI/Hermes" TargetMode="External"/><Relationship Id="rId5" Type="http://schemas.openxmlformats.org/officeDocument/2006/relationships/image" Target="../media/image50.tiff"/><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376.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128.png"/><Relationship Id="rId4" Type="http://schemas.openxmlformats.org/officeDocument/2006/relationships/image" Target="../media/image127.jpeg"/></Relationships>
</file>

<file path=ppt/slides/_rels/slide81.x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29.png"/><Relationship Id="rId7" Type="http://schemas.openxmlformats.org/officeDocument/2006/relationships/oleObject" Target="../embeddings/oleObject2.bin"/><Relationship Id="rId2" Type="http://schemas.openxmlformats.org/officeDocument/2006/relationships/notesSlide" Target="../notesSlides/notesSlide46.xml"/><Relationship Id="rId1" Type="http://schemas.openxmlformats.org/officeDocument/2006/relationships/slideLayout" Target="../slideLayouts/slideLayout299.xml"/><Relationship Id="rId6" Type="http://schemas.openxmlformats.org/officeDocument/2006/relationships/image" Target="../media/image131.emf"/><Relationship Id="rId5" Type="http://schemas.openxmlformats.org/officeDocument/2006/relationships/oleObject" Target="../embeddings/oleObject1.bin"/><Relationship Id="rId4" Type="http://schemas.openxmlformats.org/officeDocument/2006/relationships/image" Target="../media/image130.jpeg"/></Relationships>
</file>

<file path=ppt/slides/_rels/slide82.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notesSlide" Target="../notesSlides/notesSlide47.xml"/><Relationship Id="rId1" Type="http://schemas.openxmlformats.org/officeDocument/2006/relationships/slideLayout" Target="../slideLayouts/slideLayout414.xml"/><Relationship Id="rId6" Type="http://schemas.openxmlformats.org/officeDocument/2006/relationships/image" Target="../media/image136.jpeg"/><Relationship Id="rId5" Type="http://schemas.openxmlformats.org/officeDocument/2006/relationships/image" Target="../media/image135.tiff"/><Relationship Id="rId4" Type="http://schemas.openxmlformats.org/officeDocument/2006/relationships/image" Target="../media/image134.tiff"/></Relationships>
</file>

<file path=ppt/slides/_rels/slide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arxiv.org/pdf/1711.08774.pdf" TargetMode="External"/><Relationship Id="rId1" Type="http://schemas.openxmlformats.org/officeDocument/2006/relationships/slideLayout" Target="../slideLayouts/slideLayout376.xml"/><Relationship Id="rId4" Type="http://schemas.openxmlformats.org/officeDocument/2006/relationships/image" Target="../media/image140.jpeg"/></Relationships>
</file>

<file path=ppt/slides/_rels/slide8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arxiv.org/pdf/1711.08774.pdf" TargetMode="External"/><Relationship Id="rId1" Type="http://schemas.openxmlformats.org/officeDocument/2006/relationships/slideLayout" Target="../slideLayouts/slideLayout376.xml"/><Relationship Id="rId4" Type="http://schemas.openxmlformats.org/officeDocument/2006/relationships/image" Target="../media/image140.jpeg"/></Relationships>
</file>

<file path=ppt/slides/_rels/slide8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18.xml"/><Relationship Id="rId6" Type="http://schemas.openxmlformats.org/officeDocument/2006/relationships/image" Target="../media/image145.tiff"/><Relationship Id="rId5" Type="http://schemas.openxmlformats.org/officeDocument/2006/relationships/image" Target="../media/image144.tiff"/><Relationship Id="rId4" Type="http://schemas.openxmlformats.org/officeDocument/2006/relationships/image" Target="../media/image143.jpeg"/></Relationships>
</file>

<file path=ppt/slides/_rels/slide86.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146.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376.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github.com/CMU-SAFARI/Molecules2Variations" TargetMode="External"/><Relationship Id="rId2" Type="http://schemas.openxmlformats.org/officeDocument/2006/relationships/hyperlink" Target="https://arxiv.org/abs/2205.07957" TargetMode="External"/><Relationship Id="rId1" Type="http://schemas.openxmlformats.org/officeDocument/2006/relationships/slideLayout" Target="../slideLayouts/slideLayout414.xml"/><Relationship Id="rId5" Type="http://schemas.openxmlformats.org/officeDocument/2006/relationships/hyperlink" Target="https://arxiv.org/pdf/2205.07957.pdf" TargetMode="External"/><Relationship Id="rId4" Type="http://schemas.openxmlformats.org/officeDocument/2006/relationships/image" Target="../media/image147.png"/></Relationships>
</file>

<file path=ppt/slides/_rels/slide88.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148.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hyperlink" Target="https://arxiv.org/pdf/2205.05883.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arxiv.org/pdf/2209.08600.pdf" TargetMode="External"/><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arxiv.org/pdf/2211.03079.pdf"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hyperlink" Target="https://www.youtube.com/watch?v=Vi1af8KY0g8"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GenStore_asplos22-lightning-talk.pdf" TargetMode="External"/><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Store_asplos22-lightning-talk.pptx" TargetMode="External"/><Relationship Id="rId5" Type="http://schemas.openxmlformats.org/officeDocument/2006/relationships/hyperlink" Target="https://people.inf.ethz.ch/omutlu/pub/GenStore_asplos22-talk.pdf" TargetMode="External"/><Relationship Id="rId10" Type="http://schemas.openxmlformats.org/officeDocument/2006/relationships/image" Target="../media/image152.png"/><Relationship Id="rId4" Type="http://schemas.openxmlformats.org/officeDocument/2006/relationships/hyperlink" Target="https://people.inf.ethz.ch/omutlu/pub/GenStore_asplos22-talk.pptx" TargetMode="External"/><Relationship Id="rId9" Type="http://schemas.openxmlformats.org/officeDocument/2006/relationships/hyperlink" Target="https://www.youtube.com/watch?v=bv7hgXOOMjk"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354.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53.png"/></Relationships>
</file>

<file path=ppt/slides/_rels/slide9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hyperlink" Target="http://www.iccd-conf.com/" TargetMode="External"/><Relationship Id="rId7" Type="http://schemas.openxmlformats.org/officeDocument/2006/relationships/hyperlink" Target="https://github.com/CMU-SAFARI/NATSA"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354.xml"/><Relationship Id="rId6" Type="http://schemas.openxmlformats.org/officeDocument/2006/relationships/hyperlink" Target="https://www.youtube.com/watch?v=PwhtSAVa_W4" TargetMode="External"/><Relationship Id="rId5" Type="http://schemas.openxmlformats.org/officeDocument/2006/relationships/hyperlink" Target="https://people.inf.ethz.ch/omutlu/pub/NATSA_time-series-analysis-near-data_iccd20-talk.pdf" TargetMode="External"/><Relationship Id="rId4" Type="http://schemas.openxmlformats.org/officeDocument/2006/relationships/hyperlink" Target="https://people.inf.ethz.ch/omutlu/pub/NATSA_time-series-analysis-near-data_iccd20-talk.pptx"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hyperlink" Target="http://www.microarch.org/micro54/" TargetMode="External"/><Relationship Id="rId7" Type="http://schemas.openxmlformats.org/officeDocument/2006/relationships/hyperlink" Target="https://arxiv.org/abs/2104.07582" TargetMode="External"/><Relationship Id="rId2" Type="http://schemas.openxmlformats.org/officeDocument/2006/relationships/hyperlink" Target="https://people.inf.ethz.ch/omutlu/pub/SISA-GraphMining-on-PIM_micro21.pdf" TargetMode="External"/><Relationship Id="rId1" Type="http://schemas.openxmlformats.org/officeDocument/2006/relationships/slideLayout" Target="../slideLayouts/slideLayout354.xml"/><Relationship Id="rId6" Type="http://schemas.openxmlformats.org/officeDocument/2006/relationships/hyperlink" Target="https://www.youtube.com/watch?v=6k89Ph2qgRA&amp;list=PL5Q2soXY2Zi--0LrXSQ9sST3N0k0bXp51&amp;index=4" TargetMode="External"/><Relationship Id="rId5" Type="http://schemas.openxmlformats.org/officeDocument/2006/relationships/hyperlink" Target="https://www.youtube.com/watch?v=VL5K1t2qTDU&amp;list=PL5Q2soXY2Zi--0LrXSQ9sST3N0k0bXp51&amp;index=9" TargetMode="External"/><Relationship Id="rId4" Type="http://schemas.openxmlformats.org/officeDocument/2006/relationships/hyperlink" Target="https://people.inf.ethz.ch/omutlu/pub/SISA-GraphMining-on-PIM_micro21-talk.pdf"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people.inf.ethz.ch/omutlu/pub/Polynesia_icde22-short-talk.pdf" TargetMode="External"/><Relationship Id="rId3" Type="http://schemas.openxmlformats.org/officeDocument/2006/relationships/hyperlink" Target="https://icde2022.ieeecomputer.my/" TargetMode="External"/><Relationship Id="rId7" Type="http://schemas.openxmlformats.org/officeDocument/2006/relationships/hyperlink" Target="https://people.inf.ethz.ch/omutlu/pub/Polynesia_icde22-short-talk.pptx" TargetMode="External"/><Relationship Id="rId2" Type="http://schemas.openxmlformats.org/officeDocument/2006/relationships/hyperlink" Target="https://people.inf.ethz.ch/omutlu/pub/Polynesia_icde22.pdf" TargetMode="External"/><Relationship Id="rId1" Type="http://schemas.openxmlformats.org/officeDocument/2006/relationships/slideLayout" Target="../slideLayouts/slideLayout354.xml"/><Relationship Id="rId6" Type="http://schemas.openxmlformats.org/officeDocument/2006/relationships/hyperlink" Target="https://people.inf.ethz.ch/omutlu/pub/Polynesia_icde22-talk.pdf" TargetMode="External"/><Relationship Id="rId5" Type="http://schemas.openxmlformats.org/officeDocument/2006/relationships/hyperlink" Target="https://people.inf.ethz.ch/omutlu/pub/Polynesia_icde22-talk.pptx" TargetMode="External"/><Relationship Id="rId4" Type="http://schemas.openxmlformats.org/officeDocument/2006/relationships/hyperlink" Target="https://arxiv.org/pdf/2204.11275.pdf" TargetMode="External"/><Relationship Id="rId9" Type="http://schemas.openxmlformats.org/officeDocument/2006/relationships/image" Target="../media/image156.png"/></Relationships>
</file>

<file path=ppt/slides/_rels/slide97.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157.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354.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arxiv.org/pdf/2209.08938.pdf"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13.xml"/><Relationship Id="rId4" Type="http://schemas.openxmlformats.org/officeDocument/2006/relationships/image" Target="../media/image1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November 2022</a:t>
            </a:r>
          </a:p>
          <a:p>
            <a:r>
              <a:rPr lang="en-US" sz="2200" dirty="0"/>
              <a:t>Intel/SRC Research Program Review</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Autofit/>
          </a:bodyPr>
          <a:lstStyle/>
          <a:p>
            <a:pPr algn="ctr"/>
            <a:r>
              <a:rPr lang="en-US" sz="4400" dirty="0"/>
              <a:t>Memory System Design for AI/ML Accelerators &amp; ML/AI Techniques </a:t>
            </a:r>
            <a:br>
              <a:rPr lang="en-US" sz="4400" dirty="0"/>
            </a:br>
            <a:r>
              <a:rPr lang="en-US" sz="4400" dirty="0"/>
              <a:t>for Memory System Design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15096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Information #2946.001 (2)</a:t>
            </a:r>
          </a:p>
        </p:txBody>
      </p:sp>
      <p:sp>
        <p:nvSpPr>
          <p:cNvPr id="3" name="Content Placeholder 2"/>
          <p:cNvSpPr>
            <a:spLocks noGrp="1"/>
          </p:cNvSpPr>
          <p:nvPr>
            <p:ph idx="1"/>
          </p:nvPr>
        </p:nvSpPr>
        <p:spPr>
          <a:xfrm>
            <a:off x="228600" y="908720"/>
            <a:ext cx="8610600" cy="5267672"/>
          </a:xfrm>
        </p:spPr>
        <p:txBody>
          <a:bodyPr/>
          <a:lstStyle/>
          <a:p>
            <a:r>
              <a:rPr lang="en-US" dirty="0"/>
              <a:t>Senior Researchers</a:t>
            </a:r>
          </a:p>
          <a:p>
            <a:pPr lvl="1"/>
            <a:r>
              <a:rPr lang="en-US" dirty="0"/>
              <a:t>Juan Gomez Luna (ETH)</a:t>
            </a:r>
          </a:p>
          <a:p>
            <a:pPr lvl="1"/>
            <a:r>
              <a:rPr lang="en-US" dirty="0" err="1"/>
              <a:t>Haiyu</a:t>
            </a:r>
            <a:r>
              <a:rPr lang="en-US" dirty="0"/>
              <a:t> Mao (ETH)</a:t>
            </a:r>
          </a:p>
          <a:p>
            <a:pPr lvl="1"/>
            <a:r>
              <a:rPr lang="en-US" dirty="0"/>
              <a:t>Lois Orosa (ETH)</a:t>
            </a:r>
          </a:p>
          <a:p>
            <a:pPr lvl="1"/>
            <a:r>
              <a:rPr lang="en-US" dirty="0"/>
              <a:t>Jisung Park (ETH)</a:t>
            </a:r>
          </a:p>
          <a:p>
            <a:pPr lvl="1"/>
            <a:r>
              <a:rPr lang="en-US" dirty="0"/>
              <a:t>Gagandeep Singh (ETH)</a:t>
            </a:r>
          </a:p>
          <a:p>
            <a:pPr lvl="1"/>
            <a:endParaRPr lang="en-US" dirty="0"/>
          </a:p>
          <a:p>
            <a:pPr lvl="1"/>
            <a:endParaRPr lang="en-US" dirty="0"/>
          </a:p>
          <a:p>
            <a:endParaRPr lang="en-US" dirty="0"/>
          </a:p>
          <a:p>
            <a:endParaRPr lang="en-US" dirty="0"/>
          </a:p>
          <a:p>
            <a:endParaRPr lang="en-US" dirty="0"/>
          </a:p>
          <a:p>
            <a:r>
              <a:rPr lang="en-US" dirty="0"/>
              <a:t>More students/postdocs to be added as the task evolves</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9BE6212-EDA9-F44F-850B-B1B980EF09C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78037" y="983819"/>
            <a:ext cx="1574084" cy="1895122"/>
          </a:xfrm>
          <a:prstGeom prst="rect">
            <a:avLst/>
          </a:prstGeom>
        </p:spPr>
      </p:pic>
      <p:pic>
        <p:nvPicPr>
          <p:cNvPr id="7" name="Picture 6">
            <a:extLst>
              <a:ext uri="{FF2B5EF4-FFF2-40B4-BE49-F238E27FC236}">
                <a16:creationId xmlns:a16="http://schemas.microsoft.com/office/drawing/2014/main" id="{F68C36AA-B3ED-C445-A346-42EE483AF2C4}"/>
              </a:ext>
            </a:extLst>
          </p:cNvPr>
          <p:cNvPicPr>
            <a:picLocks noChangeAspect="1"/>
          </p:cNvPicPr>
          <p:nvPr/>
        </p:nvPicPr>
        <p:blipFill>
          <a:blip r:embed="rId3"/>
          <a:stretch>
            <a:fillRect/>
          </a:stretch>
        </p:blipFill>
        <p:spPr>
          <a:xfrm>
            <a:off x="7524328" y="983819"/>
            <a:ext cx="1440159" cy="1809674"/>
          </a:xfrm>
          <a:prstGeom prst="rect">
            <a:avLst/>
          </a:prstGeom>
        </p:spPr>
      </p:pic>
      <p:pic>
        <p:nvPicPr>
          <p:cNvPr id="8" name="Picture 7">
            <a:extLst>
              <a:ext uri="{FF2B5EF4-FFF2-40B4-BE49-F238E27FC236}">
                <a16:creationId xmlns:a16="http://schemas.microsoft.com/office/drawing/2014/main" id="{8C1B4DB6-36DE-134F-B7C9-63BFB4289E6C}"/>
              </a:ext>
            </a:extLst>
          </p:cNvPr>
          <p:cNvPicPr>
            <a:picLocks noChangeAspect="1"/>
          </p:cNvPicPr>
          <p:nvPr/>
        </p:nvPicPr>
        <p:blipFill>
          <a:blip r:embed="rId4"/>
          <a:stretch>
            <a:fillRect/>
          </a:stretch>
        </p:blipFill>
        <p:spPr>
          <a:xfrm>
            <a:off x="4078037" y="2959382"/>
            <a:ext cx="1596563" cy="1837770"/>
          </a:xfrm>
          <a:prstGeom prst="rect">
            <a:avLst/>
          </a:prstGeom>
        </p:spPr>
      </p:pic>
      <p:pic>
        <p:nvPicPr>
          <p:cNvPr id="9" name="Picture 8">
            <a:extLst>
              <a:ext uri="{FF2B5EF4-FFF2-40B4-BE49-F238E27FC236}">
                <a16:creationId xmlns:a16="http://schemas.microsoft.com/office/drawing/2014/main" id="{981937C5-ECB5-8744-BDF7-D991A28F5106}"/>
              </a:ext>
            </a:extLst>
          </p:cNvPr>
          <p:cNvPicPr>
            <a:picLocks noChangeAspect="1"/>
          </p:cNvPicPr>
          <p:nvPr/>
        </p:nvPicPr>
        <p:blipFill>
          <a:blip r:embed="rId5"/>
          <a:stretch>
            <a:fillRect/>
          </a:stretch>
        </p:blipFill>
        <p:spPr>
          <a:xfrm>
            <a:off x="7544299" y="2917827"/>
            <a:ext cx="1336484" cy="1948368"/>
          </a:xfrm>
          <a:prstGeom prst="rect">
            <a:avLst/>
          </a:prstGeom>
        </p:spPr>
      </p:pic>
      <p:pic>
        <p:nvPicPr>
          <p:cNvPr id="5" name="Picture 4">
            <a:extLst>
              <a:ext uri="{FF2B5EF4-FFF2-40B4-BE49-F238E27FC236}">
                <a16:creationId xmlns:a16="http://schemas.microsoft.com/office/drawing/2014/main" id="{B8F7EB2A-9704-7E3D-9484-7DF0C632BF9A}"/>
              </a:ext>
            </a:extLst>
          </p:cNvPr>
          <p:cNvPicPr>
            <a:picLocks noChangeAspect="1"/>
          </p:cNvPicPr>
          <p:nvPr/>
        </p:nvPicPr>
        <p:blipFill>
          <a:blip r:embed="rId6"/>
          <a:stretch>
            <a:fillRect/>
          </a:stretch>
        </p:blipFill>
        <p:spPr>
          <a:xfrm>
            <a:off x="5773626" y="2093613"/>
            <a:ext cx="1645386" cy="1856333"/>
          </a:xfrm>
          <a:prstGeom prst="rect">
            <a:avLst/>
          </a:prstGeom>
        </p:spPr>
      </p:pic>
    </p:spTree>
    <p:extLst>
      <p:ext uri="{BB962C8B-B14F-4D97-AF65-F5344CB8AC3E}">
        <p14:creationId xmlns:p14="http://schemas.microsoft.com/office/powerpoint/2010/main" val="296291893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179512" y="1412776"/>
            <a:ext cx="8784976" cy="1752600"/>
          </a:xfrm>
        </p:spPr>
        <p:txBody>
          <a:bodyPr/>
          <a:lstStyle/>
          <a:p>
            <a:pPr algn="ctr"/>
            <a:r>
              <a:rPr lang="en-US" sz="4400" b="1" dirty="0" err="1"/>
              <a:t>GenASM</a:t>
            </a:r>
            <a:r>
              <a:rPr lang="en-US" sz="4400" b="1" dirty="0"/>
              <a:t>: </a:t>
            </a:r>
            <a:r>
              <a:rPr lang="en-US" sz="4400" dirty="0"/>
              <a:t>Approximate String Matching Accelerator for Genomics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2938500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10683707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a:extLst>
              <a:ext uri="{FF2B5EF4-FFF2-40B4-BE49-F238E27FC236}">
                <a16:creationId xmlns:a16="http://schemas.microsoft.com/office/drawing/2014/main" id="{796CC445-E4A1-C147-83BA-30245FA13992}"/>
              </a:ext>
            </a:extLst>
          </p:cNvPr>
          <p:cNvSpPr>
            <a:spLocks noGrp="1"/>
          </p:cNvSpPr>
          <p:nvPr>
            <p:ph type="subTitle" idx="1"/>
          </p:nvPr>
        </p:nvSpPr>
        <p:spPr>
          <a:xfrm>
            <a:off x="283845" y="2186611"/>
            <a:ext cx="8576310" cy="5100046"/>
          </a:xfrm>
        </p:spPr>
        <p:txBody>
          <a:bodyPr>
            <a:normAutofit/>
          </a:bodyPr>
          <a:lstStyle/>
          <a:p>
            <a:pPr algn="ctr">
              <a:lnSpc>
                <a:spcPct val="105000"/>
              </a:lnSpc>
              <a:spcBef>
                <a:spcPts val="0"/>
              </a:spcBef>
              <a:spcAft>
                <a:spcPts val="0"/>
              </a:spcAft>
            </a:pPr>
            <a:r>
              <a:rPr lang="en-US" sz="3000" dirty="0">
                <a:solidFill>
                  <a:schemeClr val="tx1"/>
                </a:solidFill>
              </a:rPr>
              <a:t>Damla Senol Cali</a:t>
            </a:r>
            <a:endParaRPr lang="en-US" sz="3000" baseline="30000" dirty="0">
              <a:solidFill>
                <a:schemeClr val="tx1"/>
              </a:solidFill>
            </a:endParaRPr>
          </a:p>
          <a:p>
            <a:pPr algn="ctr">
              <a:lnSpc>
                <a:spcPct val="105000"/>
              </a:lnSpc>
              <a:spcBef>
                <a:spcPts val="0"/>
              </a:spcBef>
              <a:spcAft>
                <a:spcPts val="0"/>
              </a:spcAft>
            </a:pPr>
            <a:r>
              <a:rPr lang="en-US" sz="2300" dirty="0">
                <a:solidFill>
                  <a:schemeClr val="tx1"/>
                </a:solidFill>
              </a:rPr>
              <a:t>Carnegie Mellon University</a:t>
            </a:r>
          </a:p>
          <a:p>
            <a:pPr algn="ctr">
              <a:lnSpc>
                <a:spcPct val="105000"/>
              </a:lnSpc>
              <a:spcBef>
                <a:spcPts val="0"/>
              </a:spcBef>
              <a:spcAft>
                <a:spcPts val="0"/>
              </a:spcAft>
            </a:pPr>
            <a:r>
              <a:rPr lang="en-US" sz="2300" dirty="0"/>
              <a:t>(</a:t>
            </a:r>
            <a:r>
              <a:rPr lang="en-US" sz="2300" dirty="0">
                <a:solidFill>
                  <a:srgbClr val="0070C0"/>
                </a:solidFill>
                <a:hlinkClick r:id="rId3">
                  <a:extLst>
                    <a:ext uri="{A12FA001-AC4F-418D-AE19-62706E023703}">
                      <ahyp:hlinkClr xmlns:ahyp="http://schemas.microsoft.com/office/drawing/2018/hyperlinkcolor" val="tx"/>
                    </a:ext>
                  </a:extLst>
                </a:hlinkClick>
              </a:rPr>
              <a:t>dsenol@andrew.cmu.edu</a:t>
            </a:r>
            <a:r>
              <a:rPr lang="en-US" sz="2300" dirty="0"/>
              <a:t>)</a:t>
            </a:r>
          </a:p>
          <a:p>
            <a:pPr algn="ctr">
              <a:lnSpc>
                <a:spcPct val="100000"/>
              </a:lnSpc>
              <a:spcBef>
                <a:spcPts val="0"/>
              </a:spcBef>
              <a:spcAft>
                <a:spcPts val="0"/>
              </a:spcAft>
            </a:pPr>
            <a:endParaRPr lang="en-US" dirty="0"/>
          </a:p>
          <a:p>
            <a:pPr algn="ctr">
              <a:lnSpc>
                <a:spcPct val="105000"/>
              </a:lnSpc>
              <a:spcBef>
                <a:spcPts val="0"/>
              </a:spcBef>
              <a:spcAft>
                <a:spcPts val="0"/>
              </a:spcAft>
            </a:pPr>
            <a:r>
              <a:rPr lang="en-US" sz="1900" dirty="0">
                <a:solidFill>
                  <a:schemeClr val="tx1"/>
                </a:solidFill>
              </a:rPr>
              <a:t>Gurpreet S. Kalsi</a:t>
            </a:r>
            <a:r>
              <a:rPr lang="en-US" sz="1900" baseline="30000" dirty="0">
                <a:solidFill>
                  <a:schemeClr val="tx1"/>
                </a:solidFill>
                <a:latin typeface="Calibri" panose="020F0502020204030204" pitchFamily="34" charset="0"/>
              </a:rPr>
              <a:t>2</a:t>
            </a:r>
            <a:r>
              <a:rPr lang="en-US" sz="1900" dirty="0">
                <a:solidFill>
                  <a:schemeClr val="tx1"/>
                </a:solidFill>
              </a:rPr>
              <a:t>, </a:t>
            </a:r>
            <a:r>
              <a:rPr lang="en-US" sz="1900" dirty="0" err="1">
                <a:solidFill>
                  <a:schemeClr val="tx1"/>
                </a:solidFill>
              </a:rPr>
              <a:t>Zulal</a:t>
            </a:r>
            <a:r>
              <a:rPr lang="en-US" sz="1900" dirty="0">
                <a:solidFill>
                  <a:schemeClr val="tx1"/>
                </a:solidFill>
              </a:rPr>
              <a:t> Bingol</a:t>
            </a:r>
            <a:r>
              <a:rPr lang="en-US" sz="1900" baseline="30000" dirty="0">
                <a:solidFill>
                  <a:schemeClr val="tx1"/>
                </a:solidFill>
                <a:latin typeface="Calibri" panose="020F0502020204030204" pitchFamily="34" charset="0"/>
              </a:rPr>
              <a:t>3</a:t>
            </a:r>
            <a:r>
              <a:rPr lang="en-US" sz="1900" dirty="0">
                <a:solidFill>
                  <a:schemeClr val="tx1"/>
                </a:solidFill>
              </a:rPr>
              <a:t>, Can Firtina</a:t>
            </a:r>
            <a:r>
              <a:rPr lang="en-US" sz="1900" baseline="30000" dirty="0">
                <a:solidFill>
                  <a:schemeClr val="tx1"/>
                </a:solidFill>
                <a:latin typeface="Calibri" panose="020F0502020204030204" pitchFamily="34" charset="0"/>
              </a:rPr>
              <a:t>4</a:t>
            </a:r>
            <a:r>
              <a:rPr lang="en-US" sz="1900" dirty="0">
                <a:solidFill>
                  <a:schemeClr val="tx1"/>
                </a:solidFill>
              </a:rPr>
              <a:t>, Lavanya Subramanian</a:t>
            </a:r>
            <a:r>
              <a:rPr lang="en-US" sz="1900" baseline="30000" dirty="0">
                <a:solidFill>
                  <a:schemeClr val="tx1"/>
                </a:solidFill>
                <a:latin typeface="Calibri" panose="020F0502020204030204" pitchFamily="34" charset="0"/>
              </a:rPr>
              <a:t>5</a:t>
            </a:r>
            <a:r>
              <a:rPr lang="en-US" sz="1900" dirty="0">
                <a:solidFill>
                  <a:schemeClr val="tx1"/>
                </a:solidFill>
              </a:rPr>
              <a:t>,</a:t>
            </a:r>
          </a:p>
          <a:p>
            <a:pPr algn="ctr">
              <a:lnSpc>
                <a:spcPct val="105000"/>
              </a:lnSpc>
              <a:spcBef>
                <a:spcPts val="0"/>
              </a:spcBef>
              <a:spcAft>
                <a:spcPts val="0"/>
              </a:spcAft>
            </a:pPr>
            <a:r>
              <a:rPr lang="en-US" sz="1900" dirty="0">
                <a:solidFill>
                  <a:schemeClr val="tx1"/>
                </a:solidFill>
              </a:rPr>
              <a:t>Jeremie Kim</a:t>
            </a:r>
            <a:r>
              <a:rPr lang="en-US" sz="1900" baseline="30000" dirty="0">
                <a:solidFill>
                  <a:schemeClr val="tx1"/>
                </a:solidFill>
                <a:latin typeface="Calibri" panose="020F0502020204030204" pitchFamily="34" charset="0"/>
              </a:rPr>
              <a:t>1,4</a:t>
            </a:r>
            <a:r>
              <a:rPr lang="en-US" sz="1900" dirty="0">
                <a:solidFill>
                  <a:schemeClr val="tx1"/>
                </a:solidFill>
              </a:rPr>
              <a:t>, Rachata Ausavarungnirun</a:t>
            </a:r>
            <a:r>
              <a:rPr lang="en-US" sz="1900" baseline="30000" dirty="0">
                <a:solidFill>
                  <a:schemeClr val="tx1"/>
                </a:solidFill>
                <a:latin typeface="Calibri" panose="020F0502020204030204" pitchFamily="34" charset="0"/>
              </a:rPr>
              <a:t>6,1</a:t>
            </a:r>
            <a:r>
              <a:rPr lang="en-US" sz="1900" dirty="0">
                <a:solidFill>
                  <a:schemeClr val="tx1"/>
                </a:solidFill>
              </a:rPr>
              <a:t>, Mohammed Alser</a:t>
            </a:r>
            <a:r>
              <a:rPr lang="en-US" sz="1900" baseline="30000" dirty="0">
                <a:solidFill>
                  <a:schemeClr val="tx1"/>
                </a:solidFill>
                <a:latin typeface="Calibri" panose="020F0502020204030204" pitchFamily="34" charset="0"/>
              </a:rPr>
              <a:t>4</a:t>
            </a:r>
            <a:r>
              <a:rPr lang="en-US" sz="1900" dirty="0">
                <a:solidFill>
                  <a:schemeClr val="tx1"/>
                </a:solidFill>
              </a:rPr>
              <a:t>, </a:t>
            </a:r>
          </a:p>
          <a:p>
            <a:pPr algn="ctr">
              <a:lnSpc>
                <a:spcPct val="105000"/>
              </a:lnSpc>
              <a:spcBef>
                <a:spcPts val="0"/>
              </a:spcBef>
              <a:spcAft>
                <a:spcPts val="0"/>
              </a:spcAft>
            </a:pPr>
            <a:r>
              <a:rPr lang="en-US" sz="1900" dirty="0">
                <a:solidFill>
                  <a:schemeClr val="tx1"/>
                </a:solidFill>
              </a:rPr>
              <a:t>Juan Gomez-Luna</a:t>
            </a:r>
            <a:r>
              <a:rPr lang="en-US" sz="1900" baseline="30000" dirty="0">
                <a:solidFill>
                  <a:schemeClr val="tx1"/>
                </a:solidFill>
                <a:latin typeface="Calibri" panose="020F0502020204030204" pitchFamily="34" charset="0"/>
              </a:rPr>
              <a:t>4</a:t>
            </a:r>
            <a:r>
              <a:rPr lang="en-US" sz="1900" dirty="0">
                <a:solidFill>
                  <a:schemeClr val="tx1"/>
                </a:solidFill>
              </a:rPr>
              <a:t>, </a:t>
            </a:r>
            <a:r>
              <a:rPr lang="en-US" sz="1900" dirty="0" err="1">
                <a:solidFill>
                  <a:schemeClr val="tx1"/>
                </a:solidFill>
              </a:rPr>
              <a:t>Amirali</a:t>
            </a:r>
            <a:r>
              <a:rPr lang="en-US" sz="1900" dirty="0">
                <a:solidFill>
                  <a:schemeClr val="tx1"/>
                </a:solidFill>
              </a:rPr>
              <a:t> Boroumand</a:t>
            </a:r>
            <a:r>
              <a:rPr lang="en-US" sz="1900" baseline="30000" dirty="0">
                <a:solidFill>
                  <a:schemeClr val="tx1"/>
                </a:solidFill>
                <a:latin typeface="Calibri" panose="020F0502020204030204" pitchFamily="34" charset="0"/>
              </a:rPr>
              <a:t>1</a:t>
            </a:r>
            <a:r>
              <a:rPr lang="en-US" sz="1900" dirty="0">
                <a:solidFill>
                  <a:schemeClr val="tx1"/>
                </a:solidFill>
              </a:rPr>
              <a:t>, Anant Nori</a:t>
            </a:r>
            <a:r>
              <a:rPr lang="en-US" sz="1900" baseline="30000" dirty="0">
                <a:solidFill>
                  <a:schemeClr val="tx1"/>
                </a:solidFill>
                <a:latin typeface="Calibri" panose="020F0502020204030204" pitchFamily="34" charset="0"/>
              </a:rPr>
              <a:t>2</a:t>
            </a:r>
            <a:r>
              <a:rPr lang="en-US" sz="1900" dirty="0">
                <a:solidFill>
                  <a:schemeClr val="tx1"/>
                </a:solidFill>
              </a:rPr>
              <a:t>, Allison Scibisz</a:t>
            </a:r>
            <a:r>
              <a:rPr lang="en-US" sz="1900" baseline="30000" dirty="0">
                <a:solidFill>
                  <a:schemeClr val="tx1"/>
                </a:solidFill>
                <a:latin typeface="Calibri" panose="020F0502020204030204" pitchFamily="34" charset="0"/>
              </a:rPr>
              <a:t>1</a:t>
            </a:r>
            <a:r>
              <a:rPr lang="en-US" sz="1900" dirty="0">
                <a:solidFill>
                  <a:schemeClr val="tx1"/>
                </a:solidFill>
              </a:rPr>
              <a:t>, </a:t>
            </a:r>
          </a:p>
          <a:p>
            <a:pPr algn="ctr">
              <a:lnSpc>
                <a:spcPct val="105000"/>
              </a:lnSpc>
              <a:spcBef>
                <a:spcPts val="0"/>
              </a:spcBef>
              <a:spcAft>
                <a:spcPts val="0"/>
              </a:spcAft>
            </a:pPr>
            <a:r>
              <a:rPr lang="en-US" sz="1900" dirty="0">
                <a:solidFill>
                  <a:schemeClr val="tx1"/>
                </a:solidFill>
              </a:rPr>
              <a:t>Sreenivas Subramoney</a:t>
            </a:r>
            <a:r>
              <a:rPr lang="en-US" sz="1900" baseline="30000" dirty="0">
                <a:solidFill>
                  <a:schemeClr val="tx1"/>
                </a:solidFill>
                <a:latin typeface="Calibri" panose="020F0502020204030204" pitchFamily="34" charset="0"/>
              </a:rPr>
              <a:t>2</a:t>
            </a:r>
            <a:r>
              <a:rPr lang="en-US" sz="1900" dirty="0">
                <a:solidFill>
                  <a:schemeClr val="tx1"/>
                </a:solidFill>
              </a:rPr>
              <a:t>, Can Alkan</a:t>
            </a:r>
            <a:r>
              <a:rPr lang="en-US" sz="1900" baseline="30000" dirty="0">
                <a:solidFill>
                  <a:schemeClr val="tx1"/>
                </a:solidFill>
                <a:latin typeface="Calibri" panose="020F0502020204030204" pitchFamily="34" charset="0"/>
              </a:rPr>
              <a:t>3</a:t>
            </a:r>
            <a:r>
              <a:rPr lang="en-US" sz="1900" dirty="0">
                <a:solidFill>
                  <a:schemeClr val="tx1"/>
                </a:solidFill>
              </a:rPr>
              <a:t>, Saugata Ghose</a:t>
            </a:r>
            <a:r>
              <a:rPr lang="en-US" sz="1900" baseline="30000" dirty="0">
                <a:solidFill>
                  <a:schemeClr val="tx1"/>
                </a:solidFill>
                <a:latin typeface="Calibri" panose="020F0502020204030204" pitchFamily="34" charset="0"/>
              </a:rPr>
              <a:t>7,1</a:t>
            </a:r>
            <a:r>
              <a:rPr lang="en-US" sz="1900" dirty="0">
                <a:solidFill>
                  <a:schemeClr val="tx1"/>
                </a:solidFill>
              </a:rPr>
              <a:t>, and Onur Mutlu</a:t>
            </a:r>
            <a:r>
              <a:rPr lang="en-US" sz="1900" baseline="30000" dirty="0">
                <a:solidFill>
                  <a:schemeClr val="tx1"/>
                </a:solidFill>
                <a:latin typeface="Calibri" panose="020F0502020204030204" pitchFamily="34" charset="0"/>
              </a:rPr>
              <a:t>4,1,3</a:t>
            </a:r>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r">
              <a:lnSpc>
                <a:spcPct val="100000"/>
              </a:lnSpc>
              <a:spcBef>
                <a:spcPts val="0"/>
              </a:spcBef>
              <a:spcAft>
                <a:spcPts val="0"/>
              </a:spcAft>
            </a:pPr>
            <a:endParaRPr lang="en-US" dirty="0"/>
          </a:p>
          <a:p>
            <a:pPr algn="r">
              <a:lnSpc>
                <a:spcPct val="100000"/>
              </a:lnSpc>
              <a:spcBef>
                <a:spcPts val="0"/>
              </a:spcBef>
              <a:spcAft>
                <a:spcPts val="0"/>
              </a:spcAft>
            </a:pPr>
            <a:endParaRPr lang="en-US" dirty="0"/>
          </a:p>
        </p:txBody>
      </p:sp>
      <p:grpSp>
        <p:nvGrpSpPr>
          <p:cNvPr id="37" name="Group 36">
            <a:extLst>
              <a:ext uri="{FF2B5EF4-FFF2-40B4-BE49-F238E27FC236}">
                <a16:creationId xmlns:a16="http://schemas.microsoft.com/office/drawing/2014/main" id="{6193A135-C817-9F40-8E25-806766A1E391}"/>
              </a:ext>
            </a:extLst>
          </p:cNvPr>
          <p:cNvGrpSpPr/>
          <p:nvPr/>
        </p:nvGrpSpPr>
        <p:grpSpPr>
          <a:xfrm>
            <a:off x="538479" y="5154021"/>
            <a:ext cx="8067042" cy="594793"/>
            <a:chOff x="634998" y="5868087"/>
            <a:chExt cx="8067042" cy="594793"/>
          </a:xfrm>
        </p:grpSpPr>
        <p:pic>
          <p:nvPicPr>
            <p:cNvPr id="44" name="Picture 43">
              <a:extLst>
                <a:ext uri="{FF2B5EF4-FFF2-40B4-BE49-F238E27FC236}">
                  <a16:creationId xmlns:a16="http://schemas.microsoft.com/office/drawing/2014/main" id="{AFD88F3A-22B5-0541-830C-CE8C70F1D75D}"/>
                </a:ext>
              </a:extLst>
            </p:cNvPr>
            <p:cNvPicPr>
              <a:picLocks noChangeAspect="1"/>
            </p:cNvPicPr>
            <p:nvPr/>
          </p:nvPicPr>
          <p:blipFill>
            <a:blip r:embed="rId4"/>
            <a:stretch>
              <a:fillRect/>
            </a:stretch>
          </p:blipFill>
          <p:spPr>
            <a:xfrm>
              <a:off x="800112" y="5976172"/>
              <a:ext cx="2103120" cy="390636"/>
            </a:xfrm>
            <a:prstGeom prst="rect">
              <a:avLst/>
            </a:prstGeom>
          </p:spPr>
        </p:pic>
        <p:pic>
          <p:nvPicPr>
            <p:cNvPr id="45" name="Picture 44">
              <a:extLst>
                <a:ext uri="{FF2B5EF4-FFF2-40B4-BE49-F238E27FC236}">
                  <a16:creationId xmlns:a16="http://schemas.microsoft.com/office/drawing/2014/main" id="{2C3C004B-3548-3A4C-9F73-FDE1CA57119F}"/>
                </a:ext>
              </a:extLst>
            </p:cNvPr>
            <p:cNvPicPr>
              <a:picLocks noChangeAspect="1"/>
            </p:cNvPicPr>
            <p:nvPr/>
          </p:nvPicPr>
          <p:blipFill rotWithShape="1">
            <a:blip r:embed="rId5"/>
            <a:srcRect l="9652" t="28752" r="10462" b="30881"/>
            <a:stretch/>
          </p:blipFill>
          <p:spPr>
            <a:xfrm>
              <a:off x="6786687" y="6006586"/>
              <a:ext cx="1862001" cy="365760"/>
            </a:xfrm>
            <a:prstGeom prst="rect">
              <a:avLst/>
            </a:prstGeom>
          </p:spPr>
        </p:pic>
        <p:sp>
          <p:nvSpPr>
            <p:cNvPr id="46" name="TextBox 45">
              <a:extLst>
                <a:ext uri="{FF2B5EF4-FFF2-40B4-BE49-F238E27FC236}">
                  <a16:creationId xmlns:a16="http://schemas.microsoft.com/office/drawing/2014/main" id="{43FC308C-44AB-2E4C-AD61-5E7A0F79D601}"/>
                </a:ext>
              </a:extLst>
            </p:cNvPr>
            <p:cNvSpPr txBox="1"/>
            <p:nvPr/>
          </p:nvSpPr>
          <p:spPr>
            <a:xfrm>
              <a:off x="634998" y="5868087"/>
              <a:ext cx="806704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2		     3	              				   4</a:t>
              </a:r>
            </a:p>
          </p:txBody>
        </p:sp>
        <p:pic>
          <p:nvPicPr>
            <p:cNvPr id="47" name="Picture 46">
              <a:extLst>
                <a:ext uri="{FF2B5EF4-FFF2-40B4-BE49-F238E27FC236}">
                  <a16:creationId xmlns:a16="http://schemas.microsoft.com/office/drawing/2014/main" id="{59D3C154-21B3-9143-946D-1E8A43437D85}"/>
                </a:ext>
              </a:extLst>
            </p:cNvPr>
            <p:cNvPicPr>
              <a:picLocks noChangeAspect="1"/>
            </p:cNvPicPr>
            <p:nvPr/>
          </p:nvPicPr>
          <p:blipFill>
            <a:blip r:embed="rId6"/>
            <a:stretch>
              <a:fillRect/>
            </a:stretch>
          </p:blipFill>
          <p:spPr>
            <a:xfrm>
              <a:off x="4203574" y="5880098"/>
              <a:ext cx="2554321" cy="582782"/>
            </a:xfrm>
            <a:prstGeom prst="rect">
              <a:avLst/>
            </a:prstGeom>
          </p:spPr>
        </p:pic>
      </p:grpSp>
      <p:pic>
        <p:nvPicPr>
          <p:cNvPr id="41" name="Picture 2">
            <a:extLst>
              <a:ext uri="{FF2B5EF4-FFF2-40B4-BE49-F238E27FC236}">
                <a16:creationId xmlns:a16="http://schemas.microsoft.com/office/drawing/2014/main" id="{D8D0E397-B940-0A45-ADC7-7E8E873FD4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788" y="5948133"/>
            <a:ext cx="1862001" cy="48942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4248E4F2-0B30-DF43-A6B4-ED47107B34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3488" y="5748814"/>
            <a:ext cx="942316" cy="9388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9A24756-5F9E-F149-8DD6-2A66D2C5C0D4}"/>
              </a:ext>
            </a:extLst>
          </p:cNvPr>
          <p:cNvPicPr>
            <a:picLocks noChangeAspect="1"/>
          </p:cNvPicPr>
          <p:nvPr/>
        </p:nvPicPr>
        <p:blipFill>
          <a:blip r:embed="rId9"/>
          <a:stretch>
            <a:fillRect/>
          </a:stretch>
        </p:blipFill>
        <p:spPr>
          <a:xfrm>
            <a:off x="6792915" y="5948133"/>
            <a:ext cx="1656505" cy="489422"/>
          </a:xfrm>
          <a:prstGeom prst="rect">
            <a:avLst/>
          </a:prstGeom>
        </p:spPr>
      </p:pic>
      <p:sp>
        <p:nvSpPr>
          <p:cNvPr id="40" name="TextBox 39">
            <a:extLst>
              <a:ext uri="{FF2B5EF4-FFF2-40B4-BE49-F238E27FC236}">
                <a16:creationId xmlns:a16="http://schemas.microsoft.com/office/drawing/2014/main" id="{182098A7-260E-EB4A-87AA-572CAB6D7694}"/>
              </a:ext>
            </a:extLst>
          </p:cNvPr>
          <p:cNvSpPr txBox="1"/>
          <p:nvPr/>
        </p:nvSpPr>
        <p:spPr>
          <a:xfrm>
            <a:off x="694580" y="5884899"/>
            <a:ext cx="799151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6			     7					        1,4		     </a:t>
            </a:r>
          </a:p>
        </p:txBody>
      </p:sp>
      <p:pic>
        <p:nvPicPr>
          <p:cNvPr id="48" name="Picture 47" descr="A picture containing drawing&#10;&#10;Description automatically generated">
            <a:extLst>
              <a:ext uri="{FF2B5EF4-FFF2-40B4-BE49-F238E27FC236}">
                <a16:creationId xmlns:a16="http://schemas.microsoft.com/office/drawing/2014/main" id="{532D2A0E-49BA-F44A-93B6-DF18FB3A97AB}"/>
              </a:ext>
            </a:extLst>
          </p:cNvPr>
          <p:cNvPicPr>
            <a:picLocks noChangeAspect="1"/>
          </p:cNvPicPr>
          <p:nvPr/>
        </p:nvPicPr>
        <p:blipFill>
          <a:blip r:embed="rId10"/>
          <a:stretch>
            <a:fillRect/>
          </a:stretch>
        </p:blipFill>
        <p:spPr>
          <a:xfrm>
            <a:off x="3061239" y="5270791"/>
            <a:ext cx="791182" cy="324255"/>
          </a:xfrm>
          <a:prstGeom prst="rect">
            <a:avLst/>
          </a:prstGeom>
        </p:spPr>
      </p:pic>
      <p:sp>
        <p:nvSpPr>
          <p:cNvPr id="49" name="Title 1">
            <a:extLst>
              <a:ext uri="{FF2B5EF4-FFF2-40B4-BE49-F238E27FC236}">
                <a16:creationId xmlns:a16="http://schemas.microsoft.com/office/drawing/2014/main" id="{D7BD3DAB-B726-A54A-870D-2B897B36D72A}"/>
              </a:ext>
            </a:extLst>
          </p:cNvPr>
          <p:cNvSpPr>
            <a:spLocks noGrp="1"/>
          </p:cNvSpPr>
          <p:nvPr>
            <p:ph type="ctrTitle"/>
          </p:nvPr>
        </p:nvSpPr>
        <p:spPr>
          <a:xfrm>
            <a:off x="0" y="0"/>
            <a:ext cx="9144000" cy="2051133"/>
          </a:xfrm>
          <a:solidFill>
            <a:schemeClr val="accent2">
              <a:lumMod val="20000"/>
              <a:lumOff val="80000"/>
            </a:schemeClr>
          </a:solidFill>
        </p:spPr>
        <p:txBody>
          <a:bodyPr anchor="ctr" anchorCtr="0">
            <a:normAutofit/>
          </a:bodyPr>
          <a:lstStyle/>
          <a:p>
            <a:pPr algn="ctr">
              <a:lnSpc>
                <a:spcPct val="105000"/>
              </a:lnSpc>
            </a:pPr>
            <a:r>
              <a:rPr lang="en-US" sz="3600" b="1" dirty="0">
                <a:solidFill>
                  <a:srgbClr val="0070C0"/>
                </a:solidFill>
              </a:rPr>
              <a:t>GenASM: A High Performance, Low-Power Approximate String Matching Acceleration Framework for Genome Sequence Analysis</a:t>
            </a:r>
            <a:endParaRPr lang="en-US" sz="3500" dirty="0">
              <a:solidFill>
                <a:schemeClr val="accent1"/>
              </a:solidFill>
            </a:endParaRPr>
          </a:p>
        </p:txBody>
      </p:sp>
      <p:pic>
        <p:nvPicPr>
          <p:cNvPr id="2" name="Picture 1">
            <a:extLst>
              <a:ext uri="{FF2B5EF4-FFF2-40B4-BE49-F238E27FC236}">
                <a16:creationId xmlns:a16="http://schemas.microsoft.com/office/drawing/2014/main" id="{EB68B984-F916-1D44-A043-2BCF187188D1}"/>
              </a:ext>
            </a:extLst>
          </p:cNvPr>
          <p:cNvPicPr>
            <a:picLocks noChangeAspect="1"/>
          </p:cNvPicPr>
          <p:nvPr/>
        </p:nvPicPr>
        <p:blipFill>
          <a:blip r:embed="rId11"/>
          <a:stretch>
            <a:fillRect/>
          </a:stretch>
        </p:blipFill>
        <p:spPr>
          <a:xfrm>
            <a:off x="910241" y="6044789"/>
            <a:ext cx="1491264" cy="295773"/>
          </a:xfrm>
          <a:prstGeom prst="rect">
            <a:avLst/>
          </a:prstGeom>
        </p:spPr>
      </p:pic>
    </p:spTree>
    <p:extLst>
      <p:ext uri="{BB962C8B-B14F-4D97-AF65-F5344CB8AC3E}">
        <p14:creationId xmlns:p14="http://schemas.microsoft.com/office/powerpoint/2010/main" val="11308129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6D00-56D8-D04C-9A4A-CB34F95ADD64}"/>
              </a:ext>
            </a:extLst>
          </p:cNvPr>
          <p:cNvSpPr>
            <a:spLocks noGrp="1"/>
          </p:cNvSpPr>
          <p:nvPr>
            <p:ph type="title"/>
          </p:nvPr>
        </p:nvSpPr>
        <p:spPr>
          <a:xfrm>
            <a:off x="366963" y="257434"/>
            <a:ext cx="8410073" cy="753467"/>
          </a:xfrm>
        </p:spPr>
        <p:txBody>
          <a:bodyPr>
            <a:normAutofit fontScale="90000"/>
          </a:bodyPr>
          <a:lstStyle/>
          <a:p>
            <a:r>
              <a:rPr lang="en-US" dirty="0"/>
              <a:t>Genome Sequencing</a:t>
            </a:r>
          </a:p>
        </p:txBody>
      </p:sp>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366963" y="1147483"/>
            <a:ext cx="8410073" cy="5289176"/>
          </a:xfrm>
        </p:spPr>
        <p:txBody>
          <a:bodyPr>
            <a:noAutofit/>
          </a:bodyPr>
          <a:lstStyle/>
          <a:p>
            <a:pPr marL="342900" indent="-342900">
              <a:lnSpc>
                <a:spcPct val="110000"/>
              </a:lnSpc>
              <a:spcBef>
                <a:spcPts val="600"/>
              </a:spcBef>
              <a:spcAft>
                <a:spcPts val="0"/>
              </a:spcAft>
            </a:pPr>
            <a:r>
              <a:rPr lang="en-US" sz="2200" b="1" dirty="0">
                <a:solidFill>
                  <a:srgbClr val="FE6200"/>
                </a:solidFill>
              </a:rPr>
              <a:t>Genome sequencing: </a:t>
            </a:r>
            <a:r>
              <a:rPr lang="en-US" sz="2200" dirty="0">
                <a:solidFill>
                  <a:schemeClr val="tx1"/>
                </a:solidFill>
              </a:rPr>
              <a:t>Enables us to determine the order of the DNA sequence in an organism’s genome</a:t>
            </a:r>
          </a:p>
          <a:p>
            <a:pPr marL="720725" lvl="1" indent="-230188">
              <a:lnSpc>
                <a:spcPct val="120000"/>
              </a:lnSpc>
              <a:spcBef>
                <a:spcPts val="600"/>
              </a:spcBef>
              <a:spcAft>
                <a:spcPts val="0"/>
              </a:spcAft>
            </a:pPr>
            <a:r>
              <a:rPr lang="en-US" sz="2200" dirty="0">
                <a:solidFill>
                  <a:schemeClr val="tx1"/>
                </a:solidFill>
              </a:rPr>
              <a:t>Plays a </a:t>
            </a:r>
            <a:r>
              <a:rPr lang="en-US" sz="2200" dirty="0">
                <a:solidFill>
                  <a:srgbClr val="0070C0"/>
                </a:solidFill>
              </a:rPr>
              <a:t>pivotal role </a:t>
            </a:r>
            <a:r>
              <a:rPr lang="en-US" sz="2200" dirty="0">
                <a:solidFill>
                  <a:schemeClr val="tx1"/>
                </a:solidFill>
              </a:rPr>
              <a:t>in:</a:t>
            </a:r>
          </a:p>
          <a:p>
            <a:pPr marL="992188" lvl="2" indent="-227013">
              <a:lnSpc>
                <a:spcPct val="120000"/>
              </a:lnSpc>
              <a:spcBef>
                <a:spcPts val="0"/>
              </a:spcBef>
              <a:spcAft>
                <a:spcPts val="0"/>
              </a:spcAft>
            </a:pPr>
            <a:r>
              <a:rPr lang="en-US" sz="2100" dirty="0">
                <a:solidFill>
                  <a:schemeClr val="tx1"/>
                </a:solidFill>
              </a:rPr>
              <a:t>Personalized medicine</a:t>
            </a:r>
          </a:p>
          <a:p>
            <a:pPr marL="992188" lvl="2" indent="-227013">
              <a:lnSpc>
                <a:spcPct val="120000"/>
              </a:lnSpc>
              <a:spcBef>
                <a:spcPts val="0"/>
              </a:spcBef>
              <a:spcAft>
                <a:spcPts val="0"/>
              </a:spcAft>
            </a:pPr>
            <a:r>
              <a:rPr lang="en-US" sz="2100" dirty="0">
                <a:solidFill>
                  <a:schemeClr val="tx1"/>
                </a:solidFill>
              </a:rPr>
              <a:t>Outbreak tracing</a:t>
            </a:r>
          </a:p>
          <a:p>
            <a:pPr marL="992188" lvl="2" indent="-227013">
              <a:lnSpc>
                <a:spcPct val="120000"/>
              </a:lnSpc>
              <a:spcBef>
                <a:spcPts val="0"/>
              </a:spcBef>
              <a:spcAft>
                <a:spcPts val="0"/>
              </a:spcAft>
            </a:pPr>
            <a:r>
              <a:rPr lang="en-US" sz="2100" dirty="0">
                <a:solidFill>
                  <a:schemeClr val="tx1"/>
                </a:solidFill>
              </a:rPr>
              <a:t>Understanding of evolution</a:t>
            </a:r>
          </a:p>
          <a:p>
            <a:pPr marL="992188" lvl="2" indent="-227013">
              <a:lnSpc>
                <a:spcPct val="120000"/>
              </a:lnSpc>
              <a:spcBef>
                <a:spcPts val="0"/>
              </a:spcBef>
              <a:spcAft>
                <a:spcPts val="0"/>
              </a:spcAft>
            </a:pPr>
            <a:r>
              <a:rPr lang="en-US" sz="2100" dirty="0">
                <a:solidFill>
                  <a:schemeClr val="tx1"/>
                </a:solidFill>
              </a:rPr>
              <a:t>…</a:t>
            </a:r>
          </a:p>
          <a:p>
            <a:pPr marL="765175" lvl="2" indent="0">
              <a:lnSpc>
                <a:spcPct val="120000"/>
              </a:lnSpc>
              <a:spcBef>
                <a:spcPts val="0"/>
              </a:spcBef>
              <a:spcAft>
                <a:spcPts val="0"/>
              </a:spcAft>
              <a:buNone/>
            </a:pPr>
            <a:endParaRPr lang="en-US" sz="2200" dirty="0">
              <a:solidFill>
                <a:schemeClr val="tx1"/>
              </a:solidFill>
            </a:endParaRPr>
          </a:p>
          <a:p>
            <a:pPr marL="342900" indent="-342900">
              <a:lnSpc>
                <a:spcPct val="110000"/>
              </a:lnSpc>
              <a:spcBef>
                <a:spcPts val="600"/>
              </a:spcBef>
              <a:spcAft>
                <a:spcPts val="0"/>
              </a:spcAft>
            </a:pPr>
            <a:r>
              <a:rPr lang="en-US" sz="2200" dirty="0">
                <a:solidFill>
                  <a:schemeClr val="tx1"/>
                </a:solidFill>
              </a:rPr>
              <a:t>Modern genome sequencing machines extract smaller randomized fragments of the original DNA sequence, known as </a:t>
            </a:r>
            <a:r>
              <a:rPr lang="en-US" sz="2200" b="1" dirty="0">
                <a:solidFill>
                  <a:srgbClr val="0070C0"/>
                </a:solidFill>
              </a:rPr>
              <a:t>reads</a:t>
            </a:r>
          </a:p>
          <a:p>
            <a:pPr marL="715963" lvl="1" indent="-212725">
              <a:lnSpc>
                <a:spcPct val="120000"/>
              </a:lnSpc>
              <a:spcBef>
                <a:spcPts val="600"/>
              </a:spcBef>
              <a:spcAft>
                <a:spcPts val="0"/>
              </a:spcAft>
            </a:pPr>
            <a:r>
              <a:rPr lang="en-US" sz="2100" i="1" dirty="0">
                <a:solidFill>
                  <a:schemeClr val="tx1"/>
                </a:solidFill>
              </a:rPr>
              <a:t>Short reads: </a:t>
            </a:r>
            <a:r>
              <a:rPr lang="en-US" sz="2100" dirty="0">
                <a:solidFill>
                  <a:srgbClr val="C00000"/>
                </a:solidFill>
              </a:rPr>
              <a:t>a few hundred base pairs</a:t>
            </a:r>
            <a:r>
              <a:rPr lang="en-US" sz="2100" dirty="0">
                <a:solidFill>
                  <a:schemeClr val="tx1"/>
                </a:solidFill>
              </a:rPr>
              <a:t>, </a:t>
            </a:r>
            <a:r>
              <a:rPr lang="en-US" sz="2100" dirty="0">
                <a:solidFill>
                  <a:srgbClr val="00B050"/>
                </a:solidFill>
              </a:rPr>
              <a:t>error rate of </a:t>
            </a:r>
            <a:r>
              <a:rPr lang="en-US" sz="2100" dirty="0">
                <a:solidFill>
                  <a:srgbClr val="00B050"/>
                </a:solidFill>
                <a:latin typeface="Calibri" panose="020F0502020204030204" pitchFamily="34" charset="0"/>
              </a:rPr>
              <a:t>∼0.1%</a:t>
            </a:r>
            <a:endParaRPr lang="en-US" sz="2100" dirty="0">
              <a:solidFill>
                <a:schemeClr val="tx1"/>
              </a:solidFill>
            </a:endParaRPr>
          </a:p>
          <a:p>
            <a:pPr marL="715963" lvl="1" indent="-212725">
              <a:lnSpc>
                <a:spcPct val="120000"/>
              </a:lnSpc>
              <a:spcBef>
                <a:spcPts val="0"/>
              </a:spcBef>
              <a:spcAft>
                <a:spcPts val="0"/>
              </a:spcAft>
            </a:pPr>
            <a:r>
              <a:rPr lang="en-US" sz="2100" i="1" dirty="0">
                <a:solidFill>
                  <a:schemeClr val="tx1"/>
                </a:solidFill>
              </a:rPr>
              <a:t>Long reads: </a:t>
            </a:r>
            <a:r>
              <a:rPr lang="en-US" sz="2100" dirty="0">
                <a:solidFill>
                  <a:srgbClr val="00B050"/>
                </a:solidFill>
              </a:rPr>
              <a:t>thousands to millions of base pairs</a:t>
            </a:r>
            <a:r>
              <a:rPr lang="en-US" sz="2100" dirty="0">
                <a:solidFill>
                  <a:schemeClr val="tx1"/>
                </a:solidFill>
              </a:rPr>
              <a:t>,</a:t>
            </a:r>
            <a:r>
              <a:rPr lang="en-US" sz="2100" dirty="0">
                <a:solidFill>
                  <a:srgbClr val="00B050"/>
                </a:solidFill>
              </a:rPr>
              <a:t> </a:t>
            </a:r>
            <a:r>
              <a:rPr lang="en-US" sz="2100" dirty="0">
                <a:solidFill>
                  <a:srgbClr val="C00000"/>
                </a:solidFill>
              </a:rPr>
              <a:t>error rate of </a:t>
            </a:r>
            <a:r>
              <a:rPr lang="en-US" sz="2100" dirty="0">
                <a:solidFill>
                  <a:srgbClr val="C00000"/>
                </a:solidFill>
                <a:latin typeface="Calibri" panose="020F0502020204030204" pitchFamily="34" charset="0"/>
              </a:rPr>
              <a:t>10–15%</a:t>
            </a:r>
            <a:endParaRPr lang="en-US" sz="2100" i="1" dirty="0">
              <a:solidFill>
                <a:srgbClr val="0070C0"/>
              </a:solidFill>
            </a:endParaRPr>
          </a:p>
          <a:p>
            <a:pPr marL="446088" indent="-266700">
              <a:lnSpc>
                <a:spcPct val="120000"/>
              </a:lnSpc>
              <a:spcBef>
                <a:spcPts val="600"/>
              </a:spcBef>
              <a:spcAft>
                <a:spcPts val="0"/>
              </a:spcAft>
            </a:pPr>
            <a:endParaRPr lang="en-US" sz="2200" i="1" dirty="0">
              <a:solidFill>
                <a:srgbClr val="FE6200"/>
              </a:solidFill>
            </a:endParaRPr>
          </a:p>
        </p:txBody>
      </p:sp>
      <p:sp>
        <p:nvSpPr>
          <p:cNvPr id="5" name="Slide Number Placeholder 4">
            <a:extLst>
              <a:ext uri="{FF2B5EF4-FFF2-40B4-BE49-F238E27FC236}">
                <a16:creationId xmlns:a16="http://schemas.microsoft.com/office/drawing/2014/main" id="{BF4548FC-B7D5-F84F-83AA-BEEE7ACE5F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C62BDD8-22E4-0545-AA07-946E9BFD1A77}"/>
              </a:ext>
            </a:extLst>
          </p:cNvPr>
          <p:cNvPicPr>
            <a:picLocks noChangeAspect="1"/>
          </p:cNvPicPr>
          <p:nvPr/>
        </p:nvPicPr>
        <p:blipFill>
          <a:blip r:embed="rId4"/>
          <a:stretch>
            <a:fillRect/>
          </a:stretch>
        </p:blipFill>
        <p:spPr>
          <a:xfrm>
            <a:off x="6257282" y="1861023"/>
            <a:ext cx="2519754" cy="1525114"/>
          </a:xfrm>
          <a:prstGeom prst="rect">
            <a:avLst/>
          </a:prstGeom>
        </p:spPr>
      </p:pic>
    </p:spTree>
    <p:custDataLst>
      <p:tags r:id="rId1"/>
    </p:custDataLst>
    <p:extLst>
      <p:ext uri="{BB962C8B-B14F-4D97-AF65-F5344CB8AC3E}">
        <p14:creationId xmlns:p14="http://schemas.microsoft.com/office/powerpoint/2010/main" val="115557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6D00-56D8-D04C-9A4A-CB34F95ADD64}"/>
              </a:ext>
            </a:extLst>
          </p:cNvPr>
          <p:cNvSpPr>
            <a:spLocks noGrp="1"/>
          </p:cNvSpPr>
          <p:nvPr>
            <p:ph type="title"/>
          </p:nvPr>
        </p:nvSpPr>
        <p:spPr>
          <a:xfrm>
            <a:off x="366963" y="257434"/>
            <a:ext cx="8410073" cy="753467"/>
          </a:xfrm>
        </p:spPr>
        <p:txBody>
          <a:bodyPr>
            <a:normAutofit fontScale="90000"/>
          </a:bodyPr>
          <a:lstStyle/>
          <a:p>
            <a:r>
              <a:rPr lang="en-US" dirty="0"/>
              <a:t>Genome Sequence Analysis</a:t>
            </a:r>
          </a:p>
        </p:txBody>
      </p:sp>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366963" y="1147483"/>
            <a:ext cx="8410073" cy="5289176"/>
          </a:xfrm>
        </p:spPr>
        <p:txBody>
          <a:bodyPr>
            <a:noAutofit/>
          </a:bodyPr>
          <a:lstStyle/>
          <a:p>
            <a:pPr marL="342900" indent="-342900">
              <a:lnSpc>
                <a:spcPct val="110000"/>
              </a:lnSpc>
              <a:spcBef>
                <a:spcPts val="600"/>
              </a:spcBef>
              <a:spcAft>
                <a:spcPts val="0"/>
              </a:spcAft>
            </a:pPr>
            <a:r>
              <a:rPr lang="en-US" sz="2200" b="1" dirty="0">
                <a:solidFill>
                  <a:srgbClr val="FE6200"/>
                </a:solidFill>
              </a:rPr>
              <a:t>Read mapping: </a:t>
            </a:r>
            <a:r>
              <a:rPr lang="en-US" sz="2200" i="1" dirty="0">
                <a:solidFill>
                  <a:schemeClr val="tx1"/>
                </a:solidFill>
              </a:rPr>
              <a:t>First key step </a:t>
            </a:r>
            <a:r>
              <a:rPr lang="en-US" sz="2200" dirty="0">
                <a:solidFill>
                  <a:schemeClr val="tx1"/>
                </a:solidFill>
              </a:rPr>
              <a:t>in genome sequence analysis (GSA)</a:t>
            </a:r>
            <a:endParaRPr lang="en-US" sz="2200" i="1" dirty="0">
              <a:solidFill>
                <a:srgbClr val="00B050"/>
              </a:solidFill>
            </a:endParaRPr>
          </a:p>
          <a:p>
            <a:pPr marL="666750" lvl="1" indent="-260350">
              <a:lnSpc>
                <a:spcPct val="110000"/>
              </a:lnSpc>
              <a:spcBef>
                <a:spcPts val="600"/>
              </a:spcBef>
              <a:spcAft>
                <a:spcPts val="0"/>
              </a:spcAft>
            </a:pPr>
            <a:r>
              <a:rPr lang="en-US" sz="2200" dirty="0">
                <a:solidFill>
                  <a:schemeClr val="tx1"/>
                </a:solidFill>
              </a:rPr>
              <a:t>Aligns </a:t>
            </a:r>
            <a:r>
              <a:rPr lang="en-US" sz="2200" dirty="0">
                <a:solidFill>
                  <a:srgbClr val="00B050"/>
                </a:solidFill>
              </a:rPr>
              <a:t>reads</a:t>
            </a:r>
            <a:r>
              <a:rPr lang="en-US" sz="2200" dirty="0">
                <a:solidFill>
                  <a:schemeClr val="tx1"/>
                </a:solidFill>
              </a:rPr>
              <a:t> to one or more possible locations within          	             the </a:t>
            </a:r>
            <a:r>
              <a:rPr lang="en-US" sz="2200" dirty="0">
                <a:solidFill>
                  <a:srgbClr val="00B050"/>
                </a:solidFill>
              </a:rPr>
              <a:t>reference genome</a:t>
            </a:r>
            <a:r>
              <a:rPr lang="en-US" sz="2200" dirty="0">
                <a:solidFill>
                  <a:schemeClr val="tx1"/>
                </a:solidFill>
              </a:rPr>
              <a:t>, and</a:t>
            </a:r>
          </a:p>
          <a:p>
            <a:pPr marL="666750" lvl="1" indent="-260350">
              <a:lnSpc>
                <a:spcPct val="110000"/>
              </a:lnSpc>
              <a:spcBef>
                <a:spcPts val="0"/>
              </a:spcBef>
              <a:spcAft>
                <a:spcPts val="0"/>
              </a:spcAft>
            </a:pPr>
            <a:r>
              <a:rPr lang="en-US" sz="2200" dirty="0">
                <a:solidFill>
                  <a:schemeClr val="tx1"/>
                </a:solidFill>
              </a:rPr>
              <a:t>Finds the </a:t>
            </a:r>
            <a:r>
              <a:rPr lang="en-US" sz="2200" dirty="0">
                <a:solidFill>
                  <a:srgbClr val="00B050"/>
                </a:solidFill>
              </a:rPr>
              <a:t>matches</a:t>
            </a:r>
            <a:r>
              <a:rPr lang="en-US" sz="2200" dirty="0">
                <a:solidFill>
                  <a:schemeClr val="tx1"/>
                </a:solidFill>
              </a:rPr>
              <a:t> and </a:t>
            </a:r>
            <a:r>
              <a:rPr lang="en-US" sz="2200" dirty="0">
                <a:solidFill>
                  <a:srgbClr val="00B050"/>
                </a:solidFill>
              </a:rPr>
              <a:t>differences</a:t>
            </a:r>
            <a:r>
              <a:rPr lang="en-US" sz="2200" dirty="0">
                <a:solidFill>
                  <a:schemeClr val="tx1"/>
                </a:solidFill>
              </a:rPr>
              <a:t> between the read and 	             the reference genome segment at that location </a:t>
            </a:r>
          </a:p>
          <a:p>
            <a:pPr marL="342900" indent="-342900">
              <a:lnSpc>
                <a:spcPct val="110000"/>
              </a:lnSpc>
              <a:spcBef>
                <a:spcPts val="0"/>
              </a:spcBef>
              <a:spcAft>
                <a:spcPts val="0"/>
              </a:spcAft>
            </a:pPr>
            <a:endParaRPr lang="en-US" sz="2200" dirty="0">
              <a:solidFill>
                <a:schemeClr val="tx1"/>
              </a:solidFill>
            </a:endParaRPr>
          </a:p>
          <a:p>
            <a:pPr marL="342900" indent="-342900">
              <a:lnSpc>
                <a:spcPct val="110000"/>
              </a:lnSpc>
              <a:spcBef>
                <a:spcPts val="0"/>
              </a:spcBef>
              <a:spcAft>
                <a:spcPts val="0"/>
              </a:spcAft>
            </a:pPr>
            <a:endParaRPr lang="en-US" sz="1200" dirty="0">
              <a:solidFill>
                <a:schemeClr val="tx1"/>
              </a:solidFill>
            </a:endParaRPr>
          </a:p>
          <a:p>
            <a:pPr marL="342900" indent="-342900">
              <a:lnSpc>
                <a:spcPct val="110000"/>
              </a:lnSpc>
              <a:spcBef>
                <a:spcPts val="0"/>
              </a:spcBef>
              <a:spcAft>
                <a:spcPts val="0"/>
              </a:spcAft>
            </a:pPr>
            <a:r>
              <a:rPr lang="en-US" sz="2200" dirty="0">
                <a:solidFill>
                  <a:schemeClr val="tx1"/>
                </a:solidFill>
              </a:rPr>
              <a:t>Multiple steps of read mapping require </a:t>
            </a:r>
            <a:r>
              <a:rPr lang="en-US" sz="2200" b="1" i="1" dirty="0">
                <a:solidFill>
                  <a:srgbClr val="0070C0"/>
                </a:solidFill>
              </a:rPr>
              <a:t>approximate string matching</a:t>
            </a:r>
          </a:p>
          <a:p>
            <a:pPr marL="720725" lvl="1" indent="-230188">
              <a:lnSpc>
                <a:spcPct val="110000"/>
              </a:lnSpc>
              <a:spcBef>
                <a:spcPts val="600"/>
              </a:spcBef>
              <a:spcAft>
                <a:spcPts val="0"/>
              </a:spcAft>
            </a:pPr>
            <a:r>
              <a:rPr lang="en-US" sz="2200" dirty="0">
                <a:solidFill>
                  <a:schemeClr val="tx1"/>
                </a:solidFill>
              </a:rPr>
              <a:t>Approximate string matching (ASM) enables read mapping to account for </a:t>
            </a:r>
            <a:r>
              <a:rPr lang="en-US" sz="2200" dirty="0">
                <a:solidFill>
                  <a:srgbClr val="0070C0"/>
                </a:solidFill>
              </a:rPr>
              <a:t>sequencing errors </a:t>
            </a:r>
            <a:r>
              <a:rPr lang="en-US" sz="2200" dirty="0">
                <a:solidFill>
                  <a:schemeClr val="tx1"/>
                </a:solidFill>
              </a:rPr>
              <a:t>and </a:t>
            </a:r>
            <a:r>
              <a:rPr lang="en-US" sz="2200" dirty="0">
                <a:solidFill>
                  <a:srgbClr val="0070C0"/>
                </a:solidFill>
              </a:rPr>
              <a:t>genetic variations </a:t>
            </a:r>
            <a:r>
              <a:rPr lang="en-US" sz="2200" dirty="0">
                <a:solidFill>
                  <a:schemeClr val="tx1"/>
                </a:solidFill>
              </a:rPr>
              <a:t>in the reads</a:t>
            </a:r>
          </a:p>
          <a:p>
            <a:pPr marL="342900" indent="-342900">
              <a:lnSpc>
                <a:spcPct val="110000"/>
              </a:lnSpc>
              <a:spcBef>
                <a:spcPts val="0"/>
              </a:spcBef>
              <a:spcAft>
                <a:spcPts val="0"/>
              </a:spcAft>
            </a:pPr>
            <a:endParaRPr lang="en-US" sz="2200" dirty="0">
              <a:solidFill>
                <a:schemeClr val="tx1"/>
              </a:solidFill>
            </a:endParaRPr>
          </a:p>
          <a:p>
            <a:pPr marL="342900" indent="-342900">
              <a:lnSpc>
                <a:spcPct val="110000"/>
              </a:lnSpc>
              <a:spcBef>
                <a:spcPts val="0"/>
              </a:spcBef>
              <a:spcAft>
                <a:spcPts val="0"/>
              </a:spcAft>
            </a:pPr>
            <a:endParaRPr lang="en-US" sz="1200" dirty="0">
              <a:solidFill>
                <a:schemeClr val="tx1"/>
              </a:solidFill>
            </a:endParaRPr>
          </a:p>
          <a:p>
            <a:pPr marL="342900" indent="-342900">
              <a:lnSpc>
                <a:spcPct val="110000"/>
              </a:lnSpc>
              <a:spcBef>
                <a:spcPts val="0"/>
              </a:spcBef>
              <a:spcAft>
                <a:spcPts val="0"/>
              </a:spcAft>
            </a:pPr>
            <a:r>
              <a:rPr lang="en-US" sz="2200" dirty="0">
                <a:solidFill>
                  <a:schemeClr val="tx1"/>
                </a:solidFill>
              </a:rPr>
              <a:t>Bottlenecked by the </a:t>
            </a:r>
            <a:r>
              <a:rPr lang="en-US" sz="2200" dirty="0">
                <a:solidFill>
                  <a:srgbClr val="C00000"/>
                </a:solidFill>
              </a:rPr>
              <a:t>computational power and memory bandwidth limitations of existing systems</a:t>
            </a:r>
          </a:p>
          <a:p>
            <a:pPr marL="442913" lvl="1" indent="0">
              <a:lnSpc>
                <a:spcPct val="110000"/>
              </a:lnSpc>
              <a:spcBef>
                <a:spcPts val="0"/>
              </a:spcBef>
              <a:spcAft>
                <a:spcPts val="0"/>
              </a:spcAft>
              <a:buNone/>
            </a:pPr>
            <a:endParaRPr lang="en-US" sz="2200" dirty="0"/>
          </a:p>
          <a:p>
            <a:pPr marL="446088" indent="-266700">
              <a:lnSpc>
                <a:spcPct val="110000"/>
              </a:lnSpc>
              <a:spcBef>
                <a:spcPts val="0"/>
              </a:spcBef>
              <a:spcAft>
                <a:spcPts val="0"/>
              </a:spcAft>
            </a:pPr>
            <a:endParaRPr lang="en-US" sz="2200" i="1" dirty="0">
              <a:solidFill>
                <a:srgbClr val="FE6200"/>
              </a:solidFill>
            </a:endParaRPr>
          </a:p>
        </p:txBody>
      </p:sp>
      <p:sp>
        <p:nvSpPr>
          <p:cNvPr id="5" name="Slide Number Placeholder 4">
            <a:extLst>
              <a:ext uri="{FF2B5EF4-FFF2-40B4-BE49-F238E27FC236}">
                <a16:creationId xmlns:a16="http://schemas.microsoft.com/office/drawing/2014/main" id="{BF4548FC-B7D5-F84F-83AA-BEEE7ACE5F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6155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p:spPr>
        <p:txBody>
          <a:bodyPr>
            <a:normAutofit fontScale="90000"/>
          </a:bodyPr>
          <a:lstStyle/>
          <a:p>
            <a:r>
              <a:rPr lang="en-US" dirty="0"/>
              <a:t>GenASM: ASM Framework for GSA</a:t>
            </a:r>
          </a:p>
        </p:txBody>
      </p:sp>
      <p:sp>
        <p:nvSpPr>
          <p:cNvPr id="3" name="Content Placeholder 2"/>
          <p:cNvSpPr>
            <a:spLocks noGrp="1"/>
          </p:cNvSpPr>
          <p:nvPr>
            <p:ph idx="1"/>
          </p:nvPr>
        </p:nvSpPr>
        <p:spPr>
          <a:xfrm>
            <a:off x="366962" y="3089629"/>
            <a:ext cx="8410073" cy="3354714"/>
          </a:xfrm>
        </p:spPr>
        <p:txBody>
          <a:bodyPr>
            <a:noAutofit/>
          </a:bodyPr>
          <a:lstStyle/>
          <a:p>
            <a:pPr marL="285750" indent="-285750">
              <a:lnSpc>
                <a:spcPct val="110000"/>
              </a:lnSpc>
              <a:spcBef>
                <a:spcPts val="0"/>
              </a:spcBef>
              <a:spcAft>
                <a:spcPts val="0"/>
              </a:spcAft>
            </a:pPr>
            <a:r>
              <a:rPr lang="en-US" sz="2200" b="1" dirty="0">
                <a:solidFill>
                  <a:srgbClr val="FE6200"/>
                </a:solidFill>
              </a:rPr>
              <a:t>GenASM:</a:t>
            </a:r>
            <a:r>
              <a:rPr lang="en-US" sz="2200" dirty="0">
                <a:solidFill>
                  <a:srgbClr val="FE6200"/>
                </a:solidFill>
              </a:rPr>
              <a:t> </a:t>
            </a:r>
            <a:r>
              <a:rPr lang="en-US" sz="2200" i="1" dirty="0">
                <a:solidFill>
                  <a:schemeClr val="tx1"/>
                </a:solidFill>
              </a:rPr>
              <a:t>First</a:t>
            </a:r>
            <a:r>
              <a:rPr lang="en-US" sz="2200" dirty="0">
                <a:solidFill>
                  <a:schemeClr val="tx1"/>
                </a:solidFill>
              </a:rPr>
              <a:t> ASM acceleration framework for GSA</a:t>
            </a:r>
          </a:p>
          <a:p>
            <a:pPr marL="533400" lvl="1" indent="-215900">
              <a:lnSpc>
                <a:spcPct val="110000"/>
              </a:lnSpc>
              <a:spcBef>
                <a:spcPts val="900"/>
              </a:spcBef>
              <a:spcAft>
                <a:spcPts val="0"/>
              </a:spcAft>
            </a:pPr>
            <a:r>
              <a:rPr lang="en-US" sz="2200" dirty="0">
                <a:solidFill>
                  <a:schemeClr val="tx1"/>
                </a:solidFill>
              </a:rPr>
              <a:t>Based upon the </a:t>
            </a:r>
            <a:r>
              <a:rPr lang="en-US" sz="2200" i="1" dirty="0">
                <a:solidFill>
                  <a:schemeClr val="tx1"/>
                </a:solidFill>
              </a:rPr>
              <a:t>Bitap</a:t>
            </a:r>
            <a:r>
              <a:rPr lang="en-US" sz="2200" dirty="0">
                <a:solidFill>
                  <a:schemeClr val="tx1"/>
                </a:solidFill>
              </a:rPr>
              <a:t> algorithm </a:t>
            </a:r>
          </a:p>
          <a:p>
            <a:pPr marL="808038" lvl="2" indent="-217488">
              <a:lnSpc>
                <a:spcPct val="110000"/>
              </a:lnSpc>
              <a:spcBef>
                <a:spcPts val="0"/>
              </a:spcBef>
              <a:spcAft>
                <a:spcPts val="0"/>
              </a:spcAft>
            </a:pPr>
            <a:r>
              <a:rPr lang="en-US" sz="2200" dirty="0">
                <a:solidFill>
                  <a:schemeClr val="tx1"/>
                </a:solidFill>
              </a:rPr>
              <a:t>Uses </a:t>
            </a:r>
            <a:r>
              <a:rPr lang="en-US" sz="2200" dirty="0">
                <a:solidFill>
                  <a:srgbClr val="00B050"/>
                </a:solidFill>
              </a:rPr>
              <a:t>fast and simple bitwise operations </a:t>
            </a:r>
            <a:r>
              <a:rPr lang="en-US" sz="2200" dirty="0">
                <a:solidFill>
                  <a:schemeClr val="tx1"/>
                </a:solidFill>
              </a:rPr>
              <a:t>to perform ASM</a:t>
            </a:r>
          </a:p>
          <a:p>
            <a:pPr marL="533400" lvl="1" indent="-215900">
              <a:lnSpc>
                <a:spcPct val="110000"/>
              </a:lnSpc>
              <a:spcBef>
                <a:spcPts val="900"/>
              </a:spcBef>
              <a:spcAft>
                <a:spcPts val="0"/>
              </a:spcAft>
            </a:pPr>
            <a:r>
              <a:rPr lang="en-US" sz="2200" dirty="0">
                <a:solidFill>
                  <a:schemeClr val="tx1"/>
                </a:solidFill>
              </a:rPr>
              <a:t>Modified and extended ASM algorithm</a:t>
            </a:r>
          </a:p>
          <a:p>
            <a:pPr marL="808038" lvl="2" indent="-217488">
              <a:lnSpc>
                <a:spcPct val="110000"/>
              </a:lnSpc>
              <a:spcBef>
                <a:spcPts val="0"/>
              </a:spcBef>
              <a:spcAft>
                <a:spcPts val="0"/>
              </a:spcAft>
            </a:pPr>
            <a:r>
              <a:rPr lang="en-US" sz="2200" dirty="0">
                <a:solidFill>
                  <a:srgbClr val="1F8DD3"/>
                </a:solidFill>
              </a:rPr>
              <a:t>Highly-parallel Bitap </a:t>
            </a:r>
            <a:r>
              <a:rPr lang="en-US" sz="2200" dirty="0">
                <a:solidFill>
                  <a:schemeClr val="tx1"/>
                </a:solidFill>
              </a:rPr>
              <a:t>with long read support</a:t>
            </a:r>
          </a:p>
          <a:p>
            <a:pPr marL="808038" lvl="2" indent="-217488">
              <a:lnSpc>
                <a:spcPct val="110000"/>
              </a:lnSpc>
              <a:spcBef>
                <a:spcPts val="0"/>
              </a:spcBef>
              <a:spcAft>
                <a:spcPts val="0"/>
              </a:spcAft>
            </a:pPr>
            <a:r>
              <a:rPr lang="en-US" sz="2200" dirty="0">
                <a:solidFill>
                  <a:schemeClr val="tx1"/>
                </a:solidFill>
              </a:rPr>
              <a:t>Bitvector-based</a:t>
            </a:r>
            <a:r>
              <a:rPr lang="en-US" sz="2200" dirty="0"/>
              <a:t> </a:t>
            </a:r>
            <a:r>
              <a:rPr lang="en-US" sz="2200" dirty="0">
                <a:solidFill>
                  <a:srgbClr val="1F8DD3"/>
                </a:solidFill>
              </a:rPr>
              <a:t>novel algorithm to perform </a:t>
            </a:r>
            <a:r>
              <a:rPr lang="en-US" sz="2200" i="1" dirty="0">
                <a:solidFill>
                  <a:srgbClr val="1F8DD3"/>
                </a:solidFill>
              </a:rPr>
              <a:t>traceback</a:t>
            </a:r>
            <a:r>
              <a:rPr lang="en-US" sz="2200" dirty="0">
                <a:solidFill>
                  <a:srgbClr val="1F8DD3"/>
                </a:solidFill>
              </a:rPr>
              <a:t> </a:t>
            </a:r>
          </a:p>
          <a:p>
            <a:pPr marL="533400" lvl="1" indent="-215900">
              <a:lnSpc>
                <a:spcPct val="110000"/>
              </a:lnSpc>
              <a:spcBef>
                <a:spcPts val="900"/>
              </a:spcBef>
              <a:spcAft>
                <a:spcPts val="0"/>
              </a:spcAft>
            </a:pPr>
            <a:r>
              <a:rPr lang="en-US" sz="2200" dirty="0">
                <a:solidFill>
                  <a:srgbClr val="7030A0"/>
                </a:solidFill>
              </a:rPr>
              <a:t>Co-design</a:t>
            </a:r>
            <a:r>
              <a:rPr lang="en-US" sz="2200" dirty="0">
                <a:solidFill>
                  <a:schemeClr val="tx1"/>
                </a:solidFill>
              </a:rPr>
              <a:t> of our modified </a:t>
            </a:r>
            <a:r>
              <a:rPr lang="en-US" sz="2200" dirty="0">
                <a:solidFill>
                  <a:srgbClr val="7030A0"/>
                </a:solidFill>
              </a:rPr>
              <a:t>scalable and memory-efficient algorithms </a:t>
            </a:r>
            <a:r>
              <a:rPr lang="en-US" sz="2200" dirty="0">
                <a:solidFill>
                  <a:schemeClr val="tx1"/>
                </a:solidFill>
              </a:rPr>
              <a:t>with </a:t>
            </a:r>
            <a:r>
              <a:rPr lang="en-US" sz="2200" dirty="0">
                <a:solidFill>
                  <a:srgbClr val="7030A0"/>
                </a:solidFill>
              </a:rPr>
              <a:t>low-power and area-efficient hardware accelerators</a:t>
            </a:r>
          </a:p>
          <a:p>
            <a:pPr marL="806450" lvl="1" indent="-258763">
              <a:lnSpc>
                <a:spcPct val="110000"/>
              </a:lnSpc>
              <a:spcBef>
                <a:spcPts val="0"/>
              </a:spcBef>
              <a:spcAft>
                <a:spcPts val="0"/>
              </a:spcAft>
            </a:pPr>
            <a:endParaRPr lang="en-US" sz="2100" dirty="0">
              <a:solidFill>
                <a:schemeClr val="tx1"/>
              </a:solidFill>
            </a:endParaRPr>
          </a:p>
          <a:p>
            <a:pPr marL="806450" lvl="1" indent="-258763">
              <a:lnSpc>
                <a:spcPct val="110000"/>
              </a:lnSpc>
              <a:spcBef>
                <a:spcPts val="0"/>
              </a:spcBef>
              <a:spcAft>
                <a:spcPts val="0"/>
              </a:spcAft>
            </a:pPr>
            <a:endParaRPr lang="en-US" sz="2100" dirty="0">
              <a:solidFill>
                <a:schemeClr val="tx1"/>
              </a:solidFill>
            </a:endParaRPr>
          </a:p>
          <a:p>
            <a:pPr marL="285750" indent="-285750">
              <a:lnSpc>
                <a:spcPct val="110000"/>
              </a:lnSpc>
              <a:spcBef>
                <a:spcPts val="0"/>
              </a:spcBef>
              <a:spcAft>
                <a:spcPts val="0"/>
              </a:spcAft>
            </a:pPr>
            <a:endParaRPr lang="en-US" sz="2100" dirty="0">
              <a:solidFill>
                <a:schemeClr val="tx1"/>
              </a:solidFill>
            </a:endParaRPr>
          </a:p>
        </p:txBody>
      </p:sp>
      <p:sp>
        <p:nvSpPr>
          <p:cNvPr id="6" name="TextBox 5">
            <a:extLst>
              <a:ext uri="{FF2B5EF4-FFF2-40B4-BE49-F238E27FC236}">
                <a16:creationId xmlns:a16="http://schemas.microsoft.com/office/drawing/2014/main" id="{5BF7F3FE-F1CE-E146-81C5-1C1E994AFF21}"/>
              </a:ext>
            </a:extLst>
          </p:cNvPr>
          <p:cNvSpPr txBox="1"/>
          <p:nvPr/>
        </p:nvSpPr>
        <p:spPr>
          <a:xfrm>
            <a:off x="366962" y="1165147"/>
            <a:ext cx="8410073" cy="1797287"/>
          </a:xfrm>
          <a:prstGeom prst="roundRect">
            <a:avLst>
              <a:gd name="adj" fmla="val 4777"/>
            </a:avLst>
          </a:prstGeom>
          <a:solidFill>
            <a:schemeClr val="accent2">
              <a:lumMod val="40000"/>
              <a:lumOff val="60000"/>
              <a:alpha val="88000"/>
            </a:schemeClr>
          </a:solidFill>
          <a:ln>
            <a:no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Our Goal:</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rPr>
              <a:t>Accelerate approximate string matching </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by designing </a:t>
            </a:r>
            <a:r>
              <a:rPr kumimoji="0" lang="en-US" sz="2400" b="0"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rPr>
              <a:t>a fast and flexible framework</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which can accelerate </a:t>
            </a:r>
            <a:r>
              <a:rPr kumimoji="0" lang="en-US" sz="2400" b="0" i="1" u="none" strike="noStrike" kern="1200" cap="none" spc="0" normalizeH="0" baseline="0" noProof="0" dirty="0">
                <a:ln>
                  <a:noFill/>
                </a:ln>
                <a:solidFill>
                  <a:srgbClr val="1F8DD3"/>
                </a:solidFill>
                <a:effectLst/>
                <a:uLnTx/>
                <a:uFillTx/>
                <a:latin typeface="Corbel" panose="020B0503020204020204" pitchFamily="34" charset="0"/>
                <a:ea typeface="+mn-ea"/>
                <a:cs typeface="Calibri" panose="020F0502020204030204" pitchFamily="34" charset="0"/>
              </a:rPr>
              <a:t>multiple steps </a:t>
            </a:r>
            <a:r>
              <a:rPr kumimoji="0" lang="en-US" sz="2400" b="0" i="0" u="none" strike="noStrike" kern="1200" cap="none" spc="0" normalizeH="0" baseline="0" noProof="0" dirty="0">
                <a:ln>
                  <a:noFill/>
                </a:ln>
                <a:solidFill>
                  <a:srgbClr val="1F8DD3"/>
                </a:solidFill>
                <a:effectLst/>
                <a:uLnTx/>
                <a:uFillTx/>
                <a:latin typeface="Corbel" panose="020B0503020204020204" pitchFamily="34" charset="0"/>
                <a:ea typeface="+mn-ea"/>
                <a:cs typeface="Calibri" panose="020F0502020204030204" pitchFamily="34" charset="0"/>
              </a:rPr>
              <a:t>of genome sequence analysis</a:t>
            </a:r>
          </a:p>
        </p:txBody>
      </p:sp>
      <p:sp>
        <p:nvSpPr>
          <p:cNvPr id="4" name="Slide Number Placeholder 3">
            <a:extLst>
              <a:ext uri="{FF2B5EF4-FFF2-40B4-BE49-F238E27FC236}">
                <a16:creationId xmlns:a16="http://schemas.microsoft.com/office/drawing/2014/main" id="{2AABE0BF-1D84-3A4A-9E14-C064D39DE5C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497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48BEC95D-5242-1445-B6FF-1297E3AE86BB}"/>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98" name="TextBox 97">
            <a:extLst>
              <a:ext uri="{FF2B5EF4-FFF2-40B4-BE49-F238E27FC236}">
                <a16:creationId xmlns:a16="http://schemas.microsoft.com/office/drawing/2014/main" id="{A3A01C92-18BE-DC41-AC75-77BB85F9BB4C}"/>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sp>
        <p:nvSpPr>
          <p:cNvPr id="99" name="TextBox 98">
            <a:extLst>
              <a:ext uri="{FF2B5EF4-FFF2-40B4-BE49-F238E27FC236}">
                <a16:creationId xmlns:a16="http://schemas.microsoft.com/office/drawing/2014/main" id="{39218610-939D-B048-9A6D-92E206AF6746}"/>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pic>
        <p:nvPicPr>
          <p:cNvPr id="83" name="Picture 82">
            <a:extLst>
              <a:ext uri="{FF2B5EF4-FFF2-40B4-BE49-F238E27FC236}">
                <a16:creationId xmlns:a16="http://schemas.microsoft.com/office/drawing/2014/main" id="{9F2E1CB4-DB06-DD43-9598-B4C988968E06}"/>
              </a:ext>
            </a:extLst>
          </p:cNvPr>
          <p:cNvPicPr>
            <a:picLocks/>
          </p:cNvPicPr>
          <p:nvPr/>
        </p:nvPicPr>
        <p:blipFill rotWithShape="1">
          <a:blip r:embed="rId4"/>
          <a:srcRect l="54403"/>
          <a:stretch/>
        </p:blipFill>
        <p:spPr>
          <a:xfrm>
            <a:off x="5856978" y="1180225"/>
            <a:ext cx="3013177" cy="3195178"/>
          </a:xfrm>
          <a:prstGeom prst="rect">
            <a:avLst/>
          </a:prstGeom>
        </p:spPr>
      </p:pic>
      <p:pic>
        <p:nvPicPr>
          <p:cNvPr id="84" name="Picture 83">
            <a:extLst>
              <a:ext uri="{FF2B5EF4-FFF2-40B4-BE49-F238E27FC236}">
                <a16:creationId xmlns:a16="http://schemas.microsoft.com/office/drawing/2014/main" id="{3184E677-89EB-1F4D-9BB2-40F7EFBD3CA5}"/>
              </a:ext>
            </a:extLst>
          </p:cNvPr>
          <p:cNvPicPr>
            <a:picLocks noChangeAspect="1"/>
          </p:cNvPicPr>
          <p:nvPr/>
        </p:nvPicPr>
        <p:blipFill rotWithShape="1">
          <a:blip r:embed="rId5"/>
          <a:srcRect r="45949"/>
          <a:stretch/>
        </p:blipFill>
        <p:spPr>
          <a:xfrm>
            <a:off x="2242087" y="1180225"/>
            <a:ext cx="3571827" cy="3195178"/>
          </a:xfrm>
          <a:prstGeom prst="rect">
            <a:avLst/>
          </a:prstGeom>
        </p:spPr>
      </p:pic>
      <p:sp>
        <p:nvSpPr>
          <p:cNvPr id="2" name="Title 1">
            <a:extLst>
              <a:ext uri="{FF2B5EF4-FFF2-40B4-BE49-F238E27FC236}">
                <a16:creationId xmlns:a16="http://schemas.microsoft.com/office/drawing/2014/main" id="{1B69E1B1-900D-AE42-B885-FB604CB610B7}"/>
              </a:ext>
            </a:extLst>
          </p:cNvPr>
          <p:cNvSpPr>
            <a:spLocks noGrp="1"/>
          </p:cNvSpPr>
          <p:nvPr>
            <p:ph type="title"/>
          </p:nvPr>
        </p:nvSpPr>
        <p:spPr>
          <a:xfrm>
            <a:off x="366963" y="257434"/>
            <a:ext cx="8410073" cy="753467"/>
          </a:xfrm>
        </p:spPr>
        <p:txBody>
          <a:bodyPr>
            <a:normAutofit fontScale="90000"/>
          </a:bodyPr>
          <a:lstStyle/>
          <a:p>
            <a:r>
              <a:rPr lang="en-US" dirty="0"/>
              <a:t>GenASM: Hardware Design</a:t>
            </a:r>
          </a:p>
        </p:txBody>
      </p:sp>
      <p:sp>
        <p:nvSpPr>
          <p:cNvPr id="3" name="Slide Number Placeholder 2">
            <a:extLst>
              <a:ext uri="{FF2B5EF4-FFF2-40B4-BE49-F238E27FC236}">
                <a16:creationId xmlns:a16="http://schemas.microsoft.com/office/drawing/2014/main" id="{95327947-F438-2147-A6C6-B1DE7A808D9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cxnSp>
        <p:nvCxnSpPr>
          <p:cNvPr id="64" name="Straight Connector 63">
            <a:extLst>
              <a:ext uri="{FF2B5EF4-FFF2-40B4-BE49-F238E27FC236}">
                <a16:creationId xmlns:a16="http://schemas.microsoft.com/office/drawing/2014/main" id="{B27D210F-4CD4-8E42-85CA-2070CB4D1BA6}"/>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E2C23F0-9BFA-3D46-AD7D-45A1E4299135}"/>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 name="Rectangle 4">
            <a:extLst>
              <a:ext uri="{FF2B5EF4-FFF2-40B4-BE49-F238E27FC236}">
                <a16:creationId xmlns:a16="http://schemas.microsoft.com/office/drawing/2014/main" id="{8569F024-29B5-F240-A68A-1B18EF567080}"/>
              </a:ext>
            </a:extLst>
          </p:cNvPr>
          <p:cNvSpPr/>
          <p:nvPr/>
        </p:nvSpPr>
        <p:spPr>
          <a:xfrm>
            <a:off x="2133807" y="4391341"/>
            <a:ext cx="2309084"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GenASM-DC:</a:t>
            </a:r>
            <a:r>
              <a:rPr kumimoji="0" lang="en-US" sz="1800" b="0" i="0" u="none" strike="noStrike" kern="1200" cap="none" spc="0" normalizeH="0" baseline="0" noProof="0" dirty="0">
                <a:ln>
                  <a:noFill/>
                </a:ln>
                <a:solidFill>
                  <a:srgbClr val="00B050"/>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generates bitvectors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and performs edit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D</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istance </a:t>
            </a: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C</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alculation</a:t>
            </a:r>
          </a:p>
        </p:txBody>
      </p:sp>
      <p:sp>
        <p:nvSpPr>
          <p:cNvPr id="6" name="Rectangle 5">
            <a:extLst>
              <a:ext uri="{FF2B5EF4-FFF2-40B4-BE49-F238E27FC236}">
                <a16:creationId xmlns:a16="http://schemas.microsoft.com/office/drawing/2014/main" id="{89437F79-F9D7-384C-8586-8F9603BA6CD5}"/>
              </a:ext>
            </a:extLst>
          </p:cNvPr>
          <p:cNvSpPr/>
          <p:nvPr/>
        </p:nvSpPr>
        <p:spPr>
          <a:xfrm>
            <a:off x="6123848" y="4391341"/>
            <a:ext cx="2847852" cy="1200329"/>
          </a:xfrm>
          <a:prstGeom prst="rect">
            <a:avLst/>
          </a:prstGeom>
        </p:spPr>
        <p:txBody>
          <a:bodyPr wrap="square">
            <a:spAutoFit/>
          </a:bodyPr>
          <a:lstStyle/>
          <a:p>
            <a:pPr marL="538163"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A20C9"/>
                </a:solidFill>
                <a:effectLst/>
                <a:uLnTx/>
                <a:uFillTx/>
                <a:latin typeface="Corbel" panose="020B0503020204020204"/>
                <a:ea typeface="+mn-ea"/>
                <a:cs typeface="+mn-cs"/>
              </a:rPr>
              <a:t>GenASM-TB:</a:t>
            </a:r>
            <a:r>
              <a:rPr kumimoji="0" lang="en-US" sz="1800" b="0" i="0" u="none" strike="noStrike" kern="1200" cap="none" spc="0" normalizeH="0" baseline="0" noProof="0" dirty="0">
                <a:ln>
                  <a:noFill/>
                </a:ln>
                <a:solidFill>
                  <a:srgbClr val="7A20C9"/>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performs </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T</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race</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B</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ack</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and assembles the optimal alignment </a:t>
            </a:r>
          </a:p>
        </p:txBody>
      </p:sp>
      <p:sp>
        <p:nvSpPr>
          <p:cNvPr id="47" name="TextBox 46">
            <a:extLst>
              <a:ext uri="{FF2B5EF4-FFF2-40B4-BE49-F238E27FC236}">
                <a16:creationId xmlns:a16="http://schemas.microsoft.com/office/drawing/2014/main" id="{E4D4197C-BD3C-D540-A871-01293B70AAFA}"/>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42852">
                    <a:lumMod val="50000"/>
                  </a:srgbClr>
                </a:solidFill>
                <a:effectLst/>
                <a:uLnTx/>
                <a:uFillTx/>
                <a:latin typeface="Corbel" panose="020B0503020204020204" pitchFamily="34" charset="0"/>
                <a:ea typeface="+mn-ea"/>
                <a:cs typeface="+mn-cs"/>
              </a:rPr>
              <a:t>Host CPU</a:t>
            </a:r>
          </a:p>
        </p:txBody>
      </p:sp>
      <p:sp>
        <p:nvSpPr>
          <p:cNvPr id="95" name="TextBox 94">
            <a:extLst>
              <a:ext uri="{FF2B5EF4-FFF2-40B4-BE49-F238E27FC236}">
                <a16:creationId xmlns:a16="http://schemas.microsoft.com/office/drawing/2014/main" id="{8EBACF83-976B-674A-866A-9D6AE55F8723}"/>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a:t>
            </a:r>
          </a:p>
        </p:txBody>
      </p:sp>
      <p:sp>
        <p:nvSpPr>
          <p:cNvPr id="96" name="TextBox 95">
            <a:extLst>
              <a:ext uri="{FF2B5EF4-FFF2-40B4-BE49-F238E27FC236}">
                <a16:creationId xmlns:a16="http://schemas.microsoft.com/office/drawing/2014/main" id="{0EF49DC6-094C-814D-8FDE-3A004C471D52}"/>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2</a:t>
            </a:r>
          </a:p>
        </p:txBody>
      </p:sp>
      <p:sp>
        <p:nvSpPr>
          <p:cNvPr id="97" name="TextBox 96">
            <a:extLst>
              <a:ext uri="{FF2B5EF4-FFF2-40B4-BE49-F238E27FC236}">
                <a16:creationId xmlns:a16="http://schemas.microsoft.com/office/drawing/2014/main" id="{EC1FB049-4E97-D84B-A90E-4FF82A5F1A0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lumMod val="50000"/>
                    <a:lumOff val="50000"/>
                  </a:prstClr>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6C6B4FEB-5584-0747-93F1-DAD48F9011B1}"/>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89" name="TextBox 88">
            <a:extLst>
              <a:ext uri="{FF2B5EF4-FFF2-40B4-BE49-F238E27FC236}">
                <a16:creationId xmlns:a16="http://schemas.microsoft.com/office/drawing/2014/main" id="{07E0B3D6-29D3-7C4D-96F2-54D4478201D4}"/>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48" name="TextBox 47">
            <a:extLst>
              <a:ext uri="{FF2B5EF4-FFF2-40B4-BE49-F238E27FC236}">
                <a16:creationId xmlns:a16="http://schemas.microsoft.com/office/drawing/2014/main" id="{F82AFE28-A730-F54B-BDB9-2903F5C46379}"/>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Accelerator</a:t>
            </a:r>
          </a:p>
        </p:txBody>
      </p:sp>
      <p:sp>
        <p:nvSpPr>
          <p:cNvPr id="49" name="TextBox 48">
            <a:extLst>
              <a:ext uri="{FF2B5EF4-FFF2-40B4-BE49-F238E27FC236}">
                <a16:creationId xmlns:a16="http://schemas.microsoft.com/office/drawing/2014/main" id="{06E67603-A052-9F46-A113-7D67CE7803AA}"/>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Accelerator</a:t>
            </a:r>
          </a:p>
        </p:txBody>
      </p:sp>
      <p:sp>
        <p:nvSpPr>
          <p:cNvPr id="51" name="TextBox 50">
            <a:extLst>
              <a:ext uri="{FF2B5EF4-FFF2-40B4-BE49-F238E27FC236}">
                <a16:creationId xmlns:a16="http://schemas.microsoft.com/office/drawing/2014/main" id="{8B0C5D13-221E-FA4B-AC59-0C9DA7A468A8}"/>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52" name="Straight Arrow Connector 51">
            <a:extLst>
              <a:ext uri="{FF2B5EF4-FFF2-40B4-BE49-F238E27FC236}">
                <a16:creationId xmlns:a16="http://schemas.microsoft.com/office/drawing/2014/main" id="{6EF9E3F9-83F0-BD4C-B62A-C7193DF60C22}"/>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CD97E67-96E5-5C47-961F-EC29E543ECC2}"/>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DC-SRAM</a:t>
            </a:r>
          </a:p>
        </p:txBody>
      </p:sp>
      <p:cxnSp>
        <p:nvCxnSpPr>
          <p:cNvPr id="54" name="Straight Arrow Connector 53">
            <a:extLst>
              <a:ext uri="{FF2B5EF4-FFF2-40B4-BE49-F238E27FC236}">
                <a16:creationId xmlns:a16="http://schemas.microsoft.com/office/drawing/2014/main" id="{E267709E-DB69-4A4B-8ABC-E8AB4447C52E}"/>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E425066-E6B0-A846-B017-B7DB488B8F0E}"/>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DC-SRAM</a:t>
            </a:r>
          </a:p>
        </p:txBody>
      </p:sp>
      <p:cxnSp>
        <p:nvCxnSpPr>
          <p:cNvPr id="59" name="Straight Arrow Connector 58">
            <a:extLst>
              <a:ext uri="{FF2B5EF4-FFF2-40B4-BE49-F238E27FC236}">
                <a16:creationId xmlns:a16="http://schemas.microsoft.com/office/drawing/2014/main" id="{83E5CFBE-2E5A-7249-B643-97F99991CF2C}"/>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4AF4D6-2AF0-0544-B486-565A91BDA3BB}"/>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324D1F"/>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srgbClr val="324D1F"/>
              </a:solidFill>
              <a:effectLst/>
              <a:uLnTx/>
              <a:uFillTx/>
              <a:latin typeface="Corbel" panose="020B0503020204020204" pitchFamily="34" charset="0"/>
              <a:ea typeface="+mn-ea"/>
              <a:cs typeface="+mn-cs"/>
            </a:endParaRPr>
          </a:p>
        </p:txBody>
      </p:sp>
      <p:sp>
        <p:nvSpPr>
          <p:cNvPr id="66" name="TextBox 65">
            <a:extLst>
              <a:ext uri="{FF2B5EF4-FFF2-40B4-BE49-F238E27FC236}">
                <a16:creationId xmlns:a16="http://schemas.microsoft.com/office/drawing/2014/main" id="{D6FCD6C1-7C56-7E47-9E5B-55C628394A5E}"/>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5D2784"/>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srgbClr val="5D2784"/>
              </a:solidFill>
              <a:effectLst/>
              <a:uLnTx/>
              <a:uFillTx/>
              <a:latin typeface="Corbel" panose="020B0503020204020204" pitchFamily="34" charset="0"/>
              <a:ea typeface="+mn-ea"/>
              <a:cs typeface="+mn-cs"/>
            </a:endParaRPr>
          </a:p>
        </p:txBody>
      </p:sp>
      <p:sp>
        <p:nvSpPr>
          <p:cNvPr id="67" name="TextBox 66">
            <a:extLst>
              <a:ext uri="{FF2B5EF4-FFF2-40B4-BE49-F238E27FC236}">
                <a16:creationId xmlns:a16="http://schemas.microsoft.com/office/drawing/2014/main" id="{DD598BED-0A71-E54D-96B6-2DEF337EE61C}"/>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68" name="TextBox 67">
            <a:extLst>
              <a:ext uri="{FF2B5EF4-FFF2-40B4-BE49-F238E27FC236}">
                <a16:creationId xmlns:a16="http://schemas.microsoft.com/office/drawing/2014/main" id="{CB306A5A-D800-C44F-A92E-DA735463AEA2}"/>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69" name="TextBox 68">
            <a:extLst>
              <a:ext uri="{FF2B5EF4-FFF2-40B4-BE49-F238E27FC236}">
                <a16:creationId xmlns:a16="http://schemas.microsoft.com/office/drawing/2014/main" id="{F794A57F-2F57-C24C-A1FA-05A10C1437F8}"/>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70" name="TextBox 69">
            <a:extLst>
              <a:ext uri="{FF2B5EF4-FFF2-40B4-BE49-F238E27FC236}">
                <a16:creationId xmlns:a16="http://schemas.microsoft.com/office/drawing/2014/main" id="{3A529D52-E8B8-D247-8C17-FE4B7520194E}"/>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72" name="Straight Arrow Connector 71">
            <a:extLst>
              <a:ext uri="{FF2B5EF4-FFF2-40B4-BE49-F238E27FC236}">
                <a16:creationId xmlns:a16="http://schemas.microsoft.com/office/drawing/2014/main" id="{54B56202-BE97-8247-9FF6-AE6315245A0C}"/>
              </a:ext>
            </a:extLst>
          </p:cNvPr>
          <p:cNvCxnSpPr>
            <a:cxnSpLocks/>
          </p:cNvCxnSpPr>
          <p:nvPr/>
        </p:nvCxnSpPr>
        <p:spPr>
          <a:xfrm>
            <a:off x="1374787" y="1945455"/>
            <a:ext cx="87387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D90EF56-805F-CF4C-850A-B8485C121EAC}"/>
              </a:ext>
            </a:extLst>
          </p:cNvPr>
          <p:cNvCxnSpPr>
            <a:cxnSpLocks/>
          </p:cNvCxnSpPr>
          <p:nvPr/>
        </p:nvCxnSpPr>
        <p:spPr>
          <a:xfrm>
            <a:off x="3303362" y="2110934"/>
            <a:ext cx="0" cy="65700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C5433CA-81F8-0D4C-AA7B-663062C71A40}"/>
              </a:ext>
            </a:extLst>
          </p:cNvPr>
          <p:cNvSpPr/>
          <p:nvPr/>
        </p:nvSpPr>
        <p:spPr>
          <a:xfrm>
            <a:off x="5738359" y="3199195"/>
            <a:ext cx="208924" cy="359714"/>
          </a:xfrm>
          <a:prstGeom prst="rect">
            <a:avLst/>
          </a:prstGeom>
        </p:spPr>
        <p:txBody>
          <a:bodyPr wrap="square">
            <a:spAutoFit/>
          </a:bodyPr>
          <a:lstStyle/>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Tree>
    <p:custDataLst>
      <p:tags r:id="rId1"/>
    </p:custDataLst>
    <p:extLst>
      <p:ext uri="{BB962C8B-B14F-4D97-AF65-F5344CB8AC3E}">
        <p14:creationId xmlns:p14="http://schemas.microsoft.com/office/powerpoint/2010/main" val="84852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8" grpId="0" animBg="1"/>
      <p:bldP spid="49" grpId="0" animBg="1"/>
      <p:bldP spid="57" grpId="0" animBg="1"/>
      <p:bldP spid="65" grpId="0"/>
      <p:bldP spid="66" grpId="0"/>
      <p:bldP spid="67" grpId="0" animBg="1"/>
      <p:bldP spid="68" grpId="0" animBg="1"/>
      <p:bldP spid="69" grpId="0" animBg="1"/>
      <p:bldP spid="70" grpId="0" animBg="1"/>
      <p:bldP spid="10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48BEC95D-5242-1445-B6FF-1297E3AE86BB}"/>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98" name="TextBox 97">
            <a:extLst>
              <a:ext uri="{FF2B5EF4-FFF2-40B4-BE49-F238E27FC236}">
                <a16:creationId xmlns:a16="http://schemas.microsoft.com/office/drawing/2014/main" id="{A3A01C92-18BE-DC41-AC75-77BB85F9BB4C}"/>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sp>
        <p:nvSpPr>
          <p:cNvPr id="99" name="TextBox 98">
            <a:extLst>
              <a:ext uri="{FF2B5EF4-FFF2-40B4-BE49-F238E27FC236}">
                <a16:creationId xmlns:a16="http://schemas.microsoft.com/office/drawing/2014/main" id="{39218610-939D-B048-9A6D-92E206AF6746}"/>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pic>
        <p:nvPicPr>
          <p:cNvPr id="83" name="Picture 82">
            <a:extLst>
              <a:ext uri="{FF2B5EF4-FFF2-40B4-BE49-F238E27FC236}">
                <a16:creationId xmlns:a16="http://schemas.microsoft.com/office/drawing/2014/main" id="{9F2E1CB4-DB06-DD43-9598-B4C988968E06}"/>
              </a:ext>
            </a:extLst>
          </p:cNvPr>
          <p:cNvPicPr>
            <a:picLocks/>
          </p:cNvPicPr>
          <p:nvPr/>
        </p:nvPicPr>
        <p:blipFill rotWithShape="1">
          <a:blip r:embed="rId4"/>
          <a:srcRect l="54403"/>
          <a:stretch/>
        </p:blipFill>
        <p:spPr>
          <a:xfrm>
            <a:off x="5856978" y="1180225"/>
            <a:ext cx="3013177" cy="3195178"/>
          </a:xfrm>
          <a:prstGeom prst="rect">
            <a:avLst/>
          </a:prstGeom>
        </p:spPr>
      </p:pic>
      <p:pic>
        <p:nvPicPr>
          <p:cNvPr id="84" name="Picture 83">
            <a:extLst>
              <a:ext uri="{FF2B5EF4-FFF2-40B4-BE49-F238E27FC236}">
                <a16:creationId xmlns:a16="http://schemas.microsoft.com/office/drawing/2014/main" id="{3184E677-89EB-1F4D-9BB2-40F7EFBD3CA5}"/>
              </a:ext>
            </a:extLst>
          </p:cNvPr>
          <p:cNvPicPr>
            <a:picLocks noChangeAspect="1"/>
          </p:cNvPicPr>
          <p:nvPr/>
        </p:nvPicPr>
        <p:blipFill rotWithShape="1">
          <a:blip r:embed="rId5"/>
          <a:srcRect r="45949"/>
          <a:stretch/>
        </p:blipFill>
        <p:spPr>
          <a:xfrm>
            <a:off x="2242087" y="1180225"/>
            <a:ext cx="3571827" cy="3195178"/>
          </a:xfrm>
          <a:prstGeom prst="rect">
            <a:avLst/>
          </a:prstGeom>
        </p:spPr>
      </p:pic>
      <p:sp>
        <p:nvSpPr>
          <p:cNvPr id="2" name="Title 1">
            <a:extLst>
              <a:ext uri="{FF2B5EF4-FFF2-40B4-BE49-F238E27FC236}">
                <a16:creationId xmlns:a16="http://schemas.microsoft.com/office/drawing/2014/main" id="{1B69E1B1-900D-AE42-B885-FB604CB610B7}"/>
              </a:ext>
            </a:extLst>
          </p:cNvPr>
          <p:cNvSpPr>
            <a:spLocks noGrp="1"/>
          </p:cNvSpPr>
          <p:nvPr>
            <p:ph type="title"/>
          </p:nvPr>
        </p:nvSpPr>
        <p:spPr>
          <a:xfrm>
            <a:off x="366963" y="257434"/>
            <a:ext cx="8410073" cy="753467"/>
          </a:xfrm>
        </p:spPr>
        <p:txBody>
          <a:bodyPr>
            <a:normAutofit fontScale="90000"/>
          </a:bodyPr>
          <a:lstStyle/>
          <a:p>
            <a:r>
              <a:rPr lang="en-US" dirty="0"/>
              <a:t>GenASM: Hardware Design</a:t>
            </a:r>
          </a:p>
        </p:txBody>
      </p:sp>
      <p:sp>
        <p:nvSpPr>
          <p:cNvPr id="3" name="Slide Number Placeholder 2">
            <a:extLst>
              <a:ext uri="{FF2B5EF4-FFF2-40B4-BE49-F238E27FC236}">
                <a16:creationId xmlns:a16="http://schemas.microsoft.com/office/drawing/2014/main" id="{95327947-F438-2147-A6C6-B1DE7A808D9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cxnSp>
        <p:nvCxnSpPr>
          <p:cNvPr id="64" name="Straight Connector 63">
            <a:extLst>
              <a:ext uri="{FF2B5EF4-FFF2-40B4-BE49-F238E27FC236}">
                <a16:creationId xmlns:a16="http://schemas.microsoft.com/office/drawing/2014/main" id="{B27D210F-4CD4-8E42-85CA-2070CB4D1BA6}"/>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E2C23F0-9BFA-3D46-AD7D-45A1E4299135}"/>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 name="Rectangle 4">
            <a:extLst>
              <a:ext uri="{FF2B5EF4-FFF2-40B4-BE49-F238E27FC236}">
                <a16:creationId xmlns:a16="http://schemas.microsoft.com/office/drawing/2014/main" id="{8569F024-29B5-F240-A68A-1B18EF567080}"/>
              </a:ext>
            </a:extLst>
          </p:cNvPr>
          <p:cNvSpPr/>
          <p:nvPr/>
        </p:nvSpPr>
        <p:spPr>
          <a:xfrm>
            <a:off x="2133807" y="4391341"/>
            <a:ext cx="2309084"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GenASM-DC:</a:t>
            </a:r>
            <a:r>
              <a:rPr kumimoji="0" lang="en-US" sz="1800" b="0" i="0" u="none" strike="noStrike" kern="1200" cap="none" spc="0" normalizeH="0" baseline="0" noProof="0" dirty="0">
                <a:ln>
                  <a:noFill/>
                </a:ln>
                <a:solidFill>
                  <a:srgbClr val="00B050"/>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generates bitvectors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and performs edit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D</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istance </a:t>
            </a: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C</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alculation</a:t>
            </a:r>
          </a:p>
        </p:txBody>
      </p:sp>
      <p:sp>
        <p:nvSpPr>
          <p:cNvPr id="6" name="Rectangle 5">
            <a:extLst>
              <a:ext uri="{FF2B5EF4-FFF2-40B4-BE49-F238E27FC236}">
                <a16:creationId xmlns:a16="http://schemas.microsoft.com/office/drawing/2014/main" id="{89437F79-F9D7-384C-8586-8F9603BA6CD5}"/>
              </a:ext>
            </a:extLst>
          </p:cNvPr>
          <p:cNvSpPr/>
          <p:nvPr/>
        </p:nvSpPr>
        <p:spPr>
          <a:xfrm>
            <a:off x="6123848" y="4391341"/>
            <a:ext cx="2847852" cy="1200329"/>
          </a:xfrm>
          <a:prstGeom prst="rect">
            <a:avLst/>
          </a:prstGeom>
        </p:spPr>
        <p:txBody>
          <a:bodyPr wrap="square">
            <a:spAutoFit/>
          </a:bodyPr>
          <a:lstStyle/>
          <a:p>
            <a:pPr marL="538163"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A20C9"/>
                </a:solidFill>
                <a:effectLst/>
                <a:uLnTx/>
                <a:uFillTx/>
                <a:latin typeface="Corbel" panose="020B0503020204020204"/>
                <a:ea typeface="+mn-ea"/>
                <a:cs typeface="+mn-cs"/>
              </a:rPr>
              <a:t>GenASM-TB:</a:t>
            </a:r>
            <a:r>
              <a:rPr kumimoji="0" lang="en-US" sz="1800" b="0" i="0" u="none" strike="noStrike" kern="1200" cap="none" spc="0" normalizeH="0" baseline="0" noProof="0" dirty="0">
                <a:ln>
                  <a:noFill/>
                </a:ln>
                <a:solidFill>
                  <a:srgbClr val="7A20C9"/>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performs </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T</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race</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B</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ack</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and assembles the optimal alignment </a:t>
            </a:r>
          </a:p>
        </p:txBody>
      </p:sp>
      <p:sp>
        <p:nvSpPr>
          <p:cNvPr id="47" name="TextBox 46">
            <a:extLst>
              <a:ext uri="{FF2B5EF4-FFF2-40B4-BE49-F238E27FC236}">
                <a16:creationId xmlns:a16="http://schemas.microsoft.com/office/drawing/2014/main" id="{E4D4197C-BD3C-D540-A871-01293B70AAFA}"/>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42852">
                    <a:lumMod val="50000"/>
                  </a:srgbClr>
                </a:solidFill>
                <a:effectLst/>
                <a:uLnTx/>
                <a:uFillTx/>
                <a:latin typeface="Corbel" panose="020B0503020204020204" pitchFamily="34" charset="0"/>
                <a:ea typeface="+mn-ea"/>
                <a:cs typeface="+mn-cs"/>
              </a:rPr>
              <a:t>Host CPU</a:t>
            </a:r>
          </a:p>
        </p:txBody>
      </p:sp>
      <p:sp>
        <p:nvSpPr>
          <p:cNvPr id="95" name="TextBox 94">
            <a:extLst>
              <a:ext uri="{FF2B5EF4-FFF2-40B4-BE49-F238E27FC236}">
                <a16:creationId xmlns:a16="http://schemas.microsoft.com/office/drawing/2014/main" id="{8EBACF83-976B-674A-866A-9D6AE55F8723}"/>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a:t>
            </a:r>
          </a:p>
        </p:txBody>
      </p:sp>
      <p:sp>
        <p:nvSpPr>
          <p:cNvPr id="96" name="TextBox 95">
            <a:extLst>
              <a:ext uri="{FF2B5EF4-FFF2-40B4-BE49-F238E27FC236}">
                <a16:creationId xmlns:a16="http://schemas.microsoft.com/office/drawing/2014/main" id="{0EF49DC6-094C-814D-8FDE-3A004C471D52}"/>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2</a:t>
            </a:r>
          </a:p>
        </p:txBody>
      </p:sp>
      <p:sp>
        <p:nvSpPr>
          <p:cNvPr id="97" name="TextBox 96">
            <a:extLst>
              <a:ext uri="{FF2B5EF4-FFF2-40B4-BE49-F238E27FC236}">
                <a16:creationId xmlns:a16="http://schemas.microsoft.com/office/drawing/2014/main" id="{EC1FB049-4E97-D84B-A90E-4FF82A5F1A0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lumMod val="50000"/>
                    <a:lumOff val="50000"/>
                  </a:prstClr>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6C6B4FEB-5584-0747-93F1-DAD48F9011B1}"/>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89" name="TextBox 88">
            <a:extLst>
              <a:ext uri="{FF2B5EF4-FFF2-40B4-BE49-F238E27FC236}">
                <a16:creationId xmlns:a16="http://schemas.microsoft.com/office/drawing/2014/main" id="{07E0B3D6-29D3-7C4D-96F2-54D4478201D4}"/>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48" name="TextBox 47">
            <a:extLst>
              <a:ext uri="{FF2B5EF4-FFF2-40B4-BE49-F238E27FC236}">
                <a16:creationId xmlns:a16="http://schemas.microsoft.com/office/drawing/2014/main" id="{F82AFE28-A730-F54B-BDB9-2903F5C46379}"/>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Accelerator</a:t>
            </a:r>
          </a:p>
        </p:txBody>
      </p:sp>
      <p:sp>
        <p:nvSpPr>
          <p:cNvPr id="49" name="TextBox 48">
            <a:extLst>
              <a:ext uri="{FF2B5EF4-FFF2-40B4-BE49-F238E27FC236}">
                <a16:creationId xmlns:a16="http://schemas.microsoft.com/office/drawing/2014/main" id="{06E67603-A052-9F46-A113-7D67CE7803AA}"/>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Accelerator</a:t>
            </a:r>
          </a:p>
        </p:txBody>
      </p:sp>
      <p:sp>
        <p:nvSpPr>
          <p:cNvPr id="51" name="TextBox 50">
            <a:extLst>
              <a:ext uri="{FF2B5EF4-FFF2-40B4-BE49-F238E27FC236}">
                <a16:creationId xmlns:a16="http://schemas.microsoft.com/office/drawing/2014/main" id="{8B0C5D13-221E-FA4B-AC59-0C9DA7A468A8}"/>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52" name="Straight Arrow Connector 51">
            <a:extLst>
              <a:ext uri="{FF2B5EF4-FFF2-40B4-BE49-F238E27FC236}">
                <a16:creationId xmlns:a16="http://schemas.microsoft.com/office/drawing/2014/main" id="{6EF9E3F9-83F0-BD4C-B62A-C7193DF60C22}"/>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CD97E67-96E5-5C47-961F-EC29E543ECC2}"/>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DC-SRAM</a:t>
            </a:r>
          </a:p>
        </p:txBody>
      </p:sp>
      <p:cxnSp>
        <p:nvCxnSpPr>
          <p:cNvPr id="54" name="Straight Arrow Connector 53">
            <a:extLst>
              <a:ext uri="{FF2B5EF4-FFF2-40B4-BE49-F238E27FC236}">
                <a16:creationId xmlns:a16="http://schemas.microsoft.com/office/drawing/2014/main" id="{E267709E-DB69-4A4B-8ABC-E8AB4447C52E}"/>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E425066-E6B0-A846-B017-B7DB488B8F0E}"/>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DC-SRAM</a:t>
            </a:r>
          </a:p>
        </p:txBody>
      </p:sp>
      <p:cxnSp>
        <p:nvCxnSpPr>
          <p:cNvPr id="59" name="Straight Arrow Connector 58">
            <a:extLst>
              <a:ext uri="{FF2B5EF4-FFF2-40B4-BE49-F238E27FC236}">
                <a16:creationId xmlns:a16="http://schemas.microsoft.com/office/drawing/2014/main" id="{83E5CFBE-2E5A-7249-B643-97F99991CF2C}"/>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4AF4D6-2AF0-0544-B486-565A91BDA3BB}"/>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324D1F"/>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srgbClr val="324D1F"/>
              </a:solidFill>
              <a:effectLst/>
              <a:uLnTx/>
              <a:uFillTx/>
              <a:latin typeface="Corbel" panose="020B0503020204020204" pitchFamily="34" charset="0"/>
              <a:ea typeface="+mn-ea"/>
              <a:cs typeface="+mn-cs"/>
            </a:endParaRPr>
          </a:p>
        </p:txBody>
      </p:sp>
      <p:sp>
        <p:nvSpPr>
          <p:cNvPr id="66" name="TextBox 65">
            <a:extLst>
              <a:ext uri="{FF2B5EF4-FFF2-40B4-BE49-F238E27FC236}">
                <a16:creationId xmlns:a16="http://schemas.microsoft.com/office/drawing/2014/main" id="{D6FCD6C1-7C56-7E47-9E5B-55C628394A5E}"/>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5D2784"/>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srgbClr val="5D2784"/>
              </a:solidFill>
              <a:effectLst/>
              <a:uLnTx/>
              <a:uFillTx/>
              <a:latin typeface="Corbel" panose="020B0503020204020204" pitchFamily="34" charset="0"/>
              <a:ea typeface="+mn-ea"/>
              <a:cs typeface="+mn-cs"/>
            </a:endParaRPr>
          </a:p>
        </p:txBody>
      </p:sp>
      <p:sp>
        <p:nvSpPr>
          <p:cNvPr id="67" name="TextBox 66">
            <a:extLst>
              <a:ext uri="{FF2B5EF4-FFF2-40B4-BE49-F238E27FC236}">
                <a16:creationId xmlns:a16="http://schemas.microsoft.com/office/drawing/2014/main" id="{DD598BED-0A71-E54D-96B6-2DEF337EE61C}"/>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68" name="TextBox 67">
            <a:extLst>
              <a:ext uri="{FF2B5EF4-FFF2-40B4-BE49-F238E27FC236}">
                <a16:creationId xmlns:a16="http://schemas.microsoft.com/office/drawing/2014/main" id="{CB306A5A-D800-C44F-A92E-DA735463AEA2}"/>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69" name="TextBox 68">
            <a:extLst>
              <a:ext uri="{FF2B5EF4-FFF2-40B4-BE49-F238E27FC236}">
                <a16:creationId xmlns:a16="http://schemas.microsoft.com/office/drawing/2014/main" id="{F794A57F-2F57-C24C-A1FA-05A10C1437F8}"/>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70" name="TextBox 69">
            <a:extLst>
              <a:ext uri="{FF2B5EF4-FFF2-40B4-BE49-F238E27FC236}">
                <a16:creationId xmlns:a16="http://schemas.microsoft.com/office/drawing/2014/main" id="{3A529D52-E8B8-D247-8C17-FE4B7520194E}"/>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72" name="Straight Arrow Connector 71">
            <a:extLst>
              <a:ext uri="{FF2B5EF4-FFF2-40B4-BE49-F238E27FC236}">
                <a16:creationId xmlns:a16="http://schemas.microsoft.com/office/drawing/2014/main" id="{54B56202-BE97-8247-9FF6-AE6315245A0C}"/>
              </a:ext>
            </a:extLst>
          </p:cNvPr>
          <p:cNvCxnSpPr>
            <a:cxnSpLocks/>
          </p:cNvCxnSpPr>
          <p:nvPr/>
        </p:nvCxnSpPr>
        <p:spPr>
          <a:xfrm>
            <a:off x="1374787" y="1945455"/>
            <a:ext cx="87387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D90EF56-805F-CF4C-850A-B8485C121EAC}"/>
              </a:ext>
            </a:extLst>
          </p:cNvPr>
          <p:cNvCxnSpPr>
            <a:cxnSpLocks/>
          </p:cNvCxnSpPr>
          <p:nvPr/>
        </p:nvCxnSpPr>
        <p:spPr>
          <a:xfrm>
            <a:off x="3303362" y="2110934"/>
            <a:ext cx="0" cy="65700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C5433CA-81F8-0D4C-AA7B-663062C71A40}"/>
              </a:ext>
            </a:extLst>
          </p:cNvPr>
          <p:cNvSpPr/>
          <p:nvPr/>
        </p:nvSpPr>
        <p:spPr>
          <a:xfrm>
            <a:off x="5738359" y="3199195"/>
            <a:ext cx="208924" cy="359714"/>
          </a:xfrm>
          <a:prstGeom prst="rect">
            <a:avLst/>
          </a:prstGeom>
        </p:spPr>
        <p:txBody>
          <a:bodyPr wrap="square">
            <a:spAutoFit/>
          </a:bodyPr>
          <a:lstStyle/>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37" name="TextBox 36">
            <a:extLst>
              <a:ext uri="{FF2B5EF4-FFF2-40B4-BE49-F238E27FC236}">
                <a16:creationId xmlns:a16="http://schemas.microsoft.com/office/drawing/2014/main" id="{96C58315-3367-6B42-AD49-508DEF548FD5}"/>
              </a:ext>
            </a:extLst>
          </p:cNvPr>
          <p:cNvSpPr txBox="1"/>
          <p:nvPr/>
        </p:nvSpPr>
        <p:spPr>
          <a:xfrm>
            <a:off x="300554" y="4439954"/>
            <a:ext cx="8569599" cy="1986212"/>
          </a:xfrm>
          <a:prstGeom prst="roundRect">
            <a:avLst>
              <a:gd name="adj" fmla="val 3133"/>
            </a:avLst>
          </a:prstGeom>
          <a:solidFill>
            <a:schemeClr val="bg1">
              <a:lumMod val="85000"/>
            </a:schemeClr>
          </a:solidFill>
          <a:ln>
            <a:no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Our </a:t>
            </a:r>
            <a:r>
              <a:rPr kumimoji="0" lang="en-US" sz="2100" b="1" i="1" u="none" strike="noStrike" kern="1200" cap="none" spc="0" normalizeH="0" baseline="0" noProof="0" dirty="0">
                <a:ln>
                  <a:noFill/>
                </a:ln>
                <a:solidFill>
                  <a:prstClr val="black"/>
                </a:solidFill>
                <a:effectLst/>
                <a:uLnTx/>
                <a:uFillTx/>
                <a:latin typeface="Corbel" panose="020B0503020204020204"/>
                <a:ea typeface="+mn-ea"/>
                <a:cs typeface="+mn-cs"/>
              </a:rPr>
              <a:t>specialized compute units </a:t>
            </a: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and </a:t>
            </a:r>
            <a:r>
              <a:rPr kumimoji="0" lang="en-US" sz="2100" b="1" i="1" u="none" strike="noStrike" kern="1200" cap="none" spc="0" normalizeH="0" baseline="0" noProof="0" dirty="0">
                <a:ln>
                  <a:noFill/>
                </a:ln>
                <a:solidFill>
                  <a:prstClr val="black"/>
                </a:solidFill>
                <a:effectLst/>
                <a:uLnTx/>
                <a:uFillTx/>
                <a:latin typeface="Corbel" panose="020B0503020204020204"/>
                <a:ea typeface="+mn-ea"/>
                <a:cs typeface="+mn-cs"/>
              </a:rPr>
              <a:t>on-chip SRAMs </a:t>
            </a: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help us to: </a:t>
            </a:r>
          </a:p>
          <a:p>
            <a:pPr marL="342900" marR="0" lvl="0" indent="-342900" algn="ctr" defTabSz="457200" rtl="0" eaLnBrk="1" fontAlgn="auto" latinLnBrk="0" hangingPunct="1">
              <a:lnSpc>
                <a:spcPct val="110000"/>
              </a:lnSpc>
              <a:spcBef>
                <a:spcPts val="0"/>
              </a:spcBef>
              <a:spcAft>
                <a:spcPts val="300"/>
              </a:spcAft>
              <a:buClrTx/>
              <a:buSzTx/>
              <a:buFont typeface="Wingdings" pitchFamily="2" charset="2"/>
              <a:buChar char="à"/>
              <a:tabLst/>
              <a:defRPr/>
            </a:pP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Match </a:t>
            </a:r>
            <a:r>
              <a:rPr kumimoji="0" lang="en-US" sz="2100" b="1" i="0" u="none" strike="noStrike" kern="1200" cap="none" spc="0" normalizeH="0" baseline="0" noProof="0" dirty="0">
                <a:ln>
                  <a:noFill/>
                </a:ln>
                <a:solidFill>
                  <a:srgbClr val="00B050"/>
                </a:solidFill>
                <a:effectLst/>
                <a:uLnTx/>
                <a:uFillTx/>
                <a:latin typeface="Corbel" panose="020B0503020204020204"/>
                <a:ea typeface="+mn-ea"/>
                <a:cs typeface="+mn-cs"/>
              </a:rPr>
              <a:t>the rate of computation </a:t>
            </a: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with </a:t>
            </a:r>
            <a:r>
              <a:rPr kumimoji="0" lang="en-US" sz="2100" b="1" i="0" u="none" strike="noStrike" kern="1200" cap="none" spc="0" normalizeH="0" baseline="0" noProof="0" dirty="0">
                <a:ln>
                  <a:noFill/>
                </a:ln>
                <a:solidFill>
                  <a:srgbClr val="0070C0"/>
                </a:solidFill>
                <a:effectLst/>
                <a:uLnTx/>
                <a:uFillTx/>
                <a:latin typeface="Corbel" panose="020B0503020204020204"/>
                <a:ea typeface="+mn-ea"/>
                <a:cs typeface="+mn-cs"/>
              </a:rPr>
              <a:t>memory capacity and bandwidth </a:t>
            </a:r>
          </a:p>
          <a:p>
            <a:pPr marL="342900" marR="0" lvl="0" indent="-342900" algn="ctr" defTabSz="457200" rtl="0" eaLnBrk="1" fontAlgn="auto" latinLnBrk="0" hangingPunct="1">
              <a:lnSpc>
                <a:spcPct val="110000"/>
              </a:lnSpc>
              <a:spcBef>
                <a:spcPts val="0"/>
              </a:spcBef>
              <a:spcAft>
                <a:spcPts val="300"/>
              </a:spcAft>
              <a:buClrTx/>
              <a:buSzTx/>
              <a:buFont typeface="Wingdings" pitchFamily="2" charset="2"/>
              <a:buChar char="à"/>
              <a:tabLst/>
              <a:defRPr/>
            </a:pPr>
            <a:r>
              <a:rPr kumimoji="0" lang="en-US" sz="2100" b="1" i="0" u="none" strike="noStrike" kern="1200" cap="none" spc="0" normalizeH="0" baseline="0" noProof="0" dirty="0">
                <a:ln>
                  <a:noFill/>
                </a:ln>
                <a:solidFill>
                  <a:srgbClr val="FE6200"/>
                </a:solidFill>
                <a:effectLst/>
                <a:uLnTx/>
                <a:uFillTx/>
                <a:latin typeface="Corbel" panose="020B0503020204020204"/>
                <a:ea typeface="+mn-ea"/>
                <a:cs typeface="+mn-cs"/>
              </a:rPr>
              <a:t>Achieve high performance and power efficiency</a:t>
            </a:r>
            <a:endParaRPr kumimoji="0" lang="en-US" sz="2100" b="1" i="0" u="none" strike="noStrike" kern="1200" cap="none" spc="0" normalizeH="0" baseline="0" noProof="0" dirty="0">
              <a:ln>
                <a:noFill/>
              </a:ln>
              <a:solidFill>
                <a:srgbClr val="FE6200"/>
              </a:solidFill>
              <a:effectLst/>
              <a:uLnTx/>
              <a:uFillTx/>
              <a:latin typeface="Corbel" panose="020B0503020204020204"/>
              <a:ea typeface="+mn-ea"/>
              <a:cs typeface="+mn-cs"/>
              <a:sym typeface="Wingdings" pitchFamily="2" charset="2"/>
            </a:endParaRPr>
          </a:p>
          <a:p>
            <a:pPr marL="342900" marR="0" lvl="0" indent="-342900" algn="ctr" defTabSz="457200" rtl="0" eaLnBrk="1" fontAlgn="auto" latinLnBrk="0" hangingPunct="1">
              <a:lnSpc>
                <a:spcPct val="110000"/>
              </a:lnSpc>
              <a:spcBef>
                <a:spcPts val="0"/>
              </a:spcBef>
              <a:spcAft>
                <a:spcPts val="300"/>
              </a:spcAft>
              <a:buClrTx/>
              <a:buSzTx/>
              <a:buFont typeface="Wingdings" pitchFamily="2" charset="2"/>
              <a:buChar char="à"/>
              <a:tabLst/>
              <a:defRPr/>
            </a:pPr>
            <a:r>
              <a:rPr kumimoji="0" lang="en-US" sz="2100" b="1" i="0" u="none" strike="noStrike" kern="1200" cap="none" spc="0" normalizeH="0" baseline="0" noProof="0" dirty="0">
                <a:ln>
                  <a:noFill/>
                </a:ln>
                <a:solidFill>
                  <a:srgbClr val="7030A0"/>
                </a:solidFill>
                <a:effectLst/>
                <a:uLnTx/>
                <a:uFillTx/>
                <a:latin typeface="Corbel" panose="020B0503020204020204"/>
                <a:ea typeface="+mn-ea"/>
                <a:cs typeface="+mn-cs"/>
                <a:sym typeface="Wingdings" pitchFamily="2" charset="2"/>
              </a:rPr>
              <a:t>Scale </a:t>
            </a:r>
            <a:r>
              <a:rPr kumimoji="0" lang="en-US" sz="2100" b="1" i="0" u="none" strike="noStrike" kern="1200" cap="none" spc="0" normalizeH="0" baseline="0" noProof="0" dirty="0">
                <a:ln>
                  <a:noFill/>
                </a:ln>
                <a:solidFill>
                  <a:srgbClr val="7030A0"/>
                </a:solidFill>
                <a:effectLst/>
                <a:uLnTx/>
                <a:uFillTx/>
                <a:latin typeface="Corbel" panose="020B0503020204020204"/>
                <a:ea typeface="+mn-ea"/>
                <a:cs typeface="+mn-cs"/>
              </a:rPr>
              <a:t>linearly in performance </a:t>
            </a:r>
            <a:r>
              <a:rPr kumimoji="0" lang="en-US" sz="2100" b="1" i="0" u="none" strike="noStrike" kern="1200" cap="none" spc="0" normalizeH="0" baseline="0" noProof="0" dirty="0">
                <a:ln>
                  <a:noFill/>
                </a:ln>
                <a:solidFill>
                  <a:prstClr val="black"/>
                </a:solidFill>
                <a:effectLst/>
                <a:uLnTx/>
                <a:uFillTx/>
                <a:latin typeface="Corbel" panose="020B0503020204020204"/>
                <a:ea typeface="+mn-ea"/>
                <a:cs typeface="+mn-cs"/>
              </a:rPr>
              <a:t>with                                                                    the number of parallel compute units that we add to the system</a:t>
            </a:r>
          </a:p>
        </p:txBody>
      </p:sp>
    </p:spTree>
    <p:custDataLst>
      <p:tags r:id="rId1"/>
    </p:custDataLst>
    <p:extLst>
      <p:ext uri="{BB962C8B-B14F-4D97-AF65-F5344CB8AC3E}">
        <p14:creationId xmlns:p14="http://schemas.microsoft.com/office/powerpoint/2010/main" val="426490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allAtOnce"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E9A963-8108-2943-BF4E-A6A14A9AD83C}"/>
              </a:ext>
            </a:extLst>
          </p:cNvPr>
          <p:cNvSpPr>
            <a:spLocks noGrp="1"/>
          </p:cNvSpPr>
          <p:nvPr>
            <p:ph type="title"/>
          </p:nvPr>
        </p:nvSpPr>
        <p:spPr>
          <a:xfrm>
            <a:off x="366963" y="257434"/>
            <a:ext cx="8410073" cy="753467"/>
          </a:xfrm>
        </p:spPr>
        <p:txBody>
          <a:bodyPr>
            <a:noAutofit/>
          </a:bodyPr>
          <a:lstStyle/>
          <a:p>
            <a:r>
              <a:rPr lang="en-US" sz="4300" dirty="0"/>
              <a:t>GenASM-DC: Hardware Design</a:t>
            </a:r>
          </a:p>
        </p:txBody>
      </p:sp>
      <p:sp>
        <p:nvSpPr>
          <p:cNvPr id="12" name="Content Placeholder 11">
            <a:extLst>
              <a:ext uri="{FF2B5EF4-FFF2-40B4-BE49-F238E27FC236}">
                <a16:creationId xmlns:a16="http://schemas.microsoft.com/office/drawing/2014/main" id="{633A231E-505C-8549-BF45-E9E2E42E1EC0}"/>
              </a:ext>
            </a:extLst>
          </p:cNvPr>
          <p:cNvSpPr>
            <a:spLocks noGrp="1"/>
          </p:cNvSpPr>
          <p:nvPr>
            <p:ph idx="1"/>
          </p:nvPr>
        </p:nvSpPr>
        <p:spPr>
          <a:xfrm>
            <a:off x="366963" y="1116611"/>
            <a:ext cx="8410073" cy="4467117"/>
          </a:xfrm>
        </p:spPr>
        <p:txBody>
          <a:bodyPr>
            <a:normAutofit/>
          </a:bodyPr>
          <a:lstStyle/>
          <a:p>
            <a:pPr marL="520700" indent="-342900">
              <a:lnSpc>
                <a:spcPct val="100000"/>
              </a:lnSpc>
              <a:spcBef>
                <a:spcPts val="0"/>
              </a:spcBef>
              <a:spcAft>
                <a:spcPts val="0"/>
              </a:spcAft>
            </a:pPr>
            <a:r>
              <a:rPr lang="en-US" b="1" dirty="0">
                <a:solidFill>
                  <a:schemeClr val="tx1"/>
                </a:solidFill>
              </a:rPr>
              <a:t>Linear cyclic systolic array </a:t>
            </a:r>
            <a:r>
              <a:rPr lang="en-US" dirty="0">
                <a:solidFill>
                  <a:schemeClr val="tx1"/>
                </a:solidFill>
              </a:rPr>
              <a:t>based accelerator</a:t>
            </a:r>
          </a:p>
          <a:p>
            <a:pPr marL="784225" lvl="1" indent="-246063">
              <a:lnSpc>
                <a:spcPct val="100000"/>
              </a:lnSpc>
              <a:spcBef>
                <a:spcPts val="400"/>
              </a:spcBef>
              <a:spcAft>
                <a:spcPts val="0"/>
              </a:spcAft>
            </a:pPr>
            <a:r>
              <a:rPr lang="en-US" sz="2000" dirty="0">
                <a:solidFill>
                  <a:schemeClr val="tx1"/>
                </a:solidFill>
              </a:rPr>
              <a:t>Designed to </a:t>
            </a:r>
            <a:r>
              <a:rPr lang="en-US" sz="2000" dirty="0">
                <a:solidFill>
                  <a:srgbClr val="00B050"/>
                </a:solidFill>
              </a:rPr>
              <a:t>maximize parallelism </a:t>
            </a:r>
            <a:r>
              <a:rPr lang="en-US" sz="2000" dirty="0">
                <a:solidFill>
                  <a:schemeClr val="tx1"/>
                </a:solidFill>
              </a:rPr>
              <a:t>and </a:t>
            </a:r>
            <a:r>
              <a:rPr lang="en-US" sz="2000" dirty="0">
                <a:solidFill>
                  <a:srgbClr val="FE6200"/>
                </a:solidFill>
              </a:rPr>
              <a:t>minimize memory bandwidth and</a:t>
            </a:r>
            <a:r>
              <a:rPr lang="en-US" sz="2000" dirty="0"/>
              <a:t> </a:t>
            </a:r>
            <a:r>
              <a:rPr lang="en-US" sz="2000" dirty="0">
                <a:solidFill>
                  <a:srgbClr val="FE6200"/>
                </a:solidFill>
              </a:rPr>
              <a:t>memory footprint</a:t>
            </a:r>
          </a:p>
          <a:p>
            <a:pPr marL="520700" indent="-342900">
              <a:lnSpc>
                <a:spcPct val="100000"/>
              </a:lnSpc>
              <a:spcBef>
                <a:spcPts val="600"/>
              </a:spcBef>
              <a:spcAft>
                <a:spcPts val="0"/>
              </a:spcAft>
            </a:pPr>
            <a:endParaRPr lang="en-US" b="1" dirty="0"/>
          </a:p>
          <a:p>
            <a:endParaRPr lang="en-US" dirty="0"/>
          </a:p>
          <a:p>
            <a:endParaRPr lang="en-US" dirty="0"/>
          </a:p>
        </p:txBody>
      </p:sp>
      <p:sp>
        <p:nvSpPr>
          <p:cNvPr id="3" name="Slide Number Placeholder 2">
            <a:extLst>
              <a:ext uri="{FF2B5EF4-FFF2-40B4-BE49-F238E27FC236}">
                <a16:creationId xmlns:a16="http://schemas.microsoft.com/office/drawing/2014/main" id="{0DF195B6-6931-0D48-A63D-5C8C781B120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30" name="TextBox 129">
            <a:extLst>
              <a:ext uri="{FF2B5EF4-FFF2-40B4-BE49-F238E27FC236}">
                <a16:creationId xmlns:a16="http://schemas.microsoft.com/office/drawing/2014/main" id="{7B9C2CB9-78A4-C841-AB56-0303FB4DD3C0}"/>
              </a:ext>
            </a:extLst>
          </p:cNvPr>
          <p:cNvSpPr txBox="1"/>
          <p:nvPr/>
        </p:nvSpPr>
        <p:spPr>
          <a:xfrm>
            <a:off x="5449738" y="4240245"/>
            <a:ext cx="3058383"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Processing Block (PB)</a:t>
            </a:r>
          </a:p>
        </p:txBody>
      </p:sp>
      <p:sp>
        <p:nvSpPr>
          <p:cNvPr id="131" name="TextBox 130">
            <a:extLst>
              <a:ext uri="{FF2B5EF4-FFF2-40B4-BE49-F238E27FC236}">
                <a16:creationId xmlns:a16="http://schemas.microsoft.com/office/drawing/2014/main" id="{029C2511-A4D1-834E-8FE0-F9C4E2BF1F80}"/>
              </a:ext>
            </a:extLst>
          </p:cNvPr>
          <p:cNvSpPr txBox="1"/>
          <p:nvPr/>
        </p:nvSpPr>
        <p:spPr>
          <a:xfrm>
            <a:off x="3558395" y="6143354"/>
            <a:ext cx="1988653" cy="35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Processing Core (PC)</a:t>
            </a:r>
          </a:p>
        </p:txBody>
      </p:sp>
      <p:pic>
        <p:nvPicPr>
          <p:cNvPr id="35" name="Picture 34">
            <a:extLst>
              <a:ext uri="{FF2B5EF4-FFF2-40B4-BE49-F238E27FC236}">
                <a16:creationId xmlns:a16="http://schemas.microsoft.com/office/drawing/2014/main" id="{77453367-17DF-8442-A57E-B0014010A9CE}"/>
              </a:ext>
            </a:extLst>
          </p:cNvPr>
          <p:cNvPicPr>
            <a:picLocks noChangeAspect="1"/>
          </p:cNvPicPr>
          <p:nvPr/>
        </p:nvPicPr>
        <p:blipFill>
          <a:blip r:embed="rId4"/>
          <a:stretch>
            <a:fillRect/>
          </a:stretch>
        </p:blipFill>
        <p:spPr>
          <a:xfrm>
            <a:off x="3157654" y="4951007"/>
            <a:ext cx="2828689" cy="1188525"/>
          </a:xfrm>
          <a:prstGeom prst="rect">
            <a:avLst/>
          </a:prstGeom>
        </p:spPr>
      </p:pic>
      <p:pic>
        <p:nvPicPr>
          <p:cNvPr id="8" name="Picture 7">
            <a:extLst>
              <a:ext uri="{FF2B5EF4-FFF2-40B4-BE49-F238E27FC236}">
                <a16:creationId xmlns:a16="http://schemas.microsoft.com/office/drawing/2014/main" id="{98482649-2984-1F48-B85E-6C80293D298E}"/>
              </a:ext>
            </a:extLst>
          </p:cNvPr>
          <p:cNvPicPr>
            <a:picLocks noChangeAspect="1"/>
          </p:cNvPicPr>
          <p:nvPr/>
        </p:nvPicPr>
        <p:blipFill>
          <a:blip r:embed="rId5"/>
          <a:stretch>
            <a:fillRect/>
          </a:stretch>
        </p:blipFill>
        <p:spPr>
          <a:xfrm>
            <a:off x="1281821" y="2806510"/>
            <a:ext cx="7226300" cy="1397000"/>
          </a:xfrm>
          <a:prstGeom prst="rect">
            <a:avLst/>
          </a:prstGeom>
        </p:spPr>
      </p:pic>
      <p:pic>
        <p:nvPicPr>
          <p:cNvPr id="36" name="Picture 35">
            <a:extLst>
              <a:ext uri="{FF2B5EF4-FFF2-40B4-BE49-F238E27FC236}">
                <a16:creationId xmlns:a16="http://schemas.microsoft.com/office/drawing/2014/main" id="{644AF721-EC20-A544-B9F1-0E84E13EC5E8}"/>
              </a:ext>
            </a:extLst>
          </p:cNvPr>
          <p:cNvPicPr>
            <a:picLocks noChangeAspect="1"/>
          </p:cNvPicPr>
          <p:nvPr/>
        </p:nvPicPr>
        <p:blipFill>
          <a:blip r:embed="rId6"/>
          <a:stretch>
            <a:fillRect/>
          </a:stretch>
        </p:blipFill>
        <p:spPr>
          <a:xfrm>
            <a:off x="3981222" y="3006722"/>
            <a:ext cx="1143000" cy="1092200"/>
          </a:xfrm>
          <a:prstGeom prst="rect">
            <a:avLst/>
          </a:prstGeom>
        </p:spPr>
      </p:pic>
      <p:cxnSp>
        <p:nvCxnSpPr>
          <p:cNvPr id="38" name="Straight Connector 37">
            <a:extLst>
              <a:ext uri="{FF2B5EF4-FFF2-40B4-BE49-F238E27FC236}">
                <a16:creationId xmlns:a16="http://schemas.microsoft.com/office/drawing/2014/main" id="{58C7AE05-2F8C-6C44-9AD3-F12DE78EDF4C}"/>
              </a:ext>
            </a:extLst>
          </p:cNvPr>
          <p:cNvCxnSpPr>
            <a:cxnSpLocks/>
          </p:cNvCxnSpPr>
          <p:nvPr/>
        </p:nvCxnSpPr>
        <p:spPr>
          <a:xfrm flipH="1">
            <a:off x="3863163" y="3554539"/>
            <a:ext cx="590304" cy="1407321"/>
          </a:xfrm>
          <a:prstGeom prst="line">
            <a:avLst/>
          </a:prstGeom>
          <a:ln>
            <a:solidFill>
              <a:srgbClr val="324D1F"/>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B144FF9-C847-844D-A5ED-CB47F19C1FBA}"/>
              </a:ext>
            </a:extLst>
          </p:cNvPr>
          <p:cNvCxnSpPr>
            <a:cxnSpLocks/>
          </p:cNvCxnSpPr>
          <p:nvPr/>
        </p:nvCxnSpPr>
        <p:spPr>
          <a:xfrm>
            <a:off x="4662311" y="3565828"/>
            <a:ext cx="505112" cy="1403121"/>
          </a:xfrm>
          <a:prstGeom prst="line">
            <a:avLst/>
          </a:prstGeom>
          <a:ln>
            <a:solidFill>
              <a:srgbClr val="324D1F"/>
            </a:solidFill>
            <a:prstDash val="sysDot"/>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10A6624-E7EF-5C41-9E8C-EE7563115FC9}"/>
              </a:ext>
            </a:extLst>
          </p:cNvPr>
          <p:cNvPicPr>
            <a:picLocks noChangeAspect="1"/>
          </p:cNvPicPr>
          <p:nvPr/>
        </p:nvPicPr>
        <p:blipFill>
          <a:blip r:embed="rId7"/>
          <a:stretch>
            <a:fillRect/>
          </a:stretch>
        </p:blipFill>
        <p:spPr>
          <a:xfrm>
            <a:off x="472478" y="2806510"/>
            <a:ext cx="1549400" cy="1397000"/>
          </a:xfrm>
          <a:prstGeom prst="rect">
            <a:avLst/>
          </a:prstGeom>
        </p:spPr>
      </p:pic>
      <p:pic>
        <p:nvPicPr>
          <p:cNvPr id="54" name="Picture 53">
            <a:extLst>
              <a:ext uri="{FF2B5EF4-FFF2-40B4-BE49-F238E27FC236}">
                <a16:creationId xmlns:a16="http://schemas.microsoft.com/office/drawing/2014/main" id="{4DB16E6A-8930-6141-A702-23B833211FBE}"/>
              </a:ext>
            </a:extLst>
          </p:cNvPr>
          <p:cNvPicPr>
            <a:picLocks noChangeAspect="1"/>
          </p:cNvPicPr>
          <p:nvPr/>
        </p:nvPicPr>
        <p:blipFill>
          <a:blip r:embed="rId8"/>
          <a:stretch>
            <a:fillRect/>
          </a:stretch>
        </p:blipFill>
        <p:spPr>
          <a:xfrm>
            <a:off x="2501601" y="2157386"/>
            <a:ext cx="5689600" cy="1117600"/>
          </a:xfrm>
          <a:prstGeom prst="rect">
            <a:avLst/>
          </a:prstGeom>
        </p:spPr>
      </p:pic>
    </p:spTree>
    <p:custDataLst>
      <p:tags r:id="rId1"/>
    </p:custDataLst>
    <p:extLst>
      <p:ext uri="{BB962C8B-B14F-4D97-AF65-F5344CB8AC3E}">
        <p14:creationId xmlns:p14="http://schemas.microsoft.com/office/powerpoint/2010/main" val="23430601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Box 758">
            <a:extLst>
              <a:ext uri="{FF2B5EF4-FFF2-40B4-BE49-F238E27FC236}">
                <a16:creationId xmlns:a16="http://schemas.microsoft.com/office/drawing/2014/main" id="{7EE613AD-AC3B-9F43-A0AB-F2D30C7C66B8}"/>
              </a:ext>
            </a:extLst>
          </p:cNvPr>
          <p:cNvSpPr txBox="1"/>
          <p:nvPr/>
        </p:nvSpPr>
        <p:spPr>
          <a:xfrm>
            <a:off x="1146019" y="1317535"/>
            <a:ext cx="6844996" cy="2759436"/>
          </a:xfrm>
          <a:prstGeom prst="roundRect">
            <a:avLst>
              <a:gd name="adj" fmla="val 921"/>
            </a:avLst>
          </a:prstGeom>
          <a:solidFill>
            <a:srgbClr val="E9E7FF"/>
          </a:solidFill>
          <a:ln w="19050">
            <a:solidFill>
              <a:schemeClr val="tx1"/>
            </a:solidFill>
            <a:prstDash val="sysDash"/>
          </a:ln>
        </p:spPr>
        <p:txBody>
          <a:bodyPr wrap="square" rtlCol="0" anchor="ctr" anchorCtr="0">
            <a:noAutofit/>
          </a:bodyPr>
          <a:lstStyle>
            <a:defPPr>
              <a:defRPr lang="en-US"/>
            </a:defPPr>
            <a:lvl1pPr algn="ctr">
              <a:defRPr sz="2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77"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761" name="Elbow Connector 760">
            <a:extLst>
              <a:ext uri="{FF2B5EF4-FFF2-40B4-BE49-F238E27FC236}">
                <a16:creationId xmlns:a16="http://schemas.microsoft.com/office/drawing/2014/main" id="{ACF2C94D-0B72-C44A-A47E-33DE55BE4A91}"/>
              </a:ext>
            </a:extLst>
          </p:cNvPr>
          <p:cNvCxnSpPr>
            <a:cxnSpLocks/>
          </p:cNvCxnSpPr>
          <p:nvPr/>
        </p:nvCxnSpPr>
        <p:spPr>
          <a:xfrm rot="5400000">
            <a:off x="2099702" y="3638664"/>
            <a:ext cx="413180"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2" name="TextBox 761">
            <a:extLst>
              <a:ext uri="{FF2B5EF4-FFF2-40B4-BE49-F238E27FC236}">
                <a16:creationId xmlns:a16="http://schemas.microsoft.com/office/drawing/2014/main" id="{F9B6713B-A23F-9643-96E1-E52EC854DFAB}"/>
              </a:ext>
            </a:extLst>
          </p:cNvPr>
          <p:cNvSpPr txBox="1"/>
          <p:nvPr/>
        </p:nvSpPr>
        <p:spPr>
          <a:xfrm>
            <a:off x="4581175" y="1931079"/>
            <a:ext cx="1068719" cy="988647"/>
          </a:xfrm>
          <a:prstGeom prst="roundRect">
            <a:avLst>
              <a:gd name="adj" fmla="val 6208"/>
            </a:avLst>
          </a:prstGeom>
          <a:solidFill>
            <a:schemeClr val="bg1"/>
          </a:solidFill>
          <a:ln w="28575">
            <a:solidFill>
              <a:schemeClr val="tx1"/>
            </a:solidFill>
          </a:ln>
        </p:spPr>
        <p:txBody>
          <a:bodyPr wrap="square" lIns="0" r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Bitwise Comparisons</a:t>
            </a:r>
          </a:p>
        </p:txBody>
      </p:sp>
      <p:sp>
        <p:nvSpPr>
          <p:cNvPr id="763" name="TextBox 762">
            <a:extLst>
              <a:ext uri="{FF2B5EF4-FFF2-40B4-BE49-F238E27FC236}">
                <a16:creationId xmlns:a16="http://schemas.microsoft.com/office/drawing/2014/main" id="{3ED69375-E475-7A4D-9F79-B1AC31E2575C}"/>
              </a:ext>
            </a:extLst>
          </p:cNvPr>
          <p:cNvSpPr txBox="1"/>
          <p:nvPr/>
        </p:nvSpPr>
        <p:spPr>
          <a:xfrm>
            <a:off x="6480441" y="1782989"/>
            <a:ext cx="1102435" cy="205305"/>
          </a:xfrm>
          <a:prstGeom prst="roundRect">
            <a:avLst>
              <a:gd name="adj" fmla="val 6043"/>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CIGAR string</a:t>
            </a:r>
          </a:p>
        </p:txBody>
      </p:sp>
      <p:sp>
        <p:nvSpPr>
          <p:cNvPr id="764" name="TextBox 763">
            <a:extLst>
              <a:ext uri="{FF2B5EF4-FFF2-40B4-BE49-F238E27FC236}">
                <a16:creationId xmlns:a16="http://schemas.microsoft.com/office/drawing/2014/main" id="{6FAFCACC-640A-0A49-A7A5-CA2A150CC446}"/>
              </a:ext>
            </a:extLst>
          </p:cNvPr>
          <p:cNvSpPr txBox="1"/>
          <p:nvPr/>
        </p:nvSpPr>
        <p:spPr>
          <a:xfrm>
            <a:off x="4582889" y="1519004"/>
            <a:ext cx="1044000" cy="239622"/>
          </a:xfrm>
          <a:prstGeom prst="roundRect">
            <a:avLst>
              <a:gd name="adj" fmla="val 16667"/>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Last CIGAR</a:t>
            </a:r>
          </a:p>
        </p:txBody>
      </p:sp>
      <p:cxnSp>
        <p:nvCxnSpPr>
          <p:cNvPr id="765" name="Straight Connector 764">
            <a:extLst>
              <a:ext uri="{FF2B5EF4-FFF2-40B4-BE49-F238E27FC236}">
                <a16:creationId xmlns:a16="http://schemas.microsoft.com/office/drawing/2014/main" id="{E102E5B6-26C4-C342-BE46-A3FA059D0E09}"/>
              </a:ext>
            </a:extLst>
          </p:cNvPr>
          <p:cNvCxnSpPr>
            <a:cxnSpLocks/>
          </p:cNvCxnSpPr>
          <p:nvPr/>
        </p:nvCxnSpPr>
        <p:spPr>
          <a:xfrm flipH="1">
            <a:off x="2369090" y="2426836"/>
            <a:ext cx="648961" cy="0"/>
          </a:xfrm>
          <a:prstGeom prst="line">
            <a:avLst/>
          </a:prstGeom>
          <a:noFill/>
          <a:ln w="38100" cap="flat" cmpd="sng" algn="ctr">
            <a:solidFill>
              <a:schemeClr val="tx1"/>
            </a:solidFill>
            <a:prstDash val="solid"/>
            <a:miter lim="800000"/>
          </a:ln>
          <a:effectLst/>
        </p:spPr>
      </p:cxnSp>
      <p:cxnSp>
        <p:nvCxnSpPr>
          <p:cNvPr id="766" name="Straight Connector 765">
            <a:extLst>
              <a:ext uri="{FF2B5EF4-FFF2-40B4-BE49-F238E27FC236}">
                <a16:creationId xmlns:a16="http://schemas.microsoft.com/office/drawing/2014/main" id="{55103B4C-ACA8-9843-A9B4-99D12142074F}"/>
              </a:ext>
            </a:extLst>
          </p:cNvPr>
          <p:cNvCxnSpPr>
            <a:cxnSpLocks/>
          </p:cNvCxnSpPr>
          <p:nvPr/>
        </p:nvCxnSpPr>
        <p:spPr>
          <a:xfrm flipV="1">
            <a:off x="3022011" y="2009160"/>
            <a:ext cx="0" cy="813058"/>
          </a:xfrm>
          <a:prstGeom prst="line">
            <a:avLst/>
          </a:prstGeom>
          <a:noFill/>
          <a:ln w="38100" cap="flat" cmpd="sng" algn="ctr">
            <a:solidFill>
              <a:schemeClr val="tx1"/>
            </a:solidFill>
            <a:prstDash val="solid"/>
            <a:miter lim="800000"/>
          </a:ln>
          <a:effectLst/>
        </p:spPr>
      </p:cxnSp>
      <p:cxnSp>
        <p:nvCxnSpPr>
          <p:cNvPr id="767" name="Straight Arrow Connector 766">
            <a:extLst>
              <a:ext uri="{FF2B5EF4-FFF2-40B4-BE49-F238E27FC236}">
                <a16:creationId xmlns:a16="http://schemas.microsoft.com/office/drawing/2014/main" id="{15B78698-2BB0-B94A-8CF0-5AE4CDDF910A}"/>
              </a:ext>
            </a:extLst>
          </p:cNvPr>
          <p:cNvCxnSpPr>
            <a:cxnSpLocks/>
          </p:cNvCxnSpPr>
          <p:nvPr/>
        </p:nvCxnSpPr>
        <p:spPr>
          <a:xfrm>
            <a:off x="3018050" y="2012147"/>
            <a:ext cx="1548920" cy="0"/>
          </a:xfrm>
          <a:prstGeom prst="straightConnector1">
            <a:avLst/>
          </a:prstGeom>
          <a:noFill/>
          <a:ln w="28575" cap="flat" cmpd="sng" algn="ctr">
            <a:solidFill>
              <a:schemeClr val="tx1"/>
            </a:solidFill>
            <a:prstDash val="solid"/>
            <a:miter lim="800000"/>
            <a:tailEnd type="triangle"/>
          </a:ln>
          <a:effectLst/>
        </p:spPr>
      </p:cxnSp>
      <p:cxnSp>
        <p:nvCxnSpPr>
          <p:cNvPr id="768" name="Straight Arrow Connector 767">
            <a:extLst>
              <a:ext uri="{FF2B5EF4-FFF2-40B4-BE49-F238E27FC236}">
                <a16:creationId xmlns:a16="http://schemas.microsoft.com/office/drawing/2014/main" id="{D26BC35A-7B0D-344F-8429-D646ED2BF224}"/>
              </a:ext>
            </a:extLst>
          </p:cNvPr>
          <p:cNvCxnSpPr>
            <a:cxnSpLocks/>
          </p:cNvCxnSpPr>
          <p:nvPr/>
        </p:nvCxnSpPr>
        <p:spPr>
          <a:xfrm>
            <a:off x="3018051" y="2819553"/>
            <a:ext cx="1546983" cy="0"/>
          </a:xfrm>
          <a:prstGeom prst="straightConnector1">
            <a:avLst/>
          </a:prstGeom>
          <a:noFill/>
          <a:ln w="28575" cap="flat" cmpd="sng" algn="ctr">
            <a:solidFill>
              <a:schemeClr val="tx1"/>
            </a:solidFill>
            <a:prstDash val="solid"/>
            <a:miter lim="800000"/>
            <a:tailEnd type="triangle"/>
          </a:ln>
          <a:effectLst/>
        </p:spPr>
      </p:cxnSp>
      <p:cxnSp>
        <p:nvCxnSpPr>
          <p:cNvPr id="769" name="Straight Arrow Connector 768">
            <a:extLst>
              <a:ext uri="{FF2B5EF4-FFF2-40B4-BE49-F238E27FC236}">
                <a16:creationId xmlns:a16="http://schemas.microsoft.com/office/drawing/2014/main" id="{AFD58206-A782-344F-8A2A-B3A0F89ABD60}"/>
              </a:ext>
            </a:extLst>
          </p:cNvPr>
          <p:cNvCxnSpPr>
            <a:cxnSpLocks/>
          </p:cNvCxnSpPr>
          <p:nvPr/>
        </p:nvCxnSpPr>
        <p:spPr>
          <a:xfrm>
            <a:off x="3018051" y="2556099"/>
            <a:ext cx="1546983" cy="0"/>
          </a:xfrm>
          <a:prstGeom prst="straightConnector1">
            <a:avLst/>
          </a:prstGeom>
          <a:noFill/>
          <a:ln w="28575" cap="flat" cmpd="sng" algn="ctr">
            <a:solidFill>
              <a:schemeClr val="tx1"/>
            </a:solidFill>
            <a:prstDash val="solid"/>
            <a:miter lim="800000"/>
            <a:tailEnd type="triangle"/>
          </a:ln>
          <a:effectLst/>
        </p:spPr>
      </p:cxnSp>
      <p:sp>
        <p:nvSpPr>
          <p:cNvPr id="770" name="Rounded Rectangle 769">
            <a:extLst>
              <a:ext uri="{FF2B5EF4-FFF2-40B4-BE49-F238E27FC236}">
                <a16:creationId xmlns:a16="http://schemas.microsoft.com/office/drawing/2014/main" id="{13393BC9-63DA-044A-869A-BC78A655D8F0}"/>
              </a:ext>
            </a:extLst>
          </p:cNvPr>
          <p:cNvSpPr/>
          <p:nvPr/>
        </p:nvSpPr>
        <p:spPr>
          <a:xfrm>
            <a:off x="3850385" y="2716037"/>
            <a:ext cx="255659" cy="163645"/>
          </a:xfrm>
          <a:prstGeom prst="roundRect">
            <a:avLst>
              <a:gd name="adj" fmla="val 13618"/>
            </a:avLst>
          </a:prstGeom>
          <a:solidFill>
            <a:schemeClr val="accent3">
              <a:lumMod val="20000"/>
              <a:lumOff val="80000"/>
            </a:schemeClr>
          </a:solidFill>
          <a:ln w="19050" cap="flat" cmpd="sng" algn="ctr">
            <a:solidFill>
              <a:schemeClr val="tx1"/>
            </a:solidFill>
            <a:prstDash val="solid"/>
            <a:miter lim="800000"/>
          </a:ln>
          <a:effectLst/>
        </p:spPr>
        <p:txBody>
          <a:bodyPr lIns="24163" tIns="24163" rIns="24163" bIns="24163" rtlCol="0" anchor="ctr"/>
          <a:lstStyle/>
          <a:p>
            <a:pPr marL="0" marR="0" lvl="0" indent="0" algn="ctr" defTabSz="613688" rtl="0" eaLnBrk="1" fontAlgn="auto" latinLnBrk="0" hangingPunct="1">
              <a:lnSpc>
                <a:spcPct val="100000"/>
              </a:lnSpc>
              <a:spcBef>
                <a:spcPts val="0"/>
              </a:spcBef>
              <a:spcAft>
                <a:spcPts val="0"/>
              </a:spcAft>
              <a:buClrTx/>
              <a:buSzTx/>
              <a:buFontTx/>
              <a:buNone/>
              <a:tabLst/>
              <a:defRPr/>
            </a:pPr>
            <a:r>
              <a:rPr kumimoji="0" lang="en-US" sz="1342"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&lt;&lt;</a:t>
            </a:r>
          </a:p>
        </p:txBody>
      </p:sp>
      <p:sp>
        <p:nvSpPr>
          <p:cNvPr id="771" name="TextBox 770">
            <a:extLst>
              <a:ext uri="{FF2B5EF4-FFF2-40B4-BE49-F238E27FC236}">
                <a16:creationId xmlns:a16="http://schemas.microsoft.com/office/drawing/2014/main" id="{C869B5FE-BFF2-5944-8201-2F0B341E9D49}"/>
              </a:ext>
            </a:extLst>
          </p:cNvPr>
          <p:cNvSpPr txBox="1"/>
          <p:nvPr/>
        </p:nvSpPr>
        <p:spPr>
          <a:xfrm>
            <a:off x="3777229" y="1774928"/>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match</a:t>
            </a:r>
          </a:p>
        </p:txBody>
      </p:sp>
      <p:cxnSp>
        <p:nvCxnSpPr>
          <p:cNvPr id="772" name="Straight Arrow Connector 771">
            <a:extLst>
              <a:ext uri="{FF2B5EF4-FFF2-40B4-BE49-F238E27FC236}">
                <a16:creationId xmlns:a16="http://schemas.microsoft.com/office/drawing/2014/main" id="{5F78075F-8ADE-FD4C-A0A6-8F247DCC962B}"/>
              </a:ext>
            </a:extLst>
          </p:cNvPr>
          <p:cNvCxnSpPr>
            <a:cxnSpLocks/>
          </p:cNvCxnSpPr>
          <p:nvPr/>
        </p:nvCxnSpPr>
        <p:spPr>
          <a:xfrm>
            <a:off x="5041208" y="1763360"/>
            <a:ext cx="0" cy="158187"/>
          </a:xfrm>
          <a:prstGeom prst="straightConnector1">
            <a:avLst/>
          </a:prstGeom>
          <a:noFill/>
          <a:ln w="12700" cap="flat" cmpd="sng" algn="ctr">
            <a:solidFill>
              <a:schemeClr val="tx1"/>
            </a:solidFill>
            <a:prstDash val="solid"/>
            <a:miter lim="800000"/>
            <a:tailEnd type="triangle"/>
          </a:ln>
          <a:effectLst/>
        </p:spPr>
      </p:cxnSp>
      <p:cxnSp>
        <p:nvCxnSpPr>
          <p:cNvPr id="773" name="Straight Arrow Connector 772">
            <a:extLst>
              <a:ext uri="{FF2B5EF4-FFF2-40B4-BE49-F238E27FC236}">
                <a16:creationId xmlns:a16="http://schemas.microsoft.com/office/drawing/2014/main" id="{72EA8FC8-B5CE-DD41-9C85-38A8A4F386EE}"/>
              </a:ext>
            </a:extLst>
          </p:cNvPr>
          <p:cNvCxnSpPr>
            <a:cxnSpLocks/>
          </p:cNvCxnSpPr>
          <p:nvPr/>
        </p:nvCxnSpPr>
        <p:spPr>
          <a:xfrm flipH="1" flipV="1">
            <a:off x="5134455" y="1763359"/>
            <a:ext cx="155" cy="160188"/>
          </a:xfrm>
          <a:prstGeom prst="straightConnector1">
            <a:avLst/>
          </a:prstGeom>
          <a:noFill/>
          <a:ln w="12700" cap="flat" cmpd="sng" algn="ctr">
            <a:solidFill>
              <a:schemeClr val="tx1"/>
            </a:solidFill>
            <a:prstDash val="solid"/>
            <a:miter lim="800000"/>
            <a:tailEnd type="triangle"/>
          </a:ln>
          <a:effectLst/>
        </p:spPr>
      </p:cxnSp>
      <p:sp>
        <p:nvSpPr>
          <p:cNvPr id="774" name="TextBox 773">
            <a:extLst>
              <a:ext uri="{FF2B5EF4-FFF2-40B4-BE49-F238E27FC236}">
                <a16:creationId xmlns:a16="http://schemas.microsoft.com/office/drawing/2014/main" id="{89146582-E0FF-7146-9C12-34DAC441EADA}"/>
              </a:ext>
            </a:extLst>
          </p:cNvPr>
          <p:cNvSpPr txBox="1"/>
          <p:nvPr/>
        </p:nvSpPr>
        <p:spPr>
          <a:xfrm>
            <a:off x="5578432" y="2162081"/>
            <a:ext cx="683064" cy="505395"/>
          </a:xfrm>
          <a:prstGeom prst="rect">
            <a:avLst/>
          </a:prstGeom>
          <a:no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CIGAR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out</a:t>
            </a:r>
          </a:p>
        </p:txBody>
      </p:sp>
      <p:cxnSp>
        <p:nvCxnSpPr>
          <p:cNvPr id="775" name="Straight Arrow Connector 774">
            <a:extLst>
              <a:ext uri="{FF2B5EF4-FFF2-40B4-BE49-F238E27FC236}">
                <a16:creationId xmlns:a16="http://schemas.microsoft.com/office/drawing/2014/main" id="{A61581F4-CFBD-564F-8387-EC82DCE942B7}"/>
              </a:ext>
            </a:extLst>
          </p:cNvPr>
          <p:cNvCxnSpPr>
            <a:cxnSpLocks/>
          </p:cNvCxnSpPr>
          <p:nvPr/>
        </p:nvCxnSpPr>
        <p:spPr>
          <a:xfrm>
            <a:off x="6231122" y="2881025"/>
            <a:ext cx="265788" cy="0"/>
          </a:xfrm>
          <a:prstGeom prst="straightConnector1">
            <a:avLst/>
          </a:prstGeom>
          <a:noFill/>
          <a:ln w="25400" cap="flat" cmpd="sng" algn="ctr">
            <a:solidFill>
              <a:schemeClr val="tx1"/>
            </a:solidFill>
            <a:prstDash val="solid"/>
            <a:miter lim="800000"/>
            <a:tailEnd type="triangle"/>
          </a:ln>
          <a:effectLst/>
        </p:spPr>
      </p:cxnSp>
      <p:sp>
        <p:nvSpPr>
          <p:cNvPr id="776" name="Triangle 775">
            <a:extLst>
              <a:ext uri="{FF2B5EF4-FFF2-40B4-BE49-F238E27FC236}">
                <a16:creationId xmlns:a16="http://schemas.microsoft.com/office/drawing/2014/main" id="{29719223-0259-EE4F-B906-E85C6E9945E9}"/>
              </a:ext>
            </a:extLst>
          </p:cNvPr>
          <p:cNvSpPr/>
          <p:nvPr/>
        </p:nvSpPr>
        <p:spPr>
          <a:xfrm rot="5400000">
            <a:off x="6471959" y="1820494"/>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grpSp>
        <p:nvGrpSpPr>
          <p:cNvPr id="777" name="Group 776">
            <a:extLst>
              <a:ext uri="{FF2B5EF4-FFF2-40B4-BE49-F238E27FC236}">
                <a16:creationId xmlns:a16="http://schemas.microsoft.com/office/drawing/2014/main" id="{B31C5A53-2E89-9849-836D-B6460548C641}"/>
              </a:ext>
            </a:extLst>
          </p:cNvPr>
          <p:cNvGrpSpPr/>
          <p:nvPr/>
        </p:nvGrpSpPr>
        <p:grpSpPr>
          <a:xfrm>
            <a:off x="1889997" y="1519890"/>
            <a:ext cx="489309" cy="1545553"/>
            <a:chOff x="8731842" y="10098736"/>
            <a:chExt cx="729028" cy="2688281"/>
          </a:xfrm>
        </p:grpSpPr>
        <p:sp>
          <p:nvSpPr>
            <p:cNvPr id="778" name="Trapezoid 777">
              <a:extLst>
                <a:ext uri="{FF2B5EF4-FFF2-40B4-BE49-F238E27FC236}">
                  <a16:creationId xmlns:a16="http://schemas.microsoft.com/office/drawing/2014/main" id="{259DD956-9B91-574B-A373-D3A9346206D1}"/>
                </a:ext>
              </a:extLst>
            </p:cNvPr>
            <p:cNvSpPr/>
            <p:nvPr/>
          </p:nvSpPr>
          <p:spPr>
            <a:xfrm rot="5400000">
              <a:off x="7781130" y="11107277"/>
              <a:ext cx="2688281" cy="671199"/>
            </a:xfrm>
            <a:prstGeom prst="trapezoid">
              <a:avLst>
                <a:gd name="adj" fmla="val 59146"/>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42"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79" name="TextBox 778">
              <a:extLst>
                <a:ext uri="{FF2B5EF4-FFF2-40B4-BE49-F238E27FC236}">
                  <a16:creationId xmlns:a16="http://schemas.microsoft.com/office/drawing/2014/main" id="{B285317B-9BC4-8646-A141-ED56483B50B7}"/>
                </a:ext>
              </a:extLst>
            </p:cNvPr>
            <p:cNvSpPr txBox="1"/>
            <p:nvPr/>
          </p:nvSpPr>
          <p:spPr>
            <a:xfrm>
              <a:off x="8731842" y="10299492"/>
              <a:ext cx="596558" cy="2313655"/>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806"/>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806"/>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grpSp>
      <p:cxnSp>
        <p:nvCxnSpPr>
          <p:cNvPr id="780" name="Elbow Connector 779">
            <a:extLst>
              <a:ext uri="{FF2B5EF4-FFF2-40B4-BE49-F238E27FC236}">
                <a16:creationId xmlns:a16="http://schemas.microsoft.com/office/drawing/2014/main" id="{8D286E7E-98AD-BE41-B76F-9E35C59A74A5}"/>
              </a:ext>
            </a:extLst>
          </p:cNvPr>
          <p:cNvCxnSpPr>
            <a:cxnSpLocks/>
          </p:cNvCxnSpPr>
          <p:nvPr/>
        </p:nvCxnSpPr>
        <p:spPr>
          <a:xfrm rot="5400000" flipH="1" flipV="1">
            <a:off x="831218" y="2605058"/>
            <a:ext cx="1933000" cy="265788"/>
          </a:xfrm>
          <a:prstGeom prst="bentConnector3">
            <a:avLst>
              <a:gd name="adj1" fmla="val 10000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Elbow Connector 780">
            <a:extLst>
              <a:ext uri="{FF2B5EF4-FFF2-40B4-BE49-F238E27FC236}">
                <a16:creationId xmlns:a16="http://schemas.microsoft.com/office/drawing/2014/main" id="{7332CE61-4A22-3A46-B934-67163B8D1C89}"/>
              </a:ext>
            </a:extLst>
          </p:cNvPr>
          <p:cNvCxnSpPr>
            <a:cxnSpLocks/>
          </p:cNvCxnSpPr>
          <p:nvPr/>
        </p:nvCxnSpPr>
        <p:spPr>
          <a:xfrm rot="5400000" flipH="1" flipV="1">
            <a:off x="1196789" y="2648502"/>
            <a:ext cx="1292694" cy="144975"/>
          </a:xfrm>
          <a:prstGeom prst="bentConnector3">
            <a:avLst>
              <a:gd name="adj1" fmla="val 999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2" name="Elbow Connector 781">
            <a:extLst>
              <a:ext uri="{FF2B5EF4-FFF2-40B4-BE49-F238E27FC236}">
                <a16:creationId xmlns:a16="http://schemas.microsoft.com/office/drawing/2014/main" id="{96636239-8FBA-6B40-9665-3BA73212FADA}"/>
              </a:ext>
            </a:extLst>
          </p:cNvPr>
          <p:cNvCxnSpPr>
            <a:cxnSpLocks/>
          </p:cNvCxnSpPr>
          <p:nvPr/>
        </p:nvCxnSpPr>
        <p:spPr>
          <a:xfrm>
            <a:off x="1762443" y="3371805"/>
            <a:ext cx="1260000" cy="5799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Elbow Connector 782">
            <a:extLst>
              <a:ext uri="{FF2B5EF4-FFF2-40B4-BE49-F238E27FC236}">
                <a16:creationId xmlns:a16="http://schemas.microsoft.com/office/drawing/2014/main" id="{4437FB6E-2015-094C-B0FF-4CB6DDA4A1A0}"/>
              </a:ext>
            </a:extLst>
          </p:cNvPr>
          <p:cNvCxnSpPr>
            <a:cxnSpLocks/>
          </p:cNvCxnSpPr>
          <p:nvPr/>
        </p:nvCxnSpPr>
        <p:spPr>
          <a:xfrm rot="5400000" flipH="1" flipV="1">
            <a:off x="1675290" y="2938191"/>
            <a:ext cx="432000" cy="108000"/>
          </a:xfrm>
          <a:prstGeom prst="bentConnector3">
            <a:avLst>
              <a:gd name="adj1" fmla="val 999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5C4A6F29-4023-CD4A-8FB8-77EE31E7145C}"/>
              </a:ext>
            </a:extLst>
          </p:cNvPr>
          <p:cNvCxnSpPr>
            <a:cxnSpLocks/>
          </p:cNvCxnSpPr>
          <p:nvPr/>
        </p:nvCxnSpPr>
        <p:spPr>
          <a:xfrm>
            <a:off x="1833006" y="3200756"/>
            <a:ext cx="4276763" cy="7732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Arrow Connector 784">
            <a:extLst>
              <a:ext uri="{FF2B5EF4-FFF2-40B4-BE49-F238E27FC236}">
                <a16:creationId xmlns:a16="http://schemas.microsoft.com/office/drawing/2014/main" id="{DE8E61BA-FE2D-7D4E-BB84-3314284CF911}"/>
              </a:ext>
            </a:extLst>
          </p:cNvPr>
          <p:cNvCxnSpPr>
            <a:cxnSpLocks/>
          </p:cNvCxnSpPr>
          <p:nvPr/>
        </p:nvCxnSpPr>
        <p:spPr>
          <a:xfrm>
            <a:off x="3018050" y="2285479"/>
            <a:ext cx="1548920" cy="0"/>
          </a:xfrm>
          <a:prstGeom prst="straightConnector1">
            <a:avLst/>
          </a:prstGeom>
          <a:noFill/>
          <a:ln w="28575" cap="flat" cmpd="sng" algn="ctr">
            <a:solidFill>
              <a:schemeClr val="tx1"/>
            </a:solidFill>
            <a:prstDash val="solid"/>
            <a:miter lim="800000"/>
            <a:tailEnd type="triangle"/>
          </a:ln>
          <a:effectLst/>
        </p:spPr>
      </p:cxnSp>
      <p:sp>
        <p:nvSpPr>
          <p:cNvPr id="786" name="TextBox 785">
            <a:extLst>
              <a:ext uri="{FF2B5EF4-FFF2-40B4-BE49-F238E27FC236}">
                <a16:creationId xmlns:a16="http://schemas.microsoft.com/office/drawing/2014/main" id="{C0782D26-D04B-7240-9E78-4AD36E5917E9}"/>
              </a:ext>
            </a:extLst>
          </p:cNvPr>
          <p:cNvSpPr txBox="1"/>
          <p:nvPr/>
        </p:nvSpPr>
        <p:spPr>
          <a:xfrm>
            <a:off x="2398772" y="2164755"/>
            <a:ext cx="740488" cy="27808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192</a:t>
            </a:r>
          </a:p>
        </p:txBody>
      </p:sp>
      <p:cxnSp>
        <p:nvCxnSpPr>
          <p:cNvPr id="787" name="Straight Connector 786">
            <a:extLst>
              <a:ext uri="{FF2B5EF4-FFF2-40B4-BE49-F238E27FC236}">
                <a16:creationId xmlns:a16="http://schemas.microsoft.com/office/drawing/2014/main" id="{E1A6C8F7-0E17-794C-B694-7DA64D081DA3}"/>
              </a:ext>
            </a:extLst>
          </p:cNvPr>
          <p:cNvCxnSpPr>
            <a:cxnSpLocks/>
          </p:cNvCxnSpPr>
          <p:nvPr/>
        </p:nvCxnSpPr>
        <p:spPr>
          <a:xfrm flipV="1">
            <a:off x="2568356" y="2343040"/>
            <a:ext cx="210863" cy="183833"/>
          </a:xfrm>
          <a:prstGeom prst="line">
            <a:avLst/>
          </a:prstGeom>
          <a:noFill/>
          <a:ln w="25400" cap="flat" cmpd="sng" algn="ctr">
            <a:solidFill>
              <a:schemeClr val="tx1"/>
            </a:solidFill>
            <a:prstDash val="solid"/>
            <a:miter lim="800000"/>
          </a:ln>
          <a:effectLst/>
        </p:spPr>
      </p:cxnSp>
      <p:sp>
        <p:nvSpPr>
          <p:cNvPr id="788" name="TextBox 787">
            <a:extLst>
              <a:ext uri="{FF2B5EF4-FFF2-40B4-BE49-F238E27FC236}">
                <a16:creationId xmlns:a16="http://schemas.microsoft.com/office/drawing/2014/main" id="{E8E4F495-7230-184F-9121-E1F68C29A4E2}"/>
              </a:ext>
            </a:extLst>
          </p:cNvPr>
          <p:cNvSpPr txBox="1"/>
          <p:nvPr/>
        </p:nvSpPr>
        <p:spPr>
          <a:xfrm>
            <a:off x="3704642" y="2050408"/>
            <a:ext cx="844029"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insertion</a:t>
            </a:r>
          </a:p>
        </p:txBody>
      </p:sp>
      <p:sp>
        <p:nvSpPr>
          <p:cNvPr id="789" name="TextBox 788">
            <a:extLst>
              <a:ext uri="{FF2B5EF4-FFF2-40B4-BE49-F238E27FC236}">
                <a16:creationId xmlns:a16="http://schemas.microsoft.com/office/drawing/2014/main" id="{DBE06A68-1360-B040-AE34-6F0C19F56895}"/>
              </a:ext>
            </a:extLst>
          </p:cNvPr>
          <p:cNvSpPr txBox="1"/>
          <p:nvPr/>
        </p:nvSpPr>
        <p:spPr>
          <a:xfrm>
            <a:off x="3777229" y="2310187"/>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deletion</a:t>
            </a:r>
          </a:p>
        </p:txBody>
      </p:sp>
      <p:sp>
        <p:nvSpPr>
          <p:cNvPr id="790" name="TextBox 789">
            <a:extLst>
              <a:ext uri="{FF2B5EF4-FFF2-40B4-BE49-F238E27FC236}">
                <a16:creationId xmlns:a16="http://schemas.microsoft.com/office/drawing/2014/main" id="{41281511-09CA-C84B-B412-C7457DE38B8F}"/>
              </a:ext>
            </a:extLst>
          </p:cNvPr>
          <p:cNvSpPr txBox="1"/>
          <p:nvPr/>
        </p:nvSpPr>
        <p:spPr>
          <a:xfrm>
            <a:off x="3777229" y="2577030"/>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subs</a:t>
            </a:r>
          </a:p>
        </p:txBody>
      </p:sp>
      <p:cxnSp>
        <p:nvCxnSpPr>
          <p:cNvPr id="791" name="Straight Arrow Connector 790">
            <a:extLst>
              <a:ext uri="{FF2B5EF4-FFF2-40B4-BE49-F238E27FC236}">
                <a16:creationId xmlns:a16="http://schemas.microsoft.com/office/drawing/2014/main" id="{F39516B6-B12A-7D42-93C6-DDA250EAD8BA}"/>
              </a:ext>
            </a:extLst>
          </p:cNvPr>
          <p:cNvCxnSpPr>
            <a:cxnSpLocks/>
          </p:cNvCxnSpPr>
          <p:nvPr/>
        </p:nvCxnSpPr>
        <p:spPr>
          <a:xfrm flipV="1">
            <a:off x="6218760" y="1877894"/>
            <a:ext cx="265788" cy="247"/>
          </a:xfrm>
          <a:prstGeom prst="straightConnector1">
            <a:avLst/>
          </a:prstGeom>
          <a:noFill/>
          <a:ln w="25400" cap="flat" cmpd="sng" algn="ctr">
            <a:solidFill>
              <a:schemeClr val="tx1"/>
            </a:solidFill>
            <a:prstDash val="solid"/>
            <a:miter lim="800000"/>
            <a:tailEnd type="triangle"/>
          </a:ln>
          <a:effectLst/>
        </p:spPr>
      </p:cxnSp>
      <p:cxnSp>
        <p:nvCxnSpPr>
          <p:cNvPr id="792" name="Straight Connector 791">
            <a:extLst>
              <a:ext uri="{FF2B5EF4-FFF2-40B4-BE49-F238E27FC236}">
                <a16:creationId xmlns:a16="http://schemas.microsoft.com/office/drawing/2014/main" id="{44E6BFF3-EF67-B346-B7E6-269886FE3C78}"/>
              </a:ext>
            </a:extLst>
          </p:cNvPr>
          <p:cNvCxnSpPr>
            <a:cxnSpLocks/>
          </p:cNvCxnSpPr>
          <p:nvPr/>
        </p:nvCxnSpPr>
        <p:spPr>
          <a:xfrm flipH="1">
            <a:off x="5647955" y="2424496"/>
            <a:ext cx="564904" cy="0"/>
          </a:xfrm>
          <a:prstGeom prst="line">
            <a:avLst/>
          </a:prstGeom>
          <a:noFill/>
          <a:ln w="38100" cap="flat" cmpd="sng" algn="ctr">
            <a:solidFill>
              <a:schemeClr val="tx1"/>
            </a:solidFill>
            <a:prstDash val="solid"/>
            <a:miter lim="800000"/>
          </a:ln>
          <a:effectLst/>
        </p:spPr>
      </p:cxnSp>
      <p:cxnSp>
        <p:nvCxnSpPr>
          <p:cNvPr id="793" name="Straight Connector 792">
            <a:extLst>
              <a:ext uri="{FF2B5EF4-FFF2-40B4-BE49-F238E27FC236}">
                <a16:creationId xmlns:a16="http://schemas.microsoft.com/office/drawing/2014/main" id="{DA54B754-3B74-C242-A10B-BF686134AC1D}"/>
              </a:ext>
            </a:extLst>
          </p:cNvPr>
          <p:cNvCxnSpPr>
            <a:cxnSpLocks/>
          </p:cNvCxnSpPr>
          <p:nvPr/>
        </p:nvCxnSpPr>
        <p:spPr>
          <a:xfrm flipH="1" flipV="1">
            <a:off x="6228630" y="1880029"/>
            <a:ext cx="0" cy="558000"/>
          </a:xfrm>
          <a:prstGeom prst="line">
            <a:avLst/>
          </a:prstGeom>
          <a:noFill/>
          <a:ln w="25400" cap="flat" cmpd="sng" algn="ctr">
            <a:solidFill>
              <a:schemeClr val="tx1"/>
            </a:solidFill>
            <a:prstDash val="solid"/>
            <a:miter lim="800000"/>
          </a:ln>
          <a:effectLst/>
        </p:spPr>
      </p:cxnSp>
      <p:cxnSp>
        <p:nvCxnSpPr>
          <p:cNvPr id="794" name="Elbow Connector 793">
            <a:extLst>
              <a:ext uri="{FF2B5EF4-FFF2-40B4-BE49-F238E27FC236}">
                <a16:creationId xmlns:a16="http://schemas.microsoft.com/office/drawing/2014/main" id="{9D1D2090-8162-3D4D-A30B-6A0C62D6983A}"/>
              </a:ext>
            </a:extLst>
          </p:cNvPr>
          <p:cNvCxnSpPr>
            <a:cxnSpLocks/>
          </p:cNvCxnSpPr>
          <p:nvPr/>
        </p:nvCxnSpPr>
        <p:spPr>
          <a:xfrm flipH="1" flipV="1">
            <a:off x="2168653" y="1659171"/>
            <a:ext cx="5146612" cy="1183963"/>
          </a:xfrm>
          <a:prstGeom prst="bentConnector4">
            <a:avLst>
              <a:gd name="adj1" fmla="val -10722"/>
              <a:gd name="adj2" fmla="val 11789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95" name="Group 794">
            <a:extLst>
              <a:ext uri="{FF2B5EF4-FFF2-40B4-BE49-F238E27FC236}">
                <a16:creationId xmlns:a16="http://schemas.microsoft.com/office/drawing/2014/main" id="{DA92E638-D96D-B544-94D7-8B92839C34F0}"/>
              </a:ext>
            </a:extLst>
          </p:cNvPr>
          <p:cNvGrpSpPr/>
          <p:nvPr/>
        </p:nvGrpSpPr>
        <p:grpSpPr>
          <a:xfrm>
            <a:off x="3120106" y="1756090"/>
            <a:ext cx="740488" cy="340345"/>
            <a:chOff x="4885665" y="9917646"/>
            <a:chExt cx="1103262" cy="507084"/>
          </a:xfrm>
        </p:grpSpPr>
        <p:sp>
          <p:nvSpPr>
            <p:cNvPr id="796" name="TextBox 795">
              <a:extLst>
                <a:ext uri="{FF2B5EF4-FFF2-40B4-BE49-F238E27FC236}">
                  <a16:creationId xmlns:a16="http://schemas.microsoft.com/office/drawing/2014/main" id="{EF7B792D-9DE5-0249-9E6C-FE60B2F37D2D}"/>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797" name="Straight Connector 796">
              <a:extLst>
                <a:ext uri="{FF2B5EF4-FFF2-40B4-BE49-F238E27FC236}">
                  <a16:creationId xmlns:a16="http://schemas.microsoft.com/office/drawing/2014/main" id="{42192E1C-F445-3F49-866B-BD1B8B12E980}"/>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798" name="Group 797">
            <a:extLst>
              <a:ext uri="{FF2B5EF4-FFF2-40B4-BE49-F238E27FC236}">
                <a16:creationId xmlns:a16="http://schemas.microsoft.com/office/drawing/2014/main" id="{769E5367-C56A-2C4B-AFB4-D58BE1853899}"/>
              </a:ext>
            </a:extLst>
          </p:cNvPr>
          <p:cNvGrpSpPr/>
          <p:nvPr/>
        </p:nvGrpSpPr>
        <p:grpSpPr>
          <a:xfrm>
            <a:off x="3346719" y="2040556"/>
            <a:ext cx="740488" cy="340345"/>
            <a:chOff x="4885665" y="9917646"/>
            <a:chExt cx="1103262" cy="507084"/>
          </a:xfrm>
        </p:grpSpPr>
        <p:sp>
          <p:nvSpPr>
            <p:cNvPr id="799" name="TextBox 798">
              <a:extLst>
                <a:ext uri="{FF2B5EF4-FFF2-40B4-BE49-F238E27FC236}">
                  <a16:creationId xmlns:a16="http://schemas.microsoft.com/office/drawing/2014/main" id="{58C929D0-8BFC-9745-8488-B635734E927B}"/>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800" name="Straight Connector 799">
              <a:extLst>
                <a:ext uri="{FF2B5EF4-FFF2-40B4-BE49-F238E27FC236}">
                  <a16:creationId xmlns:a16="http://schemas.microsoft.com/office/drawing/2014/main" id="{16457AEA-85C2-304F-988E-00CA29CFEF90}"/>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801" name="Group 800">
            <a:extLst>
              <a:ext uri="{FF2B5EF4-FFF2-40B4-BE49-F238E27FC236}">
                <a16:creationId xmlns:a16="http://schemas.microsoft.com/office/drawing/2014/main" id="{E18125AF-714F-EC43-BC05-DB403A321AD4}"/>
              </a:ext>
            </a:extLst>
          </p:cNvPr>
          <p:cNvGrpSpPr/>
          <p:nvPr/>
        </p:nvGrpSpPr>
        <p:grpSpPr>
          <a:xfrm>
            <a:off x="3120106" y="2326787"/>
            <a:ext cx="740488" cy="340345"/>
            <a:chOff x="4885665" y="9917646"/>
            <a:chExt cx="1103262" cy="507084"/>
          </a:xfrm>
        </p:grpSpPr>
        <p:sp>
          <p:nvSpPr>
            <p:cNvPr id="802" name="TextBox 801">
              <a:extLst>
                <a:ext uri="{FF2B5EF4-FFF2-40B4-BE49-F238E27FC236}">
                  <a16:creationId xmlns:a16="http://schemas.microsoft.com/office/drawing/2014/main" id="{6987A492-1D5C-9942-8378-518A156C4BA4}"/>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803" name="Straight Connector 802">
              <a:extLst>
                <a:ext uri="{FF2B5EF4-FFF2-40B4-BE49-F238E27FC236}">
                  <a16:creationId xmlns:a16="http://schemas.microsoft.com/office/drawing/2014/main" id="{AA4AA63E-1122-A94A-8C06-8A0D3B27B6A7}"/>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804" name="Group 803">
            <a:extLst>
              <a:ext uri="{FF2B5EF4-FFF2-40B4-BE49-F238E27FC236}">
                <a16:creationId xmlns:a16="http://schemas.microsoft.com/office/drawing/2014/main" id="{DCAA5890-122D-654A-B049-63B75EE5BE27}"/>
              </a:ext>
            </a:extLst>
          </p:cNvPr>
          <p:cNvGrpSpPr/>
          <p:nvPr/>
        </p:nvGrpSpPr>
        <p:grpSpPr>
          <a:xfrm>
            <a:off x="3345967" y="2579389"/>
            <a:ext cx="740488" cy="340345"/>
            <a:chOff x="4885665" y="9917646"/>
            <a:chExt cx="1103262" cy="507084"/>
          </a:xfrm>
        </p:grpSpPr>
        <p:sp>
          <p:nvSpPr>
            <p:cNvPr id="805" name="TextBox 804">
              <a:extLst>
                <a:ext uri="{FF2B5EF4-FFF2-40B4-BE49-F238E27FC236}">
                  <a16:creationId xmlns:a16="http://schemas.microsoft.com/office/drawing/2014/main" id="{E6A93A2A-3997-BB40-8373-DF9EF198A99F}"/>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806" name="Straight Connector 805">
              <a:extLst>
                <a:ext uri="{FF2B5EF4-FFF2-40B4-BE49-F238E27FC236}">
                  <a16:creationId xmlns:a16="http://schemas.microsoft.com/office/drawing/2014/main" id="{381AFAB0-F232-B64D-BCFC-1D44D3B8993F}"/>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cxnSp>
        <p:nvCxnSpPr>
          <p:cNvPr id="809" name="Straight Connector 808">
            <a:extLst>
              <a:ext uri="{FF2B5EF4-FFF2-40B4-BE49-F238E27FC236}">
                <a16:creationId xmlns:a16="http://schemas.microsoft.com/office/drawing/2014/main" id="{144AD7CE-0CB9-F047-AACB-6642A1A43167}"/>
              </a:ext>
            </a:extLst>
          </p:cNvPr>
          <p:cNvCxnSpPr>
            <a:cxnSpLocks/>
          </p:cNvCxnSpPr>
          <p:nvPr/>
        </p:nvCxnSpPr>
        <p:spPr>
          <a:xfrm flipH="1">
            <a:off x="2479055" y="3611757"/>
            <a:ext cx="4479057" cy="92"/>
          </a:xfrm>
          <a:prstGeom prst="line">
            <a:avLst/>
          </a:prstGeom>
          <a:noFill/>
          <a:ln w="28575" cap="flat" cmpd="sng" algn="ctr">
            <a:solidFill>
              <a:schemeClr val="tx1"/>
            </a:solidFill>
            <a:prstDash val="solid"/>
            <a:miter lim="800000"/>
          </a:ln>
          <a:effectLst/>
        </p:spPr>
      </p:cxnSp>
      <p:sp>
        <p:nvSpPr>
          <p:cNvPr id="810" name="TextBox 809">
            <a:extLst>
              <a:ext uri="{FF2B5EF4-FFF2-40B4-BE49-F238E27FC236}">
                <a16:creationId xmlns:a16="http://schemas.microsoft.com/office/drawing/2014/main" id="{0059F2ED-43F8-594A-8F1A-0A2D9AEE7EDB}"/>
              </a:ext>
            </a:extLst>
          </p:cNvPr>
          <p:cNvSpPr txBox="1">
            <a:spLocks noChangeAspect="1"/>
          </p:cNvSpPr>
          <p:nvPr/>
        </p:nvSpPr>
        <p:spPr>
          <a:xfrm>
            <a:off x="1791120" y="1372652"/>
            <a:ext cx="289951" cy="289951"/>
          </a:xfrm>
          <a:prstGeom prst="ellipse">
            <a:avLst/>
          </a:prstGeom>
          <a:solidFill>
            <a:schemeClr val="tx1"/>
          </a:solidFill>
          <a:ln>
            <a:noFill/>
          </a:ln>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811" name="TextBox 810">
            <a:extLst>
              <a:ext uri="{FF2B5EF4-FFF2-40B4-BE49-F238E27FC236}">
                <a16:creationId xmlns:a16="http://schemas.microsoft.com/office/drawing/2014/main" id="{C9135D80-771F-7C43-AFB7-AEE99FEF10DD}"/>
              </a:ext>
            </a:extLst>
          </p:cNvPr>
          <p:cNvSpPr txBox="1">
            <a:spLocks noChangeAspect="1"/>
          </p:cNvSpPr>
          <p:nvPr/>
        </p:nvSpPr>
        <p:spPr>
          <a:xfrm>
            <a:off x="5482017" y="1782791"/>
            <a:ext cx="289951" cy="289951"/>
          </a:xfrm>
          <a:prstGeom prst="ellipse">
            <a:avLst/>
          </a:prstGeom>
          <a:solidFill>
            <a:schemeClr val="tx1"/>
          </a:solidFill>
          <a:ln>
            <a:noFill/>
          </a:ln>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812" name="Triangle 811">
            <a:extLst>
              <a:ext uri="{FF2B5EF4-FFF2-40B4-BE49-F238E27FC236}">
                <a16:creationId xmlns:a16="http://schemas.microsoft.com/office/drawing/2014/main" id="{5810D8AC-714C-244D-85A8-A3700A024A68}"/>
              </a:ext>
            </a:extLst>
          </p:cNvPr>
          <p:cNvSpPr/>
          <p:nvPr/>
        </p:nvSpPr>
        <p:spPr>
          <a:xfrm rot="5400000">
            <a:off x="4574405" y="1576019"/>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cxnSp>
        <p:nvCxnSpPr>
          <p:cNvPr id="813" name="Elbow Connector 812">
            <a:extLst>
              <a:ext uri="{FF2B5EF4-FFF2-40B4-BE49-F238E27FC236}">
                <a16:creationId xmlns:a16="http://schemas.microsoft.com/office/drawing/2014/main" id="{24E0B3E8-DC63-9949-B7A2-D597FF9017EB}"/>
              </a:ext>
            </a:extLst>
          </p:cNvPr>
          <p:cNvCxnSpPr>
            <a:cxnSpLocks/>
          </p:cNvCxnSpPr>
          <p:nvPr/>
        </p:nvCxnSpPr>
        <p:spPr>
          <a:xfrm rot="5400000">
            <a:off x="3484742" y="3638664"/>
            <a:ext cx="413180"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Elbow Connector 813">
            <a:extLst>
              <a:ext uri="{FF2B5EF4-FFF2-40B4-BE49-F238E27FC236}">
                <a16:creationId xmlns:a16="http://schemas.microsoft.com/office/drawing/2014/main" id="{72364EE0-32CE-FC4F-914F-CE0E08202C1B}"/>
              </a:ext>
            </a:extLst>
          </p:cNvPr>
          <p:cNvCxnSpPr>
            <a:cxnSpLocks/>
          </p:cNvCxnSpPr>
          <p:nvPr/>
        </p:nvCxnSpPr>
        <p:spPr>
          <a:xfrm rot="5400000">
            <a:off x="6362505" y="3418682"/>
            <a:ext cx="845688"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5" name="TextBox 814">
            <a:extLst>
              <a:ext uri="{FF2B5EF4-FFF2-40B4-BE49-F238E27FC236}">
                <a16:creationId xmlns:a16="http://schemas.microsoft.com/office/drawing/2014/main" id="{98278C39-E66B-2A45-9638-496C6637B7F3}"/>
              </a:ext>
            </a:extLst>
          </p:cNvPr>
          <p:cNvSpPr txBox="1"/>
          <p:nvPr/>
        </p:nvSpPr>
        <p:spPr>
          <a:xfrm>
            <a:off x="6493787" y="2527692"/>
            <a:ext cx="884758" cy="669477"/>
          </a:xfrm>
          <a:prstGeom prst="roundRect">
            <a:avLst>
              <a:gd name="adj" fmla="val 4956"/>
            </a:avLst>
          </a:prstGeom>
          <a:solidFill>
            <a:schemeClr val="bg1"/>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Next Rd </a:t>
            </a:r>
            <a:r>
              <a:rPr kumimoji="0" lang="en-US" sz="1342"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Addr</a:t>
            </a: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Compute</a:t>
            </a:r>
          </a:p>
        </p:txBody>
      </p:sp>
      <p:sp>
        <p:nvSpPr>
          <p:cNvPr id="816" name="TextBox 815">
            <a:extLst>
              <a:ext uri="{FF2B5EF4-FFF2-40B4-BE49-F238E27FC236}">
                <a16:creationId xmlns:a16="http://schemas.microsoft.com/office/drawing/2014/main" id="{2193DECC-E67C-F44A-93E1-17BC68257E72}"/>
              </a:ext>
            </a:extLst>
          </p:cNvPr>
          <p:cNvSpPr txBox="1">
            <a:spLocks noChangeAspect="1"/>
          </p:cNvSpPr>
          <p:nvPr/>
        </p:nvSpPr>
        <p:spPr>
          <a:xfrm>
            <a:off x="7238516" y="2348001"/>
            <a:ext cx="289951" cy="289951"/>
          </a:xfrm>
          <a:prstGeom prst="ellipse">
            <a:avLst/>
          </a:prstGeom>
          <a:solidFill>
            <a:schemeClr val="tx1"/>
          </a:solidFill>
          <a:ln>
            <a:noFill/>
          </a:ln>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3</a:t>
            </a:r>
          </a:p>
        </p:txBody>
      </p:sp>
      <p:sp>
        <p:nvSpPr>
          <p:cNvPr id="817" name="TextBox 816">
            <a:extLst>
              <a:ext uri="{FF2B5EF4-FFF2-40B4-BE49-F238E27FC236}">
                <a16:creationId xmlns:a16="http://schemas.microsoft.com/office/drawing/2014/main" id="{BF03D2D7-735A-724D-A3D8-C9B5149EC064}"/>
              </a:ext>
            </a:extLst>
          </p:cNvPr>
          <p:cNvSpPr txBox="1"/>
          <p:nvPr/>
        </p:nvSpPr>
        <p:spPr>
          <a:xfrm>
            <a:off x="4076231" y="3681774"/>
            <a:ext cx="1331456" cy="500419"/>
          </a:xfrm>
          <a:prstGeom prst="roundRect">
            <a:avLst>
              <a:gd name="adj" fmla="val 0"/>
            </a:avLst>
          </a:prstGeom>
          <a:noFill/>
          <a:ln>
            <a:noFill/>
          </a:ln>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5D2784"/>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srgbClr val="5D2784"/>
              </a:solidFill>
              <a:effectLst/>
              <a:uLnTx/>
              <a:uFillTx/>
              <a:latin typeface="Corbel" panose="020B0503020204020204" pitchFamily="34" charset="0"/>
              <a:ea typeface="+mn-ea"/>
              <a:cs typeface="+mn-cs"/>
            </a:endParaRPr>
          </a:p>
        </p:txBody>
      </p:sp>
      <p:cxnSp>
        <p:nvCxnSpPr>
          <p:cNvPr id="818" name="Straight Connector 817">
            <a:extLst>
              <a:ext uri="{FF2B5EF4-FFF2-40B4-BE49-F238E27FC236}">
                <a16:creationId xmlns:a16="http://schemas.microsoft.com/office/drawing/2014/main" id="{421EA3EA-C32E-6E4A-9A23-78291D91012A}"/>
              </a:ext>
            </a:extLst>
          </p:cNvPr>
          <p:cNvCxnSpPr>
            <a:cxnSpLocks/>
          </p:cNvCxnSpPr>
          <p:nvPr/>
        </p:nvCxnSpPr>
        <p:spPr>
          <a:xfrm flipV="1">
            <a:off x="6228630" y="2407482"/>
            <a:ext cx="0" cy="478800"/>
          </a:xfrm>
          <a:prstGeom prst="line">
            <a:avLst/>
          </a:prstGeom>
          <a:noFill/>
          <a:ln w="25400" cap="flat" cmpd="sng" algn="ctr">
            <a:solidFill>
              <a:schemeClr val="tx1"/>
            </a:solidFill>
            <a:prstDash val="solid"/>
            <a:miter lim="800000"/>
          </a:ln>
          <a:effectLst/>
        </p:spPr>
      </p:cxnSp>
      <p:sp>
        <p:nvSpPr>
          <p:cNvPr id="2" name="Title 1">
            <a:extLst>
              <a:ext uri="{FF2B5EF4-FFF2-40B4-BE49-F238E27FC236}">
                <a16:creationId xmlns:a16="http://schemas.microsoft.com/office/drawing/2014/main" id="{2A21F9FE-D2D1-2F45-BAE5-42DAD2A940A9}"/>
              </a:ext>
            </a:extLst>
          </p:cNvPr>
          <p:cNvSpPr>
            <a:spLocks noGrp="1"/>
          </p:cNvSpPr>
          <p:nvPr>
            <p:ph type="title"/>
          </p:nvPr>
        </p:nvSpPr>
        <p:spPr>
          <a:xfrm>
            <a:off x="366963" y="257434"/>
            <a:ext cx="8410073" cy="753467"/>
          </a:xfrm>
        </p:spPr>
        <p:txBody>
          <a:bodyPr>
            <a:normAutofit fontScale="90000"/>
          </a:bodyPr>
          <a:lstStyle/>
          <a:p>
            <a:r>
              <a:rPr lang="en-US" dirty="0"/>
              <a:t>GenASM-TB: Hardware Design</a:t>
            </a:r>
          </a:p>
        </p:txBody>
      </p:sp>
      <p:sp>
        <p:nvSpPr>
          <p:cNvPr id="3" name="Content Placeholder 2">
            <a:extLst>
              <a:ext uri="{FF2B5EF4-FFF2-40B4-BE49-F238E27FC236}">
                <a16:creationId xmlns:a16="http://schemas.microsoft.com/office/drawing/2014/main" id="{D9C16949-81DF-AE42-AD76-9FC4CA057DC8}"/>
              </a:ext>
            </a:extLst>
          </p:cNvPr>
          <p:cNvSpPr>
            <a:spLocks noGrp="1"/>
          </p:cNvSpPr>
          <p:nvPr>
            <p:ph idx="1"/>
          </p:nvPr>
        </p:nvSpPr>
        <p:spPr>
          <a:xfrm>
            <a:off x="366961" y="4451273"/>
            <a:ext cx="8410073" cy="2013829"/>
          </a:xfrm>
        </p:spPr>
        <p:txBody>
          <a:bodyPr>
            <a:noAutofit/>
          </a:bodyPr>
          <a:lstStyle/>
          <a:p>
            <a:pPr>
              <a:lnSpc>
                <a:spcPct val="100000"/>
              </a:lnSpc>
              <a:spcBef>
                <a:spcPts val="0"/>
              </a:spcBef>
              <a:spcAft>
                <a:spcPts val="300"/>
              </a:spcAft>
            </a:pPr>
            <a:r>
              <a:rPr lang="en-US" dirty="0">
                <a:solidFill>
                  <a:schemeClr val="tx1"/>
                </a:solidFill>
              </a:rPr>
              <a:t>Very simple logic: </a:t>
            </a:r>
          </a:p>
          <a:p>
            <a:pPr marL="454025" lvl="1" indent="0">
              <a:lnSpc>
                <a:spcPct val="100000"/>
              </a:lnSpc>
              <a:spcBef>
                <a:spcPts val="0"/>
              </a:spcBef>
              <a:spcAft>
                <a:spcPts val="0"/>
              </a:spcAft>
              <a:buNone/>
            </a:pPr>
            <a:r>
              <a:rPr lang="en-US" sz="2000" b="1" dirty="0">
                <a:solidFill>
                  <a:srgbClr val="FE6200"/>
                </a:solidFill>
                <a:latin typeface="Calibri" panose="020F0502020204030204" pitchFamily="34" charset="0"/>
              </a:rPr>
              <a:t>❶</a:t>
            </a:r>
            <a:r>
              <a:rPr lang="en-US" sz="2000" dirty="0">
                <a:solidFill>
                  <a:srgbClr val="FE6200"/>
                </a:solidFill>
              </a:rPr>
              <a:t>Reads the bitvectors </a:t>
            </a:r>
            <a:r>
              <a:rPr lang="en-US" sz="2000" dirty="0">
                <a:solidFill>
                  <a:schemeClr val="tx1"/>
                </a:solidFill>
              </a:rPr>
              <a:t>from one of the TB-SRAMs using the computed address </a:t>
            </a:r>
          </a:p>
          <a:p>
            <a:pPr marL="454025" lvl="1" indent="0">
              <a:lnSpc>
                <a:spcPct val="100000"/>
              </a:lnSpc>
              <a:spcBef>
                <a:spcPts val="0"/>
              </a:spcBef>
              <a:spcAft>
                <a:spcPts val="0"/>
              </a:spcAft>
              <a:buNone/>
            </a:pPr>
            <a:r>
              <a:rPr lang="en-US" sz="2000" b="1" dirty="0">
                <a:solidFill>
                  <a:srgbClr val="00B050"/>
                </a:solidFill>
                <a:latin typeface="Calibri" panose="020F0502020204030204" pitchFamily="34" charset="0"/>
              </a:rPr>
              <a:t>❷</a:t>
            </a:r>
            <a:r>
              <a:rPr lang="en-US" sz="2000" dirty="0">
                <a:solidFill>
                  <a:srgbClr val="00B050"/>
                </a:solidFill>
              </a:rPr>
              <a:t>Performs the required bitwise comparisons </a:t>
            </a:r>
            <a:r>
              <a:rPr lang="en-US" sz="2000" dirty="0">
                <a:solidFill>
                  <a:schemeClr val="tx1"/>
                </a:solidFill>
              </a:rPr>
              <a:t>to find the traceback output for the current position</a:t>
            </a:r>
          </a:p>
          <a:p>
            <a:pPr marL="454025" lvl="1" indent="0">
              <a:lnSpc>
                <a:spcPct val="100000"/>
              </a:lnSpc>
              <a:spcBef>
                <a:spcPts val="0"/>
              </a:spcBef>
              <a:spcAft>
                <a:spcPts val="0"/>
              </a:spcAft>
              <a:buNone/>
            </a:pPr>
            <a:r>
              <a:rPr lang="en-US" sz="2000" b="1" dirty="0">
                <a:solidFill>
                  <a:srgbClr val="0070C0"/>
                </a:solidFill>
              </a:rPr>
              <a:t>❸</a:t>
            </a:r>
            <a:r>
              <a:rPr lang="en-US" sz="2000" dirty="0">
                <a:solidFill>
                  <a:srgbClr val="1F8DD3"/>
                </a:solidFill>
              </a:rPr>
              <a:t>Computes the next TB-SRAM address </a:t>
            </a:r>
            <a:r>
              <a:rPr lang="en-US" sz="2000" dirty="0">
                <a:solidFill>
                  <a:schemeClr val="tx1"/>
                </a:solidFill>
              </a:rPr>
              <a:t>to read the new set of bitvectors</a:t>
            </a:r>
          </a:p>
          <a:p>
            <a:pPr marL="454025" lvl="1" indent="0">
              <a:lnSpc>
                <a:spcPct val="100000"/>
              </a:lnSpc>
              <a:spcBef>
                <a:spcPts val="0"/>
              </a:spcBef>
              <a:spcAft>
                <a:spcPts val="0"/>
              </a:spcAft>
              <a:buNone/>
            </a:pPr>
            <a:endParaRPr lang="en-US" sz="2000" dirty="0"/>
          </a:p>
        </p:txBody>
      </p:sp>
      <p:sp>
        <p:nvSpPr>
          <p:cNvPr id="9" name="Slide Number Placeholder 8">
            <a:extLst>
              <a:ext uri="{FF2B5EF4-FFF2-40B4-BE49-F238E27FC236}">
                <a16:creationId xmlns:a16="http://schemas.microsoft.com/office/drawing/2014/main" id="{4ADC880C-7F82-9E41-871E-89B70A6CD4E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cxnSp>
        <p:nvCxnSpPr>
          <p:cNvPr id="563" name="Elbow Connector 562">
            <a:extLst>
              <a:ext uri="{FF2B5EF4-FFF2-40B4-BE49-F238E27FC236}">
                <a16:creationId xmlns:a16="http://schemas.microsoft.com/office/drawing/2014/main" id="{0B82A8C2-74C0-F943-B650-18CBE6154000}"/>
              </a:ext>
            </a:extLst>
          </p:cNvPr>
          <p:cNvCxnSpPr>
            <a:cxnSpLocks/>
          </p:cNvCxnSpPr>
          <p:nvPr/>
        </p:nvCxnSpPr>
        <p:spPr>
          <a:xfrm rot="5400000">
            <a:off x="2103185" y="3638664"/>
            <a:ext cx="413180"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64" name="TextBox 563">
            <a:extLst>
              <a:ext uri="{FF2B5EF4-FFF2-40B4-BE49-F238E27FC236}">
                <a16:creationId xmlns:a16="http://schemas.microsoft.com/office/drawing/2014/main" id="{E5334EE5-BBF6-EB40-ADF3-E758C18E8684}"/>
              </a:ext>
            </a:extLst>
          </p:cNvPr>
          <p:cNvSpPr txBox="1"/>
          <p:nvPr/>
        </p:nvSpPr>
        <p:spPr>
          <a:xfrm>
            <a:off x="4584658" y="1931079"/>
            <a:ext cx="1068719" cy="988647"/>
          </a:xfrm>
          <a:prstGeom prst="roundRect">
            <a:avLst>
              <a:gd name="adj" fmla="val 6208"/>
            </a:avLst>
          </a:prstGeom>
          <a:solidFill>
            <a:schemeClr val="bg1"/>
          </a:solidFill>
          <a:ln w="28575">
            <a:solidFill>
              <a:srgbClr val="00B050"/>
            </a:solidFill>
          </a:ln>
        </p:spPr>
        <p:txBody>
          <a:bodyPr wrap="square" lIns="0" r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Bitwise Comparisons</a:t>
            </a:r>
          </a:p>
        </p:txBody>
      </p:sp>
      <p:sp>
        <p:nvSpPr>
          <p:cNvPr id="565" name="TextBox 564">
            <a:extLst>
              <a:ext uri="{FF2B5EF4-FFF2-40B4-BE49-F238E27FC236}">
                <a16:creationId xmlns:a16="http://schemas.microsoft.com/office/drawing/2014/main" id="{1E0AAD06-BCC3-6343-A374-CBD99B79E884}"/>
              </a:ext>
            </a:extLst>
          </p:cNvPr>
          <p:cNvSpPr txBox="1"/>
          <p:nvPr/>
        </p:nvSpPr>
        <p:spPr>
          <a:xfrm>
            <a:off x="6483924" y="1782989"/>
            <a:ext cx="1102435" cy="205305"/>
          </a:xfrm>
          <a:prstGeom prst="roundRect">
            <a:avLst>
              <a:gd name="adj" fmla="val 6043"/>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CIGAR string</a:t>
            </a:r>
          </a:p>
        </p:txBody>
      </p:sp>
      <p:sp>
        <p:nvSpPr>
          <p:cNvPr id="566" name="TextBox 565">
            <a:extLst>
              <a:ext uri="{FF2B5EF4-FFF2-40B4-BE49-F238E27FC236}">
                <a16:creationId xmlns:a16="http://schemas.microsoft.com/office/drawing/2014/main" id="{3FA9E386-0DD1-6F4F-ADAE-9A15D42B3E58}"/>
              </a:ext>
            </a:extLst>
          </p:cNvPr>
          <p:cNvSpPr txBox="1"/>
          <p:nvPr/>
        </p:nvSpPr>
        <p:spPr>
          <a:xfrm>
            <a:off x="4586372" y="1519004"/>
            <a:ext cx="1044000" cy="239622"/>
          </a:xfrm>
          <a:prstGeom prst="roundRect">
            <a:avLst>
              <a:gd name="adj" fmla="val 16667"/>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Last CIGAR</a:t>
            </a:r>
          </a:p>
        </p:txBody>
      </p:sp>
      <p:cxnSp>
        <p:nvCxnSpPr>
          <p:cNvPr id="567" name="Straight Connector 566">
            <a:extLst>
              <a:ext uri="{FF2B5EF4-FFF2-40B4-BE49-F238E27FC236}">
                <a16:creationId xmlns:a16="http://schemas.microsoft.com/office/drawing/2014/main" id="{A08A14DE-2049-7E4F-8C82-CEC0BEBD9F46}"/>
              </a:ext>
            </a:extLst>
          </p:cNvPr>
          <p:cNvCxnSpPr>
            <a:cxnSpLocks/>
          </p:cNvCxnSpPr>
          <p:nvPr/>
        </p:nvCxnSpPr>
        <p:spPr>
          <a:xfrm flipH="1">
            <a:off x="2372573" y="2426836"/>
            <a:ext cx="648961" cy="0"/>
          </a:xfrm>
          <a:prstGeom prst="line">
            <a:avLst/>
          </a:prstGeom>
          <a:noFill/>
          <a:ln w="38100" cap="flat" cmpd="sng" algn="ctr">
            <a:solidFill>
              <a:srgbClr val="FE6200"/>
            </a:solidFill>
            <a:prstDash val="solid"/>
            <a:miter lim="800000"/>
          </a:ln>
          <a:effectLst/>
        </p:spPr>
      </p:cxnSp>
      <p:cxnSp>
        <p:nvCxnSpPr>
          <p:cNvPr id="568" name="Straight Connector 567">
            <a:extLst>
              <a:ext uri="{FF2B5EF4-FFF2-40B4-BE49-F238E27FC236}">
                <a16:creationId xmlns:a16="http://schemas.microsoft.com/office/drawing/2014/main" id="{CCFB98FF-DF4C-104A-A206-2AE0834543DD}"/>
              </a:ext>
            </a:extLst>
          </p:cNvPr>
          <p:cNvCxnSpPr>
            <a:cxnSpLocks/>
          </p:cNvCxnSpPr>
          <p:nvPr/>
        </p:nvCxnSpPr>
        <p:spPr>
          <a:xfrm flipV="1">
            <a:off x="3025494" y="2009160"/>
            <a:ext cx="0" cy="813058"/>
          </a:xfrm>
          <a:prstGeom prst="line">
            <a:avLst/>
          </a:prstGeom>
          <a:noFill/>
          <a:ln w="38100" cap="flat" cmpd="sng" algn="ctr">
            <a:solidFill>
              <a:srgbClr val="00B050"/>
            </a:solidFill>
            <a:prstDash val="solid"/>
            <a:miter lim="800000"/>
          </a:ln>
          <a:effectLst/>
        </p:spPr>
      </p:cxnSp>
      <p:cxnSp>
        <p:nvCxnSpPr>
          <p:cNvPr id="569" name="Straight Arrow Connector 568">
            <a:extLst>
              <a:ext uri="{FF2B5EF4-FFF2-40B4-BE49-F238E27FC236}">
                <a16:creationId xmlns:a16="http://schemas.microsoft.com/office/drawing/2014/main" id="{CDC9AF70-BDA4-D74B-AB7B-5F9CB52CC166}"/>
              </a:ext>
            </a:extLst>
          </p:cNvPr>
          <p:cNvCxnSpPr>
            <a:cxnSpLocks/>
          </p:cNvCxnSpPr>
          <p:nvPr/>
        </p:nvCxnSpPr>
        <p:spPr>
          <a:xfrm>
            <a:off x="3021533" y="2012147"/>
            <a:ext cx="1548920" cy="0"/>
          </a:xfrm>
          <a:prstGeom prst="straightConnector1">
            <a:avLst/>
          </a:prstGeom>
          <a:noFill/>
          <a:ln w="28575" cap="flat" cmpd="sng" algn="ctr">
            <a:solidFill>
              <a:srgbClr val="00B050"/>
            </a:solidFill>
            <a:prstDash val="solid"/>
            <a:miter lim="800000"/>
            <a:tailEnd type="triangle"/>
          </a:ln>
          <a:effectLst/>
        </p:spPr>
      </p:cxnSp>
      <p:cxnSp>
        <p:nvCxnSpPr>
          <p:cNvPr id="570" name="Straight Arrow Connector 569">
            <a:extLst>
              <a:ext uri="{FF2B5EF4-FFF2-40B4-BE49-F238E27FC236}">
                <a16:creationId xmlns:a16="http://schemas.microsoft.com/office/drawing/2014/main" id="{FB7058E2-454F-2548-867A-2559B42DB0E0}"/>
              </a:ext>
            </a:extLst>
          </p:cNvPr>
          <p:cNvCxnSpPr>
            <a:cxnSpLocks/>
          </p:cNvCxnSpPr>
          <p:nvPr/>
        </p:nvCxnSpPr>
        <p:spPr>
          <a:xfrm>
            <a:off x="3021534" y="2819553"/>
            <a:ext cx="1546983" cy="0"/>
          </a:xfrm>
          <a:prstGeom prst="straightConnector1">
            <a:avLst/>
          </a:prstGeom>
          <a:noFill/>
          <a:ln w="28575" cap="flat" cmpd="sng" algn="ctr">
            <a:solidFill>
              <a:srgbClr val="00B050"/>
            </a:solidFill>
            <a:prstDash val="solid"/>
            <a:miter lim="800000"/>
            <a:tailEnd type="triangle"/>
          </a:ln>
          <a:effectLst/>
        </p:spPr>
      </p:cxnSp>
      <p:cxnSp>
        <p:nvCxnSpPr>
          <p:cNvPr id="571" name="Straight Arrow Connector 570">
            <a:extLst>
              <a:ext uri="{FF2B5EF4-FFF2-40B4-BE49-F238E27FC236}">
                <a16:creationId xmlns:a16="http://schemas.microsoft.com/office/drawing/2014/main" id="{861664B2-DB72-5347-A843-42F2E33593D4}"/>
              </a:ext>
            </a:extLst>
          </p:cNvPr>
          <p:cNvCxnSpPr>
            <a:cxnSpLocks/>
          </p:cNvCxnSpPr>
          <p:nvPr/>
        </p:nvCxnSpPr>
        <p:spPr>
          <a:xfrm>
            <a:off x="3021534" y="2556099"/>
            <a:ext cx="1546983" cy="0"/>
          </a:xfrm>
          <a:prstGeom prst="straightConnector1">
            <a:avLst/>
          </a:prstGeom>
          <a:noFill/>
          <a:ln w="28575" cap="flat" cmpd="sng" algn="ctr">
            <a:solidFill>
              <a:srgbClr val="00B050"/>
            </a:solidFill>
            <a:prstDash val="solid"/>
            <a:miter lim="800000"/>
            <a:tailEnd type="triangle"/>
          </a:ln>
          <a:effectLst/>
        </p:spPr>
      </p:cxnSp>
      <p:sp>
        <p:nvSpPr>
          <p:cNvPr id="572" name="Rounded Rectangle 571">
            <a:extLst>
              <a:ext uri="{FF2B5EF4-FFF2-40B4-BE49-F238E27FC236}">
                <a16:creationId xmlns:a16="http://schemas.microsoft.com/office/drawing/2014/main" id="{8708CD68-56EE-B046-BD4D-B162066469E3}"/>
              </a:ext>
            </a:extLst>
          </p:cNvPr>
          <p:cNvSpPr/>
          <p:nvPr/>
        </p:nvSpPr>
        <p:spPr>
          <a:xfrm>
            <a:off x="3853868" y="2716037"/>
            <a:ext cx="255659" cy="163645"/>
          </a:xfrm>
          <a:prstGeom prst="roundRect">
            <a:avLst>
              <a:gd name="adj" fmla="val 13618"/>
            </a:avLst>
          </a:prstGeom>
          <a:solidFill>
            <a:schemeClr val="accent3">
              <a:lumMod val="20000"/>
              <a:lumOff val="80000"/>
            </a:schemeClr>
          </a:solidFill>
          <a:ln w="19050" cap="flat" cmpd="sng" algn="ctr">
            <a:solidFill>
              <a:srgbClr val="00B050"/>
            </a:solidFill>
            <a:prstDash val="solid"/>
            <a:miter lim="800000"/>
          </a:ln>
          <a:effectLst/>
        </p:spPr>
        <p:txBody>
          <a:bodyPr lIns="24163" tIns="24163" rIns="24163" bIns="24163" rtlCol="0" anchor="ctr"/>
          <a:lstStyle/>
          <a:p>
            <a:pPr marL="0" marR="0" lvl="0" indent="0" algn="ctr" defTabSz="613688" rtl="0" eaLnBrk="1" fontAlgn="auto" latinLnBrk="0" hangingPunct="1">
              <a:lnSpc>
                <a:spcPct val="100000"/>
              </a:lnSpc>
              <a:spcBef>
                <a:spcPts val="0"/>
              </a:spcBef>
              <a:spcAft>
                <a:spcPts val="0"/>
              </a:spcAft>
              <a:buClrTx/>
              <a:buSzTx/>
              <a:buFontTx/>
              <a:buNone/>
              <a:tabLst/>
              <a:defRPr/>
            </a:pPr>
            <a:r>
              <a:rPr kumimoji="0" lang="en-US" sz="1342" b="1" i="0" u="none" strike="noStrike" kern="0" cap="none" spc="0" normalizeH="0" baseline="0" noProof="0" dirty="0">
                <a:ln>
                  <a:noFill/>
                </a:ln>
                <a:solidFill>
                  <a:srgbClr val="00B050"/>
                </a:solidFill>
                <a:effectLst/>
                <a:uLnTx/>
                <a:uFillTx/>
                <a:latin typeface="Corbel" panose="020B0503020204020204" pitchFamily="34" charset="0"/>
                <a:ea typeface="+mn-ea"/>
                <a:cs typeface="+mn-cs"/>
              </a:rPr>
              <a:t>&lt;&lt;</a:t>
            </a:r>
          </a:p>
        </p:txBody>
      </p:sp>
      <p:sp>
        <p:nvSpPr>
          <p:cNvPr id="573" name="TextBox 572">
            <a:extLst>
              <a:ext uri="{FF2B5EF4-FFF2-40B4-BE49-F238E27FC236}">
                <a16:creationId xmlns:a16="http://schemas.microsoft.com/office/drawing/2014/main" id="{B974ACE9-EB80-F84A-9CEB-AE0D33D7FDD9}"/>
              </a:ext>
            </a:extLst>
          </p:cNvPr>
          <p:cNvSpPr txBox="1"/>
          <p:nvPr/>
        </p:nvSpPr>
        <p:spPr>
          <a:xfrm>
            <a:off x="3780712" y="1774928"/>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match</a:t>
            </a:r>
          </a:p>
        </p:txBody>
      </p:sp>
      <p:cxnSp>
        <p:nvCxnSpPr>
          <p:cNvPr id="574" name="Straight Arrow Connector 573">
            <a:extLst>
              <a:ext uri="{FF2B5EF4-FFF2-40B4-BE49-F238E27FC236}">
                <a16:creationId xmlns:a16="http://schemas.microsoft.com/office/drawing/2014/main" id="{DE8D8392-5D67-C44C-BC64-5810CC694411}"/>
              </a:ext>
            </a:extLst>
          </p:cNvPr>
          <p:cNvCxnSpPr>
            <a:cxnSpLocks/>
          </p:cNvCxnSpPr>
          <p:nvPr/>
        </p:nvCxnSpPr>
        <p:spPr>
          <a:xfrm>
            <a:off x="5044691" y="1763360"/>
            <a:ext cx="0" cy="158187"/>
          </a:xfrm>
          <a:prstGeom prst="straightConnector1">
            <a:avLst/>
          </a:prstGeom>
          <a:noFill/>
          <a:ln w="12700" cap="flat" cmpd="sng" algn="ctr">
            <a:solidFill>
              <a:sysClr val="windowText" lastClr="000000"/>
            </a:solidFill>
            <a:prstDash val="solid"/>
            <a:miter lim="800000"/>
            <a:tailEnd type="triangle"/>
          </a:ln>
          <a:effectLst/>
        </p:spPr>
      </p:cxnSp>
      <p:cxnSp>
        <p:nvCxnSpPr>
          <p:cNvPr id="575" name="Straight Arrow Connector 574">
            <a:extLst>
              <a:ext uri="{FF2B5EF4-FFF2-40B4-BE49-F238E27FC236}">
                <a16:creationId xmlns:a16="http://schemas.microsoft.com/office/drawing/2014/main" id="{AEB65493-7199-4D49-8E45-62C6BC260A6A}"/>
              </a:ext>
            </a:extLst>
          </p:cNvPr>
          <p:cNvCxnSpPr>
            <a:cxnSpLocks/>
          </p:cNvCxnSpPr>
          <p:nvPr/>
        </p:nvCxnSpPr>
        <p:spPr>
          <a:xfrm flipH="1" flipV="1">
            <a:off x="5137938" y="1763359"/>
            <a:ext cx="155" cy="160188"/>
          </a:xfrm>
          <a:prstGeom prst="straightConnector1">
            <a:avLst/>
          </a:prstGeom>
          <a:noFill/>
          <a:ln w="12700" cap="flat" cmpd="sng" algn="ctr">
            <a:solidFill>
              <a:sysClr val="windowText" lastClr="000000"/>
            </a:solidFill>
            <a:prstDash val="solid"/>
            <a:miter lim="800000"/>
            <a:tailEnd type="triangle"/>
          </a:ln>
          <a:effectLst/>
        </p:spPr>
      </p:cxnSp>
      <p:sp>
        <p:nvSpPr>
          <p:cNvPr id="576" name="TextBox 575">
            <a:extLst>
              <a:ext uri="{FF2B5EF4-FFF2-40B4-BE49-F238E27FC236}">
                <a16:creationId xmlns:a16="http://schemas.microsoft.com/office/drawing/2014/main" id="{E3AFEA1C-F036-5E40-8D21-E26E2F4C63B4}"/>
              </a:ext>
            </a:extLst>
          </p:cNvPr>
          <p:cNvSpPr txBox="1"/>
          <p:nvPr/>
        </p:nvSpPr>
        <p:spPr>
          <a:xfrm>
            <a:off x="5581915" y="2162081"/>
            <a:ext cx="683064" cy="50539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CIGAR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out</a:t>
            </a:r>
          </a:p>
        </p:txBody>
      </p:sp>
      <p:cxnSp>
        <p:nvCxnSpPr>
          <p:cNvPr id="577" name="Straight Arrow Connector 576">
            <a:extLst>
              <a:ext uri="{FF2B5EF4-FFF2-40B4-BE49-F238E27FC236}">
                <a16:creationId xmlns:a16="http://schemas.microsoft.com/office/drawing/2014/main" id="{BBF611C3-FA31-864F-8783-06834C2B694F}"/>
              </a:ext>
            </a:extLst>
          </p:cNvPr>
          <p:cNvCxnSpPr>
            <a:cxnSpLocks/>
          </p:cNvCxnSpPr>
          <p:nvPr/>
        </p:nvCxnSpPr>
        <p:spPr>
          <a:xfrm>
            <a:off x="6234605" y="2881025"/>
            <a:ext cx="265788" cy="0"/>
          </a:xfrm>
          <a:prstGeom prst="straightConnector1">
            <a:avLst/>
          </a:prstGeom>
          <a:noFill/>
          <a:ln w="25400" cap="flat" cmpd="sng" algn="ctr">
            <a:solidFill>
              <a:sysClr val="windowText" lastClr="000000"/>
            </a:solidFill>
            <a:prstDash val="solid"/>
            <a:miter lim="800000"/>
            <a:tailEnd type="triangle"/>
          </a:ln>
          <a:effectLst/>
        </p:spPr>
      </p:cxnSp>
      <p:sp>
        <p:nvSpPr>
          <p:cNvPr id="578" name="Triangle 577">
            <a:extLst>
              <a:ext uri="{FF2B5EF4-FFF2-40B4-BE49-F238E27FC236}">
                <a16:creationId xmlns:a16="http://schemas.microsoft.com/office/drawing/2014/main" id="{098B194D-D68F-9842-9199-763F21D443F2}"/>
              </a:ext>
            </a:extLst>
          </p:cNvPr>
          <p:cNvSpPr/>
          <p:nvPr/>
        </p:nvSpPr>
        <p:spPr>
          <a:xfrm rot="5400000">
            <a:off x="6475442" y="1820494"/>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grpSp>
        <p:nvGrpSpPr>
          <p:cNvPr id="581" name="Group 580">
            <a:extLst>
              <a:ext uri="{FF2B5EF4-FFF2-40B4-BE49-F238E27FC236}">
                <a16:creationId xmlns:a16="http://schemas.microsoft.com/office/drawing/2014/main" id="{BB03096E-BD7A-DD44-8FB6-4488AFD44C0D}"/>
              </a:ext>
            </a:extLst>
          </p:cNvPr>
          <p:cNvGrpSpPr/>
          <p:nvPr/>
        </p:nvGrpSpPr>
        <p:grpSpPr>
          <a:xfrm>
            <a:off x="1893480" y="1519890"/>
            <a:ext cx="489309" cy="1545553"/>
            <a:chOff x="8731842" y="10098736"/>
            <a:chExt cx="729028" cy="2688281"/>
          </a:xfrm>
        </p:grpSpPr>
        <p:sp>
          <p:nvSpPr>
            <p:cNvPr id="582" name="Trapezoid 581">
              <a:extLst>
                <a:ext uri="{FF2B5EF4-FFF2-40B4-BE49-F238E27FC236}">
                  <a16:creationId xmlns:a16="http://schemas.microsoft.com/office/drawing/2014/main" id="{B3BB41C3-64B7-7548-865A-3A363AAAA509}"/>
                </a:ext>
              </a:extLst>
            </p:cNvPr>
            <p:cNvSpPr/>
            <p:nvPr/>
          </p:nvSpPr>
          <p:spPr>
            <a:xfrm rot="5400000">
              <a:off x="7781130" y="11107277"/>
              <a:ext cx="2688281" cy="671199"/>
            </a:xfrm>
            <a:prstGeom prst="trapezoid">
              <a:avLst>
                <a:gd name="adj" fmla="val 59146"/>
              </a:avLst>
            </a:prstGeom>
            <a:solidFill>
              <a:schemeClr val="bg1"/>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42"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583" name="TextBox 582">
              <a:extLst>
                <a:ext uri="{FF2B5EF4-FFF2-40B4-BE49-F238E27FC236}">
                  <a16:creationId xmlns:a16="http://schemas.microsoft.com/office/drawing/2014/main" id="{8FA70E3B-445B-A94F-8C98-99EFA4DB4B19}"/>
                </a:ext>
              </a:extLst>
            </p:cNvPr>
            <p:cNvSpPr txBox="1"/>
            <p:nvPr/>
          </p:nvSpPr>
          <p:spPr>
            <a:xfrm>
              <a:off x="8731842" y="10299492"/>
              <a:ext cx="596558" cy="2313655"/>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806"/>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806"/>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grpSp>
      <p:cxnSp>
        <p:nvCxnSpPr>
          <p:cNvPr id="584" name="Elbow Connector 583">
            <a:extLst>
              <a:ext uri="{FF2B5EF4-FFF2-40B4-BE49-F238E27FC236}">
                <a16:creationId xmlns:a16="http://schemas.microsoft.com/office/drawing/2014/main" id="{C6654352-9FEF-DA4B-9F42-DC8631E7CB75}"/>
              </a:ext>
            </a:extLst>
          </p:cNvPr>
          <p:cNvCxnSpPr>
            <a:cxnSpLocks/>
          </p:cNvCxnSpPr>
          <p:nvPr/>
        </p:nvCxnSpPr>
        <p:spPr>
          <a:xfrm rot="5400000" flipH="1" flipV="1">
            <a:off x="834701" y="2605058"/>
            <a:ext cx="1933000" cy="265788"/>
          </a:xfrm>
          <a:prstGeom prst="bentConnector3">
            <a:avLst>
              <a:gd name="adj1" fmla="val 100005"/>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50F04BE6-B360-464D-BFD0-9D03B27316AC}"/>
              </a:ext>
            </a:extLst>
          </p:cNvPr>
          <p:cNvCxnSpPr>
            <a:cxnSpLocks/>
          </p:cNvCxnSpPr>
          <p:nvPr/>
        </p:nvCxnSpPr>
        <p:spPr>
          <a:xfrm rot="5400000" flipH="1" flipV="1">
            <a:off x="1200272" y="2648502"/>
            <a:ext cx="1292694" cy="144975"/>
          </a:xfrm>
          <a:prstGeom prst="bentConnector3">
            <a:avLst>
              <a:gd name="adj1" fmla="val 99997"/>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9C15819A-0468-004C-B0E7-4CC47838EC18}"/>
              </a:ext>
            </a:extLst>
          </p:cNvPr>
          <p:cNvCxnSpPr>
            <a:cxnSpLocks/>
          </p:cNvCxnSpPr>
          <p:nvPr/>
        </p:nvCxnSpPr>
        <p:spPr>
          <a:xfrm>
            <a:off x="1765926" y="3371805"/>
            <a:ext cx="1260000" cy="579900"/>
          </a:xfrm>
          <a:prstGeom prst="bentConnector2">
            <a:avLst/>
          </a:prstGeom>
          <a:ln w="28575">
            <a:solidFill>
              <a:srgbClr val="FE6200"/>
            </a:solidFill>
          </a:ln>
        </p:spPr>
        <p:style>
          <a:lnRef idx="1">
            <a:schemeClr val="accent1"/>
          </a:lnRef>
          <a:fillRef idx="0">
            <a:schemeClr val="accent1"/>
          </a:fillRef>
          <a:effectRef idx="0">
            <a:schemeClr val="accent1"/>
          </a:effectRef>
          <a:fontRef idx="minor">
            <a:schemeClr val="tx1"/>
          </a:fontRef>
        </p:style>
      </p:cxnSp>
      <p:cxnSp>
        <p:nvCxnSpPr>
          <p:cNvPr id="587" name="Elbow Connector 586">
            <a:extLst>
              <a:ext uri="{FF2B5EF4-FFF2-40B4-BE49-F238E27FC236}">
                <a16:creationId xmlns:a16="http://schemas.microsoft.com/office/drawing/2014/main" id="{3DDD82D3-C5B3-9744-836A-D2D10EF7A0D3}"/>
              </a:ext>
            </a:extLst>
          </p:cNvPr>
          <p:cNvCxnSpPr>
            <a:cxnSpLocks/>
          </p:cNvCxnSpPr>
          <p:nvPr/>
        </p:nvCxnSpPr>
        <p:spPr>
          <a:xfrm rot="5400000" flipH="1" flipV="1">
            <a:off x="1678773" y="2938191"/>
            <a:ext cx="432000" cy="108000"/>
          </a:xfrm>
          <a:prstGeom prst="bentConnector3">
            <a:avLst>
              <a:gd name="adj1" fmla="val 99997"/>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8" name="Elbow Connector 587">
            <a:extLst>
              <a:ext uri="{FF2B5EF4-FFF2-40B4-BE49-F238E27FC236}">
                <a16:creationId xmlns:a16="http://schemas.microsoft.com/office/drawing/2014/main" id="{EDF44B07-41E7-A44E-BB98-D10329211503}"/>
              </a:ext>
            </a:extLst>
          </p:cNvPr>
          <p:cNvCxnSpPr>
            <a:cxnSpLocks/>
          </p:cNvCxnSpPr>
          <p:nvPr/>
        </p:nvCxnSpPr>
        <p:spPr>
          <a:xfrm>
            <a:off x="1836489" y="3200756"/>
            <a:ext cx="4276763" cy="773200"/>
          </a:xfrm>
          <a:prstGeom prst="bentConnector2">
            <a:avLst/>
          </a:prstGeom>
          <a:ln w="28575">
            <a:solidFill>
              <a:srgbClr val="FE6200"/>
            </a:solidFill>
          </a:ln>
        </p:spPr>
        <p:style>
          <a:lnRef idx="1">
            <a:schemeClr val="accent1"/>
          </a:lnRef>
          <a:fillRef idx="0">
            <a:schemeClr val="accent1"/>
          </a:fillRef>
          <a:effectRef idx="0">
            <a:schemeClr val="accent1"/>
          </a:effectRef>
          <a:fontRef idx="minor">
            <a:schemeClr val="tx1"/>
          </a:fontRef>
        </p:style>
      </p:cxnSp>
      <p:cxnSp>
        <p:nvCxnSpPr>
          <p:cNvPr id="591" name="Straight Arrow Connector 590">
            <a:extLst>
              <a:ext uri="{FF2B5EF4-FFF2-40B4-BE49-F238E27FC236}">
                <a16:creationId xmlns:a16="http://schemas.microsoft.com/office/drawing/2014/main" id="{28F693E7-383B-2E47-9AB2-EF68DC3D3B06}"/>
              </a:ext>
            </a:extLst>
          </p:cNvPr>
          <p:cNvCxnSpPr>
            <a:cxnSpLocks/>
          </p:cNvCxnSpPr>
          <p:nvPr/>
        </p:nvCxnSpPr>
        <p:spPr>
          <a:xfrm>
            <a:off x="3021533" y="2285479"/>
            <a:ext cx="1548920" cy="0"/>
          </a:xfrm>
          <a:prstGeom prst="straightConnector1">
            <a:avLst/>
          </a:prstGeom>
          <a:noFill/>
          <a:ln w="28575" cap="flat" cmpd="sng" algn="ctr">
            <a:solidFill>
              <a:srgbClr val="00B050"/>
            </a:solidFill>
            <a:prstDash val="solid"/>
            <a:miter lim="800000"/>
            <a:tailEnd type="triangle"/>
          </a:ln>
          <a:effectLst/>
        </p:spPr>
      </p:cxnSp>
      <p:sp>
        <p:nvSpPr>
          <p:cNvPr id="592" name="TextBox 591">
            <a:extLst>
              <a:ext uri="{FF2B5EF4-FFF2-40B4-BE49-F238E27FC236}">
                <a16:creationId xmlns:a16="http://schemas.microsoft.com/office/drawing/2014/main" id="{A92B5A6D-2AE8-BB43-BEC1-84F9E2B19C82}"/>
              </a:ext>
            </a:extLst>
          </p:cNvPr>
          <p:cNvSpPr txBox="1"/>
          <p:nvPr/>
        </p:nvSpPr>
        <p:spPr>
          <a:xfrm>
            <a:off x="2402255" y="2164755"/>
            <a:ext cx="740488" cy="2780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192</a:t>
            </a:r>
          </a:p>
        </p:txBody>
      </p:sp>
      <p:cxnSp>
        <p:nvCxnSpPr>
          <p:cNvPr id="593" name="Straight Connector 592">
            <a:extLst>
              <a:ext uri="{FF2B5EF4-FFF2-40B4-BE49-F238E27FC236}">
                <a16:creationId xmlns:a16="http://schemas.microsoft.com/office/drawing/2014/main" id="{C388A2BB-7AF9-F246-B338-DE879117FE70}"/>
              </a:ext>
            </a:extLst>
          </p:cNvPr>
          <p:cNvCxnSpPr>
            <a:cxnSpLocks/>
          </p:cNvCxnSpPr>
          <p:nvPr/>
        </p:nvCxnSpPr>
        <p:spPr>
          <a:xfrm flipV="1">
            <a:off x="2571839" y="2343040"/>
            <a:ext cx="210863" cy="183833"/>
          </a:xfrm>
          <a:prstGeom prst="line">
            <a:avLst/>
          </a:prstGeom>
          <a:noFill/>
          <a:ln w="25400" cap="flat" cmpd="sng" algn="ctr">
            <a:solidFill>
              <a:sysClr val="windowText" lastClr="000000"/>
            </a:solidFill>
            <a:prstDash val="solid"/>
            <a:miter lim="800000"/>
          </a:ln>
          <a:effectLst/>
        </p:spPr>
      </p:cxnSp>
      <p:sp>
        <p:nvSpPr>
          <p:cNvPr id="596" name="TextBox 595">
            <a:extLst>
              <a:ext uri="{FF2B5EF4-FFF2-40B4-BE49-F238E27FC236}">
                <a16:creationId xmlns:a16="http://schemas.microsoft.com/office/drawing/2014/main" id="{AD7BACB7-46EE-8745-B6BA-776F2321642F}"/>
              </a:ext>
            </a:extLst>
          </p:cNvPr>
          <p:cNvSpPr txBox="1"/>
          <p:nvPr/>
        </p:nvSpPr>
        <p:spPr>
          <a:xfrm>
            <a:off x="3708125" y="2050408"/>
            <a:ext cx="844029"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insertion</a:t>
            </a:r>
          </a:p>
        </p:txBody>
      </p:sp>
      <p:sp>
        <p:nvSpPr>
          <p:cNvPr id="597" name="TextBox 596">
            <a:extLst>
              <a:ext uri="{FF2B5EF4-FFF2-40B4-BE49-F238E27FC236}">
                <a16:creationId xmlns:a16="http://schemas.microsoft.com/office/drawing/2014/main" id="{BCF652AD-8AE6-7C44-8646-3E7D921ED24E}"/>
              </a:ext>
            </a:extLst>
          </p:cNvPr>
          <p:cNvSpPr txBox="1"/>
          <p:nvPr/>
        </p:nvSpPr>
        <p:spPr>
          <a:xfrm>
            <a:off x="3780712" y="2310187"/>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deletion</a:t>
            </a:r>
          </a:p>
        </p:txBody>
      </p:sp>
      <p:sp>
        <p:nvSpPr>
          <p:cNvPr id="598" name="TextBox 597">
            <a:extLst>
              <a:ext uri="{FF2B5EF4-FFF2-40B4-BE49-F238E27FC236}">
                <a16:creationId xmlns:a16="http://schemas.microsoft.com/office/drawing/2014/main" id="{D44B4EB5-27DC-6E4C-92CB-01DF2A513642}"/>
              </a:ext>
            </a:extLst>
          </p:cNvPr>
          <p:cNvSpPr txBox="1"/>
          <p:nvPr/>
        </p:nvSpPr>
        <p:spPr>
          <a:xfrm>
            <a:off x="3780712" y="2577030"/>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subs</a:t>
            </a:r>
          </a:p>
        </p:txBody>
      </p:sp>
      <p:cxnSp>
        <p:nvCxnSpPr>
          <p:cNvPr id="599" name="Straight Arrow Connector 598">
            <a:extLst>
              <a:ext uri="{FF2B5EF4-FFF2-40B4-BE49-F238E27FC236}">
                <a16:creationId xmlns:a16="http://schemas.microsoft.com/office/drawing/2014/main" id="{D1077A70-E05F-2245-86A5-E94803DC5B87}"/>
              </a:ext>
            </a:extLst>
          </p:cNvPr>
          <p:cNvCxnSpPr>
            <a:cxnSpLocks/>
          </p:cNvCxnSpPr>
          <p:nvPr/>
        </p:nvCxnSpPr>
        <p:spPr>
          <a:xfrm flipV="1">
            <a:off x="6222243" y="1877894"/>
            <a:ext cx="265788" cy="247"/>
          </a:xfrm>
          <a:prstGeom prst="straightConnector1">
            <a:avLst/>
          </a:prstGeom>
          <a:noFill/>
          <a:ln w="25400" cap="flat" cmpd="sng" algn="ctr">
            <a:solidFill>
              <a:sysClr val="windowText" lastClr="000000"/>
            </a:solidFill>
            <a:prstDash val="solid"/>
            <a:miter lim="800000"/>
            <a:tailEnd type="triangle"/>
          </a:ln>
          <a:effectLst/>
        </p:spPr>
      </p:cxnSp>
      <p:cxnSp>
        <p:nvCxnSpPr>
          <p:cNvPr id="600" name="Straight Connector 599">
            <a:extLst>
              <a:ext uri="{FF2B5EF4-FFF2-40B4-BE49-F238E27FC236}">
                <a16:creationId xmlns:a16="http://schemas.microsoft.com/office/drawing/2014/main" id="{4A131C07-DBEE-2046-B5F9-9561CD5C84DF}"/>
              </a:ext>
            </a:extLst>
          </p:cNvPr>
          <p:cNvCxnSpPr>
            <a:cxnSpLocks/>
          </p:cNvCxnSpPr>
          <p:nvPr/>
        </p:nvCxnSpPr>
        <p:spPr>
          <a:xfrm flipH="1">
            <a:off x="5651438" y="2424496"/>
            <a:ext cx="564904" cy="0"/>
          </a:xfrm>
          <a:prstGeom prst="line">
            <a:avLst/>
          </a:prstGeom>
          <a:noFill/>
          <a:ln w="38100" cap="flat" cmpd="sng" algn="ctr">
            <a:solidFill>
              <a:srgbClr val="00B050"/>
            </a:solidFill>
            <a:prstDash val="solid"/>
            <a:miter lim="800000"/>
          </a:ln>
          <a:effectLst/>
        </p:spPr>
      </p:cxnSp>
      <p:cxnSp>
        <p:nvCxnSpPr>
          <p:cNvPr id="601" name="Straight Connector 600">
            <a:extLst>
              <a:ext uri="{FF2B5EF4-FFF2-40B4-BE49-F238E27FC236}">
                <a16:creationId xmlns:a16="http://schemas.microsoft.com/office/drawing/2014/main" id="{C2799503-01D4-E44C-88E3-02E6407AD831}"/>
              </a:ext>
            </a:extLst>
          </p:cNvPr>
          <p:cNvCxnSpPr>
            <a:cxnSpLocks/>
          </p:cNvCxnSpPr>
          <p:nvPr/>
        </p:nvCxnSpPr>
        <p:spPr>
          <a:xfrm flipH="1" flipV="1">
            <a:off x="6232113" y="1880029"/>
            <a:ext cx="0" cy="558000"/>
          </a:xfrm>
          <a:prstGeom prst="line">
            <a:avLst/>
          </a:prstGeom>
          <a:noFill/>
          <a:ln w="25400" cap="flat" cmpd="sng" algn="ctr">
            <a:solidFill>
              <a:sysClr val="windowText" lastClr="000000"/>
            </a:solidFill>
            <a:prstDash val="solid"/>
            <a:miter lim="800000"/>
          </a:ln>
          <a:effectLst/>
        </p:spPr>
      </p:cxnSp>
      <p:cxnSp>
        <p:nvCxnSpPr>
          <p:cNvPr id="602" name="Elbow Connector 601">
            <a:extLst>
              <a:ext uri="{FF2B5EF4-FFF2-40B4-BE49-F238E27FC236}">
                <a16:creationId xmlns:a16="http://schemas.microsoft.com/office/drawing/2014/main" id="{EBF8330A-AB2E-3944-919B-2303B9A47DC5}"/>
              </a:ext>
            </a:extLst>
          </p:cNvPr>
          <p:cNvCxnSpPr>
            <a:cxnSpLocks/>
          </p:cNvCxnSpPr>
          <p:nvPr/>
        </p:nvCxnSpPr>
        <p:spPr>
          <a:xfrm flipH="1" flipV="1">
            <a:off x="2172136" y="1659171"/>
            <a:ext cx="5146612" cy="1183963"/>
          </a:xfrm>
          <a:prstGeom prst="bentConnector4">
            <a:avLst>
              <a:gd name="adj1" fmla="val -10722"/>
              <a:gd name="adj2" fmla="val 11789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603" name="Group 602">
            <a:extLst>
              <a:ext uri="{FF2B5EF4-FFF2-40B4-BE49-F238E27FC236}">
                <a16:creationId xmlns:a16="http://schemas.microsoft.com/office/drawing/2014/main" id="{06809DCA-8BCB-FD44-8F78-99FBE71E5E36}"/>
              </a:ext>
            </a:extLst>
          </p:cNvPr>
          <p:cNvGrpSpPr/>
          <p:nvPr/>
        </p:nvGrpSpPr>
        <p:grpSpPr>
          <a:xfrm>
            <a:off x="3123589" y="1756090"/>
            <a:ext cx="740488" cy="340345"/>
            <a:chOff x="4885665" y="9917646"/>
            <a:chExt cx="1103262" cy="507084"/>
          </a:xfrm>
        </p:grpSpPr>
        <p:sp>
          <p:nvSpPr>
            <p:cNvPr id="604" name="TextBox 603">
              <a:extLst>
                <a:ext uri="{FF2B5EF4-FFF2-40B4-BE49-F238E27FC236}">
                  <a16:creationId xmlns:a16="http://schemas.microsoft.com/office/drawing/2014/main" id="{3C95F26E-E38F-A94E-A5A4-41871B6B04A5}"/>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05" name="Straight Connector 604">
              <a:extLst>
                <a:ext uri="{FF2B5EF4-FFF2-40B4-BE49-F238E27FC236}">
                  <a16:creationId xmlns:a16="http://schemas.microsoft.com/office/drawing/2014/main" id="{C9FB4E5B-CC78-A240-A7E1-111E4923C7DA}"/>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06" name="Group 605">
            <a:extLst>
              <a:ext uri="{FF2B5EF4-FFF2-40B4-BE49-F238E27FC236}">
                <a16:creationId xmlns:a16="http://schemas.microsoft.com/office/drawing/2014/main" id="{3CC76A91-0F69-6349-A693-1D70B0A72DF4}"/>
              </a:ext>
            </a:extLst>
          </p:cNvPr>
          <p:cNvGrpSpPr/>
          <p:nvPr/>
        </p:nvGrpSpPr>
        <p:grpSpPr>
          <a:xfrm>
            <a:off x="3350202" y="2040556"/>
            <a:ext cx="740488" cy="340345"/>
            <a:chOff x="4885665" y="9917646"/>
            <a:chExt cx="1103262" cy="507084"/>
          </a:xfrm>
        </p:grpSpPr>
        <p:sp>
          <p:nvSpPr>
            <p:cNvPr id="607" name="TextBox 606">
              <a:extLst>
                <a:ext uri="{FF2B5EF4-FFF2-40B4-BE49-F238E27FC236}">
                  <a16:creationId xmlns:a16="http://schemas.microsoft.com/office/drawing/2014/main" id="{8A061629-6256-7F4C-A047-85D45E30EDF3}"/>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08" name="Straight Connector 607">
              <a:extLst>
                <a:ext uri="{FF2B5EF4-FFF2-40B4-BE49-F238E27FC236}">
                  <a16:creationId xmlns:a16="http://schemas.microsoft.com/office/drawing/2014/main" id="{5320A65B-F2CE-CE4D-AC1E-6A49F74F5F08}"/>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09" name="Group 608">
            <a:extLst>
              <a:ext uri="{FF2B5EF4-FFF2-40B4-BE49-F238E27FC236}">
                <a16:creationId xmlns:a16="http://schemas.microsoft.com/office/drawing/2014/main" id="{7A4AD672-2E16-E44D-BD5A-DDDB6A3B3CF0}"/>
              </a:ext>
            </a:extLst>
          </p:cNvPr>
          <p:cNvGrpSpPr/>
          <p:nvPr/>
        </p:nvGrpSpPr>
        <p:grpSpPr>
          <a:xfrm>
            <a:off x="3123589" y="2326787"/>
            <a:ext cx="740488" cy="340345"/>
            <a:chOff x="4885665" y="9917646"/>
            <a:chExt cx="1103262" cy="507084"/>
          </a:xfrm>
        </p:grpSpPr>
        <p:sp>
          <p:nvSpPr>
            <p:cNvPr id="610" name="TextBox 609">
              <a:extLst>
                <a:ext uri="{FF2B5EF4-FFF2-40B4-BE49-F238E27FC236}">
                  <a16:creationId xmlns:a16="http://schemas.microsoft.com/office/drawing/2014/main" id="{5A7B4C62-F9B6-8047-9A7F-8DCED48C7A6D}"/>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11" name="Straight Connector 610">
              <a:extLst>
                <a:ext uri="{FF2B5EF4-FFF2-40B4-BE49-F238E27FC236}">
                  <a16:creationId xmlns:a16="http://schemas.microsoft.com/office/drawing/2014/main" id="{A79053E8-5E62-614E-A5F0-BB057A943076}"/>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12" name="Group 611">
            <a:extLst>
              <a:ext uri="{FF2B5EF4-FFF2-40B4-BE49-F238E27FC236}">
                <a16:creationId xmlns:a16="http://schemas.microsoft.com/office/drawing/2014/main" id="{BAB7FB5E-CFFD-3C42-B4E6-B5C4A1398080}"/>
              </a:ext>
            </a:extLst>
          </p:cNvPr>
          <p:cNvGrpSpPr/>
          <p:nvPr/>
        </p:nvGrpSpPr>
        <p:grpSpPr>
          <a:xfrm>
            <a:off x="3349450" y="2579389"/>
            <a:ext cx="740488" cy="340345"/>
            <a:chOff x="4885665" y="9917646"/>
            <a:chExt cx="1103262" cy="507084"/>
          </a:xfrm>
        </p:grpSpPr>
        <p:sp>
          <p:nvSpPr>
            <p:cNvPr id="613" name="TextBox 612">
              <a:extLst>
                <a:ext uri="{FF2B5EF4-FFF2-40B4-BE49-F238E27FC236}">
                  <a16:creationId xmlns:a16="http://schemas.microsoft.com/office/drawing/2014/main" id="{2880583D-EEF8-8846-9CF0-B6D311B7753C}"/>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14" name="Straight Connector 613">
              <a:extLst>
                <a:ext uri="{FF2B5EF4-FFF2-40B4-BE49-F238E27FC236}">
                  <a16:creationId xmlns:a16="http://schemas.microsoft.com/office/drawing/2014/main" id="{F5363486-A11B-AE45-88C7-463F1C839614}"/>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cxnSp>
        <p:nvCxnSpPr>
          <p:cNvPr id="615" name="Elbow Connector 614">
            <a:extLst>
              <a:ext uri="{FF2B5EF4-FFF2-40B4-BE49-F238E27FC236}">
                <a16:creationId xmlns:a16="http://schemas.microsoft.com/office/drawing/2014/main" id="{80EE5B8B-035E-254A-B4D5-EF759E4808AC}"/>
              </a:ext>
            </a:extLst>
          </p:cNvPr>
          <p:cNvCxnSpPr>
            <a:cxnSpLocks/>
            <a:stCxn id="565" idx="3"/>
            <a:endCxn id="616" idx="0"/>
          </p:cNvCxnSpPr>
          <p:nvPr/>
        </p:nvCxnSpPr>
        <p:spPr>
          <a:xfrm>
            <a:off x="7586359" y="1885642"/>
            <a:ext cx="52703" cy="2357045"/>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6" name="TextBox 615">
            <a:extLst>
              <a:ext uri="{FF2B5EF4-FFF2-40B4-BE49-F238E27FC236}">
                <a16:creationId xmlns:a16="http://schemas.microsoft.com/office/drawing/2014/main" id="{9669A2DD-B39E-CE46-8579-825EB9656649}"/>
              </a:ext>
            </a:extLst>
          </p:cNvPr>
          <p:cNvSpPr txBox="1"/>
          <p:nvPr/>
        </p:nvSpPr>
        <p:spPr>
          <a:xfrm>
            <a:off x="7186883" y="4242687"/>
            <a:ext cx="904358" cy="459228"/>
          </a:xfrm>
          <a:prstGeom prst="rect">
            <a:avLst/>
          </a:prstGeom>
          <a:noFill/>
        </p:spPr>
        <p:txBody>
          <a:bodyPr wrap="square" t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main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p>
        </p:txBody>
      </p:sp>
      <p:cxnSp>
        <p:nvCxnSpPr>
          <p:cNvPr id="619" name="Straight Connector 618">
            <a:extLst>
              <a:ext uri="{FF2B5EF4-FFF2-40B4-BE49-F238E27FC236}">
                <a16:creationId xmlns:a16="http://schemas.microsoft.com/office/drawing/2014/main" id="{892F1FDA-66AF-2644-9BDF-0EA0E3E61A5F}"/>
              </a:ext>
            </a:extLst>
          </p:cNvPr>
          <p:cNvCxnSpPr>
            <a:cxnSpLocks/>
          </p:cNvCxnSpPr>
          <p:nvPr/>
        </p:nvCxnSpPr>
        <p:spPr>
          <a:xfrm flipH="1">
            <a:off x="2482538" y="3611757"/>
            <a:ext cx="4479057" cy="92"/>
          </a:xfrm>
          <a:prstGeom prst="line">
            <a:avLst/>
          </a:prstGeom>
          <a:noFill/>
          <a:ln w="28575" cap="flat" cmpd="sng" algn="ctr">
            <a:solidFill>
              <a:srgbClr val="0070C0"/>
            </a:solidFill>
            <a:prstDash val="solid"/>
            <a:miter lim="800000"/>
          </a:ln>
          <a:effectLst/>
        </p:spPr>
      </p:cxnSp>
      <p:sp>
        <p:nvSpPr>
          <p:cNvPr id="620" name="TextBox 619">
            <a:extLst>
              <a:ext uri="{FF2B5EF4-FFF2-40B4-BE49-F238E27FC236}">
                <a16:creationId xmlns:a16="http://schemas.microsoft.com/office/drawing/2014/main" id="{41B2967F-A153-9440-8232-D459120E4A7D}"/>
              </a:ext>
            </a:extLst>
          </p:cNvPr>
          <p:cNvSpPr txBox="1">
            <a:spLocks noChangeAspect="1"/>
          </p:cNvSpPr>
          <p:nvPr/>
        </p:nvSpPr>
        <p:spPr>
          <a:xfrm>
            <a:off x="1794603" y="1372652"/>
            <a:ext cx="289951" cy="289951"/>
          </a:xfrm>
          <a:prstGeom prst="ellipse">
            <a:avLst/>
          </a:prstGeom>
          <a:solidFill>
            <a:srgbClr val="FE620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621" name="TextBox 620">
            <a:extLst>
              <a:ext uri="{FF2B5EF4-FFF2-40B4-BE49-F238E27FC236}">
                <a16:creationId xmlns:a16="http://schemas.microsoft.com/office/drawing/2014/main" id="{D8CB2AC5-BDEF-E849-8626-F104AFCBF28E}"/>
              </a:ext>
            </a:extLst>
          </p:cNvPr>
          <p:cNvSpPr txBox="1">
            <a:spLocks noChangeAspect="1"/>
          </p:cNvSpPr>
          <p:nvPr/>
        </p:nvSpPr>
        <p:spPr>
          <a:xfrm>
            <a:off x="5485500" y="1782791"/>
            <a:ext cx="289951" cy="289951"/>
          </a:xfrm>
          <a:prstGeom prst="ellipse">
            <a:avLst/>
          </a:prstGeom>
          <a:solidFill>
            <a:srgbClr val="00B05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622" name="Triangle 621">
            <a:extLst>
              <a:ext uri="{FF2B5EF4-FFF2-40B4-BE49-F238E27FC236}">
                <a16:creationId xmlns:a16="http://schemas.microsoft.com/office/drawing/2014/main" id="{61D11769-E980-9C4C-BBF0-9C56FC771118}"/>
              </a:ext>
            </a:extLst>
          </p:cNvPr>
          <p:cNvSpPr/>
          <p:nvPr/>
        </p:nvSpPr>
        <p:spPr>
          <a:xfrm rot="5400000">
            <a:off x="4577888" y="1576019"/>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cxnSp>
        <p:nvCxnSpPr>
          <p:cNvPr id="623" name="Elbow Connector 622">
            <a:extLst>
              <a:ext uri="{FF2B5EF4-FFF2-40B4-BE49-F238E27FC236}">
                <a16:creationId xmlns:a16="http://schemas.microsoft.com/office/drawing/2014/main" id="{9D6AC028-6990-264B-A180-357F8F745CFD}"/>
              </a:ext>
            </a:extLst>
          </p:cNvPr>
          <p:cNvCxnSpPr>
            <a:cxnSpLocks/>
          </p:cNvCxnSpPr>
          <p:nvPr/>
        </p:nvCxnSpPr>
        <p:spPr>
          <a:xfrm rot="5400000">
            <a:off x="3488225" y="3638664"/>
            <a:ext cx="413180"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Elbow Connector 623">
            <a:extLst>
              <a:ext uri="{FF2B5EF4-FFF2-40B4-BE49-F238E27FC236}">
                <a16:creationId xmlns:a16="http://schemas.microsoft.com/office/drawing/2014/main" id="{6141D439-AF99-2746-92B4-47ABB0006FF9}"/>
              </a:ext>
            </a:extLst>
          </p:cNvPr>
          <p:cNvCxnSpPr>
            <a:cxnSpLocks/>
          </p:cNvCxnSpPr>
          <p:nvPr/>
        </p:nvCxnSpPr>
        <p:spPr>
          <a:xfrm rot="5400000">
            <a:off x="6365988" y="3418682"/>
            <a:ext cx="845688"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25" name="TextBox 624">
            <a:extLst>
              <a:ext uri="{FF2B5EF4-FFF2-40B4-BE49-F238E27FC236}">
                <a16:creationId xmlns:a16="http://schemas.microsoft.com/office/drawing/2014/main" id="{73B5E7F1-88C1-924D-A95D-995D82F3EAAC}"/>
              </a:ext>
            </a:extLst>
          </p:cNvPr>
          <p:cNvSpPr txBox="1"/>
          <p:nvPr/>
        </p:nvSpPr>
        <p:spPr>
          <a:xfrm>
            <a:off x="6497270" y="2527692"/>
            <a:ext cx="884758" cy="669477"/>
          </a:xfrm>
          <a:prstGeom prst="roundRect">
            <a:avLst>
              <a:gd name="adj" fmla="val 4956"/>
            </a:avLst>
          </a:prstGeom>
          <a:solidFill>
            <a:schemeClr val="bg1"/>
          </a:solidFill>
          <a:ln w="28575">
            <a:solidFill>
              <a:srgbClr val="0070C0"/>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Next Rd </a:t>
            </a:r>
            <a:r>
              <a:rPr kumimoji="0" lang="en-US" sz="1342"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Addr</a:t>
            </a: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Compute</a:t>
            </a:r>
          </a:p>
        </p:txBody>
      </p:sp>
      <p:sp>
        <p:nvSpPr>
          <p:cNvPr id="626" name="TextBox 625">
            <a:extLst>
              <a:ext uri="{FF2B5EF4-FFF2-40B4-BE49-F238E27FC236}">
                <a16:creationId xmlns:a16="http://schemas.microsoft.com/office/drawing/2014/main" id="{D75819ED-38CD-F444-B8AB-3F3B9230D58A}"/>
              </a:ext>
            </a:extLst>
          </p:cNvPr>
          <p:cNvSpPr txBox="1">
            <a:spLocks noChangeAspect="1"/>
          </p:cNvSpPr>
          <p:nvPr/>
        </p:nvSpPr>
        <p:spPr>
          <a:xfrm>
            <a:off x="7241999" y="2348001"/>
            <a:ext cx="289951" cy="289951"/>
          </a:xfrm>
          <a:prstGeom prst="ellipse">
            <a:avLst/>
          </a:prstGeom>
          <a:solidFill>
            <a:srgbClr val="0070C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3</a:t>
            </a:r>
          </a:p>
        </p:txBody>
      </p:sp>
      <p:cxnSp>
        <p:nvCxnSpPr>
          <p:cNvPr id="634" name="Straight Connector 633">
            <a:extLst>
              <a:ext uri="{FF2B5EF4-FFF2-40B4-BE49-F238E27FC236}">
                <a16:creationId xmlns:a16="http://schemas.microsoft.com/office/drawing/2014/main" id="{F637A0EB-0283-0644-958B-A111256F9F89}"/>
              </a:ext>
            </a:extLst>
          </p:cNvPr>
          <p:cNvCxnSpPr>
            <a:cxnSpLocks/>
          </p:cNvCxnSpPr>
          <p:nvPr/>
        </p:nvCxnSpPr>
        <p:spPr>
          <a:xfrm flipV="1">
            <a:off x="6232113" y="2407482"/>
            <a:ext cx="0" cy="478800"/>
          </a:xfrm>
          <a:prstGeom prst="line">
            <a:avLst/>
          </a:prstGeom>
          <a:noFill/>
          <a:ln w="25400" cap="flat" cmpd="sng" algn="ctr">
            <a:solidFill>
              <a:sysClr val="windowText" lastClr="000000"/>
            </a:solidFill>
            <a:prstDash val="solid"/>
            <a:miter lim="800000"/>
          </a:ln>
          <a:effectLst/>
        </p:spPr>
      </p:cxnSp>
      <p:sp>
        <p:nvSpPr>
          <p:cNvPr id="760" name="TextBox 759">
            <a:extLst>
              <a:ext uri="{FF2B5EF4-FFF2-40B4-BE49-F238E27FC236}">
                <a16:creationId xmlns:a16="http://schemas.microsoft.com/office/drawing/2014/main" id="{9F8E3053-2901-3241-8947-D6EFE7CA2FC5}"/>
              </a:ext>
            </a:extLst>
          </p:cNvPr>
          <p:cNvSpPr txBox="1"/>
          <p:nvPr/>
        </p:nvSpPr>
        <p:spPr>
          <a:xfrm>
            <a:off x="1217846" y="3705666"/>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950" b="1">
                <a:solidFill>
                  <a:schemeClr val="tx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1.5KB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TB-SRAM</a:t>
            </a:r>
            <a:r>
              <a:rPr kumimoji="0" lang="en-US" sz="1342" b="1" i="0" u="none" strike="noStrike" kern="1200" cap="none" spc="0" normalizeH="0" baseline="-2500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a:t>
            </a:r>
          </a:p>
        </p:txBody>
      </p:sp>
      <p:sp>
        <p:nvSpPr>
          <p:cNvPr id="807" name="TextBox 806">
            <a:extLst>
              <a:ext uri="{FF2B5EF4-FFF2-40B4-BE49-F238E27FC236}">
                <a16:creationId xmlns:a16="http://schemas.microsoft.com/office/drawing/2014/main" id="{5882546B-DF2E-B74E-8A18-AEB68712A87C}"/>
              </a:ext>
            </a:extLst>
          </p:cNvPr>
          <p:cNvSpPr txBox="1"/>
          <p:nvPr/>
        </p:nvSpPr>
        <p:spPr>
          <a:xfrm>
            <a:off x="2608139" y="3706662"/>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950" b="1">
                <a:solidFill>
                  <a:schemeClr val="tx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1.5KB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TB-SRAM</a:t>
            </a:r>
            <a:r>
              <a:rPr kumimoji="0" lang="en-US" sz="1342" b="1" i="0" u="none" strike="noStrike" kern="1200" cap="none" spc="0" normalizeH="0" baseline="-2500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2</a:t>
            </a:r>
          </a:p>
        </p:txBody>
      </p:sp>
      <p:sp>
        <p:nvSpPr>
          <p:cNvPr id="808" name="TextBox 807">
            <a:extLst>
              <a:ext uri="{FF2B5EF4-FFF2-40B4-BE49-F238E27FC236}">
                <a16:creationId xmlns:a16="http://schemas.microsoft.com/office/drawing/2014/main" id="{77791768-CF28-1B46-88A6-A4B4389B810B}"/>
              </a:ext>
            </a:extLst>
          </p:cNvPr>
          <p:cNvSpPr txBox="1"/>
          <p:nvPr/>
        </p:nvSpPr>
        <p:spPr>
          <a:xfrm>
            <a:off x="5703606" y="3706662"/>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200" b="1">
                <a:solidFill>
                  <a:schemeClr val="tx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1.5KB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TB-SRAM</a:t>
            </a:r>
            <a:r>
              <a:rPr kumimoji="0" lang="en-US" sz="1342" b="1" i="0" u="none" strike="noStrike" kern="1200" cap="none" spc="0" normalizeH="0" baseline="-2500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64</a:t>
            </a:r>
          </a:p>
        </p:txBody>
      </p:sp>
      <p:sp>
        <p:nvSpPr>
          <p:cNvPr id="820" name="TextBox 819">
            <a:extLst>
              <a:ext uri="{FF2B5EF4-FFF2-40B4-BE49-F238E27FC236}">
                <a16:creationId xmlns:a16="http://schemas.microsoft.com/office/drawing/2014/main" id="{C4879A81-B0EF-5946-8E32-3D800C33907D}"/>
              </a:ext>
            </a:extLst>
          </p:cNvPr>
          <p:cNvSpPr txBox="1">
            <a:spLocks noChangeAspect="1"/>
          </p:cNvSpPr>
          <p:nvPr/>
        </p:nvSpPr>
        <p:spPr>
          <a:xfrm>
            <a:off x="843876" y="4853468"/>
            <a:ext cx="289951" cy="289951"/>
          </a:xfrm>
          <a:prstGeom prst="ellipse">
            <a:avLst/>
          </a:prstGeom>
          <a:solidFill>
            <a:srgbClr val="FE620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821" name="TextBox 820">
            <a:extLst>
              <a:ext uri="{FF2B5EF4-FFF2-40B4-BE49-F238E27FC236}">
                <a16:creationId xmlns:a16="http://schemas.microsoft.com/office/drawing/2014/main" id="{84E138AE-E4A0-EF4E-A5AB-8812E913ADEB}"/>
              </a:ext>
            </a:extLst>
          </p:cNvPr>
          <p:cNvSpPr txBox="1">
            <a:spLocks noChangeAspect="1"/>
          </p:cNvSpPr>
          <p:nvPr/>
        </p:nvSpPr>
        <p:spPr>
          <a:xfrm>
            <a:off x="843875" y="5459490"/>
            <a:ext cx="289951" cy="289951"/>
          </a:xfrm>
          <a:prstGeom prst="ellipse">
            <a:avLst/>
          </a:prstGeom>
          <a:solidFill>
            <a:srgbClr val="00B05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822" name="TextBox 821">
            <a:extLst>
              <a:ext uri="{FF2B5EF4-FFF2-40B4-BE49-F238E27FC236}">
                <a16:creationId xmlns:a16="http://schemas.microsoft.com/office/drawing/2014/main" id="{9F86C368-CA92-884E-9C8D-EABB0E5C7C62}"/>
              </a:ext>
            </a:extLst>
          </p:cNvPr>
          <p:cNvSpPr txBox="1">
            <a:spLocks noChangeAspect="1"/>
          </p:cNvSpPr>
          <p:nvPr/>
        </p:nvSpPr>
        <p:spPr>
          <a:xfrm>
            <a:off x="843875" y="6066990"/>
            <a:ext cx="289951" cy="289951"/>
          </a:xfrm>
          <a:prstGeom prst="ellipse">
            <a:avLst/>
          </a:prstGeom>
          <a:solidFill>
            <a:srgbClr val="0070C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3</a:t>
            </a:r>
          </a:p>
        </p:txBody>
      </p:sp>
    </p:spTree>
    <p:custDataLst>
      <p:tags r:id="rId1"/>
    </p:custDataLst>
    <p:extLst>
      <p:ext uri="{BB962C8B-B14F-4D97-AF65-F5344CB8AC3E}">
        <p14:creationId xmlns:p14="http://schemas.microsoft.com/office/powerpoint/2010/main" val="224240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Information #2946.001 (1)</a:t>
            </a:r>
          </a:p>
        </p:txBody>
      </p:sp>
      <p:sp>
        <p:nvSpPr>
          <p:cNvPr id="3" name="Content Placeholder 2"/>
          <p:cNvSpPr>
            <a:spLocks noGrp="1"/>
          </p:cNvSpPr>
          <p:nvPr>
            <p:ph idx="1"/>
          </p:nvPr>
        </p:nvSpPr>
        <p:spPr>
          <a:xfrm>
            <a:off x="228600" y="908720"/>
            <a:ext cx="8610600" cy="5267672"/>
          </a:xfrm>
        </p:spPr>
        <p:txBody>
          <a:bodyPr/>
          <a:lstStyle/>
          <a:p>
            <a:r>
              <a:rPr lang="en-US" dirty="0"/>
              <a:t>Thrust: AI Hardware</a:t>
            </a:r>
          </a:p>
          <a:p>
            <a:endParaRPr lang="en-US" sz="1600" dirty="0"/>
          </a:p>
          <a:p>
            <a:r>
              <a:rPr lang="en-US" dirty="0"/>
              <a:t>Task Leader: Onur Mutlu</a:t>
            </a:r>
          </a:p>
          <a:p>
            <a:pPr lvl="1"/>
            <a:r>
              <a:rPr lang="en-US" dirty="0">
                <a:solidFill>
                  <a:srgbClr val="0000FF"/>
                </a:solidFill>
                <a:hlinkClick r:id="rId2">
                  <a:extLst>
                    <a:ext uri="{A12FA001-AC4F-418D-AE19-62706E023703}">
                      <ahyp:hlinkClr xmlns:ahyp="http://schemas.microsoft.com/office/drawing/2018/hyperlinkcolor" val="tx"/>
                    </a:ext>
                  </a:extLst>
                </a:hlinkClick>
              </a:rPr>
              <a:t>https://people.inf.ethz.ch/omutlu/</a:t>
            </a:r>
            <a:endParaRPr lang="en-US" dirty="0">
              <a:solidFill>
                <a:srgbClr val="0000FF"/>
              </a:solidFill>
            </a:endParaRPr>
          </a:p>
          <a:p>
            <a:pPr lvl="1"/>
            <a:r>
              <a:rPr lang="en-US" dirty="0">
                <a:solidFill>
                  <a:srgbClr val="0000FF"/>
                </a:solidFill>
                <a:hlinkClick r:id="rId3">
                  <a:extLst>
                    <a:ext uri="{A12FA001-AC4F-418D-AE19-62706E023703}">
                      <ahyp:hlinkClr xmlns:ahyp="http://schemas.microsoft.com/office/drawing/2018/hyperlinkcolor" val="tx"/>
                    </a:ext>
                  </a:extLst>
                </a:hlinkClick>
              </a:rPr>
              <a:t>onur.mutlu@inf.ethz.ch</a:t>
            </a:r>
            <a:r>
              <a:rPr lang="en-US" dirty="0">
                <a:solidFill>
                  <a:srgbClr val="0000FF"/>
                </a:solidFill>
              </a:rPr>
              <a:t> </a:t>
            </a:r>
          </a:p>
          <a:p>
            <a:pPr lvl="1"/>
            <a:endParaRPr lang="en-US" sz="1600" dirty="0"/>
          </a:p>
          <a:p>
            <a:r>
              <a:rPr lang="en-US" dirty="0"/>
              <a:t>Students</a:t>
            </a:r>
          </a:p>
          <a:p>
            <a:pPr lvl="1"/>
            <a:r>
              <a:rPr lang="en-US" dirty="0"/>
              <a:t>Rahul </a:t>
            </a:r>
            <a:r>
              <a:rPr lang="en-US" dirty="0" err="1"/>
              <a:t>Bera</a:t>
            </a:r>
            <a:r>
              <a:rPr lang="en-US" dirty="0"/>
              <a:t> (ETH)</a:t>
            </a:r>
          </a:p>
          <a:p>
            <a:pPr lvl="1"/>
            <a:r>
              <a:rPr lang="en-US" dirty="0"/>
              <a:t>Joao Ferreira (ETH)</a:t>
            </a:r>
          </a:p>
          <a:p>
            <a:pPr lvl="1"/>
            <a:r>
              <a:rPr lang="en-US" dirty="0"/>
              <a:t>Geraldo Francisco de Oliveira Junior (ETH)</a:t>
            </a:r>
          </a:p>
          <a:p>
            <a:pPr lvl="1"/>
            <a:r>
              <a:rPr lang="en-US" dirty="0"/>
              <a:t>Konstantinos </a:t>
            </a:r>
            <a:r>
              <a:rPr lang="en-US" dirty="0" err="1"/>
              <a:t>Kanellopoulos</a:t>
            </a:r>
            <a:r>
              <a:rPr lang="en-US" dirty="0"/>
              <a:t> (ETH)</a:t>
            </a:r>
          </a:p>
          <a:p>
            <a:pPr lvl="1"/>
            <a:r>
              <a:rPr lang="en-US" dirty="0"/>
              <a:t>Joel </a:t>
            </a:r>
            <a:r>
              <a:rPr lang="en-US" dirty="0" err="1"/>
              <a:t>Lindegger</a:t>
            </a:r>
            <a:r>
              <a:rPr lang="en-US" dirty="0"/>
              <a:t> (ETH)</a:t>
            </a:r>
          </a:p>
          <a:p>
            <a:pPr lvl="1"/>
            <a:r>
              <a:rPr lang="en-US" dirty="0"/>
              <a:t>Aditya </a:t>
            </a:r>
            <a:r>
              <a:rPr lang="en-US" dirty="0" err="1"/>
              <a:t>Manglik</a:t>
            </a:r>
            <a:r>
              <a:rPr lang="en-US" dirty="0"/>
              <a:t> (ETH)</a:t>
            </a:r>
          </a:p>
          <a:p>
            <a:pPr lvl="1"/>
            <a:r>
              <a:rPr lang="en-US" dirty="0"/>
              <a:t>Rakesh </a:t>
            </a:r>
            <a:r>
              <a:rPr lang="en-US" dirty="0" err="1"/>
              <a:t>Nadig</a:t>
            </a:r>
            <a:r>
              <a:rPr lang="en-US" dirty="0"/>
              <a:t> (ETH)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9F648D8C-6293-7E42-BF9A-80F4C52E78CF}"/>
              </a:ext>
            </a:extLst>
          </p:cNvPr>
          <p:cNvPicPr>
            <a:picLocks noChangeAspect="1"/>
          </p:cNvPicPr>
          <p:nvPr/>
        </p:nvPicPr>
        <p:blipFill>
          <a:blip r:embed="rId4"/>
          <a:stretch>
            <a:fillRect/>
          </a:stretch>
        </p:blipFill>
        <p:spPr>
          <a:xfrm>
            <a:off x="6532984" y="890043"/>
            <a:ext cx="1323107" cy="1620806"/>
          </a:xfrm>
          <a:prstGeom prst="rect">
            <a:avLst/>
          </a:prstGeom>
        </p:spPr>
      </p:pic>
      <p:pic>
        <p:nvPicPr>
          <p:cNvPr id="8" name="Picture 7">
            <a:extLst>
              <a:ext uri="{FF2B5EF4-FFF2-40B4-BE49-F238E27FC236}">
                <a16:creationId xmlns:a16="http://schemas.microsoft.com/office/drawing/2014/main" id="{4AB770D5-F05F-D243-AF58-BBDB0C9E5BE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10182" y="2869163"/>
            <a:ext cx="934047" cy="1201588"/>
          </a:xfrm>
          <a:prstGeom prst="rect">
            <a:avLst/>
          </a:prstGeom>
        </p:spPr>
      </p:pic>
      <p:pic>
        <p:nvPicPr>
          <p:cNvPr id="9" name="Picture 8">
            <a:extLst>
              <a:ext uri="{FF2B5EF4-FFF2-40B4-BE49-F238E27FC236}">
                <a16:creationId xmlns:a16="http://schemas.microsoft.com/office/drawing/2014/main" id="{7F538907-5F11-F242-92B6-87CC8B8E032C}"/>
              </a:ext>
            </a:extLst>
          </p:cNvPr>
          <p:cNvPicPr>
            <a:picLocks noChangeAspect="1"/>
          </p:cNvPicPr>
          <p:nvPr/>
        </p:nvPicPr>
        <p:blipFill>
          <a:blip r:embed="rId6"/>
          <a:stretch>
            <a:fillRect/>
          </a:stretch>
        </p:blipFill>
        <p:spPr>
          <a:xfrm>
            <a:off x="5197738" y="2834387"/>
            <a:ext cx="898213" cy="1236364"/>
          </a:xfrm>
          <a:prstGeom prst="rect">
            <a:avLst/>
          </a:prstGeom>
        </p:spPr>
      </p:pic>
      <p:pic>
        <p:nvPicPr>
          <p:cNvPr id="10" name="Picture 9">
            <a:extLst>
              <a:ext uri="{FF2B5EF4-FFF2-40B4-BE49-F238E27FC236}">
                <a16:creationId xmlns:a16="http://schemas.microsoft.com/office/drawing/2014/main" id="{BB5200F3-25D0-FD45-BF4A-7587C59ABEF7}"/>
              </a:ext>
            </a:extLst>
          </p:cNvPr>
          <p:cNvPicPr>
            <a:picLocks noChangeAspect="1"/>
          </p:cNvPicPr>
          <p:nvPr/>
        </p:nvPicPr>
        <p:blipFill>
          <a:blip r:embed="rId7"/>
          <a:stretch>
            <a:fillRect/>
          </a:stretch>
        </p:blipFill>
        <p:spPr>
          <a:xfrm>
            <a:off x="6309968" y="4352753"/>
            <a:ext cx="998335" cy="1215794"/>
          </a:xfrm>
          <a:prstGeom prst="rect">
            <a:avLst/>
          </a:prstGeom>
        </p:spPr>
      </p:pic>
      <p:pic>
        <p:nvPicPr>
          <p:cNvPr id="11" name="Picture 10">
            <a:extLst>
              <a:ext uri="{FF2B5EF4-FFF2-40B4-BE49-F238E27FC236}">
                <a16:creationId xmlns:a16="http://schemas.microsoft.com/office/drawing/2014/main" id="{DDB43D0B-A348-8949-97B5-1637E1E9792D}"/>
              </a:ext>
            </a:extLst>
          </p:cNvPr>
          <p:cNvPicPr>
            <a:picLocks noChangeAspect="1"/>
          </p:cNvPicPr>
          <p:nvPr/>
        </p:nvPicPr>
        <p:blipFill>
          <a:blip r:embed="rId8"/>
          <a:stretch>
            <a:fillRect/>
          </a:stretch>
        </p:blipFill>
        <p:spPr>
          <a:xfrm>
            <a:off x="6372200" y="2869163"/>
            <a:ext cx="1034701" cy="1201588"/>
          </a:xfrm>
          <a:prstGeom prst="rect">
            <a:avLst/>
          </a:prstGeom>
        </p:spPr>
      </p:pic>
      <p:pic>
        <p:nvPicPr>
          <p:cNvPr id="5" name="Picture 4">
            <a:extLst>
              <a:ext uri="{FF2B5EF4-FFF2-40B4-BE49-F238E27FC236}">
                <a16:creationId xmlns:a16="http://schemas.microsoft.com/office/drawing/2014/main" id="{3BB4086D-476C-5508-BD96-5E9CC5D38672}"/>
              </a:ext>
            </a:extLst>
          </p:cNvPr>
          <p:cNvPicPr>
            <a:picLocks noChangeAspect="1"/>
          </p:cNvPicPr>
          <p:nvPr/>
        </p:nvPicPr>
        <p:blipFill>
          <a:blip r:embed="rId9"/>
          <a:stretch>
            <a:fillRect/>
          </a:stretch>
        </p:blipFill>
        <p:spPr>
          <a:xfrm>
            <a:off x="7527009" y="4285505"/>
            <a:ext cx="1253204" cy="1283041"/>
          </a:xfrm>
          <a:prstGeom prst="rect">
            <a:avLst/>
          </a:prstGeom>
        </p:spPr>
      </p:pic>
      <p:pic>
        <p:nvPicPr>
          <p:cNvPr id="6" name="Picture 5">
            <a:extLst>
              <a:ext uri="{FF2B5EF4-FFF2-40B4-BE49-F238E27FC236}">
                <a16:creationId xmlns:a16="http://schemas.microsoft.com/office/drawing/2014/main" id="{F533257A-0AAF-D19E-776B-9D74E3177D94}"/>
              </a:ext>
            </a:extLst>
          </p:cNvPr>
          <p:cNvPicPr>
            <a:picLocks noChangeAspect="1"/>
          </p:cNvPicPr>
          <p:nvPr/>
        </p:nvPicPr>
        <p:blipFill>
          <a:blip r:embed="rId10"/>
          <a:stretch>
            <a:fillRect/>
          </a:stretch>
        </p:blipFill>
        <p:spPr>
          <a:xfrm>
            <a:off x="3819060" y="5381972"/>
            <a:ext cx="1170982" cy="1134616"/>
          </a:xfrm>
          <a:prstGeom prst="rect">
            <a:avLst/>
          </a:prstGeom>
        </p:spPr>
      </p:pic>
      <p:pic>
        <p:nvPicPr>
          <p:cNvPr id="12" name="Picture 11">
            <a:extLst>
              <a:ext uri="{FF2B5EF4-FFF2-40B4-BE49-F238E27FC236}">
                <a16:creationId xmlns:a16="http://schemas.microsoft.com/office/drawing/2014/main" id="{A1343418-0A5D-1DE0-AB36-EB1D6B68507D}"/>
              </a:ext>
            </a:extLst>
          </p:cNvPr>
          <p:cNvPicPr>
            <a:picLocks noChangeAspect="1"/>
          </p:cNvPicPr>
          <p:nvPr/>
        </p:nvPicPr>
        <p:blipFill>
          <a:blip r:embed="rId11"/>
          <a:stretch>
            <a:fillRect/>
          </a:stretch>
        </p:blipFill>
        <p:spPr>
          <a:xfrm>
            <a:off x="5076723" y="5334442"/>
            <a:ext cx="1140245" cy="1229676"/>
          </a:xfrm>
          <a:prstGeom prst="rect">
            <a:avLst/>
          </a:prstGeom>
        </p:spPr>
      </p:pic>
    </p:spTree>
    <p:extLst>
      <p:ext uri="{BB962C8B-B14F-4D97-AF65-F5344CB8AC3E}">
        <p14:creationId xmlns:p14="http://schemas.microsoft.com/office/powerpoint/2010/main" val="330043752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LP 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80975" lvl="1" indent="0">
              <a:lnSpc>
                <a:spcPct val="120000"/>
              </a:lnSpc>
              <a:spcBef>
                <a:spcPts val="0"/>
              </a:spcBef>
              <a:spcAft>
                <a:spcPts val="0"/>
              </a:spcAft>
              <a:buNone/>
            </a:pPr>
            <a:r>
              <a:rPr lang="en-US" sz="2000" b="1" dirty="0">
                <a:solidFill>
                  <a:schemeClr val="tx1"/>
                </a:solidFill>
              </a:rPr>
              <a:t>               </a:t>
            </a:r>
            <a:r>
              <a:rPr lang="en-US" sz="200" b="1" dirty="0">
                <a:solidFill>
                  <a:schemeClr val="tx1"/>
                </a:solidFill>
              </a:rPr>
              <a:t> </a:t>
            </a:r>
            <a:r>
              <a:rPr lang="en-US" sz="2000" b="1" dirty="0">
                <a:solidFill>
                  <a:schemeClr val="tx1"/>
                </a:solidFill>
              </a:rPr>
              <a:t>Total (</a:t>
            </a:r>
            <a:r>
              <a:rPr lang="en-US" sz="2000" b="1" dirty="0">
                <a:solidFill>
                  <a:schemeClr val="tx1"/>
                </a:solidFill>
                <a:latin typeface="Calibri" panose="020F0502020204030204" pitchFamily="34" charset="0"/>
              </a:rPr>
              <a:t>1</a:t>
            </a:r>
            <a:r>
              <a:rPr lang="en-US" sz="2000" b="1" dirty="0">
                <a:solidFill>
                  <a:schemeClr val="tx1"/>
                </a:solidFill>
              </a:rPr>
              <a:t> vault):</a:t>
            </a:r>
            <a:r>
              <a:rPr lang="en-US" sz="2000" dirty="0">
                <a:solidFill>
                  <a:schemeClr val="tx1"/>
                </a:solidFill>
              </a:rPr>
              <a:t>	       </a:t>
            </a:r>
            <a:r>
              <a:rPr lang="en-US" sz="2000" dirty="0">
                <a:solidFill>
                  <a:schemeClr val="tx1"/>
                </a:solidFill>
                <a:latin typeface="Calibri" panose="020F0502020204030204" pitchFamily="34" charset="0"/>
              </a:rPr>
              <a:t>0.334 mm</a:t>
            </a:r>
            <a:r>
              <a:rPr lang="en-US" sz="2000" baseline="30000" dirty="0">
                <a:solidFill>
                  <a:schemeClr val="tx1"/>
                </a:solidFill>
                <a:latin typeface="Calibri" panose="020F0502020204030204" pitchFamily="34" charset="0"/>
              </a:rPr>
              <a:t>2</a:t>
            </a:r>
            <a:r>
              <a:rPr lang="en-US" sz="2000" dirty="0">
                <a:solidFill>
                  <a:schemeClr val="tx1"/>
                </a:solidFill>
                <a:latin typeface="Calibri" panose="020F0502020204030204" pitchFamily="34" charset="0"/>
              </a:rPr>
              <a:t>		          0.101 W	</a:t>
            </a:r>
            <a:endParaRPr lang="en-US" sz="2000" baseline="30000" dirty="0">
              <a:solidFill>
                <a:schemeClr val="tx1"/>
              </a:solidFill>
              <a:latin typeface="Calibri" panose="020F0502020204030204" pitchFamily="34" charset="0"/>
            </a:endParaRPr>
          </a:p>
          <a:p>
            <a:pPr marL="180975" lvl="1" indent="0">
              <a:lnSpc>
                <a:spcPct val="120000"/>
              </a:lnSpc>
              <a:spcBef>
                <a:spcPts val="0"/>
              </a:spcBef>
              <a:spcAft>
                <a:spcPts val="0"/>
              </a:spcAft>
              <a:buNone/>
            </a:pPr>
            <a:r>
              <a:rPr lang="en-US" sz="2000" b="1" dirty="0">
                <a:solidFill>
                  <a:schemeClr val="tx1"/>
                </a:solidFill>
              </a:rPr>
              <a:t>           Total (</a:t>
            </a:r>
            <a:r>
              <a:rPr lang="en-US" sz="2000" b="1" dirty="0">
                <a:solidFill>
                  <a:schemeClr val="tx1"/>
                </a:solidFill>
                <a:latin typeface="Calibri" panose="020F0502020204030204" pitchFamily="34" charset="0"/>
              </a:rPr>
              <a:t>32</a:t>
            </a:r>
            <a:r>
              <a:rPr lang="en-US" sz="2000" b="1" dirty="0">
                <a:solidFill>
                  <a:schemeClr val="tx1"/>
                </a:solidFill>
              </a:rPr>
              <a:t> vaults):</a:t>
            </a:r>
            <a:r>
              <a:rPr lang="en-US" sz="2000" dirty="0">
                <a:solidFill>
                  <a:schemeClr val="tx1"/>
                </a:solidFill>
              </a:rPr>
              <a:t>	       </a:t>
            </a:r>
            <a:r>
              <a:rPr lang="en-US" sz="2000" dirty="0">
                <a:solidFill>
                  <a:schemeClr val="tx1"/>
                </a:solidFill>
                <a:latin typeface="Calibri" panose="020F0502020204030204" pitchFamily="34" charset="0"/>
              </a:rPr>
              <a:t>10.69 mm</a:t>
            </a:r>
            <a:r>
              <a:rPr lang="en-US" sz="2000" baseline="30000" dirty="0">
                <a:solidFill>
                  <a:schemeClr val="tx1"/>
                </a:solidFill>
                <a:latin typeface="Calibri" panose="020F0502020204030204" pitchFamily="34" charset="0"/>
              </a:rPr>
              <a:t>2	</a:t>
            </a:r>
            <a:r>
              <a:rPr lang="en-US" sz="2000" dirty="0">
                <a:solidFill>
                  <a:schemeClr val="tx1"/>
                </a:solidFill>
                <a:latin typeface="Calibri" panose="020F0502020204030204" pitchFamily="34" charset="0"/>
              </a:rPr>
              <a:t>	          3.23 W</a:t>
            </a:r>
            <a:endParaRPr lang="en-US" sz="2000" baseline="30000" dirty="0">
              <a:solidFill>
                <a:schemeClr val="tx1"/>
              </a:solidFill>
              <a:latin typeface="Calibri" panose="020F0502020204030204" pitchFamily="34" charset="0"/>
            </a:endParaRPr>
          </a:p>
          <a:p>
            <a:pPr marL="180975" lvl="1" indent="0">
              <a:lnSpc>
                <a:spcPct val="120000"/>
              </a:lnSpc>
              <a:spcBef>
                <a:spcPts val="0"/>
              </a:spcBef>
              <a:spcAft>
                <a:spcPts val="0"/>
              </a:spcAft>
              <a:buNone/>
            </a:pPr>
            <a:r>
              <a:rPr lang="en-US" sz="2000" b="1" dirty="0">
                <a:solidFill>
                  <a:schemeClr val="tx1"/>
                </a:solidFill>
                <a:latin typeface="Calibri" panose="020F0502020204030204" pitchFamily="34" charset="0"/>
              </a:rPr>
              <a:t>%</a:t>
            </a:r>
            <a:r>
              <a:rPr lang="en-US" sz="2000" b="1" dirty="0">
                <a:solidFill>
                  <a:schemeClr val="tx1"/>
                </a:solidFill>
              </a:rPr>
              <a:t> of a Xeon CPU core:</a:t>
            </a:r>
            <a:r>
              <a:rPr lang="en-US" sz="2000" dirty="0">
                <a:solidFill>
                  <a:schemeClr val="tx1"/>
                </a:solidFill>
              </a:rPr>
              <a:t>	       </a:t>
            </a:r>
            <a:r>
              <a:rPr lang="en-US" sz="2000" b="1" dirty="0">
                <a:solidFill>
                  <a:srgbClr val="0070C0"/>
                </a:solidFill>
                <a:latin typeface="Calibri" panose="020F0502020204030204" pitchFamily="34" charset="0"/>
              </a:rPr>
              <a:t>1%			          1%</a:t>
            </a:r>
          </a:p>
          <a:p>
            <a:pPr marL="177800" indent="0">
              <a:lnSpc>
                <a:spcPct val="120000"/>
              </a:lnSpc>
              <a:spcBef>
                <a:spcPts val="0"/>
              </a:spcBef>
              <a:spcAft>
                <a:spcPts val="0"/>
              </a:spcAft>
              <a:buNone/>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B429080-6773-004C-B2E3-4D56C17EAD88}"/>
              </a:ext>
            </a:extLst>
          </p:cNvPr>
          <p:cNvPicPr>
            <a:picLocks noChangeAspect="1"/>
          </p:cNvPicPr>
          <p:nvPr/>
        </p:nvPicPr>
        <p:blipFill rotWithShape="1">
          <a:blip r:embed="rId4"/>
          <a:srcRect t="15771"/>
          <a:stretch/>
        </p:blipFill>
        <p:spPr>
          <a:xfrm>
            <a:off x="1956020" y="2515204"/>
            <a:ext cx="7516465" cy="2558231"/>
          </a:xfrm>
          <a:prstGeom prst="rect">
            <a:avLst/>
          </a:prstGeom>
        </p:spPr>
      </p:pic>
      <p:pic>
        <p:nvPicPr>
          <p:cNvPr id="13" name="Picture 12">
            <a:extLst>
              <a:ext uri="{FF2B5EF4-FFF2-40B4-BE49-F238E27FC236}">
                <a16:creationId xmlns:a16="http://schemas.microsoft.com/office/drawing/2014/main" id="{5D0D50E8-DDDA-BF47-BDF6-E79C94DC6207}"/>
              </a:ext>
            </a:extLst>
          </p:cNvPr>
          <p:cNvPicPr>
            <a:picLocks noChangeAspect="1"/>
          </p:cNvPicPr>
          <p:nvPr/>
        </p:nvPicPr>
        <p:blipFill rotWithShape="1">
          <a:blip r:embed="rId5"/>
          <a:srcRect t="30487" r="72020" b="18476"/>
          <a:stretch/>
        </p:blipFill>
        <p:spPr>
          <a:xfrm>
            <a:off x="366963" y="3109351"/>
            <a:ext cx="2284505" cy="1369938"/>
          </a:xfrm>
          <a:prstGeom prst="rect">
            <a:avLst/>
          </a:prstGeom>
        </p:spPr>
      </p:pic>
    </p:spTree>
    <p:custDataLst>
      <p:tags r:id="rId1"/>
    </p:custDataLst>
    <p:extLst>
      <p:ext uri="{BB962C8B-B14F-4D97-AF65-F5344CB8AC3E}">
        <p14:creationId xmlns:p14="http://schemas.microsoft.com/office/powerpoint/2010/main" val="4964251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LP 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80975" lvl="1" indent="0">
              <a:lnSpc>
                <a:spcPct val="120000"/>
              </a:lnSpc>
              <a:spcBef>
                <a:spcPts val="0"/>
              </a:spcBef>
              <a:spcAft>
                <a:spcPts val="0"/>
              </a:spcAft>
              <a:buNone/>
            </a:pPr>
            <a:r>
              <a:rPr lang="en-US" sz="2000" b="1" dirty="0">
                <a:solidFill>
                  <a:schemeClr val="tx1"/>
                </a:solidFill>
              </a:rPr>
              <a:t>               </a:t>
            </a:r>
            <a:r>
              <a:rPr lang="en-US" sz="200" b="1" dirty="0">
                <a:solidFill>
                  <a:schemeClr val="tx1"/>
                </a:solidFill>
              </a:rPr>
              <a:t> </a:t>
            </a: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B429080-6773-004C-B2E3-4D56C17EAD88}"/>
              </a:ext>
            </a:extLst>
          </p:cNvPr>
          <p:cNvPicPr>
            <a:picLocks noChangeAspect="1"/>
          </p:cNvPicPr>
          <p:nvPr/>
        </p:nvPicPr>
        <p:blipFill rotWithShape="1">
          <a:blip r:embed="rId4"/>
          <a:srcRect t="15771"/>
          <a:stretch/>
        </p:blipFill>
        <p:spPr>
          <a:xfrm>
            <a:off x="1956020" y="2515204"/>
            <a:ext cx="7516465" cy="2558231"/>
          </a:xfrm>
          <a:prstGeom prst="rect">
            <a:avLst/>
          </a:prstGeom>
        </p:spPr>
      </p:pic>
      <p:pic>
        <p:nvPicPr>
          <p:cNvPr id="13" name="Picture 12">
            <a:extLst>
              <a:ext uri="{FF2B5EF4-FFF2-40B4-BE49-F238E27FC236}">
                <a16:creationId xmlns:a16="http://schemas.microsoft.com/office/drawing/2014/main" id="{5D0D50E8-DDDA-BF47-BDF6-E79C94DC6207}"/>
              </a:ext>
            </a:extLst>
          </p:cNvPr>
          <p:cNvPicPr>
            <a:picLocks noChangeAspect="1"/>
          </p:cNvPicPr>
          <p:nvPr/>
        </p:nvPicPr>
        <p:blipFill rotWithShape="1">
          <a:blip r:embed="rId5"/>
          <a:srcRect t="30487" r="72020" b="18476"/>
          <a:stretch/>
        </p:blipFill>
        <p:spPr>
          <a:xfrm>
            <a:off x="366963" y="3109351"/>
            <a:ext cx="2284505" cy="1369938"/>
          </a:xfrm>
          <a:prstGeom prst="rect">
            <a:avLst/>
          </a:prstGeom>
        </p:spPr>
      </p:pic>
      <p:sp>
        <p:nvSpPr>
          <p:cNvPr id="7" name="Rounded Rectangle 6">
            <a:extLst>
              <a:ext uri="{FF2B5EF4-FFF2-40B4-BE49-F238E27FC236}">
                <a16:creationId xmlns:a16="http://schemas.microsoft.com/office/drawing/2014/main" id="{D83EE99D-3FC5-A547-8FDE-965ADF8CE1AC}"/>
              </a:ext>
            </a:extLst>
          </p:cNvPr>
          <p:cNvSpPr/>
          <p:nvPr/>
        </p:nvSpPr>
        <p:spPr>
          <a:xfrm>
            <a:off x="366963" y="5196220"/>
            <a:ext cx="8410072" cy="1099078"/>
          </a:xfrm>
          <a:prstGeom prst="roundRect">
            <a:avLst>
              <a:gd name="adj" fmla="val 7378"/>
            </a:avLst>
          </a:prstGeom>
          <a:solidFill>
            <a:srgbClr val="0070C0">
              <a:alpha val="15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marR="0" lvl="1" indent="0" algn="ctr" defTabSz="4572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GenASM has </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low area and power overheads</a:t>
            </a:r>
          </a:p>
        </p:txBody>
      </p:sp>
    </p:spTree>
    <p:custDataLst>
      <p:tags r:id="rId1"/>
    </p:custDataLst>
    <p:extLst>
      <p:ext uri="{BB962C8B-B14F-4D97-AF65-F5344CB8AC3E}">
        <p14:creationId xmlns:p14="http://schemas.microsoft.com/office/powerpoint/2010/main" val="7810497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BA8B-0698-D349-9205-A74EBA6580FE}"/>
              </a:ext>
            </a:extLst>
          </p:cNvPr>
          <p:cNvSpPr>
            <a:spLocks noGrp="1"/>
          </p:cNvSpPr>
          <p:nvPr>
            <p:ph type="title"/>
          </p:nvPr>
        </p:nvSpPr>
        <p:spPr>
          <a:xfrm>
            <a:off x="366963" y="257434"/>
            <a:ext cx="8410073" cy="753467"/>
          </a:xfrm>
        </p:spPr>
        <p:txBody>
          <a:bodyPr>
            <a:normAutofit fontScale="90000"/>
          </a:bodyPr>
          <a:lstStyle/>
          <a:p>
            <a:r>
              <a:rPr lang="en-US" dirty="0"/>
              <a:t>Use Cases of GenASM</a:t>
            </a:r>
          </a:p>
        </p:txBody>
      </p:sp>
      <p:sp>
        <p:nvSpPr>
          <p:cNvPr id="4" name="Slide Number Placeholder 3">
            <a:extLst>
              <a:ext uri="{FF2B5EF4-FFF2-40B4-BE49-F238E27FC236}">
                <a16:creationId xmlns:a16="http://schemas.microsoft.com/office/drawing/2014/main" id="{2E1C568A-8161-DC45-9CE8-49E57D3396F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5" name="Text Box 5">
            <a:extLst>
              <a:ext uri="{FF2B5EF4-FFF2-40B4-BE49-F238E27FC236}">
                <a16:creationId xmlns:a16="http://schemas.microsoft.com/office/drawing/2014/main" id="{7310741F-6C37-5F4F-BD15-002DE9458E8A}"/>
              </a:ext>
            </a:extLst>
          </p:cNvPr>
          <p:cNvSpPr txBox="1"/>
          <p:nvPr/>
        </p:nvSpPr>
        <p:spPr>
          <a:xfrm>
            <a:off x="2542479" y="1301501"/>
            <a:ext cx="3847922" cy="575782"/>
          </a:xfrm>
          <a:prstGeom prst="roundRect">
            <a:avLst/>
          </a:prstGeom>
          <a:solidFill>
            <a:srgbClr val="E0085F"/>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Indexing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6" name="Text Box 7">
            <a:extLst>
              <a:ext uri="{FF2B5EF4-FFF2-40B4-BE49-F238E27FC236}">
                <a16:creationId xmlns:a16="http://schemas.microsoft.com/office/drawing/2014/main" id="{E0861587-957D-784A-8ADA-2B40711C2574}"/>
              </a:ext>
            </a:extLst>
          </p:cNvPr>
          <p:cNvSpPr txBox="1"/>
          <p:nvPr/>
        </p:nvSpPr>
        <p:spPr>
          <a:xfrm>
            <a:off x="2542468" y="2505281"/>
            <a:ext cx="3847934" cy="575782"/>
          </a:xfrm>
          <a:prstGeom prst="roundRect">
            <a:avLst/>
          </a:prstGeom>
          <a:solidFill>
            <a:srgbClr val="0070C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Seeding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7" name="Text Box 8">
            <a:extLst>
              <a:ext uri="{FF2B5EF4-FFF2-40B4-BE49-F238E27FC236}">
                <a16:creationId xmlns:a16="http://schemas.microsoft.com/office/drawing/2014/main" id="{7AF52C67-0ADF-8843-9FB5-33CD043515E1}"/>
              </a:ext>
            </a:extLst>
          </p:cNvPr>
          <p:cNvSpPr txBox="1"/>
          <p:nvPr/>
        </p:nvSpPr>
        <p:spPr>
          <a:xfrm>
            <a:off x="2542468" y="3707848"/>
            <a:ext cx="3847914" cy="575782"/>
          </a:xfrm>
          <a:prstGeom prst="roundRect">
            <a:avLst/>
          </a:prstGeom>
          <a:solidFill>
            <a:srgbClr val="00B05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Pre-Alignment Filtering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8" name="Text Box 9">
            <a:extLst>
              <a:ext uri="{FF2B5EF4-FFF2-40B4-BE49-F238E27FC236}">
                <a16:creationId xmlns:a16="http://schemas.microsoft.com/office/drawing/2014/main" id="{F033AC1C-2764-1C4F-9DFC-2EB4B15DF8EC}"/>
              </a:ext>
            </a:extLst>
          </p:cNvPr>
          <p:cNvSpPr txBox="1"/>
          <p:nvPr/>
        </p:nvSpPr>
        <p:spPr>
          <a:xfrm>
            <a:off x="2515318" y="4910415"/>
            <a:ext cx="3847908" cy="575782"/>
          </a:xfrm>
          <a:prstGeom prst="roundRect">
            <a:avLst/>
          </a:prstGeom>
          <a:solidFill>
            <a:srgbClr val="7030A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cs typeface="Calibri" panose="020F0502020204030204" pitchFamily="34" charset="0"/>
              </a:rPr>
              <a:t>Read Alignment</a:t>
            </a:r>
          </a:p>
        </p:txBody>
      </p:sp>
      <p:cxnSp>
        <p:nvCxnSpPr>
          <p:cNvPr id="9" name="Straight Arrow Connector 8">
            <a:extLst>
              <a:ext uri="{FF2B5EF4-FFF2-40B4-BE49-F238E27FC236}">
                <a16:creationId xmlns:a16="http://schemas.microsoft.com/office/drawing/2014/main" id="{3663F867-3FDD-A043-9125-14459CE72150}"/>
              </a:ext>
            </a:extLst>
          </p:cNvPr>
          <p:cNvCxnSpPr/>
          <p:nvPr/>
        </p:nvCxnSpPr>
        <p:spPr>
          <a:xfrm>
            <a:off x="2193394" y="1589392"/>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19">
            <a:extLst>
              <a:ext uri="{FF2B5EF4-FFF2-40B4-BE49-F238E27FC236}">
                <a16:creationId xmlns:a16="http://schemas.microsoft.com/office/drawing/2014/main" id="{B0DDCA0B-151A-2E4C-BA43-1228339A8BCF}"/>
              </a:ext>
            </a:extLst>
          </p:cNvPr>
          <p:cNvSpPr txBox="1"/>
          <p:nvPr/>
        </p:nvSpPr>
        <p:spPr>
          <a:xfrm>
            <a:off x="817331" y="1305245"/>
            <a:ext cx="1348902"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Reference genome</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2" name="Text Box 22">
            <a:extLst>
              <a:ext uri="{FF2B5EF4-FFF2-40B4-BE49-F238E27FC236}">
                <a16:creationId xmlns:a16="http://schemas.microsoft.com/office/drawing/2014/main" id="{F7E52F9A-20FE-4D4F-A2F8-434344E39DD2}"/>
              </a:ext>
            </a:extLst>
          </p:cNvPr>
          <p:cNvSpPr txBox="1"/>
          <p:nvPr/>
        </p:nvSpPr>
        <p:spPr>
          <a:xfrm>
            <a:off x="4571998" y="1947901"/>
            <a:ext cx="3200517"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Hash table based index</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4" name="Text Box 28">
            <a:extLst>
              <a:ext uri="{FF2B5EF4-FFF2-40B4-BE49-F238E27FC236}">
                <a16:creationId xmlns:a16="http://schemas.microsoft.com/office/drawing/2014/main" id="{3BF7982F-CEFA-794D-B271-A7AF41EA81BF}"/>
              </a:ext>
            </a:extLst>
          </p:cNvPr>
          <p:cNvSpPr txBox="1"/>
          <p:nvPr/>
        </p:nvSpPr>
        <p:spPr>
          <a:xfrm>
            <a:off x="4571998" y="3141343"/>
            <a:ext cx="3847934"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Candidate mapping locations</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5" name="Text Box 30">
            <a:extLst>
              <a:ext uri="{FF2B5EF4-FFF2-40B4-BE49-F238E27FC236}">
                <a16:creationId xmlns:a16="http://schemas.microsoft.com/office/drawing/2014/main" id="{D319116F-880C-E84C-AD77-2105F34D1414}"/>
              </a:ext>
            </a:extLst>
          </p:cNvPr>
          <p:cNvSpPr txBox="1"/>
          <p:nvPr/>
        </p:nvSpPr>
        <p:spPr>
          <a:xfrm>
            <a:off x="3479481" y="5865301"/>
            <a:ext cx="2185034" cy="4057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Optimal alignment</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4EF138C6-7330-634E-AA83-326E65627314}"/>
              </a:ext>
            </a:extLst>
          </p:cNvPr>
          <p:cNvCxnSpPr/>
          <p:nvPr/>
        </p:nvCxnSpPr>
        <p:spPr>
          <a:xfrm>
            <a:off x="2194344" y="2825067"/>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 Box 19">
            <a:extLst>
              <a:ext uri="{FF2B5EF4-FFF2-40B4-BE49-F238E27FC236}">
                <a16:creationId xmlns:a16="http://schemas.microsoft.com/office/drawing/2014/main" id="{C686FC58-3056-614C-B546-C2FE5256987B}"/>
              </a:ext>
            </a:extLst>
          </p:cNvPr>
          <p:cNvSpPr txBox="1"/>
          <p:nvPr/>
        </p:nvSpPr>
        <p:spPr>
          <a:xfrm>
            <a:off x="430159" y="2439544"/>
            <a:ext cx="1763229" cy="113660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Reads from sequenced genome</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0F40D0E2-10E1-AD43-877D-5A937882599D}"/>
              </a:ext>
            </a:extLst>
          </p:cNvPr>
          <p:cNvCxnSpPr>
            <a:cxnSpLocks/>
          </p:cNvCxnSpPr>
          <p:nvPr/>
        </p:nvCxnSpPr>
        <p:spPr>
          <a:xfrm>
            <a:off x="4571999" y="1909941"/>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CF866F2-0746-134C-8C9F-EB87CD68838C}"/>
              </a:ext>
            </a:extLst>
          </p:cNvPr>
          <p:cNvCxnSpPr>
            <a:cxnSpLocks/>
          </p:cNvCxnSpPr>
          <p:nvPr/>
        </p:nvCxnSpPr>
        <p:spPr>
          <a:xfrm>
            <a:off x="4571998" y="3109395"/>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 Box 28">
            <a:extLst>
              <a:ext uri="{FF2B5EF4-FFF2-40B4-BE49-F238E27FC236}">
                <a16:creationId xmlns:a16="http://schemas.microsoft.com/office/drawing/2014/main" id="{AA28D70A-0F04-4D48-8F94-987365740E5C}"/>
              </a:ext>
            </a:extLst>
          </p:cNvPr>
          <p:cNvSpPr txBox="1"/>
          <p:nvPr/>
        </p:nvSpPr>
        <p:spPr>
          <a:xfrm>
            <a:off x="4571998" y="4335195"/>
            <a:ext cx="4457695"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Remaining candidate mapping locations</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951A6ACD-C71F-B443-A1A5-7D0E0711A90A}"/>
              </a:ext>
            </a:extLst>
          </p:cNvPr>
          <p:cNvCxnSpPr>
            <a:cxnSpLocks/>
          </p:cNvCxnSpPr>
          <p:nvPr/>
        </p:nvCxnSpPr>
        <p:spPr>
          <a:xfrm>
            <a:off x="4571999" y="4320747"/>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51DC49-66B2-8045-B4CB-9B1E958A5826}"/>
              </a:ext>
            </a:extLst>
          </p:cNvPr>
          <p:cNvCxnSpPr>
            <a:cxnSpLocks/>
          </p:cNvCxnSpPr>
          <p:nvPr/>
        </p:nvCxnSpPr>
        <p:spPr>
          <a:xfrm flipH="1">
            <a:off x="4571998" y="5503812"/>
            <a:ext cx="0" cy="407131"/>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Text Box 7">
            <a:extLst>
              <a:ext uri="{FF2B5EF4-FFF2-40B4-BE49-F238E27FC236}">
                <a16:creationId xmlns:a16="http://schemas.microsoft.com/office/drawing/2014/main" id="{310139C6-C310-E445-925B-044852637F35}"/>
              </a:ext>
            </a:extLst>
          </p:cNvPr>
          <p:cNvSpPr txBox="1"/>
          <p:nvPr/>
        </p:nvSpPr>
        <p:spPr>
          <a:xfrm>
            <a:off x="2542448" y="1303200"/>
            <a:ext cx="3847934" cy="575782"/>
          </a:xfrm>
          <a:prstGeom prst="roundRect">
            <a:avLst/>
          </a:prstGeom>
          <a:solidFill>
            <a:schemeClr val="bg1">
              <a:lumMod val="75000"/>
            </a:schemeClr>
          </a:solidFill>
          <a:ln w="38100">
            <a:solidFill>
              <a:schemeClr val="bg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Indexing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9" name="Text Box 7">
            <a:extLst>
              <a:ext uri="{FF2B5EF4-FFF2-40B4-BE49-F238E27FC236}">
                <a16:creationId xmlns:a16="http://schemas.microsoft.com/office/drawing/2014/main" id="{EDE30F21-6B4E-814A-AC64-15224A0FEB91}"/>
              </a:ext>
            </a:extLst>
          </p:cNvPr>
          <p:cNvSpPr txBox="1"/>
          <p:nvPr/>
        </p:nvSpPr>
        <p:spPr>
          <a:xfrm>
            <a:off x="2542468" y="2505600"/>
            <a:ext cx="3847934" cy="575782"/>
          </a:xfrm>
          <a:prstGeom prst="roundRect">
            <a:avLst/>
          </a:prstGeom>
          <a:solidFill>
            <a:schemeClr val="bg1">
              <a:lumMod val="75000"/>
            </a:schemeClr>
          </a:solidFill>
          <a:ln w="38100">
            <a:solidFill>
              <a:schemeClr val="bg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Seeding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183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of GenASM (cont’d.)</a:t>
            </a: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p:txBody>
          <a:bodyPr>
            <a:noAutofit/>
          </a:bodyPr>
          <a:lstStyle/>
          <a:p>
            <a:pPr marL="444500" indent="-306388">
              <a:lnSpc>
                <a:spcPct val="120000"/>
              </a:lnSpc>
              <a:spcBef>
                <a:spcPts val="0"/>
              </a:spcBef>
              <a:spcAft>
                <a:spcPts val="0"/>
              </a:spcAft>
              <a:buClr>
                <a:srgbClr val="7030A0"/>
              </a:buClr>
              <a:buSzPct val="100000"/>
              <a:buAutoNum type="arabicParenBoth"/>
            </a:pPr>
            <a:r>
              <a:rPr lang="en-US" sz="2200" b="1" dirty="0">
                <a:solidFill>
                  <a:srgbClr val="7030A0"/>
                </a:solidFill>
                <a:latin typeface="Calibri" panose="020F0502020204030204" pitchFamily="34" charset="0"/>
              </a:rPr>
              <a:t> </a:t>
            </a:r>
            <a:r>
              <a:rPr lang="en-US" sz="2200" b="1" dirty="0">
                <a:solidFill>
                  <a:srgbClr val="7030A0"/>
                </a:solidFill>
              </a:rPr>
              <a:t>Read Alignment Step of Read Mapping</a:t>
            </a:r>
          </a:p>
          <a:p>
            <a:pPr lvl="1" indent="-217488">
              <a:lnSpc>
                <a:spcPct val="120000"/>
              </a:lnSpc>
              <a:spcBef>
                <a:spcPts val="0"/>
              </a:spcBef>
              <a:spcAft>
                <a:spcPts val="0"/>
              </a:spcAft>
              <a:buClr>
                <a:srgbClr val="1F8DD3"/>
              </a:buClr>
            </a:pPr>
            <a:r>
              <a:rPr lang="en-US" sz="2200" dirty="0">
                <a:solidFill>
                  <a:schemeClr val="tx1"/>
                </a:solidFill>
              </a:rPr>
              <a:t>Find the </a:t>
            </a:r>
            <a:r>
              <a:rPr lang="en-US" sz="2200" dirty="0">
                <a:solidFill>
                  <a:srgbClr val="7A20C9"/>
                </a:solidFill>
              </a:rPr>
              <a:t>optimal alignment</a:t>
            </a:r>
            <a:r>
              <a:rPr lang="en-US" sz="2200" dirty="0">
                <a:solidFill>
                  <a:schemeClr val="tx1"/>
                </a:solidFill>
              </a:rPr>
              <a:t> of how reads map to candidate reference regions</a:t>
            </a:r>
          </a:p>
          <a:p>
            <a:pPr marL="444500" indent="-306388">
              <a:lnSpc>
                <a:spcPct val="120000"/>
              </a:lnSpc>
              <a:spcAft>
                <a:spcPts val="0"/>
              </a:spcAft>
              <a:buClr>
                <a:srgbClr val="00B050"/>
              </a:buClr>
              <a:buSzPct val="100000"/>
              <a:buFont typeface="Wingdings" pitchFamily="2" charset="2"/>
              <a:buAutoNum type="arabicParenBoth"/>
            </a:pPr>
            <a:r>
              <a:rPr lang="en-US" sz="2200" b="1" dirty="0">
                <a:solidFill>
                  <a:srgbClr val="00B050"/>
                </a:solidFill>
                <a:latin typeface="Calibri" panose="020F0502020204030204" pitchFamily="34" charset="0"/>
              </a:rPr>
              <a:t> </a:t>
            </a:r>
            <a:r>
              <a:rPr lang="en-US" sz="2200" b="1" dirty="0">
                <a:solidFill>
                  <a:srgbClr val="00B050"/>
                </a:solidFill>
              </a:rPr>
              <a:t>Pre-Alignment Filtering for Short Reads</a:t>
            </a:r>
          </a:p>
          <a:p>
            <a:pPr lvl="1" indent="-217488">
              <a:lnSpc>
                <a:spcPct val="120000"/>
              </a:lnSpc>
              <a:spcBef>
                <a:spcPts val="0"/>
              </a:spcBef>
              <a:spcAft>
                <a:spcPts val="0"/>
              </a:spcAft>
            </a:pPr>
            <a:r>
              <a:rPr lang="en-US" sz="2200" dirty="0">
                <a:solidFill>
                  <a:schemeClr val="tx1"/>
                </a:solidFill>
              </a:rPr>
              <a:t>Quickly identify and </a:t>
            </a:r>
            <a:r>
              <a:rPr lang="en-US" sz="2200" dirty="0">
                <a:solidFill>
                  <a:srgbClr val="00B050"/>
                </a:solidFill>
              </a:rPr>
              <a:t>filter out the unlikely</a:t>
            </a:r>
            <a:r>
              <a:rPr lang="en-US" sz="2200" dirty="0">
                <a:solidFill>
                  <a:schemeClr val="tx1"/>
                </a:solidFill>
              </a:rPr>
              <a:t> candidate reference regions for each read</a:t>
            </a:r>
            <a:endParaRPr lang="en-US" sz="2200" b="1" dirty="0">
              <a:solidFill>
                <a:schemeClr val="tx1"/>
              </a:solidFill>
            </a:endParaRPr>
          </a:p>
          <a:p>
            <a:pPr marL="444500" indent="-304800">
              <a:lnSpc>
                <a:spcPct val="120000"/>
              </a:lnSpc>
              <a:spcAft>
                <a:spcPts val="0"/>
              </a:spcAft>
              <a:buClr>
                <a:srgbClr val="FE6200"/>
              </a:buClr>
              <a:buSzPct val="100000"/>
              <a:buAutoNum type="arabicParenBoth"/>
            </a:pPr>
            <a:r>
              <a:rPr lang="en-US" sz="2200" b="1" dirty="0">
                <a:solidFill>
                  <a:srgbClr val="FE6200"/>
                </a:solidFill>
                <a:latin typeface="Calibri" panose="020F0502020204030204" pitchFamily="34" charset="0"/>
              </a:rPr>
              <a:t> </a:t>
            </a:r>
            <a:r>
              <a:rPr lang="en-US" sz="2200" b="1" dirty="0">
                <a:solidFill>
                  <a:srgbClr val="FE6200"/>
                </a:solidFill>
              </a:rPr>
              <a:t>Edit Distance Calculation</a:t>
            </a:r>
          </a:p>
          <a:p>
            <a:pPr lvl="1" indent="-217488">
              <a:lnSpc>
                <a:spcPct val="120000"/>
              </a:lnSpc>
              <a:spcBef>
                <a:spcPts val="0"/>
              </a:spcBef>
              <a:spcAft>
                <a:spcPts val="0"/>
              </a:spcAft>
            </a:pPr>
            <a:r>
              <a:rPr lang="en-US" sz="2200" dirty="0">
                <a:solidFill>
                  <a:schemeClr val="tx1"/>
                </a:solidFill>
              </a:rPr>
              <a:t>Measure the </a:t>
            </a:r>
            <a:r>
              <a:rPr lang="en-US" sz="2200" dirty="0">
                <a:solidFill>
                  <a:srgbClr val="FE6200"/>
                </a:solidFill>
              </a:rPr>
              <a:t>similarity</a:t>
            </a:r>
            <a:r>
              <a:rPr lang="en-US" sz="2200" dirty="0"/>
              <a:t> or </a:t>
            </a:r>
            <a:r>
              <a:rPr lang="en-US" sz="2200" dirty="0">
                <a:solidFill>
                  <a:srgbClr val="FE6200"/>
                </a:solidFill>
              </a:rPr>
              <a:t>distance</a:t>
            </a:r>
            <a:r>
              <a:rPr lang="en-US" sz="2200" dirty="0"/>
              <a:t> </a:t>
            </a:r>
            <a:r>
              <a:rPr lang="en-US" sz="2200" dirty="0">
                <a:solidFill>
                  <a:schemeClr val="tx1"/>
                </a:solidFill>
              </a:rPr>
              <a:t>between two sequences</a:t>
            </a:r>
          </a:p>
          <a:p>
            <a:pPr marL="500063" indent="-360363">
              <a:lnSpc>
                <a:spcPct val="120000"/>
              </a:lnSpc>
              <a:spcBef>
                <a:spcPts val="2400"/>
              </a:spcBef>
              <a:spcAft>
                <a:spcPts val="0"/>
              </a:spcAft>
              <a:buClr>
                <a:srgbClr val="0070C0"/>
              </a:buClr>
            </a:pPr>
            <a:r>
              <a:rPr lang="en-US" sz="2200" dirty="0">
                <a:solidFill>
                  <a:srgbClr val="0070C0"/>
                </a:solidFill>
              </a:rPr>
              <a:t>Other possible use cases of GenASM </a:t>
            </a:r>
            <a:r>
              <a:rPr lang="en-US" sz="2200" dirty="0">
                <a:solidFill>
                  <a:schemeClr val="tx1"/>
                </a:solidFill>
              </a:rPr>
              <a:t>in our paper:</a:t>
            </a:r>
          </a:p>
          <a:p>
            <a:pPr lvl="1" indent="-217488">
              <a:lnSpc>
                <a:spcPct val="120000"/>
              </a:lnSpc>
              <a:spcBef>
                <a:spcPts val="0"/>
              </a:spcBef>
              <a:spcAft>
                <a:spcPts val="0"/>
              </a:spcAft>
            </a:pPr>
            <a:r>
              <a:rPr lang="en-US" sz="2200" dirty="0">
                <a:solidFill>
                  <a:schemeClr val="tx1"/>
                </a:solidFill>
              </a:rPr>
              <a:t>Read-to-read overlap finding, hash-table based indexing, whole genome alignment, generic text search</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383763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Results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1E72C4E4-5A27-494B-8463-EC7E529EBE6B}"/>
              </a:ext>
            </a:extLst>
          </p:cNvPr>
          <p:cNvSpPr txBox="1">
            <a:spLocks/>
          </p:cNvSpPr>
          <p:nvPr/>
        </p:nvSpPr>
        <p:spPr>
          <a:xfrm>
            <a:off x="366957" y="4338918"/>
            <a:ext cx="8410073" cy="38786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00B050"/>
              </a:buClr>
              <a:buSzPct val="110000"/>
              <a:buFont typeface="Wingdings" pitchFamily="2" charset="2"/>
              <a:buAutoNum type="arabicParenBoth" startAt="2"/>
              <a:tabLst/>
              <a:defRPr/>
            </a:pPr>
            <a:endParaRPr kumimoji="0" lang="en-US" sz="22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endParaRPr>
          </a:p>
        </p:txBody>
      </p:sp>
      <p:sp>
        <p:nvSpPr>
          <p:cNvPr id="18" name="Content Placeholder 2">
            <a:extLst>
              <a:ext uri="{FF2B5EF4-FFF2-40B4-BE49-F238E27FC236}">
                <a16:creationId xmlns:a16="http://schemas.microsoft.com/office/drawing/2014/main" id="{2B3E9A52-8729-2A44-8282-625EC18B462E}"/>
              </a:ext>
            </a:extLst>
          </p:cNvPr>
          <p:cNvSpPr txBox="1">
            <a:spLocks/>
          </p:cNvSpPr>
          <p:nvPr/>
        </p:nvSpPr>
        <p:spPr>
          <a:xfrm>
            <a:off x="366957" y="7329700"/>
            <a:ext cx="8410073" cy="4744868"/>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39913" marR="0" lvl="1" indent="-204788" algn="l" defTabSz="914400" rtl="0" eaLnBrk="1" fontAlgn="auto" latinLnBrk="0" hangingPunct="1">
              <a:lnSpc>
                <a:spcPct val="120000"/>
              </a:lnSpc>
              <a:spcBef>
                <a:spcPts val="0"/>
              </a:spcBef>
              <a:spcAft>
                <a:spcPts val="0"/>
              </a:spcAft>
              <a:buClr>
                <a:srgbClr val="4A66AC"/>
              </a:buClr>
              <a:buSzPct val="90000"/>
              <a:buFont typeface="Courier New" panose="02070309020205020404" pitchFamily="49" charset="0"/>
              <a:buChar char="o"/>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FE6200"/>
              </a:buClr>
              <a:buSzPct val="105000"/>
              <a:buFont typeface="Wingdings" pitchFamily="2" charset="2"/>
              <a:buAutoNum type="arabicParenBoth" startAt="3"/>
              <a:tabLst/>
              <a:defRPr/>
            </a:pPr>
            <a:endParaRPr kumimoji="0" lang="en-US" sz="22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233078"/>
            <a:ext cx="8410072" cy="2065604"/>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orbel" panose="020B0503020204020204"/>
              <a:ea typeface="+mn-ea"/>
              <a:cs typeface="+mn-cs"/>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618764"/>
            <a:ext cx="8410073" cy="956951"/>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895798"/>
            <a:ext cx="8410073" cy="1345359"/>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E6200"/>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1" y="1233077"/>
            <a:ext cx="8410069"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100" b="1" dirty="0">
                <a:solidFill>
                  <a:srgbClr val="7030A0"/>
                </a:solidFill>
                <a:latin typeface="Calibri" panose="020F0502020204030204" pitchFamily="34" charset="0"/>
              </a:rPr>
              <a:t> </a:t>
            </a:r>
            <a:r>
              <a:rPr lang="en-US" sz="2100" b="1" dirty="0">
                <a:solidFill>
                  <a:srgbClr val="7030A0"/>
                </a:solidFill>
              </a:rPr>
              <a:t>Read Alignment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116×</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37×</a:t>
            </a:r>
            <a:r>
              <a:rPr lang="en-US" dirty="0">
                <a:solidFill>
                  <a:srgbClr val="7A20C9"/>
                </a:solidFill>
              </a:rPr>
              <a:t> </a:t>
            </a:r>
            <a:r>
              <a:rPr lang="en-US" dirty="0">
                <a:solidFill>
                  <a:schemeClr val="tx1"/>
                </a:solidFill>
              </a:rPr>
              <a:t>less power than </a:t>
            </a:r>
            <a:r>
              <a:rPr lang="en-US" b="1" dirty="0">
                <a:solidFill>
                  <a:schemeClr val="tx1"/>
                </a:solidFill>
              </a:rPr>
              <a:t>Minimap</a:t>
            </a:r>
            <a:r>
              <a:rPr lang="en-US" b="1" dirty="0">
                <a:solidFill>
                  <a:schemeClr val="tx1"/>
                </a:solidFill>
                <a:latin typeface="Calibri" panose="020F0502020204030204" pitchFamily="34" charset="0"/>
              </a:rPr>
              <a:t>2</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111× </a:t>
            </a:r>
            <a:r>
              <a:rPr lang="en-US" dirty="0">
                <a:solidFill>
                  <a:schemeClr val="tx1"/>
                </a:solidFill>
              </a:rPr>
              <a:t>speedup, </a:t>
            </a:r>
            <a:r>
              <a:rPr lang="en-US" b="1" dirty="0">
                <a:solidFill>
                  <a:srgbClr val="7A20C9"/>
                </a:solidFill>
                <a:latin typeface="Calibri" panose="020F0502020204030204" pitchFamily="34" charset="0"/>
              </a:rPr>
              <a:t>33× </a:t>
            </a:r>
            <a:r>
              <a:rPr lang="en-US" dirty="0">
                <a:solidFill>
                  <a:schemeClr val="tx1"/>
                </a:solidFill>
              </a:rPr>
              <a:t>less power than </a:t>
            </a:r>
            <a:r>
              <a:rPr lang="en-US" b="1" dirty="0">
                <a:solidFill>
                  <a:schemeClr val="tx1"/>
                </a:solidFill>
              </a:rPr>
              <a:t>BWA-MEM</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3.9×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2.7× </a:t>
            </a:r>
            <a:r>
              <a:rPr lang="en-US" dirty="0">
                <a:solidFill>
                  <a:schemeClr val="tx1"/>
                </a:solidFill>
                <a:latin typeface="Calibri" panose="020F0502020204030204" pitchFamily="34" charset="0"/>
              </a:rPr>
              <a:t>less power than </a:t>
            </a:r>
            <a:r>
              <a:rPr lang="en-US" b="1" dirty="0">
                <a:solidFill>
                  <a:schemeClr val="tx1"/>
                </a:solidFill>
              </a:rPr>
              <a:t>Darwin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82% </a:t>
            </a:r>
            <a:r>
              <a:rPr lang="en-US" dirty="0">
                <a:solidFill>
                  <a:schemeClr val="tx1"/>
                </a:solidFill>
                <a:latin typeface="Calibri" panose="020F0502020204030204" pitchFamily="34" charset="0"/>
              </a:rPr>
              <a:t>less logic power than </a:t>
            </a:r>
            <a:r>
              <a:rPr lang="en-US" b="1" dirty="0" err="1">
                <a:solidFill>
                  <a:schemeClr val="tx1"/>
                </a:solidFill>
              </a:rPr>
              <a:t>GenAx</a:t>
            </a:r>
            <a:r>
              <a:rPr lang="en-US" b="1" dirty="0">
                <a:solidFill>
                  <a:schemeClr val="tx1"/>
                </a:solidFill>
              </a:rPr>
              <a:t>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44500" indent="-306388">
              <a:lnSpc>
                <a:spcPct val="120000"/>
              </a:lnSpc>
              <a:spcBef>
                <a:spcPts val="4200"/>
              </a:spcBef>
              <a:spcAft>
                <a:spcPts val="0"/>
              </a:spcAft>
              <a:buClr>
                <a:srgbClr val="00B050"/>
              </a:buClr>
              <a:buSzPct val="100000"/>
              <a:buFont typeface="Wingdings" pitchFamily="2" charset="2"/>
              <a:buAutoNum type="arabicParenBoth" startAt="2"/>
            </a:pPr>
            <a:r>
              <a:rPr lang="en-US" sz="2100" b="1" dirty="0">
                <a:solidFill>
                  <a:srgbClr val="00B050"/>
                </a:solidFill>
                <a:latin typeface="Calibri" panose="020F0502020204030204" pitchFamily="34" charset="0"/>
              </a:rPr>
              <a:t> </a:t>
            </a:r>
            <a:r>
              <a:rPr lang="en-US" sz="2100" b="1" dirty="0">
                <a:solidFill>
                  <a:srgbClr val="00B050"/>
                </a:solidFill>
              </a:rPr>
              <a:t>Pre-Alignment Filtering</a:t>
            </a:r>
          </a:p>
          <a:p>
            <a:pPr marL="495300" indent="-311150">
              <a:lnSpc>
                <a:spcPct val="120000"/>
              </a:lnSpc>
              <a:spcBef>
                <a:spcPts val="0"/>
              </a:spcBef>
              <a:spcAft>
                <a:spcPts val="0"/>
              </a:spcAft>
              <a:buClr>
                <a:srgbClr val="00B050"/>
              </a:buClr>
            </a:pPr>
            <a:r>
              <a:rPr lang="en-US" b="1" dirty="0">
                <a:solidFill>
                  <a:srgbClr val="00B050"/>
                </a:solidFill>
                <a:latin typeface="Calibri" panose="020F0502020204030204" pitchFamily="34" charset="0"/>
              </a:rPr>
              <a:t>3.7×</a:t>
            </a:r>
            <a:r>
              <a:rPr lang="en-US" dirty="0">
                <a:solidFill>
                  <a:schemeClr val="tx1"/>
                </a:solidFill>
                <a:latin typeface="Calibri" panose="020F0502020204030204" pitchFamily="34" charset="0"/>
              </a:rPr>
              <a:t> speedup, </a:t>
            </a:r>
            <a:r>
              <a:rPr lang="en-US" b="1" dirty="0">
                <a:solidFill>
                  <a:srgbClr val="00B050"/>
                </a:solidFill>
                <a:latin typeface="Calibri" panose="020F0502020204030204" pitchFamily="34" charset="0"/>
              </a:rPr>
              <a:t>1.7×</a:t>
            </a:r>
            <a:r>
              <a:rPr lang="en-US" dirty="0">
                <a:solidFill>
                  <a:schemeClr val="tx1"/>
                </a:solidFill>
                <a:latin typeface="Calibri" panose="020F0502020204030204" pitchFamily="34" charset="0"/>
              </a:rPr>
              <a:t> less power than </a:t>
            </a:r>
            <a:r>
              <a:rPr lang="en-US" b="1" dirty="0">
                <a:solidFill>
                  <a:schemeClr val="tx1"/>
                </a:solidFill>
              </a:rPr>
              <a:t>Shouji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b="1" dirty="0">
              <a:solidFill>
                <a:srgbClr val="00B050"/>
              </a:solidFill>
            </a:endParaRPr>
          </a:p>
          <a:p>
            <a:pPr marL="444500" indent="-306388">
              <a:lnSpc>
                <a:spcPct val="120000"/>
              </a:lnSpc>
              <a:spcBef>
                <a:spcPts val="4200"/>
              </a:spcBef>
              <a:spcAft>
                <a:spcPts val="0"/>
              </a:spcAft>
              <a:buClr>
                <a:srgbClr val="FE6200"/>
              </a:buClr>
              <a:buSzPct val="100000"/>
              <a:buFont typeface="Wingdings" pitchFamily="2" charset="2"/>
              <a:buAutoNum type="arabicParenBoth" startAt="3"/>
            </a:pPr>
            <a:r>
              <a:rPr lang="en-US" sz="2100" b="1" dirty="0">
                <a:solidFill>
                  <a:srgbClr val="FE6200"/>
                </a:solidFill>
                <a:latin typeface="Calibri" panose="020F0502020204030204" pitchFamily="34" charset="0"/>
              </a:rPr>
              <a:t> </a:t>
            </a:r>
            <a:r>
              <a:rPr lang="en-US" sz="2100" b="1" dirty="0">
                <a:solidFill>
                  <a:srgbClr val="FE6200"/>
                </a:solidFill>
              </a:rPr>
              <a:t>Edit Distance Calculation</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22–12501×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548–582× </a:t>
            </a:r>
            <a:r>
              <a:rPr lang="en-US" dirty="0">
                <a:solidFill>
                  <a:schemeClr val="tx1"/>
                </a:solidFill>
                <a:latin typeface="Calibri" panose="020F0502020204030204" pitchFamily="34" charset="0"/>
              </a:rPr>
              <a:t>less power than </a:t>
            </a:r>
            <a:r>
              <a:rPr lang="en-US" b="1" dirty="0">
                <a:solidFill>
                  <a:schemeClr val="tx1"/>
                </a:solidFill>
              </a:rPr>
              <a:t>Edlib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9.3–400×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67×</a:t>
            </a:r>
            <a:r>
              <a:rPr lang="en-US" b="1" dirty="0">
                <a:solidFill>
                  <a:srgbClr val="7A20C9"/>
                </a:solidFill>
                <a:latin typeface="Calibri" panose="020F0502020204030204" pitchFamily="34" charset="0"/>
              </a:rPr>
              <a:t> </a:t>
            </a:r>
            <a:r>
              <a:rPr lang="en-US" dirty="0">
                <a:solidFill>
                  <a:schemeClr val="tx1"/>
                </a:solidFill>
                <a:latin typeface="Calibri" panose="020F0502020204030204" pitchFamily="34" charset="0"/>
              </a:rPr>
              <a:t>less power than </a:t>
            </a:r>
            <a:r>
              <a:rPr lang="en-US" b="1" dirty="0">
                <a:solidFill>
                  <a:schemeClr val="tx1"/>
                </a:solidFill>
                <a:latin typeface="Calibri" panose="020F0502020204030204" pitchFamily="34" charset="0"/>
              </a:rPr>
              <a:t>ASAP</a:t>
            </a:r>
            <a:r>
              <a:rPr lang="en-US" sz="2120" dirty="0">
                <a:solidFill>
                  <a:schemeClr val="tx1"/>
                </a:solidFill>
                <a:latin typeface="Calibri" panose="020F0502020204030204" pitchFamily="34" charset="0"/>
              </a:rPr>
              <a:t> </a:t>
            </a:r>
            <a:r>
              <a:rPr lang="en-US" sz="1600" dirty="0">
                <a:solidFill>
                  <a:schemeClr val="tx1"/>
                </a:solidFill>
                <a:latin typeface="Calibri" panose="020F0502020204030204" pitchFamily="34" charset="0"/>
              </a:rPr>
              <a:t>(state-of-the-art </a:t>
            </a:r>
            <a:r>
              <a:rPr lang="en-US" sz="1600" b="1" dirty="0">
                <a:solidFill>
                  <a:srgbClr val="C00000"/>
                </a:solidFill>
                <a:latin typeface="Calibri" panose="020F0502020204030204" pitchFamily="34" charset="0"/>
              </a:rPr>
              <a:t>HW</a:t>
            </a:r>
            <a:r>
              <a:rPr lang="en-US" sz="1600" dirty="0">
                <a:solidFill>
                  <a:schemeClr val="tx1"/>
                </a:solidFill>
                <a:latin typeface="Calibri" panose="020F0502020204030204" pitchFamily="34" charset="0"/>
              </a:rPr>
              <a:t>)</a:t>
            </a:r>
          </a:p>
          <a:p>
            <a:pPr marL="542925" indent="-403225">
              <a:lnSpc>
                <a:spcPct val="120000"/>
              </a:lnSpc>
              <a:spcBef>
                <a:spcPts val="0"/>
              </a:spcBef>
              <a:spcAft>
                <a:spcPts val="0"/>
              </a:spcAft>
              <a:buClr>
                <a:srgbClr val="7030A0"/>
              </a:buClr>
              <a:buSzPct val="110000"/>
              <a:buAutoNum type="arabicParenBoth"/>
            </a:pPr>
            <a:endParaRPr lang="en-US" sz="2120" b="1" dirty="0">
              <a:solidFill>
                <a:srgbClr val="7030A0"/>
              </a:solidFill>
            </a:endParaRPr>
          </a:p>
        </p:txBody>
      </p:sp>
    </p:spTree>
    <p:custDataLst>
      <p:tags r:id="rId1"/>
    </p:custDataLst>
    <p:extLst>
      <p:ext uri="{BB962C8B-B14F-4D97-AF65-F5344CB8AC3E}">
        <p14:creationId xmlns:p14="http://schemas.microsoft.com/office/powerpoint/2010/main" val="18700747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More on </a:t>
            </a:r>
            <a:r>
              <a:rPr lang="en-US" dirty="0" err="1"/>
              <a:t>GenASM</a:t>
            </a:r>
            <a:r>
              <a:rPr lang="en-US" dirty="0"/>
              <a:t> Framework </a:t>
            </a:r>
            <a:r>
              <a:rPr lang="en-US" sz="25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242578805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err="1"/>
              <a:t>GenASM</a:t>
            </a:r>
            <a:r>
              <a:rPr lang="en-US" dirty="0"/>
              <a:t> Talk Video</a:t>
            </a:r>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DC27E93-CE8E-D6EB-CBBF-D2A85499D7CA}"/>
              </a:ext>
            </a:extLst>
          </p:cNvPr>
          <p:cNvSpPr txBox="1"/>
          <p:nvPr/>
        </p:nvSpPr>
        <p:spPr>
          <a:xfrm>
            <a:off x="1815968" y="6452890"/>
            <a:ext cx="57631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https://www.youtube.com/watch?v=NFU2GANPJNU</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5" name="Picture 4">
            <a:extLst>
              <a:ext uri="{FF2B5EF4-FFF2-40B4-BE49-F238E27FC236}">
                <a16:creationId xmlns:a16="http://schemas.microsoft.com/office/drawing/2014/main" id="{6599B913-07D5-45E7-1CCF-AE23D85B71DB}"/>
              </a:ext>
            </a:extLst>
          </p:cNvPr>
          <p:cNvPicPr>
            <a:picLocks noChangeAspect="1"/>
          </p:cNvPicPr>
          <p:nvPr/>
        </p:nvPicPr>
        <p:blipFill>
          <a:blip r:embed="rId3"/>
          <a:stretch>
            <a:fillRect/>
          </a:stretch>
        </p:blipFill>
        <p:spPr>
          <a:xfrm>
            <a:off x="685800" y="980728"/>
            <a:ext cx="7772400" cy="5253901"/>
          </a:xfrm>
          <a:prstGeom prst="rect">
            <a:avLst/>
          </a:prstGeom>
        </p:spPr>
      </p:pic>
    </p:spTree>
    <p:extLst>
      <p:ext uri="{BB962C8B-B14F-4D97-AF65-F5344CB8AC3E}">
        <p14:creationId xmlns:p14="http://schemas.microsoft.com/office/powerpoint/2010/main" val="396790668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a:extLst>
              <a:ext uri="{FF2B5EF4-FFF2-40B4-BE49-F238E27FC236}">
                <a16:creationId xmlns:a16="http://schemas.microsoft.com/office/drawing/2014/main" id="{796CC445-E4A1-C147-83BA-30245FA13992}"/>
              </a:ext>
            </a:extLst>
          </p:cNvPr>
          <p:cNvSpPr>
            <a:spLocks noGrp="1"/>
          </p:cNvSpPr>
          <p:nvPr>
            <p:ph type="subTitle" idx="1"/>
          </p:nvPr>
        </p:nvSpPr>
        <p:spPr>
          <a:xfrm>
            <a:off x="283845" y="2186611"/>
            <a:ext cx="8576310" cy="5100046"/>
          </a:xfrm>
        </p:spPr>
        <p:txBody>
          <a:bodyPr>
            <a:normAutofit/>
          </a:bodyPr>
          <a:lstStyle/>
          <a:p>
            <a:pPr algn="ctr">
              <a:lnSpc>
                <a:spcPct val="105000"/>
              </a:lnSpc>
              <a:spcBef>
                <a:spcPts val="0"/>
              </a:spcBef>
              <a:spcAft>
                <a:spcPts val="0"/>
              </a:spcAft>
            </a:pPr>
            <a:r>
              <a:rPr lang="en-US" sz="3000" dirty="0">
                <a:solidFill>
                  <a:schemeClr val="tx1"/>
                </a:solidFill>
              </a:rPr>
              <a:t>Damla Senol Cali</a:t>
            </a:r>
            <a:endParaRPr lang="en-US" sz="3000" baseline="30000" dirty="0">
              <a:solidFill>
                <a:schemeClr val="tx1"/>
              </a:solidFill>
            </a:endParaRPr>
          </a:p>
          <a:p>
            <a:pPr algn="ctr">
              <a:lnSpc>
                <a:spcPct val="105000"/>
              </a:lnSpc>
              <a:spcBef>
                <a:spcPts val="0"/>
              </a:spcBef>
              <a:spcAft>
                <a:spcPts val="0"/>
              </a:spcAft>
            </a:pPr>
            <a:r>
              <a:rPr lang="en-US" sz="2300" dirty="0">
                <a:solidFill>
                  <a:schemeClr val="tx1"/>
                </a:solidFill>
              </a:rPr>
              <a:t>Carnegie Mellon University</a:t>
            </a:r>
          </a:p>
          <a:p>
            <a:pPr algn="ctr">
              <a:lnSpc>
                <a:spcPct val="105000"/>
              </a:lnSpc>
              <a:spcBef>
                <a:spcPts val="0"/>
              </a:spcBef>
              <a:spcAft>
                <a:spcPts val="0"/>
              </a:spcAft>
            </a:pPr>
            <a:r>
              <a:rPr lang="en-US" sz="2300" dirty="0"/>
              <a:t>(</a:t>
            </a:r>
            <a:r>
              <a:rPr lang="en-US" sz="2300" dirty="0">
                <a:solidFill>
                  <a:srgbClr val="0070C0"/>
                </a:solidFill>
                <a:hlinkClick r:id="rId3">
                  <a:extLst>
                    <a:ext uri="{A12FA001-AC4F-418D-AE19-62706E023703}">
                      <ahyp:hlinkClr xmlns:ahyp="http://schemas.microsoft.com/office/drawing/2018/hyperlinkcolor" val="tx"/>
                    </a:ext>
                  </a:extLst>
                </a:hlinkClick>
              </a:rPr>
              <a:t>dsenol@andrew.cmu.edu</a:t>
            </a:r>
            <a:r>
              <a:rPr lang="en-US" sz="2300" dirty="0"/>
              <a:t>)</a:t>
            </a:r>
          </a:p>
          <a:p>
            <a:pPr algn="ctr">
              <a:lnSpc>
                <a:spcPct val="100000"/>
              </a:lnSpc>
              <a:spcBef>
                <a:spcPts val="0"/>
              </a:spcBef>
              <a:spcAft>
                <a:spcPts val="0"/>
              </a:spcAft>
            </a:pPr>
            <a:endParaRPr lang="en-US" dirty="0"/>
          </a:p>
          <a:p>
            <a:pPr algn="ctr">
              <a:lnSpc>
                <a:spcPct val="105000"/>
              </a:lnSpc>
              <a:spcBef>
                <a:spcPts val="0"/>
              </a:spcBef>
              <a:spcAft>
                <a:spcPts val="0"/>
              </a:spcAft>
            </a:pPr>
            <a:r>
              <a:rPr lang="en-US" sz="1900" dirty="0">
                <a:solidFill>
                  <a:schemeClr val="tx1"/>
                </a:solidFill>
              </a:rPr>
              <a:t>Gurpreet S. Kalsi</a:t>
            </a:r>
            <a:r>
              <a:rPr lang="en-US" sz="1900" baseline="30000" dirty="0">
                <a:solidFill>
                  <a:schemeClr val="tx1"/>
                </a:solidFill>
                <a:latin typeface="Calibri" panose="020F0502020204030204" pitchFamily="34" charset="0"/>
              </a:rPr>
              <a:t>2</a:t>
            </a:r>
            <a:r>
              <a:rPr lang="en-US" sz="1900" dirty="0">
                <a:solidFill>
                  <a:schemeClr val="tx1"/>
                </a:solidFill>
              </a:rPr>
              <a:t>, </a:t>
            </a:r>
            <a:r>
              <a:rPr lang="en-US" sz="1900" dirty="0" err="1">
                <a:solidFill>
                  <a:schemeClr val="tx1"/>
                </a:solidFill>
              </a:rPr>
              <a:t>Zulal</a:t>
            </a:r>
            <a:r>
              <a:rPr lang="en-US" sz="1900" dirty="0">
                <a:solidFill>
                  <a:schemeClr val="tx1"/>
                </a:solidFill>
              </a:rPr>
              <a:t> Bingol</a:t>
            </a:r>
            <a:r>
              <a:rPr lang="en-US" sz="1900" baseline="30000" dirty="0">
                <a:solidFill>
                  <a:schemeClr val="tx1"/>
                </a:solidFill>
                <a:latin typeface="Calibri" panose="020F0502020204030204" pitchFamily="34" charset="0"/>
              </a:rPr>
              <a:t>3</a:t>
            </a:r>
            <a:r>
              <a:rPr lang="en-US" sz="1900" dirty="0">
                <a:solidFill>
                  <a:schemeClr val="tx1"/>
                </a:solidFill>
              </a:rPr>
              <a:t>, Can Firtina</a:t>
            </a:r>
            <a:r>
              <a:rPr lang="en-US" sz="1900" baseline="30000" dirty="0">
                <a:solidFill>
                  <a:schemeClr val="tx1"/>
                </a:solidFill>
                <a:latin typeface="Calibri" panose="020F0502020204030204" pitchFamily="34" charset="0"/>
              </a:rPr>
              <a:t>4</a:t>
            </a:r>
            <a:r>
              <a:rPr lang="en-US" sz="1900" dirty="0">
                <a:solidFill>
                  <a:schemeClr val="tx1"/>
                </a:solidFill>
              </a:rPr>
              <a:t>, Lavanya Subramanian</a:t>
            </a:r>
            <a:r>
              <a:rPr lang="en-US" sz="1900" baseline="30000" dirty="0">
                <a:solidFill>
                  <a:schemeClr val="tx1"/>
                </a:solidFill>
                <a:latin typeface="Calibri" panose="020F0502020204030204" pitchFamily="34" charset="0"/>
              </a:rPr>
              <a:t>5</a:t>
            </a:r>
            <a:r>
              <a:rPr lang="en-US" sz="1900" dirty="0">
                <a:solidFill>
                  <a:schemeClr val="tx1"/>
                </a:solidFill>
              </a:rPr>
              <a:t>,</a:t>
            </a:r>
          </a:p>
          <a:p>
            <a:pPr algn="ctr">
              <a:lnSpc>
                <a:spcPct val="105000"/>
              </a:lnSpc>
              <a:spcBef>
                <a:spcPts val="0"/>
              </a:spcBef>
              <a:spcAft>
                <a:spcPts val="0"/>
              </a:spcAft>
            </a:pPr>
            <a:r>
              <a:rPr lang="en-US" sz="1900" dirty="0">
                <a:solidFill>
                  <a:schemeClr val="tx1"/>
                </a:solidFill>
              </a:rPr>
              <a:t>Jeremie Kim</a:t>
            </a:r>
            <a:r>
              <a:rPr lang="en-US" sz="1900" baseline="30000" dirty="0">
                <a:solidFill>
                  <a:schemeClr val="tx1"/>
                </a:solidFill>
                <a:latin typeface="Calibri" panose="020F0502020204030204" pitchFamily="34" charset="0"/>
              </a:rPr>
              <a:t>1,4</a:t>
            </a:r>
            <a:r>
              <a:rPr lang="en-US" sz="1900" dirty="0">
                <a:solidFill>
                  <a:schemeClr val="tx1"/>
                </a:solidFill>
              </a:rPr>
              <a:t>, Rachata Ausavarungnirun</a:t>
            </a:r>
            <a:r>
              <a:rPr lang="en-US" sz="1900" baseline="30000" dirty="0">
                <a:solidFill>
                  <a:schemeClr val="tx1"/>
                </a:solidFill>
                <a:latin typeface="Calibri" panose="020F0502020204030204" pitchFamily="34" charset="0"/>
              </a:rPr>
              <a:t>6,1</a:t>
            </a:r>
            <a:r>
              <a:rPr lang="en-US" sz="1900" dirty="0">
                <a:solidFill>
                  <a:schemeClr val="tx1"/>
                </a:solidFill>
              </a:rPr>
              <a:t>, Mohammed Alser</a:t>
            </a:r>
            <a:r>
              <a:rPr lang="en-US" sz="1900" baseline="30000" dirty="0">
                <a:solidFill>
                  <a:schemeClr val="tx1"/>
                </a:solidFill>
                <a:latin typeface="Calibri" panose="020F0502020204030204" pitchFamily="34" charset="0"/>
              </a:rPr>
              <a:t>4</a:t>
            </a:r>
            <a:r>
              <a:rPr lang="en-US" sz="1900" dirty="0">
                <a:solidFill>
                  <a:schemeClr val="tx1"/>
                </a:solidFill>
              </a:rPr>
              <a:t>, </a:t>
            </a:r>
          </a:p>
          <a:p>
            <a:pPr algn="ctr">
              <a:lnSpc>
                <a:spcPct val="105000"/>
              </a:lnSpc>
              <a:spcBef>
                <a:spcPts val="0"/>
              </a:spcBef>
              <a:spcAft>
                <a:spcPts val="0"/>
              </a:spcAft>
            </a:pPr>
            <a:r>
              <a:rPr lang="en-US" sz="1900" dirty="0">
                <a:solidFill>
                  <a:schemeClr val="tx1"/>
                </a:solidFill>
              </a:rPr>
              <a:t>Juan Gomez-Luna</a:t>
            </a:r>
            <a:r>
              <a:rPr lang="en-US" sz="1900" baseline="30000" dirty="0">
                <a:solidFill>
                  <a:schemeClr val="tx1"/>
                </a:solidFill>
                <a:latin typeface="Calibri" panose="020F0502020204030204" pitchFamily="34" charset="0"/>
              </a:rPr>
              <a:t>4</a:t>
            </a:r>
            <a:r>
              <a:rPr lang="en-US" sz="1900" dirty="0">
                <a:solidFill>
                  <a:schemeClr val="tx1"/>
                </a:solidFill>
              </a:rPr>
              <a:t>, </a:t>
            </a:r>
            <a:r>
              <a:rPr lang="en-US" sz="1900" dirty="0" err="1">
                <a:solidFill>
                  <a:schemeClr val="tx1"/>
                </a:solidFill>
              </a:rPr>
              <a:t>Amirali</a:t>
            </a:r>
            <a:r>
              <a:rPr lang="en-US" sz="1900" dirty="0">
                <a:solidFill>
                  <a:schemeClr val="tx1"/>
                </a:solidFill>
              </a:rPr>
              <a:t> Boroumand</a:t>
            </a:r>
            <a:r>
              <a:rPr lang="en-US" sz="1900" baseline="30000" dirty="0">
                <a:solidFill>
                  <a:schemeClr val="tx1"/>
                </a:solidFill>
                <a:latin typeface="Calibri" panose="020F0502020204030204" pitchFamily="34" charset="0"/>
              </a:rPr>
              <a:t>1</a:t>
            </a:r>
            <a:r>
              <a:rPr lang="en-US" sz="1900" dirty="0">
                <a:solidFill>
                  <a:schemeClr val="tx1"/>
                </a:solidFill>
              </a:rPr>
              <a:t>, Anant Nori</a:t>
            </a:r>
            <a:r>
              <a:rPr lang="en-US" sz="1900" baseline="30000" dirty="0">
                <a:solidFill>
                  <a:schemeClr val="tx1"/>
                </a:solidFill>
                <a:latin typeface="Calibri" panose="020F0502020204030204" pitchFamily="34" charset="0"/>
              </a:rPr>
              <a:t>2</a:t>
            </a:r>
            <a:r>
              <a:rPr lang="en-US" sz="1900" dirty="0">
                <a:solidFill>
                  <a:schemeClr val="tx1"/>
                </a:solidFill>
              </a:rPr>
              <a:t>, Allison Scibisz</a:t>
            </a:r>
            <a:r>
              <a:rPr lang="en-US" sz="1900" baseline="30000" dirty="0">
                <a:solidFill>
                  <a:schemeClr val="tx1"/>
                </a:solidFill>
                <a:latin typeface="Calibri" panose="020F0502020204030204" pitchFamily="34" charset="0"/>
              </a:rPr>
              <a:t>1</a:t>
            </a:r>
            <a:r>
              <a:rPr lang="en-US" sz="1900" dirty="0">
                <a:solidFill>
                  <a:schemeClr val="tx1"/>
                </a:solidFill>
              </a:rPr>
              <a:t>, </a:t>
            </a:r>
          </a:p>
          <a:p>
            <a:pPr algn="ctr">
              <a:lnSpc>
                <a:spcPct val="105000"/>
              </a:lnSpc>
              <a:spcBef>
                <a:spcPts val="0"/>
              </a:spcBef>
              <a:spcAft>
                <a:spcPts val="0"/>
              </a:spcAft>
            </a:pPr>
            <a:r>
              <a:rPr lang="en-US" sz="1900" dirty="0">
                <a:solidFill>
                  <a:schemeClr val="tx1"/>
                </a:solidFill>
              </a:rPr>
              <a:t>Sreenivas Subramoney</a:t>
            </a:r>
            <a:r>
              <a:rPr lang="en-US" sz="1900" baseline="30000" dirty="0">
                <a:solidFill>
                  <a:schemeClr val="tx1"/>
                </a:solidFill>
                <a:latin typeface="Calibri" panose="020F0502020204030204" pitchFamily="34" charset="0"/>
              </a:rPr>
              <a:t>2</a:t>
            </a:r>
            <a:r>
              <a:rPr lang="en-US" sz="1900" dirty="0">
                <a:solidFill>
                  <a:schemeClr val="tx1"/>
                </a:solidFill>
              </a:rPr>
              <a:t>, Can Alkan</a:t>
            </a:r>
            <a:r>
              <a:rPr lang="en-US" sz="1900" baseline="30000" dirty="0">
                <a:solidFill>
                  <a:schemeClr val="tx1"/>
                </a:solidFill>
                <a:latin typeface="Calibri" panose="020F0502020204030204" pitchFamily="34" charset="0"/>
              </a:rPr>
              <a:t>3</a:t>
            </a:r>
            <a:r>
              <a:rPr lang="en-US" sz="1900" dirty="0">
                <a:solidFill>
                  <a:schemeClr val="tx1"/>
                </a:solidFill>
              </a:rPr>
              <a:t>, Saugata Ghose</a:t>
            </a:r>
            <a:r>
              <a:rPr lang="en-US" sz="1900" baseline="30000" dirty="0">
                <a:solidFill>
                  <a:schemeClr val="tx1"/>
                </a:solidFill>
                <a:latin typeface="Calibri" panose="020F0502020204030204" pitchFamily="34" charset="0"/>
              </a:rPr>
              <a:t>7,1</a:t>
            </a:r>
            <a:r>
              <a:rPr lang="en-US" sz="1900" dirty="0">
                <a:solidFill>
                  <a:schemeClr val="tx1"/>
                </a:solidFill>
              </a:rPr>
              <a:t>, and Onur Mutlu</a:t>
            </a:r>
            <a:r>
              <a:rPr lang="en-US" sz="1900" baseline="30000" dirty="0">
                <a:solidFill>
                  <a:schemeClr val="tx1"/>
                </a:solidFill>
                <a:latin typeface="Calibri" panose="020F0502020204030204" pitchFamily="34" charset="0"/>
              </a:rPr>
              <a:t>4,1,3</a:t>
            </a:r>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r">
              <a:lnSpc>
                <a:spcPct val="100000"/>
              </a:lnSpc>
              <a:spcBef>
                <a:spcPts val="0"/>
              </a:spcBef>
              <a:spcAft>
                <a:spcPts val="0"/>
              </a:spcAft>
            </a:pPr>
            <a:endParaRPr lang="en-US" dirty="0"/>
          </a:p>
          <a:p>
            <a:pPr algn="r">
              <a:lnSpc>
                <a:spcPct val="100000"/>
              </a:lnSpc>
              <a:spcBef>
                <a:spcPts val="0"/>
              </a:spcBef>
              <a:spcAft>
                <a:spcPts val="0"/>
              </a:spcAft>
            </a:pPr>
            <a:endParaRPr lang="en-US" dirty="0"/>
          </a:p>
        </p:txBody>
      </p:sp>
      <p:grpSp>
        <p:nvGrpSpPr>
          <p:cNvPr id="37" name="Group 36">
            <a:extLst>
              <a:ext uri="{FF2B5EF4-FFF2-40B4-BE49-F238E27FC236}">
                <a16:creationId xmlns:a16="http://schemas.microsoft.com/office/drawing/2014/main" id="{6193A135-C817-9F40-8E25-806766A1E391}"/>
              </a:ext>
            </a:extLst>
          </p:cNvPr>
          <p:cNvGrpSpPr/>
          <p:nvPr/>
        </p:nvGrpSpPr>
        <p:grpSpPr>
          <a:xfrm>
            <a:off x="538479" y="5154021"/>
            <a:ext cx="8067042" cy="594793"/>
            <a:chOff x="634998" y="5868087"/>
            <a:chExt cx="8067042" cy="594793"/>
          </a:xfrm>
        </p:grpSpPr>
        <p:pic>
          <p:nvPicPr>
            <p:cNvPr id="44" name="Picture 43">
              <a:extLst>
                <a:ext uri="{FF2B5EF4-FFF2-40B4-BE49-F238E27FC236}">
                  <a16:creationId xmlns:a16="http://schemas.microsoft.com/office/drawing/2014/main" id="{AFD88F3A-22B5-0541-830C-CE8C70F1D75D}"/>
                </a:ext>
              </a:extLst>
            </p:cNvPr>
            <p:cNvPicPr>
              <a:picLocks noChangeAspect="1"/>
            </p:cNvPicPr>
            <p:nvPr/>
          </p:nvPicPr>
          <p:blipFill>
            <a:blip r:embed="rId4"/>
            <a:stretch>
              <a:fillRect/>
            </a:stretch>
          </p:blipFill>
          <p:spPr>
            <a:xfrm>
              <a:off x="800112" y="5976172"/>
              <a:ext cx="2103120" cy="390636"/>
            </a:xfrm>
            <a:prstGeom prst="rect">
              <a:avLst/>
            </a:prstGeom>
          </p:spPr>
        </p:pic>
        <p:pic>
          <p:nvPicPr>
            <p:cNvPr id="45" name="Picture 44">
              <a:extLst>
                <a:ext uri="{FF2B5EF4-FFF2-40B4-BE49-F238E27FC236}">
                  <a16:creationId xmlns:a16="http://schemas.microsoft.com/office/drawing/2014/main" id="{2C3C004B-3548-3A4C-9F73-FDE1CA57119F}"/>
                </a:ext>
              </a:extLst>
            </p:cNvPr>
            <p:cNvPicPr>
              <a:picLocks noChangeAspect="1"/>
            </p:cNvPicPr>
            <p:nvPr/>
          </p:nvPicPr>
          <p:blipFill rotWithShape="1">
            <a:blip r:embed="rId5"/>
            <a:srcRect l="9652" t="28752" r="10462" b="30881"/>
            <a:stretch/>
          </p:blipFill>
          <p:spPr>
            <a:xfrm>
              <a:off x="6786687" y="6006586"/>
              <a:ext cx="1862001" cy="365760"/>
            </a:xfrm>
            <a:prstGeom prst="rect">
              <a:avLst/>
            </a:prstGeom>
          </p:spPr>
        </p:pic>
        <p:sp>
          <p:nvSpPr>
            <p:cNvPr id="46" name="TextBox 45">
              <a:extLst>
                <a:ext uri="{FF2B5EF4-FFF2-40B4-BE49-F238E27FC236}">
                  <a16:creationId xmlns:a16="http://schemas.microsoft.com/office/drawing/2014/main" id="{43FC308C-44AB-2E4C-AD61-5E7A0F79D601}"/>
                </a:ext>
              </a:extLst>
            </p:cNvPr>
            <p:cNvSpPr txBox="1"/>
            <p:nvPr/>
          </p:nvSpPr>
          <p:spPr>
            <a:xfrm>
              <a:off x="634998" y="5868087"/>
              <a:ext cx="806704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2		     3	              				   4</a:t>
              </a:r>
            </a:p>
          </p:txBody>
        </p:sp>
        <p:pic>
          <p:nvPicPr>
            <p:cNvPr id="47" name="Picture 46">
              <a:extLst>
                <a:ext uri="{FF2B5EF4-FFF2-40B4-BE49-F238E27FC236}">
                  <a16:creationId xmlns:a16="http://schemas.microsoft.com/office/drawing/2014/main" id="{59D3C154-21B3-9143-946D-1E8A43437D85}"/>
                </a:ext>
              </a:extLst>
            </p:cNvPr>
            <p:cNvPicPr>
              <a:picLocks noChangeAspect="1"/>
            </p:cNvPicPr>
            <p:nvPr/>
          </p:nvPicPr>
          <p:blipFill>
            <a:blip r:embed="rId6"/>
            <a:stretch>
              <a:fillRect/>
            </a:stretch>
          </p:blipFill>
          <p:spPr>
            <a:xfrm>
              <a:off x="4203574" y="5880098"/>
              <a:ext cx="2554321" cy="582782"/>
            </a:xfrm>
            <a:prstGeom prst="rect">
              <a:avLst/>
            </a:prstGeom>
          </p:spPr>
        </p:pic>
      </p:grpSp>
      <p:pic>
        <p:nvPicPr>
          <p:cNvPr id="41" name="Picture 2">
            <a:extLst>
              <a:ext uri="{FF2B5EF4-FFF2-40B4-BE49-F238E27FC236}">
                <a16:creationId xmlns:a16="http://schemas.microsoft.com/office/drawing/2014/main" id="{D8D0E397-B940-0A45-ADC7-7E8E873FD4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788" y="5948133"/>
            <a:ext cx="1862001" cy="48942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4248E4F2-0B30-DF43-A6B4-ED47107B34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3488" y="5748814"/>
            <a:ext cx="942316" cy="9388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9A24756-5F9E-F149-8DD6-2A66D2C5C0D4}"/>
              </a:ext>
            </a:extLst>
          </p:cNvPr>
          <p:cNvPicPr>
            <a:picLocks noChangeAspect="1"/>
          </p:cNvPicPr>
          <p:nvPr/>
        </p:nvPicPr>
        <p:blipFill>
          <a:blip r:embed="rId9"/>
          <a:stretch>
            <a:fillRect/>
          </a:stretch>
        </p:blipFill>
        <p:spPr>
          <a:xfrm>
            <a:off x="6792915" y="5948133"/>
            <a:ext cx="1656505" cy="489422"/>
          </a:xfrm>
          <a:prstGeom prst="rect">
            <a:avLst/>
          </a:prstGeom>
        </p:spPr>
      </p:pic>
      <p:sp>
        <p:nvSpPr>
          <p:cNvPr id="40" name="TextBox 39">
            <a:extLst>
              <a:ext uri="{FF2B5EF4-FFF2-40B4-BE49-F238E27FC236}">
                <a16:creationId xmlns:a16="http://schemas.microsoft.com/office/drawing/2014/main" id="{182098A7-260E-EB4A-87AA-572CAB6D7694}"/>
              </a:ext>
            </a:extLst>
          </p:cNvPr>
          <p:cNvSpPr txBox="1"/>
          <p:nvPr/>
        </p:nvSpPr>
        <p:spPr>
          <a:xfrm>
            <a:off x="694580" y="5884899"/>
            <a:ext cx="799151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6			     7					        1,4		     </a:t>
            </a:r>
          </a:p>
        </p:txBody>
      </p:sp>
      <p:pic>
        <p:nvPicPr>
          <p:cNvPr id="48" name="Picture 47" descr="A picture containing drawing&#10;&#10;Description automatically generated">
            <a:extLst>
              <a:ext uri="{FF2B5EF4-FFF2-40B4-BE49-F238E27FC236}">
                <a16:creationId xmlns:a16="http://schemas.microsoft.com/office/drawing/2014/main" id="{532D2A0E-49BA-F44A-93B6-DF18FB3A97AB}"/>
              </a:ext>
            </a:extLst>
          </p:cNvPr>
          <p:cNvPicPr>
            <a:picLocks noChangeAspect="1"/>
          </p:cNvPicPr>
          <p:nvPr/>
        </p:nvPicPr>
        <p:blipFill>
          <a:blip r:embed="rId10"/>
          <a:stretch>
            <a:fillRect/>
          </a:stretch>
        </p:blipFill>
        <p:spPr>
          <a:xfrm>
            <a:off x="3061239" y="5270791"/>
            <a:ext cx="791182" cy="324255"/>
          </a:xfrm>
          <a:prstGeom prst="rect">
            <a:avLst/>
          </a:prstGeom>
        </p:spPr>
      </p:pic>
      <p:sp>
        <p:nvSpPr>
          <p:cNvPr id="49" name="Title 1">
            <a:extLst>
              <a:ext uri="{FF2B5EF4-FFF2-40B4-BE49-F238E27FC236}">
                <a16:creationId xmlns:a16="http://schemas.microsoft.com/office/drawing/2014/main" id="{D7BD3DAB-B726-A54A-870D-2B897B36D72A}"/>
              </a:ext>
            </a:extLst>
          </p:cNvPr>
          <p:cNvSpPr>
            <a:spLocks noGrp="1"/>
          </p:cNvSpPr>
          <p:nvPr>
            <p:ph type="ctrTitle"/>
          </p:nvPr>
        </p:nvSpPr>
        <p:spPr>
          <a:xfrm>
            <a:off x="0" y="0"/>
            <a:ext cx="9144000" cy="2051133"/>
          </a:xfrm>
          <a:solidFill>
            <a:schemeClr val="accent2">
              <a:lumMod val="20000"/>
              <a:lumOff val="80000"/>
            </a:schemeClr>
          </a:solidFill>
        </p:spPr>
        <p:txBody>
          <a:bodyPr anchor="ctr" anchorCtr="0">
            <a:normAutofit/>
          </a:bodyPr>
          <a:lstStyle/>
          <a:p>
            <a:pPr algn="ctr">
              <a:lnSpc>
                <a:spcPct val="105000"/>
              </a:lnSpc>
            </a:pPr>
            <a:r>
              <a:rPr lang="en-US" sz="3600" b="1" dirty="0">
                <a:solidFill>
                  <a:srgbClr val="0070C0"/>
                </a:solidFill>
              </a:rPr>
              <a:t>GenASM: A High Performance, Low-Power Approximate String Matching Acceleration Framework for Genome Sequence Analysis</a:t>
            </a:r>
            <a:endParaRPr lang="en-US" sz="3500" dirty="0">
              <a:solidFill>
                <a:schemeClr val="accent1"/>
              </a:solidFill>
            </a:endParaRPr>
          </a:p>
        </p:txBody>
      </p:sp>
      <p:pic>
        <p:nvPicPr>
          <p:cNvPr id="2" name="Picture 1">
            <a:extLst>
              <a:ext uri="{FF2B5EF4-FFF2-40B4-BE49-F238E27FC236}">
                <a16:creationId xmlns:a16="http://schemas.microsoft.com/office/drawing/2014/main" id="{EB68B984-F916-1D44-A043-2BCF187188D1}"/>
              </a:ext>
            </a:extLst>
          </p:cNvPr>
          <p:cNvPicPr>
            <a:picLocks noChangeAspect="1"/>
          </p:cNvPicPr>
          <p:nvPr/>
        </p:nvPicPr>
        <p:blipFill>
          <a:blip r:embed="rId11"/>
          <a:stretch>
            <a:fillRect/>
          </a:stretch>
        </p:blipFill>
        <p:spPr>
          <a:xfrm>
            <a:off x="910241" y="6044789"/>
            <a:ext cx="1491264" cy="295773"/>
          </a:xfrm>
          <a:prstGeom prst="rect">
            <a:avLst/>
          </a:prstGeom>
        </p:spPr>
      </p:pic>
    </p:spTree>
    <p:extLst>
      <p:ext uri="{BB962C8B-B14F-4D97-AF65-F5344CB8AC3E}">
        <p14:creationId xmlns:p14="http://schemas.microsoft.com/office/powerpoint/2010/main" val="14441840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179512" y="1604392"/>
            <a:ext cx="8784976" cy="1752600"/>
          </a:xfrm>
        </p:spPr>
        <p:txBody>
          <a:bodyPr/>
          <a:lstStyle/>
          <a:p>
            <a:pPr algn="ctr"/>
            <a:r>
              <a:rPr lang="en-US" sz="4200" b="1" dirty="0" err="1"/>
              <a:t>SeGraM</a:t>
            </a:r>
            <a:r>
              <a:rPr lang="en-US" sz="4200" b="1" dirty="0"/>
              <a:t>: </a:t>
            </a:r>
            <a:r>
              <a:rPr lang="en-US" sz="4200" dirty="0"/>
              <a:t>Sequence-to-Graph Mapping Accelerator for Genomics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8180269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19934789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Liaisons</a:t>
            </a:r>
          </a:p>
        </p:txBody>
      </p:sp>
      <p:sp>
        <p:nvSpPr>
          <p:cNvPr id="3" name="Content Placeholder 2"/>
          <p:cNvSpPr>
            <a:spLocks noGrp="1"/>
          </p:cNvSpPr>
          <p:nvPr>
            <p:ph idx="1"/>
          </p:nvPr>
        </p:nvSpPr>
        <p:spPr>
          <a:xfrm>
            <a:off x="228422" y="1052736"/>
            <a:ext cx="8610600" cy="4876800"/>
          </a:xfrm>
        </p:spPr>
        <p:txBody>
          <a:bodyPr/>
          <a:lstStyle/>
          <a:p>
            <a:r>
              <a:rPr lang="en-US" sz="1600" dirty="0">
                <a:solidFill>
                  <a:srgbClr val="0000FF"/>
                </a:solidFill>
              </a:rPr>
              <a:t>Charles Augustine, Intel</a:t>
            </a:r>
          </a:p>
          <a:p>
            <a:r>
              <a:rPr lang="en-US" sz="1600" dirty="0">
                <a:solidFill>
                  <a:srgbClr val="0000FF"/>
                </a:solidFill>
              </a:rPr>
              <a:t>Pradip Bose, IBM</a:t>
            </a:r>
          </a:p>
          <a:p>
            <a:r>
              <a:rPr lang="en-US" sz="1600" dirty="0">
                <a:solidFill>
                  <a:srgbClr val="0000FF"/>
                </a:solidFill>
              </a:rPr>
              <a:t>Alper Buyuktosunoglu, IBM</a:t>
            </a:r>
          </a:p>
          <a:p>
            <a:r>
              <a:rPr lang="en-US" sz="1600" dirty="0">
                <a:solidFill>
                  <a:srgbClr val="0000FF"/>
                </a:solidFill>
              </a:rPr>
              <a:t>Rosario Cammarota, Intel</a:t>
            </a:r>
          </a:p>
          <a:p>
            <a:r>
              <a:rPr lang="en-US" sz="1600" dirty="0">
                <a:solidFill>
                  <a:srgbClr val="0000FF"/>
                </a:solidFill>
              </a:rPr>
              <a:t>Ramesh Chauhan, Qualcomm</a:t>
            </a:r>
          </a:p>
          <a:p>
            <a:r>
              <a:rPr lang="en-US" sz="1600" dirty="0" err="1">
                <a:solidFill>
                  <a:srgbClr val="0000FF"/>
                </a:solidFill>
              </a:rPr>
              <a:t>Prokash</a:t>
            </a:r>
            <a:r>
              <a:rPr lang="en-US" sz="1600" dirty="0">
                <a:solidFill>
                  <a:srgbClr val="0000FF"/>
                </a:solidFill>
              </a:rPr>
              <a:t> Ghosh, NXP</a:t>
            </a:r>
          </a:p>
          <a:p>
            <a:r>
              <a:rPr lang="en-US" sz="1600" dirty="0">
                <a:solidFill>
                  <a:srgbClr val="0000FF"/>
                </a:solidFill>
              </a:rPr>
              <a:t>Jose Joao, ARM</a:t>
            </a:r>
          </a:p>
          <a:p>
            <a:r>
              <a:rPr lang="en-US" sz="1600" dirty="0">
                <a:solidFill>
                  <a:srgbClr val="0000FF"/>
                </a:solidFill>
              </a:rPr>
              <a:t>Arun Joseph, IBM</a:t>
            </a:r>
          </a:p>
          <a:p>
            <a:r>
              <a:rPr lang="en-US" sz="1600" dirty="0" err="1">
                <a:solidFill>
                  <a:srgbClr val="0000FF"/>
                </a:solidFill>
              </a:rPr>
              <a:t>Preetham</a:t>
            </a:r>
            <a:r>
              <a:rPr lang="en-US" sz="1600" dirty="0">
                <a:solidFill>
                  <a:srgbClr val="0000FF"/>
                </a:solidFill>
              </a:rPr>
              <a:t> Lobo, IBM</a:t>
            </a:r>
          </a:p>
          <a:p>
            <a:r>
              <a:rPr lang="en-US" sz="1600" dirty="0" err="1">
                <a:solidFill>
                  <a:srgbClr val="0000FF"/>
                </a:solidFill>
              </a:rPr>
              <a:t>Nithyakalyani</a:t>
            </a:r>
            <a:r>
              <a:rPr lang="en-US" sz="1600" dirty="0">
                <a:solidFill>
                  <a:srgbClr val="0000FF"/>
                </a:solidFill>
              </a:rPr>
              <a:t> Sampath, TI</a:t>
            </a:r>
          </a:p>
          <a:p>
            <a:r>
              <a:rPr lang="en-US" sz="1600" dirty="0">
                <a:solidFill>
                  <a:srgbClr val="0000FF"/>
                </a:solidFill>
              </a:rPr>
              <a:t>Willem </a:t>
            </a:r>
            <a:r>
              <a:rPr lang="en-US" sz="1600" dirty="0" err="1">
                <a:solidFill>
                  <a:srgbClr val="0000FF"/>
                </a:solidFill>
              </a:rPr>
              <a:t>Sanberg</a:t>
            </a:r>
            <a:r>
              <a:rPr lang="en-US" sz="1600" dirty="0">
                <a:solidFill>
                  <a:srgbClr val="0000FF"/>
                </a:solidFill>
              </a:rPr>
              <a:t>, NXP</a:t>
            </a:r>
          </a:p>
          <a:p>
            <a:r>
              <a:rPr lang="en-US" sz="1600" dirty="0">
                <a:solidFill>
                  <a:srgbClr val="0000FF"/>
                </a:solidFill>
              </a:rPr>
              <a:t>Pushkar </a:t>
            </a:r>
            <a:r>
              <a:rPr lang="en-US" sz="1600" dirty="0" err="1">
                <a:solidFill>
                  <a:srgbClr val="0000FF"/>
                </a:solidFill>
              </a:rPr>
              <a:t>Sareen</a:t>
            </a:r>
            <a:r>
              <a:rPr lang="en-US" sz="1600" dirty="0">
                <a:solidFill>
                  <a:srgbClr val="0000FF"/>
                </a:solidFill>
              </a:rPr>
              <a:t>, NXP</a:t>
            </a:r>
          </a:p>
          <a:p>
            <a:r>
              <a:rPr lang="en-US" sz="1600" dirty="0">
                <a:solidFill>
                  <a:srgbClr val="0000FF"/>
                </a:solidFill>
              </a:rPr>
              <a:t>Sreenivas Subramoney, Intel</a:t>
            </a:r>
          </a:p>
          <a:p>
            <a:r>
              <a:rPr lang="en-US" sz="1600" dirty="0">
                <a:solidFill>
                  <a:srgbClr val="0000FF"/>
                </a:solidFill>
              </a:rPr>
              <a:t>Xin Zhang, IBM</a:t>
            </a:r>
          </a:p>
          <a:p>
            <a:pPr marL="0" indent="0">
              <a:buNone/>
            </a:pPr>
            <a:endParaRPr lang="en-US" sz="1600" dirty="0"/>
          </a:p>
          <a:p>
            <a:pPr marL="0" indent="0">
              <a:buNone/>
            </a:pPr>
            <a:endParaRPr lang="en-US" sz="1600" dirty="0"/>
          </a:p>
          <a:p>
            <a:r>
              <a:rPr lang="en-US" sz="1600" dirty="0"/>
              <a:t>We are having and will have regular and irregular meetings with all liaison companies</a:t>
            </a:r>
          </a:p>
          <a:p>
            <a:r>
              <a:rPr lang="en-US" sz="1600" dirty="0">
                <a:solidFill>
                  <a:srgbClr val="7030A0"/>
                </a:solidFill>
              </a:rPr>
              <a:t>Very open to other collaborators, feedback, internships, visits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796014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a:extLst>
              <a:ext uri="{FF2B5EF4-FFF2-40B4-BE49-F238E27FC236}">
                <a16:creationId xmlns:a16="http://schemas.microsoft.com/office/drawing/2014/main" id="{796CC445-E4A1-C147-83BA-30245FA13992}"/>
              </a:ext>
            </a:extLst>
          </p:cNvPr>
          <p:cNvSpPr>
            <a:spLocks noGrp="1"/>
          </p:cNvSpPr>
          <p:nvPr>
            <p:ph type="subTitle" idx="1"/>
          </p:nvPr>
        </p:nvSpPr>
        <p:spPr>
          <a:xfrm>
            <a:off x="283845" y="2296159"/>
            <a:ext cx="8576310" cy="4990497"/>
          </a:xfrm>
        </p:spPr>
        <p:txBody>
          <a:bodyPr>
            <a:normAutofit/>
          </a:bodyPr>
          <a:lstStyle/>
          <a:p>
            <a:pPr algn="ctr">
              <a:lnSpc>
                <a:spcPct val="105000"/>
              </a:lnSpc>
              <a:spcBef>
                <a:spcPts val="0"/>
              </a:spcBef>
              <a:spcAft>
                <a:spcPts val="600"/>
              </a:spcAft>
            </a:pPr>
            <a:r>
              <a:rPr lang="en-US" sz="3000" b="1" dirty="0">
                <a:solidFill>
                  <a:schemeClr val="tx1"/>
                </a:solidFill>
              </a:rPr>
              <a:t>Damla Senol Cali, Ph.D.</a:t>
            </a:r>
            <a:endParaRPr lang="en-US" sz="3000" b="1" baseline="30000" dirty="0">
              <a:solidFill>
                <a:schemeClr val="tx1"/>
              </a:solidFill>
            </a:endParaRPr>
          </a:p>
          <a:p>
            <a:pPr algn="ctr">
              <a:lnSpc>
                <a:spcPct val="105000"/>
              </a:lnSpc>
              <a:spcBef>
                <a:spcPts val="0"/>
              </a:spcBef>
              <a:spcAft>
                <a:spcPts val="0"/>
              </a:spcAft>
            </a:pPr>
            <a:r>
              <a:rPr lang="en-US" dirty="0">
                <a:solidFill>
                  <a:srgbClr val="0070C0"/>
                </a:solidFill>
                <a:hlinkClick r:id="rId3">
                  <a:extLst>
                    <a:ext uri="{A12FA001-AC4F-418D-AE19-62706E023703}">
                      <ahyp:hlinkClr xmlns:ahyp="http://schemas.microsoft.com/office/drawing/2018/hyperlinkcolor" val="tx"/>
                    </a:ext>
                  </a:extLst>
                </a:hlinkClick>
              </a:rPr>
              <a:t>damlasenolcali@gmail.com</a:t>
            </a:r>
            <a:r>
              <a:rPr lang="en-US" dirty="0">
                <a:solidFill>
                  <a:srgbClr val="0070C0"/>
                </a:solidFill>
              </a:rPr>
              <a:t> </a:t>
            </a:r>
          </a:p>
          <a:p>
            <a:pPr algn="ctr">
              <a:lnSpc>
                <a:spcPct val="105000"/>
              </a:lnSpc>
              <a:spcBef>
                <a:spcPts val="0"/>
              </a:spcBef>
              <a:spcAft>
                <a:spcPts val="0"/>
              </a:spcAft>
            </a:pPr>
            <a:r>
              <a:rPr lang="en-US" dirty="0">
                <a:solidFill>
                  <a:srgbClr val="0070C0"/>
                </a:solidFill>
                <a:hlinkClick r:id="rId4">
                  <a:extLst>
                    <a:ext uri="{A12FA001-AC4F-418D-AE19-62706E023703}">
                      <ahyp:hlinkClr xmlns:ahyp="http://schemas.microsoft.com/office/drawing/2018/hyperlinkcolor" val="tx"/>
                    </a:ext>
                  </a:extLst>
                </a:hlinkClick>
              </a:rPr>
              <a:t>https://damlasenolcali.github.io/</a:t>
            </a:r>
            <a:r>
              <a:rPr lang="en-US" dirty="0">
                <a:solidFill>
                  <a:srgbClr val="0070C0"/>
                </a:solidFill>
              </a:rPr>
              <a:t> </a:t>
            </a:r>
          </a:p>
          <a:p>
            <a:pPr algn="ctr">
              <a:lnSpc>
                <a:spcPct val="100000"/>
              </a:lnSpc>
              <a:spcBef>
                <a:spcPts val="0"/>
              </a:spcBef>
              <a:spcAft>
                <a:spcPts val="0"/>
              </a:spcAft>
            </a:pPr>
            <a:endParaRPr lang="en-US" dirty="0"/>
          </a:p>
          <a:p>
            <a:pPr algn="ctr">
              <a:lnSpc>
                <a:spcPct val="105000"/>
              </a:lnSpc>
              <a:spcBef>
                <a:spcPts val="0"/>
              </a:spcBef>
              <a:spcAft>
                <a:spcPts val="0"/>
              </a:spcAft>
            </a:pPr>
            <a:r>
              <a:rPr lang="en-US" sz="1900" dirty="0">
                <a:solidFill>
                  <a:schemeClr val="tx1"/>
                </a:solidFill>
              </a:rPr>
              <a:t>Konstantinos Kanellopoulos, Joel </a:t>
            </a:r>
            <a:r>
              <a:rPr lang="en-US" sz="1900" dirty="0" err="1">
                <a:solidFill>
                  <a:schemeClr val="tx1"/>
                </a:solidFill>
              </a:rPr>
              <a:t>Lindegger</a:t>
            </a:r>
            <a:r>
              <a:rPr lang="en-US" sz="1900" dirty="0">
                <a:solidFill>
                  <a:schemeClr val="tx1"/>
                </a:solidFill>
              </a:rPr>
              <a:t>, Zulal </a:t>
            </a:r>
            <a:r>
              <a:rPr lang="en-US" sz="1900" dirty="0" err="1">
                <a:solidFill>
                  <a:schemeClr val="tx1"/>
                </a:solidFill>
              </a:rPr>
              <a:t>Bingol</a:t>
            </a:r>
            <a:r>
              <a:rPr lang="en-US" sz="1900" dirty="0">
                <a:solidFill>
                  <a:schemeClr val="tx1"/>
                </a:solidFill>
              </a:rPr>
              <a:t>, Gurpreet S. Kalsi, Ziyi Zuo, Can Firtina, Meryem Banu </a:t>
            </a:r>
            <a:r>
              <a:rPr lang="en-US" sz="1900" dirty="0" err="1">
                <a:solidFill>
                  <a:schemeClr val="tx1"/>
                </a:solidFill>
              </a:rPr>
              <a:t>Cavlak</a:t>
            </a:r>
            <a:r>
              <a:rPr lang="en-US" sz="1900" dirty="0">
                <a:solidFill>
                  <a:schemeClr val="tx1"/>
                </a:solidFill>
              </a:rPr>
              <a:t>, Jeremie S. Kim, Nika Mansouri Ghiasi, </a:t>
            </a:r>
          </a:p>
          <a:p>
            <a:pPr algn="ctr">
              <a:lnSpc>
                <a:spcPct val="105000"/>
              </a:lnSpc>
              <a:spcBef>
                <a:spcPts val="0"/>
              </a:spcBef>
              <a:spcAft>
                <a:spcPts val="0"/>
              </a:spcAft>
            </a:pPr>
            <a:r>
              <a:rPr lang="en-US" sz="1900" dirty="0">
                <a:solidFill>
                  <a:schemeClr val="tx1"/>
                </a:solidFill>
              </a:rPr>
              <a:t>Gagandeep Singh, Juan Gomez-Luna, Nour Almadhoun </a:t>
            </a:r>
            <a:r>
              <a:rPr lang="en-US" sz="1900" dirty="0" err="1">
                <a:solidFill>
                  <a:schemeClr val="tx1"/>
                </a:solidFill>
              </a:rPr>
              <a:t>Alserr</a:t>
            </a:r>
            <a:r>
              <a:rPr lang="en-US" sz="1900" dirty="0">
                <a:solidFill>
                  <a:schemeClr val="tx1"/>
                </a:solidFill>
              </a:rPr>
              <a:t>, Mohammed Alser, Sreenivas Subramoney, Can </a:t>
            </a:r>
            <a:r>
              <a:rPr lang="en-US" sz="1900" dirty="0" err="1">
                <a:solidFill>
                  <a:schemeClr val="tx1"/>
                </a:solidFill>
              </a:rPr>
              <a:t>Alkan</a:t>
            </a:r>
            <a:r>
              <a:rPr lang="en-US" sz="1900" dirty="0">
                <a:solidFill>
                  <a:schemeClr val="tx1"/>
                </a:solidFill>
              </a:rPr>
              <a:t>, Saugata Ghose, Onur Mutlu</a:t>
            </a:r>
            <a:endParaRPr lang="en-US" sz="2500" dirty="0"/>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r">
              <a:lnSpc>
                <a:spcPct val="100000"/>
              </a:lnSpc>
              <a:spcBef>
                <a:spcPts val="0"/>
              </a:spcBef>
              <a:spcAft>
                <a:spcPts val="0"/>
              </a:spcAft>
            </a:pPr>
            <a:endParaRPr lang="en-US" dirty="0"/>
          </a:p>
          <a:p>
            <a:pPr algn="r">
              <a:lnSpc>
                <a:spcPct val="100000"/>
              </a:lnSpc>
              <a:spcBef>
                <a:spcPts val="0"/>
              </a:spcBef>
              <a:spcAft>
                <a:spcPts val="0"/>
              </a:spcAft>
            </a:pPr>
            <a:endParaRPr lang="en-US" dirty="0"/>
          </a:p>
        </p:txBody>
      </p:sp>
      <p:grpSp>
        <p:nvGrpSpPr>
          <p:cNvPr id="2" name="Group 1">
            <a:extLst>
              <a:ext uri="{FF2B5EF4-FFF2-40B4-BE49-F238E27FC236}">
                <a16:creationId xmlns:a16="http://schemas.microsoft.com/office/drawing/2014/main" id="{9F38338B-173A-C341-4D38-8C99AD129895}"/>
              </a:ext>
            </a:extLst>
          </p:cNvPr>
          <p:cNvGrpSpPr/>
          <p:nvPr/>
        </p:nvGrpSpPr>
        <p:grpSpPr>
          <a:xfrm>
            <a:off x="585709" y="5318472"/>
            <a:ext cx="7972583" cy="582782"/>
            <a:chOff x="805427" y="5318472"/>
            <a:chExt cx="7972583" cy="582782"/>
          </a:xfrm>
        </p:grpSpPr>
        <p:pic>
          <p:nvPicPr>
            <p:cNvPr id="44" name="Picture 43">
              <a:extLst>
                <a:ext uri="{FF2B5EF4-FFF2-40B4-BE49-F238E27FC236}">
                  <a16:creationId xmlns:a16="http://schemas.microsoft.com/office/drawing/2014/main" id="{AFD88F3A-22B5-0541-830C-CE8C70F1D75D}"/>
                </a:ext>
              </a:extLst>
            </p:cNvPr>
            <p:cNvPicPr>
              <a:picLocks noChangeAspect="1"/>
            </p:cNvPicPr>
            <p:nvPr/>
          </p:nvPicPr>
          <p:blipFill>
            <a:blip r:embed="rId5"/>
            <a:stretch>
              <a:fillRect/>
            </a:stretch>
          </p:blipFill>
          <p:spPr>
            <a:xfrm>
              <a:off x="805427" y="5376470"/>
              <a:ext cx="2513099" cy="466786"/>
            </a:xfrm>
            <a:prstGeom prst="rect">
              <a:avLst/>
            </a:prstGeom>
          </p:spPr>
        </p:pic>
        <p:pic>
          <p:nvPicPr>
            <p:cNvPr id="45" name="Picture 44">
              <a:extLst>
                <a:ext uri="{FF2B5EF4-FFF2-40B4-BE49-F238E27FC236}">
                  <a16:creationId xmlns:a16="http://schemas.microsoft.com/office/drawing/2014/main" id="{2C3C004B-3548-3A4C-9F73-FDE1CA57119F}"/>
                </a:ext>
              </a:extLst>
            </p:cNvPr>
            <p:cNvPicPr>
              <a:picLocks noChangeAspect="1"/>
            </p:cNvPicPr>
            <p:nvPr/>
          </p:nvPicPr>
          <p:blipFill rotWithShape="1">
            <a:blip r:embed="rId6"/>
            <a:srcRect l="9652" t="28752" r="10462" b="30881"/>
            <a:stretch/>
          </p:blipFill>
          <p:spPr>
            <a:xfrm>
              <a:off x="3840107" y="5400891"/>
              <a:ext cx="1862001" cy="365760"/>
            </a:xfrm>
            <a:prstGeom prst="rect">
              <a:avLst/>
            </a:prstGeom>
          </p:spPr>
        </p:pic>
        <p:pic>
          <p:nvPicPr>
            <p:cNvPr id="47" name="Picture 46">
              <a:extLst>
                <a:ext uri="{FF2B5EF4-FFF2-40B4-BE49-F238E27FC236}">
                  <a16:creationId xmlns:a16="http://schemas.microsoft.com/office/drawing/2014/main" id="{59D3C154-21B3-9143-946D-1E8A43437D85}"/>
                </a:ext>
              </a:extLst>
            </p:cNvPr>
            <p:cNvPicPr>
              <a:picLocks noChangeAspect="1"/>
            </p:cNvPicPr>
            <p:nvPr/>
          </p:nvPicPr>
          <p:blipFill>
            <a:blip r:embed="rId7"/>
            <a:stretch>
              <a:fillRect/>
            </a:stretch>
          </p:blipFill>
          <p:spPr>
            <a:xfrm>
              <a:off x="6223689" y="5318472"/>
              <a:ext cx="2554321" cy="582782"/>
            </a:xfrm>
            <a:prstGeom prst="rect">
              <a:avLst/>
            </a:prstGeom>
          </p:spPr>
        </p:pic>
      </p:grpSp>
      <p:grpSp>
        <p:nvGrpSpPr>
          <p:cNvPr id="4" name="Group 3">
            <a:extLst>
              <a:ext uri="{FF2B5EF4-FFF2-40B4-BE49-F238E27FC236}">
                <a16:creationId xmlns:a16="http://schemas.microsoft.com/office/drawing/2014/main" id="{2C88D744-39F7-7F1F-813C-4AEBBD49C1FF}"/>
              </a:ext>
            </a:extLst>
          </p:cNvPr>
          <p:cNvGrpSpPr/>
          <p:nvPr/>
        </p:nvGrpSpPr>
        <p:grpSpPr>
          <a:xfrm>
            <a:off x="1496991" y="6137053"/>
            <a:ext cx="6150018" cy="493770"/>
            <a:chOff x="1403533" y="6137053"/>
            <a:chExt cx="6150018" cy="493770"/>
          </a:xfrm>
        </p:grpSpPr>
        <p:pic>
          <p:nvPicPr>
            <p:cNvPr id="41" name="Picture 2">
              <a:extLst>
                <a:ext uri="{FF2B5EF4-FFF2-40B4-BE49-F238E27FC236}">
                  <a16:creationId xmlns:a16="http://schemas.microsoft.com/office/drawing/2014/main" id="{D8D0E397-B940-0A45-ADC7-7E8E873FD4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768" y="6137053"/>
              <a:ext cx="1862001" cy="4894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9A24756-5F9E-F149-8DD6-2A66D2C5C0D4}"/>
                </a:ext>
              </a:extLst>
            </p:cNvPr>
            <p:cNvPicPr>
              <a:picLocks noChangeAspect="1"/>
            </p:cNvPicPr>
            <p:nvPr/>
          </p:nvPicPr>
          <p:blipFill>
            <a:blip r:embed="rId9"/>
            <a:stretch>
              <a:fillRect/>
            </a:stretch>
          </p:blipFill>
          <p:spPr>
            <a:xfrm>
              <a:off x="5897046" y="6137053"/>
              <a:ext cx="1656505" cy="489422"/>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532D2A0E-49BA-F44A-93B6-DF18FB3A97AB}"/>
                </a:ext>
              </a:extLst>
            </p:cNvPr>
            <p:cNvPicPr>
              <a:picLocks noChangeAspect="1"/>
            </p:cNvPicPr>
            <p:nvPr/>
          </p:nvPicPr>
          <p:blipFill>
            <a:blip r:embed="rId10"/>
            <a:stretch>
              <a:fillRect/>
            </a:stretch>
          </p:blipFill>
          <p:spPr>
            <a:xfrm>
              <a:off x="1403533" y="6164037"/>
              <a:ext cx="1138958" cy="466786"/>
            </a:xfrm>
            <a:prstGeom prst="rect">
              <a:avLst/>
            </a:prstGeom>
          </p:spPr>
        </p:pic>
      </p:grpSp>
      <p:sp>
        <p:nvSpPr>
          <p:cNvPr id="49" name="Title 1">
            <a:extLst>
              <a:ext uri="{FF2B5EF4-FFF2-40B4-BE49-F238E27FC236}">
                <a16:creationId xmlns:a16="http://schemas.microsoft.com/office/drawing/2014/main" id="{D7BD3DAB-B726-A54A-870D-2B897B36D72A}"/>
              </a:ext>
            </a:extLst>
          </p:cNvPr>
          <p:cNvSpPr>
            <a:spLocks noGrp="1"/>
          </p:cNvSpPr>
          <p:nvPr>
            <p:ph type="ctrTitle"/>
          </p:nvPr>
        </p:nvSpPr>
        <p:spPr>
          <a:xfrm>
            <a:off x="0" y="1"/>
            <a:ext cx="9144000" cy="2174240"/>
          </a:xfrm>
          <a:solidFill>
            <a:schemeClr val="accent2">
              <a:lumMod val="20000"/>
              <a:lumOff val="80000"/>
            </a:schemeClr>
          </a:solidFill>
        </p:spPr>
        <p:txBody>
          <a:bodyPr anchor="ctr" anchorCtr="0">
            <a:normAutofit/>
          </a:bodyPr>
          <a:lstStyle/>
          <a:p>
            <a:pPr algn="ctr">
              <a:lnSpc>
                <a:spcPct val="105000"/>
              </a:lnSpc>
            </a:pPr>
            <a:r>
              <a:rPr lang="en-US" sz="3400" b="1" dirty="0">
                <a:solidFill>
                  <a:srgbClr val="0070C0"/>
                </a:solidFill>
              </a:rPr>
              <a:t>SeGraM: A Universal Hardware Accelerator for Genomic Sequence-to-Graph and </a:t>
            </a:r>
            <a:br>
              <a:rPr lang="en-US" sz="3400" b="1" dirty="0">
                <a:solidFill>
                  <a:srgbClr val="0070C0"/>
                </a:solidFill>
              </a:rPr>
            </a:br>
            <a:r>
              <a:rPr lang="en-US" sz="3400" b="1" dirty="0">
                <a:solidFill>
                  <a:srgbClr val="0070C0"/>
                </a:solidFill>
              </a:rPr>
              <a:t>Sequence-to-Sequence Mapping</a:t>
            </a:r>
            <a:endParaRPr lang="en-US" sz="3400" dirty="0">
              <a:solidFill>
                <a:schemeClr val="accent1"/>
              </a:solidFill>
            </a:endParaRPr>
          </a:p>
        </p:txBody>
      </p:sp>
    </p:spTree>
    <p:extLst>
      <p:ext uri="{BB962C8B-B14F-4D97-AF65-F5344CB8AC3E}">
        <p14:creationId xmlns:p14="http://schemas.microsoft.com/office/powerpoint/2010/main" val="34000581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7C3920B-776E-1C94-7780-2082DF993C4E}"/>
              </a:ext>
            </a:extLst>
          </p:cNvPr>
          <p:cNvSpPr txBox="1"/>
          <p:nvPr/>
        </p:nvSpPr>
        <p:spPr>
          <a:xfrm>
            <a:off x="366961" y="1966906"/>
            <a:ext cx="4114800" cy="2858929"/>
          </a:xfrm>
          <a:prstGeom prst="roundRect">
            <a:avLst>
              <a:gd name="adj" fmla="val 2265"/>
            </a:avLst>
          </a:prstGeom>
          <a:solidFill>
            <a:srgbClr val="0070C0">
              <a:alpha val="1000"/>
            </a:srgbClr>
          </a:solidFill>
          <a:ln w="28575">
            <a:solidFill>
              <a:srgbClr val="0070C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S</a:t>
            </a:r>
            <a:r>
              <a:rPr kumimoji="0" lang="en-US" sz="1780" b="1" i="1" u="none" strike="noStrike" kern="1200" cap="none" spc="0" normalizeH="0" baseline="0" noProof="0" dirty="0">
                <a:ln>
                  <a:noFill/>
                </a:ln>
                <a:solidFill>
                  <a:srgbClr val="0070C0"/>
                </a:solidFill>
                <a:effectLst/>
                <a:uLnTx/>
                <a:uFillTx/>
                <a:latin typeface="Corbel" panose="020B0503020204020204"/>
                <a:ea typeface="+mn-ea"/>
                <a:cs typeface="+mn-cs"/>
              </a:rPr>
              <a:t>equence-to-Sequence (S2S) Mapping</a:t>
            </a: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 </a:t>
            </a:r>
            <a:endParaRPr kumimoji="0" lang="en-US" sz="1780" b="0" i="0" u="none" strike="noStrike" kern="1200" cap="none" spc="0" normalizeH="0" baseline="0" noProof="0" dirty="0">
              <a:ln>
                <a:noFill/>
              </a:ln>
              <a:solidFill>
                <a:srgbClr val="0070C0"/>
              </a:solidFill>
              <a:effectLst/>
              <a:uLnTx/>
              <a:uFillTx/>
              <a:latin typeface="Corbel" panose="020B0503020204020204"/>
              <a:ea typeface="+mn-ea"/>
              <a:cs typeface="+mn-cs"/>
            </a:endParaRPr>
          </a:p>
        </p:txBody>
      </p:sp>
      <p:sp>
        <p:nvSpPr>
          <p:cNvPr id="18" name="TextBox 17">
            <a:extLst>
              <a:ext uri="{FF2B5EF4-FFF2-40B4-BE49-F238E27FC236}">
                <a16:creationId xmlns:a16="http://schemas.microsoft.com/office/drawing/2014/main" id="{52C6F56A-5AEA-76E5-045D-94D5B937E04D}"/>
              </a:ext>
            </a:extLst>
          </p:cNvPr>
          <p:cNvSpPr txBox="1"/>
          <p:nvPr/>
        </p:nvSpPr>
        <p:spPr>
          <a:xfrm>
            <a:off x="4619201" y="1963234"/>
            <a:ext cx="4114800" cy="2858929"/>
          </a:xfrm>
          <a:prstGeom prst="roundRect">
            <a:avLst>
              <a:gd name="adj" fmla="val 2265"/>
            </a:avLst>
          </a:prstGeom>
          <a:solidFill>
            <a:srgbClr val="0070C0">
              <a:alpha val="1000"/>
            </a:srgbClr>
          </a:solidFill>
          <a:ln w="28575">
            <a:solidFill>
              <a:srgbClr val="0070C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S</a:t>
            </a:r>
            <a:r>
              <a:rPr kumimoji="0" lang="en-US" sz="1780" b="1" i="1" u="none" strike="noStrike" kern="1200" cap="none" spc="0" normalizeH="0" baseline="0" noProof="0" dirty="0">
                <a:ln>
                  <a:noFill/>
                </a:ln>
                <a:solidFill>
                  <a:srgbClr val="0070C0"/>
                </a:solidFill>
                <a:effectLst/>
                <a:uLnTx/>
                <a:uFillTx/>
                <a:latin typeface="Corbel" panose="020B0503020204020204"/>
                <a:ea typeface="+mn-ea"/>
                <a:cs typeface="+mn-cs"/>
              </a:rPr>
              <a:t>equence-to-Graph (S2G) Mapping</a:t>
            </a: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 </a:t>
            </a:r>
            <a:endParaRPr kumimoji="0" lang="en-US" sz="1780" b="0" i="0" u="none" strike="noStrike" kern="1200" cap="none" spc="0" normalizeH="0" baseline="0" noProof="0" dirty="0">
              <a:ln>
                <a:noFill/>
              </a:ln>
              <a:solidFill>
                <a:srgbClr val="0070C0"/>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29AA6D00-56D8-D04C-9A4A-CB34F95ADD64}"/>
              </a:ext>
            </a:extLst>
          </p:cNvPr>
          <p:cNvSpPr>
            <a:spLocks noGrp="1"/>
          </p:cNvSpPr>
          <p:nvPr>
            <p:ph type="title"/>
          </p:nvPr>
        </p:nvSpPr>
        <p:spPr>
          <a:xfrm>
            <a:off x="366963" y="257434"/>
            <a:ext cx="8885557" cy="753467"/>
          </a:xfrm>
        </p:spPr>
        <p:txBody>
          <a:bodyPr>
            <a:normAutofit fontScale="90000"/>
          </a:bodyPr>
          <a:lstStyle/>
          <a:p>
            <a:r>
              <a:rPr lang="en-US" dirty="0"/>
              <a:t>Problem: Sequence-to-Graph Mapping</a:t>
            </a:r>
          </a:p>
        </p:txBody>
      </p:sp>
      <p:sp>
        <p:nvSpPr>
          <p:cNvPr id="5" name="Slide Number Placeholder 4">
            <a:extLst>
              <a:ext uri="{FF2B5EF4-FFF2-40B4-BE49-F238E27FC236}">
                <a16:creationId xmlns:a16="http://schemas.microsoft.com/office/drawing/2014/main" id="{BF4548FC-B7D5-F84F-83AA-BEEE7ACE5F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78949DC-4DB8-73CB-9D1C-D683DFEA5225}"/>
              </a:ext>
            </a:extLst>
          </p:cNvPr>
          <p:cNvSpPr txBox="1"/>
          <p:nvPr/>
        </p:nvSpPr>
        <p:spPr>
          <a:xfrm>
            <a:off x="366962" y="4940624"/>
            <a:ext cx="8410073" cy="1408383"/>
          </a:xfrm>
          <a:prstGeom prst="roundRect">
            <a:avLst>
              <a:gd name="adj" fmla="val 3822"/>
            </a:avLst>
          </a:prstGeom>
          <a:solidFill>
            <a:srgbClr val="7030A0">
              <a:alpha val="3000"/>
            </a:srgbClr>
          </a:solidFill>
          <a:ln w="28575">
            <a:solidFill>
              <a:srgbClr val="7030A0"/>
            </a:solidFill>
          </a:ln>
        </p:spPr>
        <p:txBody>
          <a:bodyPr wrap="square" rtlCol="0" anchor="ctr" anchorCtr="0">
            <a:noAutofit/>
          </a:bodyPr>
          <a:lstStyle/>
          <a:p>
            <a:pPr marL="0" marR="0" lvl="0" indent="0" algn="ctr" defTabSz="457200" rtl="0" eaLnBrk="1" fontAlgn="auto" latinLnBrk="0" hangingPunct="1">
              <a:lnSpc>
                <a:spcPct val="100000"/>
              </a:lnSpc>
              <a:spcBef>
                <a:spcPts val="600"/>
              </a:spcBef>
              <a:spcAft>
                <a:spcPts val="0"/>
              </a:spcAft>
              <a:buClr>
                <a:srgbClr val="C00000"/>
              </a:buClr>
              <a:buSzTx/>
              <a:buFontTx/>
              <a:buNone/>
              <a:tabLst/>
              <a:defRPr/>
            </a:pPr>
            <a:r>
              <a:rPr kumimoji="0" lang="en-US" sz="2200" b="0" i="1" u="none" strike="noStrike" kern="1200" cap="none" spc="0" normalizeH="0" baseline="0" noProof="0" dirty="0">
                <a:ln>
                  <a:noFill/>
                </a:ln>
                <a:solidFill>
                  <a:prstClr val="black"/>
                </a:solidFill>
                <a:effectLst/>
                <a:uLnTx/>
                <a:uFillTx/>
                <a:latin typeface="Corbel" panose="020B0503020204020204"/>
                <a:ea typeface="+mn-ea"/>
                <a:cs typeface="+mn-cs"/>
              </a:rPr>
              <a:t>Sequence-to-graph mapping </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results in </a:t>
            </a:r>
            <a:r>
              <a:rPr kumimoji="0" lang="en-US" sz="2200" b="1" i="0" u="none" strike="noStrike" kern="1200" cap="none" spc="0" normalizeH="0" baseline="0" noProof="0" dirty="0">
                <a:ln>
                  <a:noFill/>
                </a:ln>
                <a:solidFill>
                  <a:srgbClr val="00B050"/>
                </a:solidFill>
                <a:effectLst/>
                <a:uLnTx/>
                <a:uFillTx/>
                <a:latin typeface="Corbel" panose="020B0503020204020204"/>
                <a:ea typeface="+mn-ea"/>
                <a:cs typeface="+mn-cs"/>
              </a:rPr>
              <a:t>notable quality improvements.</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600"/>
              </a:spcBef>
              <a:spcAft>
                <a:spcPts val="0"/>
              </a:spcAft>
              <a:buClr>
                <a:srgbClr val="C00000"/>
              </a:buClr>
              <a:buSzTx/>
              <a:buFontTx/>
              <a:buNone/>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However, it is a </a:t>
            </a:r>
            <a:r>
              <a:rPr kumimoji="0" lang="en-US" sz="2200" b="1" i="0" u="none" strike="noStrike" kern="1200" cap="none" spc="0" normalizeH="0" baseline="0" noProof="0" dirty="0">
                <a:ln>
                  <a:noFill/>
                </a:ln>
                <a:solidFill>
                  <a:srgbClr val="C00000"/>
                </a:solidFill>
                <a:effectLst/>
                <a:uLnTx/>
                <a:uFillTx/>
                <a:latin typeface="Corbel" panose="020B0503020204020204"/>
                <a:ea typeface="+mn-ea"/>
                <a:cs typeface="+mn-cs"/>
              </a:rPr>
              <a:t>more difficult </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computational problem, </a:t>
            </a:r>
          </a:p>
          <a:p>
            <a:pPr marL="0" marR="0" lvl="0" indent="0" algn="ctr" defTabSz="457200" rtl="0" eaLnBrk="1" fontAlgn="auto" latinLnBrk="0" hangingPunct="1">
              <a:lnSpc>
                <a:spcPct val="100000"/>
              </a:lnSpc>
              <a:spcBef>
                <a:spcPts val="600"/>
              </a:spcBef>
              <a:spcAft>
                <a:spcPts val="0"/>
              </a:spcAft>
              <a:buClr>
                <a:srgbClr val="C00000"/>
              </a:buClr>
              <a:buSzTx/>
              <a:buFontTx/>
              <a:buNone/>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with </a:t>
            </a:r>
            <a:r>
              <a:rPr kumimoji="0" lang="en-US" sz="2200" b="1" i="0" u="none" strike="noStrike" kern="1200" cap="none" spc="0" normalizeH="0" baseline="0" noProof="0" dirty="0">
                <a:ln>
                  <a:noFill/>
                </a:ln>
                <a:solidFill>
                  <a:srgbClr val="C00000"/>
                </a:solidFill>
                <a:effectLst/>
                <a:uLnTx/>
                <a:uFillTx/>
                <a:latin typeface="Corbel" panose="020B0503020204020204"/>
                <a:ea typeface="+mn-ea"/>
                <a:cs typeface="+mn-cs"/>
              </a:rPr>
              <a:t>no prior hardware design.</a:t>
            </a:r>
            <a:endPar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6" name="Content Placeholder 2">
            <a:extLst>
              <a:ext uri="{FF2B5EF4-FFF2-40B4-BE49-F238E27FC236}">
                <a16:creationId xmlns:a16="http://schemas.microsoft.com/office/drawing/2014/main" id="{EB720B3D-751A-0A2A-77A4-751DDED36B83}"/>
              </a:ext>
            </a:extLst>
          </p:cNvPr>
          <p:cNvSpPr>
            <a:spLocks noGrp="1"/>
          </p:cNvSpPr>
          <p:nvPr>
            <p:ph idx="1"/>
          </p:nvPr>
        </p:nvSpPr>
        <p:spPr>
          <a:xfrm>
            <a:off x="366963" y="1147483"/>
            <a:ext cx="8410073" cy="769894"/>
          </a:xfrm>
        </p:spPr>
        <p:txBody>
          <a:bodyPr>
            <a:noAutofit/>
          </a:bodyPr>
          <a:lstStyle/>
          <a:p>
            <a:pPr marL="342900" indent="-342900">
              <a:lnSpc>
                <a:spcPct val="110000"/>
              </a:lnSpc>
              <a:spcBef>
                <a:spcPts val="600"/>
              </a:spcBef>
              <a:spcAft>
                <a:spcPts val="0"/>
              </a:spcAft>
            </a:pPr>
            <a:r>
              <a:rPr lang="en-US" dirty="0">
                <a:solidFill>
                  <a:schemeClr val="tx1"/>
                </a:solidFill>
              </a:rPr>
              <a:t>Mapping the reads to a reference genome (i.e., </a:t>
            </a:r>
            <a:r>
              <a:rPr lang="en-US" b="1" i="1" dirty="0">
                <a:solidFill>
                  <a:schemeClr val="tx1"/>
                </a:solidFill>
              </a:rPr>
              <a:t>read mapping</a:t>
            </a:r>
            <a:r>
              <a:rPr lang="en-US" dirty="0">
                <a:solidFill>
                  <a:schemeClr val="tx1"/>
                </a:solidFill>
              </a:rPr>
              <a:t>)</a:t>
            </a:r>
            <a:r>
              <a:rPr lang="en-US" b="1" dirty="0">
                <a:solidFill>
                  <a:schemeClr val="tx1"/>
                </a:solidFill>
              </a:rPr>
              <a:t> </a:t>
            </a:r>
            <a:r>
              <a:rPr lang="en-US" dirty="0">
                <a:solidFill>
                  <a:schemeClr val="tx1"/>
                </a:solidFill>
              </a:rPr>
              <a:t>is a </a:t>
            </a:r>
            <a:br>
              <a:rPr lang="en-US" dirty="0">
                <a:solidFill>
                  <a:schemeClr val="tx1"/>
                </a:solidFill>
              </a:rPr>
            </a:br>
            <a:r>
              <a:rPr lang="en-US" dirty="0">
                <a:solidFill>
                  <a:schemeClr val="tx1"/>
                </a:solidFill>
              </a:rPr>
              <a:t>c</a:t>
            </a:r>
            <a:r>
              <a:rPr lang="en-US" sz="2000" i="1" dirty="0">
                <a:solidFill>
                  <a:schemeClr val="tx1"/>
                </a:solidFill>
              </a:rPr>
              <a:t>ritical step</a:t>
            </a:r>
            <a:r>
              <a:rPr lang="en-US" sz="2000" dirty="0">
                <a:solidFill>
                  <a:schemeClr val="tx1"/>
                </a:solidFill>
              </a:rPr>
              <a:t> in genome sequence analysis</a:t>
            </a:r>
            <a:endParaRPr lang="en-US" i="1" dirty="0">
              <a:solidFill>
                <a:schemeClr val="tx1"/>
              </a:solidFill>
            </a:endParaRPr>
          </a:p>
        </p:txBody>
      </p:sp>
      <p:sp>
        <p:nvSpPr>
          <p:cNvPr id="11" name="Google Shape;111;p15">
            <a:extLst>
              <a:ext uri="{FF2B5EF4-FFF2-40B4-BE49-F238E27FC236}">
                <a16:creationId xmlns:a16="http://schemas.microsoft.com/office/drawing/2014/main" id="{A9FAB62D-1E49-A346-9979-BAD21CBFEE85}"/>
              </a:ext>
            </a:extLst>
          </p:cNvPr>
          <p:cNvSpPr txBox="1">
            <a:spLocks/>
          </p:cNvSpPr>
          <p:nvPr/>
        </p:nvSpPr>
        <p:spPr>
          <a:xfrm>
            <a:off x="410000" y="2053959"/>
            <a:ext cx="4071762"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Linear Reference: </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rPr>
              <a:t>T</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ACGT	                </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Read: </a:t>
            </a:r>
            <a:r>
              <a:rPr kumimoji="0" lang="en-US" sz="1800" b="1" i="0" u="none" strike="noStrike" kern="1200" cap="none" spc="0" normalizeH="0" baseline="0" noProof="0" dirty="0">
                <a:ln>
                  <a:noFill/>
                </a:ln>
                <a:solidFill>
                  <a:srgbClr val="0070C0"/>
                </a:solidFill>
                <a:effectLst/>
                <a:uLnTx/>
                <a:uFillTx/>
                <a:latin typeface="Corbel" panose="020B050302020402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G</a:t>
            </a: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2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Alternative Sequence: </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rPr>
              <a:t>G</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Alternative Sequence: </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Calibri" panose="020F0502020204030204" pitchFamily="34" charset="0"/>
              </a:rPr>
              <a:t>TT</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Alternative Sequence: </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32AA3B7-049E-BD95-5213-D33C4C64FCC2}"/>
              </a:ext>
            </a:extLst>
          </p:cNvPr>
          <p:cNvPicPr>
            <a:picLocks noChangeAspect="1"/>
          </p:cNvPicPr>
          <p:nvPr/>
        </p:nvPicPr>
        <p:blipFill>
          <a:blip r:embed="rId4"/>
          <a:stretch>
            <a:fillRect/>
          </a:stretch>
        </p:blipFill>
        <p:spPr>
          <a:xfrm>
            <a:off x="5858193" y="2425016"/>
            <a:ext cx="2747327" cy="1602895"/>
          </a:xfrm>
          <a:prstGeom prst="rect">
            <a:avLst/>
          </a:prstGeom>
        </p:spPr>
      </p:pic>
      <p:sp>
        <p:nvSpPr>
          <p:cNvPr id="20" name="Google Shape;111;p15">
            <a:extLst>
              <a:ext uri="{FF2B5EF4-FFF2-40B4-BE49-F238E27FC236}">
                <a16:creationId xmlns:a16="http://schemas.microsoft.com/office/drawing/2014/main" id="{872682A1-0B8C-E505-D37F-F785973FF474}"/>
              </a:ext>
            </a:extLst>
          </p:cNvPr>
          <p:cNvSpPr txBox="1">
            <a:spLocks/>
          </p:cNvSpPr>
          <p:nvPr/>
        </p:nvSpPr>
        <p:spPr>
          <a:xfrm>
            <a:off x="4662234" y="2053959"/>
            <a:ext cx="4114800"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Graph-based Reference:</a:t>
            </a: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Read: </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ACGG</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6390663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1821-9C74-46A0-845B-8CCAC94F231C}"/>
              </a:ext>
            </a:extLst>
          </p:cNvPr>
          <p:cNvSpPr>
            <a:spLocks noGrp="1"/>
          </p:cNvSpPr>
          <p:nvPr>
            <p:ph type="title"/>
          </p:nvPr>
        </p:nvSpPr>
        <p:spPr/>
        <p:txBody>
          <a:bodyPr>
            <a:normAutofit fontScale="90000"/>
          </a:bodyPr>
          <a:lstStyle/>
          <a:p>
            <a:r>
              <a:rPr lang="en-US" dirty="0"/>
              <a:t>S</a:t>
            </a:r>
            <a:r>
              <a:rPr lang="en-US" dirty="0">
                <a:latin typeface="+mj-lt"/>
              </a:rPr>
              <a:t>2</a:t>
            </a:r>
            <a:r>
              <a:rPr lang="en-US" dirty="0"/>
              <a:t>S vs. S</a:t>
            </a:r>
            <a:r>
              <a:rPr lang="en-US" dirty="0">
                <a:latin typeface="+mj-lt"/>
              </a:rPr>
              <a:t>2</a:t>
            </a:r>
            <a:r>
              <a:rPr lang="en-US" dirty="0"/>
              <a:t>G Alignment</a:t>
            </a:r>
          </a:p>
        </p:txBody>
      </p:sp>
      <p:sp>
        <p:nvSpPr>
          <p:cNvPr id="4" name="Slide Number Placeholder 3">
            <a:extLst>
              <a:ext uri="{FF2B5EF4-FFF2-40B4-BE49-F238E27FC236}">
                <a16:creationId xmlns:a16="http://schemas.microsoft.com/office/drawing/2014/main" id="{82E4B076-C96D-4729-A097-86B7C9142CE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24" name="Picture 123">
            <a:extLst>
              <a:ext uri="{FF2B5EF4-FFF2-40B4-BE49-F238E27FC236}">
                <a16:creationId xmlns:a16="http://schemas.microsoft.com/office/drawing/2014/main" id="{EFCAA39D-D315-FCCF-635B-C7D52D0FE39E}"/>
              </a:ext>
            </a:extLst>
          </p:cNvPr>
          <p:cNvPicPr>
            <a:picLocks noChangeAspect="1"/>
          </p:cNvPicPr>
          <p:nvPr/>
        </p:nvPicPr>
        <p:blipFill>
          <a:blip r:embed="rId3"/>
          <a:stretch>
            <a:fillRect/>
          </a:stretch>
        </p:blipFill>
        <p:spPr>
          <a:xfrm>
            <a:off x="1635760" y="1092311"/>
            <a:ext cx="4788322" cy="2926080"/>
          </a:xfrm>
          <a:prstGeom prst="rect">
            <a:avLst/>
          </a:prstGeom>
        </p:spPr>
      </p:pic>
      <p:pic>
        <p:nvPicPr>
          <p:cNvPr id="125" name="Picture 124">
            <a:extLst>
              <a:ext uri="{FF2B5EF4-FFF2-40B4-BE49-F238E27FC236}">
                <a16:creationId xmlns:a16="http://schemas.microsoft.com/office/drawing/2014/main" id="{8DAAAC27-7A69-580E-E380-C9D2DAB68B7B}"/>
              </a:ext>
            </a:extLst>
          </p:cNvPr>
          <p:cNvPicPr>
            <a:picLocks noChangeAspect="1"/>
          </p:cNvPicPr>
          <p:nvPr/>
        </p:nvPicPr>
        <p:blipFill>
          <a:blip r:embed="rId4"/>
          <a:stretch>
            <a:fillRect/>
          </a:stretch>
        </p:blipFill>
        <p:spPr>
          <a:xfrm>
            <a:off x="1635760" y="1092311"/>
            <a:ext cx="4788322" cy="2926080"/>
          </a:xfrm>
          <a:prstGeom prst="rect">
            <a:avLst/>
          </a:prstGeom>
        </p:spPr>
      </p:pic>
    </p:spTree>
    <p:extLst>
      <p:ext uri="{BB962C8B-B14F-4D97-AF65-F5344CB8AC3E}">
        <p14:creationId xmlns:p14="http://schemas.microsoft.com/office/powerpoint/2010/main" val="123352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1821-9C74-46A0-845B-8CCAC94F231C}"/>
              </a:ext>
            </a:extLst>
          </p:cNvPr>
          <p:cNvSpPr>
            <a:spLocks noGrp="1"/>
          </p:cNvSpPr>
          <p:nvPr>
            <p:ph type="title"/>
          </p:nvPr>
        </p:nvSpPr>
        <p:spPr/>
        <p:txBody>
          <a:bodyPr>
            <a:normAutofit fontScale="90000"/>
          </a:bodyPr>
          <a:lstStyle/>
          <a:p>
            <a:r>
              <a:rPr lang="en-US" dirty="0"/>
              <a:t>S</a:t>
            </a:r>
            <a:r>
              <a:rPr lang="en-US" dirty="0">
                <a:latin typeface="+mj-lt"/>
              </a:rPr>
              <a:t>2</a:t>
            </a:r>
            <a:r>
              <a:rPr lang="en-US" dirty="0"/>
              <a:t>S vs. S</a:t>
            </a:r>
            <a:r>
              <a:rPr lang="en-US" dirty="0">
                <a:latin typeface="+mj-lt"/>
              </a:rPr>
              <a:t>2</a:t>
            </a:r>
            <a:r>
              <a:rPr lang="en-US" dirty="0"/>
              <a:t>G Alignment</a:t>
            </a:r>
          </a:p>
        </p:txBody>
      </p:sp>
      <p:sp>
        <p:nvSpPr>
          <p:cNvPr id="4" name="Slide Number Placeholder 3">
            <a:extLst>
              <a:ext uri="{FF2B5EF4-FFF2-40B4-BE49-F238E27FC236}">
                <a16:creationId xmlns:a16="http://schemas.microsoft.com/office/drawing/2014/main" id="{82E4B076-C96D-4729-A097-86B7C9142CE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342DAFB6-7EC5-EC77-908C-55113ADFE867}"/>
              </a:ext>
            </a:extLst>
          </p:cNvPr>
          <p:cNvPicPr>
            <a:picLocks noChangeAspect="1"/>
          </p:cNvPicPr>
          <p:nvPr/>
        </p:nvPicPr>
        <p:blipFill>
          <a:blip r:embed="rId3"/>
          <a:stretch>
            <a:fillRect/>
          </a:stretch>
        </p:blipFill>
        <p:spPr>
          <a:xfrm>
            <a:off x="1636776" y="1097280"/>
            <a:ext cx="4655606" cy="2926080"/>
          </a:xfrm>
          <a:prstGeom prst="rect">
            <a:avLst/>
          </a:prstGeom>
        </p:spPr>
      </p:pic>
      <p:pic>
        <p:nvPicPr>
          <p:cNvPr id="34" name="Picture 33">
            <a:extLst>
              <a:ext uri="{FF2B5EF4-FFF2-40B4-BE49-F238E27FC236}">
                <a16:creationId xmlns:a16="http://schemas.microsoft.com/office/drawing/2014/main" id="{774BD144-9F65-3C9D-AC99-317A95247E21}"/>
              </a:ext>
            </a:extLst>
          </p:cNvPr>
          <p:cNvPicPr>
            <a:picLocks noChangeAspect="1"/>
          </p:cNvPicPr>
          <p:nvPr/>
        </p:nvPicPr>
        <p:blipFill>
          <a:blip r:embed="rId4"/>
          <a:stretch>
            <a:fillRect/>
          </a:stretch>
        </p:blipFill>
        <p:spPr>
          <a:xfrm>
            <a:off x="1636776" y="1097280"/>
            <a:ext cx="4655606" cy="2926080"/>
          </a:xfrm>
          <a:prstGeom prst="rect">
            <a:avLst/>
          </a:prstGeom>
        </p:spPr>
      </p:pic>
      <p:sp>
        <p:nvSpPr>
          <p:cNvPr id="37" name="TextBox 36">
            <a:extLst>
              <a:ext uri="{FF2B5EF4-FFF2-40B4-BE49-F238E27FC236}">
                <a16:creationId xmlns:a16="http://schemas.microsoft.com/office/drawing/2014/main" id="{F0AD863D-197B-4F63-39AB-48BCB2063184}"/>
              </a:ext>
            </a:extLst>
          </p:cNvPr>
          <p:cNvSpPr txBox="1"/>
          <p:nvPr/>
        </p:nvSpPr>
        <p:spPr>
          <a:xfrm>
            <a:off x="366963" y="4206240"/>
            <a:ext cx="8410073" cy="2020940"/>
          </a:xfrm>
          <a:prstGeom prst="roundRect">
            <a:avLst>
              <a:gd name="adj" fmla="val 4777"/>
            </a:avLst>
          </a:prstGeom>
          <a:solidFill>
            <a:srgbClr val="7030A0">
              <a:alpha val="19000"/>
            </a:srgbClr>
          </a:solid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In contrast to </a:t>
            </a:r>
            <a:r>
              <a:rPr kumimoji="0" lang="en-US" sz="2400" b="0" i="0" u="none" strike="noStrike" kern="1200" cap="none" spc="0" normalizeH="0" baseline="0" noProof="0" dirty="0">
                <a:ln>
                  <a:noFill/>
                </a:ln>
                <a:solidFill>
                  <a:srgbClr val="0070C0"/>
                </a:solidFill>
                <a:effectLst/>
                <a:uLnTx/>
                <a:uFillTx/>
                <a:latin typeface="Corbel" panose="020B0503020204020204"/>
                <a:ea typeface="+mn-ea"/>
                <a:cs typeface="+mn-cs"/>
              </a:rPr>
              <a:t>S2S alignment</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orbel" panose="020B0503020204020204"/>
                <a:ea typeface="+mn-ea"/>
                <a:cs typeface="+mn-cs"/>
              </a:rPr>
              <a:t>S2G</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2400" b="0" i="0" u="none" strike="noStrike" kern="1200" cap="none" spc="0" normalizeH="0" baseline="0" noProof="0" dirty="0">
                <a:ln>
                  <a:noFill/>
                </a:ln>
                <a:solidFill>
                  <a:srgbClr val="00B050"/>
                </a:solidFill>
                <a:effectLst/>
                <a:uLnTx/>
                <a:uFillTx/>
                <a:latin typeface="Corbel" panose="020B0503020204020204"/>
                <a:ea typeface="+mn-ea"/>
                <a:cs typeface="+mn-cs"/>
              </a:rPr>
              <a:t>alignment</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must incorporate </a:t>
            </a:r>
            <a:r>
              <a:rPr kumimoji="0" lang="en-US" sz="2400" b="1" i="0" u="none" strike="noStrike" kern="1200" cap="none" spc="0" normalizeH="0" baseline="0" noProof="0" dirty="0">
                <a:ln>
                  <a:noFill/>
                </a:ln>
                <a:solidFill>
                  <a:srgbClr val="C00000"/>
                </a:solidFill>
                <a:effectLst/>
                <a:uLnTx/>
                <a:uFillTx/>
                <a:latin typeface="Corbel" panose="020B0503020204020204"/>
                <a:ea typeface="+mn-ea"/>
                <a:cs typeface="+mn-cs"/>
              </a:rPr>
              <a:t>non-neighboring characters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as well whenever there is an edge (i.e., </a:t>
            </a:r>
            <a:r>
              <a:rPr kumimoji="0" lang="en-US" sz="2400" b="1" i="1" u="none" strike="noStrike" kern="1200" cap="none" spc="0" normalizeH="0" baseline="0" noProof="0" dirty="0">
                <a:ln>
                  <a:noFill/>
                </a:ln>
                <a:solidFill>
                  <a:srgbClr val="C00000"/>
                </a:solidFill>
                <a:effectLst/>
                <a:uLnTx/>
                <a:uFillTx/>
                <a:latin typeface="Corbel" panose="020B0503020204020204"/>
                <a:ea typeface="+mn-ea"/>
                <a:cs typeface="+mn-cs"/>
              </a:rPr>
              <a:t>hop</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from the non-neighboring character to the current character</a:t>
            </a:r>
          </a:p>
        </p:txBody>
      </p:sp>
      <p:pic>
        <p:nvPicPr>
          <p:cNvPr id="35" name="Picture 34">
            <a:extLst>
              <a:ext uri="{FF2B5EF4-FFF2-40B4-BE49-F238E27FC236}">
                <a16:creationId xmlns:a16="http://schemas.microsoft.com/office/drawing/2014/main" id="{DDF1BADA-1890-C17C-CC96-E0BED79B671D}"/>
              </a:ext>
            </a:extLst>
          </p:cNvPr>
          <p:cNvPicPr>
            <a:picLocks noChangeAspect="1"/>
          </p:cNvPicPr>
          <p:nvPr/>
        </p:nvPicPr>
        <p:blipFill>
          <a:blip r:embed="rId5"/>
          <a:stretch>
            <a:fillRect/>
          </a:stretch>
        </p:blipFill>
        <p:spPr>
          <a:xfrm>
            <a:off x="1636776" y="1097280"/>
            <a:ext cx="4655606" cy="2926080"/>
          </a:xfrm>
          <a:prstGeom prst="rect">
            <a:avLst/>
          </a:prstGeom>
        </p:spPr>
      </p:pic>
    </p:spTree>
    <p:extLst>
      <p:ext uri="{BB962C8B-B14F-4D97-AF65-F5344CB8AC3E}">
        <p14:creationId xmlns:p14="http://schemas.microsoft.com/office/powerpoint/2010/main" val="34017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96"/>
          <p:cNvSpPr txBox="1">
            <a:spLocks noGrp="1"/>
          </p:cNvSpPr>
          <p:nvPr>
            <p:ph type="body" idx="1"/>
          </p:nvPr>
        </p:nvSpPr>
        <p:spPr>
          <a:xfrm>
            <a:off x="366963" y="3916017"/>
            <a:ext cx="8410212" cy="2548303"/>
          </a:xfrm>
          <a:prstGeom prst="rect">
            <a:avLst/>
          </a:prstGeom>
          <a:noFill/>
          <a:ln>
            <a:noFill/>
          </a:ln>
        </p:spPr>
        <p:txBody>
          <a:bodyPr spcFirstLastPara="1" vert="horz" wrap="square" lIns="0" tIns="45700" rIns="0" bIns="45700" rtlCol="0" anchor="t" anchorCtr="0">
            <a:noAutofit/>
          </a:bodyPr>
          <a:lstStyle/>
          <a:p>
            <a:pPr marL="146050" indent="0">
              <a:lnSpc>
                <a:spcPct val="120000"/>
              </a:lnSpc>
              <a:spcBef>
                <a:spcPts val="0"/>
              </a:spcBef>
              <a:spcAft>
                <a:spcPts val="600"/>
              </a:spcAft>
              <a:buNone/>
            </a:pPr>
            <a:r>
              <a:rPr lang="en-US" sz="2200" b="1" dirty="0">
                <a:solidFill>
                  <a:srgbClr val="FE6200"/>
                </a:solidFill>
              </a:rPr>
              <a:t>SeGraM: </a:t>
            </a:r>
            <a:r>
              <a:rPr lang="en-US" sz="2200" i="1" dirty="0">
                <a:solidFill>
                  <a:schemeClr val="tx1"/>
                </a:solidFill>
              </a:rPr>
              <a:t>First universal algorithm/hardware co-designed genomic mapping accelerator </a:t>
            </a:r>
            <a:r>
              <a:rPr lang="en-US" sz="2200" dirty="0">
                <a:solidFill>
                  <a:schemeClr val="tx1"/>
                </a:solidFill>
              </a:rPr>
              <a:t>that can effectively and efficiently support: </a:t>
            </a:r>
          </a:p>
          <a:p>
            <a:pPr marL="488950" indent="-342900">
              <a:lnSpc>
                <a:spcPct val="120000"/>
              </a:lnSpc>
              <a:spcBef>
                <a:spcPts val="0"/>
              </a:spcBef>
              <a:spcAft>
                <a:spcPts val="600"/>
              </a:spcAft>
            </a:pPr>
            <a:r>
              <a:rPr lang="en-US" sz="2200" u="sng" dirty="0">
                <a:solidFill>
                  <a:schemeClr val="tx1"/>
                </a:solidFill>
              </a:rPr>
              <a:t>Se</a:t>
            </a:r>
            <a:r>
              <a:rPr lang="en-US" sz="2200" dirty="0">
                <a:solidFill>
                  <a:schemeClr val="tx1"/>
                </a:solidFill>
              </a:rPr>
              <a:t>quence-to-</a:t>
            </a:r>
            <a:r>
              <a:rPr lang="en-US" sz="2200" u="sng" dirty="0">
                <a:solidFill>
                  <a:schemeClr val="tx1"/>
                </a:solidFill>
              </a:rPr>
              <a:t>gra</a:t>
            </a:r>
            <a:r>
              <a:rPr lang="en-US" sz="2200" dirty="0">
                <a:solidFill>
                  <a:schemeClr val="tx1"/>
                </a:solidFill>
              </a:rPr>
              <a:t>ph </a:t>
            </a:r>
            <a:r>
              <a:rPr lang="en-US" sz="2200" u="sng" dirty="0">
                <a:solidFill>
                  <a:schemeClr val="tx1"/>
                </a:solidFill>
              </a:rPr>
              <a:t>m</a:t>
            </a:r>
            <a:r>
              <a:rPr lang="en-US" sz="2200" dirty="0">
                <a:solidFill>
                  <a:schemeClr val="tx1"/>
                </a:solidFill>
              </a:rPr>
              <a:t>apping </a:t>
            </a:r>
          </a:p>
          <a:p>
            <a:pPr marL="488950" indent="-342900">
              <a:lnSpc>
                <a:spcPct val="120000"/>
              </a:lnSpc>
              <a:spcBef>
                <a:spcPts val="0"/>
              </a:spcBef>
              <a:spcAft>
                <a:spcPts val="600"/>
              </a:spcAft>
            </a:pPr>
            <a:r>
              <a:rPr lang="en-US" sz="2200" dirty="0">
                <a:solidFill>
                  <a:schemeClr val="tx1"/>
                </a:solidFill>
              </a:rPr>
              <a:t>Sequence-to-sequence mapping</a:t>
            </a:r>
          </a:p>
          <a:p>
            <a:pPr marL="488950" indent="-342900">
              <a:lnSpc>
                <a:spcPct val="120000"/>
              </a:lnSpc>
              <a:spcBef>
                <a:spcPts val="0"/>
              </a:spcBef>
              <a:spcAft>
                <a:spcPts val="600"/>
              </a:spcAft>
            </a:pPr>
            <a:r>
              <a:rPr lang="en-US" sz="2200" dirty="0">
                <a:solidFill>
                  <a:schemeClr val="tx1"/>
                </a:solidFill>
              </a:rPr>
              <a:t>Both short and long reads</a:t>
            </a:r>
          </a:p>
        </p:txBody>
      </p:sp>
      <p:sp>
        <p:nvSpPr>
          <p:cNvPr id="3" name="Title 2">
            <a:extLst>
              <a:ext uri="{FF2B5EF4-FFF2-40B4-BE49-F238E27FC236}">
                <a16:creationId xmlns:a16="http://schemas.microsoft.com/office/drawing/2014/main" id="{4D331E35-A2C7-0A4A-87D0-202B765F72E8}"/>
              </a:ext>
            </a:extLst>
          </p:cNvPr>
          <p:cNvSpPr>
            <a:spLocks noGrp="1"/>
          </p:cNvSpPr>
          <p:nvPr>
            <p:ph type="title"/>
          </p:nvPr>
        </p:nvSpPr>
        <p:spPr/>
        <p:txBody>
          <a:bodyPr>
            <a:normAutofit fontScale="90000"/>
          </a:bodyPr>
          <a:lstStyle/>
          <a:p>
            <a:r>
              <a:rPr lang="en-US" dirty="0" err="1"/>
              <a:t>SeGraM</a:t>
            </a:r>
            <a:r>
              <a:rPr lang="en-US" dirty="0"/>
              <a:t>: </a:t>
            </a:r>
            <a:r>
              <a:rPr lang="en-US" sz="4100" dirty="0"/>
              <a:t>First Graph Mapping Accelerator</a:t>
            </a:r>
          </a:p>
        </p:txBody>
      </p:sp>
      <p:sp>
        <p:nvSpPr>
          <p:cNvPr id="2" name="Slide Number Placeholder 1">
            <a:extLst>
              <a:ext uri="{FF2B5EF4-FFF2-40B4-BE49-F238E27FC236}">
                <a16:creationId xmlns:a16="http://schemas.microsoft.com/office/drawing/2014/main" id="{48D433D8-78E7-1340-A5B1-1168A45E6EB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3272AE7-A76D-A34A-AE9D-F54F31C8A513}"/>
              </a:ext>
            </a:extLst>
          </p:cNvPr>
          <p:cNvSpPr txBox="1"/>
          <p:nvPr/>
        </p:nvSpPr>
        <p:spPr>
          <a:xfrm>
            <a:off x="366962" y="1165147"/>
            <a:ext cx="8410073" cy="2643651"/>
          </a:xfrm>
          <a:prstGeom prst="roundRect">
            <a:avLst>
              <a:gd name="adj" fmla="val 4777"/>
            </a:avLst>
          </a:prstGeom>
          <a:solidFill>
            <a:schemeClr val="accent2">
              <a:lumMod val="40000"/>
              <a:lumOff val="60000"/>
              <a:alpha val="55000"/>
            </a:schemeClr>
          </a:solid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Our Goal:</a:t>
            </a:r>
          </a:p>
          <a:p>
            <a:pPr marL="0" marR="0" lvl="0" indent="0" algn="ctr" defTabSz="457200" rtl="0" eaLnBrk="1" fontAlgn="auto" latinLnBrk="0" hangingPunct="1">
              <a:lnSpc>
                <a:spcPct val="120000"/>
              </a:lnSpc>
              <a:spcBef>
                <a:spcPts val="0"/>
              </a:spcBef>
              <a:spcAft>
                <a:spcPts val="0"/>
              </a:spcAft>
              <a:buClr>
                <a:prstClr val="black"/>
              </a:buClr>
              <a:buSzTx/>
              <a:buFontTx/>
              <a:buNone/>
              <a:tabLst/>
              <a:defRPr/>
            </a:pPr>
            <a:r>
              <a:rPr kumimoji="0" lang="en-US" sz="2400" b="1" i="0" u="none" strike="noStrike" kern="1200" cap="none" spc="0" normalizeH="0" baseline="0" noProof="0" dirty="0">
                <a:ln>
                  <a:noFill/>
                </a:ln>
                <a:solidFill>
                  <a:srgbClr val="00B050"/>
                </a:solidFill>
                <a:effectLst/>
                <a:uLnTx/>
                <a:uFillTx/>
                <a:latin typeface="Corbel" panose="020B0503020204020204"/>
                <a:ea typeface="+mn-ea"/>
                <a:cs typeface="+mn-cs"/>
              </a:rPr>
              <a:t>Specialized, high-performance, scalable, and low-cost </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algorithm/hardware co-design that alleviates bottlenecks in</a:t>
            </a:r>
            <a:r>
              <a:rPr kumimoji="0" lang="en-US" sz="2400" b="1" i="0" u="none" strike="noStrike" kern="1200" cap="none" spc="0" normalizeH="0" baseline="0" noProof="0" dirty="0">
                <a:ln>
                  <a:noFill/>
                </a:ln>
                <a:solidFill>
                  <a:srgbClr val="FE6200"/>
                </a:solidFill>
                <a:effectLst/>
                <a:uLnTx/>
                <a:uFillTx/>
                <a:latin typeface="Corbel" panose="020B0503020204020204"/>
                <a:ea typeface="+mn-ea"/>
                <a:cs typeface="+mn-cs"/>
              </a:rPr>
              <a:t> </a:t>
            </a:r>
            <a:r>
              <a:rPr kumimoji="0" lang="en-US" sz="2400" b="1" i="0" u="none" strike="noStrike" kern="1200" cap="none" spc="0" normalizeH="0" baseline="0" noProof="0" dirty="0">
                <a:ln>
                  <a:noFill/>
                </a:ln>
                <a:solidFill>
                  <a:srgbClr val="7030A0"/>
                </a:solidFill>
                <a:effectLst/>
                <a:uLnTx/>
                <a:uFillTx/>
                <a:latin typeface="Corbel" panose="020B0503020204020204"/>
                <a:ea typeface="+mn-ea"/>
                <a:cs typeface="+mn-cs"/>
              </a:rPr>
              <a:t>multiple steps </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of sequence-to-graph mapping</a:t>
            </a:r>
          </a:p>
        </p:txBody>
      </p:sp>
    </p:spTree>
    <p:extLst>
      <p:ext uri="{BB962C8B-B14F-4D97-AF65-F5344CB8AC3E}">
        <p14:creationId xmlns:p14="http://schemas.microsoft.com/office/powerpoint/2010/main" val="17869166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7B8AF-645C-015D-4E20-779FC1EAD902}"/>
              </a:ext>
            </a:extLst>
          </p:cNvPr>
          <p:cNvSpPr>
            <a:spLocks noGrp="1"/>
          </p:cNvSpPr>
          <p:nvPr>
            <p:ph type="title"/>
          </p:nvPr>
        </p:nvSpPr>
        <p:spPr/>
        <p:txBody>
          <a:bodyPr>
            <a:normAutofit/>
          </a:bodyPr>
          <a:lstStyle/>
          <a:p>
            <a:r>
              <a:rPr lang="en-US" sz="4250" dirty="0"/>
              <a:t>Sequence-to-Graph Mapping Pipeline</a:t>
            </a:r>
          </a:p>
        </p:txBody>
      </p:sp>
      <p:sp>
        <p:nvSpPr>
          <p:cNvPr id="4" name="Slide Number Placeholder 3">
            <a:extLst>
              <a:ext uri="{FF2B5EF4-FFF2-40B4-BE49-F238E27FC236}">
                <a16:creationId xmlns:a16="http://schemas.microsoft.com/office/drawing/2014/main" id="{BFE8E27B-66BA-324B-28F7-89D293BCA7E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2" name="Google Shape;196;p1">
            <a:extLst>
              <a:ext uri="{FF2B5EF4-FFF2-40B4-BE49-F238E27FC236}">
                <a16:creationId xmlns:a16="http://schemas.microsoft.com/office/drawing/2014/main" id="{39EA7A71-24EA-FED5-B916-1C3516512360}"/>
              </a:ext>
            </a:extLst>
          </p:cNvPr>
          <p:cNvSpPr txBox="1"/>
          <p:nvPr/>
        </p:nvSpPr>
        <p:spPr>
          <a:xfrm>
            <a:off x="0" y="1097374"/>
            <a:ext cx="9133840" cy="5474164"/>
          </a:xfrm>
          <a:prstGeom prst="rect">
            <a:avLst/>
          </a:prstGeom>
          <a:noFill/>
          <a:ln>
            <a:noFill/>
          </a:ln>
        </p:spPr>
        <p:txBody>
          <a:bodyPr spcFirstLastPara="1" wrap="square" lIns="91425" tIns="45700" rIns="91425" bIns="45700" anchor="t" anchorCtr="0">
            <a:noAutofit/>
          </a:bodyPr>
          <a:lstStyle/>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Corbel"/>
                <a:cs typeface="Corbel"/>
                <a:sym typeface="Corbel"/>
              </a:rPr>
              <a:t>Pre-Processing </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Corbel"/>
                <a:cs typeface="Corbel"/>
                <a:sym typeface="Corbel"/>
              </a:rPr>
              <a:t>Steps </a:t>
            </a:r>
            <a:r>
              <a:rPr kumimoji="0" lang="en-US" sz="1600" b="1" i="1" u="none" strike="noStrike" kern="0" cap="none" spc="0" normalizeH="0" baseline="0" noProof="0" dirty="0">
                <a:ln>
                  <a:noFill/>
                </a:ln>
                <a:solidFill>
                  <a:srgbClr val="0070C0"/>
                </a:solidFill>
                <a:effectLst/>
                <a:uLnTx/>
                <a:uFillTx/>
                <a:latin typeface="Corbel" panose="020B0503020204020204"/>
                <a:ea typeface="Corbel"/>
                <a:cs typeface="Corbel"/>
                <a:sym typeface="Corbel"/>
              </a:rPr>
              <a:t>(Offline)</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rPr>
              <a:t>Seed-and-Extend </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rPr>
              <a:t>Steps </a:t>
            </a:r>
            <a:r>
              <a:rPr kumimoji="0" lang="en-US" sz="1600" b="1" i="1" u="none" strike="noStrike" kern="0" cap="none" spc="0" normalizeH="0" baseline="0" noProof="0" dirty="0">
                <a:ln>
                  <a:noFill/>
                </a:ln>
                <a:solidFill>
                  <a:srgbClr val="0070C0"/>
                </a:solidFill>
                <a:effectLst/>
                <a:uLnTx/>
                <a:uFillTx/>
                <a:latin typeface="Corbel" panose="020B0503020204020204"/>
                <a:ea typeface="+mn-ea"/>
                <a:cs typeface="Arial"/>
                <a:sym typeface="Corbel"/>
              </a:rPr>
              <a:t>(Online)</a:t>
            </a:r>
            <a:endParaRPr kumimoji="0" sz="1600" b="1" i="0" u="none" strike="noStrike" kern="0" cap="none" spc="0" normalizeH="0" baseline="0" noProof="0" dirty="0">
              <a:ln>
                <a:noFill/>
              </a:ln>
              <a:solidFill>
                <a:srgbClr val="0070C0"/>
              </a:solidFill>
              <a:effectLst/>
              <a:uLnTx/>
              <a:uFillTx/>
              <a:latin typeface="Corbel" panose="020B0503020204020204"/>
              <a:ea typeface="+mn-ea"/>
              <a:cs typeface="Arial"/>
              <a:sym typeface="Arial"/>
            </a:endParaRPr>
          </a:p>
        </p:txBody>
      </p:sp>
      <p:sp>
        <p:nvSpPr>
          <p:cNvPr id="33" name="Google Shape;185;p1">
            <a:extLst>
              <a:ext uri="{FF2B5EF4-FFF2-40B4-BE49-F238E27FC236}">
                <a16:creationId xmlns:a16="http://schemas.microsoft.com/office/drawing/2014/main" id="{48524EBD-7619-8EF0-1983-FD5D3EA60FBB}"/>
              </a:ext>
            </a:extLst>
          </p:cNvPr>
          <p:cNvSpPr/>
          <p:nvPr/>
        </p:nvSpPr>
        <p:spPr>
          <a:xfrm>
            <a:off x="2019103" y="2215219"/>
            <a:ext cx="4864869" cy="548640"/>
          </a:xfrm>
          <a:prstGeom prst="roundRect">
            <a:avLst>
              <a:gd name="adj" fmla="val 16667"/>
            </a:avLst>
          </a:prstGeom>
          <a:solidFill>
            <a:srgbClr val="FEDAE2">
              <a:alpha val="74902"/>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Indexing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(index the nodes of the graph)</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34" name="Google Shape;186;p1">
            <a:extLst>
              <a:ext uri="{FF2B5EF4-FFF2-40B4-BE49-F238E27FC236}">
                <a16:creationId xmlns:a16="http://schemas.microsoft.com/office/drawing/2014/main" id="{77939F03-3FB2-D210-E08A-D39AC93E0BC3}"/>
              </a:ext>
            </a:extLst>
          </p:cNvPr>
          <p:cNvSpPr/>
          <p:nvPr/>
        </p:nvSpPr>
        <p:spPr>
          <a:xfrm>
            <a:off x="2019103" y="3499913"/>
            <a:ext cx="4864869" cy="548640"/>
          </a:xfrm>
          <a:prstGeom prst="roundRect">
            <a:avLst>
              <a:gd name="adj" fmla="val 16667"/>
            </a:avLst>
          </a:prstGeom>
          <a:solidFill>
            <a:srgbClr val="C8BDF3">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Seeding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(query the index &amp; find the seed matches)</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35" name="Google Shape;187;p1">
            <a:extLst>
              <a:ext uri="{FF2B5EF4-FFF2-40B4-BE49-F238E27FC236}">
                <a16:creationId xmlns:a16="http://schemas.microsoft.com/office/drawing/2014/main" id="{E759791A-FDE5-1B7C-4EE0-1D3DF6EBB9F3}"/>
              </a:ext>
            </a:extLst>
          </p:cNvPr>
          <p:cNvSpPr/>
          <p:nvPr/>
        </p:nvSpPr>
        <p:spPr>
          <a:xfrm>
            <a:off x="2019103" y="4440148"/>
            <a:ext cx="4864869" cy="548640"/>
          </a:xfrm>
          <a:prstGeom prst="roundRect">
            <a:avLst>
              <a:gd name="adj" fmla="val 16667"/>
            </a:avLst>
          </a:prstGeom>
          <a:solidFill>
            <a:srgbClr val="5B9BD5">
              <a:lumMod val="60000"/>
              <a:lumOff val="4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Filtering/Chaining/Clustering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(filter out dissimilar query read and subgraph pairs)</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36" name="Google Shape;188;p1">
            <a:extLst>
              <a:ext uri="{FF2B5EF4-FFF2-40B4-BE49-F238E27FC236}">
                <a16:creationId xmlns:a16="http://schemas.microsoft.com/office/drawing/2014/main" id="{D2B2D143-3504-34AE-EB82-D6E4561B7781}"/>
              </a:ext>
            </a:extLst>
          </p:cNvPr>
          <p:cNvSpPr/>
          <p:nvPr/>
        </p:nvSpPr>
        <p:spPr>
          <a:xfrm>
            <a:off x="2019103" y="5367707"/>
            <a:ext cx="4864869" cy="548640"/>
          </a:xfrm>
          <a:prstGeom prst="roundRect">
            <a:avLst>
              <a:gd name="adj" fmla="val 16667"/>
            </a:avLst>
          </a:prstGeom>
          <a:solidFill>
            <a:srgbClr val="70AD47">
              <a:lumMod val="60000"/>
              <a:lumOff val="4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F2F2F2"/>
              </a:buClr>
              <a:buSzPts val="2200"/>
              <a:buFont typeface="Corbe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S2G Alignment</a:t>
            </a:r>
          </a:p>
          <a:p>
            <a:pPr marL="0" marR="0" lvl="0" indent="0" algn="ctr" defTabSz="914400" rtl="0" eaLnBrk="1" fontAlgn="auto" latinLnBrk="0" hangingPunct="1">
              <a:lnSpc>
                <a:spcPct val="100000"/>
              </a:lnSpc>
              <a:spcBef>
                <a:spcPts val="0"/>
              </a:spcBef>
              <a:spcAft>
                <a:spcPts val="0"/>
              </a:spcAft>
              <a:buClr>
                <a:srgbClr val="F2F2F2"/>
              </a:buClr>
              <a:buSzPts val="2200"/>
              <a:buFont typeface="Corbe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(perform distance/score calculation &amp; traceback)</a:t>
            </a:r>
          </a:p>
        </p:txBody>
      </p:sp>
      <p:sp>
        <p:nvSpPr>
          <p:cNvPr id="37" name="Google Shape;190;p1">
            <a:extLst>
              <a:ext uri="{FF2B5EF4-FFF2-40B4-BE49-F238E27FC236}">
                <a16:creationId xmlns:a16="http://schemas.microsoft.com/office/drawing/2014/main" id="{4F1B8C1E-920B-971F-AE6D-850F7C3E29E8}"/>
              </a:ext>
            </a:extLst>
          </p:cNvPr>
          <p:cNvSpPr txBox="1"/>
          <p:nvPr/>
        </p:nvSpPr>
        <p:spPr>
          <a:xfrm>
            <a:off x="10160" y="1107550"/>
            <a:ext cx="1732609" cy="1228720"/>
          </a:xfrm>
          <a:prstGeom prst="rect">
            <a:avLst/>
          </a:prstGeom>
          <a:noFill/>
          <a:ln>
            <a:noFill/>
          </a:ln>
        </p:spPr>
        <p:txBody>
          <a:bodyPr spcFirstLastPara="1" wrap="square" lIns="91425" tIns="45700" rIns="91425" bIns="45700" anchor="t" anchorCtr="0">
            <a:noAutofit/>
          </a:bodyPr>
          <a:lstStyle/>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Linear reference genome</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1" u="none" strike="noStrike" kern="0" cap="none" spc="0" normalizeH="0" baseline="0" noProof="0" dirty="0">
              <a:ln>
                <a:noFill/>
              </a:ln>
              <a:solidFill>
                <a:srgbClr val="00000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mn-ea"/>
                <a:cs typeface="Arial"/>
                <a:sym typeface="Corbel"/>
              </a:rPr>
              <a:t>Known genetic variations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38" name="Google Shape;195;p1">
            <a:extLst>
              <a:ext uri="{FF2B5EF4-FFF2-40B4-BE49-F238E27FC236}">
                <a16:creationId xmlns:a16="http://schemas.microsoft.com/office/drawing/2014/main" id="{008F37E1-D060-43A4-A765-28509A31947F}"/>
              </a:ext>
            </a:extLst>
          </p:cNvPr>
          <p:cNvCxnSpPr/>
          <p:nvPr/>
        </p:nvCxnSpPr>
        <p:spPr>
          <a:xfrm>
            <a:off x="1691969" y="3790852"/>
            <a:ext cx="321924" cy="0"/>
          </a:xfrm>
          <a:prstGeom prst="straightConnector1">
            <a:avLst/>
          </a:prstGeom>
          <a:noFill/>
          <a:ln w="28575" cap="flat" cmpd="sng">
            <a:solidFill>
              <a:srgbClr val="002060"/>
            </a:solidFill>
            <a:prstDash val="solid"/>
            <a:miter lim="800000"/>
            <a:headEnd type="none" w="sm" len="sm"/>
            <a:tailEnd type="triangle" w="lg" len="lg"/>
          </a:ln>
        </p:spPr>
      </p:cxnSp>
      <p:sp>
        <p:nvSpPr>
          <p:cNvPr id="39" name="Google Shape;196;p1">
            <a:extLst>
              <a:ext uri="{FF2B5EF4-FFF2-40B4-BE49-F238E27FC236}">
                <a16:creationId xmlns:a16="http://schemas.microsoft.com/office/drawing/2014/main" id="{979509B3-0A33-DC37-58CE-0B4101D76A26}"/>
              </a:ext>
            </a:extLst>
          </p:cNvPr>
          <p:cNvSpPr txBox="1"/>
          <p:nvPr/>
        </p:nvSpPr>
        <p:spPr>
          <a:xfrm>
            <a:off x="-20320" y="3354201"/>
            <a:ext cx="1762877" cy="845855"/>
          </a:xfrm>
          <a:prstGeom prst="rect">
            <a:avLst/>
          </a:prstGeom>
          <a:noFill/>
          <a:ln>
            <a:noFill/>
          </a:ln>
        </p:spPr>
        <p:txBody>
          <a:bodyPr spcFirstLastPara="1" wrap="square" lIns="91425" tIns="45700" rIns="91425" bIns="45700" anchor="t" anchorCtr="0">
            <a:noAutofit/>
          </a:bodyPr>
          <a:lstStyle/>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Reads from sequenced </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genome</a:t>
            </a:r>
            <a:endParaRPr kumimoji="0" lang="en-US"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40" name="Google Shape;201;p1">
            <a:extLst>
              <a:ext uri="{FF2B5EF4-FFF2-40B4-BE49-F238E27FC236}">
                <a16:creationId xmlns:a16="http://schemas.microsoft.com/office/drawing/2014/main" id="{F321AADE-9566-7B9C-223B-E52B51CCA068}"/>
              </a:ext>
            </a:extLst>
          </p:cNvPr>
          <p:cNvSpPr/>
          <p:nvPr/>
        </p:nvSpPr>
        <p:spPr>
          <a:xfrm>
            <a:off x="2075054" y="1995686"/>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0.2</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202;p1">
            <a:extLst>
              <a:ext uri="{FF2B5EF4-FFF2-40B4-BE49-F238E27FC236}">
                <a16:creationId xmlns:a16="http://schemas.microsoft.com/office/drawing/2014/main" id="{F1A09CB7-912C-1984-C747-C17CC5F3C1B1}"/>
              </a:ext>
            </a:extLst>
          </p:cNvPr>
          <p:cNvSpPr/>
          <p:nvPr/>
        </p:nvSpPr>
        <p:spPr>
          <a:xfrm>
            <a:off x="2075052" y="3284342"/>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203;p1">
            <a:extLst>
              <a:ext uri="{FF2B5EF4-FFF2-40B4-BE49-F238E27FC236}">
                <a16:creationId xmlns:a16="http://schemas.microsoft.com/office/drawing/2014/main" id="{3D5800A0-1A6A-61E3-2360-B9A82386ACB0}"/>
              </a:ext>
            </a:extLst>
          </p:cNvPr>
          <p:cNvSpPr/>
          <p:nvPr/>
        </p:nvSpPr>
        <p:spPr>
          <a:xfrm>
            <a:off x="2075054" y="4224148"/>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204;p1">
            <a:extLst>
              <a:ext uri="{FF2B5EF4-FFF2-40B4-BE49-F238E27FC236}">
                <a16:creationId xmlns:a16="http://schemas.microsoft.com/office/drawing/2014/main" id="{716BAAF5-ABAF-DB9A-71C1-D6C30F003F29}"/>
              </a:ext>
            </a:extLst>
          </p:cNvPr>
          <p:cNvSpPr/>
          <p:nvPr/>
        </p:nvSpPr>
        <p:spPr>
          <a:xfrm>
            <a:off x="2075052" y="5151707"/>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185;p1">
            <a:extLst>
              <a:ext uri="{FF2B5EF4-FFF2-40B4-BE49-F238E27FC236}">
                <a16:creationId xmlns:a16="http://schemas.microsoft.com/office/drawing/2014/main" id="{D888FDB5-ED34-E689-A8C0-F0858D5807AB}"/>
              </a:ext>
            </a:extLst>
          </p:cNvPr>
          <p:cNvSpPr/>
          <p:nvPr/>
        </p:nvSpPr>
        <p:spPr>
          <a:xfrm>
            <a:off x="2013892" y="1288644"/>
            <a:ext cx="4864869" cy="548640"/>
          </a:xfrm>
          <a:prstGeom prst="roundRect">
            <a:avLst>
              <a:gd name="adj" fmla="val 16667"/>
            </a:avLst>
          </a:prstGeom>
          <a:solidFill>
            <a:srgbClr val="FFC000">
              <a:lumMod val="40000"/>
              <a:lumOff val="6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Genome Graph Construction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(construct the graph using a linear reference genome and variations)</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45" name="Google Shape;197;p1">
            <a:extLst>
              <a:ext uri="{FF2B5EF4-FFF2-40B4-BE49-F238E27FC236}">
                <a16:creationId xmlns:a16="http://schemas.microsoft.com/office/drawing/2014/main" id="{73A0E636-049E-07D7-BF80-F8C0ED1BF901}"/>
              </a:ext>
            </a:extLst>
          </p:cNvPr>
          <p:cNvCxnSpPr/>
          <p:nvPr/>
        </p:nvCxnSpPr>
        <p:spPr>
          <a:xfrm>
            <a:off x="4299893" y="1829648"/>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46" name="Google Shape;201;p1">
            <a:extLst>
              <a:ext uri="{FF2B5EF4-FFF2-40B4-BE49-F238E27FC236}">
                <a16:creationId xmlns:a16="http://schemas.microsoft.com/office/drawing/2014/main" id="{3373EA4E-1D73-AF6D-1619-80ACDF08071A}"/>
              </a:ext>
            </a:extLst>
          </p:cNvPr>
          <p:cNvSpPr/>
          <p:nvPr/>
        </p:nvSpPr>
        <p:spPr>
          <a:xfrm>
            <a:off x="2069841" y="1069111"/>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0.1</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7" name="Google Shape;189;p1">
            <a:extLst>
              <a:ext uri="{FF2B5EF4-FFF2-40B4-BE49-F238E27FC236}">
                <a16:creationId xmlns:a16="http://schemas.microsoft.com/office/drawing/2014/main" id="{995463F1-3925-7A9E-ECC7-0874C17B56A2}"/>
              </a:ext>
            </a:extLst>
          </p:cNvPr>
          <p:cNvCxnSpPr>
            <a:cxnSpLocks/>
          </p:cNvCxnSpPr>
          <p:nvPr/>
        </p:nvCxnSpPr>
        <p:spPr>
          <a:xfrm flipV="1">
            <a:off x="1691969" y="1683999"/>
            <a:ext cx="329544" cy="192412"/>
          </a:xfrm>
          <a:prstGeom prst="straightConnector1">
            <a:avLst/>
          </a:prstGeom>
          <a:noFill/>
          <a:ln w="28575" cap="flat" cmpd="sng">
            <a:solidFill>
              <a:srgbClr val="000000"/>
            </a:solidFill>
            <a:prstDash val="solid"/>
            <a:miter lim="800000"/>
            <a:headEnd type="none" w="sm" len="sm"/>
            <a:tailEnd type="triangle" w="lg" len="lg"/>
          </a:ln>
        </p:spPr>
      </p:cxnSp>
      <p:cxnSp>
        <p:nvCxnSpPr>
          <p:cNvPr id="48" name="Google Shape;189;p1">
            <a:extLst>
              <a:ext uri="{FF2B5EF4-FFF2-40B4-BE49-F238E27FC236}">
                <a16:creationId xmlns:a16="http://schemas.microsoft.com/office/drawing/2014/main" id="{4F1BD472-DB75-35D4-75F2-74D5A344CFC5}"/>
              </a:ext>
            </a:extLst>
          </p:cNvPr>
          <p:cNvCxnSpPr>
            <a:cxnSpLocks/>
          </p:cNvCxnSpPr>
          <p:nvPr/>
        </p:nvCxnSpPr>
        <p:spPr>
          <a:xfrm>
            <a:off x="1691969" y="1432189"/>
            <a:ext cx="329431" cy="68421"/>
          </a:xfrm>
          <a:prstGeom prst="straightConnector1">
            <a:avLst/>
          </a:prstGeom>
          <a:noFill/>
          <a:ln w="28575" cap="flat" cmpd="sng">
            <a:solidFill>
              <a:srgbClr val="000000"/>
            </a:solidFill>
            <a:prstDash val="solid"/>
            <a:miter lim="800000"/>
            <a:headEnd type="none" w="sm" len="sm"/>
            <a:tailEnd type="triangle" w="lg" len="lg"/>
          </a:ln>
        </p:spPr>
      </p:cxnSp>
      <p:sp>
        <p:nvSpPr>
          <p:cNvPr id="49" name="Google Shape;190;p1">
            <a:extLst>
              <a:ext uri="{FF2B5EF4-FFF2-40B4-BE49-F238E27FC236}">
                <a16:creationId xmlns:a16="http://schemas.microsoft.com/office/drawing/2014/main" id="{63369917-D1E2-2C28-3DFB-EBD979712A2E}"/>
              </a:ext>
            </a:extLst>
          </p:cNvPr>
          <p:cNvSpPr txBox="1"/>
          <p:nvPr/>
        </p:nvSpPr>
        <p:spPr>
          <a:xfrm>
            <a:off x="4360853" y="1830478"/>
            <a:ext cx="1917913" cy="394842"/>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Genome graph</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0" name="Google Shape;197;p1">
            <a:extLst>
              <a:ext uri="{FF2B5EF4-FFF2-40B4-BE49-F238E27FC236}">
                <a16:creationId xmlns:a16="http://schemas.microsoft.com/office/drawing/2014/main" id="{E94A7630-EB53-B1F6-EB1C-96CF9E650232}"/>
              </a:ext>
            </a:extLst>
          </p:cNvPr>
          <p:cNvCxnSpPr>
            <a:cxnSpLocks/>
          </p:cNvCxnSpPr>
          <p:nvPr/>
        </p:nvCxnSpPr>
        <p:spPr>
          <a:xfrm flipH="1">
            <a:off x="4295973" y="2770405"/>
            <a:ext cx="3920" cy="729508"/>
          </a:xfrm>
          <a:prstGeom prst="straightConnector1">
            <a:avLst/>
          </a:prstGeom>
          <a:noFill/>
          <a:ln w="28575" cap="flat" cmpd="sng">
            <a:solidFill>
              <a:srgbClr val="000000"/>
            </a:solidFill>
            <a:prstDash val="solid"/>
            <a:miter lim="800000"/>
            <a:headEnd type="none" w="sm" len="sm"/>
            <a:tailEnd type="triangle" w="lg" len="lg"/>
          </a:ln>
        </p:spPr>
      </p:cxnSp>
      <p:sp>
        <p:nvSpPr>
          <p:cNvPr id="51" name="Google Shape;190;p1">
            <a:extLst>
              <a:ext uri="{FF2B5EF4-FFF2-40B4-BE49-F238E27FC236}">
                <a16:creationId xmlns:a16="http://schemas.microsoft.com/office/drawing/2014/main" id="{91EB97D1-B610-698D-4FC9-69EC989F5B21}"/>
              </a:ext>
            </a:extLst>
          </p:cNvPr>
          <p:cNvSpPr txBox="1"/>
          <p:nvPr/>
        </p:nvSpPr>
        <p:spPr>
          <a:xfrm>
            <a:off x="4360853" y="2801715"/>
            <a:ext cx="4010987" cy="419230"/>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Hash-table-based index (of graph nodes)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2" name="Google Shape;197;p1">
            <a:extLst>
              <a:ext uri="{FF2B5EF4-FFF2-40B4-BE49-F238E27FC236}">
                <a16:creationId xmlns:a16="http://schemas.microsoft.com/office/drawing/2014/main" id="{3BC4424D-0445-84C8-7861-83D7D0F09E96}"/>
              </a:ext>
            </a:extLst>
          </p:cNvPr>
          <p:cNvCxnSpPr/>
          <p:nvPr/>
        </p:nvCxnSpPr>
        <p:spPr>
          <a:xfrm>
            <a:off x="4299893" y="4063517"/>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53" name="Google Shape;190;p1">
            <a:extLst>
              <a:ext uri="{FF2B5EF4-FFF2-40B4-BE49-F238E27FC236}">
                <a16:creationId xmlns:a16="http://schemas.microsoft.com/office/drawing/2014/main" id="{82B7C302-6B96-3186-54FA-064EED9659A5}"/>
              </a:ext>
            </a:extLst>
          </p:cNvPr>
          <p:cNvSpPr txBox="1"/>
          <p:nvPr/>
        </p:nvSpPr>
        <p:spPr>
          <a:xfrm>
            <a:off x="4360853" y="4064347"/>
            <a:ext cx="4010987" cy="394842"/>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Candidate mapping locations (subgraphs)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4" name="Google Shape;197;p1">
            <a:extLst>
              <a:ext uri="{FF2B5EF4-FFF2-40B4-BE49-F238E27FC236}">
                <a16:creationId xmlns:a16="http://schemas.microsoft.com/office/drawing/2014/main" id="{CB08DCA0-DD76-5F0C-1A76-F073C9FC635B}"/>
              </a:ext>
            </a:extLst>
          </p:cNvPr>
          <p:cNvCxnSpPr/>
          <p:nvPr/>
        </p:nvCxnSpPr>
        <p:spPr>
          <a:xfrm>
            <a:off x="4299892" y="4989341"/>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55" name="Google Shape;190;p1">
            <a:extLst>
              <a:ext uri="{FF2B5EF4-FFF2-40B4-BE49-F238E27FC236}">
                <a16:creationId xmlns:a16="http://schemas.microsoft.com/office/drawing/2014/main" id="{D0A94E71-8666-CA18-A540-D09B385B5EA8}"/>
              </a:ext>
            </a:extLst>
          </p:cNvPr>
          <p:cNvSpPr txBox="1"/>
          <p:nvPr/>
        </p:nvSpPr>
        <p:spPr>
          <a:xfrm>
            <a:off x="4360853" y="4990171"/>
            <a:ext cx="4772988" cy="394842"/>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Remaining candidate mapping locations (subgraphs)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6" name="Google Shape;197;p1">
            <a:extLst>
              <a:ext uri="{FF2B5EF4-FFF2-40B4-BE49-F238E27FC236}">
                <a16:creationId xmlns:a16="http://schemas.microsoft.com/office/drawing/2014/main" id="{33D9620E-12E4-FC4D-CE6E-7C365BBA9184}"/>
              </a:ext>
            </a:extLst>
          </p:cNvPr>
          <p:cNvCxnSpPr>
            <a:cxnSpLocks/>
          </p:cNvCxnSpPr>
          <p:nvPr/>
        </p:nvCxnSpPr>
        <p:spPr>
          <a:xfrm>
            <a:off x="4295973" y="5915165"/>
            <a:ext cx="0" cy="309549"/>
          </a:xfrm>
          <a:prstGeom prst="straightConnector1">
            <a:avLst/>
          </a:prstGeom>
          <a:noFill/>
          <a:ln w="28575" cap="flat" cmpd="sng">
            <a:solidFill>
              <a:srgbClr val="000000"/>
            </a:solidFill>
            <a:prstDash val="solid"/>
            <a:miter lim="800000"/>
            <a:headEnd type="none" w="sm" len="sm"/>
            <a:tailEnd type="triangle" w="lg" len="lg"/>
          </a:ln>
        </p:spPr>
      </p:cxnSp>
      <p:sp>
        <p:nvSpPr>
          <p:cNvPr id="57" name="Google Shape;190;p1">
            <a:extLst>
              <a:ext uri="{FF2B5EF4-FFF2-40B4-BE49-F238E27FC236}">
                <a16:creationId xmlns:a16="http://schemas.microsoft.com/office/drawing/2014/main" id="{0197C3EC-766B-9F81-865C-53760D53765F}"/>
              </a:ext>
            </a:extLst>
          </p:cNvPr>
          <p:cNvSpPr txBox="1"/>
          <p:nvPr/>
        </p:nvSpPr>
        <p:spPr>
          <a:xfrm>
            <a:off x="2021399" y="6180191"/>
            <a:ext cx="4857361" cy="346824"/>
          </a:xfrm>
          <a:prstGeom prst="rect">
            <a:avLst/>
          </a:prstGeom>
          <a:noFill/>
          <a:ln>
            <a:noFill/>
          </a:ln>
        </p:spPr>
        <p:txBody>
          <a:bodyPr spcFirstLastPara="1" wrap="square" lIns="91425" tIns="45700" rIns="91425" bIns="45700" anchor="t" anchorCtr="0">
            <a:noAutofit/>
          </a:bodyPr>
          <a:lstStyle/>
          <a:p>
            <a:pPr marL="0" marR="1016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Optimal alignment between read &amp; subgraph</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8" name="Straight Connector 57">
            <a:extLst>
              <a:ext uri="{FF2B5EF4-FFF2-40B4-BE49-F238E27FC236}">
                <a16:creationId xmlns:a16="http://schemas.microsoft.com/office/drawing/2014/main" id="{E3833182-5120-2506-0215-C1F94760332B}"/>
              </a:ext>
            </a:extLst>
          </p:cNvPr>
          <p:cNvCxnSpPr>
            <a:cxnSpLocks/>
          </p:cNvCxnSpPr>
          <p:nvPr/>
        </p:nvCxnSpPr>
        <p:spPr>
          <a:xfrm>
            <a:off x="10160" y="3201782"/>
            <a:ext cx="9144000" cy="0"/>
          </a:xfrm>
          <a:prstGeom prst="line">
            <a:avLst/>
          </a:prstGeom>
          <a:noFill/>
          <a:ln w="28575" cap="flat" cmpd="sng" algn="ctr">
            <a:solidFill>
              <a:srgbClr val="000000"/>
            </a:solidFill>
            <a:prstDash val="sysDash"/>
          </a:ln>
          <a:effectLst/>
        </p:spPr>
      </p:cxnSp>
    </p:spTree>
    <p:extLst>
      <p:ext uri="{BB962C8B-B14F-4D97-AF65-F5344CB8AC3E}">
        <p14:creationId xmlns:p14="http://schemas.microsoft.com/office/powerpoint/2010/main" val="23524388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1" name="TextBox 60">
            <a:extLst>
              <a:ext uri="{FF2B5EF4-FFF2-40B4-BE49-F238E27FC236}">
                <a16:creationId xmlns:a16="http://schemas.microsoft.com/office/drawing/2014/main" id="{781DD1D8-E8CF-31B8-54B8-8D6530D0CEA9}"/>
              </a:ext>
            </a:extLst>
          </p:cNvPr>
          <p:cNvSpPr txBox="1"/>
          <p:nvPr/>
        </p:nvSpPr>
        <p:spPr>
          <a:xfrm>
            <a:off x="520074" y="4550488"/>
            <a:ext cx="584533" cy="656070"/>
          </a:xfrm>
          <a:prstGeom prst="roundRect">
            <a:avLst>
              <a:gd name="adj" fmla="val 5645"/>
            </a:avLst>
          </a:prstGeom>
          <a:solidFill>
            <a:schemeClr val="bg1">
              <a:lumMod val="95000"/>
            </a:schemeClr>
          </a:solidFill>
          <a:ln w="28575">
            <a:solidFill>
              <a:schemeClr val="bg1">
                <a:lumMod val="50000"/>
              </a:schemeClr>
            </a:solid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a:ea typeface="+mn-ea"/>
                <a:cs typeface="+mn-cs"/>
              </a:rPr>
              <a:t>Host CPU</a:t>
            </a:r>
          </a:p>
        </p:txBody>
      </p:sp>
      <p:sp>
        <p:nvSpPr>
          <p:cNvPr id="58" name="TextBox 57">
            <a:extLst>
              <a:ext uri="{FF2B5EF4-FFF2-40B4-BE49-F238E27FC236}">
                <a16:creationId xmlns:a16="http://schemas.microsoft.com/office/drawing/2014/main" id="{71A8D7ED-1B6B-035E-569C-178A4E19C09C}"/>
              </a:ext>
            </a:extLst>
          </p:cNvPr>
          <p:cNvSpPr txBox="1"/>
          <p:nvPr/>
        </p:nvSpPr>
        <p:spPr>
          <a:xfrm>
            <a:off x="1659977" y="1290203"/>
            <a:ext cx="6459835" cy="663200"/>
          </a:xfrm>
          <a:prstGeom prst="roundRect">
            <a:avLst>
              <a:gd name="adj" fmla="val 6412"/>
            </a:avLst>
          </a:prstGeom>
          <a:solidFill>
            <a:schemeClr val="bg1">
              <a:lumMod val="95000"/>
            </a:schemeClr>
          </a:solidFill>
          <a:ln w="28575">
            <a:solidFill>
              <a:schemeClr val="bg1">
                <a:lumMod val="50000"/>
              </a:schemeClr>
            </a:solidFill>
          </a:ln>
        </p:spPr>
        <p:txBody>
          <a:bodyPr wrap="square" lIns="73153" tIns="82297" rIns="73153" rtlCol="0" anchor="t"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lumMod val="50000"/>
                  </a:prstClr>
                </a:solidFill>
                <a:effectLst/>
                <a:uLnTx/>
                <a:uFillTx/>
                <a:latin typeface="Corbel" panose="020B0503020204020204"/>
                <a:ea typeface="+mn-ea"/>
                <a:cs typeface="+mn-cs"/>
              </a:rPr>
              <a:t>Main Memory </a:t>
            </a:r>
            <a:r>
              <a:rPr kumimoji="0" lang="en-US" sz="1270" b="0" i="1" u="none" strike="noStrike" kern="0" cap="none" spc="0" normalizeH="0" baseline="0" noProof="0" dirty="0">
                <a:ln>
                  <a:noFill/>
                </a:ln>
                <a:solidFill>
                  <a:prstClr val="white">
                    <a:lumMod val="50000"/>
                  </a:prstClr>
                </a:solidFill>
                <a:effectLst/>
                <a:uLnTx/>
                <a:uFillTx/>
                <a:latin typeface="Corbel" panose="020B0503020204020204"/>
                <a:ea typeface="+mn-ea"/>
                <a:cs typeface="+mn-cs"/>
              </a:rPr>
              <a:t>(graph-based reference &amp; index)</a:t>
            </a:r>
          </a:p>
        </p:txBody>
      </p:sp>
      <p:sp>
        <p:nvSpPr>
          <p:cNvPr id="60" name="TextBox 59">
            <a:extLst>
              <a:ext uri="{FF2B5EF4-FFF2-40B4-BE49-F238E27FC236}">
                <a16:creationId xmlns:a16="http://schemas.microsoft.com/office/drawing/2014/main" id="{E0CA0757-5F0A-A6B1-B65D-0539C22A14A6}"/>
              </a:ext>
            </a:extLst>
          </p:cNvPr>
          <p:cNvSpPr txBox="1"/>
          <p:nvPr/>
        </p:nvSpPr>
        <p:spPr>
          <a:xfrm>
            <a:off x="1659977" y="1285123"/>
            <a:ext cx="6459835" cy="663200"/>
          </a:xfrm>
          <a:prstGeom prst="roundRect">
            <a:avLst>
              <a:gd name="adj" fmla="val 6412"/>
            </a:avLst>
          </a:prstGeom>
          <a:solidFill>
            <a:srgbClr val="9DC3E6"/>
          </a:solidFill>
          <a:ln w="28575">
            <a:solidFill>
              <a:sysClr val="windowText" lastClr="000000"/>
            </a:solidFill>
          </a:ln>
        </p:spPr>
        <p:txBody>
          <a:bodyPr wrap="square" lIns="73153" tIns="82297" rIns="73153" rtlCol="0" anchor="t"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black"/>
                </a:solidFill>
                <a:effectLst/>
                <a:uLnTx/>
                <a:uFillTx/>
                <a:latin typeface="Corbel" panose="020B0503020204020204"/>
                <a:ea typeface="+mn-ea"/>
                <a:cs typeface="+mn-cs"/>
              </a:rPr>
              <a:t>Main Memory </a:t>
            </a:r>
            <a:r>
              <a:rPr kumimoji="0" lang="en-US" sz="1270" b="0" i="1" u="none" strike="noStrike" kern="0" cap="none" spc="0" normalizeH="0" baseline="0" noProof="0" dirty="0">
                <a:ln>
                  <a:noFill/>
                </a:ln>
                <a:solidFill>
                  <a:prstClr val="black"/>
                </a:solidFill>
                <a:effectLst/>
                <a:uLnTx/>
                <a:uFillTx/>
                <a:latin typeface="Corbel" panose="020B0503020204020204"/>
                <a:ea typeface="+mn-ea"/>
                <a:cs typeface="+mn-cs"/>
              </a:rPr>
              <a:t>(graph-based reference &amp; index)</a:t>
            </a:r>
          </a:p>
        </p:txBody>
      </p:sp>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SeGraM Hardware Design</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77" name="TextBox 376">
            <a:extLst>
              <a:ext uri="{FF2B5EF4-FFF2-40B4-BE49-F238E27FC236}">
                <a16:creationId xmlns:a16="http://schemas.microsoft.com/office/drawing/2014/main" id="{A7812D32-8A23-7C46-8D56-59399B17CCB4}"/>
              </a:ext>
            </a:extLst>
          </p:cNvPr>
          <p:cNvSpPr txBox="1"/>
          <p:nvPr/>
        </p:nvSpPr>
        <p:spPr>
          <a:xfrm>
            <a:off x="1659977" y="2087724"/>
            <a:ext cx="6459835" cy="3587291"/>
          </a:xfrm>
          <a:prstGeom prst="roundRect">
            <a:avLst>
              <a:gd name="adj" fmla="val 1745"/>
            </a:avLst>
          </a:prstGeom>
          <a:solidFill>
            <a:srgbClr val="E7E6E6"/>
          </a:solidFill>
          <a:ln w="28575">
            <a:solidFill>
              <a:sysClr val="windowText" lastClr="000000"/>
            </a:solidFill>
            <a:prstDash val="sysDot"/>
          </a:ln>
        </p:spPr>
        <p:txBody>
          <a:bodyPr wrap="square" lIns="73153" tIns="27432" rIns="73153" bIns="27432" rtlCol="0" anchor="b" anchorCtr="0">
            <a:noAutofit/>
          </a:body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black"/>
                </a:solidFill>
                <a:effectLst/>
                <a:uLnTx/>
                <a:uFillTx/>
                <a:latin typeface="Corbel" panose="020B0503020204020204"/>
                <a:ea typeface="+mn-ea"/>
                <a:cs typeface="+mn-cs"/>
              </a:rPr>
              <a:t>SeGraM Accelerator</a:t>
            </a:r>
          </a:p>
        </p:txBody>
      </p:sp>
      <p:sp>
        <p:nvSpPr>
          <p:cNvPr id="378" name="TextBox 377">
            <a:extLst>
              <a:ext uri="{FF2B5EF4-FFF2-40B4-BE49-F238E27FC236}">
                <a16:creationId xmlns:a16="http://schemas.microsoft.com/office/drawing/2014/main" id="{A56B539D-AB62-BA42-ADAC-D1DEA7BE9306}"/>
              </a:ext>
            </a:extLst>
          </p:cNvPr>
          <p:cNvSpPr txBox="1"/>
          <p:nvPr/>
        </p:nvSpPr>
        <p:spPr>
          <a:xfrm>
            <a:off x="1731247" y="2127142"/>
            <a:ext cx="3384365" cy="3074336"/>
          </a:xfrm>
          <a:prstGeom prst="roundRect">
            <a:avLst>
              <a:gd name="adj" fmla="val 1745"/>
            </a:avLst>
          </a:prstGeom>
          <a:solidFill>
            <a:srgbClr val="D2C6FF"/>
          </a:solidFill>
          <a:ln w="28575">
            <a:solidFill>
              <a:sysClr val="windowText" lastClr="000000"/>
            </a:solidFill>
            <a:prstDash val="sysDot"/>
          </a:ln>
        </p:spPr>
        <p:txBody>
          <a:bodyPr wrap="square" lIns="73153" rIns="73153" bIns="18288" rtlCol="0" anchor="b" anchorCtr="0">
            <a:noAutofit/>
          </a:body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632A8F"/>
                </a:solidFill>
                <a:effectLst/>
                <a:uLnTx/>
                <a:uFillTx/>
                <a:latin typeface="Corbel" panose="020B0503020204020204"/>
                <a:ea typeface="+mn-ea"/>
                <a:cs typeface="+mn-cs"/>
              </a:rPr>
              <a:t>MinSeed (MS)</a:t>
            </a:r>
          </a:p>
        </p:txBody>
      </p:sp>
      <p:sp>
        <p:nvSpPr>
          <p:cNvPr id="379" name="TextBox 378">
            <a:extLst>
              <a:ext uri="{FF2B5EF4-FFF2-40B4-BE49-F238E27FC236}">
                <a16:creationId xmlns:a16="http://schemas.microsoft.com/office/drawing/2014/main" id="{6FCA71AC-FD7C-9E46-838C-9BAEE1615105}"/>
              </a:ext>
            </a:extLst>
          </p:cNvPr>
          <p:cNvSpPr txBox="1"/>
          <p:nvPr/>
        </p:nvSpPr>
        <p:spPr>
          <a:xfrm>
            <a:off x="520074" y="4545408"/>
            <a:ext cx="584533" cy="656070"/>
          </a:xfrm>
          <a:prstGeom prst="roundRect">
            <a:avLst>
              <a:gd name="adj" fmla="val 5645"/>
            </a:avLst>
          </a:prstGeom>
          <a:solidFill>
            <a:srgbClr val="ED7D31">
              <a:lumMod val="60000"/>
              <a:lumOff val="40000"/>
              <a:alpha val="19549"/>
            </a:srgbClr>
          </a:solidFill>
          <a:ln w="28575">
            <a:solidFill>
              <a:sysClr val="windowText" lastClr="000000"/>
            </a:solid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4546A">
                    <a:lumMod val="50000"/>
                  </a:srgbClr>
                </a:solidFill>
                <a:effectLst/>
                <a:uLnTx/>
                <a:uFillTx/>
                <a:latin typeface="Corbel" panose="020B0503020204020204"/>
                <a:ea typeface="+mn-ea"/>
                <a:cs typeface="+mn-cs"/>
              </a:rPr>
              <a:t>Host CPU</a:t>
            </a:r>
          </a:p>
        </p:txBody>
      </p:sp>
      <p:cxnSp>
        <p:nvCxnSpPr>
          <p:cNvPr id="381" name="Straight Arrow Connector 380">
            <a:extLst>
              <a:ext uri="{FF2B5EF4-FFF2-40B4-BE49-F238E27FC236}">
                <a16:creationId xmlns:a16="http://schemas.microsoft.com/office/drawing/2014/main" id="{AEE72B47-40AA-6341-B354-4F459CEA2406}"/>
              </a:ext>
            </a:extLst>
          </p:cNvPr>
          <p:cNvCxnSpPr>
            <a:cxnSpLocks/>
          </p:cNvCxnSpPr>
          <p:nvPr/>
        </p:nvCxnSpPr>
        <p:spPr>
          <a:xfrm>
            <a:off x="1104607" y="4909322"/>
            <a:ext cx="754380" cy="0"/>
          </a:xfrm>
          <a:prstGeom prst="straightConnector1">
            <a:avLst/>
          </a:prstGeom>
          <a:noFill/>
          <a:ln w="28575" cap="flat" cmpd="sng" algn="ctr">
            <a:solidFill>
              <a:srgbClr val="C00000"/>
            </a:solidFill>
            <a:prstDash val="solid"/>
            <a:miter lim="800000"/>
            <a:tailEnd type="triangle"/>
          </a:ln>
          <a:effectLst/>
        </p:spPr>
      </p:cxnSp>
      <p:sp>
        <p:nvSpPr>
          <p:cNvPr id="382" name="TextBox 381">
            <a:extLst>
              <a:ext uri="{FF2B5EF4-FFF2-40B4-BE49-F238E27FC236}">
                <a16:creationId xmlns:a16="http://schemas.microsoft.com/office/drawing/2014/main" id="{273A725A-33FC-2F40-A68C-A6E8AE390951}"/>
              </a:ext>
            </a:extLst>
          </p:cNvPr>
          <p:cNvSpPr txBox="1">
            <a:spLocks/>
          </p:cNvSpPr>
          <p:nvPr/>
        </p:nvSpPr>
        <p:spPr>
          <a:xfrm>
            <a:off x="1858987" y="3571666"/>
            <a:ext cx="914223"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Find Minimizers</a:t>
            </a:r>
          </a:p>
        </p:txBody>
      </p:sp>
      <p:sp>
        <p:nvSpPr>
          <p:cNvPr id="383" name="TextBox 382">
            <a:extLst>
              <a:ext uri="{FF2B5EF4-FFF2-40B4-BE49-F238E27FC236}">
                <a16:creationId xmlns:a16="http://schemas.microsoft.com/office/drawing/2014/main" id="{360009DE-264A-AC4B-B2E3-2C387BA783B9}"/>
              </a:ext>
            </a:extLst>
          </p:cNvPr>
          <p:cNvSpPr txBox="1"/>
          <p:nvPr/>
        </p:nvSpPr>
        <p:spPr>
          <a:xfrm>
            <a:off x="964542" y="4898311"/>
            <a:ext cx="848025"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query</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read</a:t>
            </a:r>
          </a:p>
        </p:txBody>
      </p:sp>
      <p:sp>
        <p:nvSpPr>
          <p:cNvPr id="384" name="TextBox 383">
            <a:extLst>
              <a:ext uri="{FF2B5EF4-FFF2-40B4-BE49-F238E27FC236}">
                <a16:creationId xmlns:a16="http://schemas.microsoft.com/office/drawing/2014/main" id="{A7407CDC-4B7F-D342-BE1B-31DCB55CCDE5}"/>
              </a:ext>
            </a:extLst>
          </p:cNvPr>
          <p:cNvSpPr txBox="1">
            <a:spLocks noChangeAspect="1"/>
          </p:cNvSpPr>
          <p:nvPr/>
        </p:nvSpPr>
        <p:spPr>
          <a:xfrm>
            <a:off x="1295179" y="4677747"/>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rPr>
              <a:t>1</a:t>
            </a:r>
          </a:p>
        </p:txBody>
      </p:sp>
      <p:sp>
        <p:nvSpPr>
          <p:cNvPr id="385" name="TextBox 384">
            <a:extLst>
              <a:ext uri="{FF2B5EF4-FFF2-40B4-BE49-F238E27FC236}">
                <a16:creationId xmlns:a16="http://schemas.microsoft.com/office/drawing/2014/main" id="{9EE50CA0-BF9D-8A4E-8E67-2239112A085A}"/>
              </a:ext>
            </a:extLst>
          </p:cNvPr>
          <p:cNvSpPr txBox="1"/>
          <p:nvPr/>
        </p:nvSpPr>
        <p:spPr>
          <a:xfrm>
            <a:off x="5284439" y="2127142"/>
            <a:ext cx="2750673" cy="3074336"/>
          </a:xfrm>
          <a:prstGeom prst="roundRect">
            <a:avLst>
              <a:gd name="adj" fmla="val 1745"/>
            </a:avLst>
          </a:prstGeom>
          <a:solidFill>
            <a:srgbClr val="C5E0B4"/>
          </a:solidFill>
          <a:ln w="28575">
            <a:solidFill>
              <a:sysClr val="windowText" lastClr="000000"/>
            </a:solidFill>
            <a:prstDash val="sysDot"/>
          </a:ln>
        </p:spPr>
        <p:txBody>
          <a:bodyPr wrap="square" lIns="73153" rIns="73153" bIns="18288" rtlCol="0" anchor="b" anchorCtr="0">
            <a:noAutofit/>
          </a:bodyPr>
          <a:lstStyle>
            <a:defPPr>
              <a:defRPr lang="en-US"/>
            </a:defPPr>
            <a:lvl1pPr algn="r">
              <a:defRPr sz="6000" b="1">
                <a:solidFill>
                  <a:srgbClr val="632A8F"/>
                </a:solidFill>
                <a:latin typeface="Corbel" panose="020B0503020204020204" pitchFamily="34" charset="0"/>
              </a:defRPr>
            </a:lvl1p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70AD47">
                    <a:lumMod val="50000"/>
                  </a:srgbClr>
                </a:solidFill>
                <a:effectLst/>
                <a:uLnTx/>
                <a:uFillTx/>
                <a:latin typeface="Corbel" panose="020B0503020204020204" pitchFamily="34" charset="0"/>
                <a:ea typeface="+mn-ea"/>
                <a:cs typeface="+mn-cs"/>
              </a:rPr>
              <a:t>BitAlign (BA)</a:t>
            </a:r>
          </a:p>
        </p:txBody>
      </p:sp>
      <p:sp>
        <p:nvSpPr>
          <p:cNvPr id="386" name="TextBox 385">
            <a:extLst>
              <a:ext uri="{FF2B5EF4-FFF2-40B4-BE49-F238E27FC236}">
                <a16:creationId xmlns:a16="http://schemas.microsoft.com/office/drawing/2014/main" id="{58E1AFC4-D292-D549-B86A-0D246372066E}"/>
              </a:ext>
            </a:extLst>
          </p:cNvPr>
          <p:cNvSpPr txBox="1"/>
          <p:nvPr/>
        </p:nvSpPr>
        <p:spPr>
          <a:xfrm>
            <a:off x="1858987" y="4674074"/>
            <a:ext cx="914223"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Read</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Scratchpad</a:t>
            </a:r>
          </a:p>
        </p:txBody>
      </p:sp>
      <p:sp>
        <p:nvSpPr>
          <p:cNvPr id="387" name="TextBox 386">
            <a:extLst>
              <a:ext uri="{FF2B5EF4-FFF2-40B4-BE49-F238E27FC236}">
                <a16:creationId xmlns:a16="http://schemas.microsoft.com/office/drawing/2014/main" id="{E2F19CF7-AB66-7C42-8A55-1E596E896034}"/>
              </a:ext>
            </a:extLst>
          </p:cNvPr>
          <p:cNvSpPr txBox="1"/>
          <p:nvPr/>
        </p:nvSpPr>
        <p:spPr>
          <a:xfrm>
            <a:off x="1858987" y="2252452"/>
            <a:ext cx="914223"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Minimizer Scratchpad</a:t>
            </a:r>
          </a:p>
        </p:txBody>
      </p:sp>
      <p:sp>
        <p:nvSpPr>
          <p:cNvPr id="388" name="TextBox 387">
            <a:extLst>
              <a:ext uri="{FF2B5EF4-FFF2-40B4-BE49-F238E27FC236}">
                <a16:creationId xmlns:a16="http://schemas.microsoft.com/office/drawing/2014/main" id="{D45B38BF-3C5E-F64A-A9A1-6B1A006CF4D3}"/>
              </a:ext>
            </a:extLst>
          </p:cNvPr>
          <p:cNvSpPr txBox="1">
            <a:spLocks/>
          </p:cNvSpPr>
          <p:nvPr/>
        </p:nvSpPr>
        <p:spPr>
          <a:xfrm>
            <a:off x="2900950" y="3571666"/>
            <a:ext cx="1008749" cy="652287"/>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Filter</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Minimizers by Frequency</a:t>
            </a:r>
          </a:p>
        </p:txBody>
      </p:sp>
      <p:sp>
        <p:nvSpPr>
          <p:cNvPr id="389" name="TextBox 388">
            <a:extLst>
              <a:ext uri="{FF2B5EF4-FFF2-40B4-BE49-F238E27FC236}">
                <a16:creationId xmlns:a16="http://schemas.microsoft.com/office/drawing/2014/main" id="{5E0DC71F-43C4-BB4E-A06D-5D7A15E525F5}"/>
              </a:ext>
            </a:extLst>
          </p:cNvPr>
          <p:cNvSpPr txBox="1"/>
          <p:nvPr/>
        </p:nvSpPr>
        <p:spPr>
          <a:xfrm>
            <a:off x="4075105" y="2252452"/>
            <a:ext cx="914407"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Seed Scratchpad</a:t>
            </a:r>
          </a:p>
        </p:txBody>
      </p:sp>
      <p:sp>
        <p:nvSpPr>
          <p:cNvPr id="390" name="TextBox 389">
            <a:extLst>
              <a:ext uri="{FF2B5EF4-FFF2-40B4-BE49-F238E27FC236}">
                <a16:creationId xmlns:a16="http://schemas.microsoft.com/office/drawing/2014/main" id="{B710D81B-3E71-B840-98FC-19E5EE119FA2}"/>
              </a:ext>
            </a:extLst>
          </p:cNvPr>
          <p:cNvSpPr txBox="1">
            <a:spLocks/>
          </p:cNvSpPr>
          <p:nvPr/>
        </p:nvSpPr>
        <p:spPr>
          <a:xfrm>
            <a:off x="4021911" y="3571666"/>
            <a:ext cx="1011100"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Find Candidate</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Seed Regions</a:t>
            </a:r>
          </a:p>
        </p:txBody>
      </p:sp>
      <p:sp>
        <p:nvSpPr>
          <p:cNvPr id="391" name="TextBox 390">
            <a:extLst>
              <a:ext uri="{FF2B5EF4-FFF2-40B4-BE49-F238E27FC236}">
                <a16:creationId xmlns:a16="http://schemas.microsoft.com/office/drawing/2014/main" id="{C3FC1D87-12F5-BD4E-9B84-838BECDF89F4}"/>
              </a:ext>
            </a:extLst>
          </p:cNvPr>
          <p:cNvSpPr txBox="1"/>
          <p:nvPr/>
        </p:nvSpPr>
        <p:spPr>
          <a:xfrm>
            <a:off x="5432867" y="2252452"/>
            <a:ext cx="2470967"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Input Scratchpad</a:t>
            </a:r>
          </a:p>
        </p:txBody>
      </p:sp>
      <p:sp>
        <p:nvSpPr>
          <p:cNvPr id="392" name="TextBox 391">
            <a:extLst>
              <a:ext uri="{FF2B5EF4-FFF2-40B4-BE49-F238E27FC236}">
                <a16:creationId xmlns:a16="http://schemas.microsoft.com/office/drawing/2014/main" id="{57B51410-62D7-5042-9BBE-A9757948B5F0}"/>
              </a:ext>
            </a:extLst>
          </p:cNvPr>
          <p:cNvSpPr txBox="1">
            <a:spLocks/>
          </p:cNvSpPr>
          <p:nvPr/>
        </p:nvSpPr>
        <p:spPr>
          <a:xfrm>
            <a:off x="5431512" y="2960113"/>
            <a:ext cx="916500" cy="583629"/>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Generate Bitvectors</a:t>
            </a:r>
          </a:p>
        </p:txBody>
      </p:sp>
      <p:sp>
        <p:nvSpPr>
          <p:cNvPr id="393" name="TextBox 392">
            <a:extLst>
              <a:ext uri="{FF2B5EF4-FFF2-40B4-BE49-F238E27FC236}">
                <a16:creationId xmlns:a16="http://schemas.microsoft.com/office/drawing/2014/main" id="{2C746795-3C18-4243-BE4D-C531D2DA2604}"/>
              </a:ext>
            </a:extLst>
          </p:cNvPr>
          <p:cNvSpPr txBox="1">
            <a:spLocks/>
          </p:cNvSpPr>
          <p:nvPr/>
        </p:nvSpPr>
        <p:spPr>
          <a:xfrm>
            <a:off x="5431512" y="4673098"/>
            <a:ext cx="916500" cy="430105"/>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Perform</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Traceback</a:t>
            </a:r>
          </a:p>
        </p:txBody>
      </p:sp>
      <p:sp>
        <p:nvSpPr>
          <p:cNvPr id="394" name="TextBox 393">
            <a:extLst>
              <a:ext uri="{FF2B5EF4-FFF2-40B4-BE49-F238E27FC236}">
                <a16:creationId xmlns:a16="http://schemas.microsoft.com/office/drawing/2014/main" id="{8EE8E914-864E-0445-8CE9-CD435555CF78}"/>
              </a:ext>
            </a:extLst>
          </p:cNvPr>
          <p:cNvSpPr txBox="1"/>
          <p:nvPr/>
        </p:nvSpPr>
        <p:spPr>
          <a:xfrm>
            <a:off x="5431512" y="3809723"/>
            <a:ext cx="2470967" cy="654246"/>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Bitvector Scratchpad</a:t>
            </a:r>
          </a:p>
        </p:txBody>
      </p:sp>
      <p:sp>
        <p:nvSpPr>
          <p:cNvPr id="395" name="TextBox 394">
            <a:extLst>
              <a:ext uri="{FF2B5EF4-FFF2-40B4-BE49-F238E27FC236}">
                <a16:creationId xmlns:a16="http://schemas.microsoft.com/office/drawing/2014/main" id="{15637F85-242E-5842-BD15-83240218D47E}"/>
              </a:ext>
            </a:extLst>
          </p:cNvPr>
          <p:cNvSpPr txBox="1"/>
          <p:nvPr/>
        </p:nvSpPr>
        <p:spPr>
          <a:xfrm>
            <a:off x="6903382" y="2960112"/>
            <a:ext cx="999097" cy="583629"/>
          </a:xfrm>
          <a:prstGeom prst="roundRect">
            <a:avLst>
              <a:gd name="adj" fmla="val 5084"/>
            </a:avLst>
          </a:prstGeom>
          <a:solidFill>
            <a:srgbClr val="EAF4E4"/>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Hop Queues</a:t>
            </a:r>
          </a:p>
        </p:txBody>
      </p:sp>
      <p:cxnSp>
        <p:nvCxnSpPr>
          <p:cNvPr id="396" name="Straight Arrow Connector 395">
            <a:extLst>
              <a:ext uri="{FF2B5EF4-FFF2-40B4-BE49-F238E27FC236}">
                <a16:creationId xmlns:a16="http://schemas.microsoft.com/office/drawing/2014/main" id="{64A98ED4-5803-9740-B7F1-9D2E48DCA5A3}"/>
              </a:ext>
            </a:extLst>
          </p:cNvPr>
          <p:cNvCxnSpPr>
            <a:cxnSpLocks/>
            <a:stCxn id="386" idx="0"/>
            <a:endCxn id="382" idx="2"/>
          </p:cNvCxnSpPr>
          <p:nvPr/>
        </p:nvCxnSpPr>
        <p:spPr>
          <a:xfrm flipH="1" flipV="1">
            <a:off x="2316099" y="4223952"/>
            <a:ext cx="0" cy="450122"/>
          </a:xfrm>
          <a:prstGeom prst="straightConnector1">
            <a:avLst/>
          </a:prstGeom>
          <a:noFill/>
          <a:ln w="28575" cap="flat" cmpd="sng" algn="ctr">
            <a:solidFill>
              <a:srgbClr val="C00000"/>
            </a:solidFill>
            <a:prstDash val="solid"/>
            <a:miter lim="800000"/>
            <a:tailEnd type="triangle"/>
          </a:ln>
          <a:effectLst/>
        </p:spPr>
      </p:cxnSp>
      <p:cxnSp>
        <p:nvCxnSpPr>
          <p:cNvPr id="397" name="Straight Arrow Connector 396">
            <a:extLst>
              <a:ext uri="{FF2B5EF4-FFF2-40B4-BE49-F238E27FC236}">
                <a16:creationId xmlns:a16="http://schemas.microsoft.com/office/drawing/2014/main" id="{2DFB39EE-67C7-BD45-8B10-6A1289B7784B}"/>
              </a:ext>
            </a:extLst>
          </p:cNvPr>
          <p:cNvCxnSpPr>
            <a:cxnSpLocks/>
            <a:stCxn id="382" idx="0"/>
            <a:endCxn id="387" idx="2"/>
          </p:cNvCxnSpPr>
          <p:nvPr/>
        </p:nvCxnSpPr>
        <p:spPr>
          <a:xfrm flipV="1">
            <a:off x="2316099" y="3268475"/>
            <a:ext cx="0" cy="303191"/>
          </a:xfrm>
          <a:prstGeom prst="straightConnector1">
            <a:avLst/>
          </a:prstGeom>
          <a:noFill/>
          <a:ln w="28575" cap="flat" cmpd="sng" algn="ctr">
            <a:solidFill>
              <a:srgbClr val="C00000"/>
            </a:solidFill>
            <a:prstDash val="solid"/>
            <a:miter lim="800000"/>
            <a:tailEnd type="triangle"/>
          </a:ln>
          <a:effectLst/>
        </p:spPr>
      </p:cxnSp>
      <p:cxnSp>
        <p:nvCxnSpPr>
          <p:cNvPr id="398" name="Elbow Connector 397">
            <a:extLst>
              <a:ext uri="{FF2B5EF4-FFF2-40B4-BE49-F238E27FC236}">
                <a16:creationId xmlns:a16="http://schemas.microsoft.com/office/drawing/2014/main" id="{6EEF3935-F400-E141-9D64-5541A11A7B13}"/>
              </a:ext>
            </a:extLst>
          </p:cNvPr>
          <p:cNvCxnSpPr>
            <a:cxnSpLocks/>
          </p:cNvCxnSpPr>
          <p:nvPr/>
        </p:nvCxnSpPr>
        <p:spPr>
          <a:xfrm rot="16200000" flipH="1">
            <a:off x="2007572" y="2166208"/>
            <a:ext cx="1693644" cy="1089948"/>
          </a:xfrm>
          <a:prstGeom prst="bentConnector3">
            <a:avLst>
              <a:gd name="adj1" fmla="val -129"/>
            </a:avLst>
          </a:prstGeom>
          <a:noFill/>
          <a:ln w="28575" cap="flat" cmpd="sng" algn="ctr">
            <a:solidFill>
              <a:srgbClr val="C00000"/>
            </a:solidFill>
            <a:prstDash val="solid"/>
            <a:miter lim="800000"/>
            <a:tailEnd type="triangle"/>
          </a:ln>
          <a:effectLst/>
        </p:spPr>
      </p:cxnSp>
      <p:cxnSp>
        <p:nvCxnSpPr>
          <p:cNvPr id="399" name="Straight Connector 398">
            <a:extLst>
              <a:ext uri="{FF2B5EF4-FFF2-40B4-BE49-F238E27FC236}">
                <a16:creationId xmlns:a16="http://schemas.microsoft.com/office/drawing/2014/main" id="{B0B699CD-F00D-3C47-8D7F-479FB01F20EE}"/>
              </a:ext>
            </a:extLst>
          </p:cNvPr>
          <p:cNvCxnSpPr>
            <a:cxnSpLocks/>
          </p:cNvCxnSpPr>
          <p:nvPr/>
        </p:nvCxnSpPr>
        <p:spPr>
          <a:xfrm flipH="1">
            <a:off x="2307654" y="1864360"/>
            <a:ext cx="1766" cy="379792"/>
          </a:xfrm>
          <a:prstGeom prst="line">
            <a:avLst/>
          </a:prstGeom>
          <a:noFill/>
          <a:ln w="28575" cap="flat" cmpd="sng" algn="ctr">
            <a:solidFill>
              <a:srgbClr val="C00000"/>
            </a:solidFill>
            <a:prstDash val="solid"/>
            <a:miter lim="800000"/>
            <a:tailEnd type="none"/>
          </a:ln>
          <a:effectLst/>
        </p:spPr>
      </p:cxnSp>
      <p:cxnSp>
        <p:nvCxnSpPr>
          <p:cNvPr id="400" name="Straight Connector 399">
            <a:extLst>
              <a:ext uri="{FF2B5EF4-FFF2-40B4-BE49-F238E27FC236}">
                <a16:creationId xmlns:a16="http://schemas.microsoft.com/office/drawing/2014/main" id="{790B5127-2564-AE42-B3CB-339D18420C36}"/>
              </a:ext>
            </a:extLst>
          </p:cNvPr>
          <p:cNvCxnSpPr>
            <a:cxnSpLocks/>
          </p:cNvCxnSpPr>
          <p:nvPr/>
        </p:nvCxnSpPr>
        <p:spPr>
          <a:xfrm>
            <a:off x="3491842" y="1859815"/>
            <a:ext cx="0" cy="1694396"/>
          </a:xfrm>
          <a:prstGeom prst="line">
            <a:avLst/>
          </a:prstGeom>
          <a:noFill/>
          <a:ln w="28575" cap="flat" cmpd="sng" algn="ctr">
            <a:solidFill>
              <a:srgbClr val="C00000"/>
            </a:solidFill>
            <a:prstDash val="solid"/>
            <a:miter lim="800000"/>
            <a:tailEnd type="none"/>
          </a:ln>
          <a:effectLst/>
        </p:spPr>
      </p:cxnSp>
      <p:cxnSp>
        <p:nvCxnSpPr>
          <p:cNvPr id="401" name="Elbow Connector 400">
            <a:extLst>
              <a:ext uri="{FF2B5EF4-FFF2-40B4-BE49-F238E27FC236}">
                <a16:creationId xmlns:a16="http://schemas.microsoft.com/office/drawing/2014/main" id="{A5D178B4-9BA1-4D42-A962-9A2D41C54783}"/>
              </a:ext>
            </a:extLst>
          </p:cNvPr>
          <p:cNvCxnSpPr>
            <a:cxnSpLocks/>
            <a:endCxn id="389" idx="0"/>
          </p:cNvCxnSpPr>
          <p:nvPr/>
        </p:nvCxnSpPr>
        <p:spPr>
          <a:xfrm>
            <a:off x="3486727" y="1864982"/>
            <a:ext cx="1045582" cy="387470"/>
          </a:xfrm>
          <a:prstGeom prst="bentConnector2">
            <a:avLst/>
          </a:prstGeom>
          <a:noFill/>
          <a:ln w="28575" cap="flat" cmpd="sng" algn="ctr">
            <a:solidFill>
              <a:srgbClr val="C00000"/>
            </a:solidFill>
            <a:prstDash val="solid"/>
            <a:miter lim="800000"/>
            <a:tailEnd type="triangle"/>
          </a:ln>
          <a:effectLst/>
        </p:spPr>
      </p:cxnSp>
      <p:cxnSp>
        <p:nvCxnSpPr>
          <p:cNvPr id="402" name="Straight Arrow Connector 401">
            <a:extLst>
              <a:ext uri="{FF2B5EF4-FFF2-40B4-BE49-F238E27FC236}">
                <a16:creationId xmlns:a16="http://schemas.microsoft.com/office/drawing/2014/main" id="{730372B7-A482-704D-8224-05DBDAD64B67}"/>
              </a:ext>
            </a:extLst>
          </p:cNvPr>
          <p:cNvCxnSpPr>
            <a:cxnSpLocks/>
          </p:cNvCxnSpPr>
          <p:nvPr/>
        </p:nvCxnSpPr>
        <p:spPr>
          <a:xfrm>
            <a:off x="4537619" y="3286107"/>
            <a:ext cx="0" cy="285559"/>
          </a:xfrm>
          <a:prstGeom prst="straightConnector1">
            <a:avLst/>
          </a:prstGeom>
          <a:noFill/>
          <a:ln w="28575" cap="flat" cmpd="sng" algn="ctr">
            <a:solidFill>
              <a:srgbClr val="C00000"/>
            </a:solidFill>
            <a:prstDash val="solid"/>
            <a:miter lim="800000"/>
            <a:tailEnd type="triangle"/>
          </a:ln>
          <a:effectLst/>
        </p:spPr>
      </p:cxnSp>
      <p:cxnSp>
        <p:nvCxnSpPr>
          <p:cNvPr id="403" name="Elbow Connector 402">
            <a:extLst>
              <a:ext uri="{FF2B5EF4-FFF2-40B4-BE49-F238E27FC236}">
                <a16:creationId xmlns:a16="http://schemas.microsoft.com/office/drawing/2014/main" id="{AE0E1D92-0625-F94E-A345-CC9FE39B9663}"/>
              </a:ext>
            </a:extLst>
          </p:cNvPr>
          <p:cNvCxnSpPr>
            <a:cxnSpLocks/>
          </p:cNvCxnSpPr>
          <p:nvPr/>
        </p:nvCxnSpPr>
        <p:spPr>
          <a:xfrm>
            <a:off x="5188878" y="1864360"/>
            <a:ext cx="1481564" cy="378217"/>
          </a:xfrm>
          <a:prstGeom prst="bentConnector3">
            <a:avLst>
              <a:gd name="adj1" fmla="val 99969"/>
            </a:avLst>
          </a:prstGeom>
          <a:noFill/>
          <a:ln w="28575" cap="flat" cmpd="sng" algn="ctr">
            <a:solidFill>
              <a:srgbClr val="C00000"/>
            </a:solidFill>
            <a:prstDash val="solid"/>
            <a:miter lim="800000"/>
            <a:tailEnd type="triangle"/>
          </a:ln>
          <a:effectLst/>
        </p:spPr>
      </p:cxnSp>
      <p:cxnSp>
        <p:nvCxnSpPr>
          <p:cNvPr id="404" name="Straight Connector 403">
            <a:extLst>
              <a:ext uri="{FF2B5EF4-FFF2-40B4-BE49-F238E27FC236}">
                <a16:creationId xmlns:a16="http://schemas.microsoft.com/office/drawing/2014/main" id="{FD750063-E279-E842-A1B0-55CAEB7104CB}"/>
              </a:ext>
            </a:extLst>
          </p:cNvPr>
          <p:cNvCxnSpPr>
            <a:cxnSpLocks/>
          </p:cNvCxnSpPr>
          <p:nvPr/>
        </p:nvCxnSpPr>
        <p:spPr>
          <a:xfrm>
            <a:off x="5195050" y="1859815"/>
            <a:ext cx="0" cy="2667094"/>
          </a:xfrm>
          <a:prstGeom prst="line">
            <a:avLst/>
          </a:prstGeom>
          <a:noFill/>
          <a:ln w="28575" cap="flat" cmpd="sng" algn="ctr">
            <a:solidFill>
              <a:srgbClr val="C00000"/>
            </a:solidFill>
            <a:prstDash val="solid"/>
            <a:miter lim="800000"/>
            <a:tailEnd type="none"/>
          </a:ln>
          <a:effectLst/>
        </p:spPr>
      </p:cxnSp>
      <p:cxnSp>
        <p:nvCxnSpPr>
          <p:cNvPr id="405" name="Elbow Connector 404">
            <a:extLst>
              <a:ext uri="{FF2B5EF4-FFF2-40B4-BE49-F238E27FC236}">
                <a16:creationId xmlns:a16="http://schemas.microsoft.com/office/drawing/2014/main" id="{141AF061-975E-BC4B-BE84-2B9C0390A2CB}"/>
              </a:ext>
            </a:extLst>
          </p:cNvPr>
          <p:cNvCxnSpPr>
            <a:cxnSpLocks/>
            <a:stCxn id="390" idx="2"/>
          </p:cNvCxnSpPr>
          <p:nvPr/>
        </p:nvCxnSpPr>
        <p:spPr>
          <a:xfrm rot="16200000" flipH="1">
            <a:off x="4714752" y="4036661"/>
            <a:ext cx="302956" cy="677538"/>
          </a:xfrm>
          <a:prstGeom prst="bentConnector2">
            <a:avLst/>
          </a:prstGeom>
          <a:noFill/>
          <a:ln w="28575" cap="flat" cmpd="sng" algn="ctr">
            <a:solidFill>
              <a:srgbClr val="C00000"/>
            </a:solidFill>
            <a:prstDash val="solid"/>
            <a:miter lim="800000"/>
          </a:ln>
          <a:effectLst/>
        </p:spPr>
      </p:cxnSp>
      <p:cxnSp>
        <p:nvCxnSpPr>
          <p:cNvPr id="406" name="Straight Arrow Connector 405">
            <a:extLst>
              <a:ext uri="{FF2B5EF4-FFF2-40B4-BE49-F238E27FC236}">
                <a16:creationId xmlns:a16="http://schemas.microsoft.com/office/drawing/2014/main" id="{2F822F42-B6A0-B94A-B53E-752CBA929DDA}"/>
              </a:ext>
            </a:extLst>
          </p:cNvPr>
          <p:cNvCxnSpPr>
            <a:cxnSpLocks/>
          </p:cNvCxnSpPr>
          <p:nvPr/>
        </p:nvCxnSpPr>
        <p:spPr>
          <a:xfrm>
            <a:off x="5882909" y="2711182"/>
            <a:ext cx="0" cy="238928"/>
          </a:xfrm>
          <a:prstGeom prst="straightConnector1">
            <a:avLst/>
          </a:prstGeom>
          <a:noFill/>
          <a:ln w="28575" cap="flat" cmpd="sng" algn="ctr">
            <a:solidFill>
              <a:srgbClr val="C00000"/>
            </a:solidFill>
            <a:prstDash val="solid"/>
            <a:miter lim="800000"/>
            <a:tailEnd type="triangle"/>
          </a:ln>
          <a:effectLst/>
        </p:spPr>
      </p:cxnSp>
      <p:cxnSp>
        <p:nvCxnSpPr>
          <p:cNvPr id="407" name="Straight Arrow Connector 406">
            <a:extLst>
              <a:ext uri="{FF2B5EF4-FFF2-40B4-BE49-F238E27FC236}">
                <a16:creationId xmlns:a16="http://schemas.microsoft.com/office/drawing/2014/main" id="{5D4B1C22-940A-7341-9907-BEE8BEE73123}"/>
              </a:ext>
            </a:extLst>
          </p:cNvPr>
          <p:cNvCxnSpPr>
            <a:cxnSpLocks/>
          </p:cNvCxnSpPr>
          <p:nvPr/>
        </p:nvCxnSpPr>
        <p:spPr>
          <a:xfrm>
            <a:off x="5882909" y="3559909"/>
            <a:ext cx="0" cy="235908"/>
          </a:xfrm>
          <a:prstGeom prst="straightConnector1">
            <a:avLst/>
          </a:prstGeom>
          <a:noFill/>
          <a:ln w="28575" cap="flat" cmpd="sng" algn="ctr">
            <a:solidFill>
              <a:srgbClr val="C00000"/>
            </a:solidFill>
            <a:prstDash val="solid"/>
            <a:miter lim="800000"/>
            <a:tailEnd type="triangle"/>
          </a:ln>
          <a:effectLst/>
        </p:spPr>
      </p:cxnSp>
      <p:cxnSp>
        <p:nvCxnSpPr>
          <p:cNvPr id="408" name="Straight Arrow Connector 407">
            <a:extLst>
              <a:ext uri="{FF2B5EF4-FFF2-40B4-BE49-F238E27FC236}">
                <a16:creationId xmlns:a16="http://schemas.microsoft.com/office/drawing/2014/main" id="{A2C65AC7-2AFE-6243-AB7B-8A6DD1DF4404}"/>
              </a:ext>
            </a:extLst>
          </p:cNvPr>
          <p:cNvCxnSpPr>
            <a:cxnSpLocks/>
          </p:cNvCxnSpPr>
          <p:nvPr/>
        </p:nvCxnSpPr>
        <p:spPr>
          <a:xfrm>
            <a:off x="5882909" y="4463969"/>
            <a:ext cx="0" cy="209129"/>
          </a:xfrm>
          <a:prstGeom prst="straightConnector1">
            <a:avLst/>
          </a:prstGeom>
          <a:noFill/>
          <a:ln w="28575" cap="flat" cmpd="sng" algn="ctr">
            <a:solidFill>
              <a:srgbClr val="C00000"/>
            </a:solidFill>
            <a:prstDash val="solid"/>
            <a:miter lim="800000"/>
            <a:tailEnd type="triangle"/>
          </a:ln>
          <a:effectLst/>
        </p:spPr>
      </p:cxnSp>
      <p:cxnSp>
        <p:nvCxnSpPr>
          <p:cNvPr id="409" name="Straight Arrow Connector 408">
            <a:extLst>
              <a:ext uri="{FF2B5EF4-FFF2-40B4-BE49-F238E27FC236}">
                <a16:creationId xmlns:a16="http://schemas.microsoft.com/office/drawing/2014/main" id="{D84B9939-E17D-B344-AFC3-83CCE79E2D80}"/>
              </a:ext>
            </a:extLst>
          </p:cNvPr>
          <p:cNvCxnSpPr>
            <a:cxnSpLocks/>
            <a:stCxn id="395" idx="1"/>
            <a:endCxn id="392" idx="3"/>
          </p:cNvCxnSpPr>
          <p:nvPr/>
        </p:nvCxnSpPr>
        <p:spPr>
          <a:xfrm flipH="1">
            <a:off x="6348012" y="3251927"/>
            <a:ext cx="555370" cy="0"/>
          </a:xfrm>
          <a:prstGeom prst="straightConnector1">
            <a:avLst/>
          </a:prstGeom>
          <a:noFill/>
          <a:ln w="28575" cap="flat" cmpd="sng" algn="ctr">
            <a:solidFill>
              <a:srgbClr val="C00000"/>
            </a:solidFill>
            <a:prstDash val="solid"/>
            <a:miter lim="800000"/>
            <a:headEnd type="triangle"/>
            <a:tailEnd type="triangle"/>
          </a:ln>
          <a:effectLst/>
        </p:spPr>
      </p:cxnSp>
      <p:sp>
        <p:nvSpPr>
          <p:cNvPr id="410" name="TextBox 409">
            <a:extLst>
              <a:ext uri="{FF2B5EF4-FFF2-40B4-BE49-F238E27FC236}">
                <a16:creationId xmlns:a16="http://schemas.microsoft.com/office/drawing/2014/main" id="{5C79856B-A18E-4B4D-B5D4-6C87EA4E3F1D}"/>
              </a:ext>
            </a:extLst>
          </p:cNvPr>
          <p:cNvSpPr txBox="1"/>
          <p:nvPr/>
        </p:nvSpPr>
        <p:spPr>
          <a:xfrm>
            <a:off x="2234010" y="4292012"/>
            <a:ext cx="1059098"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query k-mers</a:t>
            </a:r>
          </a:p>
        </p:txBody>
      </p:sp>
      <p:sp>
        <p:nvSpPr>
          <p:cNvPr id="411" name="TextBox 410">
            <a:extLst>
              <a:ext uri="{FF2B5EF4-FFF2-40B4-BE49-F238E27FC236}">
                <a16:creationId xmlns:a16="http://schemas.microsoft.com/office/drawing/2014/main" id="{76388AB4-B645-F241-9654-8E92AC584668}"/>
              </a:ext>
            </a:extLst>
          </p:cNvPr>
          <p:cNvSpPr txBox="1"/>
          <p:nvPr/>
        </p:nvSpPr>
        <p:spPr>
          <a:xfrm>
            <a:off x="2265848" y="3233659"/>
            <a:ext cx="888555"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minimizers</a:t>
            </a:r>
          </a:p>
        </p:txBody>
      </p:sp>
      <p:sp>
        <p:nvSpPr>
          <p:cNvPr id="412" name="TextBox 411">
            <a:extLst>
              <a:ext uri="{FF2B5EF4-FFF2-40B4-BE49-F238E27FC236}">
                <a16:creationId xmlns:a16="http://schemas.microsoft.com/office/drawing/2014/main" id="{7AC7D2DA-18A2-AF4B-9143-247B4733C7DD}"/>
              </a:ext>
            </a:extLst>
          </p:cNvPr>
          <p:cNvSpPr txBox="1"/>
          <p:nvPr/>
        </p:nvSpPr>
        <p:spPr>
          <a:xfrm>
            <a:off x="2430264" y="1568704"/>
            <a:ext cx="918609"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frequencies</a:t>
            </a:r>
          </a:p>
        </p:txBody>
      </p:sp>
      <p:sp>
        <p:nvSpPr>
          <p:cNvPr id="413" name="TextBox 412">
            <a:extLst>
              <a:ext uri="{FF2B5EF4-FFF2-40B4-BE49-F238E27FC236}">
                <a16:creationId xmlns:a16="http://schemas.microsoft.com/office/drawing/2014/main" id="{BF7146DB-33AA-6F4B-8F8B-C8B1202B4B9A}"/>
              </a:ext>
            </a:extLst>
          </p:cNvPr>
          <p:cNvSpPr txBox="1"/>
          <p:nvPr/>
        </p:nvSpPr>
        <p:spPr>
          <a:xfrm>
            <a:off x="3415700" y="1572768"/>
            <a:ext cx="1096530"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seed locations</a:t>
            </a:r>
          </a:p>
        </p:txBody>
      </p:sp>
      <p:sp>
        <p:nvSpPr>
          <p:cNvPr id="414" name="TextBox 413">
            <a:extLst>
              <a:ext uri="{FF2B5EF4-FFF2-40B4-BE49-F238E27FC236}">
                <a16:creationId xmlns:a16="http://schemas.microsoft.com/office/drawing/2014/main" id="{ABB48E92-064E-FD4A-BB62-1D97440EB5C6}"/>
              </a:ext>
            </a:extLst>
          </p:cNvPr>
          <p:cNvSpPr txBox="1"/>
          <p:nvPr/>
        </p:nvSpPr>
        <p:spPr>
          <a:xfrm>
            <a:off x="5338020" y="1572768"/>
            <a:ext cx="975602"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graph nodes</a:t>
            </a:r>
          </a:p>
        </p:txBody>
      </p:sp>
      <p:sp>
        <p:nvSpPr>
          <p:cNvPr id="415" name="TextBox 414">
            <a:extLst>
              <a:ext uri="{FF2B5EF4-FFF2-40B4-BE49-F238E27FC236}">
                <a16:creationId xmlns:a16="http://schemas.microsoft.com/office/drawing/2014/main" id="{BF1F81E9-E629-8344-98B5-0AB1172BFB43}"/>
              </a:ext>
            </a:extLst>
          </p:cNvPr>
          <p:cNvSpPr txBox="1">
            <a:spLocks noChangeAspect="1"/>
          </p:cNvSpPr>
          <p:nvPr/>
        </p:nvSpPr>
        <p:spPr>
          <a:xfrm>
            <a:off x="1785314" y="3503606"/>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2</a:t>
            </a:r>
          </a:p>
        </p:txBody>
      </p:sp>
      <p:sp>
        <p:nvSpPr>
          <p:cNvPr id="416" name="TextBox 415">
            <a:extLst>
              <a:ext uri="{FF2B5EF4-FFF2-40B4-BE49-F238E27FC236}">
                <a16:creationId xmlns:a16="http://schemas.microsoft.com/office/drawing/2014/main" id="{99A60325-75A7-AC40-82C2-FAEDA1DCFD6B}"/>
              </a:ext>
            </a:extLst>
          </p:cNvPr>
          <p:cNvSpPr txBox="1">
            <a:spLocks noChangeAspect="1"/>
          </p:cNvSpPr>
          <p:nvPr/>
        </p:nvSpPr>
        <p:spPr>
          <a:xfrm>
            <a:off x="2216331" y="1730459"/>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3</a:t>
            </a:r>
          </a:p>
        </p:txBody>
      </p:sp>
      <p:sp>
        <p:nvSpPr>
          <p:cNvPr id="417" name="TextBox 416">
            <a:extLst>
              <a:ext uri="{FF2B5EF4-FFF2-40B4-BE49-F238E27FC236}">
                <a16:creationId xmlns:a16="http://schemas.microsoft.com/office/drawing/2014/main" id="{70BBF2D2-297F-AD42-964D-7E163ADD79F0}"/>
              </a:ext>
            </a:extLst>
          </p:cNvPr>
          <p:cNvSpPr txBox="1">
            <a:spLocks noChangeAspect="1"/>
          </p:cNvSpPr>
          <p:nvPr/>
        </p:nvSpPr>
        <p:spPr>
          <a:xfrm>
            <a:off x="2851784" y="3503606"/>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4</a:t>
            </a:r>
          </a:p>
        </p:txBody>
      </p:sp>
      <p:sp>
        <p:nvSpPr>
          <p:cNvPr id="418" name="TextBox 417">
            <a:extLst>
              <a:ext uri="{FF2B5EF4-FFF2-40B4-BE49-F238E27FC236}">
                <a16:creationId xmlns:a16="http://schemas.microsoft.com/office/drawing/2014/main" id="{CB9002A9-632E-964E-91F9-0D009E849D2E}"/>
              </a:ext>
            </a:extLst>
          </p:cNvPr>
          <p:cNvSpPr txBox="1">
            <a:spLocks noChangeAspect="1"/>
          </p:cNvSpPr>
          <p:nvPr/>
        </p:nvSpPr>
        <p:spPr>
          <a:xfrm>
            <a:off x="4445461" y="1742193"/>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5</a:t>
            </a:r>
          </a:p>
        </p:txBody>
      </p:sp>
      <p:sp>
        <p:nvSpPr>
          <p:cNvPr id="419" name="TextBox 418">
            <a:extLst>
              <a:ext uri="{FF2B5EF4-FFF2-40B4-BE49-F238E27FC236}">
                <a16:creationId xmlns:a16="http://schemas.microsoft.com/office/drawing/2014/main" id="{0A75CE2D-30D2-D24E-B90E-21A33E9EC958}"/>
              </a:ext>
            </a:extLst>
          </p:cNvPr>
          <p:cNvSpPr txBox="1">
            <a:spLocks noChangeAspect="1"/>
          </p:cNvSpPr>
          <p:nvPr/>
        </p:nvSpPr>
        <p:spPr>
          <a:xfrm>
            <a:off x="3992300" y="3511384"/>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6</a:t>
            </a:r>
          </a:p>
        </p:txBody>
      </p:sp>
      <p:sp>
        <p:nvSpPr>
          <p:cNvPr id="420" name="TextBox 419">
            <a:extLst>
              <a:ext uri="{FF2B5EF4-FFF2-40B4-BE49-F238E27FC236}">
                <a16:creationId xmlns:a16="http://schemas.microsoft.com/office/drawing/2014/main" id="{7176DC24-7C0F-D149-9FD6-3726954ED901}"/>
              </a:ext>
            </a:extLst>
          </p:cNvPr>
          <p:cNvSpPr txBox="1">
            <a:spLocks noChangeAspect="1"/>
          </p:cNvSpPr>
          <p:nvPr/>
        </p:nvSpPr>
        <p:spPr>
          <a:xfrm>
            <a:off x="6573502" y="1730459"/>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7</a:t>
            </a:r>
          </a:p>
        </p:txBody>
      </p:sp>
      <p:sp>
        <p:nvSpPr>
          <p:cNvPr id="421" name="TextBox 420">
            <a:extLst>
              <a:ext uri="{FF2B5EF4-FFF2-40B4-BE49-F238E27FC236}">
                <a16:creationId xmlns:a16="http://schemas.microsoft.com/office/drawing/2014/main" id="{7B986909-933B-3E41-BADE-2B634A4C9B8A}"/>
              </a:ext>
            </a:extLst>
          </p:cNvPr>
          <p:cNvSpPr txBox="1">
            <a:spLocks noChangeAspect="1"/>
          </p:cNvSpPr>
          <p:nvPr/>
        </p:nvSpPr>
        <p:spPr>
          <a:xfrm>
            <a:off x="5338019" y="2841195"/>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8</a:t>
            </a:r>
          </a:p>
        </p:txBody>
      </p:sp>
      <p:sp>
        <p:nvSpPr>
          <p:cNvPr id="422" name="TextBox 421">
            <a:extLst>
              <a:ext uri="{FF2B5EF4-FFF2-40B4-BE49-F238E27FC236}">
                <a16:creationId xmlns:a16="http://schemas.microsoft.com/office/drawing/2014/main" id="{FE5BF468-148A-074A-83B9-00469D08F91E}"/>
              </a:ext>
            </a:extLst>
          </p:cNvPr>
          <p:cNvSpPr txBox="1">
            <a:spLocks noChangeAspect="1"/>
          </p:cNvSpPr>
          <p:nvPr/>
        </p:nvSpPr>
        <p:spPr>
          <a:xfrm>
            <a:off x="6532204" y="3016778"/>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9</a:t>
            </a:r>
          </a:p>
        </p:txBody>
      </p:sp>
      <p:sp>
        <p:nvSpPr>
          <p:cNvPr id="423" name="TextBox 422">
            <a:extLst>
              <a:ext uri="{FF2B5EF4-FFF2-40B4-BE49-F238E27FC236}">
                <a16:creationId xmlns:a16="http://schemas.microsoft.com/office/drawing/2014/main" id="{A33E2774-692D-7A4F-9CCA-9EE7FE0F71BD}"/>
              </a:ext>
            </a:extLst>
          </p:cNvPr>
          <p:cNvSpPr txBox="1">
            <a:spLocks noChangeAspect="1"/>
          </p:cNvSpPr>
          <p:nvPr/>
        </p:nvSpPr>
        <p:spPr>
          <a:xfrm>
            <a:off x="5942995" y="3584925"/>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10</a:t>
            </a:r>
          </a:p>
        </p:txBody>
      </p:sp>
      <p:sp>
        <p:nvSpPr>
          <p:cNvPr id="424" name="TextBox 423">
            <a:extLst>
              <a:ext uri="{FF2B5EF4-FFF2-40B4-BE49-F238E27FC236}">
                <a16:creationId xmlns:a16="http://schemas.microsoft.com/office/drawing/2014/main" id="{EAE6DCD4-E44E-E74B-925A-AE708098BEEA}"/>
              </a:ext>
            </a:extLst>
          </p:cNvPr>
          <p:cNvSpPr txBox="1">
            <a:spLocks noChangeAspect="1"/>
          </p:cNvSpPr>
          <p:nvPr/>
        </p:nvSpPr>
        <p:spPr>
          <a:xfrm>
            <a:off x="5358316" y="4584254"/>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11</a:t>
            </a:r>
          </a:p>
        </p:txBody>
      </p:sp>
      <p:cxnSp>
        <p:nvCxnSpPr>
          <p:cNvPr id="59" name="Elbow Connector 400">
            <a:extLst>
              <a:ext uri="{FF2B5EF4-FFF2-40B4-BE49-F238E27FC236}">
                <a16:creationId xmlns:a16="http://schemas.microsoft.com/office/drawing/2014/main" id="{7AEEDB8B-1739-F362-4349-C3ABBC141458}"/>
              </a:ext>
            </a:extLst>
          </p:cNvPr>
          <p:cNvCxnSpPr>
            <a:cxnSpLocks/>
            <a:stCxn id="393" idx="2"/>
            <a:endCxn id="379" idx="2"/>
          </p:cNvCxnSpPr>
          <p:nvPr/>
        </p:nvCxnSpPr>
        <p:spPr>
          <a:xfrm rot="5400000">
            <a:off x="3301915" y="2613630"/>
            <a:ext cx="98275" cy="5077421"/>
          </a:xfrm>
          <a:prstGeom prst="bentConnector3">
            <a:avLst>
              <a:gd name="adj1" fmla="val 270583"/>
            </a:avLst>
          </a:prstGeom>
          <a:noFill/>
          <a:ln w="28575" cap="flat" cmpd="sng" algn="ctr">
            <a:solidFill>
              <a:srgbClr val="C00000"/>
            </a:solidFill>
            <a:prstDash val="solid"/>
            <a:miter lim="800000"/>
            <a:tailEnd type="triangle"/>
          </a:ln>
          <a:effectLst/>
        </p:spPr>
      </p:cxnSp>
      <p:sp>
        <p:nvSpPr>
          <p:cNvPr id="63" name="TextBox 62">
            <a:extLst>
              <a:ext uri="{FF2B5EF4-FFF2-40B4-BE49-F238E27FC236}">
                <a16:creationId xmlns:a16="http://schemas.microsoft.com/office/drawing/2014/main" id="{79CFAC06-4817-0D5D-BFA8-579DD7F78810}"/>
              </a:ext>
            </a:extLst>
          </p:cNvPr>
          <p:cNvSpPr txBox="1">
            <a:spLocks noChangeAspect="1"/>
          </p:cNvSpPr>
          <p:nvPr/>
        </p:nvSpPr>
        <p:spPr>
          <a:xfrm>
            <a:off x="3299741" y="5410608"/>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12</a:t>
            </a:r>
          </a:p>
        </p:txBody>
      </p:sp>
      <p:sp>
        <p:nvSpPr>
          <p:cNvPr id="64" name="TextBox 63">
            <a:extLst>
              <a:ext uri="{FF2B5EF4-FFF2-40B4-BE49-F238E27FC236}">
                <a16:creationId xmlns:a16="http://schemas.microsoft.com/office/drawing/2014/main" id="{F2087863-50E3-A74D-63D0-655B806C112A}"/>
              </a:ext>
            </a:extLst>
          </p:cNvPr>
          <p:cNvSpPr txBox="1"/>
          <p:nvPr/>
        </p:nvSpPr>
        <p:spPr>
          <a:xfrm>
            <a:off x="3391167" y="5320307"/>
            <a:ext cx="2266108"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o</a:t>
            </a:r>
            <a:r>
              <a:rPr kumimoji="0" lang="en-US" sz="1200" b="0" i="1" u="none" strike="noStrike" kern="0" cap="none" spc="0" normalizeH="0" baseline="0" noProof="0" dirty="0" err="1">
                <a:ln>
                  <a:noFill/>
                </a:ln>
                <a:solidFill>
                  <a:srgbClr val="C00000"/>
                </a:solidFill>
                <a:effectLst/>
                <a:uLnTx/>
                <a:uFillTx/>
                <a:latin typeface="Corbel" panose="020B0503020204020204"/>
                <a:ea typeface="+mn-ea"/>
                <a:cs typeface="+mn-cs"/>
              </a:rPr>
              <a:t>ptimal</a:t>
            </a: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 alignment information</a:t>
            </a:r>
          </a:p>
        </p:txBody>
      </p:sp>
      <p:sp>
        <p:nvSpPr>
          <p:cNvPr id="56" name="Rectangle 55">
            <a:extLst>
              <a:ext uri="{FF2B5EF4-FFF2-40B4-BE49-F238E27FC236}">
                <a16:creationId xmlns:a16="http://schemas.microsoft.com/office/drawing/2014/main" id="{75D239F0-6183-A0B1-1B46-F3FD987489DC}"/>
              </a:ext>
            </a:extLst>
          </p:cNvPr>
          <p:cNvSpPr/>
          <p:nvPr/>
        </p:nvSpPr>
        <p:spPr>
          <a:xfrm>
            <a:off x="1731247" y="5725319"/>
            <a:ext cx="3384365" cy="7848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7030A0"/>
                </a:solidFill>
                <a:effectLst/>
                <a:uLnTx/>
                <a:uFillTx/>
                <a:latin typeface="Corbel" panose="020B0503020204020204"/>
                <a:ea typeface="+mn-ea"/>
                <a:cs typeface="+mn-cs"/>
              </a:rPr>
              <a:t>MinSeed</a:t>
            </a:r>
            <a:r>
              <a:rPr kumimoji="0" lang="en-US" sz="1500" b="1" i="0" u="none" strike="noStrike" kern="1200" cap="none" spc="0" normalizeH="0" baseline="0" noProof="0" dirty="0">
                <a:ln>
                  <a:noFill/>
                </a:ln>
                <a:solidFill>
                  <a:srgbClr val="7030A0"/>
                </a:solidFill>
                <a:effectLst/>
                <a:uLnTx/>
                <a:uFillTx/>
                <a:latin typeface="Corbel" panose="020B0503020204020204"/>
                <a:ea typeface="+mn-ea"/>
                <a:cs typeface="+mn-cs"/>
              </a:rPr>
              <a:t> (MS): </a:t>
            </a:r>
            <a:r>
              <a:rPr kumimoji="0" lang="en-US" sz="1500" b="0" i="1" u="none" strike="noStrike" kern="1200" cap="none" spc="0" normalizeH="0" baseline="0" noProof="0" dirty="0">
                <a:ln>
                  <a:noFill/>
                </a:ln>
                <a:solidFill>
                  <a:prstClr val="black"/>
                </a:solidFill>
                <a:effectLst/>
                <a:uLnTx/>
                <a:uFillTx/>
                <a:latin typeface="LinLibertineT"/>
                <a:ea typeface="+mn-ea"/>
                <a:cs typeface="+mn-cs"/>
              </a:rPr>
              <a:t>first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 hardware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inLibertineT"/>
                <a:ea typeface="+mn-ea"/>
                <a:cs typeface="+mn-cs"/>
              </a:rPr>
              <a:t>accelerator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030A0"/>
                </a:solidFill>
                <a:effectLst/>
                <a:uLnTx/>
                <a:uFillTx/>
                <a:latin typeface="LinLibertineT"/>
                <a:ea typeface="+mn-ea"/>
                <a:cs typeface="+mn-cs"/>
              </a:rPr>
              <a:t>Min</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imizer-based </a:t>
            </a:r>
            <a:r>
              <a:rPr kumimoji="0" lang="en-US" sz="1500" b="1" i="0" u="none" strike="noStrike" kern="1200" cap="none" spc="0" normalizeH="0" baseline="0" noProof="0" dirty="0">
                <a:ln>
                  <a:noFill/>
                </a:ln>
                <a:solidFill>
                  <a:srgbClr val="7030A0"/>
                </a:solidFill>
                <a:effectLst/>
                <a:uLnTx/>
                <a:uFillTx/>
                <a:latin typeface="LinLibertineT"/>
                <a:ea typeface="+mn-ea"/>
                <a:cs typeface="+mn-cs"/>
              </a:rPr>
              <a:t>Seed</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ing</a:t>
            </a:r>
            <a:endParaRPr kumimoji="0" lang="en-US" sz="1500" b="0"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57" name="Rectangle 56">
            <a:extLst>
              <a:ext uri="{FF2B5EF4-FFF2-40B4-BE49-F238E27FC236}">
                <a16:creationId xmlns:a16="http://schemas.microsoft.com/office/drawing/2014/main" id="{53972263-6416-A8E3-3AE5-AB8FD88D797F}"/>
              </a:ext>
            </a:extLst>
          </p:cNvPr>
          <p:cNvSpPr/>
          <p:nvPr/>
        </p:nvSpPr>
        <p:spPr>
          <a:xfrm>
            <a:off x="5284439" y="5725319"/>
            <a:ext cx="2750673" cy="7848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B050"/>
                </a:solidFill>
                <a:effectLst/>
                <a:uLnTx/>
                <a:uFillTx/>
                <a:latin typeface="Corbel" panose="020B0503020204020204"/>
                <a:ea typeface="+mn-ea"/>
                <a:cs typeface="+mn-cs"/>
              </a:rPr>
              <a:t>BitAlign</a:t>
            </a:r>
            <a:r>
              <a:rPr kumimoji="0" lang="en-US" sz="1500" b="1" i="0" u="none" strike="noStrike" kern="1200" cap="none" spc="0" normalizeH="0" baseline="0" noProof="0" dirty="0">
                <a:ln>
                  <a:noFill/>
                </a:ln>
                <a:solidFill>
                  <a:srgbClr val="00B050"/>
                </a:solidFill>
                <a:effectLst/>
                <a:uLnTx/>
                <a:uFillTx/>
                <a:latin typeface="Corbel" panose="020B0503020204020204"/>
                <a:ea typeface="+mn-ea"/>
                <a:cs typeface="+mn-cs"/>
              </a:rPr>
              <a:t> (BA):</a:t>
            </a:r>
            <a:r>
              <a:rPr kumimoji="0" lang="en-US" sz="1500" b="1" i="0" u="none" strike="noStrike" kern="1200" cap="none" spc="0" normalizeH="0" baseline="0" noProof="0" dirty="0">
                <a:ln>
                  <a:noFill/>
                </a:ln>
                <a:solidFill>
                  <a:srgbClr val="7030A0"/>
                </a:solidFill>
                <a:effectLst/>
                <a:uLnTx/>
                <a:uFillTx/>
                <a:latin typeface="Corbel" panose="020B0503020204020204"/>
                <a:ea typeface="+mn-ea"/>
                <a:cs typeface="+mn-cs"/>
              </a:rPr>
              <a:t> </a:t>
            </a:r>
            <a:r>
              <a:rPr kumimoji="0" lang="en-US" sz="1500" b="0" i="1" u="none" strike="noStrike" kern="1200" cap="none" spc="0" normalizeH="0" baseline="0" noProof="0" dirty="0">
                <a:ln>
                  <a:noFill/>
                </a:ln>
                <a:solidFill>
                  <a:prstClr val="black"/>
                </a:solidFill>
                <a:effectLst/>
                <a:uLnTx/>
                <a:uFillTx/>
                <a:latin typeface="LinLibertineT"/>
                <a:ea typeface="+mn-ea"/>
                <a:cs typeface="+mn-cs"/>
              </a:rPr>
              <a:t>first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 hardware accelerator for (</a:t>
            </a:r>
            <a:r>
              <a:rPr kumimoji="0" lang="en-US" sz="1500" b="1" i="0" u="none" strike="noStrike" kern="1200" cap="none" spc="0" normalizeH="0" baseline="0" noProof="0" dirty="0">
                <a:ln>
                  <a:noFill/>
                </a:ln>
                <a:solidFill>
                  <a:srgbClr val="00B050"/>
                </a:solidFill>
                <a:effectLst/>
                <a:uLnTx/>
                <a:uFillTx/>
                <a:latin typeface="LinLibertineT"/>
                <a:ea typeface="+mn-ea"/>
                <a:cs typeface="+mn-cs"/>
              </a:rPr>
              <a:t>Bit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vector-based) sequence-to-graph </a:t>
            </a:r>
            <a:r>
              <a:rPr kumimoji="0" lang="en-US" sz="1500" b="1" i="0" u="none" strike="noStrike" kern="1200" cap="none" spc="0" normalizeH="0" baseline="0" noProof="0" dirty="0">
                <a:ln>
                  <a:noFill/>
                </a:ln>
                <a:solidFill>
                  <a:srgbClr val="00B050"/>
                </a:solidFill>
                <a:effectLst/>
                <a:uLnTx/>
                <a:uFillTx/>
                <a:latin typeface="LinLibertineT"/>
                <a:ea typeface="+mn-ea"/>
                <a:cs typeface="+mn-cs"/>
              </a:rPr>
              <a:t>Align</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ment</a:t>
            </a:r>
            <a:endParaRPr kumimoji="0" lang="en-US" sz="15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97680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365" name="Google Shape;3039;p22">
            <a:extLst>
              <a:ext uri="{FF2B5EF4-FFF2-40B4-BE49-F238E27FC236}">
                <a16:creationId xmlns:a16="http://schemas.microsoft.com/office/drawing/2014/main" id="{29718CD8-7E44-B444-C584-3A3C22BC0A4B}"/>
              </a:ext>
            </a:extLst>
          </p:cNvPr>
          <p:cNvSpPr/>
          <p:nvPr/>
        </p:nvSpPr>
        <p:spPr>
          <a:xfrm>
            <a:off x="2612224" y="2920481"/>
            <a:ext cx="683836" cy="1676942"/>
          </a:xfrm>
          <a:prstGeom prst="roundRect">
            <a:avLst>
              <a:gd name="adj" fmla="val 2707"/>
            </a:avLst>
          </a:prstGeom>
          <a:solidFill>
            <a:schemeClr val="bg1">
              <a:lumMod val="95000"/>
            </a:schemeClr>
          </a:solidFill>
          <a:ln w="25400" cap="flat" cmpd="sng">
            <a:solidFill>
              <a:schemeClr val="bg1">
                <a:lumMod val="50000"/>
              </a:schemeClr>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295" name="Google Shape;3012;p22">
            <a:extLst>
              <a:ext uri="{FF2B5EF4-FFF2-40B4-BE49-F238E27FC236}">
                <a16:creationId xmlns:a16="http://schemas.microsoft.com/office/drawing/2014/main" id="{A9BEB6CB-26D3-E4C5-7D2A-FE88F5E0AD76}"/>
              </a:ext>
            </a:extLst>
          </p:cNvPr>
          <p:cNvCxnSpPr>
            <a:cxnSpLocks/>
          </p:cNvCxnSpPr>
          <p:nvPr/>
        </p:nvCxnSpPr>
        <p:spPr>
          <a:xfrm flipH="1">
            <a:off x="972481" y="4164065"/>
            <a:ext cx="5674332" cy="0"/>
          </a:xfrm>
          <a:prstGeom prst="straightConnector1">
            <a:avLst/>
          </a:prstGeom>
          <a:noFill/>
          <a:ln w="25400" cap="flat" cmpd="sng">
            <a:solidFill>
              <a:schemeClr val="tx1"/>
            </a:solidFill>
            <a:prstDash val="sysDot"/>
            <a:miter lim="800000"/>
            <a:headEnd type="none" w="sm" len="sm"/>
            <a:tailEnd type="none" w="sm" len="sm"/>
          </a:ln>
        </p:spPr>
      </p:cxnSp>
      <p:cxnSp>
        <p:nvCxnSpPr>
          <p:cNvPr id="296" name="Google Shape;3012;p22">
            <a:extLst>
              <a:ext uri="{FF2B5EF4-FFF2-40B4-BE49-F238E27FC236}">
                <a16:creationId xmlns:a16="http://schemas.microsoft.com/office/drawing/2014/main" id="{8817E9FB-27DA-8891-33DD-A617E40B2CE0}"/>
              </a:ext>
            </a:extLst>
          </p:cNvPr>
          <p:cNvCxnSpPr>
            <a:cxnSpLocks/>
          </p:cNvCxnSpPr>
          <p:nvPr/>
        </p:nvCxnSpPr>
        <p:spPr>
          <a:xfrm flipH="1">
            <a:off x="816344" y="3306032"/>
            <a:ext cx="5674332" cy="0"/>
          </a:xfrm>
          <a:prstGeom prst="straightConnector1">
            <a:avLst/>
          </a:prstGeom>
          <a:noFill/>
          <a:ln w="25400" cap="flat" cmpd="sng">
            <a:solidFill>
              <a:schemeClr val="tx1"/>
            </a:solidFill>
            <a:prstDash val="sysDot"/>
            <a:miter lim="800000"/>
            <a:headEnd type="none" w="sm" len="sm"/>
            <a:tailEnd type="none" w="sm" len="sm"/>
          </a:ln>
        </p:spPr>
      </p:cxnSp>
      <p:cxnSp>
        <p:nvCxnSpPr>
          <p:cNvPr id="343" name="Google Shape;3012;p22">
            <a:extLst>
              <a:ext uri="{FF2B5EF4-FFF2-40B4-BE49-F238E27FC236}">
                <a16:creationId xmlns:a16="http://schemas.microsoft.com/office/drawing/2014/main" id="{5F2B77D8-DF83-107C-7A5D-14F4B8A48BD5}"/>
              </a:ext>
            </a:extLst>
          </p:cNvPr>
          <p:cNvCxnSpPr>
            <a:cxnSpLocks/>
          </p:cNvCxnSpPr>
          <p:nvPr/>
        </p:nvCxnSpPr>
        <p:spPr>
          <a:xfrm flipH="1">
            <a:off x="978488" y="4164065"/>
            <a:ext cx="5674332" cy="0"/>
          </a:xfrm>
          <a:prstGeom prst="straightConnector1">
            <a:avLst/>
          </a:prstGeom>
          <a:noFill/>
          <a:ln w="25400" cap="flat" cmpd="sng">
            <a:solidFill>
              <a:schemeClr val="tx1"/>
            </a:solidFill>
            <a:prstDash val="sysDot"/>
            <a:miter lim="800000"/>
            <a:headEnd type="none" w="sm" len="sm"/>
            <a:tailEnd type="none" w="sm" len="sm"/>
          </a:ln>
        </p:spPr>
      </p:cxnSp>
      <p:cxnSp>
        <p:nvCxnSpPr>
          <p:cNvPr id="344" name="Google Shape;3012;p22">
            <a:extLst>
              <a:ext uri="{FF2B5EF4-FFF2-40B4-BE49-F238E27FC236}">
                <a16:creationId xmlns:a16="http://schemas.microsoft.com/office/drawing/2014/main" id="{89E6A09C-C505-5571-80C5-D9C8E5089E34}"/>
              </a:ext>
            </a:extLst>
          </p:cNvPr>
          <p:cNvCxnSpPr>
            <a:cxnSpLocks/>
          </p:cNvCxnSpPr>
          <p:nvPr/>
        </p:nvCxnSpPr>
        <p:spPr>
          <a:xfrm flipH="1">
            <a:off x="822351" y="3306032"/>
            <a:ext cx="5674332" cy="0"/>
          </a:xfrm>
          <a:prstGeom prst="straightConnector1">
            <a:avLst/>
          </a:prstGeom>
          <a:noFill/>
          <a:ln w="25400" cap="flat" cmpd="sng">
            <a:solidFill>
              <a:schemeClr val="tx1"/>
            </a:solidFill>
            <a:prstDash val="sysDot"/>
            <a:miter lim="800000"/>
            <a:headEnd type="none" w="sm" len="sm"/>
            <a:tailEnd type="none" w="sm" len="sm"/>
          </a:ln>
        </p:spPr>
      </p:cxnSp>
      <p:sp>
        <p:nvSpPr>
          <p:cNvPr id="345" name="TextBox 344">
            <a:extLst>
              <a:ext uri="{FF2B5EF4-FFF2-40B4-BE49-F238E27FC236}">
                <a16:creationId xmlns:a16="http://schemas.microsoft.com/office/drawing/2014/main" id="{C51E128D-220D-F7B5-BC84-F0D34DECAA75}"/>
              </a:ext>
            </a:extLst>
          </p:cNvPr>
          <p:cNvSpPr txBox="1"/>
          <p:nvPr/>
        </p:nvSpPr>
        <p:spPr>
          <a:xfrm>
            <a:off x="1622898" y="2836929"/>
            <a:ext cx="5662912" cy="2750561"/>
          </a:xfrm>
          <a:prstGeom prst="rect">
            <a:avLst/>
          </a:prstGeom>
          <a:solidFill>
            <a:schemeClr val="bg1">
              <a:lumMod val="95000"/>
            </a:schemeClr>
          </a:solidFill>
          <a:ln w="25400">
            <a:solidFill>
              <a:schemeClr val="bg1">
                <a:lumMod val="50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8"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SeGraM Module </a:t>
            </a:r>
            <a:r>
              <a:rPr kumimoji="0" lang="en-US" sz="1524"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a:t>
            </a:r>
            <a:r>
              <a:rPr kumimoji="0" lang="en-US" sz="1524" b="0" i="1"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1</a:t>
            </a:r>
            <a:r>
              <a:rPr kumimoji="0" lang="en-US" sz="1524"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 x per HBM</a:t>
            </a:r>
            <a:r>
              <a:rPr kumimoji="0" lang="en-US" sz="1524" b="0" i="1"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2</a:t>
            </a:r>
            <a:r>
              <a:rPr kumimoji="0" lang="en-US" sz="1524"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E stack)</a:t>
            </a:r>
          </a:p>
        </p:txBody>
      </p:sp>
      <p:sp>
        <p:nvSpPr>
          <p:cNvPr id="507" name="TextBox 506">
            <a:extLst>
              <a:ext uri="{FF2B5EF4-FFF2-40B4-BE49-F238E27FC236}">
                <a16:creationId xmlns:a16="http://schemas.microsoft.com/office/drawing/2014/main" id="{D1F40CF5-B500-DE30-0337-7269615906C4}"/>
              </a:ext>
            </a:extLst>
          </p:cNvPr>
          <p:cNvSpPr txBox="1"/>
          <p:nvPr/>
        </p:nvSpPr>
        <p:spPr>
          <a:xfrm>
            <a:off x="1624449" y="2847580"/>
            <a:ext cx="5662912" cy="2750561"/>
          </a:xfrm>
          <a:prstGeom prst="rect">
            <a:avLst/>
          </a:prstGeom>
          <a:solidFill>
            <a:schemeClr val="bg1">
              <a:lumMod val="95000"/>
            </a:schemeClr>
          </a:solidFill>
          <a:ln w="25400">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8"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SeGraM Module </a:t>
            </a:r>
            <a:r>
              <a:rPr kumimoji="0" lang="en-US" sz="1524"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r>
              <a:rPr kumimoji="0" lang="en-US" sz="1524"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en-US" sz="1524"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 x per HBM</a:t>
            </a:r>
            <a:r>
              <a:rPr kumimoji="0" lang="en-US" sz="1524"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r>
              <a:rPr kumimoji="0" lang="en-US" sz="1524"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E stack)</a:t>
            </a:r>
          </a:p>
        </p:txBody>
      </p:sp>
      <p:sp>
        <p:nvSpPr>
          <p:cNvPr id="346" name="Google Shape;3014;p22">
            <a:extLst>
              <a:ext uri="{FF2B5EF4-FFF2-40B4-BE49-F238E27FC236}">
                <a16:creationId xmlns:a16="http://schemas.microsoft.com/office/drawing/2014/main" id="{A40AEC20-72F9-3AB7-E5C2-FF7EED5A73AE}"/>
              </a:ext>
            </a:extLst>
          </p:cNvPr>
          <p:cNvSpPr/>
          <p:nvPr/>
        </p:nvSpPr>
        <p:spPr>
          <a:xfrm>
            <a:off x="1670740" y="1944676"/>
            <a:ext cx="5528810" cy="573059"/>
          </a:xfrm>
          <a:prstGeom prst="roundRect">
            <a:avLst>
              <a:gd name="adj" fmla="val 2707"/>
            </a:avLst>
          </a:prstGeom>
          <a:solidFill>
            <a:schemeClr val="bg1">
              <a:lumMod val="95000"/>
            </a:schemeClr>
          </a:solidFill>
          <a:ln w="25400" cap="flat" cmpd="sng">
            <a:solidFill>
              <a:schemeClr val="bg1">
                <a:lumMod val="50000"/>
              </a:schemeClr>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endParaRPr>
          </a:p>
        </p:txBody>
      </p:sp>
      <p:sp>
        <p:nvSpPr>
          <p:cNvPr id="347" name="Google Shape;3017;p22">
            <a:extLst>
              <a:ext uri="{FF2B5EF4-FFF2-40B4-BE49-F238E27FC236}">
                <a16:creationId xmlns:a16="http://schemas.microsoft.com/office/drawing/2014/main" id="{1EC7D3CD-4631-39FB-6D9C-2A7DDE57BF45}"/>
              </a:ext>
            </a:extLst>
          </p:cNvPr>
          <p:cNvSpPr/>
          <p:nvPr/>
        </p:nvSpPr>
        <p:spPr>
          <a:xfrm>
            <a:off x="1670738" y="1625481"/>
            <a:ext cx="5528810" cy="319196"/>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rPr>
              <a:t>High Bandwidth Memory (HBM</a:t>
            </a:r>
            <a:r>
              <a:rPr kumimoji="0" lang="en-US" sz="1524"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Calibri"/>
                <a:cs typeface="Calibri" panose="020F0502020204030204" pitchFamily="34" charset="0"/>
                <a:sym typeface="Calibri"/>
              </a:rPr>
              <a:t>2</a:t>
            </a:r>
            <a:r>
              <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rPr>
              <a:t>E) Stack</a:t>
            </a: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p:txBody>
      </p:sp>
      <p:cxnSp>
        <p:nvCxnSpPr>
          <p:cNvPr id="348" name="Google Shape;3019;p22">
            <a:extLst>
              <a:ext uri="{FF2B5EF4-FFF2-40B4-BE49-F238E27FC236}">
                <a16:creationId xmlns:a16="http://schemas.microsoft.com/office/drawing/2014/main" id="{A4EE8040-7403-8786-AF75-6033603CB933}"/>
              </a:ext>
            </a:extLst>
          </p:cNvPr>
          <p:cNvCxnSpPr/>
          <p:nvPr/>
        </p:nvCxnSpPr>
        <p:spPr>
          <a:xfrm rot="10800000">
            <a:off x="4243071" y="1946234"/>
            <a:ext cx="0" cy="548640"/>
          </a:xfrm>
          <a:prstGeom prst="straightConnector1">
            <a:avLst/>
          </a:prstGeom>
          <a:noFill/>
          <a:ln w="28575" cap="flat" cmpd="sng">
            <a:solidFill>
              <a:schemeClr val="dk1"/>
            </a:solidFill>
            <a:prstDash val="dot"/>
            <a:miter lim="800000"/>
            <a:headEnd type="none" w="sm" len="sm"/>
            <a:tailEnd type="none" w="sm" len="sm"/>
          </a:ln>
        </p:spPr>
      </p:cxnSp>
      <p:sp>
        <p:nvSpPr>
          <p:cNvPr id="514" name="Google Shape;3039;p22">
            <a:extLst>
              <a:ext uri="{FF2B5EF4-FFF2-40B4-BE49-F238E27FC236}">
                <a16:creationId xmlns:a16="http://schemas.microsoft.com/office/drawing/2014/main" id="{DE4B1166-469E-FA55-5E42-A57D97D6B565}"/>
              </a:ext>
            </a:extLst>
          </p:cNvPr>
          <p:cNvSpPr/>
          <p:nvPr/>
        </p:nvSpPr>
        <p:spPr>
          <a:xfrm>
            <a:off x="2617369" y="2920664"/>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15" name="Google Shape;3039;p22">
            <a:extLst>
              <a:ext uri="{FF2B5EF4-FFF2-40B4-BE49-F238E27FC236}">
                <a16:creationId xmlns:a16="http://schemas.microsoft.com/office/drawing/2014/main" id="{A6286C1F-F60C-530D-E442-B7AF81B72E4B}"/>
              </a:ext>
            </a:extLst>
          </p:cNvPr>
          <p:cNvSpPr/>
          <p:nvPr/>
        </p:nvSpPr>
        <p:spPr>
          <a:xfrm>
            <a:off x="3479273" y="2920664"/>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16" name="Google Shape;3039;p22">
            <a:extLst>
              <a:ext uri="{FF2B5EF4-FFF2-40B4-BE49-F238E27FC236}">
                <a16:creationId xmlns:a16="http://schemas.microsoft.com/office/drawing/2014/main" id="{C4F0090D-48ED-9197-CD2C-F2ADE814BD00}"/>
              </a:ext>
            </a:extLst>
          </p:cNvPr>
          <p:cNvSpPr/>
          <p:nvPr/>
        </p:nvSpPr>
        <p:spPr>
          <a:xfrm>
            <a:off x="5563240" y="2920483"/>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17" name="Google Shape;3039;p22">
            <a:extLst>
              <a:ext uri="{FF2B5EF4-FFF2-40B4-BE49-F238E27FC236}">
                <a16:creationId xmlns:a16="http://schemas.microsoft.com/office/drawing/2014/main" id="{0AF127E8-873C-C23C-F5AD-F931159FC8BC}"/>
              </a:ext>
            </a:extLst>
          </p:cNvPr>
          <p:cNvSpPr/>
          <p:nvPr/>
        </p:nvSpPr>
        <p:spPr>
          <a:xfrm>
            <a:off x="6460726" y="2920483"/>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353" name="Google Shape;3029;p22">
            <a:extLst>
              <a:ext uri="{FF2B5EF4-FFF2-40B4-BE49-F238E27FC236}">
                <a16:creationId xmlns:a16="http://schemas.microsoft.com/office/drawing/2014/main" id="{E669B800-FDA9-775D-1A37-A3619CAD7861}"/>
              </a:ext>
            </a:extLst>
          </p:cNvPr>
          <p:cNvCxnSpPr/>
          <p:nvPr/>
        </p:nvCxnSpPr>
        <p:spPr>
          <a:xfrm rot="10800000">
            <a:off x="6329909"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54" name="Google Shape;3030;p22">
            <a:extLst>
              <a:ext uri="{FF2B5EF4-FFF2-40B4-BE49-F238E27FC236}">
                <a16:creationId xmlns:a16="http://schemas.microsoft.com/office/drawing/2014/main" id="{47676645-871E-EBE1-42D6-91E3AE77C39F}"/>
              </a:ext>
            </a:extLst>
          </p:cNvPr>
          <p:cNvCxnSpPr/>
          <p:nvPr/>
        </p:nvCxnSpPr>
        <p:spPr>
          <a:xfrm rot="10800000">
            <a:off x="5468359"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56" name="Google Shape;3033;p22">
            <a:extLst>
              <a:ext uri="{FF2B5EF4-FFF2-40B4-BE49-F238E27FC236}">
                <a16:creationId xmlns:a16="http://schemas.microsoft.com/office/drawing/2014/main" id="{403530DB-2E2B-63D3-7EEE-8427D96FA7ED}"/>
              </a:ext>
            </a:extLst>
          </p:cNvPr>
          <p:cNvCxnSpPr/>
          <p:nvPr/>
        </p:nvCxnSpPr>
        <p:spPr>
          <a:xfrm rot="10800000">
            <a:off x="3331065" y="1946232"/>
            <a:ext cx="0" cy="548640"/>
          </a:xfrm>
          <a:prstGeom prst="straightConnector1">
            <a:avLst/>
          </a:prstGeom>
          <a:noFill/>
          <a:ln w="28575" cap="flat" cmpd="sng">
            <a:solidFill>
              <a:schemeClr val="dk1"/>
            </a:solidFill>
            <a:prstDash val="dot"/>
            <a:miter lim="800000"/>
            <a:headEnd type="none" w="sm" len="sm"/>
            <a:tailEnd type="none" w="sm" len="sm"/>
          </a:ln>
        </p:spPr>
      </p:cxnSp>
      <p:sp>
        <p:nvSpPr>
          <p:cNvPr id="358" name="Google Shape;3039;p22">
            <a:extLst>
              <a:ext uri="{FF2B5EF4-FFF2-40B4-BE49-F238E27FC236}">
                <a16:creationId xmlns:a16="http://schemas.microsoft.com/office/drawing/2014/main" id="{404A7350-09F9-5788-3132-2804DC2C6510}"/>
              </a:ext>
            </a:extLst>
          </p:cNvPr>
          <p:cNvSpPr/>
          <p:nvPr/>
        </p:nvSpPr>
        <p:spPr>
          <a:xfrm>
            <a:off x="345498" y="2907399"/>
            <a:ext cx="632990" cy="1690023"/>
          </a:xfrm>
          <a:prstGeom prst="roundRect">
            <a:avLst>
              <a:gd name="adj" fmla="val 2707"/>
            </a:avLst>
          </a:prstGeom>
          <a:solidFill>
            <a:schemeClr val="bg1">
              <a:lumMod val="95000"/>
            </a:schemeClr>
          </a:solidFill>
          <a:ln w="25400" cap="flat" cmpd="sng">
            <a:solidFill>
              <a:schemeClr val="bg1">
                <a:lumMod val="50000"/>
              </a:schemeClr>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rPr>
              <a:t>Host</a:t>
            </a: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p:txBody>
      </p:sp>
      <p:sp>
        <p:nvSpPr>
          <p:cNvPr id="362" name="Google Shape;3038;p22">
            <a:extLst>
              <a:ext uri="{FF2B5EF4-FFF2-40B4-BE49-F238E27FC236}">
                <a16:creationId xmlns:a16="http://schemas.microsoft.com/office/drawing/2014/main" id="{F23BA7B7-71C5-93C7-C928-DE568CDF7FAF}"/>
              </a:ext>
            </a:extLst>
          </p:cNvPr>
          <p:cNvSpPr/>
          <p:nvPr/>
        </p:nvSpPr>
        <p:spPr>
          <a:xfrm>
            <a:off x="3426811" y="2062527"/>
            <a:ext cx="2812152" cy="258522"/>
          </a:xfrm>
          <a:prstGeom prst="roundRect">
            <a:avLst>
              <a:gd name="adj" fmla="val 921"/>
            </a:avLst>
          </a:prstGeom>
          <a:noFill/>
          <a:ln w="28575">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 . .</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81" name="Isosceles Triangle 380">
            <a:extLst>
              <a:ext uri="{FF2B5EF4-FFF2-40B4-BE49-F238E27FC236}">
                <a16:creationId xmlns:a16="http://schemas.microsoft.com/office/drawing/2014/main" id="{22DC8017-2F2C-740F-18C5-8DCD103730DB}"/>
              </a:ext>
            </a:extLst>
          </p:cNvPr>
          <p:cNvSpPr/>
          <p:nvPr/>
        </p:nvSpPr>
        <p:spPr>
          <a:xfrm rot="5400000">
            <a:off x="1299981" y="326052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82" name="Isosceles Triangle 381">
            <a:extLst>
              <a:ext uri="{FF2B5EF4-FFF2-40B4-BE49-F238E27FC236}">
                <a16:creationId xmlns:a16="http://schemas.microsoft.com/office/drawing/2014/main" id="{DD115433-32FF-36CC-9D9C-A4601361BD2E}"/>
              </a:ext>
            </a:extLst>
          </p:cNvPr>
          <p:cNvSpPr/>
          <p:nvPr/>
        </p:nvSpPr>
        <p:spPr>
          <a:xfrm rot="5400000" flipH="1" flipV="1">
            <a:off x="1299981" y="411210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Overall System Design of SeGraM</a:t>
            </a:r>
          </a:p>
        </p:txBody>
      </p:sp>
      <p:pic>
        <p:nvPicPr>
          <p:cNvPr id="97" name="Picture 96">
            <a:extLst>
              <a:ext uri="{FF2B5EF4-FFF2-40B4-BE49-F238E27FC236}">
                <a16:creationId xmlns:a16="http://schemas.microsoft.com/office/drawing/2014/main" id="{9D9EEEDA-7016-7ED7-D43F-5BCA0C0FDBAC}"/>
              </a:ext>
            </a:extLst>
          </p:cNvPr>
          <p:cNvPicPr>
            <a:picLocks noChangeAspect="1"/>
          </p:cNvPicPr>
          <p:nvPr/>
        </p:nvPicPr>
        <p:blipFill rotWithShape="1">
          <a:blip r:embed="rId3"/>
          <a:srcRect r="86327"/>
          <a:stretch/>
        </p:blipFill>
        <p:spPr>
          <a:xfrm>
            <a:off x="1665733" y="1932432"/>
            <a:ext cx="783402" cy="597460"/>
          </a:xfrm>
          <a:prstGeom prst="rect">
            <a:avLst/>
          </a:prstGeom>
        </p:spPr>
      </p:pic>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98" name="Google Shape;3014;p22">
            <a:extLst>
              <a:ext uri="{FF2B5EF4-FFF2-40B4-BE49-F238E27FC236}">
                <a16:creationId xmlns:a16="http://schemas.microsoft.com/office/drawing/2014/main" id="{711C2603-60D4-98FC-C752-CC412A163110}"/>
              </a:ext>
            </a:extLst>
          </p:cNvPr>
          <p:cNvSpPr/>
          <p:nvPr/>
        </p:nvSpPr>
        <p:spPr>
          <a:xfrm>
            <a:off x="1673352" y="1945605"/>
            <a:ext cx="5528810" cy="573059"/>
          </a:xfrm>
          <a:prstGeom prst="roundRect">
            <a:avLst>
              <a:gd name="adj" fmla="val 2707"/>
            </a:avLst>
          </a:prstGeom>
          <a:solidFill>
            <a:srgbClr val="BBD6EE"/>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endParaRPr>
          </a:p>
        </p:txBody>
      </p:sp>
      <p:cxnSp>
        <p:nvCxnSpPr>
          <p:cNvPr id="300" name="Google Shape;3019;p22">
            <a:extLst>
              <a:ext uri="{FF2B5EF4-FFF2-40B4-BE49-F238E27FC236}">
                <a16:creationId xmlns:a16="http://schemas.microsoft.com/office/drawing/2014/main" id="{24D22274-2829-D988-4DC5-16EF8C54A871}"/>
              </a:ext>
            </a:extLst>
          </p:cNvPr>
          <p:cNvCxnSpPr/>
          <p:nvPr/>
        </p:nvCxnSpPr>
        <p:spPr>
          <a:xfrm rot="10800000">
            <a:off x="4237064" y="1946234"/>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05" name="Google Shape;3029;p22">
            <a:extLst>
              <a:ext uri="{FF2B5EF4-FFF2-40B4-BE49-F238E27FC236}">
                <a16:creationId xmlns:a16="http://schemas.microsoft.com/office/drawing/2014/main" id="{A2F2633B-041E-6C30-0017-BEAD3C9F66B3}"/>
              </a:ext>
            </a:extLst>
          </p:cNvPr>
          <p:cNvCxnSpPr/>
          <p:nvPr/>
        </p:nvCxnSpPr>
        <p:spPr>
          <a:xfrm rot="10800000">
            <a:off x="6323902"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06" name="Google Shape;3030;p22">
            <a:extLst>
              <a:ext uri="{FF2B5EF4-FFF2-40B4-BE49-F238E27FC236}">
                <a16:creationId xmlns:a16="http://schemas.microsoft.com/office/drawing/2014/main" id="{7B5F0E45-7BB2-D581-4F58-C469EF875EF3}"/>
              </a:ext>
            </a:extLst>
          </p:cNvPr>
          <p:cNvCxnSpPr/>
          <p:nvPr/>
        </p:nvCxnSpPr>
        <p:spPr>
          <a:xfrm rot="10800000">
            <a:off x="5462352"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08" name="Google Shape;3033;p22">
            <a:extLst>
              <a:ext uri="{FF2B5EF4-FFF2-40B4-BE49-F238E27FC236}">
                <a16:creationId xmlns:a16="http://schemas.microsoft.com/office/drawing/2014/main" id="{5B6120AE-F8A6-C242-1432-B30ECB86F6C6}"/>
              </a:ext>
            </a:extLst>
          </p:cNvPr>
          <p:cNvCxnSpPr/>
          <p:nvPr/>
        </p:nvCxnSpPr>
        <p:spPr>
          <a:xfrm rot="10800000">
            <a:off x="3325058" y="1946232"/>
            <a:ext cx="0" cy="548640"/>
          </a:xfrm>
          <a:prstGeom prst="straightConnector1">
            <a:avLst/>
          </a:prstGeom>
          <a:noFill/>
          <a:ln w="28575" cap="flat" cmpd="sng">
            <a:solidFill>
              <a:schemeClr val="dk1"/>
            </a:solidFill>
            <a:prstDash val="dot"/>
            <a:miter lim="800000"/>
            <a:headEnd type="none" w="sm" len="sm"/>
            <a:tailEnd type="none" w="sm" len="sm"/>
          </a:ln>
        </p:spPr>
      </p:cxnSp>
      <p:sp>
        <p:nvSpPr>
          <p:cNvPr id="316" name="Google Shape;3038;p22">
            <a:extLst>
              <a:ext uri="{FF2B5EF4-FFF2-40B4-BE49-F238E27FC236}">
                <a16:creationId xmlns:a16="http://schemas.microsoft.com/office/drawing/2014/main" id="{29A32F72-97F8-8431-0C64-02CC65F2C5C9}"/>
              </a:ext>
            </a:extLst>
          </p:cNvPr>
          <p:cNvSpPr/>
          <p:nvPr/>
        </p:nvSpPr>
        <p:spPr>
          <a:xfrm>
            <a:off x="3420804" y="2062527"/>
            <a:ext cx="2812152" cy="258522"/>
          </a:xfrm>
          <a:prstGeom prst="roundRect">
            <a:avLst>
              <a:gd name="adj" fmla="val 921"/>
            </a:avLst>
          </a:prstGeom>
          <a:noFill/>
          <a:ln w="28575">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 . .</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5" name="Isosceles Triangle 334">
            <a:extLst>
              <a:ext uri="{FF2B5EF4-FFF2-40B4-BE49-F238E27FC236}">
                <a16:creationId xmlns:a16="http://schemas.microsoft.com/office/drawing/2014/main" id="{267AA743-CD43-86CE-A8DB-1ECF0032EAB4}"/>
              </a:ext>
            </a:extLst>
          </p:cNvPr>
          <p:cNvSpPr/>
          <p:nvPr/>
        </p:nvSpPr>
        <p:spPr>
          <a:xfrm rot="5400000">
            <a:off x="1293974" y="326052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6" name="Isosceles Triangle 335">
            <a:extLst>
              <a:ext uri="{FF2B5EF4-FFF2-40B4-BE49-F238E27FC236}">
                <a16:creationId xmlns:a16="http://schemas.microsoft.com/office/drawing/2014/main" id="{66D23C83-A38F-4298-98FC-F357817D894D}"/>
              </a:ext>
            </a:extLst>
          </p:cNvPr>
          <p:cNvSpPr/>
          <p:nvPr/>
        </p:nvSpPr>
        <p:spPr>
          <a:xfrm rot="5400000" flipH="1" flipV="1">
            <a:off x="1293974" y="411210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05" name="Google Shape;3017;p22">
            <a:extLst>
              <a:ext uri="{FF2B5EF4-FFF2-40B4-BE49-F238E27FC236}">
                <a16:creationId xmlns:a16="http://schemas.microsoft.com/office/drawing/2014/main" id="{D2ACC8C1-2E1F-1CDC-2C0B-84EF9C30AC50}"/>
              </a:ext>
            </a:extLst>
          </p:cNvPr>
          <p:cNvSpPr/>
          <p:nvPr/>
        </p:nvSpPr>
        <p:spPr>
          <a:xfrm>
            <a:off x="1675176" y="1628831"/>
            <a:ext cx="5528810" cy="319196"/>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High Bandwidth Memory (HBM</a:t>
            </a:r>
            <a:r>
              <a:rPr kumimoji="0" lang="en-US" sz="1524"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2</a:t>
            </a: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E) Stack</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3" name="Google Shape;3017;p22">
            <a:extLst>
              <a:ext uri="{FF2B5EF4-FFF2-40B4-BE49-F238E27FC236}">
                <a16:creationId xmlns:a16="http://schemas.microsoft.com/office/drawing/2014/main" id="{81FC035E-7048-4334-31B8-A4D170604EA8}"/>
              </a:ext>
            </a:extLst>
          </p:cNvPr>
          <p:cNvSpPr/>
          <p:nvPr/>
        </p:nvSpPr>
        <p:spPr>
          <a:xfrm>
            <a:off x="6454622" y="4665085"/>
            <a:ext cx="683836" cy="366566"/>
          </a:xfrm>
          <a:prstGeom prst="roundRect">
            <a:avLst>
              <a:gd name="adj" fmla="val 921"/>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SeGraM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Acc.</a:t>
            </a:r>
            <a:endPar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4" name="Google Shape;3017;p22">
            <a:extLst>
              <a:ext uri="{FF2B5EF4-FFF2-40B4-BE49-F238E27FC236}">
                <a16:creationId xmlns:a16="http://schemas.microsoft.com/office/drawing/2014/main" id="{83E95A2A-7BE5-2BD3-34AE-ED04CE8A6EDF}"/>
              </a:ext>
            </a:extLst>
          </p:cNvPr>
          <p:cNvSpPr/>
          <p:nvPr/>
        </p:nvSpPr>
        <p:spPr>
          <a:xfrm>
            <a:off x="5564669" y="4665457"/>
            <a:ext cx="683836" cy="366566"/>
          </a:xfrm>
          <a:prstGeom prst="roundRect">
            <a:avLst>
              <a:gd name="adj" fmla="val 921"/>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SeGraM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Acc.</a:t>
            </a:r>
            <a:endPar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5" name="Google Shape;3017;p22">
            <a:extLst>
              <a:ext uri="{FF2B5EF4-FFF2-40B4-BE49-F238E27FC236}">
                <a16:creationId xmlns:a16="http://schemas.microsoft.com/office/drawing/2014/main" id="{5BB00731-1229-922E-1A14-E66D5FACA1EE}"/>
              </a:ext>
            </a:extLst>
          </p:cNvPr>
          <p:cNvSpPr/>
          <p:nvPr/>
        </p:nvSpPr>
        <p:spPr>
          <a:xfrm>
            <a:off x="1719883" y="4666878"/>
            <a:ext cx="683836" cy="383357"/>
          </a:xfrm>
          <a:prstGeom prst="roundRect">
            <a:avLst>
              <a:gd name="adj" fmla="val 921"/>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SeGraM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Acc.</a:t>
            </a:r>
            <a:endPar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6" name="Google Shape;3017;p22">
            <a:extLst>
              <a:ext uri="{FF2B5EF4-FFF2-40B4-BE49-F238E27FC236}">
                <a16:creationId xmlns:a16="http://schemas.microsoft.com/office/drawing/2014/main" id="{CF813045-03CC-CE63-B2D0-989A09534696}"/>
              </a:ext>
            </a:extLst>
          </p:cNvPr>
          <p:cNvSpPr/>
          <p:nvPr/>
        </p:nvSpPr>
        <p:spPr>
          <a:xfrm>
            <a:off x="2591629" y="4666878"/>
            <a:ext cx="683836" cy="383357"/>
          </a:xfrm>
          <a:prstGeom prst="roundRect">
            <a:avLst>
              <a:gd name="adj" fmla="val 921"/>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SeGraM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Acc.</a:t>
            </a:r>
            <a:endPar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7" name="Google Shape;3017;p22">
            <a:extLst>
              <a:ext uri="{FF2B5EF4-FFF2-40B4-BE49-F238E27FC236}">
                <a16:creationId xmlns:a16="http://schemas.microsoft.com/office/drawing/2014/main" id="{4DEFEFBA-E567-103E-C2DE-0D8A46F0C609}"/>
              </a:ext>
            </a:extLst>
          </p:cNvPr>
          <p:cNvSpPr/>
          <p:nvPr/>
        </p:nvSpPr>
        <p:spPr>
          <a:xfrm>
            <a:off x="3481583" y="4666507"/>
            <a:ext cx="683836" cy="383357"/>
          </a:xfrm>
          <a:prstGeom prst="roundRect">
            <a:avLst>
              <a:gd name="adj" fmla="val 921"/>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SeGraM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Acc.</a:t>
            </a:r>
            <a:endPar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8" name="Google Shape;3039;p22">
            <a:extLst>
              <a:ext uri="{FF2B5EF4-FFF2-40B4-BE49-F238E27FC236}">
                <a16:creationId xmlns:a16="http://schemas.microsoft.com/office/drawing/2014/main" id="{63461167-31C5-FF34-8147-89F7F0482A4B}"/>
              </a:ext>
            </a:extLst>
          </p:cNvPr>
          <p:cNvSpPr/>
          <p:nvPr/>
        </p:nvSpPr>
        <p:spPr>
          <a:xfrm>
            <a:off x="1719883" y="2920666"/>
            <a:ext cx="683836" cy="1676760"/>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29" name="Google Shape;3018;p22">
            <a:extLst>
              <a:ext uri="{FF2B5EF4-FFF2-40B4-BE49-F238E27FC236}">
                <a16:creationId xmlns:a16="http://schemas.microsoft.com/office/drawing/2014/main" id="{0FA78B6E-FBE1-4C3E-AC79-57F167B3DADC}"/>
              </a:ext>
            </a:extLst>
          </p:cNvPr>
          <p:cNvCxnSpPr>
            <a:cxnSpLocks/>
          </p:cNvCxnSpPr>
          <p:nvPr/>
        </p:nvCxnSpPr>
        <p:spPr>
          <a:xfrm flipH="1" flipV="1">
            <a:off x="2056429" y="2517133"/>
            <a:ext cx="3806" cy="394229"/>
          </a:xfrm>
          <a:prstGeom prst="straightConnector1">
            <a:avLst/>
          </a:prstGeom>
          <a:noFill/>
          <a:ln w="25400" cap="flat" cmpd="sng">
            <a:solidFill>
              <a:schemeClr val="tx1"/>
            </a:solidFill>
            <a:prstDash val="solid"/>
            <a:miter lim="800000"/>
            <a:headEnd type="none" w="sm" len="sm"/>
            <a:tailEnd type="none" w="sm" len="sm"/>
          </a:ln>
        </p:spPr>
      </p:cxnSp>
      <p:cxnSp>
        <p:nvCxnSpPr>
          <p:cNvPr id="530" name="Google Shape;3018;p22">
            <a:extLst>
              <a:ext uri="{FF2B5EF4-FFF2-40B4-BE49-F238E27FC236}">
                <a16:creationId xmlns:a16="http://schemas.microsoft.com/office/drawing/2014/main" id="{038E886A-6FFF-5198-AEE2-E65270802EE9}"/>
              </a:ext>
            </a:extLst>
          </p:cNvPr>
          <p:cNvCxnSpPr>
            <a:cxnSpLocks/>
          </p:cNvCxnSpPr>
          <p:nvPr/>
        </p:nvCxnSpPr>
        <p:spPr>
          <a:xfrm flipH="1" flipV="1">
            <a:off x="2931981" y="2519332"/>
            <a:ext cx="0" cy="392027"/>
          </a:xfrm>
          <a:prstGeom prst="straightConnector1">
            <a:avLst/>
          </a:prstGeom>
          <a:noFill/>
          <a:ln w="25400" cap="flat" cmpd="sng">
            <a:solidFill>
              <a:schemeClr val="tx1"/>
            </a:solidFill>
            <a:prstDash val="solid"/>
            <a:miter lim="800000"/>
            <a:headEnd type="none" w="sm" len="sm"/>
            <a:tailEnd type="none" w="sm" len="sm"/>
          </a:ln>
        </p:spPr>
      </p:cxnSp>
      <p:cxnSp>
        <p:nvCxnSpPr>
          <p:cNvPr id="531" name="Google Shape;3018;p22">
            <a:extLst>
              <a:ext uri="{FF2B5EF4-FFF2-40B4-BE49-F238E27FC236}">
                <a16:creationId xmlns:a16="http://schemas.microsoft.com/office/drawing/2014/main" id="{70D8A72D-2906-295A-952F-2492DA3C51E7}"/>
              </a:ext>
            </a:extLst>
          </p:cNvPr>
          <p:cNvCxnSpPr>
            <a:cxnSpLocks/>
          </p:cNvCxnSpPr>
          <p:nvPr/>
        </p:nvCxnSpPr>
        <p:spPr>
          <a:xfrm flipH="1" flipV="1">
            <a:off x="3803727" y="2519332"/>
            <a:ext cx="0" cy="392027"/>
          </a:xfrm>
          <a:prstGeom prst="straightConnector1">
            <a:avLst/>
          </a:prstGeom>
          <a:noFill/>
          <a:ln w="25400" cap="flat" cmpd="sng">
            <a:solidFill>
              <a:schemeClr val="tx1"/>
            </a:solidFill>
            <a:prstDash val="solid"/>
            <a:miter lim="800000"/>
            <a:headEnd type="none" w="sm" len="sm"/>
            <a:tailEnd type="none" w="sm" len="sm"/>
          </a:ln>
        </p:spPr>
      </p:cxnSp>
      <p:cxnSp>
        <p:nvCxnSpPr>
          <p:cNvPr id="532" name="Google Shape;3018;p22">
            <a:extLst>
              <a:ext uri="{FF2B5EF4-FFF2-40B4-BE49-F238E27FC236}">
                <a16:creationId xmlns:a16="http://schemas.microsoft.com/office/drawing/2014/main" id="{F1B31A25-D633-EBC7-9D76-13244A75CE71}"/>
              </a:ext>
            </a:extLst>
          </p:cNvPr>
          <p:cNvCxnSpPr>
            <a:cxnSpLocks/>
          </p:cNvCxnSpPr>
          <p:nvPr/>
        </p:nvCxnSpPr>
        <p:spPr>
          <a:xfrm flipH="1" flipV="1">
            <a:off x="5896815" y="2506331"/>
            <a:ext cx="0" cy="394229"/>
          </a:xfrm>
          <a:prstGeom prst="straightConnector1">
            <a:avLst/>
          </a:prstGeom>
          <a:noFill/>
          <a:ln w="25400" cap="flat" cmpd="sng">
            <a:solidFill>
              <a:schemeClr val="tx1"/>
            </a:solidFill>
            <a:prstDash val="solid"/>
            <a:miter lim="800000"/>
            <a:headEnd type="none" w="sm" len="sm"/>
            <a:tailEnd type="none" w="sm" len="sm"/>
          </a:ln>
        </p:spPr>
      </p:cxnSp>
      <p:cxnSp>
        <p:nvCxnSpPr>
          <p:cNvPr id="533" name="Google Shape;3018;p22">
            <a:extLst>
              <a:ext uri="{FF2B5EF4-FFF2-40B4-BE49-F238E27FC236}">
                <a16:creationId xmlns:a16="http://schemas.microsoft.com/office/drawing/2014/main" id="{F160A751-7732-AECF-5130-1484791F710A}"/>
              </a:ext>
            </a:extLst>
          </p:cNvPr>
          <p:cNvCxnSpPr>
            <a:cxnSpLocks/>
          </p:cNvCxnSpPr>
          <p:nvPr/>
        </p:nvCxnSpPr>
        <p:spPr>
          <a:xfrm flipH="1" flipV="1">
            <a:off x="6772368" y="2508530"/>
            <a:ext cx="0" cy="392027"/>
          </a:xfrm>
          <a:prstGeom prst="straightConnector1">
            <a:avLst/>
          </a:prstGeom>
          <a:noFill/>
          <a:ln w="25400" cap="flat" cmpd="sng">
            <a:solidFill>
              <a:schemeClr val="tx1"/>
            </a:solidFill>
            <a:prstDash val="solid"/>
            <a:miter lim="800000"/>
            <a:headEnd type="none" w="sm" len="sm"/>
            <a:tailEnd type="none" w="sm" len="sm"/>
          </a:ln>
        </p:spPr>
      </p:cxnSp>
      <p:sp>
        <p:nvSpPr>
          <p:cNvPr id="534" name="Google Shape;3038;p22">
            <a:extLst>
              <a:ext uri="{FF2B5EF4-FFF2-40B4-BE49-F238E27FC236}">
                <a16:creationId xmlns:a16="http://schemas.microsoft.com/office/drawing/2014/main" id="{C4193F2A-8A51-5295-CCB7-5405E0E1D515}"/>
              </a:ext>
            </a:extLst>
          </p:cNvPr>
          <p:cNvSpPr/>
          <p:nvPr/>
        </p:nvSpPr>
        <p:spPr>
          <a:xfrm>
            <a:off x="3434733" y="3710426"/>
            <a:ext cx="2812152" cy="258522"/>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 . .</a:t>
            </a:r>
            <a:endParaRPr kumimoji="0"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35" name="Google Shape;3039;p22">
            <a:extLst>
              <a:ext uri="{FF2B5EF4-FFF2-40B4-BE49-F238E27FC236}">
                <a16:creationId xmlns:a16="http://schemas.microsoft.com/office/drawing/2014/main" id="{A42BA4D6-E940-9DD9-033E-A287BED0BF05}"/>
              </a:ext>
            </a:extLst>
          </p:cNvPr>
          <p:cNvSpPr/>
          <p:nvPr/>
        </p:nvSpPr>
        <p:spPr>
          <a:xfrm>
            <a:off x="349016" y="2907400"/>
            <a:ext cx="632990" cy="1690023"/>
          </a:xfrm>
          <a:prstGeom prst="roundRect">
            <a:avLst>
              <a:gd name="adj" fmla="val 2707"/>
            </a:avLst>
          </a:prstGeom>
          <a:solidFill>
            <a:srgbClr val="FBE4D4"/>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Host</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1" name="Google Shape;3015;p22">
            <a:extLst>
              <a:ext uri="{FF2B5EF4-FFF2-40B4-BE49-F238E27FC236}">
                <a16:creationId xmlns:a16="http://schemas.microsoft.com/office/drawing/2014/main" id="{AABB45E4-D1D6-3C5B-C53D-CB4B64986B49}"/>
              </a:ext>
            </a:extLst>
          </p:cNvPr>
          <p:cNvSpPr/>
          <p:nvPr/>
        </p:nvSpPr>
        <p:spPr>
          <a:xfrm>
            <a:off x="1788125" y="305537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2" name="Google Shape;3016;p22">
            <a:extLst>
              <a:ext uri="{FF2B5EF4-FFF2-40B4-BE49-F238E27FC236}">
                <a16:creationId xmlns:a16="http://schemas.microsoft.com/office/drawing/2014/main" id="{26AD8BCA-4B1B-3669-4563-5DECC04AA45D}"/>
              </a:ext>
            </a:extLst>
          </p:cNvPr>
          <p:cNvSpPr/>
          <p:nvPr/>
        </p:nvSpPr>
        <p:spPr>
          <a:xfrm>
            <a:off x="1788123" y="390993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3" name="Google Shape;3015;p22">
            <a:extLst>
              <a:ext uri="{FF2B5EF4-FFF2-40B4-BE49-F238E27FC236}">
                <a16:creationId xmlns:a16="http://schemas.microsoft.com/office/drawing/2014/main" id="{798505D6-315B-67ED-DED7-7713677009D5}"/>
              </a:ext>
            </a:extLst>
          </p:cNvPr>
          <p:cNvSpPr/>
          <p:nvPr/>
        </p:nvSpPr>
        <p:spPr>
          <a:xfrm>
            <a:off x="2685611" y="305537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4" name="Google Shape;3016;p22">
            <a:extLst>
              <a:ext uri="{FF2B5EF4-FFF2-40B4-BE49-F238E27FC236}">
                <a16:creationId xmlns:a16="http://schemas.microsoft.com/office/drawing/2014/main" id="{3F5E9FA7-2AD3-D3B2-14E5-6B028D615990}"/>
              </a:ext>
            </a:extLst>
          </p:cNvPr>
          <p:cNvSpPr/>
          <p:nvPr/>
        </p:nvSpPr>
        <p:spPr>
          <a:xfrm>
            <a:off x="2685611" y="390993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5" name="Google Shape;3015;p22">
            <a:extLst>
              <a:ext uri="{FF2B5EF4-FFF2-40B4-BE49-F238E27FC236}">
                <a16:creationId xmlns:a16="http://schemas.microsoft.com/office/drawing/2014/main" id="{4677303C-2AA7-B2B6-7180-A6A142EC3B70}"/>
              </a:ext>
            </a:extLst>
          </p:cNvPr>
          <p:cNvSpPr/>
          <p:nvPr/>
        </p:nvSpPr>
        <p:spPr>
          <a:xfrm>
            <a:off x="3547513" y="305537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6" name="Google Shape;3016;p22">
            <a:extLst>
              <a:ext uri="{FF2B5EF4-FFF2-40B4-BE49-F238E27FC236}">
                <a16:creationId xmlns:a16="http://schemas.microsoft.com/office/drawing/2014/main" id="{421C92A4-C14D-3E1D-E0E5-20A139B69CBD}"/>
              </a:ext>
            </a:extLst>
          </p:cNvPr>
          <p:cNvSpPr/>
          <p:nvPr/>
        </p:nvSpPr>
        <p:spPr>
          <a:xfrm>
            <a:off x="3547513" y="390993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7" name="Google Shape;3015;p22">
            <a:extLst>
              <a:ext uri="{FF2B5EF4-FFF2-40B4-BE49-F238E27FC236}">
                <a16:creationId xmlns:a16="http://schemas.microsoft.com/office/drawing/2014/main" id="{3E106D2B-16B0-92B3-FBEE-596C4F6D9F0D}"/>
              </a:ext>
            </a:extLst>
          </p:cNvPr>
          <p:cNvSpPr/>
          <p:nvPr/>
        </p:nvSpPr>
        <p:spPr>
          <a:xfrm>
            <a:off x="5631479" y="305519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8" name="Google Shape;3016;p22">
            <a:extLst>
              <a:ext uri="{FF2B5EF4-FFF2-40B4-BE49-F238E27FC236}">
                <a16:creationId xmlns:a16="http://schemas.microsoft.com/office/drawing/2014/main" id="{CA2EF7BD-AFF0-3F4F-D6B5-8BE83D172ECF}"/>
              </a:ext>
            </a:extLst>
          </p:cNvPr>
          <p:cNvSpPr/>
          <p:nvPr/>
        </p:nvSpPr>
        <p:spPr>
          <a:xfrm>
            <a:off x="5631481" y="390975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9" name="Google Shape;3015;p22">
            <a:extLst>
              <a:ext uri="{FF2B5EF4-FFF2-40B4-BE49-F238E27FC236}">
                <a16:creationId xmlns:a16="http://schemas.microsoft.com/office/drawing/2014/main" id="{2C1E958C-2394-8972-538A-8CC95CD00CCD}"/>
              </a:ext>
            </a:extLst>
          </p:cNvPr>
          <p:cNvSpPr/>
          <p:nvPr/>
        </p:nvSpPr>
        <p:spPr>
          <a:xfrm>
            <a:off x="6528967" y="305519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50" name="Google Shape;3016;p22">
            <a:extLst>
              <a:ext uri="{FF2B5EF4-FFF2-40B4-BE49-F238E27FC236}">
                <a16:creationId xmlns:a16="http://schemas.microsoft.com/office/drawing/2014/main" id="{34A7A4FA-2F4C-4738-6EF1-CF5A939D2DB8}"/>
              </a:ext>
            </a:extLst>
          </p:cNvPr>
          <p:cNvSpPr/>
          <p:nvPr/>
        </p:nvSpPr>
        <p:spPr>
          <a:xfrm>
            <a:off x="6528967" y="390975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51" name="Google Shape;3020;p22">
            <a:extLst>
              <a:ext uri="{FF2B5EF4-FFF2-40B4-BE49-F238E27FC236}">
                <a16:creationId xmlns:a16="http://schemas.microsoft.com/office/drawing/2014/main" id="{B3F2B6BD-2D7F-E164-B461-C3AC889C3E6D}"/>
              </a:ext>
            </a:extLst>
          </p:cNvPr>
          <p:cNvCxnSpPr/>
          <p:nvPr/>
        </p:nvCxnSpPr>
        <p:spPr>
          <a:xfrm rot="10800000">
            <a:off x="2057427" y="3622164"/>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2" name="Google Shape;3020;p22">
            <a:extLst>
              <a:ext uri="{FF2B5EF4-FFF2-40B4-BE49-F238E27FC236}">
                <a16:creationId xmlns:a16="http://schemas.microsoft.com/office/drawing/2014/main" id="{4EF555AD-BC37-113D-1648-19948DF9C1D2}"/>
              </a:ext>
            </a:extLst>
          </p:cNvPr>
          <p:cNvCxnSpPr/>
          <p:nvPr/>
        </p:nvCxnSpPr>
        <p:spPr>
          <a:xfrm rot="10800000">
            <a:off x="5900784" y="3621982"/>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3" name="Google Shape;3020;p22">
            <a:extLst>
              <a:ext uri="{FF2B5EF4-FFF2-40B4-BE49-F238E27FC236}">
                <a16:creationId xmlns:a16="http://schemas.microsoft.com/office/drawing/2014/main" id="{A6517630-64E4-C47B-EA54-B04974FA209F}"/>
              </a:ext>
            </a:extLst>
          </p:cNvPr>
          <p:cNvCxnSpPr/>
          <p:nvPr/>
        </p:nvCxnSpPr>
        <p:spPr>
          <a:xfrm rot="10800000">
            <a:off x="2948909" y="3622164"/>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4" name="Google Shape;3020;p22">
            <a:extLst>
              <a:ext uri="{FF2B5EF4-FFF2-40B4-BE49-F238E27FC236}">
                <a16:creationId xmlns:a16="http://schemas.microsoft.com/office/drawing/2014/main" id="{2AB102E9-1BA7-6352-466A-0E2747B348A6}"/>
              </a:ext>
            </a:extLst>
          </p:cNvPr>
          <p:cNvCxnSpPr/>
          <p:nvPr/>
        </p:nvCxnSpPr>
        <p:spPr>
          <a:xfrm rot="10800000">
            <a:off x="3810811" y="3622164"/>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5" name="Google Shape;3020;p22">
            <a:extLst>
              <a:ext uri="{FF2B5EF4-FFF2-40B4-BE49-F238E27FC236}">
                <a16:creationId xmlns:a16="http://schemas.microsoft.com/office/drawing/2014/main" id="{451CFF26-7856-BC95-5F8D-CFABDCCB5AE5}"/>
              </a:ext>
            </a:extLst>
          </p:cNvPr>
          <p:cNvCxnSpPr/>
          <p:nvPr/>
        </p:nvCxnSpPr>
        <p:spPr>
          <a:xfrm rot="10800000">
            <a:off x="6792264" y="3621982"/>
            <a:ext cx="0" cy="296299"/>
          </a:xfrm>
          <a:prstGeom prst="straightConnector1">
            <a:avLst/>
          </a:prstGeom>
          <a:noFill/>
          <a:ln w="25400" cap="flat" cmpd="sng">
            <a:solidFill>
              <a:schemeClr val="tx1"/>
            </a:solidFill>
            <a:prstDash val="solid"/>
            <a:miter lim="800000"/>
            <a:headEnd type="none" w="sm" len="sm"/>
            <a:tailEnd type="none" w="sm" len="sm"/>
          </a:ln>
        </p:spPr>
      </p:cxnSp>
      <p:sp>
        <p:nvSpPr>
          <p:cNvPr id="2" name="Right Brace 1">
            <a:extLst>
              <a:ext uri="{FF2B5EF4-FFF2-40B4-BE49-F238E27FC236}">
                <a16:creationId xmlns:a16="http://schemas.microsoft.com/office/drawing/2014/main" id="{4DC5EFD6-7079-E648-F2DF-B7C857775304}"/>
              </a:ext>
            </a:extLst>
          </p:cNvPr>
          <p:cNvSpPr/>
          <p:nvPr/>
        </p:nvSpPr>
        <p:spPr>
          <a:xfrm>
            <a:off x="7414589" y="1625481"/>
            <a:ext cx="807108" cy="420878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2" name="Google Shape;3017;p22">
            <a:extLst>
              <a:ext uri="{FF2B5EF4-FFF2-40B4-BE49-F238E27FC236}">
                <a16:creationId xmlns:a16="http://schemas.microsoft.com/office/drawing/2014/main" id="{E053ACED-7E0A-DF79-7F12-1456F969AC28}"/>
              </a:ext>
            </a:extLst>
          </p:cNvPr>
          <p:cNvSpPr/>
          <p:nvPr/>
        </p:nvSpPr>
        <p:spPr>
          <a:xfrm>
            <a:off x="8063508" y="3468756"/>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X</a:t>
            </a: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3" name="Google Shape;3017;p22">
            <a:extLst>
              <a:ext uri="{FF2B5EF4-FFF2-40B4-BE49-F238E27FC236}">
                <a16:creationId xmlns:a16="http://schemas.microsoft.com/office/drawing/2014/main" id="{08BEBB75-0AE8-2477-6F1B-E227F2BEDD50}"/>
              </a:ext>
            </a:extLst>
          </p:cNvPr>
          <p:cNvSpPr/>
          <p:nvPr/>
        </p:nvSpPr>
        <p:spPr>
          <a:xfrm>
            <a:off x="8305728" y="3481518"/>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8" name="Google Shape;3017;p22">
            <a:extLst>
              <a:ext uri="{FF2B5EF4-FFF2-40B4-BE49-F238E27FC236}">
                <a16:creationId xmlns:a16="http://schemas.microsoft.com/office/drawing/2014/main" id="{5FA9D024-828A-5EE6-709B-B156034E6674}"/>
              </a:ext>
            </a:extLst>
          </p:cNvPr>
          <p:cNvSpPr/>
          <p:nvPr/>
        </p:nvSpPr>
        <p:spPr>
          <a:xfrm>
            <a:off x="1726242" y="2167128"/>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t>
            </a:r>
            <a:r>
              <a:rPr kumimoji="0" lang="en-US"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91" name="Google Shape;3031;p22">
            <a:extLst>
              <a:ext uri="{FF2B5EF4-FFF2-40B4-BE49-F238E27FC236}">
                <a16:creationId xmlns:a16="http://schemas.microsoft.com/office/drawing/2014/main" id="{0E1E7527-B87F-5887-AF27-11F643545E75}"/>
              </a:ext>
            </a:extLst>
          </p:cNvPr>
          <p:cNvCxnSpPr/>
          <p:nvPr/>
        </p:nvCxnSpPr>
        <p:spPr>
          <a:xfrm rot="10800000">
            <a:off x="2449135" y="1946232"/>
            <a:ext cx="0" cy="548640"/>
          </a:xfrm>
          <a:prstGeom prst="straightConnector1">
            <a:avLst/>
          </a:prstGeom>
          <a:noFill/>
          <a:ln w="28575" cap="flat" cmpd="sng">
            <a:solidFill>
              <a:schemeClr val="dk1"/>
            </a:solidFill>
            <a:prstDash val="dot"/>
            <a:miter lim="800000"/>
            <a:headEnd type="none" w="sm" len="sm"/>
            <a:tailEnd type="none" w="sm" len="sm"/>
          </a:ln>
        </p:spPr>
      </p:cxnSp>
      <p:sp>
        <p:nvSpPr>
          <p:cNvPr id="99" name="Google Shape;3017;p22">
            <a:extLst>
              <a:ext uri="{FF2B5EF4-FFF2-40B4-BE49-F238E27FC236}">
                <a16:creationId xmlns:a16="http://schemas.microsoft.com/office/drawing/2014/main" id="{BF071521-C8B3-A68E-D73B-8036400D489A}"/>
              </a:ext>
            </a:extLst>
          </p:cNvPr>
          <p:cNvSpPr/>
          <p:nvPr/>
        </p:nvSpPr>
        <p:spPr>
          <a:xfrm>
            <a:off x="2566938" y="2166333"/>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t>
            </a:r>
            <a:r>
              <a:rPr kumimoji="0" lang="en-US"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0" name="Google Shape;3017;p22">
            <a:extLst>
              <a:ext uri="{FF2B5EF4-FFF2-40B4-BE49-F238E27FC236}">
                <a16:creationId xmlns:a16="http://schemas.microsoft.com/office/drawing/2014/main" id="{FFCBD371-9A29-E1DC-FCAA-2DC94F946196}"/>
              </a:ext>
            </a:extLst>
          </p:cNvPr>
          <p:cNvSpPr/>
          <p:nvPr/>
        </p:nvSpPr>
        <p:spPr>
          <a:xfrm>
            <a:off x="3444288" y="2166333"/>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t>
            </a:r>
            <a:r>
              <a:rPr kumimoji="0" lang="en-US"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1" name="Google Shape;3017;p22">
            <a:extLst>
              <a:ext uri="{FF2B5EF4-FFF2-40B4-BE49-F238E27FC236}">
                <a16:creationId xmlns:a16="http://schemas.microsoft.com/office/drawing/2014/main" id="{55D23EBA-103C-E533-4F84-F863D818AF16}"/>
              </a:ext>
            </a:extLst>
          </p:cNvPr>
          <p:cNvSpPr/>
          <p:nvPr/>
        </p:nvSpPr>
        <p:spPr>
          <a:xfrm>
            <a:off x="5531945" y="2179843"/>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t>
            </a:r>
            <a:r>
              <a:rPr kumimoji="0" lang="en-US"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2" name="Google Shape;3017;p22">
            <a:extLst>
              <a:ext uri="{FF2B5EF4-FFF2-40B4-BE49-F238E27FC236}">
                <a16:creationId xmlns:a16="http://schemas.microsoft.com/office/drawing/2014/main" id="{9814E656-BAB7-18A2-7AFB-785D1E19D286}"/>
              </a:ext>
            </a:extLst>
          </p:cNvPr>
          <p:cNvSpPr/>
          <p:nvPr/>
        </p:nvSpPr>
        <p:spPr>
          <a:xfrm>
            <a:off x="6400616" y="2176272"/>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t>
            </a:r>
            <a:r>
              <a:rPr kumimoji="0" lang="en-US"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endParaRPr kumimoji="0"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896274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of </a:t>
            </a:r>
            <a:r>
              <a:rPr lang="en-US" dirty="0" err="1"/>
              <a:t>SeGraM</a:t>
            </a:r>
            <a:endParaRPr lang="en-US" dirty="0"/>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3" y="1153551"/>
            <a:ext cx="4575427" cy="5275384"/>
          </a:xfrm>
        </p:spPr>
        <p:txBody>
          <a:bodyPr>
            <a:noAutofit/>
          </a:bodyPr>
          <a:lstStyle/>
          <a:p>
            <a:pPr marL="139700" indent="0">
              <a:lnSpc>
                <a:spcPct val="110000"/>
              </a:lnSpc>
              <a:spcBef>
                <a:spcPts val="0"/>
              </a:spcBef>
              <a:spcAft>
                <a:spcPts val="0"/>
              </a:spcAft>
              <a:buClr>
                <a:srgbClr val="FE6200"/>
              </a:buClr>
              <a:buSzPct val="100000"/>
              <a:buNone/>
            </a:pPr>
            <a:r>
              <a:rPr lang="en-US" sz="3000" b="1" dirty="0">
                <a:solidFill>
                  <a:srgbClr val="7030A0"/>
                </a:solidFill>
                <a:latin typeface="Calibri" panose="020F0502020204030204" pitchFamily="34" charset="0"/>
              </a:rPr>
              <a:t>(1) </a:t>
            </a:r>
            <a:r>
              <a:rPr lang="en-US" sz="3000" b="1" dirty="0">
                <a:solidFill>
                  <a:srgbClr val="7030A0"/>
                </a:solidFill>
              </a:rPr>
              <a:t>Sequence-to-Graph </a:t>
            </a:r>
          </a:p>
          <a:p>
            <a:pPr marL="139700" indent="0">
              <a:lnSpc>
                <a:spcPct val="110000"/>
              </a:lnSpc>
              <a:spcBef>
                <a:spcPts val="0"/>
              </a:spcBef>
              <a:spcAft>
                <a:spcPts val="0"/>
              </a:spcAft>
              <a:buClr>
                <a:srgbClr val="FE6200"/>
              </a:buClr>
              <a:buSzPct val="100000"/>
              <a:buNone/>
            </a:pPr>
            <a:r>
              <a:rPr lang="en-US" sz="3000" b="1" dirty="0">
                <a:solidFill>
                  <a:srgbClr val="7030A0"/>
                </a:solidFill>
              </a:rPr>
              <a:t>       Mapping</a:t>
            </a:r>
          </a:p>
          <a:p>
            <a:pPr marL="139700" indent="0">
              <a:lnSpc>
                <a:spcPct val="110000"/>
              </a:lnSpc>
              <a:spcBef>
                <a:spcPts val="4200"/>
              </a:spcBef>
              <a:spcAft>
                <a:spcPts val="0"/>
              </a:spcAft>
              <a:buClr>
                <a:srgbClr val="00B050"/>
              </a:buClr>
              <a:buSzPct val="100000"/>
              <a:buNone/>
            </a:pPr>
            <a:r>
              <a:rPr lang="en-US" sz="3000" b="1" dirty="0">
                <a:solidFill>
                  <a:srgbClr val="00B050"/>
                </a:solidFill>
                <a:latin typeface="Calibri" panose="020F0502020204030204" pitchFamily="34" charset="0"/>
              </a:rPr>
              <a:t>(2) </a:t>
            </a:r>
            <a:r>
              <a:rPr lang="en-US" sz="3000" b="1" dirty="0">
                <a:solidFill>
                  <a:srgbClr val="00B050"/>
                </a:solidFill>
              </a:rPr>
              <a:t>Sequence-to-Graph</a:t>
            </a:r>
          </a:p>
          <a:p>
            <a:pPr marL="139700" indent="0">
              <a:lnSpc>
                <a:spcPct val="110000"/>
              </a:lnSpc>
              <a:spcBef>
                <a:spcPts val="0"/>
              </a:spcBef>
              <a:spcAft>
                <a:spcPts val="0"/>
              </a:spcAft>
              <a:buClr>
                <a:srgbClr val="00B050"/>
              </a:buClr>
              <a:buSzPct val="100000"/>
              <a:buNone/>
            </a:pPr>
            <a:r>
              <a:rPr lang="en-US" sz="3000" b="1" dirty="0">
                <a:solidFill>
                  <a:srgbClr val="00B050"/>
                </a:solidFill>
              </a:rPr>
              <a:t>       Alignment</a:t>
            </a:r>
          </a:p>
          <a:p>
            <a:pPr marL="139700" indent="0">
              <a:lnSpc>
                <a:spcPct val="110000"/>
              </a:lnSpc>
              <a:spcBef>
                <a:spcPts val="4200"/>
              </a:spcBef>
              <a:spcAft>
                <a:spcPts val="0"/>
              </a:spcAft>
              <a:buClr>
                <a:srgbClr val="7030A0"/>
              </a:buClr>
              <a:buSzPct val="100000"/>
              <a:buNone/>
            </a:pPr>
            <a:r>
              <a:rPr lang="en-US" sz="3000" b="1" dirty="0">
                <a:solidFill>
                  <a:srgbClr val="FE6200"/>
                </a:solidFill>
                <a:latin typeface="Calibri" panose="020F0502020204030204" pitchFamily="34" charset="0"/>
              </a:rPr>
              <a:t>(3) </a:t>
            </a:r>
            <a:r>
              <a:rPr lang="en-US" sz="3000" b="1" dirty="0">
                <a:solidFill>
                  <a:srgbClr val="FE6200"/>
                </a:solidFill>
              </a:rPr>
              <a:t>Sequence-to-Sequence </a:t>
            </a:r>
          </a:p>
          <a:p>
            <a:pPr marL="139700" indent="0">
              <a:lnSpc>
                <a:spcPct val="110000"/>
              </a:lnSpc>
              <a:spcBef>
                <a:spcPts val="0"/>
              </a:spcBef>
              <a:spcAft>
                <a:spcPts val="0"/>
              </a:spcAft>
              <a:buClr>
                <a:srgbClr val="7030A0"/>
              </a:buClr>
              <a:buSzPct val="100000"/>
              <a:buNone/>
            </a:pPr>
            <a:r>
              <a:rPr lang="en-US" sz="3000" b="1" dirty="0">
                <a:solidFill>
                  <a:srgbClr val="FE6200"/>
                </a:solidFill>
              </a:rPr>
              <a:t>       Alignment</a:t>
            </a:r>
          </a:p>
          <a:p>
            <a:pPr marL="139700" indent="0">
              <a:lnSpc>
                <a:spcPct val="110000"/>
              </a:lnSpc>
              <a:spcBef>
                <a:spcPts val="4200"/>
              </a:spcBef>
              <a:spcAft>
                <a:spcPts val="0"/>
              </a:spcAft>
              <a:buClr>
                <a:srgbClr val="7030A0"/>
              </a:buClr>
              <a:buSzPct val="100000"/>
              <a:buNone/>
              <a:tabLst>
                <a:tab pos="457200" algn="l"/>
              </a:tabLst>
            </a:pPr>
            <a:r>
              <a:rPr lang="en-US" sz="3000" b="1" dirty="0">
                <a:solidFill>
                  <a:srgbClr val="0070C0"/>
                </a:solidFill>
                <a:latin typeface="Calibri" panose="020F0502020204030204" pitchFamily="34" charset="0"/>
              </a:rPr>
              <a:t>(4) </a:t>
            </a:r>
            <a:r>
              <a:rPr lang="en-US" sz="3000" b="1" dirty="0">
                <a:solidFill>
                  <a:srgbClr val="0070C0"/>
                </a:solidFill>
              </a:rPr>
              <a:t>Seeding</a:t>
            </a:r>
            <a:endParaRPr lang="en-US" sz="3000" dirty="0">
              <a:solidFill>
                <a:schemeClr val="tx1"/>
              </a:solidFill>
            </a:endParaRP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6" name="Google Shape;3015;p22">
            <a:extLst>
              <a:ext uri="{FF2B5EF4-FFF2-40B4-BE49-F238E27FC236}">
                <a16:creationId xmlns:a16="http://schemas.microsoft.com/office/drawing/2014/main" id="{8B13947D-5B7E-2523-FAC8-9029A30F552E}"/>
              </a:ext>
            </a:extLst>
          </p:cNvPr>
          <p:cNvSpPr/>
          <p:nvPr/>
        </p:nvSpPr>
        <p:spPr>
          <a:xfrm>
            <a:off x="6216928" y="1345990"/>
            <a:ext cx="804606" cy="753467"/>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3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Google Shape;3016;p22">
            <a:extLst>
              <a:ext uri="{FF2B5EF4-FFF2-40B4-BE49-F238E27FC236}">
                <a16:creationId xmlns:a16="http://schemas.microsoft.com/office/drawing/2014/main" id="{230481F1-BCD4-368D-4436-EC006CE89357}"/>
              </a:ext>
            </a:extLst>
          </p:cNvPr>
          <p:cNvSpPr/>
          <p:nvPr/>
        </p:nvSpPr>
        <p:spPr>
          <a:xfrm>
            <a:off x="7714581" y="1345991"/>
            <a:ext cx="804606" cy="753467"/>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3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8" name="Google Shape;3020;p22">
            <a:extLst>
              <a:ext uri="{FF2B5EF4-FFF2-40B4-BE49-F238E27FC236}">
                <a16:creationId xmlns:a16="http://schemas.microsoft.com/office/drawing/2014/main" id="{AF0FFD3D-1368-2ADD-2142-4E824F79A4EF}"/>
              </a:ext>
            </a:extLst>
          </p:cNvPr>
          <p:cNvCxnSpPr>
            <a:cxnSpLocks/>
          </p:cNvCxnSpPr>
          <p:nvPr/>
        </p:nvCxnSpPr>
        <p:spPr>
          <a:xfrm>
            <a:off x="6328485" y="2099459"/>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11" name="Straight Connector 10">
            <a:extLst>
              <a:ext uri="{FF2B5EF4-FFF2-40B4-BE49-F238E27FC236}">
                <a16:creationId xmlns:a16="http://schemas.microsoft.com/office/drawing/2014/main" id="{673A1F67-1D78-7509-01A2-377F9EED9C8F}"/>
              </a:ext>
            </a:extLst>
          </p:cNvPr>
          <p:cNvCxnSpPr>
            <a:stCxn id="6" idx="3"/>
            <a:endCxn id="7" idx="1"/>
          </p:cNvCxnSpPr>
          <p:nvPr/>
        </p:nvCxnSpPr>
        <p:spPr>
          <a:xfrm>
            <a:off x="7021534" y="1722724"/>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Google Shape;3015;p22">
            <a:extLst>
              <a:ext uri="{FF2B5EF4-FFF2-40B4-BE49-F238E27FC236}">
                <a16:creationId xmlns:a16="http://schemas.microsoft.com/office/drawing/2014/main" id="{E4F0385E-88DB-4D82-7829-A150DB07F4F2}"/>
              </a:ext>
            </a:extLst>
          </p:cNvPr>
          <p:cNvSpPr/>
          <p:nvPr/>
        </p:nvSpPr>
        <p:spPr>
          <a:xfrm>
            <a:off x="6216928" y="2827996"/>
            <a:ext cx="804606" cy="753467"/>
          </a:xfrm>
          <a:prstGeom prst="roundRect">
            <a:avLst>
              <a:gd name="adj" fmla="val 921"/>
            </a:avLst>
          </a:prstGeom>
          <a:solidFill>
            <a:schemeClr val="bg1">
              <a:lumMod val="95000"/>
            </a:schemeClr>
          </a:solidFill>
          <a:ln w="25400" cap="flat" cmpd="sng">
            <a:solidFill>
              <a:schemeClr val="dk1"/>
            </a:solidFill>
            <a:prstDash val="sysDash"/>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Other</a:t>
            </a:r>
            <a:endParaRPr kumimoji="0"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4" name="Google Shape;3016;p22">
            <a:extLst>
              <a:ext uri="{FF2B5EF4-FFF2-40B4-BE49-F238E27FC236}">
                <a16:creationId xmlns:a16="http://schemas.microsoft.com/office/drawing/2014/main" id="{5F1DC1B1-6549-20A4-5316-1DF895BF522A}"/>
              </a:ext>
            </a:extLst>
          </p:cNvPr>
          <p:cNvSpPr/>
          <p:nvPr/>
        </p:nvSpPr>
        <p:spPr>
          <a:xfrm>
            <a:off x="7714581" y="2827997"/>
            <a:ext cx="804606" cy="753467"/>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3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15" name="Google Shape;3020;p22">
            <a:extLst>
              <a:ext uri="{FF2B5EF4-FFF2-40B4-BE49-F238E27FC236}">
                <a16:creationId xmlns:a16="http://schemas.microsoft.com/office/drawing/2014/main" id="{1FFFD6BC-242A-04DA-08AB-5B6AE4A8F59B}"/>
              </a:ext>
            </a:extLst>
          </p:cNvPr>
          <p:cNvCxnSpPr>
            <a:cxnSpLocks/>
          </p:cNvCxnSpPr>
          <p:nvPr/>
        </p:nvCxnSpPr>
        <p:spPr>
          <a:xfrm>
            <a:off x="6328485" y="3581465"/>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16" name="Straight Connector 15">
            <a:extLst>
              <a:ext uri="{FF2B5EF4-FFF2-40B4-BE49-F238E27FC236}">
                <a16:creationId xmlns:a16="http://schemas.microsoft.com/office/drawing/2014/main" id="{FB9E2158-17BE-6C50-C370-FA40DB9DE1EE}"/>
              </a:ext>
            </a:extLst>
          </p:cNvPr>
          <p:cNvCxnSpPr>
            <a:stCxn id="13" idx="3"/>
            <a:endCxn id="14" idx="1"/>
          </p:cNvCxnSpPr>
          <p:nvPr/>
        </p:nvCxnSpPr>
        <p:spPr>
          <a:xfrm>
            <a:off x="7021534" y="3204730"/>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Google Shape;3016;p22">
            <a:extLst>
              <a:ext uri="{FF2B5EF4-FFF2-40B4-BE49-F238E27FC236}">
                <a16:creationId xmlns:a16="http://schemas.microsoft.com/office/drawing/2014/main" id="{64875BAF-75D8-3D1C-DE8B-ABD1415ADBAF}"/>
              </a:ext>
            </a:extLst>
          </p:cNvPr>
          <p:cNvSpPr/>
          <p:nvPr/>
        </p:nvSpPr>
        <p:spPr>
          <a:xfrm>
            <a:off x="7717536" y="4328490"/>
            <a:ext cx="804606" cy="753467"/>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3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19" name="Google Shape;3020;p22">
            <a:extLst>
              <a:ext uri="{FF2B5EF4-FFF2-40B4-BE49-F238E27FC236}">
                <a16:creationId xmlns:a16="http://schemas.microsoft.com/office/drawing/2014/main" id="{8E6A47F4-1440-106C-54C9-B296DCB6BF8A}"/>
              </a:ext>
            </a:extLst>
          </p:cNvPr>
          <p:cNvCxnSpPr>
            <a:cxnSpLocks/>
          </p:cNvCxnSpPr>
          <p:nvPr/>
        </p:nvCxnSpPr>
        <p:spPr>
          <a:xfrm>
            <a:off x="6331440" y="5081958"/>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20" name="Straight Connector 19">
            <a:extLst>
              <a:ext uri="{FF2B5EF4-FFF2-40B4-BE49-F238E27FC236}">
                <a16:creationId xmlns:a16="http://schemas.microsoft.com/office/drawing/2014/main" id="{FE4D5473-0E02-8550-C77F-6FFE3E4EB974}"/>
              </a:ext>
            </a:extLst>
          </p:cNvPr>
          <p:cNvCxnSpPr>
            <a:cxnSpLocks/>
            <a:endCxn id="18" idx="1"/>
          </p:cNvCxnSpPr>
          <p:nvPr/>
        </p:nvCxnSpPr>
        <p:spPr>
          <a:xfrm>
            <a:off x="7024489" y="4705223"/>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Google Shape;3015;p22">
            <a:extLst>
              <a:ext uri="{FF2B5EF4-FFF2-40B4-BE49-F238E27FC236}">
                <a16:creationId xmlns:a16="http://schemas.microsoft.com/office/drawing/2014/main" id="{DBEDF447-1EFD-C858-B273-B39845DA0893}"/>
              </a:ext>
            </a:extLst>
          </p:cNvPr>
          <p:cNvSpPr/>
          <p:nvPr/>
        </p:nvSpPr>
        <p:spPr>
          <a:xfrm>
            <a:off x="6216928" y="5675469"/>
            <a:ext cx="804606" cy="753467"/>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3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23" name="Google Shape;3020;p22">
            <a:extLst>
              <a:ext uri="{FF2B5EF4-FFF2-40B4-BE49-F238E27FC236}">
                <a16:creationId xmlns:a16="http://schemas.microsoft.com/office/drawing/2014/main" id="{9F55673B-07FC-31A7-BFD2-1F23CC724D8C}"/>
              </a:ext>
            </a:extLst>
          </p:cNvPr>
          <p:cNvCxnSpPr>
            <a:cxnSpLocks/>
          </p:cNvCxnSpPr>
          <p:nvPr/>
        </p:nvCxnSpPr>
        <p:spPr>
          <a:xfrm>
            <a:off x="6328485" y="6428938"/>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24" name="Straight Connector 23">
            <a:extLst>
              <a:ext uri="{FF2B5EF4-FFF2-40B4-BE49-F238E27FC236}">
                <a16:creationId xmlns:a16="http://schemas.microsoft.com/office/drawing/2014/main" id="{70C0E368-7393-2CC4-F717-68FA67A1B03D}"/>
              </a:ext>
            </a:extLst>
          </p:cNvPr>
          <p:cNvCxnSpPr>
            <a:cxnSpLocks/>
            <a:stCxn id="21" idx="3"/>
          </p:cNvCxnSpPr>
          <p:nvPr/>
        </p:nvCxnSpPr>
        <p:spPr>
          <a:xfrm>
            <a:off x="7021534" y="6052203"/>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Google Shape;3015;p22">
            <a:extLst>
              <a:ext uri="{FF2B5EF4-FFF2-40B4-BE49-F238E27FC236}">
                <a16:creationId xmlns:a16="http://schemas.microsoft.com/office/drawing/2014/main" id="{5D942FE8-F0B8-B642-3FDD-5C3BBE99187E}"/>
              </a:ext>
            </a:extLst>
          </p:cNvPr>
          <p:cNvSpPr/>
          <p:nvPr/>
        </p:nvSpPr>
        <p:spPr>
          <a:xfrm>
            <a:off x="6219883" y="4328282"/>
            <a:ext cx="804606" cy="753467"/>
          </a:xfrm>
          <a:prstGeom prst="roundRect">
            <a:avLst>
              <a:gd name="adj" fmla="val 921"/>
            </a:avLst>
          </a:prstGeom>
          <a:solidFill>
            <a:schemeClr val="bg1">
              <a:lumMod val="95000"/>
            </a:schemeClr>
          </a:solidFill>
          <a:ln w="25400" cap="flat" cmpd="sng">
            <a:solidFill>
              <a:schemeClr val="dk1"/>
            </a:solidFill>
            <a:prstDash val="sysDash"/>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Other</a:t>
            </a:r>
            <a:endParaRPr kumimoji="0"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7" name="Google Shape;3015;p22">
            <a:extLst>
              <a:ext uri="{FF2B5EF4-FFF2-40B4-BE49-F238E27FC236}">
                <a16:creationId xmlns:a16="http://schemas.microsoft.com/office/drawing/2014/main" id="{431A00F1-E80F-F0D7-4B3F-318DE36E41F5}"/>
              </a:ext>
            </a:extLst>
          </p:cNvPr>
          <p:cNvSpPr/>
          <p:nvPr/>
        </p:nvSpPr>
        <p:spPr>
          <a:xfrm>
            <a:off x="7717536" y="5675468"/>
            <a:ext cx="804606" cy="753467"/>
          </a:xfrm>
          <a:prstGeom prst="roundRect">
            <a:avLst>
              <a:gd name="adj" fmla="val 921"/>
            </a:avLst>
          </a:prstGeom>
          <a:solidFill>
            <a:schemeClr val="bg1">
              <a:lumMod val="95000"/>
            </a:schemeClr>
          </a:solidFill>
          <a:ln w="25400" cap="flat" cmpd="sng">
            <a:solidFill>
              <a:schemeClr val="dk1"/>
            </a:solidFill>
            <a:prstDash val="sysDash"/>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Other</a:t>
            </a:r>
            <a:endParaRPr kumimoji="0"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24808030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&amp; Key Results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FE6200"/>
              </a:buClr>
              <a:buSzPct val="105000"/>
              <a:buFont typeface="Wingdings" pitchFamily="2" charset="2"/>
              <a:buAutoNum type="arabicParenBoth" startAt="3"/>
              <a:tabLst/>
              <a:defRPr/>
            </a:pPr>
            <a:endParaRPr kumimoji="0" lang="en-US" sz="22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221503"/>
            <a:ext cx="8410072" cy="1909866"/>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orbel" panose="020B0503020204020204"/>
              <a:ea typeface="+mn-ea"/>
              <a:cs typeface="+mn-cs"/>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310682"/>
            <a:ext cx="8410073" cy="947799"/>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437793"/>
            <a:ext cx="8410073" cy="1966007"/>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E6200"/>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1" y="1233077"/>
            <a:ext cx="8410069"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100" b="1" dirty="0">
                <a:solidFill>
                  <a:srgbClr val="7030A0"/>
                </a:solidFill>
                <a:latin typeface="Calibri" panose="020F0502020204030204" pitchFamily="34" charset="0"/>
              </a:rPr>
              <a:t> </a:t>
            </a:r>
            <a:r>
              <a:rPr lang="en-US" sz="2100" b="1" dirty="0">
                <a:solidFill>
                  <a:srgbClr val="7030A0"/>
                </a:solidFill>
              </a:rPr>
              <a:t>Sequence-to-Graph (S2G) Mapping</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5.9×/106×</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4.1×/3.0×</a:t>
            </a:r>
            <a:r>
              <a:rPr lang="en-US" dirty="0">
                <a:solidFill>
                  <a:srgbClr val="7A20C9"/>
                </a:solidFill>
              </a:rPr>
              <a:t> </a:t>
            </a:r>
            <a:r>
              <a:rPr lang="en-US" dirty="0">
                <a:solidFill>
                  <a:schemeClr val="tx1"/>
                </a:solidFill>
              </a:rPr>
              <a:t>less power than </a:t>
            </a:r>
            <a:r>
              <a:rPr lang="en-US" b="1" dirty="0" err="1">
                <a:solidFill>
                  <a:schemeClr val="tx1"/>
                </a:solidFill>
              </a:rPr>
              <a:t>GraphAligner</a:t>
            </a:r>
            <a:r>
              <a:rPr lang="en-US" b="1" dirty="0">
                <a:solidFill>
                  <a:schemeClr val="tx1"/>
                </a:solidFill>
              </a:rPr>
              <a:t> </a:t>
            </a:r>
            <a:br>
              <a:rPr lang="en-US" b="1" dirty="0">
                <a:solidFill>
                  <a:schemeClr val="tx1"/>
                </a:solidFill>
              </a:rPr>
            </a:br>
            <a:r>
              <a:rPr lang="en-US" dirty="0">
                <a:solidFill>
                  <a:schemeClr val="tx1"/>
                </a:solidFill>
              </a:rPr>
              <a:t>for long and short reads, respectively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3.9×/742×</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4.4×/3.2×</a:t>
            </a:r>
            <a:r>
              <a:rPr lang="en-US" dirty="0">
                <a:solidFill>
                  <a:srgbClr val="7A20C9"/>
                </a:solidFill>
              </a:rPr>
              <a:t> </a:t>
            </a:r>
            <a:r>
              <a:rPr lang="en-US" dirty="0">
                <a:solidFill>
                  <a:schemeClr val="tx1"/>
                </a:solidFill>
              </a:rPr>
              <a:t>less power than </a:t>
            </a:r>
            <a:r>
              <a:rPr lang="en-US" b="1" dirty="0">
                <a:solidFill>
                  <a:schemeClr val="tx1"/>
                </a:solidFill>
              </a:rPr>
              <a:t>vg </a:t>
            </a:r>
            <a:br>
              <a:rPr lang="en-US" b="1" dirty="0">
                <a:solidFill>
                  <a:schemeClr val="tx1"/>
                </a:solidFill>
              </a:rPr>
            </a:br>
            <a:r>
              <a:rPr lang="en-US" dirty="0">
                <a:solidFill>
                  <a:schemeClr val="tx1"/>
                </a:solidFill>
              </a:rPr>
              <a:t>for long and short reads, respectively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44500" indent="-306388">
              <a:lnSpc>
                <a:spcPct val="120000"/>
              </a:lnSpc>
              <a:spcBef>
                <a:spcPts val="2400"/>
              </a:spcBef>
              <a:spcAft>
                <a:spcPts val="0"/>
              </a:spcAft>
              <a:buClr>
                <a:srgbClr val="00B050"/>
              </a:buClr>
              <a:buSzPct val="100000"/>
              <a:buFont typeface="Wingdings" pitchFamily="2" charset="2"/>
              <a:buAutoNum type="arabicParenBoth" startAt="2"/>
            </a:pPr>
            <a:r>
              <a:rPr lang="en-US" sz="2100" b="1" dirty="0">
                <a:solidFill>
                  <a:srgbClr val="00B050"/>
                </a:solidFill>
                <a:latin typeface="Calibri" panose="020F0502020204030204" pitchFamily="34" charset="0"/>
              </a:rPr>
              <a:t> </a:t>
            </a:r>
            <a:r>
              <a:rPr lang="en-US" sz="2100" b="1" dirty="0">
                <a:solidFill>
                  <a:srgbClr val="00B050"/>
                </a:solidFill>
              </a:rPr>
              <a:t>Sequence-to-Graph (S2G) Alignment</a:t>
            </a:r>
          </a:p>
          <a:p>
            <a:pPr marL="495300" indent="-311150">
              <a:lnSpc>
                <a:spcPct val="120000"/>
              </a:lnSpc>
              <a:spcBef>
                <a:spcPts val="0"/>
              </a:spcBef>
              <a:spcAft>
                <a:spcPts val="0"/>
              </a:spcAft>
              <a:buClr>
                <a:srgbClr val="00B050"/>
              </a:buClr>
            </a:pPr>
            <a:r>
              <a:rPr lang="en-US" b="1" dirty="0">
                <a:solidFill>
                  <a:srgbClr val="00B050"/>
                </a:solidFill>
                <a:latin typeface="Calibri" panose="020F0502020204030204" pitchFamily="34" charset="0"/>
              </a:rPr>
              <a:t>41×–539×</a:t>
            </a:r>
            <a:r>
              <a:rPr lang="en-US" dirty="0">
                <a:solidFill>
                  <a:schemeClr val="tx1"/>
                </a:solidFill>
                <a:latin typeface="Calibri" panose="020F0502020204030204" pitchFamily="34" charset="0"/>
              </a:rPr>
              <a:t> speedup over </a:t>
            </a:r>
            <a:r>
              <a:rPr lang="en-US" b="1" dirty="0" err="1">
                <a:solidFill>
                  <a:schemeClr val="tx1"/>
                </a:solidFill>
              </a:rPr>
              <a:t>PaSGAL</a:t>
            </a:r>
            <a:r>
              <a:rPr lang="en-US" b="1" dirty="0">
                <a:solidFill>
                  <a:schemeClr val="tx1"/>
                </a:solidFill>
              </a:rPr>
              <a:t> </a:t>
            </a:r>
            <a:r>
              <a:rPr lang="en-US" dirty="0">
                <a:solidFill>
                  <a:schemeClr val="tx1"/>
                </a:solidFill>
              </a:rPr>
              <a:t>with AVX-</a:t>
            </a:r>
            <a:r>
              <a:rPr lang="en-US" dirty="0">
                <a:solidFill>
                  <a:schemeClr val="tx1"/>
                </a:solidFill>
                <a:latin typeface="Calibri" panose="020F0502020204030204" pitchFamily="34" charset="0"/>
              </a:rPr>
              <a:t>512</a:t>
            </a:r>
            <a:r>
              <a:rPr lang="en-US" dirty="0">
                <a:solidFill>
                  <a:schemeClr val="tx1"/>
                </a:solidFill>
              </a:rPr>
              <a:t> support</a:t>
            </a:r>
            <a:r>
              <a:rPr lang="en-US" b="1"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endParaRPr lang="en-US" sz="1600" b="1" dirty="0">
              <a:solidFill>
                <a:srgbClr val="00B050"/>
              </a:solidFill>
            </a:endParaRPr>
          </a:p>
          <a:p>
            <a:pPr marL="444500" indent="-306388">
              <a:lnSpc>
                <a:spcPct val="120000"/>
              </a:lnSpc>
              <a:spcBef>
                <a:spcPts val="3000"/>
              </a:spcBef>
              <a:spcAft>
                <a:spcPts val="0"/>
              </a:spcAft>
              <a:buClr>
                <a:srgbClr val="FE6200"/>
              </a:buClr>
              <a:buSzPct val="100000"/>
              <a:buFont typeface="Wingdings" pitchFamily="2" charset="2"/>
              <a:buAutoNum type="arabicParenBoth" startAt="3"/>
            </a:pPr>
            <a:r>
              <a:rPr lang="en-US" sz="2100" b="1" dirty="0">
                <a:solidFill>
                  <a:srgbClr val="FE6200"/>
                </a:solidFill>
                <a:latin typeface="Calibri" panose="020F0502020204030204" pitchFamily="34" charset="0"/>
              </a:rPr>
              <a:t> </a:t>
            </a:r>
            <a:r>
              <a:rPr lang="en-US" sz="2100" b="1" dirty="0">
                <a:solidFill>
                  <a:srgbClr val="FE6200"/>
                </a:solidFill>
              </a:rPr>
              <a:t>Sequence-to-Sequence (S2S) Alignment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1.2×/4.8× </a:t>
            </a:r>
            <a:r>
              <a:rPr lang="en-US" dirty="0">
                <a:solidFill>
                  <a:schemeClr val="tx1"/>
                </a:solidFill>
                <a:latin typeface="Calibri" panose="020F0502020204030204" pitchFamily="34" charset="0"/>
              </a:rPr>
              <a:t>higher throughput than </a:t>
            </a:r>
            <a:r>
              <a:rPr lang="en-US" b="1" dirty="0">
                <a:solidFill>
                  <a:schemeClr val="tx1"/>
                </a:solidFill>
                <a:latin typeface="Calibri" panose="020F0502020204030204" pitchFamily="34" charset="0"/>
              </a:rPr>
              <a:t>GenASM</a:t>
            </a:r>
            <a:r>
              <a:rPr lang="en-US" dirty="0">
                <a:solidFill>
                  <a:schemeClr val="tx1"/>
                </a:solidFill>
                <a:latin typeface="Calibri" panose="020F0502020204030204" pitchFamily="34" charset="0"/>
              </a:rPr>
              <a:t> and </a:t>
            </a:r>
            <a:r>
              <a:rPr lang="en-US" b="1" dirty="0">
                <a:solidFill>
                  <a:schemeClr val="tx1"/>
                </a:solidFill>
                <a:latin typeface="Calibri" panose="020F0502020204030204" pitchFamily="34" charset="0"/>
              </a:rPr>
              <a:t>GACT of Darwin </a:t>
            </a:r>
            <a:br>
              <a:rPr lang="en-US" b="1" dirty="0">
                <a:solidFill>
                  <a:schemeClr val="tx1"/>
                </a:solidFill>
                <a:latin typeface="Calibri" panose="020F0502020204030204" pitchFamily="34" charset="0"/>
              </a:rPr>
            </a:br>
            <a:r>
              <a:rPr lang="en-US" dirty="0">
                <a:solidFill>
                  <a:schemeClr val="tx1"/>
                </a:solidFill>
                <a:latin typeface="Calibri" panose="020F0502020204030204" pitchFamily="34" charset="0"/>
              </a:rPr>
              <a:t>for long reads</a:t>
            </a:r>
            <a:r>
              <a:rPr lang="en-US" b="1" dirty="0">
                <a:solidFill>
                  <a:schemeClr val="tx1"/>
                </a:solidFill>
              </a:rPr>
              <a:t> </a:t>
            </a:r>
            <a:r>
              <a:rPr lang="en-US" sz="1600" dirty="0">
                <a:solidFill>
                  <a:schemeClr val="tx1"/>
                </a:solidFill>
              </a:rPr>
              <a:t>(state-of-the-art </a:t>
            </a:r>
            <a:r>
              <a:rPr lang="en-US" sz="1600" b="1" dirty="0">
                <a:solidFill>
                  <a:srgbClr val="C00000"/>
                </a:solidFill>
                <a:latin typeface="Calibri" panose="020F0502020204030204" pitchFamily="34" charset="0"/>
              </a:rPr>
              <a:t>HW</a:t>
            </a:r>
            <a:r>
              <a:rPr lang="en-US" sz="1600" dirty="0">
                <a:solidFill>
                  <a:schemeClr val="tx1"/>
                </a:solidFill>
              </a:rPr>
              <a: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1.3×/2.4× </a:t>
            </a:r>
            <a:r>
              <a:rPr lang="en-US" dirty="0">
                <a:solidFill>
                  <a:schemeClr val="tx1"/>
                </a:solidFill>
                <a:latin typeface="Calibri" panose="020F0502020204030204" pitchFamily="34" charset="0"/>
              </a:rPr>
              <a:t>higher throughput than </a:t>
            </a:r>
            <a:r>
              <a:rPr lang="en-US" b="1" dirty="0">
                <a:solidFill>
                  <a:schemeClr val="tx1"/>
                </a:solidFill>
                <a:latin typeface="Calibri" panose="020F0502020204030204" pitchFamily="34" charset="0"/>
              </a:rPr>
              <a:t>GenASM</a:t>
            </a:r>
            <a:r>
              <a:rPr lang="en-US" dirty="0">
                <a:solidFill>
                  <a:schemeClr val="tx1"/>
                </a:solidFill>
                <a:latin typeface="Calibri" panose="020F0502020204030204" pitchFamily="34" charset="0"/>
              </a:rPr>
              <a:t> and </a:t>
            </a:r>
            <a:r>
              <a:rPr lang="en-US" b="1" dirty="0">
                <a:solidFill>
                  <a:schemeClr val="tx1"/>
                </a:solidFill>
                <a:latin typeface="Calibri" panose="020F0502020204030204" pitchFamily="34" charset="0"/>
              </a:rPr>
              <a:t>SillaX of </a:t>
            </a:r>
            <a:r>
              <a:rPr lang="en-US" b="1" dirty="0" err="1">
                <a:solidFill>
                  <a:schemeClr val="tx1"/>
                </a:solidFill>
                <a:latin typeface="Calibri" panose="020F0502020204030204" pitchFamily="34" charset="0"/>
              </a:rPr>
              <a:t>GenAX</a:t>
            </a:r>
            <a:r>
              <a:rPr lang="en-US" b="1" dirty="0">
                <a:solidFill>
                  <a:schemeClr val="tx1"/>
                </a:solidFill>
                <a:latin typeface="Calibri" panose="020F0502020204030204" pitchFamily="34" charset="0"/>
              </a:rPr>
              <a:t> </a:t>
            </a:r>
            <a:br>
              <a:rPr lang="en-US" b="1" dirty="0">
                <a:solidFill>
                  <a:schemeClr val="tx1"/>
                </a:solidFill>
                <a:latin typeface="Calibri" panose="020F0502020204030204" pitchFamily="34" charset="0"/>
              </a:rPr>
            </a:br>
            <a:r>
              <a:rPr lang="en-US" dirty="0">
                <a:solidFill>
                  <a:schemeClr val="tx1"/>
                </a:solidFill>
                <a:latin typeface="Calibri" panose="020F0502020204030204" pitchFamily="34" charset="0"/>
              </a:rPr>
              <a:t>for short reads</a:t>
            </a:r>
            <a:r>
              <a:rPr lang="en-US" b="1" dirty="0">
                <a:solidFill>
                  <a:schemeClr val="tx1"/>
                </a:solidFill>
              </a:rPr>
              <a:t> </a:t>
            </a:r>
            <a:r>
              <a:rPr lang="en-US" sz="1600" dirty="0">
                <a:solidFill>
                  <a:schemeClr val="tx1"/>
                </a:solidFill>
              </a:rPr>
              <a:t>(state-of-the-art </a:t>
            </a:r>
            <a:r>
              <a:rPr lang="en-US" sz="1600" b="1" dirty="0">
                <a:solidFill>
                  <a:srgbClr val="C00000"/>
                </a:solidFill>
                <a:latin typeface="Calibri" panose="020F0502020204030204" pitchFamily="34" charset="0"/>
              </a:rPr>
              <a:t>HW</a:t>
            </a:r>
            <a:r>
              <a:rPr lang="en-US" sz="1600" dirty="0">
                <a:solidFill>
                  <a:schemeClr val="tx1"/>
                </a:solidFill>
              </a:rPr>
              <a:t>)</a:t>
            </a:r>
          </a:p>
        </p:txBody>
      </p:sp>
    </p:spTree>
    <p:custDataLst>
      <p:tags r:id="rId1"/>
    </p:custDataLst>
    <p:extLst>
      <p:ext uri="{BB962C8B-B14F-4D97-AF65-F5344CB8AC3E}">
        <p14:creationId xmlns:p14="http://schemas.microsoft.com/office/powerpoint/2010/main" val="1711718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Major Thrusts</a:t>
            </a:r>
          </a:p>
        </p:txBody>
      </p:sp>
      <p:sp>
        <p:nvSpPr>
          <p:cNvPr id="3" name="Content Placeholder 2"/>
          <p:cNvSpPr>
            <a:spLocks noGrp="1"/>
          </p:cNvSpPr>
          <p:nvPr>
            <p:ph idx="1"/>
          </p:nvPr>
        </p:nvSpPr>
        <p:spPr>
          <a:xfrm>
            <a:off x="107504" y="908720"/>
            <a:ext cx="8928992" cy="5267672"/>
          </a:xfrm>
        </p:spPr>
        <p:txBody>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pPr marL="344487" lvl="1" indent="0">
              <a:buNone/>
            </a:pPr>
            <a:r>
              <a:rPr lang="en-US" dirty="0"/>
              <a:t>1. </a:t>
            </a:r>
            <a:r>
              <a:rPr lang="en-US" dirty="0">
                <a:solidFill>
                  <a:srgbClr val="0000FF"/>
                </a:solidFill>
              </a:rPr>
              <a:t>(Memory) system design for AI/ML workloads/accelerators</a:t>
            </a:r>
          </a:p>
          <a:p>
            <a:pPr marL="344487" lvl="1" indent="0">
              <a:buNone/>
            </a:pPr>
            <a:r>
              <a:rPr lang="en-US" dirty="0"/>
              <a:t>	</a:t>
            </a:r>
          </a:p>
          <a:p>
            <a:pPr marL="344487" lvl="1" indent="0">
              <a:buNone/>
            </a:pPr>
            <a:endParaRPr lang="en-US" dirty="0"/>
          </a:p>
          <a:p>
            <a:pPr marL="344487" lvl="1" indent="0">
              <a:buNone/>
            </a:pPr>
            <a:endParaRPr lang="en-US" dirty="0"/>
          </a:p>
          <a:p>
            <a:pPr marL="344487" lvl="1" indent="0">
              <a:buNone/>
            </a:pPr>
            <a:endParaRPr lang="en-US" dirty="0"/>
          </a:p>
          <a:p>
            <a:pPr marL="344487" lvl="1" indent="0">
              <a:buNone/>
            </a:pPr>
            <a:r>
              <a:rPr lang="en-US" dirty="0"/>
              <a:t>2. </a:t>
            </a:r>
            <a:r>
              <a:rPr lang="en-US" dirty="0">
                <a:solidFill>
                  <a:srgbClr val="FF0000"/>
                </a:solidFill>
              </a:rPr>
              <a:t>AI/ML techniques for improving (memory) system designs</a:t>
            </a:r>
          </a:p>
          <a:p>
            <a:pPr marL="344487" lvl="1" indent="0">
              <a:buNone/>
            </a:pP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54A31C70-F0E2-A2C2-3705-8873627DEB8B}"/>
              </a:ext>
            </a:extLst>
          </p:cNvPr>
          <p:cNvSpPr>
            <a:spLocks noChangeArrowheads="1"/>
          </p:cNvSpPr>
          <p:nvPr/>
        </p:nvSpPr>
        <p:spPr bwMode="auto">
          <a:xfrm>
            <a:off x="417534" y="4190628"/>
            <a:ext cx="7753200" cy="504056"/>
          </a:xfrm>
          <a:prstGeom prst="roundRect">
            <a:avLst>
              <a:gd name="adj" fmla="val 16667"/>
            </a:avLst>
          </a:prstGeom>
          <a:noFill/>
          <a:ln w="793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56127744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DE6E4-778E-B5F8-878B-E7489A62D697}"/>
              </a:ext>
            </a:extLst>
          </p:cNvPr>
          <p:cNvSpPr>
            <a:spLocks noGrp="1"/>
          </p:cNvSpPr>
          <p:nvPr>
            <p:ph type="title"/>
          </p:nvPr>
        </p:nvSpPr>
        <p:spPr/>
        <p:txBody>
          <a:bodyPr>
            <a:normAutofit fontScale="90000"/>
          </a:bodyPr>
          <a:lstStyle/>
          <a:p>
            <a:r>
              <a:rPr lang="en-US" dirty="0" err="1"/>
              <a:t>SeGraM</a:t>
            </a:r>
            <a:r>
              <a:rPr lang="en-US" dirty="0"/>
              <a:t> is Open Source</a:t>
            </a:r>
          </a:p>
        </p:txBody>
      </p:sp>
      <p:sp>
        <p:nvSpPr>
          <p:cNvPr id="4" name="Slide Number Placeholder 3">
            <a:extLst>
              <a:ext uri="{FF2B5EF4-FFF2-40B4-BE49-F238E27FC236}">
                <a16:creationId xmlns:a16="http://schemas.microsoft.com/office/drawing/2014/main" id="{85815AAD-A969-97F5-8140-CEA6F0FF2A39}"/>
              </a:ext>
            </a:extLst>
          </p:cNvPr>
          <p:cNvSpPr>
            <a:spLocks noGrp="1"/>
          </p:cNvSpPr>
          <p:nvPr>
            <p:ph type="sldNum" sz="quarter" idx="10"/>
          </p:nvPr>
        </p:nvSpPr>
        <p:spPr/>
        <p:txBody>
          <a:bodyPr/>
          <a:lstStyle/>
          <a:p>
            <a:fld id="{BE67019E-6B59-9444-A8F8-0CFAB6B6981D}" type="slidenum">
              <a:rPr lang="en-US" smtClean="0"/>
              <a:pPr/>
              <a:t>130</a:t>
            </a:fld>
            <a:endParaRPr lang="en-US" dirty="0"/>
          </a:p>
        </p:txBody>
      </p:sp>
      <p:sp>
        <p:nvSpPr>
          <p:cNvPr id="8" name="TextBox 7">
            <a:extLst>
              <a:ext uri="{FF2B5EF4-FFF2-40B4-BE49-F238E27FC236}">
                <a16:creationId xmlns:a16="http://schemas.microsoft.com/office/drawing/2014/main" id="{C2927CEA-2D77-7105-4626-7ED0D4C3F1D0}"/>
              </a:ext>
            </a:extLst>
          </p:cNvPr>
          <p:cNvSpPr txBox="1"/>
          <p:nvPr/>
        </p:nvSpPr>
        <p:spPr>
          <a:xfrm>
            <a:off x="2285679" y="1140701"/>
            <a:ext cx="4572000" cy="646331"/>
          </a:xfrm>
          <a:prstGeom prst="rect">
            <a:avLst/>
          </a:prstGeom>
          <a:noFill/>
        </p:spPr>
        <p:txBody>
          <a:bodyPr wrap="square">
            <a:spAutoFit/>
          </a:bodyPr>
          <a:lstStyle/>
          <a:p>
            <a:r>
              <a:rPr lang="en-US" b="1" dirty="0">
                <a:solidFill>
                  <a:srgbClr val="0000FF"/>
                </a:solidFill>
                <a:hlinkClick r:id="rId3">
                  <a:extLst>
                    <a:ext uri="{A12FA001-AC4F-418D-AE19-62706E023703}">
                      <ahyp:hlinkClr xmlns:ahyp="http://schemas.microsoft.com/office/drawing/2018/hyperlinkcolor" val="tx"/>
                    </a:ext>
                  </a:extLst>
                </a:hlinkClick>
              </a:rPr>
              <a:t>https://github.com/CMU-SAFARI/SeGraM</a:t>
            </a:r>
            <a:endParaRPr lang="en-US" b="1" dirty="0">
              <a:solidFill>
                <a:srgbClr val="0000FF"/>
              </a:solidFill>
            </a:endParaRPr>
          </a:p>
          <a:p>
            <a:endParaRPr lang="en-US" b="1" dirty="0">
              <a:solidFill>
                <a:srgbClr val="0070C0"/>
              </a:solidFill>
            </a:endParaRPr>
          </a:p>
        </p:txBody>
      </p:sp>
      <p:pic>
        <p:nvPicPr>
          <p:cNvPr id="5" name="Picture 4">
            <a:extLst>
              <a:ext uri="{FF2B5EF4-FFF2-40B4-BE49-F238E27FC236}">
                <a16:creationId xmlns:a16="http://schemas.microsoft.com/office/drawing/2014/main" id="{795CFBB2-8BB2-D170-A9D6-3CABCB5E454D}"/>
              </a:ext>
            </a:extLst>
          </p:cNvPr>
          <p:cNvPicPr>
            <a:picLocks noChangeAspect="1"/>
          </p:cNvPicPr>
          <p:nvPr/>
        </p:nvPicPr>
        <p:blipFill>
          <a:blip r:embed="rId4"/>
          <a:stretch>
            <a:fillRect/>
          </a:stretch>
        </p:blipFill>
        <p:spPr>
          <a:xfrm>
            <a:off x="620672" y="1594974"/>
            <a:ext cx="3663295" cy="4832109"/>
          </a:xfrm>
          <a:prstGeom prst="rect">
            <a:avLst/>
          </a:prstGeom>
        </p:spPr>
      </p:pic>
      <p:pic>
        <p:nvPicPr>
          <p:cNvPr id="7" name="Picture 6">
            <a:extLst>
              <a:ext uri="{FF2B5EF4-FFF2-40B4-BE49-F238E27FC236}">
                <a16:creationId xmlns:a16="http://schemas.microsoft.com/office/drawing/2014/main" id="{280DAD40-43C4-AE08-C33E-FD299D9CEDBA}"/>
              </a:ext>
            </a:extLst>
          </p:cNvPr>
          <p:cNvPicPr>
            <a:picLocks noChangeAspect="1"/>
          </p:cNvPicPr>
          <p:nvPr/>
        </p:nvPicPr>
        <p:blipFill>
          <a:blip r:embed="rId5"/>
          <a:stretch>
            <a:fillRect/>
          </a:stretch>
        </p:blipFill>
        <p:spPr>
          <a:xfrm>
            <a:off x="4571679" y="1594973"/>
            <a:ext cx="3663295" cy="4832109"/>
          </a:xfrm>
          <a:prstGeom prst="rect">
            <a:avLst/>
          </a:prstGeom>
        </p:spPr>
      </p:pic>
    </p:spTree>
    <p:extLst>
      <p:ext uri="{BB962C8B-B14F-4D97-AF65-F5344CB8AC3E}">
        <p14:creationId xmlns:p14="http://schemas.microsoft.com/office/powerpoint/2010/main" val="27774087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err="1"/>
              <a:t>SeGraM</a:t>
            </a:r>
            <a:r>
              <a:rPr lang="en-US" dirty="0"/>
              <a:t> Talk Video</a:t>
            </a:r>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DC27E93-CE8E-D6EB-CBBF-D2A85499D7CA}"/>
              </a:ext>
            </a:extLst>
          </p:cNvPr>
          <p:cNvSpPr txBox="1"/>
          <p:nvPr/>
        </p:nvSpPr>
        <p:spPr>
          <a:xfrm>
            <a:off x="1815968" y="6452890"/>
            <a:ext cx="55643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https://www.youtube.com/watch?v=gyjqYoyDP9s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5" name="Picture 4">
            <a:extLst>
              <a:ext uri="{FF2B5EF4-FFF2-40B4-BE49-F238E27FC236}">
                <a16:creationId xmlns:a16="http://schemas.microsoft.com/office/drawing/2014/main" id="{6508BCEB-6FBA-0F6F-E0BF-541AAFEB0D9A}"/>
              </a:ext>
            </a:extLst>
          </p:cNvPr>
          <p:cNvPicPr>
            <a:picLocks noChangeAspect="1"/>
          </p:cNvPicPr>
          <p:nvPr/>
        </p:nvPicPr>
        <p:blipFill>
          <a:blip r:embed="rId3"/>
          <a:stretch>
            <a:fillRect/>
          </a:stretch>
        </p:blipFill>
        <p:spPr>
          <a:xfrm>
            <a:off x="746851" y="980728"/>
            <a:ext cx="7650297" cy="5334918"/>
          </a:xfrm>
          <a:prstGeom prst="rect">
            <a:avLst/>
          </a:prstGeom>
        </p:spPr>
      </p:pic>
    </p:spTree>
    <p:extLst>
      <p:ext uri="{BB962C8B-B14F-4D97-AF65-F5344CB8AC3E}">
        <p14:creationId xmlns:p14="http://schemas.microsoft.com/office/powerpoint/2010/main" val="24507908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More on </a:t>
            </a:r>
            <a:r>
              <a:rPr lang="en-US" dirty="0" err="1"/>
              <a:t>SeGraM</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46778030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a:extLst>
              <a:ext uri="{FF2B5EF4-FFF2-40B4-BE49-F238E27FC236}">
                <a16:creationId xmlns:a16="http://schemas.microsoft.com/office/drawing/2014/main" id="{796CC445-E4A1-C147-83BA-30245FA13992}"/>
              </a:ext>
            </a:extLst>
          </p:cNvPr>
          <p:cNvSpPr>
            <a:spLocks noGrp="1"/>
          </p:cNvSpPr>
          <p:nvPr>
            <p:ph type="subTitle" idx="1"/>
          </p:nvPr>
        </p:nvSpPr>
        <p:spPr>
          <a:xfrm>
            <a:off x="283845" y="2296159"/>
            <a:ext cx="8576310" cy="4990497"/>
          </a:xfrm>
        </p:spPr>
        <p:txBody>
          <a:bodyPr>
            <a:normAutofit/>
          </a:bodyPr>
          <a:lstStyle/>
          <a:p>
            <a:pPr algn="ctr">
              <a:lnSpc>
                <a:spcPct val="105000"/>
              </a:lnSpc>
              <a:spcBef>
                <a:spcPts val="0"/>
              </a:spcBef>
              <a:spcAft>
                <a:spcPts val="600"/>
              </a:spcAft>
            </a:pPr>
            <a:r>
              <a:rPr lang="en-US" sz="3000" b="1" dirty="0">
                <a:solidFill>
                  <a:schemeClr val="tx1"/>
                </a:solidFill>
              </a:rPr>
              <a:t>Damla Senol Cali, Ph.D.</a:t>
            </a:r>
            <a:endParaRPr lang="en-US" sz="3000" b="1" baseline="30000" dirty="0">
              <a:solidFill>
                <a:schemeClr val="tx1"/>
              </a:solidFill>
            </a:endParaRPr>
          </a:p>
          <a:p>
            <a:pPr algn="ctr">
              <a:lnSpc>
                <a:spcPct val="105000"/>
              </a:lnSpc>
              <a:spcBef>
                <a:spcPts val="0"/>
              </a:spcBef>
              <a:spcAft>
                <a:spcPts val="0"/>
              </a:spcAft>
            </a:pPr>
            <a:r>
              <a:rPr lang="en-US" dirty="0">
                <a:solidFill>
                  <a:srgbClr val="0070C0"/>
                </a:solidFill>
                <a:hlinkClick r:id="rId3">
                  <a:extLst>
                    <a:ext uri="{A12FA001-AC4F-418D-AE19-62706E023703}">
                      <ahyp:hlinkClr xmlns:ahyp="http://schemas.microsoft.com/office/drawing/2018/hyperlinkcolor" val="tx"/>
                    </a:ext>
                  </a:extLst>
                </a:hlinkClick>
              </a:rPr>
              <a:t>damlasenolcali@gmail.com</a:t>
            </a:r>
            <a:r>
              <a:rPr lang="en-US" dirty="0">
                <a:solidFill>
                  <a:srgbClr val="0070C0"/>
                </a:solidFill>
              </a:rPr>
              <a:t> </a:t>
            </a:r>
          </a:p>
          <a:p>
            <a:pPr algn="ctr">
              <a:lnSpc>
                <a:spcPct val="105000"/>
              </a:lnSpc>
              <a:spcBef>
                <a:spcPts val="0"/>
              </a:spcBef>
              <a:spcAft>
                <a:spcPts val="0"/>
              </a:spcAft>
            </a:pPr>
            <a:r>
              <a:rPr lang="en-US" dirty="0">
                <a:solidFill>
                  <a:srgbClr val="0070C0"/>
                </a:solidFill>
                <a:hlinkClick r:id="rId4">
                  <a:extLst>
                    <a:ext uri="{A12FA001-AC4F-418D-AE19-62706E023703}">
                      <ahyp:hlinkClr xmlns:ahyp="http://schemas.microsoft.com/office/drawing/2018/hyperlinkcolor" val="tx"/>
                    </a:ext>
                  </a:extLst>
                </a:hlinkClick>
              </a:rPr>
              <a:t>https://damlasenolcali.github.io/</a:t>
            </a:r>
            <a:r>
              <a:rPr lang="en-US" dirty="0">
                <a:solidFill>
                  <a:srgbClr val="0070C0"/>
                </a:solidFill>
              </a:rPr>
              <a:t> </a:t>
            </a:r>
          </a:p>
          <a:p>
            <a:pPr algn="ctr">
              <a:lnSpc>
                <a:spcPct val="100000"/>
              </a:lnSpc>
              <a:spcBef>
                <a:spcPts val="0"/>
              </a:spcBef>
              <a:spcAft>
                <a:spcPts val="0"/>
              </a:spcAft>
            </a:pPr>
            <a:endParaRPr lang="en-US" dirty="0"/>
          </a:p>
          <a:p>
            <a:pPr algn="ctr">
              <a:lnSpc>
                <a:spcPct val="105000"/>
              </a:lnSpc>
              <a:spcBef>
                <a:spcPts val="0"/>
              </a:spcBef>
              <a:spcAft>
                <a:spcPts val="0"/>
              </a:spcAft>
            </a:pPr>
            <a:r>
              <a:rPr lang="en-US" sz="1900" dirty="0">
                <a:solidFill>
                  <a:schemeClr val="tx1"/>
                </a:solidFill>
              </a:rPr>
              <a:t>Konstantinos Kanellopoulos, Joel </a:t>
            </a:r>
            <a:r>
              <a:rPr lang="en-US" sz="1900" dirty="0" err="1">
                <a:solidFill>
                  <a:schemeClr val="tx1"/>
                </a:solidFill>
              </a:rPr>
              <a:t>Lindegger</a:t>
            </a:r>
            <a:r>
              <a:rPr lang="en-US" sz="1900" dirty="0">
                <a:solidFill>
                  <a:schemeClr val="tx1"/>
                </a:solidFill>
              </a:rPr>
              <a:t>, Zulal </a:t>
            </a:r>
            <a:r>
              <a:rPr lang="en-US" sz="1900" dirty="0" err="1">
                <a:solidFill>
                  <a:schemeClr val="tx1"/>
                </a:solidFill>
              </a:rPr>
              <a:t>Bingol</a:t>
            </a:r>
            <a:r>
              <a:rPr lang="en-US" sz="1900" dirty="0">
                <a:solidFill>
                  <a:schemeClr val="tx1"/>
                </a:solidFill>
              </a:rPr>
              <a:t>, Gurpreet S. Kalsi, Ziyi Zuo, Can Firtina, Meryem Banu </a:t>
            </a:r>
            <a:r>
              <a:rPr lang="en-US" sz="1900" dirty="0" err="1">
                <a:solidFill>
                  <a:schemeClr val="tx1"/>
                </a:solidFill>
              </a:rPr>
              <a:t>Cavlak</a:t>
            </a:r>
            <a:r>
              <a:rPr lang="en-US" sz="1900" dirty="0">
                <a:solidFill>
                  <a:schemeClr val="tx1"/>
                </a:solidFill>
              </a:rPr>
              <a:t>, Jeremie S. Kim, Nika Mansouri Ghiasi, </a:t>
            </a:r>
          </a:p>
          <a:p>
            <a:pPr algn="ctr">
              <a:lnSpc>
                <a:spcPct val="105000"/>
              </a:lnSpc>
              <a:spcBef>
                <a:spcPts val="0"/>
              </a:spcBef>
              <a:spcAft>
                <a:spcPts val="0"/>
              </a:spcAft>
            </a:pPr>
            <a:r>
              <a:rPr lang="en-US" sz="1900" dirty="0">
                <a:solidFill>
                  <a:schemeClr val="tx1"/>
                </a:solidFill>
              </a:rPr>
              <a:t>Gagandeep Singh, Juan Gomez-Luna, Nour Almadhoun </a:t>
            </a:r>
            <a:r>
              <a:rPr lang="en-US" sz="1900" dirty="0" err="1">
                <a:solidFill>
                  <a:schemeClr val="tx1"/>
                </a:solidFill>
              </a:rPr>
              <a:t>Alserr</a:t>
            </a:r>
            <a:r>
              <a:rPr lang="en-US" sz="1900" dirty="0">
                <a:solidFill>
                  <a:schemeClr val="tx1"/>
                </a:solidFill>
              </a:rPr>
              <a:t>, Mohammed Alser, Sreenivas Subramoney, Can </a:t>
            </a:r>
            <a:r>
              <a:rPr lang="en-US" sz="1900" dirty="0" err="1">
                <a:solidFill>
                  <a:schemeClr val="tx1"/>
                </a:solidFill>
              </a:rPr>
              <a:t>Alkan</a:t>
            </a:r>
            <a:r>
              <a:rPr lang="en-US" sz="1900" dirty="0">
                <a:solidFill>
                  <a:schemeClr val="tx1"/>
                </a:solidFill>
              </a:rPr>
              <a:t>, Saugata Ghose, Onur Mutlu</a:t>
            </a:r>
            <a:endParaRPr lang="en-US" sz="2500" dirty="0"/>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r">
              <a:lnSpc>
                <a:spcPct val="100000"/>
              </a:lnSpc>
              <a:spcBef>
                <a:spcPts val="0"/>
              </a:spcBef>
              <a:spcAft>
                <a:spcPts val="0"/>
              </a:spcAft>
            </a:pPr>
            <a:endParaRPr lang="en-US" dirty="0"/>
          </a:p>
          <a:p>
            <a:pPr algn="r">
              <a:lnSpc>
                <a:spcPct val="100000"/>
              </a:lnSpc>
              <a:spcBef>
                <a:spcPts val="0"/>
              </a:spcBef>
              <a:spcAft>
                <a:spcPts val="0"/>
              </a:spcAft>
            </a:pPr>
            <a:endParaRPr lang="en-US" dirty="0"/>
          </a:p>
        </p:txBody>
      </p:sp>
      <p:grpSp>
        <p:nvGrpSpPr>
          <p:cNvPr id="2" name="Group 1">
            <a:extLst>
              <a:ext uri="{FF2B5EF4-FFF2-40B4-BE49-F238E27FC236}">
                <a16:creationId xmlns:a16="http://schemas.microsoft.com/office/drawing/2014/main" id="{9F38338B-173A-C341-4D38-8C99AD129895}"/>
              </a:ext>
            </a:extLst>
          </p:cNvPr>
          <p:cNvGrpSpPr/>
          <p:nvPr/>
        </p:nvGrpSpPr>
        <p:grpSpPr>
          <a:xfrm>
            <a:off x="585709" y="5318472"/>
            <a:ext cx="7972583" cy="582782"/>
            <a:chOff x="805427" y="5318472"/>
            <a:chExt cx="7972583" cy="582782"/>
          </a:xfrm>
        </p:grpSpPr>
        <p:pic>
          <p:nvPicPr>
            <p:cNvPr id="44" name="Picture 43">
              <a:extLst>
                <a:ext uri="{FF2B5EF4-FFF2-40B4-BE49-F238E27FC236}">
                  <a16:creationId xmlns:a16="http://schemas.microsoft.com/office/drawing/2014/main" id="{AFD88F3A-22B5-0541-830C-CE8C70F1D75D}"/>
                </a:ext>
              </a:extLst>
            </p:cNvPr>
            <p:cNvPicPr>
              <a:picLocks noChangeAspect="1"/>
            </p:cNvPicPr>
            <p:nvPr/>
          </p:nvPicPr>
          <p:blipFill>
            <a:blip r:embed="rId5"/>
            <a:stretch>
              <a:fillRect/>
            </a:stretch>
          </p:blipFill>
          <p:spPr>
            <a:xfrm>
              <a:off x="805427" y="5376470"/>
              <a:ext cx="2513099" cy="466786"/>
            </a:xfrm>
            <a:prstGeom prst="rect">
              <a:avLst/>
            </a:prstGeom>
          </p:spPr>
        </p:pic>
        <p:pic>
          <p:nvPicPr>
            <p:cNvPr id="45" name="Picture 44">
              <a:extLst>
                <a:ext uri="{FF2B5EF4-FFF2-40B4-BE49-F238E27FC236}">
                  <a16:creationId xmlns:a16="http://schemas.microsoft.com/office/drawing/2014/main" id="{2C3C004B-3548-3A4C-9F73-FDE1CA57119F}"/>
                </a:ext>
              </a:extLst>
            </p:cNvPr>
            <p:cNvPicPr>
              <a:picLocks noChangeAspect="1"/>
            </p:cNvPicPr>
            <p:nvPr/>
          </p:nvPicPr>
          <p:blipFill rotWithShape="1">
            <a:blip r:embed="rId6"/>
            <a:srcRect l="9652" t="28752" r="10462" b="30881"/>
            <a:stretch/>
          </p:blipFill>
          <p:spPr>
            <a:xfrm>
              <a:off x="3840107" y="5400891"/>
              <a:ext cx="1862001" cy="365760"/>
            </a:xfrm>
            <a:prstGeom prst="rect">
              <a:avLst/>
            </a:prstGeom>
          </p:spPr>
        </p:pic>
        <p:pic>
          <p:nvPicPr>
            <p:cNvPr id="47" name="Picture 46">
              <a:extLst>
                <a:ext uri="{FF2B5EF4-FFF2-40B4-BE49-F238E27FC236}">
                  <a16:creationId xmlns:a16="http://schemas.microsoft.com/office/drawing/2014/main" id="{59D3C154-21B3-9143-946D-1E8A43437D85}"/>
                </a:ext>
              </a:extLst>
            </p:cNvPr>
            <p:cNvPicPr>
              <a:picLocks noChangeAspect="1"/>
            </p:cNvPicPr>
            <p:nvPr/>
          </p:nvPicPr>
          <p:blipFill>
            <a:blip r:embed="rId7"/>
            <a:stretch>
              <a:fillRect/>
            </a:stretch>
          </p:blipFill>
          <p:spPr>
            <a:xfrm>
              <a:off x="6223689" y="5318472"/>
              <a:ext cx="2554321" cy="582782"/>
            </a:xfrm>
            <a:prstGeom prst="rect">
              <a:avLst/>
            </a:prstGeom>
          </p:spPr>
        </p:pic>
      </p:grpSp>
      <p:grpSp>
        <p:nvGrpSpPr>
          <p:cNvPr id="4" name="Group 3">
            <a:extLst>
              <a:ext uri="{FF2B5EF4-FFF2-40B4-BE49-F238E27FC236}">
                <a16:creationId xmlns:a16="http://schemas.microsoft.com/office/drawing/2014/main" id="{2C88D744-39F7-7F1F-813C-4AEBBD49C1FF}"/>
              </a:ext>
            </a:extLst>
          </p:cNvPr>
          <p:cNvGrpSpPr/>
          <p:nvPr/>
        </p:nvGrpSpPr>
        <p:grpSpPr>
          <a:xfrm>
            <a:off x="1496991" y="6137053"/>
            <a:ext cx="6150018" cy="493770"/>
            <a:chOff x="1403533" y="6137053"/>
            <a:chExt cx="6150018" cy="493770"/>
          </a:xfrm>
        </p:grpSpPr>
        <p:pic>
          <p:nvPicPr>
            <p:cNvPr id="41" name="Picture 2">
              <a:extLst>
                <a:ext uri="{FF2B5EF4-FFF2-40B4-BE49-F238E27FC236}">
                  <a16:creationId xmlns:a16="http://schemas.microsoft.com/office/drawing/2014/main" id="{D8D0E397-B940-0A45-ADC7-7E8E873FD4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768" y="6137053"/>
              <a:ext cx="1862001" cy="4894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9A24756-5F9E-F149-8DD6-2A66D2C5C0D4}"/>
                </a:ext>
              </a:extLst>
            </p:cNvPr>
            <p:cNvPicPr>
              <a:picLocks noChangeAspect="1"/>
            </p:cNvPicPr>
            <p:nvPr/>
          </p:nvPicPr>
          <p:blipFill>
            <a:blip r:embed="rId9"/>
            <a:stretch>
              <a:fillRect/>
            </a:stretch>
          </p:blipFill>
          <p:spPr>
            <a:xfrm>
              <a:off x="5897046" y="6137053"/>
              <a:ext cx="1656505" cy="489422"/>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532D2A0E-49BA-F44A-93B6-DF18FB3A97AB}"/>
                </a:ext>
              </a:extLst>
            </p:cNvPr>
            <p:cNvPicPr>
              <a:picLocks noChangeAspect="1"/>
            </p:cNvPicPr>
            <p:nvPr/>
          </p:nvPicPr>
          <p:blipFill>
            <a:blip r:embed="rId10"/>
            <a:stretch>
              <a:fillRect/>
            </a:stretch>
          </p:blipFill>
          <p:spPr>
            <a:xfrm>
              <a:off x="1403533" y="6164037"/>
              <a:ext cx="1138958" cy="466786"/>
            </a:xfrm>
            <a:prstGeom prst="rect">
              <a:avLst/>
            </a:prstGeom>
          </p:spPr>
        </p:pic>
      </p:grpSp>
      <p:sp>
        <p:nvSpPr>
          <p:cNvPr id="49" name="Title 1">
            <a:extLst>
              <a:ext uri="{FF2B5EF4-FFF2-40B4-BE49-F238E27FC236}">
                <a16:creationId xmlns:a16="http://schemas.microsoft.com/office/drawing/2014/main" id="{D7BD3DAB-B726-A54A-870D-2B897B36D72A}"/>
              </a:ext>
            </a:extLst>
          </p:cNvPr>
          <p:cNvSpPr>
            <a:spLocks noGrp="1"/>
          </p:cNvSpPr>
          <p:nvPr>
            <p:ph type="ctrTitle"/>
          </p:nvPr>
        </p:nvSpPr>
        <p:spPr>
          <a:xfrm>
            <a:off x="0" y="1"/>
            <a:ext cx="9144000" cy="2174240"/>
          </a:xfrm>
          <a:solidFill>
            <a:schemeClr val="accent2">
              <a:lumMod val="20000"/>
              <a:lumOff val="80000"/>
            </a:schemeClr>
          </a:solidFill>
        </p:spPr>
        <p:txBody>
          <a:bodyPr anchor="ctr" anchorCtr="0">
            <a:normAutofit/>
          </a:bodyPr>
          <a:lstStyle/>
          <a:p>
            <a:pPr algn="ctr">
              <a:lnSpc>
                <a:spcPct val="105000"/>
              </a:lnSpc>
            </a:pPr>
            <a:r>
              <a:rPr lang="en-US" sz="3400" b="1" dirty="0">
                <a:solidFill>
                  <a:srgbClr val="0070C0"/>
                </a:solidFill>
              </a:rPr>
              <a:t>SeGraM: A Universal Hardware Accelerator for Genomic Sequence-to-Graph and </a:t>
            </a:r>
            <a:br>
              <a:rPr lang="en-US" sz="3400" b="1" dirty="0">
                <a:solidFill>
                  <a:srgbClr val="0070C0"/>
                </a:solidFill>
              </a:rPr>
            </a:br>
            <a:r>
              <a:rPr lang="en-US" sz="3400" b="1" dirty="0">
                <a:solidFill>
                  <a:srgbClr val="0070C0"/>
                </a:solidFill>
              </a:rPr>
              <a:t>Sequence-to-Sequence Mapping</a:t>
            </a:r>
            <a:endParaRPr lang="en-US" sz="3400" dirty="0">
              <a:solidFill>
                <a:schemeClr val="accent1"/>
              </a:solidFill>
            </a:endParaRPr>
          </a:p>
        </p:txBody>
      </p:sp>
    </p:spTree>
    <p:extLst>
      <p:ext uri="{BB962C8B-B14F-4D97-AF65-F5344CB8AC3E}">
        <p14:creationId xmlns:p14="http://schemas.microsoft.com/office/powerpoint/2010/main" val="3077442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Two Major Thrusts</a:t>
            </a:r>
          </a:p>
        </p:txBody>
      </p:sp>
      <p:sp>
        <p:nvSpPr>
          <p:cNvPr id="3" name="Content Placeholder 2"/>
          <p:cNvSpPr>
            <a:spLocks noGrp="1"/>
          </p:cNvSpPr>
          <p:nvPr>
            <p:ph idx="1"/>
          </p:nvPr>
        </p:nvSpPr>
        <p:spPr>
          <a:xfrm>
            <a:off x="107504" y="908720"/>
            <a:ext cx="8928992" cy="5267672"/>
          </a:xfrm>
        </p:spPr>
        <p:txBody>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pPr marL="344487" lvl="1" indent="0">
              <a:buNone/>
            </a:pPr>
            <a:r>
              <a:rPr lang="en-US" dirty="0"/>
              <a:t>1. (</a:t>
            </a:r>
            <a:r>
              <a:rPr lang="en-US" dirty="0">
                <a:solidFill>
                  <a:srgbClr val="0000FF"/>
                </a:solidFill>
              </a:rPr>
              <a:t>Memory) system design for AI/ML workloads/accelerators</a:t>
            </a:r>
          </a:p>
          <a:p>
            <a:pPr marL="344487" lvl="1" indent="0">
              <a:buNone/>
            </a:pPr>
            <a:r>
              <a:rPr lang="en-US" dirty="0"/>
              <a:t>	</a:t>
            </a:r>
          </a:p>
          <a:p>
            <a:pPr marL="344487" lvl="1" indent="0">
              <a:buNone/>
            </a:pPr>
            <a:endParaRPr lang="en-US" dirty="0"/>
          </a:p>
          <a:p>
            <a:pPr marL="344487" lvl="1" indent="0">
              <a:buNone/>
            </a:pPr>
            <a:endParaRPr lang="en-US" dirty="0"/>
          </a:p>
          <a:p>
            <a:pPr marL="344487" lvl="1" indent="0">
              <a:buNone/>
            </a:pPr>
            <a:endParaRPr lang="en-US" dirty="0"/>
          </a:p>
          <a:p>
            <a:pPr marL="344487" lvl="1" indent="0">
              <a:buNone/>
            </a:pPr>
            <a:r>
              <a:rPr lang="en-US" dirty="0"/>
              <a:t>2. </a:t>
            </a:r>
            <a:r>
              <a:rPr lang="en-US" dirty="0">
                <a:solidFill>
                  <a:srgbClr val="FF0000"/>
                </a:solidFill>
              </a:rPr>
              <a:t>AI/ML techniques for improving (memory) system designs</a:t>
            </a:r>
          </a:p>
          <a:p>
            <a:pPr marL="344487" lvl="1" indent="0">
              <a:buNone/>
            </a:pP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54A31C70-F0E2-A2C2-3705-8873627DEB8B}"/>
              </a:ext>
            </a:extLst>
          </p:cNvPr>
          <p:cNvSpPr>
            <a:spLocks noChangeArrowheads="1"/>
          </p:cNvSpPr>
          <p:nvPr/>
        </p:nvSpPr>
        <p:spPr bwMode="auto">
          <a:xfrm>
            <a:off x="417534" y="4190628"/>
            <a:ext cx="7753200" cy="504056"/>
          </a:xfrm>
          <a:prstGeom prst="roundRect">
            <a:avLst>
              <a:gd name="adj" fmla="val 16667"/>
            </a:avLst>
          </a:prstGeom>
          <a:noFill/>
          <a:ln w="793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6" name="AutoShape 25">
            <a:extLst>
              <a:ext uri="{FF2B5EF4-FFF2-40B4-BE49-F238E27FC236}">
                <a16:creationId xmlns:a16="http://schemas.microsoft.com/office/drawing/2014/main" id="{71B41E8B-385D-A18A-6058-B9E6940AE7A5}"/>
              </a:ext>
            </a:extLst>
          </p:cNvPr>
          <p:cNvSpPr>
            <a:spLocks noChangeArrowheads="1"/>
          </p:cNvSpPr>
          <p:nvPr/>
        </p:nvSpPr>
        <p:spPr bwMode="auto">
          <a:xfrm>
            <a:off x="419200" y="2204864"/>
            <a:ext cx="7753200" cy="504056"/>
          </a:xfrm>
          <a:prstGeom prst="roundRect">
            <a:avLst>
              <a:gd name="adj" fmla="val 16667"/>
            </a:avLst>
          </a:prstGeom>
          <a:noFill/>
          <a:ln w="79375">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53682762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60356657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1072480"/>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Accelerating</a:t>
            </a:r>
          </a:p>
          <a:p>
            <a:pPr marL="0" indent="0" algn="ctr" eaLnBrk="1" hangingPunct="1">
              <a:buNone/>
            </a:pPr>
            <a:r>
              <a:rPr lang="en-US" sz="6000" dirty="0">
                <a:solidFill>
                  <a:srgbClr val="FF0000"/>
                </a:solidFill>
                <a:latin typeface="Tahoma" charset="0"/>
                <a:ea typeface="ＭＳ Ｐゴシック" charset="0"/>
                <a:cs typeface="ＭＳ Ｐゴシック" charset="0"/>
              </a:rPr>
              <a:t>Emerging Workloads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3044992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November 2022</a:t>
            </a:r>
          </a:p>
          <a:p>
            <a:r>
              <a:rPr lang="en-US" sz="2200" dirty="0"/>
              <a:t>Intel/SRC Research Program Review</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Autofit/>
          </a:bodyPr>
          <a:lstStyle/>
          <a:p>
            <a:pPr algn="ctr"/>
            <a:r>
              <a:rPr lang="en-US" sz="4400" dirty="0"/>
              <a:t>Memory System Design for AI/ML Accelerators &amp; ML/AI Techniques </a:t>
            </a:r>
            <a:br>
              <a:rPr lang="en-US" sz="4400" dirty="0"/>
            </a:br>
            <a:r>
              <a:rPr lang="en-US" sz="4400" dirty="0"/>
              <a:t>for Memory System Design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3287307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179512" y="1748408"/>
            <a:ext cx="8784976" cy="1752600"/>
          </a:xfrm>
        </p:spPr>
        <p:txBody>
          <a:bodyPr/>
          <a:lstStyle/>
          <a:p>
            <a:pPr algn="ctr"/>
            <a:r>
              <a:rPr lang="en-US" sz="4200" b="1" dirty="0"/>
              <a:t>Backup Slides: SRC Task</a:t>
            </a:r>
            <a:endParaRPr lang="en-US" sz="4200" dirty="0"/>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2099223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Goals in This Task</a:t>
            </a:r>
          </a:p>
        </p:txBody>
      </p:sp>
      <p:sp>
        <p:nvSpPr>
          <p:cNvPr id="3" name="Content Placeholder 2"/>
          <p:cNvSpPr>
            <a:spLocks noGrp="1"/>
          </p:cNvSpPr>
          <p:nvPr>
            <p:ph idx="1"/>
          </p:nvPr>
        </p:nvSpPr>
        <p:spPr>
          <a:xfrm>
            <a:off x="107504" y="908720"/>
            <a:ext cx="8928992" cy="5267672"/>
          </a:xfrm>
        </p:spPr>
        <p:txBody>
          <a:bodyPr/>
          <a:lstStyle/>
          <a:p>
            <a:r>
              <a:rPr lang="en-US" dirty="0">
                <a:solidFill>
                  <a:srgbClr val="7030A0"/>
                </a:solidFill>
              </a:rPr>
              <a:t>Two Major Goals: </a:t>
            </a:r>
          </a:p>
          <a:p>
            <a:endParaRPr lang="en-US" dirty="0">
              <a:solidFill>
                <a:srgbClr val="FF0000"/>
              </a:solidFill>
            </a:endParaRPr>
          </a:p>
          <a:p>
            <a:pPr marL="344487" lvl="1" indent="0">
              <a:buNone/>
            </a:pPr>
            <a:r>
              <a:rPr lang="en-US" dirty="0"/>
              <a:t>1. </a:t>
            </a:r>
            <a:r>
              <a:rPr lang="en-US" dirty="0">
                <a:solidFill>
                  <a:srgbClr val="0000FF"/>
                </a:solidFill>
              </a:rPr>
              <a:t>Memory system design for AI/ML workloads/accelerators</a:t>
            </a:r>
          </a:p>
          <a:p>
            <a:pPr marL="344487" lvl="1" indent="0">
              <a:buNone/>
            </a:pPr>
            <a:r>
              <a:rPr lang="en-US" dirty="0"/>
              <a:t>	</a:t>
            </a:r>
            <a:r>
              <a:rPr lang="en-US" dirty="0">
                <a:sym typeface="Wingdings" pitchFamily="2" charset="2"/>
              </a:rPr>
              <a:t> </a:t>
            </a:r>
            <a:r>
              <a:rPr lang="en-US" dirty="0"/>
              <a:t>in-depth exploration of memory system designs for cutting-edge and emerging machine learning accelerators </a:t>
            </a:r>
          </a:p>
          <a:p>
            <a:pPr marL="344487" lvl="1" indent="0">
              <a:buNone/>
            </a:pPr>
            <a:r>
              <a:rPr lang="en-US" dirty="0"/>
              <a:t>	</a:t>
            </a:r>
            <a:r>
              <a:rPr lang="en-US" dirty="0">
                <a:sym typeface="Wingdings" pitchFamily="2" charset="2"/>
              </a:rPr>
              <a:t> more efficient on-chip and off-chip memory systems</a:t>
            </a:r>
          </a:p>
          <a:p>
            <a:pPr marL="344487" lvl="1" indent="0">
              <a:buNone/>
            </a:pPr>
            <a:endParaRPr lang="en-US" dirty="0"/>
          </a:p>
          <a:p>
            <a:pPr marL="344487" lvl="1" indent="0">
              <a:buNone/>
            </a:pPr>
            <a:r>
              <a:rPr lang="en-US" dirty="0"/>
              <a:t>2. </a:t>
            </a:r>
            <a:r>
              <a:rPr lang="en-US" dirty="0">
                <a:solidFill>
                  <a:srgbClr val="FF0000"/>
                </a:solidFill>
              </a:rPr>
              <a:t>AI/ML techniques for improving memory system designs</a:t>
            </a:r>
          </a:p>
          <a:p>
            <a:pPr marL="344487" lvl="1" indent="0">
              <a:buNone/>
            </a:pPr>
            <a:r>
              <a:rPr lang="en-US" dirty="0"/>
              <a:t>	</a:t>
            </a:r>
            <a:r>
              <a:rPr lang="en-US" dirty="0">
                <a:sym typeface="Wingdings" pitchFamily="2" charset="2"/>
              </a:rPr>
              <a:t> </a:t>
            </a:r>
            <a:r>
              <a:rPr lang="en-US" dirty="0"/>
              <a:t>take a comprehensive look at memory system design and make it data driven, i.e., based on machine learning </a:t>
            </a:r>
          </a:p>
          <a:p>
            <a:pPr marL="344487" lvl="1" indent="0">
              <a:buNone/>
            </a:pPr>
            <a:r>
              <a:rPr lang="en-US" dirty="0"/>
              <a:t>	</a:t>
            </a:r>
            <a:r>
              <a:rPr lang="en-US" dirty="0">
                <a:sym typeface="Wingdings" pitchFamily="2" charset="2"/>
              </a:rPr>
              <a:t> more effective </a:t>
            </a:r>
            <a:r>
              <a:rPr lang="en-US" dirty="0"/>
              <a:t>cache/memory/prefetch/thread controllers and data/resource management/mapping/scheduling policies</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979741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14883144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179512" y="1748408"/>
            <a:ext cx="8784976" cy="1752600"/>
          </a:xfrm>
        </p:spPr>
        <p:txBody>
          <a:bodyPr/>
          <a:lstStyle/>
          <a:p>
            <a:pPr algn="ctr"/>
            <a:r>
              <a:rPr lang="en-US" sz="4200" b="1" dirty="0"/>
              <a:t>Backup Slides: Pythia</a:t>
            </a:r>
            <a:endParaRPr lang="en-US" sz="4200" dirty="0"/>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1910927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8A5D72-D24E-0F4A-8AF5-D0AFC750711D}"/>
              </a:ext>
            </a:extLst>
          </p:cNvPr>
          <p:cNvSpPr>
            <a:spLocks noGrp="1"/>
          </p:cNvSpPr>
          <p:nvPr>
            <p:ph type="title"/>
          </p:nvPr>
        </p:nvSpPr>
        <p:spPr/>
        <p:txBody>
          <a:bodyPr/>
          <a:lstStyle/>
          <a:p>
            <a:r>
              <a:rPr lang="en-US" sz="3200" dirty="0"/>
              <a:t>Performance Improvement via Customization</a:t>
            </a:r>
          </a:p>
        </p:txBody>
      </p:sp>
      <p:sp>
        <p:nvSpPr>
          <p:cNvPr id="5" name="Content Placeholder 4">
            <a:extLst>
              <a:ext uri="{FF2B5EF4-FFF2-40B4-BE49-F238E27FC236}">
                <a16:creationId xmlns:a16="http://schemas.microsoft.com/office/drawing/2014/main" id="{8C414829-E5F9-4444-A455-F8B478F3264B}"/>
              </a:ext>
            </a:extLst>
          </p:cNvPr>
          <p:cNvSpPr>
            <a:spLocks noGrp="1"/>
          </p:cNvSpPr>
          <p:nvPr>
            <p:ph idx="1"/>
          </p:nvPr>
        </p:nvSpPr>
        <p:spPr>
          <a:xfrm>
            <a:off x="169011" y="936172"/>
            <a:ext cx="8894602" cy="5789494"/>
          </a:xfrm>
        </p:spPr>
        <p:txBody>
          <a:bodyPr/>
          <a:lstStyle/>
          <a:p>
            <a:r>
              <a:rPr lang="en-US" sz="3000" dirty="0">
                <a:latin typeface="Calibri" panose="020F0502020204030204" pitchFamily="34" charset="0"/>
                <a:cs typeface="Calibri" panose="020F0502020204030204" pitchFamily="34" charset="0"/>
              </a:rPr>
              <a:t>Reward value customization</a:t>
            </a:r>
          </a:p>
          <a:p>
            <a:endParaRPr lang="en-US" sz="3000" b="1" dirty="0">
              <a:solidFill>
                <a:srgbClr val="000CFF"/>
              </a:solidFill>
              <a:latin typeface="Calibri" panose="020F0502020204030204" pitchFamily="34" charset="0"/>
              <a:cs typeface="Calibri" panose="020F0502020204030204" pitchFamily="34" charset="0"/>
            </a:endParaRPr>
          </a:p>
          <a:p>
            <a:r>
              <a:rPr lang="en-US" sz="3000" b="1" dirty="0">
                <a:solidFill>
                  <a:srgbClr val="000CFF"/>
                </a:solidFill>
                <a:latin typeface="Calibri" panose="020F0502020204030204" pitchFamily="34" charset="0"/>
                <a:cs typeface="Calibri" panose="020F0502020204030204" pitchFamily="34" charset="0"/>
              </a:rPr>
              <a:t>Strict Pythia configuration</a:t>
            </a:r>
          </a:p>
          <a:p>
            <a:pPr lvl="1"/>
            <a:r>
              <a:rPr lang="en-US" sz="2600" b="1" dirty="0">
                <a:solidFill>
                  <a:schemeClr val="accent6"/>
                </a:solidFill>
                <a:latin typeface="Calibri" panose="020F0502020204030204" pitchFamily="34" charset="0"/>
                <a:cs typeface="Calibri" panose="020F0502020204030204" pitchFamily="34" charset="0"/>
              </a:rPr>
              <a:t>Increasing</a:t>
            </a:r>
            <a:r>
              <a:rPr lang="en-US" sz="2600" dirty="0">
                <a:latin typeface="Calibri" panose="020F0502020204030204" pitchFamily="34" charset="0"/>
                <a:cs typeface="Calibri" panose="020F0502020204030204" pitchFamily="34" charset="0"/>
              </a:rPr>
              <a:t> the rewards for </a:t>
            </a:r>
            <a:r>
              <a:rPr lang="en-US" sz="2600" b="1" dirty="0">
                <a:solidFill>
                  <a:schemeClr val="accent6"/>
                </a:solidFill>
                <a:latin typeface="Calibri" panose="020F0502020204030204" pitchFamily="34" charset="0"/>
                <a:cs typeface="Calibri" panose="020F0502020204030204" pitchFamily="34" charset="0"/>
              </a:rPr>
              <a:t>no prefetching</a:t>
            </a:r>
          </a:p>
          <a:p>
            <a:pPr lvl="1"/>
            <a:r>
              <a:rPr lang="en-US" sz="2600" b="1" dirty="0">
                <a:solidFill>
                  <a:srgbClr val="C00000"/>
                </a:solidFill>
                <a:latin typeface="Calibri" panose="020F0502020204030204" pitchFamily="34" charset="0"/>
                <a:cs typeface="Calibri" panose="020F0502020204030204" pitchFamily="34" charset="0"/>
              </a:rPr>
              <a:t>Decreasing</a:t>
            </a:r>
            <a:r>
              <a:rPr lang="en-US" sz="2600" dirty="0">
                <a:latin typeface="Calibri" panose="020F0502020204030204" pitchFamily="34" charset="0"/>
                <a:cs typeface="Calibri" panose="020F0502020204030204" pitchFamily="34" charset="0"/>
              </a:rPr>
              <a:t> the rewards for </a:t>
            </a:r>
            <a:r>
              <a:rPr lang="en-US" sz="2600" b="1" dirty="0">
                <a:solidFill>
                  <a:srgbClr val="C00000"/>
                </a:solidFill>
                <a:latin typeface="Calibri" panose="020F0502020204030204" pitchFamily="34" charset="0"/>
                <a:cs typeface="Calibri" panose="020F0502020204030204" pitchFamily="34" charset="0"/>
              </a:rPr>
              <a:t>inaccurate prefetching</a:t>
            </a:r>
            <a:endParaRPr lang="en-US"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Strict Pythia is </a:t>
            </a:r>
            <a:r>
              <a:rPr lang="en-US" sz="3000" b="1" dirty="0">
                <a:solidFill>
                  <a:schemeClr val="accent6"/>
                </a:solidFill>
                <a:latin typeface="Calibri" panose="020F0502020204030204" pitchFamily="34" charset="0"/>
                <a:cs typeface="Calibri" panose="020F0502020204030204" pitchFamily="34" charset="0"/>
              </a:rPr>
              <a:t>more conservative</a:t>
            </a:r>
            <a:r>
              <a:rPr lang="en-US" sz="3000" dirty="0">
                <a:latin typeface="Calibri" panose="020F0502020204030204" pitchFamily="34" charset="0"/>
                <a:cs typeface="Calibri" panose="020F0502020204030204" pitchFamily="34" charset="0"/>
              </a:rPr>
              <a:t> in generating prefetch requests than the basic Pythia</a:t>
            </a:r>
            <a:endParaRPr lang="en-US"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Evaluate on all </a:t>
            </a:r>
            <a:r>
              <a:rPr lang="en-US" sz="3000" b="1" dirty="0" err="1">
                <a:solidFill>
                  <a:srgbClr val="7030A0"/>
                </a:solidFill>
                <a:latin typeface="Calibri" panose="020F0502020204030204" pitchFamily="34" charset="0"/>
                <a:cs typeface="Calibri" panose="020F0502020204030204" pitchFamily="34" charset="0"/>
              </a:rPr>
              <a:t>Ligra</a:t>
            </a:r>
            <a:r>
              <a:rPr lang="en-US" sz="3000" b="1" dirty="0">
                <a:solidFill>
                  <a:srgbClr val="7030A0"/>
                </a:solidFill>
                <a:latin typeface="Calibri" panose="020F0502020204030204" pitchFamily="34" charset="0"/>
                <a:cs typeface="Calibri" panose="020F0502020204030204" pitchFamily="34" charset="0"/>
              </a:rPr>
              <a:t> graph processing workloads</a:t>
            </a:r>
          </a:p>
        </p:txBody>
      </p:sp>
    </p:spTree>
    <p:extLst>
      <p:ext uri="{BB962C8B-B14F-4D97-AF65-F5344CB8AC3E}">
        <p14:creationId xmlns:p14="http://schemas.microsoft.com/office/powerpoint/2010/main" val="29689644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normAutofit lnSpcReduction="10000"/>
          </a:bodyPr>
          <a:lstStyle/>
          <a:p>
            <a:r>
              <a:rPr lang="en-US" dirty="0">
                <a:latin typeface="Calibri" panose="020F0502020204030204" pitchFamily="34" charset="0"/>
                <a:cs typeface="Calibri" panose="020F0502020204030204" pitchFamily="34" charset="0"/>
              </a:rPr>
              <a:t>Performance comparison with </a:t>
            </a:r>
            <a:r>
              <a:rPr lang="en-US" b="1" dirty="0">
                <a:solidFill>
                  <a:srgbClr val="C00000"/>
                </a:solidFill>
                <a:latin typeface="Calibri" panose="020F0502020204030204" pitchFamily="34" charset="0"/>
                <a:cs typeface="Calibri" panose="020F0502020204030204" pitchFamily="34" charset="0"/>
              </a:rPr>
              <a:t>unseen traces</a:t>
            </a:r>
          </a:p>
          <a:p>
            <a:pPr lvl="1"/>
            <a:r>
              <a:rPr lang="en-US" dirty="0">
                <a:latin typeface="Calibri" panose="020F0502020204030204" pitchFamily="34" charset="0"/>
                <a:cs typeface="Calibri" panose="020F0502020204030204" pitchFamily="34" charset="0"/>
              </a:rPr>
              <a:t>Pythia provides </a:t>
            </a:r>
            <a:r>
              <a:rPr lang="en-US" b="1" dirty="0">
                <a:solidFill>
                  <a:srgbClr val="C00000"/>
                </a:solidFill>
                <a:latin typeface="Calibri" panose="020F0502020204030204" pitchFamily="34" charset="0"/>
                <a:cs typeface="Calibri" panose="020F0502020204030204" pitchFamily="34" charset="0"/>
              </a:rPr>
              <a:t>equally high</a:t>
            </a:r>
            <a:r>
              <a:rPr lang="en-US" dirty="0">
                <a:latin typeface="Calibri" panose="020F0502020204030204" pitchFamily="34" charset="0"/>
                <a:cs typeface="Calibri" panose="020F0502020204030204" pitchFamily="34" charset="0"/>
              </a:rPr>
              <a:t> performance benefits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Comparison against </a:t>
            </a:r>
            <a:r>
              <a:rPr lang="en-US" b="1" dirty="0">
                <a:solidFill>
                  <a:srgbClr val="000CFF"/>
                </a:solidFill>
                <a:latin typeface="Calibri" panose="020F0502020204030204" pitchFamily="34" charset="0"/>
                <a:cs typeface="Calibri" panose="020F0502020204030204" pitchFamily="34" charset="0"/>
              </a:rPr>
              <a:t>multi-level prefetchers</a:t>
            </a:r>
            <a:endParaRPr lang="en-US" b="1" dirty="0">
              <a:solidFill>
                <a:srgbClr val="C00000"/>
              </a:solidFill>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Pythia </a:t>
            </a:r>
            <a:r>
              <a:rPr lang="en-US" b="1" dirty="0">
                <a:solidFill>
                  <a:srgbClr val="000CFF"/>
                </a:solidFill>
                <a:latin typeface="Calibri" panose="020F0502020204030204" pitchFamily="34" charset="0"/>
                <a:cs typeface="Calibri" panose="020F0502020204030204" pitchFamily="34" charset="0"/>
              </a:rPr>
              <a:t>outperforms</a:t>
            </a:r>
            <a:r>
              <a:rPr lang="en-US" dirty="0">
                <a:latin typeface="Calibri" panose="020F0502020204030204" pitchFamily="34" charset="0"/>
                <a:cs typeface="Calibri" panose="020F0502020204030204" pitchFamily="34" charset="0"/>
              </a:rPr>
              <a:t> prior best multi-level prefetchers</a:t>
            </a:r>
          </a:p>
          <a:p>
            <a:pPr lvl="1"/>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Understanding Pythia’s learning with </a:t>
            </a:r>
            <a:r>
              <a:rPr lang="en-US" b="1" dirty="0">
                <a:solidFill>
                  <a:schemeClr val="accent2"/>
                </a:solidFill>
                <a:latin typeface="Calibri" panose="020F0502020204030204" pitchFamily="34" charset="0"/>
                <a:cs typeface="Calibri" panose="020F0502020204030204" pitchFamily="34" charset="0"/>
              </a:rPr>
              <a:t>a case study</a:t>
            </a:r>
          </a:p>
          <a:p>
            <a:pPr lvl="1"/>
            <a:r>
              <a:rPr lang="en-US" dirty="0">
                <a:latin typeface="Calibri" panose="020F0502020204030204" pitchFamily="34" charset="0"/>
                <a:cs typeface="Calibri" panose="020F0502020204030204" pitchFamily="34" charset="0"/>
              </a:rPr>
              <a:t>We reason towards </a:t>
            </a:r>
            <a:r>
              <a:rPr lang="en-US" b="1" dirty="0">
                <a:solidFill>
                  <a:schemeClr val="accent2"/>
                </a:solidFill>
                <a:latin typeface="Calibri" panose="020F0502020204030204" pitchFamily="34" charset="0"/>
                <a:cs typeface="Calibri" panose="020F0502020204030204" pitchFamily="34" charset="0"/>
              </a:rPr>
              <a:t>the correctness</a:t>
            </a:r>
            <a:r>
              <a:rPr lang="en-US" dirty="0">
                <a:latin typeface="Calibri" panose="020F0502020204030204" pitchFamily="34" charset="0"/>
                <a:cs typeface="Calibri" panose="020F0502020204030204" pitchFamily="34" charset="0"/>
              </a:rPr>
              <a:t> of Pythia’s decision</a:t>
            </a:r>
          </a:p>
          <a:p>
            <a:endParaRPr lang="en-US" b="1" dirty="0">
              <a:solidFill>
                <a:schemeClr val="accent6"/>
              </a:solidFill>
              <a:latin typeface="Calibri" panose="020F0502020204030204" pitchFamily="34" charset="0"/>
              <a:cs typeface="Calibri" panose="020F0502020204030204" pitchFamily="34" charset="0"/>
            </a:endParaRPr>
          </a:p>
          <a:p>
            <a:r>
              <a:rPr lang="en-US" b="1" dirty="0">
                <a:solidFill>
                  <a:schemeClr val="accent6"/>
                </a:solidFill>
                <a:latin typeface="Calibri" panose="020F0502020204030204" pitchFamily="34" charset="0"/>
                <a:cs typeface="Calibri" panose="020F0502020204030204" pitchFamily="34" charset="0"/>
              </a:rPr>
              <a:t>Performance sensitivity</a:t>
            </a:r>
            <a:r>
              <a:rPr lang="en-US" dirty="0">
                <a:latin typeface="Calibri" panose="020F0502020204030204" pitchFamily="34" charset="0"/>
                <a:cs typeface="Calibri" panose="020F0502020204030204" pitchFamily="34" charset="0"/>
              </a:rPr>
              <a:t> towards different features and hyperparameter values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Detailed single-core and four-core performance</a:t>
            </a:r>
            <a:endParaRPr lang="en-US" b="1" dirty="0">
              <a:solidFill>
                <a:srgbClr val="C00000"/>
              </a:solidFill>
              <a:latin typeface="Calibri" panose="020F0502020204030204" pitchFamily="34" charset="0"/>
              <a:cs typeface="Calibri" panose="020F0502020204030204" pitchFamily="34" charset="0"/>
            </a:endParaRPr>
          </a:p>
          <a:p>
            <a:pPr>
              <a:buFont typeface="Wingdings" pitchFamily="2" charset="2"/>
              <a:buChar char="ü"/>
            </a:pPr>
            <a:endParaRPr lang="en-US"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632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normAutofit lnSpcReduction="10000"/>
          </a:bodyPr>
          <a:lstStyle/>
          <a:p>
            <a:r>
              <a:rPr lang="en-US" dirty="0"/>
              <a:t>Performance comparison with </a:t>
            </a:r>
            <a:r>
              <a:rPr lang="en-US" b="1" dirty="0">
                <a:solidFill>
                  <a:srgbClr val="C00000"/>
                </a:solidFill>
              </a:rPr>
              <a:t>unseen traces</a:t>
            </a:r>
          </a:p>
          <a:p>
            <a:pPr lvl="1"/>
            <a:r>
              <a:rPr lang="en-US" dirty="0"/>
              <a:t>Pythia provides equally high performance benefits</a:t>
            </a:r>
            <a:br>
              <a:rPr lang="en-US" dirty="0"/>
            </a:br>
            <a:endParaRPr lang="en-US" dirty="0"/>
          </a:p>
          <a:p>
            <a:r>
              <a:rPr lang="en-US" dirty="0"/>
              <a:t>Comparison against </a:t>
            </a:r>
            <a:r>
              <a:rPr lang="en-US" b="1" dirty="0">
                <a:solidFill>
                  <a:srgbClr val="000CFF"/>
                </a:solidFill>
              </a:rPr>
              <a:t>multi-level prefetchers</a:t>
            </a:r>
            <a:endParaRPr lang="en-US" b="1" dirty="0">
              <a:solidFill>
                <a:srgbClr val="C00000"/>
              </a:solidFill>
            </a:endParaRPr>
          </a:p>
          <a:p>
            <a:pPr lvl="1"/>
            <a:r>
              <a:rPr lang="en-US" dirty="0"/>
              <a:t>Pythia outperforms prior best multi-level prefetchers</a:t>
            </a:r>
          </a:p>
          <a:p>
            <a:pPr lvl="1"/>
            <a:endParaRPr lang="en-US" dirty="0"/>
          </a:p>
          <a:p>
            <a:r>
              <a:rPr lang="en-US" dirty="0"/>
              <a:t>Understanding Pythia’s learning with </a:t>
            </a:r>
            <a:r>
              <a:rPr lang="en-US" b="1" dirty="0">
                <a:solidFill>
                  <a:schemeClr val="accent2"/>
                </a:solidFill>
              </a:rPr>
              <a:t>a case study</a:t>
            </a:r>
          </a:p>
          <a:p>
            <a:pPr lvl="1"/>
            <a:r>
              <a:rPr lang="en-US" dirty="0"/>
              <a:t>We reason towards the correctness of Pythia’s decision</a:t>
            </a:r>
          </a:p>
          <a:p>
            <a:endParaRPr lang="en-US" b="1" dirty="0">
              <a:solidFill>
                <a:schemeClr val="accent6"/>
              </a:solidFill>
            </a:endParaRPr>
          </a:p>
          <a:p>
            <a:r>
              <a:rPr lang="en-US" b="1" dirty="0">
                <a:solidFill>
                  <a:schemeClr val="accent6"/>
                </a:solidFill>
              </a:rPr>
              <a:t>Performance sensitivity</a:t>
            </a:r>
            <a:r>
              <a:rPr lang="en-US" dirty="0"/>
              <a:t> towards different features and hyperparameter values</a:t>
            </a:r>
          </a:p>
          <a:p>
            <a:endParaRPr lang="en-US" dirty="0"/>
          </a:p>
          <a:p>
            <a:r>
              <a:rPr lang="en-US" dirty="0"/>
              <a:t>Detailed single-core and four-core performance</a:t>
            </a:r>
            <a:endParaRPr lang="en-US" b="1" dirty="0">
              <a:solidFill>
                <a:srgbClr val="C00000"/>
              </a:solidFill>
            </a:endParaRPr>
          </a:p>
          <a:p>
            <a:pPr>
              <a:buFont typeface="Wingdings" pitchFamily="2" charset="2"/>
              <a:buChar char="ü"/>
            </a:pPr>
            <a:endParaRPr lang="en-US" b="1" dirty="0">
              <a:solidFill>
                <a:srgbClr val="C00000"/>
              </a:solidFill>
            </a:endParaRPr>
          </a:p>
        </p:txBody>
      </p:sp>
      <p:sp>
        <p:nvSpPr>
          <p:cNvPr id="6" name="Rectangle 5">
            <a:extLst>
              <a:ext uri="{FF2B5EF4-FFF2-40B4-BE49-F238E27FC236}">
                <a16:creationId xmlns:a16="http://schemas.microsoft.com/office/drawing/2014/main" id="{E6F44A4A-BB04-3A40-AA0C-1FAF328BF33C}"/>
              </a:ext>
            </a:extLst>
          </p:cNvPr>
          <p:cNvSpPr/>
          <p:nvPr/>
        </p:nvSpPr>
        <p:spPr>
          <a:xfrm>
            <a:off x="169011" y="874643"/>
            <a:ext cx="8736450" cy="55420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329752B-1A8B-6144-9B45-3FF3BF816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39" y="2302611"/>
            <a:ext cx="8635117" cy="1920693"/>
          </a:xfrm>
          <a:prstGeom prst="rect">
            <a:avLst/>
          </a:prstGeom>
          <a:ln w="28575">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4E21BB4-2BC2-3449-A3CD-747FA23CAAD4}"/>
              </a:ext>
            </a:extLst>
          </p:cNvPr>
          <p:cNvSpPr txBox="1"/>
          <p:nvPr/>
        </p:nvSpPr>
        <p:spPr>
          <a:xfrm>
            <a:off x="2172522" y="4359529"/>
            <a:ext cx="4729428"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4">
                  <a:extLst>
                    <a:ext uri="{A12FA001-AC4F-418D-AE19-62706E023703}">
                      <ahyp:hlinkClr xmlns:ahyp="http://schemas.microsoft.com/office/drawing/2018/hyperlinkcolor" val="tx"/>
                    </a:ext>
                  </a:extLst>
                </a:hlinkClick>
              </a:rPr>
              <a:t>https://arxiv.org/pdf/2109.12021.pdf</a:t>
            </a:r>
            <a:endParaRPr kumimoji="0" lang="en-US" sz="18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11348477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179512" y="1748408"/>
            <a:ext cx="8784976" cy="1752600"/>
          </a:xfrm>
        </p:spPr>
        <p:txBody>
          <a:bodyPr/>
          <a:lstStyle/>
          <a:p>
            <a:pPr algn="ctr"/>
            <a:r>
              <a:rPr lang="en-US" sz="4200" b="1" dirty="0"/>
              <a:t>Backup Slides: Hermes</a:t>
            </a:r>
            <a:endParaRPr lang="en-US" sz="4200" dirty="0"/>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370790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481BE4FB-D352-BFE9-C8B5-77D3A52703D0}"/>
              </a:ext>
            </a:extLst>
          </p:cNvPr>
          <p:cNvSpPr>
            <a:spLocks noGrp="1"/>
          </p:cNvSpPr>
          <p:nvPr>
            <p:ph type="title"/>
          </p:nvPr>
        </p:nvSpPr>
        <p:spPr/>
        <p:txBody>
          <a:bodyPr/>
          <a:lstStyle/>
          <a:p>
            <a:r>
              <a:rPr lang="en-US" sz="3200" dirty="0">
                <a:latin typeface="Corbel" panose="020B0503020204020204" pitchFamily="34" charset="0"/>
              </a:rPr>
              <a:t>Latency Configuration</a:t>
            </a:r>
          </a:p>
        </p:txBody>
      </p:sp>
      <p:pic>
        <p:nvPicPr>
          <p:cNvPr id="99" name="Picture 98">
            <a:extLst>
              <a:ext uri="{FF2B5EF4-FFF2-40B4-BE49-F238E27FC236}">
                <a16:creationId xmlns:a16="http://schemas.microsoft.com/office/drawing/2014/main" id="{AB495C62-EF13-2BEF-B341-6D5AF5E0525F}"/>
              </a:ext>
            </a:extLst>
          </p:cNvPr>
          <p:cNvPicPr>
            <a:picLocks noChangeAspect="1"/>
          </p:cNvPicPr>
          <p:nvPr/>
        </p:nvPicPr>
        <p:blipFill>
          <a:blip r:embed="rId3"/>
          <a:stretch>
            <a:fillRect/>
          </a:stretch>
        </p:blipFill>
        <p:spPr>
          <a:xfrm>
            <a:off x="255508" y="1224104"/>
            <a:ext cx="3231560" cy="4633487"/>
          </a:xfrm>
          <a:prstGeom prst="rect">
            <a:avLst/>
          </a:prstGeom>
        </p:spPr>
      </p:pic>
      <p:sp>
        <p:nvSpPr>
          <p:cNvPr id="100" name="TextBox 99">
            <a:extLst>
              <a:ext uri="{FF2B5EF4-FFF2-40B4-BE49-F238E27FC236}">
                <a16:creationId xmlns:a16="http://schemas.microsoft.com/office/drawing/2014/main" id="{48A2E33B-E2D8-3241-6351-B9AA1F0EB139}"/>
              </a:ext>
            </a:extLst>
          </p:cNvPr>
          <p:cNvSpPr txBox="1"/>
          <p:nvPr/>
        </p:nvSpPr>
        <p:spPr>
          <a:xfrm>
            <a:off x="3775295" y="968721"/>
            <a:ext cx="5042780"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Cache </a:t>
            </a:r>
            <a:r>
              <a:rPr kumimoji="0" lang="en-US" sz="2400" b="1" i="1" u="none" strike="noStrike" kern="1200" cap="none" spc="0" normalizeH="0" baseline="0" noProof="0" dirty="0">
                <a:ln>
                  <a:noFill/>
                </a:ln>
                <a:solidFill>
                  <a:srgbClr val="4472C4"/>
                </a:solidFill>
                <a:effectLst/>
                <a:uLnTx/>
                <a:uFillTx/>
                <a:latin typeface="Corbel" panose="020B0503020204020204" pitchFamily="34" charset="0"/>
                <a:ea typeface="+mn-ea"/>
                <a:cs typeface="+mn-cs"/>
              </a:rPr>
              <a:t>round-trip</a:t>
            </a: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 latency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L1-D: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5</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cycles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15</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cycles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55</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cycles</a:t>
            </a:r>
          </a:p>
        </p:txBody>
      </p:sp>
      <p:sp>
        <p:nvSpPr>
          <p:cNvPr id="101" name="TextBox 100">
            <a:extLst>
              <a:ext uri="{FF2B5EF4-FFF2-40B4-BE49-F238E27FC236}">
                <a16:creationId xmlns:a16="http://schemas.microsoft.com/office/drawing/2014/main" id="{631CF285-D506-E6F0-2ADF-9D8ED43CB793}"/>
              </a:ext>
            </a:extLst>
          </p:cNvPr>
          <p:cNvSpPr txBox="1"/>
          <p:nvPr/>
        </p:nvSpPr>
        <p:spPr>
          <a:xfrm>
            <a:off x="3802455" y="2978590"/>
            <a:ext cx="5086033" cy="144655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Hermes request issue latency </a:t>
            </a: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(incurred after address translation)</a:t>
            </a:r>
            <a:endParaRPr kumimoji="0" lang="en-US" sz="20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1" i="0" u="none" strike="noStrike" kern="1200" cap="none" spc="0" normalizeH="0" baseline="0" noProof="0" dirty="0">
              <a:ln>
                <a:noFill/>
              </a:ln>
              <a:solidFill>
                <a:srgbClr val="941100"/>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41100"/>
                </a:solidFill>
                <a:effectLst/>
                <a:uLnTx/>
                <a:uFillTx/>
                <a:latin typeface="Corbel" panose="020B0503020204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Depends 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Interconnect</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between POPET and MC</a:t>
            </a:r>
          </a:p>
        </p:txBody>
      </p:sp>
      <p:cxnSp>
        <p:nvCxnSpPr>
          <p:cNvPr id="106" name="Straight Arrow Connector 105">
            <a:extLst>
              <a:ext uri="{FF2B5EF4-FFF2-40B4-BE49-F238E27FC236}">
                <a16:creationId xmlns:a16="http://schemas.microsoft.com/office/drawing/2014/main" id="{ABB832CB-E78D-4188-C09E-DBCF318006F9}"/>
              </a:ext>
            </a:extLst>
          </p:cNvPr>
          <p:cNvCxnSpPr>
            <a:cxnSpLocks/>
          </p:cNvCxnSpPr>
          <p:nvPr/>
        </p:nvCxnSpPr>
        <p:spPr>
          <a:xfrm>
            <a:off x="4605699" y="5080123"/>
            <a:ext cx="3446829" cy="0"/>
          </a:xfrm>
          <a:prstGeom prst="straightConnector1">
            <a:avLst/>
          </a:prstGeom>
          <a:ln w="28575">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4A7F2EA-570E-635E-F5B0-D4641746E73D}"/>
              </a:ext>
            </a:extLst>
          </p:cNvPr>
          <p:cNvCxnSpPr/>
          <p:nvPr/>
        </p:nvCxnSpPr>
        <p:spPr>
          <a:xfrm>
            <a:off x="4605699" y="4980535"/>
            <a:ext cx="0" cy="19917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259BC7-89BD-A7E9-F5B7-74629600EB95}"/>
              </a:ext>
            </a:extLst>
          </p:cNvPr>
          <p:cNvCxnSpPr/>
          <p:nvPr/>
        </p:nvCxnSpPr>
        <p:spPr>
          <a:xfrm>
            <a:off x="8052528" y="4972997"/>
            <a:ext cx="0" cy="19917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6A6D9105-A2FA-A4A9-7906-5830F764FC94}"/>
              </a:ext>
            </a:extLst>
          </p:cNvPr>
          <p:cNvSpPr txBox="1"/>
          <p:nvPr/>
        </p:nvSpPr>
        <p:spPr>
          <a:xfrm>
            <a:off x="4302408" y="5202374"/>
            <a:ext cx="9605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cycles</a:t>
            </a:r>
          </a:p>
        </p:txBody>
      </p:sp>
      <p:sp>
        <p:nvSpPr>
          <p:cNvPr id="111" name="TextBox 110">
            <a:extLst>
              <a:ext uri="{FF2B5EF4-FFF2-40B4-BE49-F238E27FC236}">
                <a16:creationId xmlns:a16="http://schemas.microsoft.com/office/drawing/2014/main" id="{9DA4A2C3-4166-9AB2-8D00-09E1A85C952A}"/>
              </a:ext>
            </a:extLst>
          </p:cNvPr>
          <p:cNvSpPr txBox="1"/>
          <p:nvPr/>
        </p:nvSpPr>
        <p:spPr>
          <a:xfrm>
            <a:off x="7772477" y="5202373"/>
            <a:ext cx="111601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24</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cycles</a:t>
            </a:r>
          </a:p>
        </p:txBody>
      </p:sp>
      <p:sp>
        <p:nvSpPr>
          <p:cNvPr id="113" name="Rounded Rectangle 112">
            <a:extLst>
              <a:ext uri="{FF2B5EF4-FFF2-40B4-BE49-F238E27FC236}">
                <a16:creationId xmlns:a16="http://schemas.microsoft.com/office/drawing/2014/main" id="{A6CA540D-11EA-D0C7-43F8-955A894B62B0}"/>
              </a:ext>
            </a:extLst>
          </p:cNvPr>
          <p:cNvSpPr/>
          <p:nvPr/>
        </p:nvSpPr>
        <p:spPr>
          <a:xfrm>
            <a:off x="5743418" y="5543936"/>
            <a:ext cx="1267471" cy="420992"/>
          </a:xfrm>
          <a:prstGeom prst="roundRect">
            <a:avLst/>
          </a:prstGeom>
          <a:solidFill>
            <a:schemeClr val="accent6"/>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6</a:t>
            </a: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cycles</a:t>
            </a:r>
          </a:p>
        </p:txBody>
      </p:sp>
      <p:sp>
        <p:nvSpPr>
          <p:cNvPr id="114" name="Freeform 113">
            <a:extLst>
              <a:ext uri="{FF2B5EF4-FFF2-40B4-BE49-F238E27FC236}">
                <a16:creationId xmlns:a16="http://schemas.microsoft.com/office/drawing/2014/main" id="{31FE46E5-9663-E013-8328-7D28468712FE}"/>
              </a:ext>
            </a:extLst>
          </p:cNvPr>
          <p:cNvSpPr/>
          <p:nvPr/>
        </p:nvSpPr>
        <p:spPr>
          <a:xfrm>
            <a:off x="5814337" y="5147993"/>
            <a:ext cx="543208" cy="344031"/>
          </a:xfrm>
          <a:custGeom>
            <a:avLst/>
            <a:gdLst>
              <a:gd name="connsiteX0" fmla="*/ 543208 w 543208"/>
              <a:gd name="connsiteY0" fmla="*/ 344031 h 344031"/>
              <a:gd name="connsiteX1" fmla="*/ 452674 w 543208"/>
              <a:gd name="connsiteY1" fmla="*/ 172015 h 344031"/>
              <a:gd name="connsiteX2" fmla="*/ 0 w 543208"/>
              <a:gd name="connsiteY2" fmla="*/ 0 h 344031"/>
            </a:gdLst>
            <a:ahLst/>
            <a:cxnLst>
              <a:cxn ang="0">
                <a:pos x="connsiteX0" y="connsiteY0"/>
              </a:cxn>
              <a:cxn ang="0">
                <a:pos x="connsiteX1" y="connsiteY1"/>
              </a:cxn>
              <a:cxn ang="0">
                <a:pos x="connsiteX2" y="connsiteY2"/>
              </a:cxn>
            </a:cxnLst>
            <a:rect l="l" t="t" r="r" b="b"/>
            <a:pathLst>
              <a:path w="543208" h="344031">
                <a:moveTo>
                  <a:pt x="543208" y="344031"/>
                </a:moveTo>
                <a:cubicBezTo>
                  <a:pt x="543208" y="286692"/>
                  <a:pt x="543209" y="229353"/>
                  <a:pt x="452674" y="172015"/>
                </a:cubicBezTo>
                <a:cubicBezTo>
                  <a:pt x="362139" y="114676"/>
                  <a:pt x="181069" y="57338"/>
                  <a:pt x="0" y="0"/>
                </a:cubicBez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Graphic 115" descr="Star with solid fill">
            <a:extLst>
              <a:ext uri="{FF2B5EF4-FFF2-40B4-BE49-F238E27FC236}">
                <a16:creationId xmlns:a16="http://schemas.microsoft.com/office/drawing/2014/main" id="{07B22218-3646-D7F9-302D-B295C86C03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9207" y="4865349"/>
            <a:ext cx="414473" cy="414473"/>
          </a:xfrm>
          <a:prstGeom prst="rect">
            <a:avLst/>
          </a:prstGeom>
        </p:spPr>
      </p:pic>
      <p:sp>
        <p:nvSpPr>
          <p:cNvPr id="117" name="Curved Left Arrow 116">
            <a:extLst>
              <a:ext uri="{FF2B5EF4-FFF2-40B4-BE49-F238E27FC236}">
                <a16:creationId xmlns:a16="http://schemas.microsoft.com/office/drawing/2014/main" id="{FFF8E54B-5FD0-3C84-D150-B8DA5D9AA1C6}"/>
              </a:ext>
            </a:extLst>
          </p:cNvPr>
          <p:cNvSpPr/>
          <p:nvPr/>
        </p:nvSpPr>
        <p:spPr>
          <a:xfrm rot="5400000">
            <a:off x="1283279" y="1579734"/>
            <a:ext cx="421079" cy="43919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Curved Left Arrow 117">
            <a:extLst>
              <a:ext uri="{FF2B5EF4-FFF2-40B4-BE49-F238E27FC236}">
                <a16:creationId xmlns:a16="http://schemas.microsoft.com/office/drawing/2014/main" id="{B3F27237-C9AD-AD3A-D1EB-67902AD7AE21}"/>
              </a:ext>
            </a:extLst>
          </p:cNvPr>
          <p:cNvSpPr/>
          <p:nvPr/>
        </p:nvSpPr>
        <p:spPr>
          <a:xfrm rot="5400000">
            <a:off x="961883" y="1901133"/>
            <a:ext cx="1063874" cy="4391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Curved Left Arrow 118">
            <a:extLst>
              <a:ext uri="{FF2B5EF4-FFF2-40B4-BE49-F238E27FC236}">
                <a16:creationId xmlns:a16="http://schemas.microsoft.com/office/drawing/2014/main" id="{CA1F85BA-311A-47D6-8AFD-2A4FA9E68D36}"/>
              </a:ext>
            </a:extLst>
          </p:cNvPr>
          <p:cNvSpPr/>
          <p:nvPr/>
        </p:nvSpPr>
        <p:spPr>
          <a:xfrm rot="5400000">
            <a:off x="573714" y="2289300"/>
            <a:ext cx="1840211" cy="4391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94880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F33AF0-BD3E-7479-E1DB-76F532603F84}"/>
              </a:ext>
            </a:extLst>
          </p:cNvPr>
          <p:cNvSpPr>
            <a:spLocks noGrp="1"/>
          </p:cNvSpPr>
          <p:nvPr>
            <p:ph type="title"/>
          </p:nvPr>
        </p:nvSpPr>
        <p:spPr/>
        <p:txBody>
          <a:bodyPr/>
          <a:lstStyle/>
          <a:p>
            <a:r>
              <a:rPr lang="en-US" sz="4000" dirty="0">
                <a:latin typeface="Corbel" panose="020B0503020204020204" pitchFamily="34" charset="0"/>
              </a:rPr>
              <a:t>More in the Paper </a:t>
            </a:r>
          </a:p>
        </p:txBody>
      </p:sp>
      <p:sp>
        <p:nvSpPr>
          <p:cNvPr id="5" name="Content Placeholder 4">
            <a:extLst>
              <a:ext uri="{FF2B5EF4-FFF2-40B4-BE49-F238E27FC236}">
                <a16:creationId xmlns:a16="http://schemas.microsoft.com/office/drawing/2014/main" id="{59692505-A99E-72E6-E777-AD306FF664B5}"/>
              </a:ext>
            </a:extLst>
          </p:cNvPr>
          <p:cNvSpPr>
            <a:spLocks noGrp="1"/>
          </p:cNvSpPr>
          <p:nvPr>
            <p:ph idx="1"/>
          </p:nvPr>
        </p:nvSpPr>
        <p:spPr/>
        <p:txBody>
          <a:bodyPr>
            <a:normAutofit fontScale="92500"/>
          </a:bodyPr>
          <a:lstStyle/>
          <a:p>
            <a:r>
              <a:rPr lang="en-US" sz="2400" dirty="0"/>
              <a:t>Performance sensitivity to:</a:t>
            </a:r>
          </a:p>
          <a:p>
            <a:pPr lvl="1"/>
            <a:r>
              <a:rPr lang="en-US" sz="2000" dirty="0">
                <a:solidFill>
                  <a:srgbClr val="C00000"/>
                </a:solidFill>
              </a:rPr>
              <a:t>Cache hierarchy access latency</a:t>
            </a:r>
          </a:p>
          <a:p>
            <a:pPr lvl="1"/>
            <a:r>
              <a:rPr lang="en-US" sz="2000" dirty="0">
                <a:solidFill>
                  <a:srgbClr val="C00000"/>
                </a:solidFill>
              </a:rPr>
              <a:t>Hermes request issue latency</a:t>
            </a:r>
          </a:p>
          <a:p>
            <a:pPr lvl="1"/>
            <a:r>
              <a:rPr lang="en-US" sz="2000" dirty="0">
                <a:solidFill>
                  <a:srgbClr val="C00000"/>
                </a:solidFill>
              </a:rPr>
              <a:t>Activation threshold</a:t>
            </a:r>
          </a:p>
          <a:p>
            <a:pPr lvl="1"/>
            <a:r>
              <a:rPr lang="en-US" sz="2000" dirty="0">
                <a:solidFill>
                  <a:srgbClr val="C00000"/>
                </a:solidFill>
              </a:rPr>
              <a:t>ROB size </a:t>
            </a:r>
            <a:r>
              <a:rPr lang="en-US" sz="2000" dirty="0">
                <a:solidFill>
                  <a:schemeClr val="accent6"/>
                </a:solidFill>
              </a:rPr>
              <a:t>(</a:t>
            </a:r>
            <a:r>
              <a:rPr lang="en-US" sz="2000" b="1" dirty="0">
                <a:solidFill>
                  <a:schemeClr val="accent6"/>
                </a:solidFill>
              </a:rPr>
              <a:t>in extended version on </a:t>
            </a:r>
            <a:r>
              <a:rPr lang="en-US" sz="2000" b="1" dirty="0" err="1">
                <a:solidFill>
                  <a:schemeClr val="accent6"/>
                </a:solidFill>
              </a:rPr>
              <a:t>arXiv</a:t>
            </a:r>
            <a:r>
              <a:rPr lang="en-US" sz="2000" dirty="0">
                <a:solidFill>
                  <a:schemeClr val="accent6"/>
                </a:solidFill>
              </a:rPr>
              <a:t>)</a:t>
            </a:r>
          </a:p>
          <a:p>
            <a:pPr lvl="1"/>
            <a:r>
              <a:rPr lang="en-US" sz="2000" dirty="0">
                <a:solidFill>
                  <a:srgbClr val="C00000"/>
                </a:solidFill>
              </a:rPr>
              <a:t>LLC size </a:t>
            </a:r>
            <a:r>
              <a:rPr lang="en-US" sz="2000" dirty="0">
                <a:solidFill>
                  <a:schemeClr val="accent6"/>
                </a:solidFill>
              </a:rPr>
              <a:t>(</a:t>
            </a:r>
            <a:r>
              <a:rPr lang="en-US" sz="2000" b="1" dirty="0">
                <a:solidFill>
                  <a:schemeClr val="accent6"/>
                </a:solidFill>
              </a:rPr>
              <a:t>in extended version on </a:t>
            </a:r>
            <a:r>
              <a:rPr lang="en-US" sz="2000" b="1" dirty="0" err="1">
                <a:solidFill>
                  <a:schemeClr val="accent6"/>
                </a:solidFill>
              </a:rPr>
              <a:t>arXiv</a:t>
            </a:r>
            <a:r>
              <a:rPr lang="en-US" sz="2000" dirty="0">
                <a:solidFill>
                  <a:schemeClr val="accent6"/>
                </a:solidFill>
              </a:rPr>
              <a:t>)</a:t>
            </a:r>
          </a:p>
          <a:p>
            <a:pPr lvl="1"/>
            <a:endParaRPr lang="en-US" sz="2000" dirty="0"/>
          </a:p>
          <a:p>
            <a:r>
              <a:rPr lang="en-US" sz="2400" b="1" dirty="0">
                <a:solidFill>
                  <a:srgbClr val="7030A0"/>
                </a:solidFill>
              </a:rPr>
              <a:t>Accuracy, coverage, and performance analysis </a:t>
            </a:r>
            <a:r>
              <a:rPr lang="en-US" sz="2400" dirty="0"/>
              <a:t>against </a:t>
            </a:r>
            <a:r>
              <a:rPr lang="en-US" sz="2400" b="1" dirty="0">
                <a:solidFill>
                  <a:srgbClr val="7030A0"/>
                </a:solidFill>
              </a:rPr>
              <a:t>HMP</a:t>
            </a:r>
            <a:r>
              <a:rPr lang="en-US" sz="2400" dirty="0"/>
              <a:t> and </a:t>
            </a:r>
            <a:r>
              <a:rPr lang="en-US" sz="2400" b="1" dirty="0">
                <a:solidFill>
                  <a:srgbClr val="7030A0"/>
                </a:solidFill>
              </a:rPr>
              <a:t>TTP</a:t>
            </a:r>
          </a:p>
          <a:p>
            <a:endParaRPr lang="en-US" sz="2400" dirty="0"/>
          </a:p>
          <a:p>
            <a:r>
              <a:rPr lang="en-US" sz="2400" dirty="0"/>
              <a:t>Understanding </a:t>
            </a:r>
            <a:r>
              <a:rPr lang="en-US" sz="2400" b="1" dirty="0">
                <a:solidFill>
                  <a:srgbClr val="0000FF"/>
                </a:solidFill>
              </a:rPr>
              <a:t>usefulness of each program feature</a:t>
            </a:r>
          </a:p>
          <a:p>
            <a:endParaRPr lang="en-US" sz="2400" dirty="0"/>
          </a:p>
          <a:p>
            <a:r>
              <a:rPr lang="en-US" sz="2400" dirty="0"/>
              <a:t>Effect on </a:t>
            </a:r>
            <a:r>
              <a:rPr lang="en-US" sz="2400" b="1" dirty="0">
                <a:solidFill>
                  <a:srgbClr val="DF4CD4"/>
                </a:solidFill>
              </a:rPr>
              <a:t>stall cycle reduction</a:t>
            </a:r>
          </a:p>
          <a:p>
            <a:endParaRPr lang="en-US" sz="2400" dirty="0"/>
          </a:p>
          <a:p>
            <a:r>
              <a:rPr lang="en-US" sz="2400" b="1" dirty="0">
                <a:solidFill>
                  <a:srgbClr val="FF797F"/>
                </a:solidFill>
              </a:rPr>
              <a:t>Performance</a:t>
            </a:r>
            <a:r>
              <a:rPr lang="en-US" sz="2400" dirty="0"/>
              <a:t> analysis on an </a:t>
            </a:r>
            <a:r>
              <a:rPr lang="en-US" sz="2400" b="1" dirty="0">
                <a:solidFill>
                  <a:srgbClr val="FF797F"/>
                </a:solidFill>
              </a:rPr>
              <a:t>eight-core</a:t>
            </a:r>
            <a:r>
              <a:rPr lang="en-US" sz="2400" dirty="0"/>
              <a:t> system</a:t>
            </a:r>
          </a:p>
          <a:p>
            <a:endParaRPr lang="en-US" sz="2400" dirty="0"/>
          </a:p>
        </p:txBody>
      </p:sp>
    </p:spTree>
    <p:extLst>
      <p:ext uri="{BB962C8B-B14F-4D97-AF65-F5344CB8AC3E}">
        <p14:creationId xmlns:p14="http://schemas.microsoft.com/office/powerpoint/2010/main" val="26264989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179512" y="1748408"/>
            <a:ext cx="8784976" cy="1752600"/>
          </a:xfrm>
        </p:spPr>
        <p:txBody>
          <a:bodyPr/>
          <a:lstStyle/>
          <a:p>
            <a:pPr algn="ctr"/>
            <a:r>
              <a:rPr lang="en-US" sz="4200" b="1" dirty="0"/>
              <a:t>Backup Slides: </a:t>
            </a:r>
            <a:r>
              <a:rPr lang="en-US" sz="4200" b="1" dirty="0" err="1"/>
              <a:t>SeGraM</a:t>
            </a:r>
            <a:endParaRPr lang="en-US" sz="4200" dirty="0"/>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1689615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366963" y="257434"/>
            <a:ext cx="8410200" cy="753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0070C0"/>
              </a:buClr>
              <a:buSzPct val="100000"/>
              <a:buFont typeface="Corbel"/>
              <a:buNone/>
            </a:pPr>
            <a:r>
              <a:rPr lang="en-US"/>
              <a:t>Genome Graphs</a:t>
            </a:r>
            <a:endParaRPr/>
          </a:p>
        </p:txBody>
      </p:sp>
      <p:sp>
        <p:nvSpPr>
          <p:cNvPr id="111" name="Google Shape;111;p15"/>
          <p:cNvSpPr txBox="1">
            <a:spLocks noGrp="1"/>
          </p:cNvSpPr>
          <p:nvPr>
            <p:ph type="body" idx="1"/>
          </p:nvPr>
        </p:nvSpPr>
        <p:spPr>
          <a:xfrm>
            <a:off x="366963" y="1153551"/>
            <a:ext cx="8410200" cy="2470182"/>
          </a:xfrm>
          <a:prstGeom prst="rect">
            <a:avLst/>
          </a:prstGeom>
          <a:noFill/>
          <a:ln>
            <a:noFill/>
          </a:ln>
        </p:spPr>
        <p:txBody>
          <a:bodyPr spcFirstLastPara="1" wrap="square" lIns="0" tIns="45700" rIns="0" bIns="45700" anchor="t" anchorCtr="0">
            <a:noAutofit/>
          </a:bodyPr>
          <a:lstStyle/>
          <a:p>
            <a:pPr marL="153988" lvl="0" indent="0" algn="l" rtl="0">
              <a:lnSpc>
                <a:spcPct val="120000"/>
              </a:lnSpc>
              <a:spcBef>
                <a:spcPts val="0"/>
              </a:spcBef>
              <a:spcAft>
                <a:spcPts val="600"/>
              </a:spcAft>
              <a:buSzPts val="2200"/>
              <a:buNone/>
            </a:pPr>
            <a:r>
              <a:rPr lang="en-US" sz="2200" dirty="0">
                <a:solidFill>
                  <a:schemeClr val="tx1"/>
                </a:solidFill>
              </a:rPr>
              <a:t>Genome graphs:</a:t>
            </a:r>
          </a:p>
          <a:p>
            <a:pPr marL="496888" lvl="0" indent="-342900" algn="l" rtl="0">
              <a:lnSpc>
                <a:spcPct val="120000"/>
              </a:lnSpc>
              <a:spcBef>
                <a:spcPts val="0"/>
              </a:spcBef>
              <a:spcAft>
                <a:spcPts val="600"/>
              </a:spcAft>
              <a:buSzPts val="2200"/>
            </a:pPr>
            <a:r>
              <a:rPr lang="en-US" sz="2200" dirty="0">
                <a:solidFill>
                  <a:schemeClr val="tx1"/>
                </a:solidFill>
              </a:rPr>
              <a:t>Combine the </a:t>
            </a:r>
            <a:r>
              <a:rPr lang="en-US" sz="2200" dirty="0">
                <a:solidFill>
                  <a:srgbClr val="C00000"/>
                </a:solidFill>
              </a:rPr>
              <a:t>linear reference genome </a:t>
            </a:r>
            <a:r>
              <a:rPr lang="en-US" sz="2200" dirty="0">
                <a:solidFill>
                  <a:schemeClr val="tx1"/>
                </a:solidFill>
              </a:rPr>
              <a:t>with the </a:t>
            </a:r>
            <a:r>
              <a:rPr lang="en-US" sz="2200" dirty="0">
                <a:solidFill>
                  <a:srgbClr val="0070C0"/>
                </a:solidFill>
              </a:rPr>
              <a:t>known genetic variations in the entire population </a:t>
            </a:r>
            <a:r>
              <a:rPr lang="en-US" sz="2200" dirty="0">
                <a:solidFill>
                  <a:schemeClr val="tx1"/>
                </a:solidFill>
              </a:rPr>
              <a:t>as a graph-based data structure</a:t>
            </a:r>
          </a:p>
          <a:p>
            <a:pPr marL="496888" lvl="0" indent="-342900">
              <a:lnSpc>
                <a:spcPct val="120000"/>
              </a:lnSpc>
              <a:spcBef>
                <a:spcPts val="0"/>
              </a:spcBef>
              <a:spcAft>
                <a:spcPts val="600"/>
              </a:spcAft>
              <a:buSzPts val="2200"/>
            </a:pPr>
            <a:r>
              <a:rPr lang="en-US" sz="2200" dirty="0">
                <a:solidFill>
                  <a:schemeClr val="tx1"/>
                </a:solidFill>
              </a:rPr>
              <a:t>Enable us to move away from aligning with a single linear reference genome </a:t>
            </a:r>
            <a:r>
              <a:rPr lang="en-US" sz="2200" dirty="0">
                <a:solidFill>
                  <a:srgbClr val="C00000"/>
                </a:solidFill>
              </a:rPr>
              <a:t>(reference bias) </a:t>
            </a:r>
            <a:r>
              <a:rPr lang="en-US" sz="2200" dirty="0">
                <a:solidFill>
                  <a:schemeClr val="tx1"/>
                </a:solidFill>
              </a:rPr>
              <a:t>and </a:t>
            </a:r>
            <a:r>
              <a:rPr lang="en-US" sz="2200" dirty="0">
                <a:solidFill>
                  <a:srgbClr val="00B050"/>
                </a:solidFill>
              </a:rPr>
              <a:t>more accurately express the genetic diversity in a population</a:t>
            </a:r>
          </a:p>
        </p:txBody>
      </p:sp>
      <p:sp>
        <p:nvSpPr>
          <p:cNvPr id="2" name="Slide Number Placeholder 1">
            <a:extLst>
              <a:ext uri="{FF2B5EF4-FFF2-40B4-BE49-F238E27FC236}">
                <a16:creationId xmlns:a16="http://schemas.microsoft.com/office/drawing/2014/main" id="{FC4DCDA4-118C-D14D-8F71-4A54D1FC58B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7DE9D2F-B35D-C140-AE9A-D0D1DC5209F4}"/>
              </a:ext>
            </a:extLst>
          </p:cNvPr>
          <p:cNvSpPr txBox="1"/>
          <p:nvPr/>
        </p:nvSpPr>
        <p:spPr>
          <a:xfrm>
            <a:off x="4308760" y="4188772"/>
            <a:ext cx="1311350" cy="605909"/>
          </a:xfrm>
          <a:prstGeom prst="flowChartTerminator">
            <a:avLst/>
          </a:prstGeom>
          <a:no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ACG</a:t>
            </a:r>
          </a:p>
        </p:txBody>
      </p:sp>
      <p:sp>
        <p:nvSpPr>
          <p:cNvPr id="7" name="TextBox 6">
            <a:extLst>
              <a:ext uri="{FF2B5EF4-FFF2-40B4-BE49-F238E27FC236}">
                <a16:creationId xmlns:a16="http://schemas.microsoft.com/office/drawing/2014/main" id="{925AD122-D9AE-C448-9D67-9EEE51A835C7}"/>
              </a:ext>
            </a:extLst>
          </p:cNvPr>
          <p:cNvSpPr txBox="1"/>
          <p:nvPr/>
        </p:nvSpPr>
        <p:spPr>
          <a:xfrm>
            <a:off x="7409218" y="4174735"/>
            <a:ext cx="1260661" cy="605909"/>
          </a:xfrm>
          <a:prstGeom prst="flowChartTerminator">
            <a:avLst/>
          </a:prstGeom>
          <a:no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ACGT</a:t>
            </a:r>
          </a:p>
        </p:txBody>
      </p:sp>
      <p:sp>
        <p:nvSpPr>
          <p:cNvPr id="8" name="TextBox 7">
            <a:extLst>
              <a:ext uri="{FF2B5EF4-FFF2-40B4-BE49-F238E27FC236}">
                <a16:creationId xmlns:a16="http://schemas.microsoft.com/office/drawing/2014/main" id="{FBC3D6C5-52A5-134C-9E1A-A96336D01445}"/>
              </a:ext>
            </a:extLst>
          </p:cNvPr>
          <p:cNvSpPr txBox="1"/>
          <p:nvPr/>
        </p:nvSpPr>
        <p:spPr>
          <a:xfrm>
            <a:off x="5989473" y="3597658"/>
            <a:ext cx="611875" cy="605909"/>
          </a:xfrm>
          <a:prstGeom prst="flowChartTerminator">
            <a:avLst/>
          </a:prstGeom>
          <a:no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E6200"/>
                </a:solidFill>
                <a:effectLst/>
                <a:uLnTx/>
                <a:uFillTx/>
                <a:latin typeface="Corbel" panose="020B0503020204020204"/>
                <a:ea typeface="+mn-ea"/>
                <a:cs typeface="+mn-cs"/>
              </a:rPr>
              <a:t>T</a:t>
            </a:r>
          </a:p>
        </p:txBody>
      </p:sp>
      <p:sp>
        <p:nvSpPr>
          <p:cNvPr id="9" name="TextBox 8">
            <a:extLst>
              <a:ext uri="{FF2B5EF4-FFF2-40B4-BE49-F238E27FC236}">
                <a16:creationId xmlns:a16="http://schemas.microsoft.com/office/drawing/2014/main" id="{663FD748-D271-3D48-A6E5-F6A385504E34}"/>
              </a:ext>
            </a:extLst>
          </p:cNvPr>
          <p:cNvSpPr txBox="1"/>
          <p:nvPr/>
        </p:nvSpPr>
        <p:spPr>
          <a:xfrm>
            <a:off x="5989473" y="5401494"/>
            <a:ext cx="611875" cy="605909"/>
          </a:xfrm>
          <a:prstGeom prst="flowChartTerminator">
            <a:avLst/>
          </a:prstGeom>
          <a:no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Corbel" panose="020B0503020204020204"/>
                <a:ea typeface="+mn-ea"/>
                <a:cs typeface="+mn-cs"/>
              </a:rPr>
              <a:t>G</a:t>
            </a:r>
          </a:p>
        </p:txBody>
      </p:sp>
      <p:cxnSp>
        <p:nvCxnSpPr>
          <p:cNvPr id="6" name="Curved Connector 5">
            <a:extLst>
              <a:ext uri="{FF2B5EF4-FFF2-40B4-BE49-F238E27FC236}">
                <a16:creationId xmlns:a16="http://schemas.microsoft.com/office/drawing/2014/main" id="{7572CBE8-808F-2142-8675-82B9013DD9BD}"/>
              </a:ext>
            </a:extLst>
          </p:cNvPr>
          <p:cNvCxnSpPr>
            <a:stCxn id="3" idx="0"/>
            <a:endCxn id="8" idx="1"/>
          </p:cNvCxnSpPr>
          <p:nvPr/>
        </p:nvCxnSpPr>
        <p:spPr>
          <a:xfrm rot="5400000" flipH="1" flipV="1">
            <a:off x="5332875" y="3532174"/>
            <a:ext cx="288159" cy="1025038"/>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1CFF7F6F-BFD4-614D-8470-D753B5DC3874}"/>
              </a:ext>
            </a:extLst>
          </p:cNvPr>
          <p:cNvCxnSpPr>
            <a:cxnSpLocks/>
            <a:stCxn id="3" idx="2"/>
            <a:endCxn id="9" idx="1"/>
          </p:cNvCxnSpPr>
          <p:nvPr/>
        </p:nvCxnSpPr>
        <p:spPr>
          <a:xfrm rot="16200000" flipH="1">
            <a:off x="5022070" y="4737046"/>
            <a:ext cx="909768" cy="1025038"/>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D9A26CE-E295-AA45-82A8-B78C312A3E84}"/>
              </a:ext>
            </a:extLst>
          </p:cNvPr>
          <p:cNvCxnSpPr>
            <a:cxnSpLocks/>
            <a:stCxn id="8" idx="3"/>
            <a:endCxn id="7" idx="0"/>
          </p:cNvCxnSpPr>
          <p:nvPr/>
        </p:nvCxnSpPr>
        <p:spPr>
          <a:xfrm>
            <a:off x="6601348" y="3900613"/>
            <a:ext cx="1438201" cy="274122"/>
          </a:xfrm>
          <a:prstGeom prst="curvedConnector2">
            <a:avLst/>
          </a:prstGeom>
          <a:ln w="38100">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8E766EDD-4CB3-BD48-A382-5814587A7E55}"/>
              </a:ext>
            </a:extLst>
          </p:cNvPr>
          <p:cNvCxnSpPr>
            <a:cxnSpLocks/>
            <a:stCxn id="9" idx="3"/>
            <a:endCxn id="7" idx="2"/>
          </p:cNvCxnSpPr>
          <p:nvPr/>
        </p:nvCxnSpPr>
        <p:spPr>
          <a:xfrm flipV="1">
            <a:off x="6601348" y="4780644"/>
            <a:ext cx="1438201" cy="923805"/>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E31B286-8767-8244-90C6-AE7B2578B24D}"/>
              </a:ext>
            </a:extLst>
          </p:cNvPr>
          <p:cNvSpPr txBox="1"/>
          <p:nvPr/>
        </p:nvSpPr>
        <p:spPr>
          <a:xfrm>
            <a:off x="6427980" y="4445085"/>
            <a:ext cx="611875" cy="605909"/>
          </a:xfrm>
          <a:prstGeom prst="flowChartTerminator">
            <a:avLst/>
          </a:prstGeom>
          <a:no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30A0"/>
                </a:solidFill>
                <a:effectLst/>
                <a:uLnTx/>
                <a:uFillTx/>
                <a:latin typeface="Corbel" panose="020B0503020204020204"/>
                <a:ea typeface="+mn-ea"/>
                <a:cs typeface="+mn-cs"/>
              </a:rPr>
              <a:t>T</a:t>
            </a:r>
          </a:p>
        </p:txBody>
      </p:sp>
      <p:cxnSp>
        <p:nvCxnSpPr>
          <p:cNvPr id="19" name="Curved Connector 18">
            <a:extLst>
              <a:ext uri="{FF2B5EF4-FFF2-40B4-BE49-F238E27FC236}">
                <a16:creationId xmlns:a16="http://schemas.microsoft.com/office/drawing/2014/main" id="{E19F0209-8C34-324D-B07F-F5AC626B9C12}"/>
              </a:ext>
            </a:extLst>
          </p:cNvPr>
          <p:cNvCxnSpPr>
            <a:cxnSpLocks/>
            <a:stCxn id="8" idx="2"/>
            <a:endCxn id="14" idx="1"/>
          </p:cNvCxnSpPr>
          <p:nvPr/>
        </p:nvCxnSpPr>
        <p:spPr>
          <a:xfrm rot="16200000" flipH="1">
            <a:off x="6089459" y="4409518"/>
            <a:ext cx="544473" cy="132569"/>
          </a:xfrm>
          <a:prstGeom prst="curvedConnector2">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97CDDCDC-6C54-E64C-94BA-36E4CAE5FCB9}"/>
              </a:ext>
            </a:extLst>
          </p:cNvPr>
          <p:cNvCxnSpPr>
            <a:cxnSpLocks/>
            <a:stCxn id="14" idx="3"/>
            <a:endCxn id="7" idx="1"/>
          </p:cNvCxnSpPr>
          <p:nvPr/>
        </p:nvCxnSpPr>
        <p:spPr>
          <a:xfrm flipV="1">
            <a:off x="7039855" y="4477690"/>
            <a:ext cx="369363" cy="270350"/>
          </a:xfrm>
          <a:prstGeom prst="curvedConnector3">
            <a:avLst>
              <a:gd name="adj1" fmla="val 5000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01654BE5-E649-474E-B085-7740C1C1D2D9}"/>
              </a:ext>
            </a:extLst>
          </p:cNvPr>
          <p:cNvCxnSpPr>
            <a:cxnSpLocks/>
            <a:stCxn id="3" idx="1"/>
            <a:endCxn id="7" idx="3"/>
          </p:cNvCxnSpPr>
          <p:nvPr/>
        </p:nvCxnSpPr>
        <p:spPr>
          <a:xfrm rot="10800000" flipH="1">
            <a:off x="4308759" y="4477691"/>
            <a:ext cx="4361119" cy="14037"/>
          </a:xfrm>
          <a:prstGeom prst="curvedConnector5">
            <a:avLst>
              <a:gd name="adj1" fmla="val -5242"/>
              <a:gd name="adj2" fmla="val -13506803"/>
              <a:gd name="adj3" fmla="val 10524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Google Shape;111;p15">
            <a:extLst>
              <a:ext uri="{FF2B5EF4-FFF2-40B4-BE49-F238E27FC236}">
                <a16:creationId xmlns:a16="http://schemas.microsoft.com/office/drawing/2014/main" id="{D9760FDA-0EAF-5549-9F25-970B7A2C419E}"/>
              </a:ext>
            </a:extLst>
          </p:cNvPr>
          <p:cNvSpPr txBox="1">
            <a:spLocks/>
          </p:cNvSpPr>
          <p:nvPr/>
        </p:nvSpPr>
        <p:spPr>
          <a:xfrm>
            <a:off x="366963" y="3958839"/>
            <a:ext cx="3549363"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22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rPr>
              <a:t>Sequence #1: </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a:t>
            </a:r>
            <a:r>
              <a:rPr kumimoji="0" lang="en-US" sz="22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rPr>
              <a:t>T</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22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rPr>
              <a:t>Sequence #2: </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a:t>
            </a:r>
            <a:r>
              <a:rPr kumimoji="0" lang="en-US" sz="22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rPr>
              <a:t>G</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2200" b="1" i="0" u="none" strike="noStrike" kern="1200" cap="none" spc="0" normalizeH="0" baseline="0" noProof="0" dirty="0">
                <a:ln>
                  <a:noFill/>
                </a:ln>
                <a:solidFill>
                  <a:srgbClr val="7030A0"/>
                </a:solidFill>
                <a:effectLst/>
                <a:uLnTx/>
                <a:uFillTx/>
                <a:latin typeface="Corbel" panose="020B0503020204020204" pitchFamily="34" charset="0"/>
                <a:ea typeface="+mn-ea"/>
                <a:cs typeface="Calibri" panose="020F0502020204030204" pitchFamily="34" charset="0"/>
              </a:rPr>
              <a:t>Sequence #3: </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a:t>
            </a:r>
            <a:r>
              <a:rPr kumimoji="0" lang="en-US" sz="2200" b="1" i="0" u="none" strike="noStrike" kern="1200" cap="none" spc="0" normalizeH="0" baseline="0" noProof="0" dirty="0">
                <a:ln>
                  <a:noFill/>
                </a:ln>
                <a:solidFill>
                  <a:srgbClr val="7030A0"/>
                </a:solidFill>
                <a:effectLst/>
                <a:uLnTx/>
                <a:uFillTx/>
                <a:latin typeface="Corbel" panose="020B0503020204020204" pitchFamily="34" charset="0"/>
                <a:ea typeface="+mn-ea"/>
                <a:cs typeface="Calibri" panose="020F0502020204030204" pitchFamily="34" charset="0"/>
              </a:rPr>
              <a:t>TT</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2200" b="1" i="0" u="none" strike="noStrike" kern="1200" cap="none" spc="0" normalizeH="0" baseline="0" noProof="0" dirty="0">
                <a:ln>
                  <a:noFill/>
                </a:ln>
                <a:solidFill>
                  <a:srgbClr val="C00000"/>
                </a:solidFill>
                <a:effectLst/>
                <a:uLnTx/>
                <a:uFillTx/>
                <a:latin typeface="Corbel" panose="020B0503020204020204" pitchFamily="34" charset="0"/>
                <a:ea typeface="+mn-ea"/>
                <a:cs typeface="Calibri" panose="020F0502020204030204" pitchFamily="34" charset="0"/>
              </a:rPr>
              <a:t>Sequence #4: </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endPar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p:txBody>
      </p:sp>
    </p:spTree>
    <p:extLst>
      <p:ext uri="{BB962C8B-B14F-4D97-AF65-F5344CB8AC3E}">
        <p14:creationId xmlns:p14="http://schemas.microsoft.com/office/powerpoint/2010/main" val="35957159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96"/>
          <p:cNvSpPr txBox="1">
            <a:spLocks noGrp="1"/>
          </p:cNvSpPr>
          <p:nvPr>
            <p:ph type="body" idx="1"/>
          </p:nvPr>
        </p:nvSpPr>
        <p:spPr>
          <a:xfrm>
            <a:off x="366963" y="1182414"/>
            <a:ext cx="8410212" cy="5901292"/>
          </a:xfrm>
          <a:prstGeom prst="rect">
            <a:avLst/>
          </a:prstGeom>
          <a:noFill/>
          <a:ln>
            <a:noFill/>
          </a:ln>
        </p:spPr>
        <p:txBody>
          <a:bodyPr spcFirstLastPara="1" vert="horz" wrap="square" lIns="0" tIns="45700" rIns="0" bIns="45700" rtlCol="0" anchor="t" anchorCtr="0">
            <a:noAutofit/>
          </a:bodyPr>
          <a:lstStyle/>
          <a:p>
            <a:pPr marL="192088" indent="0">
              <a:lnSpc>
                <a:spcPct val="120000"/>
              </a:lnSpc>
              <a:spcBef>
                <a:spcPts val="0"/>
              </a:spcBef>
              <a:spcAft>
                <a:spcPts val="1200"/>
              </a:spcAft>
              <a:buSzPts val="1600"/>
              <a:buNone/>
            </a:pPr>
            <a:r>
              <a:rPr lang="en-US" sz="2200" dirty="0">
                <a:solidFill>
                  <a:schemeClr val="tx1"/>
                </a:solidFill>
              </a:rPr>
              <a:t>Based on our analysis with </a:t>
            </a:r>
            <a:r>
              <a:rPr lang="en-US" sz="2200" b="1" dirty="0" err="1">
                <a:solidFill>
                  <a:srgbClr val="0070C0"/>
                </a:solidFill>
              </a:rPr>
              <a:t>GraphAligner</a:t>
            </a:r>
            <a:r>
              <a:rPr lang="en-US" sz="2200" b="1" dirty="0">
                <a:solidFill>
                  <a:srgbClr val="0070C0"/>
                </a:solidFill>
              </a:rPr>
              <a:t> </a:t>
            </a:r>
            <a:r>
              <a:rPr lang="en-US" sz="2200" dirty="0">
                <a:solidFill>
                  <a:schemeClr val="tx1"/>
                </a:solidFill>
              </a:rPr>
              <a:t>and</a:t>
            </a:r>
            <a:r>
              <a:rPr lang="en-US" sz="2200" b="1" dirty="0">
                <a:solidFill>
                  <a:srgbClr val="0070C0"/>
                </a:solidFill>
              </a:rPr>
              <a:t> vg:</a:t>
            </a:r>
          </a:p>
          <a:p>
            <a:pPr marL="192088" indent="0">
              <a:lnSpc>
                <a:spcPct val="120000"/>
              </a:lnSpc>
              <a:spcBef>
                <a:spcPts val="0"/>
              </a:spcBef>
              <a:spcAft>
                <a:spcPts val="1200"/>
              </a:spcAft>
              <a:buSzPts val="1600"/>
              <a:buNone/>
            </a:pPr>
            <a:r>
              <a:rPr lang="en-US" sz="2200" b="1" dirty="0">
                <a:solidFill>
                  <a:srgbClr val="0070C0"/>
                </a:solidFill>
              </a:rPr>
              <a:t>Observation </a:t>
            </a:r>
            <a:r>
              <a:rPr lang="en-US" sz="2200" b="1" dirty="0">
                <a:solidFill>
                  <a:srgbClr val="0070C0"/>
                </a:solidFill>
                <a:latin typeface="Calibri" panose="020F0502020204030204" pitchFamily="34" charset="0"/>
              </a:rPr>
              <a:t>1</a:t>
            </a:r>
            <a:r>
              <a:rPr lang="en-US" sz="2200" b="1" dirty="0">
                <a:solidFill>
                  <a:srgbClr val="0070C0"/>
                </a:solidFill>
              </a:rPr>
              <a:t>: </a:t>
            </a:r>
            <a:r>
              <a:rPr lang="en-US" sz="2200" dirty="0">
                <a:solidFill>
                  <a:schemeClr val="tx1"/>
                </a:solidFill>
              </a:rPr>
              <a:t>Alignment step is the bottleneck</a:t>
            </a:r>
          </a:p>
          <a:p>
            <a:pPr marL="192088" indent="0">
              <a:lnSpc>
                <a:spcPct val="120000"/>
              </a:lnSpc>
              <a:spcBef>
                <a:spcPts val="0"/>
              </a:spcBef>
              <a:spcAft>
                <a:spcPts val="1200"/>
              </a:spcAft>
              <a:buSzPts val="1600"/>
              <a:buNone/>
            </a:pPr>
            <a:r>
              <a:rPr lang="en-US" sz="2200" b="1" dirty="0">
                <a:solidFill>
                  <a:srgbClr val="0070C0"/>
                </a:solidFill>
              </a:rPr>
              <a:t>Observation </a:t>
            </a:r>
            <a:r>
              <a:rPr lang="en-US" sz="2200" b="1" dirty="0">
                <a:solidFill>
                  <a:srgbClr val="0070C0"/>
                </a:solidFill>
                <a:latin typeface="Calibri" panose="020F0502020204030204" pitchFamily="34" charset="0"/>
              </a:rPr>
              <a:t>2</a:t>
            </a:r>
            <a:r>
              <a:rPr lang="en-US" sz="2200" b="1" dirty="0">
                <a:solidFill>
                  <a:srgbClr val="0070C0"/>
                </a:solidFill>
              </a:rPr>
              <a:t>: </a:t>
            </a:r>
            <a:r>
              <a:rPr lang="en-US" sz="2200" dirty="0">
                <a:solidFill>
                  <a:schemeClr val="tx1"/>
                </a:solidFill>
              </a:rPr>
              <a:t>Alignment suffers from high cache miss rates</a:t>
            </a:r>
          </a:p>
          <a:p>
            <a:pPr marL="192088" indent="0">
              <a:lnSpc>
                <a:spcPct val="120000"/>
              </a:lnSpc>
              <a:spcBef>
                <a:spcPts val="0"/>
              </a:spcBef>
              <a:spcAft>
                <a:spcPts val="1200"/>
              </a:spcAft>
              <a:buSzPts val="1600"/>
              <a:buNone/>
            </a:pPr>
            <a:r>
              <a:rPr lang="en-US" sz="2200" b="1" dirty="0">
                <a:solidFill>
                  <a:srgbClr val="0070C0"/>
                </a:solidFill>
              </a:rPr>
              <a:t>Observation </a:t>
            </a:r>
            <a:r>
              <a:rPr lang="en-US" sz="2200" b="1" dirty="0">
                <a:solidFill>
                  <a:srgbClr val="0070C0"/>
                </a:solidFill>
                <a:latin typeface="Calibri" panose="020F0502020204030204" pitchFamily="34" charset="0"/>
              </a:rPr>
              <a:t>3</a:t>
            </a:r>
            <a:r>
              <a:rPr lang="en-US" sz="2200" b="1" dirty="0">
                <a:solidFill>
                  <a:srgbClr val="0070C0"/>
                </a:solidFill>
              </a:rPr>
              <a:t>: </a:t>
            </a:r>
            <a:r>
              <a:rPr lang="en-US" sz="2200" dirty="0">
                <a:solidFill>
                  <a:schemeClr val="tx1"/>
                </a:solidFill>
              </a:rPr>
              <a:t>Seeding suffers from the DRAM latency bottleneck</a:t>
            </a:r>
          </a:p>
          <a:p>
            <a:pPr marL="192088" indent="0">
              <a:lnSpc>
                <a:spcPct val="120000"/>
              </a:lnSpc>
              <a:spcBef>
                <a:spcPts val="0"/>
              </a:spcBef>
              <a:spcAft>
                <a:spcPts val="1200"/>
              </a:spcAft>
              <a:buSzPts val="1600"/>
              <a:buNone/>
            </a:pPr>
            <a:r>
              <a:rPr lang="en-US" sz="2200" b="1" dirty="0">
                <a:solidFill>
                  <a:srgbClr val="0070C0"/>
                </a:solidFill>
              </a:rPr>
              <a:t>Observation </a:t>
            </a:r>
            <a:r>
              <a:rPr lang="en-US" sz="2200" b="1" dirty="0">
                <a:solidFill>
                  <a:srgbClr val="0070C0"/>
                </a:solidFill>
                <a:latin typeface="Calibri" panose="020F0502020204030204" pitchFamily="34" charset="0"/>
              </a:rPr>
              <a:t>4</a:t>
            </a:r>
            <a:r>
              <a:rPr lang="en-US" sz="2200" b="1" dirty="0">
                <a:solidFill>
                  <a:srgbClr val="0070C0"/>
                </a:solidFill>
              </a:rPr>
              <a:t>: </a:t>
            </a:r>
            <a:r>
              <a:rPr lang="en-US" sz="2200" dirty="0">
                <a:solidFill>
                  <a:schemeClr val="tx1"/>
                </a:solidFill>
              </a:rPr>
              <a:t>Baseline tools scale </a:t>
            </a:r>
            <a:r>
              <a:rPr lang="en-US" sz="2200" dirty="0" err="1">
                <a:solidFill>
                  <a:schemeClr val="tx1"/>
                </a:solidFill>
              </a:rPr>
              <a:t>sublinearly</a:t>
            </a:r>
            <a:endParaRPr lang="en-US" sz="2200" dirty="0">
              <a:solidFill>
                <a:schemeClr val="tx1"/>
              </a:solidFill>
            </a:endParaRPr>
          </a:p>
          <a:p>
            <a:pPr marL="192088" indent="0">
              <a:lnSpc>
                <a:spcPct val="120000"/>
              </a:lnSpc>
              <a:spcBef>
                <a:spcPts val="0"/>
              </a:spcBef>
              <a:spcAft>
                <a:spcPts val="0"/>
              </a:spcAft>
              <a:buSzPts val="1600"/>
              <a:buNone/>
            </a:pPr>
            <a:endParaRPr lang="en-US" sz="2200" dirty="0">
              <a:solidFill>
                <a:schemeClr val="tx1"/>
              </a:solidFill>
            </a:endParaRPr>
          </a:p>
          <a:p>
            <a:pPr marL="192088" indent="0">
              <a:lnSpc>
                <a:spcPct val="120000"/>
              </a:lnSpc>
              <a:spcBef>
                <a:spcPts val="0"/>
              </a:spcBef>
              <a:spcAft>
                <a:spcPts val="1200"/>
              </a:spcAft>
              <a:buSzPts val="1600"/>
              <a:buNone/>
            </a:pPr>
            <a:r>
              <a:rPr lang="en-US" sz="2200" b="1" dirty="0">
                <a:solidFill>
                  <a:srgbClr val="C00000"/>
                </a:solidFill>
              </a:rPr>
              <a:t>Observation </a:t>
            </a:r>
            <a:r>
              <a:rPr lang="en-US" sz="2200" b="1" dirty="0">
                <a:solidFill>
                  <a:srgbClr val="C00000"/>
                </a:solidFill>
                <a:latin typeface="Calibri" panose="020F0502020204030204" pitchFamily="34" charset="0"/>
              </a:rPr>
              <a:t>5</a:t>
            </a:r>
            <a:r>
              <a:rPr lang="en-US" sz="2200" b="1" dirty="0">
                <a:solidFill>
                  <a:srgbClr val="C00000"/>
                </a:solidFill>
              </a:rPr>
              <a:t>: </a:t>
            </a:r>
            <a:r>
              <a:rPr lang="en-US" sz="2200" dirty="0">
                <a:solidFill>
                  <a:schemeClr val="tx1"/>
                </a:solidFill>
              </a:rPr>
              <a:t>Existing S2S mapping accelerators are unsuitable </a:t>
            </a:r>
            <a:br>
              <a:rPr lang="en-US" sz="2200" dirty="0">
                <a:solidFill>
                  <a:schemeClr val="tx1"/>
                </a:solidFill>
              </a:rPr>
            </a:br>
            <a:r>
              <a:rPr lang="en-US" sz="2200" dirty="0">
                <a:solidFill>
                  <a:schemeClr val="tx1"/>
                </a:solidFill>
              </a:rPr>
              <a:t>                                 for the S2G mapping problem</a:t>
            </a:r>
          </a:p>
          <a:p>
            <a:pPr marL="192088" indent="0">
              <a:lnSpc>
                <a:spcPct val="120000"/>
              </a:lnSpc>
              <a:spcBef>
                <a:spcPts val="0"/>
              </a:spcBef>
              <a:spcAft>
                <a:spcPts val="1200"/>
              </a:spcAft>
              <a:buSzPts val="1600"/>
              <a:buNone/>
            </a:pPr>
            <a:r>
              <a:rPr lang="en-US" sz="2200" b="1" dirty="0">
                <a:solidFill>
                  <a:srgbClr val="C00000"/>
                </a:solidFill>
              </a:rPr>
              <a:t>Observation </a:t>
            </a:r>
            <a:r>
              <a:rPr lang="en-US" sz="2200" b="1" dirty="0">
                <a:solidFill>
                  <a:srgbClr val="C00000"/>
                </a:solidFill>
                <a:latin typeface="Calibri" panose="020F0502020204030204" pitchFamily="34" charset="0"/>
              </a:rPr>
              <a:t>6</a:t>
            </a:r>
            <a:r>
              <a:rPr lang="en-US" sz="2200" b="1" dirty="0">
                <a:solidFill>
                  <a:srgbClr val="C00000"/>
                </a:solidFill>
              </a:rPr>
              <a:t>: </a:t>
            </a:r>
            <a:r>
              <a:rPr lang="en-US" sz="2200" dirty="0">
                <a:solidFill>
                  <a:schemeClr val="tx1"/>
                </a:solidFill>
              </a:rPr>
              <a:t>Existing graph accelerators are unable to handle </a:t>
            </a:r>
            <a:br>
              <a:rPr lang="en-US" sz="2200" dirty="0">
                <a:solidFill>
                  <a:schemeClr val="tx1"/>
                </a:solidFill>
              </a:rPr>
            </a:br>
            <a:r>
              <a:rPr lang="en-US" sz="2200" dirty="0">
                <a:solidFill>
                  <a:schemeClr val="tx1"/>
                </a:solidFill>
              </a:rPr>
              <a:t>                                 S2G alignment</a:t>
            </a:r>
            <a:endParaRPr sz="2200" dirty="0">
              <a:solidFill>
                <a:srgbClr val="C00000"/>
              </a:solidFill>
            </a:endParaRPr>
          </a:p>
        </p:txBody>
      </p:sp>
      <p:sp>
        <p:nvSpPr>
          <p:cNvPr id="3" name="Title 2">
            <a:extLst>
              <a:ext uri="{FF2B5EF4-FFF2-40B4-BE49-F238E27FC236}">
                <a16:creationId xmlns:a16="http://schemas.microsoft.com/office/drawing/2014/main" id="{4D331E35-A2C7-0A4A-87D0-202B765F72E8}"/>
              </a:ext>
            </a:extLst>
          </p:cNvPr>
          <p:cNvSpPr>
            <a:spLocks noGrp="1"/>
          </p:cNvSpPr>
          <p:nvPr>
            <p:ph type="title"/>
          </p:nvPr>
        </p:nvSpPr>
        <p:spPr/>
        <p:txBody>
          <a:bodyPr>
            <a:normAutofit/>
          </a:bodyPr>
          <a:lstStyle/>
          <a:p>
            <a:r>
              <a:rPr lang="en-US" sz="4250" dirty="0"/>
              <a:t>Analysis of State-of-the-Art Tools</a:t>
            </a:r>
          </a:p>
        </p:txBody>
      </p:sp>
      <p:sp>
        <p:nvSpPr>
          <p:cNvPr id="2" name="Slide Number Placeholder 1">
            <a:extLst>
              <a:ext uri="{FF2B5EF4-FFF2-40B4-BE49-F238E27FC236}">
                <a16:creationId xmlns:a16="http://schemas.microsoft.com/office/drawing/2014/main" id="{48D433D8-78E7-1340-A5B1-1168A45E6EB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0" name="Rounded Rectangle 5">
            <a:extLst>
              <a:ext uri="{FF2B5EF4-FFF2-40B4-BE49-F238E27FC236}">
                <a16:creationId xmlns:a16="http://schemas.microsoft.com/office/drawing/2014/main" id="{B71766B6-85AD-4F40-1E83-452E69D5B4B5}"/>
              </a:ext>
            </a:extLst>
          </p:cNvPr>
          <p:cNvSpPr/>
          <p:nvPr/>
        </p:nvSpPr>
        <p:spPr>
          <a:xfrm>
            <a:off x="366963" y="1158985"/>
            <a:ext cx="8410073" cy="2930840"/>
          </a:xfrm>
          <a:prstGeom prst="roundRect">
            <a:avLst>
              <a:gd name="adj" fmla="val 1116"/>
            </a:avLst>
          </a:prstGeom>
          <a:solidFill>
            <a:srgbClr val="0070C0">
              <a:alpha val="17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rbel" panose="020B0503020204020204"/>
                <a:ea typeface="+mn-ea"/>
                <a:cs typeface="+mn-cs"/>
              </a:rPr>
              <a:t>	SW</a:t>
            </a:r>
          </a:p>
        </p:txBody>
      </p:sp>
      <p:sp>
        <p:nvSpPr>
          <p:cNvPr id="11" name="Rounded Rectangle 6">
            <a:extLst>
              <a:ext uri="{FF2B5EF4-FFF2-40B4-BE49-F238E27FC236}">
                <a16:creationId xmlns:a16="http://schemas.microsoft.com/office/drawing/2014/main" id="{19294461-4739-5A13-C754-7010C4E760A6}"/>
              </a:ext>
            </a:extLst>
          </p:cNvPr>
          <p:cNvSpPr/>
          <p:nvPr/>
        </p:nvSpPr>
        <p:spPr>
          <a:xfrm>
            <a:off x="366962" y="4261338"/>
            <a:ext cx="8410073" cy="2068800"/>
          </a:xfrm>
          <a:prstGeom prst="roundRect">
            <a:avLst>
              <a:gd name="adj" fmla="val 1619"/>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orbel" panose="020B0503020204020204"/>
                <a:ea typeface="+mn-ea"/>
                <a:cs typeface="+mn-cs"/>
              </a:rPr>
              <a:t>HW</a:t>
            </a:r>
          </a:p>
        </p:txBody>
      </p:sp>
    </p:spTree>
    <p:extLst>
      <p:ext uri="{BB962C8B-B14F-4D97-AF65-F5344CB8AC3E}">
        <p14:creationId xmlns:p14="http://schemas.microsoft.com/office/powerpoint/2010/main" val="643030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9928992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D917BCF-2FF3-F14B-892A-B967FC00EC08}"/>
              </a:ext>
            </a:extLst>
          </p:cNvPr>
          <p:cNvSpPr/>
          <p:nvPr/>
        </p:nvSpPr>
        <p:spPr>
          <a:xfrm>
            <a:off x="366963" y="3616196"/>
            <a:ext cx="8410071" cy="1740471"/>
          </a:xfrm>
          <a:prstGeom prst="roundRect">
            <a:avLst>
              <a:gd name="adj" fmla="val 3261"/>
            </a:avLst>
          </a:prstGeom>
          <a:solidFill>
            <a:srgbClr val="0070C0">
              <a:alpha val="17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orbel" panose="020B0503020204020204"/>
                <a:ea typeface="+mn-ea"/>
                <a:cs typeface="+mn-cs"/>
              </a:rPr>
              <a:t>SW</a:t>
            </a:r>
          </a:p>
        </p:txBody>
      </p:sp>
      <p:sp>
        <p:nvSpPr>
          <p:cNvPr id="7" name="Rounded Rectangle 6">
            <a:extLst>
              <a:ext uri="{FF2B5EF4-FFF2-40B4-BE49-F238E27FC236}">
                <a16:creationId xmlns:a16="http://schemas.microsoft.com/office/drawing/2014/main" id="{58C56414-CB52-6540-B895-DA21C3287D45}"/>
              </a:ext>
            </a:extLst>
          </p:cNvPr>
          <p:cNvSpPr/>
          <p:nvPr/>
        </p:nvSpPr>
        <p:spPr>
          <a:xfrm>
            <a:off x="366962" y="5499318"/>
            <a:ext cx="8410074" cy="877128"/>
          </a:xfrm>
          <a:prstGeom prst="roundRect">
            <a:avLst>
              <a:gd name="adj" fmla="val 5480"/>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E620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E620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orbel" panose="020B0503020204020204"/>
                <a:ea typeface="+mn-ea"/>
                <a:cs typeface="+mn-cs"/>
              </a:rPr>
              <a:t>HW</a:t>
            </a:r>
          </a:p>
        </p:txBody>
      </p:sp>
      <p:sp>
        <p:nvSpPr>
          <p:cNvPr id="2" name="Title 1">
            <a:extLst>
              <a:ext uri="{FF2B5EF4-FFF2-40B4-BE49-F238E27FC236}">
                <a16:creationId xmlns:a16="http://schemas.microsoft.com/office/drawing/2014/main" id="{F0515F00-A75B-6943-AFE7-2C1251652E0C}"/>
              </a:ext>
            </a:extLst>
          </p:cNvPr>
          <p:cNvSpPr>
            <a:spLocks noGrp="1"/>
          </p:cNvSpPr>
          <p:nvPr>
            <p:ph type="title"/>
          </p:nvPr>
        </p:nvSpPr>
        <p:spPr>
          <a:xfrm>
            <a:off x="366963" y="257434"/>
            <a:ext cx="8777037" cy="753467"/>
          </a:xfrm>
        </p:spPr>
        <p:txBody>
          <a:bodyPr>
            <a:noAutofit/>
          </a:bodyPr>
          <a:lstStyle/>
          <a:p>
            <a:r>
              <a:rPr lang="en-US" sz="4000" dirty="0"/>
              <a:t>SeGraM: </a:t>
            </a:r>
            <a:r>
              <a:rPr lang="en-US" sz="3200" dirty="0"/>
              <a:t>Universal Genomic Mapping Accelerator</a:t>
            </a:r>
          </a:p>
        </p:txBody>
      </p:sp>
      <p:sp>
        <p:nvSpPr>
          <p:cNvPr id="3" name="Content Placeholder 2">
            <a:extLst>
              <a:ext uri="{FF2B5EF4-FFF2-40B4-BE49-F238E27FC236}">
                <a16:creationId xmlns:a16="http://schemas.microsoft.com/office/drawing/2014/main" id="{9FA9FAF1-C63B-A24D-8131-A567AE346E6E}"/>
              </a:ext>
            </a:extLst>
          </p:cNvPr>
          <p:cNvSpPr>
            <a:spLocks noGrp="1"/>
          </p:cNvSpPr>
          <p:nvPr>
            <p:ph idx="1"/>
          </p:nvPr>
        </p:nvSpPr>
        <p:spPr/>
        <p:txBody>
          <a:bodyPr>
            <a:noAutofit/>
          </a:bodyPr>
          <a:lstStyle/>
          <a:p>
            <a:pPr>
              <a:lnSpc>
                <a:spcPct val="110000"/>
              </a:lnSpc>
              <a:spcBef>
                <a:spcPts val="600"/>
              </a:spcBef>
              <a:spcAft>
                <a:spcPts val="0"/>
              </a:spcAft>
            </a:pPr>
            <a:r>
              <a:rPr lang="en-US" sz="2200" b="1" i="1" dirty="0">
                <a:solidFill>
                  <a:srgbClr val="FE6200"/>
                </a:solidFill>
              </a:rPr>
              <a:t>First universal genomic mapping accelerator </a:t>
            </a:r>
            <a:r>
              <a:rPr lang="en-US" sz="2200" dirty="0"/>
              <a:t>that can support </a:t>
            </a:r>
            <a:r>
              <a:rPr lang="en-US" sz="2200" i="1" dirty="0"/>
              <a:t>both</a:t>
            </a:r>
            <a:r>
              <a:rPr lang="en-US" sz="2200" dirty="0"/>
              <a:t> </a:t>
            </a:r>
            <a:r>
              <a:rPr lang="en-US" sz="2200" u="sng" dirty="0"/>
              <a:t>se</a:t>
            </a:r>
            <a:r>
              <a:rPr lang="en-US" sz="2200" dirty="0"/>
              <a:t>quence-to-</a:t>
            </a:r>
            <a:r>
              <a:rPr lang="en-US" sz="2200" u="sng" dirty="0"/>
              <a:t>gra</a:t>
            </a:r>
            <a:r>
              <a:rPr lang="en-US" sz="2200" dirty="0"/>
              <a:t>ph </a:t>
            </a:r>
            <a:r>
              <a:rPr lang="en-US" sz="2200" u="sng" dirty="0"/>
              <a:t>m</a:t>
            </a:r>
            <a:r>
              <a:rPr lang="en-US" sz="2200" dirty="0"/>
              <a:t>apping and sequence-to-sequence mapping, for </a:t>
            </a:r>
            <a:r>
              <a:rPr lang="en-US" sz="2200" i="1" dirty="0"/>
              <a:t>both</a:t>
            </a:r>
            <a:r>
              <a:rPr lang="en-US" sz="2200" dirty="0"/>
              <a:t> short and long reads</a:t>
            </a:r>
          </a:p>
          <a:p>
            <a:pPr>
              <a:lnSpc>
                <a:spcPct val="110000"/>
              </a:lnSpc>
              <a:spcBef>
                <a:spcPts val="600"/>
              </a:spcBef>
              <a:spcAft>
                <a:spcPts val="0"/>
              </a:spcAft>
            </a:pPr>
            <a:endParaRPr lang="en-US" sz="1000" dirty="0"/>
          </a:p>
          <a:p>
            <a:pPr>
              <a:lnSpc>
                <a:spcPct val="110000"/>
              </a:lnSpc>
              <a:spcBef>
                <a:spcPts val="600"/>
              </a:spcBef>
              <a:spcAft>
                <a:spcPts val="0"/>
              </a:spcAft>
            </a:pPr>
            <a:r>
              <a:rPr lang="en-US" sz="2200" b="1" i="1" dirty="0">
                <a:solidFill>
                  <a:srgbClr val="7030A0"/>
                </a:solidFill>
              </a:rPr>
              <a:t>First algorithm/hardware co-design </a:t>
            </a:r>
            <a:r>
              <a:rPr lang="en-US" sz="2200" dirty="0">
                <a:solidFill>
                  <a:schemeClr val="tx1"/>
                </a:solidFill>
              </a:rPr>
              <a:t>for accelerating </a:t>
            </a:r>
            <a:br>
              <a:rPr lang="en-US" sz="2200" dirty="0">
                <a:solidFill>
                  <a:schemeClr val="tx1"/>
                </a:solidFill>
              </a:rPr>
            </a:br>
            <a:r>
              <a:rPr lang="en-US" sz="2200" dirty="0">
                <a:solidFill>
                  <a:schemeClr val="tx1"/>
                </a:solidFill>
              </a:rPr>
              <a:t>sequence-to-graph mapping</a:t>
            </a:r>
          </a:p>
          <a:p>
            <a:pPr>
              <a:lnSpc>
                <a:spcPct val="110000"/>
              </a:lnSpc>
              <a:spcBef>
                <a:spcPts val="600"/>
              </a:spcBef>
              <a:spcAft>
                <a:spcPts val="0"/>
              </a:spcAft>
            </a:pPr>
            <a:endParaRPr lang="en-US" sz="1000" dirty="0"/>
          </a:p>
          <a:p>
            <a:pPr>
              <a:lnSpc>
                <a:spcPct val="110000"/>
              </a:lnSpc>
              <a:spcBef>
                <a:spcPts val="600"/>
              </a:spcBef>
              <a:spcAft>
                <a:spcPts val="0"/>
              </a:spcAft>
            </a:pPr>
            <a:r>
              <a:rPr lang="en-US" sz="2200" dirty="0"/>
              <a:t>We base SeGraM upon a </a:t>
            </a:r>
            <a:r>
              <a:rPr lang="en-US" sz="2200" dirty="0">
                <a:solidFill>
                  <a:srgbClr val="0070C0"/>
                </a:solidFill>
              </a:rPr>
              <a:t>minimizer-based seeding algorithm</a:t>
            </a:r>
            <a:endParaRPr lang="en-US" sz="2200" dirty="0"/>
          </a:p>
          <a:p>
            <a:pPr>
              <a:lnSpc>
                <a:spcPct val="110000"/>
              </a:lnSpc>
              <a:spcBef>
                <a:spcPts val="600"/>
              </a:spcBef>
              <a:spcAft>
                <a:spcPts val="0"/>
              </a:spcAft>
            </a:pPr>
            <a:r>
              <a:rPr lang="en-US" sz="2200" dirty="0"/>
              <a:t>We propose a </a:t>
            </a:r>
            <a:r>
              <a:rPr lang="en-US" sz="2200" dirty="0">
                <a:solidFill>
                  <a:srgbClr val="0070C0"/>
                </a:solidFill>
              </a:rPr>
              <a:t>novel bitvector-based alignment algorithm </a:t>
            </a:r>
            <a:r>
              <a:rPr lang="en-US" sz="2200" dirty="0"/>
              <a:t>to   perform approximate string matching between a read and                     a graph-based reference genome</a:t>
            </a:r>
          </a:p>
          <a:p>
            <a:pPr>
              <a:lnSpc>
                <a:spcPct val="110000"/>
              </a:lnSpc>
              <a:spcBef>
                <a:spcPts val="3000"/>
              </a:spcBef>
              <a:spcAft>
                <a:spcPts val="0"/>
              </a:spcAft>
            </a:pPr>
            <a:r>
              <a:rPr lang="en-US" sz="2200" dirty="0"/>
              <a:t>We </a:t>
            </a:r>
            <a:r>
              <a:rPr lang="en-US" sz="2200" dirty="0">
                <a:solidFill>
                  <a:schemeClr val="tx1"/>
                </a:solidFill>
              </a:rPr>
              <a:t>co-design both algorithms with </a:t>
            </a:r>
            <a:r>
              <a:rPr lang="en-US" sz="2200" dirty="0">
                <a:solidFill>
                  <a:srgbClr val="C00000"/>
                </a:solidFill>
              </a:rPr>
              <a:t>high-performance, scalable,    and efficient hardware accelerators</a:t>
            </a:r>
            <a:endParaRPr lang="en-US" sz="2200" dirty="0">
              <a:solidFill>
                <a:srgbClr val="C00000"/>
              </a:solidFill>
              <a:latin typeface="+mj-lt"/>
            </a:endParaRPr>
          </a:p>
        </p:txBody>
      </p:sp>
      <p:sp>
        <p:nvSpPr>
          <p:cNvPr id="5" name="Slide Number Placeholder 4">
            <a:extLst>
              <a:ext uri="{FF2B5EF4-FFF2-40B4-BE49-F238E27FC236}">
                <a16:creationId xmlns:a16="http://schemas.microsoft.com/office/drawing/2014/main" id="{0021086E-478F-D54F-956E-52EB0579186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562511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SeGraM Hardware Design</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77" name="TextBox 376">
            <a:extLst>
              <a:ext uri="{FF2B5EF4-FFF2-40B4-BE49-F238E27FC236}">
                <a16:creationId xmlns:a16="http://schemas.microsoft.com/office/drawing/2014/main" id="{A7812D32-8A23-7C46-8D56-59399B17CCB4}"/>
              </a:ext>
            </a:extLst>
          </p:cNvPr>
          <p:cNvSpPr txBox="1"/>
          <p:nvPr/>
        </p:nvSpPr>
        <p:spPr>
          <a:xfrm>
            <a:off x="1659977" y="2081374"/>
            <a:ext cx="6459835" cy="3587291"/>
          </a:xfrm>
          <a:prstGeom prst="roundRect">
            <a:avLst>
              <a:gd name="adj" fmla="val 1745"/>
            </a:avLst>
          </a:prstGeom>
          <a:solidFill>
            <a:srgbClr val="E7E6E6"/>
          </a:solidFill>
          <a:ln w="28575">
            <a:solidFill>
              <a:sysClr val="windowText" lastClr="000000"/>
            </a:solidFill>
            <a:prstDash val="sysDot"/>
          </a:ln>
        </p:spPr>
        <p:txBody>
          <a:bodyPr wrap="square" lIns="73153" tIns="27432" rIns="73153" bIns="27432" rtlCol="0" anchor="b" anchorCtr="0">
            <a:noAutofit/>
          </a:body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black"/>
                </a:solidFill>
                <a:effectLst/>
                <a:uLnTx/>
                <a:uFillTx/>
                <a:latin typeface="Corbel" panose="020B0503020204020204"/>
                <a:ea typeface="+mn-ea"/>
                <a:cs typeface="+mn-cs"/>
              </a:rPr>
              <a:t>SeGraM Accelerator</a:t>
            </a:r>
          </a:p>
        </p:txBody>
      </p:sp>
      <p:sp>
        <p:nvSpPr>
          <p:cNvPr id="378" name="TextBox 377">
            <a:extLst>
              <a:ext uri="{FF2B5EF4-FFF2-40B4-BE49-F238E27FC236}">
                <a16:creationId xmlns:a16="http://schemas.microsoft.com/office/drawing/2014/main" id="{A56B539D-AB62-BA42-ADAC-D1DEA7BE9306}"/>
              </a:ext>
            </a:extLst>
          </p:cNvPr>
          <p:cNvSpPr txBox="1"/>
          <p:nvPr/>
        </p:nvSpPr>
        <p:spPr>
          <a:xfrm>
            <a:off x="1731247" y="2132222"/>
            <a:ext cx="3384365" cy="3074336"/>
          </a:xfrm>
          <a:prstGeom prst="roundRect">
            <a:avLst>
              <a:gd name="adj" fmla="val 1745"/>
            </a:avLst>
          </a:prstGeom>
          <a:solidFill>
            <a:schemeClr val="bg1">
              <a:lumMod val="95000"/>
            </a:schemeClr>
          </a:solidFill>
          <a:ln w="28575">
            <a:solidFill>
              <a:schemeClr val="bg1">
                <a:lumMod val="50000"/>
              </a:schemeClr>
            </a:solidFill>
            <a:prstDash val="sysDot"/>
          </a:ln>
        </p:spPr>
        <p:txBody>
          <a:bodyPr wrap="square" lIns="73153" rIns="73153" bIns="18288" rtlCol="0" anchor="b" anchorCtr="0">
            <a:noAutofit/>
          </a:body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lumMod val="50000"/>
                  </a:prstClr>
                </a:solidFill>
                <a:effectLst/>
                <a:uLnTx/>
                <a:uFillTx/>
                <a:latin typeface="Corbel" panose="020B0503020204020204"/>
                <a:ea typeface="+mn-ea"/>
                <a:cs typeface="+mn-cs"/>
              </a:rPr>
              <a:t>MinSeed (MS)</a:t>
            </a:r>
          </a:p>
        </p:txBody>
      </p:sp>
      <p:sp>
        <p:nvSpPr>
          <p:cNvPr id="379" name="TextBox 378">
            <a:extLst>
              <a:ext uri="{FF2B5EF4-FFF2-40B4-BE49-F238E27FC236}">
                <a16:creationId xmlns:a16="http://schemas.microsoft.com/office/drawing/2014/main" id="{6FCA71AC-FD7C-9E46-838C-9BAEE1615105}"/>
              </a:ext>
            </a:extLst>
          </p:cNvPr>
          <p:cNvSpPr txBox="1"/>
          <p:nvPr/>
        </p:nvSpPr>
        <p:spPr>
          <a:xfrm>
            <a:off x="520074" y="4550488"/>
            <a:ext cx="584533" cy="656070"/>
          </a:xfrm>
          <a:prstGeom prst="roundRect">
            <a:avLst>
              <a:gd name="adj" fmla="val 5645"/>
            </a:avLst>
          </a:prstGeom>
          <a:solidFill>
            <a:schemeClr val="bg1">
              <a:lumMod val="95000"/>
            </a:schemeClr>
          </a:solidFill>
          <a:ln w="28575">
            <a:solidFill>
              <a:schemeClr val="bg1">
                <a:lumMod val="50000"/>
              </a:schemeClr>
            </a:solid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a:ea typeface="+mn-ea"/>
                <a:cs typeface="+mn-cs"/>
              </a:rPr>
              <a:t>Host CPU</a:t>
            </a:r>
          </a:p>
        </p:txBody>
      </p:sp>
      <p:sp>
        <p:nvSpPr>
          <p:cNvPr id="380" name="TextBox 379">
            <a:extLst>
              <a:ext uri="{FF2B5EF4-FFF2-40B4-BE49-F238E27FC236}">
                <a16:creationId xmlns:a16="http://schemas.microsoft.com/office/drawing/2014/main" id="{CDD63A1D-62FF-2248-A415-C1721B4EDAB5}"/>
              </a:ext>
            </a:extLst>
          </p:cNvPr>
          <p:cNvSpPr txBox="1"/>
          <p:nvPr/>
        </p:nvSpPr>
        <p:spPr>
          <a:xfrm>
            <a:off x="1659977" y="1290203"/>
            <a:ext cx="6459835" cy="663200"/>
          </a:xfrm>
          <a:prstGeom prst="roundRect">
            <a:avLst>
              <a:gd name="adj" fmla="val 6412"/>
            </a:avLst>
          </a:prstGeom>
          <a:solidFill>
            <a:schemeClr val="bg1">
              <a:lumMod val="95000"/>
            </a:schemeClr>
          </a:solidFill>
          <a:ln w="28575">
            <a:solidFill>
              <a:schemeClr val="bg1">
                <a:lumMod val="50000"/>
              </a:schemeClr>
            </a:solidFill>
          </a:ln>
        </p:spPr>
        <p:txBody>
          <a:bodyPr wrap="square" lIns="73153" tIns="82297" rIns="73153" rtlCol="0" anchor="t"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lumMod val="50000"/>
                  </a:prstClr>
                </a:solidFill>
                <a:effectLst/>
                <a:uLnTx/>
                <a:uFillTx/>
                <a:latin typeface="Corbel" panose="020B0503020204020204"/>
                <a:ea typeface="+mn-ea"/>
                <a:cs typeface="+mn-cs"/>
              </a:rPr>
              <a:t>Main Memory </a:t>
            </a:r>
            <a:r>
              <a:rPr kumimoji="0" lang="en-US" sz="1270" b="0" i="1" u="none" strike="noStrike" kern="0" cap="none" spc="0" normalizeH="0" baseline="0" noProof="0" dirty="0">
                <a:ln>
                  <a:noFill/>
                </a:ln>
                <a:solidFill>
                  <a:prstClr val="white">
                    <a:lumMod val="50000"/>
                  </a:prstClr>
                </a:solidFill>
                <a:effectLst/>
                <a:uLnTx/>
                <a:uFillTx/>
                <a:latin typeface="Corbel" panose="020B0503020204020204"/>
                <a:ea typeface="+mn-ea"/>
                <a:cs typeface="+mn-cs"/>
              </a:rPr>
              <a:t>(graph-based reference &amp; index)</a:t>
            </a:r>
          </a:p>
        </p:txBody>
      </p:sp>
      <p:sp>
        <p:nvSpPr>
          <p:cNvPr id="382" name="TextBox 381">
            <a:extLst>
              <a:ext uri="{FF2B5EF4-FFF2-40B4-BE49-F238E27FC236}">
                <a16:creationId xmlns:a16="http://schemas.microsoft.com/office/drawing/2014/main" id="{273A725A-33FC-2F40-A68C-A6E8AE390951}"/>
              </a:ext>
            </a:extLst>
          </p:cNvPr>
          <p:cNvSpPr txBox="1">
            <a:spLocks/>
          </p:cNvSpPr>
          <p:nvPr/>
        </p:nvSpPr>
        <p:spPr>
          <a:xfrm>
            <a:off x="1858987" y="3576746"/>
            <a:ext cx="914223" cy="652286"/>
          </a:xfrm>
          <a:prstGeom prst="roundRect">
            <a:avLst>
              <a:gd name="adj" fmla="val 1481"/>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Find Minimizers</a:t>
            </a:r>
          </a:p>
        </p:txBody>
      </p:sp>
      <p:sp>
        <p:nvSpPr>
          <p:cNvPr id="385" name="TextBox 384">
            <a:extLst>
              <a:ext uri="{FF2B5EF4-FFF2-40B4-BE49-F238E27FC236}">
                <a16:creationId xmlns:a16="http://schemas.microsoft.com/office/drawing/2014/main" id="{9EE50CA0-BF9D-8A4E-8E67-2239112A085A}"/>
              </a:ext>
            </a:extLst>
          </p:cNvPr>
          <p:cNvSpPr txBox="1"/>
          <p:nvPr/>
        </p:nvSpPr>
        <p:spPr>
          <a:xfrm>
            <a:off x="5284439" y="2132222"/>
            <a:ext cx="2750673" cy="3074336"/>
          </a:xfrm>
          <a:prstGeom prst="roundRect">
            <a:avLst>
              <a:gd name="adj" fmla="val 1745"/>
            </a:avLst>
          </a:prstGeom>
          <a:solidFill>
            <a:schemeClr val="bg1">
              <a:lumMod val="95000"/>
            </a:schemeClr>
          </a:solidFill>
          <a:ln w="28575">
            <a:solidFill>
              <a:schemeClr val="bg1">
                <a:lumMod val="50000"/>
              </a:schemeClr>
            </a:solidFill>
            <a:prstDash val="sysDot"/>
          </a:ln>
        </p:spPr>
        <p:txBody>
          <a:bodyPr wrap="square" lIns="73153" rIns="73153" bIns="18288" rtlCol="0" anchor="b" anchorCtr="0">
            <a:noAutofit/>
          </a:bodyPr>
          <a:lstStyle>
            <a:defPPr>
              <a:defRPr lang="en-US"/>
            </a:defPPr>
            <a:lvl1pPr algn="r">
              <a:defRPr sz="6000" b="1">
                <a:solidFill>
                  <a:srgbClr val="632A8F"/>
                </a:solidFill>
                <a:latin typeface="Corbel" panose="020B0503020204020204" pitchFamily="34" charset="0"/>
              </a:defRPr>
            </a:lvl1p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BitAlign (BA)</a:t>
            </a:r>
          </a:p>
        </p:txBody>
      </p:sp>
      <p:sp>
        <p:nvSpPr>
          <p:cNvPr id="386" name="TextBox 385">
            <a:extLst>
              <a:ext uri="{FF2B5EF4-FFF2-40B4-BE49-F238E27FC236}">
                <a16:creationId xmlns:a16="http://schemas.microsoft.com/office/drawing/2014/main" id="{58E1AFC4-D292-D549-B86A-0D246372066E}"/>
              </a:ext>
            </a:extLst>
          </p:cNvPr>
          <p:cNvSpPr txBox="1"/>
          <p:nvPr/>
        </p:nvSpPr>
        <p:spPr>
          <a:xfrm>
            <a:off x="1858987" y="4679154"/>
            <a:ext cx="914223" cy="447183"/>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Read</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Scratchpad</a:t>
            </a:r>
          </a:p>
        </p:txBody>
      </p:sp>
      <p:sp>
        <p:nvSpPr>
          <p:cNvPr id="387" name="TextBox 386">
            <a:extLst>
              <a:ext uri="{FF2B5EF4-FFF2-40B4-BE49-F238E27FC236}">
                <a16:creationId xmlns:a16="http://schemas.microsoft.com/office/drawing/2014/main" id="{E2F19CF7-AB66-7C42-8A55-1E596E896034}"/>
              </a:ext>
            </a:extLst>
          </p:cNvPr>
          <p:cNvSpPr txBox="1"/>
          <p:nvPr/>
        </p:nvSpPr>
        <p:spPr>
          <a:xfrm>
            <a:off x="1858987" y="2257532"/>
            <a:ext cx="914223" cy="1016023"/>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Minimizer Scratchpad</a:t>
            </a:r>
          </a:p>
        </p:txBody>
      </p:sp>
      <p:sp>
        <p:nvSpPr>
          <p:cNvPr id="388" name="TextBox 387">
            <a:extLst>
              <a:ext uri="{FF2B5EF4-FFF2-40B4-BE49-F238E27FC236}">
                <a16:creationId xmlns:a16="http://schemas.microsoft.com/office/drawing/2014/main" id="{D45B38BF-3C5E-F64A-A9A1-6B1A006CF4D3}"/>
              </a:ext>
            </a:extLst>
          </p:cNvPr>
          <p:cNvSpPr txBox="1">
            <a:spLocks/>
          </p:cNvSpPr>
          <p:nvPr/>
        </p:nvSpPr>
        <p:spPr>
          <a:xfrm>
            <a:off x="2900950" y="3576746"/>
            <a:ext cx="1008749" cy="652287"/>
          </a:xfrm>
          <a:prstGeom prst="roundRect">
            <a:avLst>
              <a:gd name="adj" fmla="val 1481"/>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Filter</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Frequencies by Frequency</a:t>
            </a:r>
          </a:p>
        </p:txBody>
      </p:sp>
      <p:sp>
        <p:nvSpPr>
          <p:cNvPr id="389" name="TextBox 388">
            <a:extLst>
              <a:ext uri="{FF2B5EF4-FFF2-40B4-BE49-F238E27FC236}">
                <a16:creationId xmlns:a16="http://schemas.microsoft.com/office/drawing/2014/main" id="{5E0DC71F-43C4-BB4E-A06D-5D7A15E525F5}"/>
              </a:ext>
            </a:extLst>
          </p:cNvPr>
          <p:cNvSpPr txBox="1"/>
          <p:nvPr/>
        </p:nvSpPr>
        <p:spPr>
          <a:xfrm>
            <a:off x="4075105" y="2257532"/>
            <a:ext cx="914407" cy="1016023"/>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Seed Scratchpad</a:t>
            </a:r>
          </a:p>
        </p:txBody>
      </p:sp>
      <p:sp>
        <p:nvSpPr>
          <p:cNvPr id="390" name="TextBox 389">
            <a:extLst>
              <a:ext uri="{FF2B5EF4-FFF2-40B4-BE49-F238E27FC236}">
                <a16:creationId xmlns:a16="http://schemas.microsoft.com/office/drawing/2014/main" id="{B710D81B-3E71-B840-98FC-19E5EE119FA2}"/>
              </a:ext>
            </a:extLst>
          </p:cNvPr>
          <p:cNvSpPr txBox="1">
            <a:spLocks/>
          </p:cNvSpPr>
          <p:nvPr/>
        </p:nvSpPr>
        <p:spPr>
          <a:xfrm>
            <a:off x="4021911" y="3576746"/>
            <a:ext cx="1011100" cy="652286"/>
          </a:xfrm>
          <a:prstGeom prst="roundRect">
            <a:avLst>
              <a:gd name="adj" fmla="val 1481"/>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Find Candidate</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Seed Regions</a:t>
            </a:r>
          </a:p>
        </p:txBody>
      </p:sp>
      <p:sp>
        <p:nvSpPr>
          <p:cNvPr id="80" name="TextBox 79">
            <a:extLst>
              <a:ext uri="{FF2B5EF4-FFF2-40B4-BE49-F238E27FC236}">
                <a16:creationId xmlns:a16="http://schemas.microsoft.com/office/drawing/2014/main" id="{71B28596-24DB-AB0D-D719-D50B3C926B5B}"/>
              </a:ext>
            </a:extLst>
          </p:cNvPr>
          <p:cNvSpPr txBox="1"/>
          <p:nvPr/>
        </p:nvSpPr>
        <p:spPr>
          <a:xfrm>
            <a:off x="1731247" y="2127142"/>
            <a:ext cx="3384365" cy="3074336"/>
          </a:xfrm>
          <a:prstGeom prst="roundRect">
            <a:avLst>
              <a:gd name="adj" fmla="val 1745"/>
            </a:avLst>
          </a:prstGeom>
          <a:solidFill>
            <a:srgbClr val="D2C6FF"/>
          </a:solidFill>
          <a:ln w="28575">
            <a:solidFill>
              <a:sysClr val="windowText" lastClr="000000"/>
            </a:solidFill>
            <a:prstDash val="sysDot"/>
          </a:ln>
        </p:spPr>
        <p:txBody>
          <a:bodyPr wrap="square" lIns="73153" rIns="73153" bIns="18288" rtlCol="0" anchor="b" anchorCtr="0">
            <a:noAutofit/>
          </a:body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632A8F"/>
                </a:solidFill>
                <a:effectLst/>
                <a:uLnTx/>
                <a:uFillTx/>
                <a:latin typeface="Corbel" panose="020B0503020204020204"/>
                <a:ea typeface="+mn-ea"/>
                <a:cs typeface="+mn-cs"/>
              </a:rPr>
              <a:t>MinSeed (MS)</a:t>
            </a:r>
          </a:p>
        </p:txBody>
      </p:sp>
      <p:sp>
        <p:nvSpPr>
          <p:cNvPr id="81" name="TextBox 80">
            <a:extLst>
              <a:ext uri="{FF2B5EF4-FFF2-40B4-BE49-F238E27FC236}">
                <a16:creationId xmlns:a16="http://schemas.microsoft.com/office/drawing/2014/main" id="{9C6FA169-041F-F487-11BA-208590E30B76}"/>
              </a:ext>
            </a:extLst>
          </p:cNvPr>
          <p:cNvSpPr txBox="1">
            <a:spLocks/>
          </p:cNvSpPr>
          <p:nvPr/>
        </p:nvSpPr>
        <p:spPr>
          <a:xfrm>
            <a:off x="1858987" y="3571666"/>
            <a:ext cx="914223"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Find Minimizers</a:t>
            </a:r>
          </a:p>
        </p:txBody>
      </p:sp>
      <p:sp>
        <p:nvSpPr>
          <p:cNvPr id="82" name="TextBox 81">
            <a:extLst>
              <a:ext uri="{FF2B5EF4-FFF2-40B4-BE49-F238E27FC236}">
                <a16:creationId xmlns:a16="http://schemas.microsoft.com/office/drawing/2014/main" id="{EAA571D8-CA51-ED1A-64B8-EA9E4A60F483}"/>
              </a:ext>
            </a:extLst>
          </p:cNvPr>
          <p:cNvSpPr txBox="1"/>
          <p:nvPr/>
        </p:nvSpPr>
        <p:spPr>
          <a:xfrm>
            <a:off x="1858987" y="4674074"/>
            <a:ext cx="914223"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Read</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Scratchpad</a:t>
            </a:r>
          </a:p>
        </p:txBody>
      </p:sp>
      <p:sp>
        <p:nvSpPr>
          <p:cNvPr id="83" name="TextBox 82">
            <a:extLst>
              <a:ext uri="{FF2B5EF4-FFF2-40B4-BE49-F238E27FC236}">
                <a16:creationId xmlns:a16="http://schemas.microsoft.com/office/drawing/2014/main" id="{6CB08FAD-4CA1-6660-62FF-01792A165289}"/>
              </a:ext>
            </a:extLst>
          </p:cNvPr>
          <p:cNvSpPr txBox="1"/>
          <p:nvPr/>
        </p:nvSpPr>
        <p:spPr>
          <a:xfrm>
            <a:off x="1858987" y="2252452"/>
            <a:ext cx="914223"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Minimizer Scratchpad</a:t>
            </a:r>
          </a:p>
        </p:txBody>
      </p:sp>
      <p:sp>
        <p:nvSpPr>
          <p:cNvPr id="84" name="TextBox 83">
            <a:extLst>
              <a:ext uri="{FF2B5EF4-FFF2-40B4-BE49-F238E27FC236}">
                <a16:creationId xmlns:a16="http://schemas.microsoft.com/office/drawing/2014/main" id="{A6322A8F-1F88-FBD6-7796-8DC1D4C8FF0A}"/>
              </a:ext>
            </a:extLst>
          </p:cNvPr>
          <p:cNvSpPr txBox="1">
            <a:spLocks/>
          </p:cNvSpPr>
          <p:nvPr/>
        </p:nvSpPr>
        <p:spPr>
          <a:xfrm>
            <a:off x="2900950" y="3571666"/>
            <a:ext cx="1008749" cy="652287"/>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Filter</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Minimizers by Frequency</a:t>
            </a:r>
          </a:p>
        </p:txBody>
      </p:sp>
      <p:sp>
        <p:nvSpPr>
          <p:cNvPr id="85" name="TextBox 84">
            <a:extLst>
              <a:ext uri="{FF2B5EF4-FFF2-40B4-BE49-F238E27FC236}">
                <a16:creationId xmlns:a16="http://schemas.microsoft.com/office/drawing/2014/main" id="{5F3B23D2-04D6-7C3C-AE9D-7D255A055B2C}"/>
              </a:ext>
            </a:extLst>
          </p:cNvPr>
          <p:cNvSpPr txBox="1"/>
          <p:nvPr/>
        </p:nvSpPr>
        <p:spPr>
          <a:xfrm>
            <a:off x="4075105" y="2252452"/>
            <a:ext cx="914407"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Seed Scratchpad</a:t>
            </a:r>
          </a:p>
        </p:txBody>
      </p:sp>
      <p:sp>
        <p:nvSpPr>
          <p:cNvPr id="86" name="TextBox 85">
            <a:extLst>
              <a:ext uri="{FF2B5EF4-FFF2-40B4-BE49-F238E27FC236}">
                <a16:creationId xmlns:a16="http://schemas.microsoft.com/office/drawing/2014/main" id="{6C0CE78D-62E4-FA7A-3982-AEC40276E7DF}"/>
              </a:ext>
            </a:extLst>
          </p:cNvPr>
          <p:cNvSpPr txBox="1">
            <a:spLocks/>
          </p:cNvSpPr>
          <p:nvPr/>
        </p:nvSpPr>
        <p:spPr>
          <a:xfrm>
            <a:off x="4021911" y="3571666"/>
            <a:ext cx="1011100"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Find Candidate</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Seed Regions</a:t>
            </a:r>
          </a:p>
        </p:txBody>
      </p:sp>
      <p:sp>
        <p:nvSpPr>
          <p:cNvPr id="391" name="TextBox 390">
            <a:extLst>
              <a:ext uri="{FF2B5EF4-FFF2-40B4-BE49-F238E27FC236}">
                <a16:creationId xmlns:a16="http://schemas.microsoft.com/office/drawing/2014/main" id="{C3FC1D87-12F5-BD4E-9B84-838BECDF89F4}"/>
              </a:ext>
            </a:extLst>
          </p:cNvPr>
          <p:cNvSpPr txBox="1"/>
          <p:nvPr/>
        </p:nvSpPr>
        <p:spPr>
          <a:xfrm>
            <a:off x="5432867" y="2257532"/>
            <a:ext cx="2470967" cy="447183"/>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Input Scratchpad</a:t>
            </a:r>
          </a:p>
        </p:txBody>
      </p:sp>
      <p:sp>
        <p:nvSpPr>
          <p:cNvPr id="392" name="TextBox 391">
            <a:extLst>
              <a:ext uri="{FF2B5EF4-FFF2-40B4-BE49-F238E27FC236}">
                <a16:creationId xmlns:a16="http://schemas.microsoft.com/office/drawing/2014/main" id="{57B51410-62D7-5042-9BBE-A9757948B5F0}"/>
              </a:ext>
            </a:extLst>
          </p:cNvPr>
          <p:cNvSpPr txBox="1">
            <a:spLocks/>
          </p:cNvSpPr>
          <p:nvPr/>
        </p:nvSpPr>
        <p:spPr>
          <a:xfrm>
            <a:off x="5431512" y="2965193"/>
            <a:ext cx="916500" cy="583629"/>
          </a:xfrm>
          <a:prstGeom prst="roundRect">
            <a:avLst>
              <a:gd name="adj" fmla="val 1481"/>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Generate Bitvectors</a:t>
            </a:r>
          </a:p>
        </p:txBody>
      </p:sp>
      <p:sp>
        <p:nvSpPr>
          <p:cNvPr id="393" name="TextBox 392">
            <a:extLst>
              <a:ext uri="{FF2B5EF4-FFF2-40B4-BE49-F238E27FC236}">
                <a16:creationId xmlns:a16="http://schemas.microsoft.com/office/drawing/2014/main" id="{2C746795-3C18-4243-BE4D-C531D2DA2604}"/>
              </a:ext>
            </a:extLst>
          </p:cNvPr>
          <p:cNvSpPr txBox="1">
            <a:spLocks/>
          </p:cNvSpPr>
          <p:nvPr/>
        </p:nvSpPr>
        <p:spPr>
          <a:xfrm>
            <a:off x="5431512" y="4678178"/>
            <a:ext cx="916500" cy="430105"/>
          </a:xfrm>
          <a:prstGeom prst="roundRect">
            <a:avLst>
              <a:gd name="adj" fmla="val 1481"/>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Perform</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Traceback</a:t>
            </a:r>
          </a:p>
        </p:txBody>
      </p:sp>
      <p:sp>
        <p:nvSpPr>
          <p:cNvPr id="394" name="TextBox 393">
            <a:extLst>
              <a:ext uri="{FF2B5EF4-FFF2-40B4-BE49-F238E27FC236}">
                <a16:creationId xmlns:a16="http://schemas.microsoft.com/office/drawing/2014/main" id="{8EE8E914-864E-0445-8CE9-CD435555CF78}"/>
              </a:ext>
            </a:extLst>
          </p:cNvPr>
          <p:cNvSpPr txBox="1"/>
          <p:nvPr/>
        </p:nvSpPr>
        <p:spPr>
          <a:xfrm>
            <a:off x="5431512" y="3814803"/>
            <a:ext cx="2470967" cy="654246"/>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Bitvector Scratchpad</a:t>
            </a:r>
          </a:p>
        </p:txBody>
      </p:sp>
      <p:sp>
        <p:nvSpPr>
          <p:cNvPr id="395" name="TextBox 394">
            <a:extLst>
              <a:ext uri="{FF2B5EF4-FFF2-40B4-BE49-F238E27FC236}">
                <a16:creationId xmlns:a16="http://schemas.microsoft.com/office/drawing/2014/main" id="{15637F85-242E-5842-BD15-83240218D47E}"/>
              </a:ext>
            </a:extLst>
          </p:cNvPr>
          <p:cNvSpPr txBox="1"/>
          <p:nvPr/>
        </p:nvSpPr>
        <p:spPr>
          <a:xfrm>
            <a:off x="6903382" y="2965192"/>
            <a:ext cx="999097" cy="583629"/>
          </a:xfrm>
          <a:prstGeom prst="roundRect">
            <a:avLst>
              <a:gd name="adj" fmla="val 5084"/>
            </a:avLst>
          </a:prstGeom>
          <a:solidFill>
            <a:schemeClr val="bg1">
              <a:lumMod val="95000"/>
            </a:schemeClr>
          </a:solidFill>
          <a:ln w="28575">
            <a:solidFill>
              <a:schemeClr val="bg1">
                <a:lumMod val="50000"/>
              </a:schemeClr>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pitchFamily="34" charset="0"/>
                <a:ea typeface="+mn-ea"/>
                <a:cs typeface="+mn-cs"/>
              </a:rPr>
              <a:t>Hop Queues</a:t>
            </a:r>
          </a:p>
        </p:txBody>
      </p:sp>
      <p:sp>
        <p:nvSpPr>
          <p:cNvPr id="87" name="TextBox 86">
            <a:extLst>
              <a:ext uri="{FF2B5EF4-FFF2-40B4-BE49-F238E27FC236}">
                <a16:creationId xmlns:a16="http://schemas.microsoft.com/office/drawing/2014/main" id="{384E4DC0-158B-E366-B88B-E7867288E780}"/>
              </a:ext>
            </a:extLst>
          </p:cNvPr>
          <p:cNvSpPr txBox="1"/>
          <p:nvPr/>
        </p:nvSpPr>
        <p:spPr>
          <a:xfrm>
            <a:off x="5284439" y="2127142"/>
            <a:ext cx="2750673" cy="3074336"/>
          </a:xfrm>
          <a:prstGeom prst="roundRect">
            <a:avLst>
              <a:gd name="adj" fmla="val 1745"/>
            </a:avLst>
          </a:prstGeom>
          <a:solidFill>
            <a:srgbClr val="C5E0B4"/>
          </a:solidFill>
          <a:ln w="28575">
            <a:solidFill>
              <a:sysClr val="windowText" lastClr="000000"/>
            </a:solidFill>
            <a:prstDash val="sysDot"/>
          </a:ln>
        </p:spPr>
        <p:txBody>
          <a:bodyPr wrap="square" lIns="73153" rIns="73153" bIns="18288" rtlCol="0" anchor="b" anchorCtr="0">
            <a:noAutofit/>
          </a:bodyPr>
          <a:lstStyle>
            <a:defPPr>
              <a:defRPr lang="en-US"/>
            </a:defPPr>
            <a:lvl1pPr algn="r">
              <a:defRPr sz="6000" b="1">
                <a:solidFill>
                  <a:srgbClr val="632A8F"/>
                </a:solidFill>
                <a:latin typeface="Corbel" panose="020B0503020204020204" pitchFamily="34" charset="0"/>
              </a:defRPr>
            </a:lvl1p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70AD47">
                    <a:lumMod val="50000"/>
                  </a:srgbClr>
                </a:solidFill>
                <a:effectLst/>
                <a:uLnTx/>
                <a:uFillTx/>
                <a:latin typeface="Corbel" panose="020B0503020204020204" pitchFamily="34" charset="0"/>
                <a:ea typeface="+mn-ea"/>
                <a:cs typeface="+mn-cs"/>
              </a:rPr>
              <a:t>BitAlign (BA)</a:t>
            </a:r>
          </a:p>
        </p:txBody>
      </p:sp>
      <p:sp>
        <p:nvSpPr>
          <p:cNvPr id="88" name="TextBox 87">
            <a:extLst>
              <a:ext uri="{FF2B5EF4-FFF2-40B4-BE49-F238E27FC236}">
                <a16:creationId xmlns:a16="http://schemas.microsoft.com/office/drawing/2014/main" id="{D408568E-140B-7F1E-CDB6-C434117B992B}"/>
              </a:ext>
            </a:extLst>
          </p:cNvPr>
          <p:cNvSpPr txBox="1"/>
          <p:nvPr/>
        </p:nvSpPr>
        <p:spPr>
          <a:xfrm>
            <a:off x="5432867" y="2252452"/>
            <a:ext cx="2470967"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Input Scratchpad</a:t>
            </a:r>
          </a:p>
        </p:txBody>
      </p:sp>
      <p:sp>
        <p:nvSpPr>
          <p:cNvPr id="89" name="TextBox 88">
            <a:extLst>
              <a:ext uri="{FF2B5EF4-FFF2-40B4-BE49-F238E27FC236}">
                <a16:creationId xmlns:a16="http://schemas.microsoft.com/office/drawing/2014/main" id="{87861C07-864A-A073-3FB1-B24117BEEB02}"/>
              </a:ext>
            </a:extLst>
          </p:cNvPr>
          <p:cNvSpPr txBox="1">
            <a:spLocks/>
          </p:cNvSpPr>
          <p:nvPr/>
        </p:nvSpPr>
        <p:spPr>
          <a:xfrm>
            <a:off x="5431512" y="2960113"/>
            <a:ext cx="916500" cy="583629"/>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Generate Bitvectors</a:t>
            </a:r>
          </a:p>
        </p:txBody>
      </p:sp>
      <p:sp>
        <p:nvSpPr>
          <p:cNvPr id="90" name="TextBox 89">
            <a:extLst>
              <a:ext uri="{FF2B5EF4-FFF2-40B4-BE49-F238E27FC236}">
                <a16:creationId xmlns:a16="http://schemas.microsoft.com/office/drawing/2014/main" id="{6C507980-35BB-2AB2-2C26-58F7F31EA5A6}"/>
              </a:ext>
            </a:extLst>
          </p:cNvPr>
          <p:cNvSpPr txBox="1">
            <a:spLocks/>
          </p:cNvSpPr>
          <p:nvPr/>
        </p:nvSpPr>
        <p:spPr>
          <a:xfrm>
            <a:off x="5431512" y="4673098"/>
            <a:ext cx="916500" cy="430105"/>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Perform</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Traceback</a:t>
            </a:r>
          </a:p>
        </p:txBody>
      </p:sp>
      <p:sp>
        <p:nvSpPr>
          <p:cNvPr id="91" name="TextBox 90">
            <a:extLst>
              <a:ext uri="{FF2B5EF4-FFF2-40B4-BE49-F238E27FC236}">
                <a16:creationId xmlns:a16="http://schemas.microsoft.com/office/drawing/2014/main" id="{269839F8-946A-EF61-6B85-784384EACB1D}"/>
              </a:ext>
            </a:extLst>
          </p:cNvPr>
          <p:cNvSpPr txBox="1"/>
          <p:nvPr/>
        </p:nvSpPr>
        <p:spPr>
          <a:xfrm>
            <a:off x="5431512" y="3809723"/>
            <a:ext cx="2470967" cy="654246"/>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Bitvector Scratchpad</a:t>
            </a:r>
          </a:p>
        </p:txBody>
      </p:sp>
      <p:sp>
        <p:nvSpPr>
          <p:cNvPr id="92" name="TextBox 91">
            <a:extLst>
              <a:ext uri="{FF2B5EF4-FFF2-40B4-BE49-F238E27FC236}">
                <a16:creationId xmlns:a16="http://schemas.microsoft.com/office/drawing/2014/main" id="{469C4BF0-383F-561C-E0F0-E1F6E9A9BFD0}"/>
              </a:ext>
            </a:extLst>
          </p:cNvPr>
          <p:cNvSpPr txBox="1"/>
          <p:nvPr/>
        </p:nvSpPr>
        <p:spPr>
          <a:xfrm>
            <a:off x="6903382" y="2960112"/>
            <a:ext cx="999097" cy="583629"/>
          </a:xfrm>
          <a:prstGeom prst="roundRect">
            <a:avLst>
              <a:gd name="adj" fmla="val 5084"/>
            </a:avLst>
          </a:prstGeom>
          <a:solidFill>
            <a:srgbClr val="EAF4E4"/>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Hop Queues</a:t>
            </a:r>
          </a:p>
        </p:txBody>
      </p:sp>
      <p:sp>
        <p:nvSpPr>
          <p:cNvPr id="93" name="Rectangle 92">
            <a:extLst>
              <a:ext uri="{FF2B5EF4-FFF2-40B4-BE49-F238E27FC236}">
                <a16:creationId xmlns:a16="http://schemas.microsoft.com/office/drawing/2014/main" id="{4BBCB946-2FF4-FE5F-ACE2-8946EC86CFC1}"/>
              </a:ext>
            </a:extLst>
          </p:cNvPr>
          <p:cNvSpPr/>
          <p:nvPr/>
        </p:nvSpPr>
        <p:spPr>
          <a:xfrm>
            <a:off x="1731247" y="5725319"/>
            <a:ext cx="3384365" cy="7848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030A0"/>
                </a:solidFill>
                <a:effectLst/>
                <a:uLnTx/>
                <a:uFillTx/>
                <a:latin typeface="Corbel" panose="020B0503020204020204"/>
                <a:ea typeface="+mn-ea"/>
                <a:cs typeface="+mn-cs"/>
              </a:rPr>
              <a:t>MinSeed: </a:t>
            </a:r>
            <a:r>
              <a:rPr kumimoji="0" lang="en-US" sz="1500" b="0" i="1" u="none" strike="noStrike" kern="1200" cap="none" spc="0" normalizeH="0" baseline="0" noProof="0" dirty="0">
                <a:ln>
                  <a:noFill/>
                </a:ln>
                <a:solidFill>
                  <a:prstClr val="black"/>
                </a:solidFill>
                <a:effectLst/>
                <a:uLnTx/>
                <a:uFillTx/>
                <a:latin typeface="LinLibertineT"/>
                <a:ea typeface="+mn-ea"/>
                <a:cs typeface="+mn-cs"/>
              </a:rPr>
              <a:t>first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 hardware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inLibertineT"/>
                <a:ea typeface="+mn-ea"/>
                <a:cs typeface="+mn-cs"/>
              </a:rPr>
              <a:t>accelerator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030A0"/>
                </a:solidFill>
                <a:effectLst/>
                <a:uLnTx/>
                <a:uFillTx/>
                <a:latin typeface="LinLibertineT"/>
                <a:ea typeface="+mn-ea"/>
                <a:cs typeface="+mn-cs"/>
              </a:rPr>
              <a:t>Min</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imizer-based </a:t>
            </a:r>
            <a:r>
              <a:rPr kumimoji="0" lang="en-US" sz="1500" b="1" i="0" u="none" strike="noStrike" kern="1200" cap="none" spc="0" normalizeH="0" baseline="0" noProof="0" dirty="0">
                <a:ln>
                  <a:noFill/>
                </a:ln>
                <a:solidFill>
                  <a:srgbClr val="7030A0"/>
                </a:solidFill>
                <a:effectLst/>
                <a:uLnTx/>
                <a:uFillTx/>
                <a:latin typeface="LinLibertineT"/>
                <a:ea typeface="+mn-ea"/>
                <a:cs typeface="+mn-cs"/>
              </a:rPr>
              <a:t>Seed</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ing</a:t>
            </a:r>
            <a:endParaRPr kumimoji="0" lang="en-US" sz="1500" b="0"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95" name="Rectangle 94">
            <a:extLst>
              <a:ext uri="{FF2B5EF4-FFF2-40B4-BE49-F238E27FC236}">
                <a16:creationId xmlns:a16="http://schemas.microsoft.com/office/drawing/2014/main" id="{7E3B36E1-B5F8-B300-AC52-D4EBD53083C6}"/>
              </a:ext>
            </a:extLst>
          </p:cNvPr>
          <p:cNvSpPr/>
          <p:nvPr/>
        </p:nvSpPr>
        <p:spPr>
          <a:xfrm>
            <a:off x="5284439" y="5725319"/>
            <a:ext cx="2750673" cy="7848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B050"/>
                </a:solidFill>
                <a:effectLst/>
                <a:uLnTx/>
                <a:uFillTx/>
                <a:latin typeface="Corbel" panose="020B0503020204020204"/>
                <a:ea typeface="+mn-ea"/>
                <a:cs typeface="+mn-cs"/>
              </a:rPr>
              <a:t>BitAlign:</a:t>
            </a:r>
            <a:r>
              <a:rPr kumimoji="0" lang="en-US" sz="1500" b="1" i="0" u="none" strike="noStrike" kern="1200" cap="none" spc="0" normalizeH="0" baseline="0" noProof="0" dirty="0">
                <a:ln>
                  <a:noFill/>
                </a:ln>
                <a:solidFill>
                  <a:srgbClr val="7030A0"/>
                </a:solidFill>
                <a:effectLst/>
                <a:uLnTx/>
                <a:uFillTx/>
                <a:latin typeface="Corbel" panose="020B0503020204020204"/>
                <a:ea typeface="+mn-ea"/>
                <a:cs typeface="+mn-cs"/>
              </a:rPr>
              <a:t> </a:t>
            </a:r>
            <a:r>
              <a:rPr kumimoji="0" lang="en-US" sz="1500" b="0" i="1" u="none" strike="noStrike" kern="1200" cap="none" spc="0" normalizeH="0" baseline="0" noProof="0" dirty="0">
                <a:ln>
                  <a:noFill/>
                </a:ln>
                <a:solidFill>
                  <a:prstClr val="black"/>
                </a:solidFill>
                <a:effectLst/>
                <a:uLnTx/>
                <a:uFillTx/>
                <a:latin typeface="LinLibertineT"/>
                <a:ea typeface="+mn-ea"/>
                <a:cs typeface="+mn-cs"/>
              </a:rPr>
              <a:t>first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 hardware accelerator for (</a:t>
            </a:r>
            <a:r>
              <a:rPr kumimoji="0" lang="en-US" sz="1500" b="1" i="0" u="none" strike="noStrike" kern="1200" cap="none" spc="0" normalizeH="0" baseline="0" noProof="0" dirty="0">
                <a:ln>
                  <a:noFill/>
                </a:ln>
                <a:solidFill>
                  <a:srgbClr val="00B050"/>
                </a:solidFill>
                <a:effectLst/>
                <a:uLnTx/>
                <a:uFillTx/>
                <a:latin typeface="LinLibertineT"/>
                <a:ea typeface="+mn-ea"/>
                <a:cs typeface="+mn-cs"/>
              </a:rPr>
              <a:t>Bit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vector-based) sequence-to-graph </a:t>
            </a:r>
            <a:r>
              <a:rPr kumimoji="0" lang="en-US" sz="1500" b="1" i="0" u="none" strike="noStrike" kern="1200" cap="none" spc="0" normalizeH="0" baseline="0" noProof="0" dirty="0">
                <a:ln>
                  <a:noFill/>
                </a:ln>
                <a:solidFill>
                  <a:srgbClr val="00B050"/>
                </a:solidFill>
                <a:effectLst/>
                <a:uLnTx/>
                <a:uFillTx/>
                <a:latin typeface="LinLibertineT"/>
                <a:ea typeface="+mn-ea"/>
                <a:cs typeface="+mn-cs"/>
              </a:rPr>
              <a:t>Align</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ment</a:t>
            </a:r>
            <a:endParaRPr kumimoji="0" lang="en-US" sz="15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115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p:bldP spid="9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1" name="TextBox 60">
            <a:extLst>
              <a:ext uri="{FF2B5EF4-FFF2-40B4-BE49-F238E27FC236}">
                <a16:creationId xmlns:a16="http://schemas.microsoft.com/office/drawing/2014/main" id="{781DD1D8-E8CF-31B8-54B8-8D6530D0CEA9}"/>
              </a:ext>
            </a:extLst>
          </p:cNvPr>
          <p:cNvSpPr txBox="1"/>
          <p:nvPr/>
        </p:nvSpPr>
        <p:spPr>
          <a:xfrm>
            <a:off x="520074" y="4550488"/>
            <a:ext cx="584533" cy="656070"/>
          </a:xfrm>
          <a:prstGeom prst="roundRect">
            <a:avLst>
              <a:gd name="adj" fmla="val 5645"/>
            </a:avLst>
          </a:prstGeom>
          <a:solidFill>
            <a:schemeClr val="bg1">
              <a:lumMod val="95000"/>
            </a:schemeClr>
          </a:solidFill>
          <a:ln w="28575">
            <a:solidFill>
              <a:schemeClr val="bg1">
                <a:lumMod val="50000"/>
              </a:schemeClr>
            </a:solid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a:ea typeface="+mn-ea"/>
                <a:cs typeface="+mn-cs"/>
              </a:rPr>
              <a:t>Host CPU</a:t>
            </a:r>
          </a:p>
        </p:txBody>
      </p:sp>
      <p:sp>
        <p:nvSpPr>
          <p:cNvPr id="58" name="TextBox 57">
            <a:extLst>
              <a:ext uri="{FF2B5EF4-FFF2-40B4-BE49-F238E27FC236}">
                <a16:creationId xmlns:a16="http://schemas.microsoft.com/office/drawing/2014/main" id="{71A8D7ED-1B6B-035E-569C-178A4E19C09C}"/>
              </a:ext>
            </a:extLst>
          </p:cNvPr>
          <p:cNvSpPr txBox="1"/>
          <p:nvPr/>
        </p:nvSpPr>
        <p:spPr>
          <a:xfrm>
            <a:off x="1659977" y="1290203"/>
            <a:ext cx="6459835" cy="663200"/>
          </a:xfrm>
          <a:prstGeom prst="roundRect">
            <a:avLst>
              <a:gd name="adj" fmla="val 6412"/>
            </a:avLst>
          </a:prstGeom>
          <a:solidFill>
            <a:schemeClr val="bg1">
              <a:lumMod val="95000"/>
            </a:schemeClr>
          </a:solidFill>
          <a:ln w="28575">
            <a:solidFill>
              <a:schemeClr val="bg1">
                <a:lumMod val="50000"/>
              </a:schemeClr>
            </a:solidFill>
          </a:ln>
        </p:spPr>
        <p:txBody>
          <a:bodyPr wrap="square" lIns="73153" tIns="82297" rIns="73153" rtlCol="0" anchor="t"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lumMod val="50000"/>
                  </a:prstClr>
                </a:solidFill>
                <a:effectLst/>
                <a:uLnTx/>
                <a:uFillTx/>
                <a:latin typeface="Corbel" panose="020B0503020204020204"/>
                <a:ea typeface="+mn-ea"/>
                <a:cs typeface="+mn-cs"/>
              </a:rPr>
              <a:t>Main Memory </a:t>
            </a:r>
            <a:r>
              <a:rPr kumimoji="0" lang="en-US" sz="1270" b="0" i="1" u="none" strike="noStrike" kern="0" cap="none" spc="0" normalizeH="0" baseline="0" noProof="0" dirty="0">
                <a:ln>
                  <a:noFill/>
                </a:ln>
                <a:solidFill>
                  <a:prstClr val="white">
                    <a:lumMod val="50000"/>
                  </a:prstClr>
                </a:solidFill>
                <a:effectLst/>
                <a:uLnTx/>
                <a:uFillTx/>
                <a:latin typeface="Corbel" panose="020B0503020204020204"/>
                <a:ea typeface="+mn-ea"/>
                <a:cs typeface="+mn-cs"/>
              </a:rPr>
              <a:t>(graph-based reference &amp; index)</a:t>
            </a:r>
          </a:p>
        </p:txBody>
      </p:sp>
      <p:sp>
        <p:nvSpPr>
          <p:cNvPr id="60" name="TextBox 59">
            <a:extLst>
              <a:ext uri="{FF2B5EF4-FFF2-40B4-BE49-F238E27FC236}">
                <a16:creationId xmlns:a16="http://schemas.microsoft.com/office/drawing/2014/main" id="{E0CA0757-5F0A-A6B1-B65D-0539C22A14A6}"/>
              </a:ext>
            </a:extLst>
          </p:cNvPr>
          <p:cNvSpPr txBox="1"/>
          <p:nvPr/>
        </p:nvSpPr>
        <p:spPr>
          <a:xfrm>
            <a:off x="1659977" y="1285123"/>
            <a:ext cx="6459835" cy="663200"/>
          </a:xfrm>
          <a:prstGeom prst="roundRect">
            <a:avLst>
              <a:gd name="adj" fmla="val 6412"/>
            </a:avLst>
          </a:prstGeom>
          <a:solidFill>
            <a:srgbClr val="9DC3E6"/>
          </a:solidFill>
          <a:ln w="28575">
            <a:solidFill>
              <a:sysClr val="windowText" lastClr="000000"/>
            </a:solidFill>
          </a:ln>
        </p:spPr>
        <p:txBody>
          <a:bodyPr wrap="square" lIns="73153" tIns="82297" rIns="73153" rtlCol="0" anchor="t"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black"/>
                </a:solidFill>
                <a:effectLst/>
                <a:uLnTx/>
                <a:uFillTx/>
                <a:latin typeface="Corbel" panose="020B0503020204020204"/>
                <a:ea typeface="+mn-ea"/>
                <a:cs typeface="+mn-cs"/>
              </a:rPr>
              <a:t>Main Memory </a:t>
            </a:r>
            <a:r>
              <a:rPr kumimoji="0" lang="en-US" sz="1270" b="0" i="1" u="none" strike="noStrike" kern="0" cap="none" spc="0" normalizeH="0" baseline="0" noProof="0" dirty="0">
                <a:ln>
                  <a:noFill/>
                </a:ln>
                <a:solidFill>
                  <a:prstClr val="black"/>
                </a:solidFill>
                <a:effectLst/>
                <a:uLnTx/>
                <a:uFillTx/>
                <a:latin typeface="Corbel" panose="020B0503020204020204"/>
                <a:ea typeface="+mn-ea"/>
                <a:cs typeface="+mn-cs"/>
              </a:rPr>
              <a:t>(graph-based reference &amp; index)</a:t>
            </a:r>
          </a:p>
        </p:txBody>
      </p:sp>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SeGraM Hardware Design</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77" name="TextBox 376">
            <a:extLst>
              <a:ext uri="{FF2B5EF4-FFF2-40B4-BE49-F238E27FC236}">
                <a16:creationId xmlns:a16="http://schemas.microsoft.com/office/drawing/2014/main" id="{A7812D32-8A23-7C46-8D56-59399B17CCB4}"/>
              </a:ext>
            </a:extLst>
          </p:cNvPr>
          <p:cNvSpPr txBox="1"/>
          <p:nvPr/>
        </p:nvSpPr>
        <p:spPr>
          <a:xfrm>
            <a:off x="1659977" y="2087724"/>
            <a:ext cx="6459835" cy="3587291"/>
          </a:xfrm>
          <a:prstGeom prst="roundRect">
            <a:avLst>
              <a:gd name="adj" fmla="val 1745"/>
            </a:avLst>
          </a:prstGeom>
          <a:solidFill>
            <a:srgbClr val="E7E6E6"/>
          </a:solidFill>
          <a:ln w="28575">
            <a:solidFill>
              <a:sysClr val="windowText" lastClr="000000"/>
            </a:solidFill>
            <a:prstDash val="sysDot"/>
          </a:ln>
        </p:spPr>
        <p:txBody>
          <a:bodyPr wrap="square" lIns="73153" tIns="27432" rIns="73153" bIns="27432" rtlCol="0" anchor="b" anchorCtr="0">
            <a:noAutofit/>
          </a:body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black"/>
                </a:solidFill>
                <a:effectLst/>
                <a:uLnTx/>
                <a:uFillTx/>
                <a:latin typeface="Corbel" panose="020B0503020204020204"/>
                <a:ea typeface="+mn-ea"/>
                <a:cs typeface="+mn-cs"/>
              </a:rPr>
              <a:t>SeGraM Accelerator</a:t>
            </a:r>
          </a:p>
        </p:txBody>
      </p:sp>
      <p:sp>
        <p:nvSpPr>
          <p:cNvPr id="378" name="TextBox 377">
            <a:extLst>
              <a:ext uri="{FF2B5EF4-FFF2-40B4-BE49-F238E27FC236}">
                <a16:creationId xmlns:a16="http://schemas.microsoft.com/office/drawing/2014/main" id="{A56B539D-AB62-BA42-ADAC-D1DEA7BE9306}"/>
              </a:ext>
            </a:extLst>
          </p:cNvPr>
          <p:cNvSpPr txBox="1"/>
          <p:nvPr/>
        </p:nvSpPr>
        <p:spPr>
          <a:xfrm>
            <a:off x="1731247" y="2127142"/>
            <a:ext cx="3384365" cy="3074336"/>
          </a:xfrm>
          <a:prstGeom prst="roundRect">
            <a:avLst>
              <a:gd name="adj" fmla="val 1745"/>
            </a:avLst>
          </a:prstGeom>
          <a:solidFill>
            <a:srgbClr val="D2C6FF"/>
          </a:solidFill>
          <a:ln w="28575">
            <a:solidFill>
              <a:sysClr val="windowText" lastClr="000000"/>
            </a:solidFill>
            <a:prstDash val="sysDot"/>
          </a:ln>
        </p:spPr>
        <p:txBody>
          <a:bodyPr wrap="square" lIns="73153" rIns="73153" bIns="18288" rtlCol="0" anchor="b" anchorCtr="0">
            <a:noAutofit/>
          </a:body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632A8F"/>
                </a:solidFill>
                <a:effectLst/>
                <a:uLnTx/>
                <a:uFillTx/>
                <a:latin typeface="Corbel" panose="020B0503020204020204"/>
                <a:ea typeface="+mn-ea"/>
                <a:cs typeface="+mn-cs"/>
              </a:rPr>
              <a:t>MinSeed (MS)</a:t>
            </a:r>
          </a:p>
        </p:txBody>
      </p:sp>
      <p:sp>
        <p:nvSpPr>
          <p:cNvPr id="379" name="TextBox 378">
            <a:extLst>
              <a:ext uri="{FF2B5EF4-FFF2-40B4-BE49-F238E27FC236}">
                <a16:creationId xmlns:a16="http://schemas.microsoft.com/office/drawing/2014/main" id="{6FCA71AC-FD7C-9E46-838C-9BAEE1615105}"/>
              </a:ext>
            </a:extLst>
          </p:cNvPr>
          <p:cNvSpPr txBox="1"/>
          <p:nvPr/>
        </p:nvSpPr>
        <p:spPr>
          <a:xfrm>
            <a:off x="520074" y="4545408"/>
            <a:ext cx="584533" cy="656070"/>
          </a:xfrm>
          <a:prstGeom prst="roundRect">
            <a:avLst>
              <a:gd name="adj" fmla="val 5645"/>
            </a:avLst>
          </a:prstGeom>
          <a:solidFill>
            <a:srgbClr val="ED7D31">
              <a:lumMod val="60000"/>
              <a:lumOff val="40000"/>
              <a:alpha val="19549"/>
            </a:srgbClr>
          </a:solidFill>
          <a:ln w="28575">
            <a:solidFill>
              <a:sysClr val="windowText" lastClr="000000"/>
            </a:solid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4546A">
                    <a:lumMod val="50000"/>
                  </a:srgbClr>
                </a:solidFill>
                <a:effectLst/>
                <a:uLnTx/>
                <a:uFillTx/>
                <a:latin typeface="Corbel" panose="020B0503020204020204"/>
                <a:ea typeface="+mn-ea"/>
                <a:cs typeface="+mn-cs"/>
              </a:rPr>
              <a:t>Host CPU</a:t>
            </a:r>
          </a:p>
        </p:txBody>
      </p:sp>
      <p:cxnSp>
        <p:nvCxnSpPr>
          <p:cNvPr id="381" name="Straight Arrow Connector 380">
            <a:extLst>
              <a:ext uri="{FF2B5EF4-FFF2-40B4-BE49-F238E27FC236}">
                <a16:creationId xmlns:a16="http://schemas.microsoft.com/office/drawing/2014/main" id="{AEE72B47-40AA-6341-B354-4F459CEA2406}"/>
              </a:ext>
            </a:extLst>
          </p:cNvPr>
          <p:cNvCxnSpPr>
            <a:cxnSpLocks/>
          </p:cNvCxnSpPr>
          <p:nvPr/>
        </p:nvCxnSpPr>
        <p:spPr>
          <a:xfrm>
            <a:off x="1104607" y="4909322"/>
            <a:ext cx="754380" cy="0"/>
          </a:xfrm>
          <a:prstGeom prst="straightConnector1">
            <a:avLst/>
          </a:prstGeom>
          <a:noFill/>
          <a:ln w="28575" cap="flat" cmpd="sng" algn="ctr">
            <a:solidFill>
              <a:srgbClr val="C00000"/>
            </a:solidFill>
            <a:prstDash val="solid"/>
            <a:miter lim="800000"/>
            <a:tailEnd type="triangle"/>
          </a:ln>
          <a:effectLst/>
        </p:spPr>
      </p:cxnSp>
      <p:sp>
        <p:nvSpPr>
          <p:cNvPr id="382" name="TextBox 381">
            <a:extLst>
              <a:ext uri="{FF2B5EF4-FFF2-40B4-BE49-F238E27FC236}">
                <a16:creationId xmlns:a16="http://schemas.microsoft.com/office/drawing/2014/main" id="{273A725A-33FC-2F40-A68C-A6E8AE390951}"/>
              </a:ext>
            </a:extLst>
          </p:cNvPr>
          <p:cNvSpPr txBox="1">
            <a:spLocks/>
          </p:cNvSpPr>
          <p:nvPr/>
        </p:nvSpPr>
        <p:spPr>
          <a:xfrm>
            <a:off x="1858987" y="3571666"/>
            <a:ext cx="914223"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Find Minimizers</a:t>
            </a:r>
          </a:p>
        </p:txBody>
      </p:sp>
      <p:sp>
        <p:nvSpPr>
          <p:cNvPr id="383" name="TextBox 382">
            <a:extLst>
              <a:ext uri="{FF2B5EF4-FFF2-40B4-BE49-F238E27FC236}">
                <a16:creationId xmlns:a16="http://schemas.microsoft.com/office/drawing/2014/main" id="{360009DE-264A-AC4B-B2E3-2C387BA783B9}"/>
              </a:ext>
            </a:extLst>
          </p:cNvPr>
          <p:cNvSpPr txBox="1"/>
          <p:nvPr/>
        </p:nvSpPr>
        <p:spPr>
          <a:xfrm>
            <a:off x="964542" y="4898311"/>
            <a:ext cx="848025"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query</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read</a:t>
            </a:r>
          </a:p>
        </p:txBody>
      </p:sp>
      <p:sp>
        <p:nvSpPr>
          <p:cNvPr id="384" name="TextBox 383">
            <a:extLst>
              <a:ext uri="{FF2B5EF4-FFF2-40B4-BE49-F238E27FC236}">
                <a16:creationId xmlns:a16="http://schemas.microsoft.com/office/drawing/2014/main" id="{A7407CDC-4B7F-D342-BE1B-31DCB55CCDE5}"/>
              </a:ext>
            </a:extLst>
          </p:cNvPr>
          <p:cNvSpPr txBox="1">
            <a:spLocks noChangeAspect="1"/>
          </p:cNvSpPr>
          <p:nvPr/>
        </p:nvSpPr>
        <p:spPr>
          <a:xfrm>
            <a:off x="1295179" y="4677747"/>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rPr>
              <a:t>1</a:t>
            </a:r>
          </a:p>
        </p:txBody>
      </p:sp>
      <p:sp>
        <p:nvSpPr>
          <p:cNvPr id="385" name="TextBox 384">
            <a:extLst>
              <a:ext uri="{FF2B5EF4-FFF2-40B4-BE49-F238E27FC236}">
                <a16:creationId xmlns:a16="http://schemas.microsoft.com/office/drawing/2014/main" id="{9EE50CA0-BF9D-8A4E-8E67-2239112A085A}"/>
              </a:ext>
            </a:extLst>
          </p:cNvPr>
          <p:cNvSpPr txBox="1"/>
          <p:nvPr/>
        </p:nvSpPr>
        <p:spPr>
          <a:xfrm>
            <a:off x="5284439" y="2127142"/>
            <a:ext cx="2750673" cy="3074336"/>
          </a:xfrm>
          <a:prstGeom prst="roundRect">
            <a:avLst>
              <a:gd name="adj" fmla="val 1745"/>
            </a:avLst>
          </a:prstGeom>
          <a:solidFill>
            <a:srgbClr val="C5E0B4"/>
          </a:solidFill>
          <a:ln w="28575">
            <a:solidFill>
              <a:sysClr val="windowText" lastClr="000000"/>
            </a:solidFill>
            <a:prstDash val="sysDot"/>
          </a:ln>
        </p:spPr>
        <p:txBody>
          <a:bodyPr wrap="square" lIns="73153" rIns="73153" bIns="18288" rtlCol="0" anchor="b" anchorCtr="0">
            <a:noAutofit/>
          </a:bodyPr>
          <a:lstStyle>
            <a:defPPr>
              <a:defRPr lang="en-US"/>
            </a:defPPr>
            <a:lvl1pPr algn="r">
              <a:defRPr sz="6000" b="1">
                <a:solidFill>
                  <a:srgbClr val="632A8F"/>
                </a:solidFill>
                <a:latin typeface="Corbel" panose="020B0503020204020204" pitchFamily="34" charset="0"/>
              </a:defRPr>
            </a:lvl1p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70AD47">
                    <a:lumMod val="50000"/>
                  </a:srgbClr>
                </a:solidFill>
                <a:effectLst/>
                <a:uLnTx/>
                <a:uFillTx/>
                <a:latin typeface="Corbel" panose="020B0503020204020204" pitchFamily="34" charset="0"/>
                <a:ea typeface="+mn-ea"/>
                <a:cs typeface="+mn-cs"/>
              </a:rPr>
              <a:t>BitAlign (BA)</a:t>
            </a:r>
          </a:p>
        </p:txBody>
      </p:sp>
      <p:sp>
        <p:nvSpPr>
          <p:cNvPr id="386" name="TextBox 385">
            <a:extLst>
              <a:ext uri="{FF2B5EF4-FFF2-40B4-BE49-F238E27FC236}">
                <a16:creationId xmlns:a16="http://schemas.microsoft.com/office/drawing/2014/main" id="{58E1AFC4-D292-D549-B86A-0D246372066E}"/>
              </a:ext>
            </a:extLst>
          </p:cNvPr>
          <p:cNvSpPr txBox="1"/>
          <p:nvPr/>
        </p:nvSpPr>
        <p:spPr>
          <a:xfrm>
            <a:off x="1858987" y="4674074"/>
            <a:ext cx="914223"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Read</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Scratchpad</a:t>
            </a:r>
          </a:p>
        </p:txBody>
      </p:sp>
      <p:sp>
        <p:nvSpPr>
          <p:cNvPr id="387" name="TextBox 386">
            <a:extLst>
              <a:ext uri="{FF2B5EF4-FFF2-40B4-BE49-F238E27FC236}">
                <a16:creationId xmlns:a16="http://schemas.microsoft.com/office/drawing/2014/main" id="{E2F19CF7-AB66-7C42-8A55-1E596E896034}"/>
              </a:ext>
            </a:extLst>
          </p:cNvPr>
          <p:cNvSpPr txBox="1"/>
          <p:nvPr/>
        </p:nvSpPr>
        <p:spPr>
          <a:xfrm>
            <a:off x="1858987" y="2252452"/>
            <a:ext cx="914223"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Minimizer Scratchpad</a:t>
            </a:r>
          </a:p>
        </p:txBody>
      </p:sp>
      <p:sp>
        <p:nvSpPr>
          <p:cNvPr id="388" name="TextBox 387">
            <a:extLst>
              <a:ext uri="{FF2B5EF4-FFF2-40B4-BE49-F238E27FC236}">
                <a16:creationId xmlns:a16="http://schemas.microsoft.com/office/drawing/2014/main" id="{D45B38BF-3C5E-F64A-A9A1-6B1A006CF4D3}"/>
              </a:ext>
            </a:extLst>
          </p:cNvPr>
          <p:cNvSpPr txBox="1">
            <a:spLocks/>
          </p:cNvSpPr>
          <p:nvPr/>
        </p:nvSpPr>
        <p:spPr>
          <a:xfrm>
            <a:off x="2900950" y="3571666"/>
            <a:ext cx="1008749" cy="652287"/>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Filter</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Minimizers by Frequency</a:t>
            </a:r>
          </a:p>
        </p:txBody>
      </p:sp>
      <p:sp>
        <p:nvSpPr>
          <p:cNvPr id="389" name="TextBox 388">
            <a:extLst>
              <a:ext uri="{FF2B5EF4-FFF2-40B4-BE49-F238E27FC236}">
                <a16:creationId xmlns:a16="http://schemas.microsoft.com/office/drawing/2014/main" id="{5E0DC71F-43C4-BB4E-A06D-5D7A15E525F5}"/>
              </a:ext>
            </a:extLst>
          </p:cNvPr>
          <p:cNvSpPr txBox="1"/>
          <p:nvPr/>
        </p:nvSpPr>
        <p:spPr>
          <a:xfrm>
            <a:off x="4075105" y="2252452"/>
            <a:ext cx="914407"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Seed Scratchpad</a:t>
            </a:r>
          </a:p>
        </p:txBody>
      </p:sp>
      <p:sp>
        <p:nvSpPr>
          <p:cNvPr id="390" name="TextBox 389">
            <a:extLst>
              <a:ext uri="{FF2B5EF4-FFF2-40B4-BE49-F238E27FC236}">
                <a16:creationId xmlns:a16="http://schemas.microsoft.com/office/drawing/2014/main" id="{B710D81B-3E71-B840-98FC-19E5EE119FA2}"/>
              </a:ext>
            </a:extLst>
          </p:cNvPr>
          <p:cNvSpPr txBox="1">
            <a:spLocks/>
          </p:cNvSpPr>
          <p:nvPr/>
        </p:nvSpPr>
        <p:spPr>
          <a:xfrm>
            <a:off x="4021911" y="3571666"/>
            <a:ext cx="1011100"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Find Candidate</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Seed Regions</a:t>
            </a:r>
          </a:p>
        </p:txBody>
      </p:sp>
      <p:sp>
        <p:nvSpPr>
          <p:cNvPr id="391" name="TextBox 390">
            <a:extLst>
              <a:ext uri="{FF2B5EF4-FFF2-40B4-BE49-F238E27FC236}">
                <a16:creationId xmlns:a16="http://schemas.microsoft.com/office/drawing/2014/main" id="{C3FC1D87-12F5-BD4E-9B84-838BECDF89F4}"/>
              </a:ext>
            </a:extLst>
          </p:cNvPr>
          <p:cNvSpPr txBox="1"/>
          <p:nvPr/>
        </p:nvSpPr>
        <p:spPr>
          <a:xfrm>
            <a:off x="5432867" y="2252452"/>
            <a:ext cx="2470967"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Input Scratchpad</a:t>
            </a:r>
          </a:p>
        </p:txBody>
      </p:sp>
      <p:sp>
        <p:nvSpPr>
          <p:cNvPr id="392" name="TextBox 391">
            <a:extLst>
              <a:ext uri="{FF2B5EF4-FFF2-40B4-BE49-F238E27FC236}">
                <a16:creationId xmlns:a16="http://schemas.microsoft.com/office/drawing/2014/main" id="{57B51410-62D7-5042-9BBE-A9757948B5F0}"/>
              </a:ext>
            </a:extLst>
          </p:cNvPr>
          <p:cNvSpPr txBox="1">
            <a:spLocks/>
          </p:cNvSpPr>
          <p:nvPr/>
        </p:nvSpPr>
        <p:spPr>
          <a:xfrm>
            <a:off x="5431512" y="2960113"/>
            <a:ext cx="916500" cy="583629"/>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Generate Bitvectors</a:t>
            </a:r>
          </a:p>
        </p:txBody>
      </p:sp>
      <p:sp>
        <p:nvSpPr>
          <p:cNvPr id="393" name="TextBox 392">
            <a:extLst>
              <a:ext uri="{FF2B5EF4-FFF2-40B4-BE49-F238E27FC236}">
                <a16:creationId xmlns:a16="http://schemas.microsoft.com/office/drawing/2014/main" id="{2C746795-3C18-4243-BE4D-C531D2DA2604}"/>
              </a:ext>
            </a:extLst>
          </p:cNvPr>
          <p:cNvSpPr txBox="1">
            <a:spLocks/>
          </p:cNvSpPr>
          <p:nvPr/>
        </p:nvSpPr>
        <p:spPr>
          <a:xfrm>
            <a:off x="5431512" y="4673098"/>
            <a:ext cx="916500" cy="430105"/>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Perform</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Traceback</a:t>
            </a:r>
          </a:p>
        </p:txBody>
      </p:sp>
      <p:sp>
        <p:nvSpPr>
          <p:cNvPr id="394" name="TextBox 393">
            <a:extLst>
              <a:ext uri="{FF2B5EF4-FFF2-40B4-BE49-F238E27FC236}">
                <a16:creationId xmlns:a16="http://schemas.microsoft.com/office/drawing/2014/main" id="{8EE8E914-864E-0445-8CE9-CD435555CF78}"/>
              </a:ext>
            </a:extLst>
          </p:cNvPr>
          <p:cNvSpPr txBox="1"/>
          <p:nvPr/>
        </p:nvSpPr>
        <p:spPr>
          <a:xfrm>
            <a:off x="5431512" y="3809723"/>
            <a:ext cx="2470967" cy="654246"/>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Bitvector Scratchpad</a:t>
            </a:r>
          </a:p>
        </p:txBody>
      </p:sp>
      <p:sp>
        <p:nvSpPr>
          <p:cNvPr id="395" name="TextBox 394">
            <a:extLst>
              <a:ext uri="{FF2B5EF4-FFF2-40B4-BE49-F238E27FC236}">
                <a16:creationId xmlns:a16="http://schemas.microsoft.com/office/drawing/2014/main" id="{15637F85-242E-5842-BD15-83240218D47E}"/>
              </a:ext>
            </a:extLst>
          </p:cNvPr>
          <p:cNvSpPr txBox="1"/>
          <p:nvPr/>
        </p:nvSpPr>
        <p:spPr>
          <a:xfrm>
            <a:off x="6903382" y="2960112"/>
            <a:ext cx="999097" cy="583629"/>
          </a:xfrm>
          <a:prstGeom prst="roundRect">
            <a:avLst>
              <a:gd name="adj" fmla="val 5084"/>
            </a:avLst>
          </a:prstGeom>
          <a:solidFill>
            <a:srgbClr val="EAF4E4"/>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Hop Queues</a:t>
            </a:r>
          </a:p>
        </p:txBody>
      </p:sp>
      <p:cxnSp>
        <p:nvCxnSpPr>
          <p:cNvPr id="396" name="Straight Arrow Connector 395">
            <a:extLst>
              <a:ext uri="{FF2B5EF4-FFF2-40B4-BE49-F238E27FC236}">
                <a16:creationId xmlns:a16="http://schemas.microsoft.com/office/drawing/2014/main" id="{64A98ED4-5803-9740-B7F1-9D2E48DCA5A3}"/>
              </a:ext>
            </a:extLst>
          </p:cNvPr>
          <p:cNvCxnSpPr>
            <a:cxnSpLocks/>
            <a:stCxn id="386" idx="0"/>
            <a:endCxn id="382" idx="2"/>
          </p:cNvCxnSpPr>
          <p:nvPr/>
        </p:nvCxnSpPr>
        <p:spPr>
          <a:xfrm flipH="1" flipV="1">
            <a:off x="2316099" y="4223952"/>
            <a:ext cx="0" cy="450122"/>
          </a:xfrm>
          <a:prstGeom prst="straightConnector1">
            <a:avLst/>
          </a:prstGeom>
          <a:noFill/>
          <a:ln w="28575" cap="flat" cmpd="sng" algn="ctr">
            <a:solidFill>
              <a:srgbClr val="C00000"/>
            </a:solidFill>
            <a:prstDash val="solid"/>
            <a:miter lim="800000"/>
            <a:tailEnd type="triangle"/>
          </a:ln>
          <a:effectLst/>
        </p:spPr>
      </p:cxnSp>
      <p:cxnSp>
        <p:nvCxnSpPr>
          <p:cNvPr id="397" name="Straight Arrow Connector 396">
            <a:extLst>
              <a:ext uri="{FF2B5EF4-FFF2-40B4-BE49-F238E27FC236}">
                <a16:creationId xmlns:a16="http://schemas.microsoft.com/office/drawing/2014/main" id="{2DFB39EE-67C7-BD45-8B10-6A1289B7784B}"/>
              </a:ext>
            </a:extLst>
          </p:cNvPr>
          <p:cNvCxnSpPr>
            <a:cxnSpLocks/>
            <a:stCxn id="382" idx="0"/>
            <a:endCxn id="387" idx="2"/>
          </p:cNvCxnSpPr>
          <p:nvPr/>
        </p:nvCxnSpPr>
        <p:spPr>
          <a:xfrm flipV="1">
            <a:off x="2316099" y="3268475"/>
            <a:ext cx="0" cy="303191"/>
          </a:xfrm>
          <a:prstGeom prst="straightConnector1">
            <a:avLst/>
          </a:prstGeom>
          <a:noFill/>
          <a:ln w="28575" cap="flat" cmpd="sng" algn="ctr">
            <a:solidFill>
              <a:srgbClr val="C00000"/>
            </a:solidFill>
            <a:prstDash val="solid"/>
            <a:miter lim="800000"/>
            <a:tailEnd type="triangle"/>
          </a:ln>
          <a:effectLst/>
        </p:spPr>
      </p:cxnSp>
      <p:cxnSp>
        <p:nvCxnSpPr>
          <p:cNvPr id="398" name="Elbow Connector 397">
            <a:extLst>
              <a:ext uri="{FF2B5EF4-FFF2-40B4-BE49-F238E27FC236}">
                <a16:creationId xmlns:a16="http://schemas.microsoft.com/office/drawing/2014/main" id="{6EEF3935-F400-E141-9D64-5541A11A7B13}"/>
              </a:ext>
            </a:extLst>
          </p:cNvPr>
          <p:cNvCxnSpPr>
            <a:cxnSpLocks/>
          </p:cNvCxnSpPr>
          <p:nvPr/>
        </p:nvCxnSpPr>
        <p:spPr>
          <a:xfrm rot="16200000" flipH="1">
            <a:off x="2007572" y="2166208"/>
            <a:ext cx="1693644" cy="1089948"/>
          </a:xfrm>
          <a:prstGeom prst="bentConnector3">
            <a:avLst>
              <a:gd name="adj1" fmla="val -129"/>
            </a:avLst>
          </a:prstGeom>
          <a:noFill/>
          <a:ln w="28575" cap="flat" cmpd="sng" algn="ctr">
            <a:solidFill>
              <a:srgbClr val="C00000"/>
            </a:solidFill>
            <a:prstDash val="solid"/>
            <a:miter lim="800000"/>
            <a:tailEnd type="triangle"/>
          </a:ln>
          <a:effectLst/>
        </p:spPr>
      </p:cxnSp>
      <p:cxnSp>
        <p:nvCxnSpPr>
          <p:cNvPr id="399" name="Straight Connector 398">
            <a:extLst>
              <a:ext uri="{FF2B5EF4-FFF2-40B4-BE49-F238E27FC236}">
                <a16:creationId xmlns:a16="http://schemas.microsoft.com/office/drawing/2014/main" id="{B0B699CD-F00D-3C47-8D7F-479FB01F20EE}"/>
              </a:ext>
            </a:extLst>
          </p:cNvPr>
          <p:cNvCxnSpPr>
            <a:cxnSpLocks/>
          </p:cNvCxnSpPr>
          <p:nvPr/>
        </p:nvCxnSpPr>
        <p:spPr>
          <a:xfrm flipH="1">
            <a:off x="2307654" y="1864360"/>
            <a:ext cx="1766" cy="379792"/>
          </a:xfrm>
          <a:prstGeom prst="line">
            <a:avLst/>
          </a:prstGeom>
          <a:noFill/>
          <a:ln w="28575" cap="flat" cmpd="sng" algn="ctr">
            <a:solidFill>
              <a:srgbClr val="C00000"/>
            </a:solidFill>
            <a:prstDash val="solid"/>
            <a:miter lim="800000"/>
            <a:tailEnd type="none"/>
          </a:ln>
          <a:effectLst/>
        </p:spPr>
      </p:cxnSp>
      <p:cxnSp>
        <p:nvCxnSpPr>
          <p:cNvPr id="400" name="Straight Connector 399">
            <a:extLst>
              <a:ext uri="{FF2B5EF4-FFF2-40B4-BE49-F238E27FC236}">
                <a16:creationId xmlns:a16="http://schemas.microsoft.com/office/drawing/2014/main" id="{790B5127-2564-AE42-B3CB-339D18420C36}"/>
              </a:ext>
            </a:extLst>
          </p:cNvPr>
          <p:cNvCxnSpPr>
            <a:cxnSpLocks/>
          </p:cNvCxnSpPr>
          <p:nvPr/>
        </p:nvCxnSpPr>
        <p:spPr>
          <a:xfrm>
            <a:off x="3491842" y="1859815"/>
            <a:ext cx="0" cy="1694396"/>
          </a:xfrm>
          <a:prstGeom prst="line">
            <a:avLst/>
          </a:prstGeom>
          <a:noFill/>
          <a:ln w="28575" cap="flat" cmpd="sng" algn="ctr">
            <a:solidFill>
              <a:srgbClr val="C00000"/>
            </a:solidFill>
            <a:prstDash val="solid"/>
            <a:miter lim="800000"/>
            <a:tailEnd type="none"/>
          </a:ln>
          <a:effectLst/>
        </p:spPr>
      </p:cxnSp>
      <p:cxnSp>
        <p:nvCxnSpPr>
          <p:cNvPr id="401" name="Elbow Connector 400">
            <a:extLst>
              <a:ext uri="{FF2B5EF4-FFF2-40B4-BE49-F238E27FC236}">
                <a16:creationId xmlns:a16="http://schemas.microsoft.com/office/drawing/2014/main" id="{A5D178B4-9BA1-4D42-A962-9A2D41C54783}"/>
              </a:ext>
            </a:extLst>
          </p:cNvPr>
          <p:cNvCxnSpPr>
            <a:cxnSpLocks/>
            <a:endCxn id="389" idx="0"/>
          </p:cNvCxnSpPr>
          <p:nvPr/>
        </p:nvCxnSpPr>
        <p:spPr>
          <a:xfrm>
            <a:off x="3486727" y="1864982"/>
            <a:ext cx="1045582" cy="387470"/>
          </a:xfrm>
          <a:prstGeom prst="bentConnector2">
            <a:avLst/>
          </a:prstGeom>
          <a:noFill/>
          <a:ln w="28575" cap="flat" cmpd="sng" algn="ctr">
            <a:solidFill>
              <a:srgbClr val="C00000"/>
            </a:solidFill>
            <a:prstDash val="solid"/>
            <a:miter lim="800000"/>
            <a:tailEnd type="triangle"/>
          </a:ln>
          <a:effectLst/>
        </p:spPr>
      </p:cxnSp>
      <p:cxnSp>
        <p:nvCxnSpPr>
          <p:cNvPr id="402" name="Straight Arrow Connector 401">
            <a:extLst>
              <a:ext uri="{FF2B5EF4-FFF2-40B4-BE49-F238E27FC236}">
                <a16:creationId xmlns:a16="http://schemas.microsoft.com/office/drawing/2014/main" id="{730372B7-A482-704D-8224-05DBDAD64B67}"/>
              </a:ext>
            </a:extLst>
          </p:cNvPr>
          <p:cNvCxnSpPr>
            <a:cxnSpLocks/>
          </p:cNvCxnSpPr>
          <p:nvPr/>
        </p:nvCxnSpPr>
        <p:spPr>
          <a:xfrm>
            <a:off x="4537619" y="3286107"/>
            <a:ext cx="0" cy="285559"/>
          </a:xfrm>
          <a:prstGeom prst="straightConnector1">
            <a:avLst/>
          </a:prstGeom>
          <a:noFill/>
          <a:ln w="28575" cap="flat" cmpd="sng" algn="ctr">
            <a:solidFill>
              <a:srgbClr val="C00000"/>
            </a:solidFill>
            <a:prstDash val="solid"/>
            <a:miter lim="800000"/>
            <a:tailEnd type="triangle"/>
          </a:ln>
          <a:effectLst/>
        </p:spPr>
      </p:cxnSp>
      <p:cxnSp>
        <p:nvCxnSpPr>
          <p:cNvPr id="403" name="Elbow Connector 402">
            <a:extLst>
              <a:ext uri="{FF2B5EF4-FFF2-40B4-BE49-F238E27FC236}">
                <a16:creationId xmlns:a16="http://schemas.microsoft.com/office/drawing/2014/main" id="{AE0E1D92-0625-F94E-A345-CC9FE39B9663}"/>
              </a:ext>
            </a:extLst>
          </p:cNvPr>
          <p:cNvCxnSpPr>
            <a:cxnSpLocks/>
          </p:cNvCxnSpPr>
          <p:nvPr/>
        </p:nvCxnSpPr>
        <p:spPr>
          <a:xfrm>
            <a:off x="5188878" y="1864360"/>
            <a:ext cx="1481564" cy="378217"/>
          </a:xfrm>
          <a:prstGeom prst="bentConnector3">
            <a:avLst>
              <a:gd name="adj1" fmla="val 99969"/>
            </a:avLst>
          </a:prstGeom>
          <a:noFill/>
          <a:ln w="28575" cap="flat" cmpd="sng" algn="ctr">
            <a:solidFill>
              <a:srgbClr val="C00000"/>
            </a:solidFill>
            <a:prstDash val="solid"/>
            <a:miter lim="800000"/>
            <a:tailEnd type="triangle"/>
          </a:ln>
          <a:effectLst/>
        </p:spPr>
      </p:cxnSp>
      <p:cxnSp>
        <p:nvCxnSpPr>
          <p:cNvPr id="404" name="Straight Connector 403">
            <a:extLst>
              <a:ext uri="{FF2B5EF4-FFF2-40B4-BE49-F238E27FC236}">
                <a16:creationId xmlns:a16="http://schemas.microsoft.com/office/drawing/2014/main" id="{FD750063-E279-E842-A1B0-55CAEB7104CB}"/>
              </a:ext>
            </a:extLst>
          </p:cNvPr>
          <p:cNvCxnSpPr>
            <a:cxnSpLocks/>
          </p:cNvCxnSpPr>
          <p:nvPr/>
        </p:nvCxnSpPr>
        <p:spPr>
          <a:xfrm>
            <a:off x="5195050" y="1859815"/>
            <a:ext cx="0" cy="2667094"/>
          </a:xfrm>
          <a:prstGeom prst="line">
            <a:avLst/>
          </a:prstGeom>
          <a:noFill/>
          <a:ln w="28575" cap="flat" cmpd="sng" algn="ctr">
            <a:solidFill>
              <a:srgbClr val="C00000"/>
            </a:solidFill>
            <a:prstDash val="solid"/>
            <a:miter lim="800000"/>
            <a:tailEnd type="none"/>
          </a:ln>
          <a:effectLst/>
        </p:spPr>
      </p:cxnSp>
      <p:cxnSp>
        <p:nvCxnSpPr>
          <p:cNvPr id="405" name="Elbow Connector 404">
            <a:extLst>
              <a:ext uri="{FF2B5EF4-FFF2-40B4-BE49-F238E27FC236}">
                <a16:creationId xmlns:a16="http://schemas.microsoft.com/office/drawing/2014/main" id="{141AF061-975E-BC4B-BE84-2B9C0390A2CB}"/>
              </a:ext>
            </a:extLst>
          </p:cNvPr>
          <p:cNvCxnSpPr>
            <a:cxnSpLocks/>
            <a:stCxn id="390" idx="2"/>
          </p:cNvCxnSpPr>
          <p:nvPr/>
        </p:nvCxnSpPr>
        <p:spPr>
          <a:xfrm rot="16200000" flipH="1">
            <a:off x="4714752" y="4036661"/>
            <a:ext cx="302956" cy="677538"/>
          </a:xfrm>
          <a:prstGeom prst="bentConnector2">
            <a:avLst/>
          </a:prstGeom>
          <a:noFill/>
          <a:ln w="28575" cap="flat" cmpd="sng" algn="ctr">
            <a:solidFill>
              <a:srgbClr val="C00000"/>
            </a:solidFill>
            <a:prstDash val="solid"/>
            <a:miter lim="800000"/>
          </a:ln>
          <a:effectLst/>
        </p:spPr>
      </p:cxnSp>
      <p:cxnSp>
        <p:nvCxnSpPr>
          <p:cNvPr id="406" name="Straight Arrow Connector 405">
            <a:extLst>
              <a:ext uri="{FF2B5EF4-FFF2-40B4-BE49-F238E27FC236}">
                <a16:creationId xmlns:a16="http://schemas.microsoft.com/office/drawing/2014/main" id="{2F822F42-B6A0-B94A-B53E-752CBA929DDA}"/>
              </a:ext>
            </a:extLst>
          </p:cNvPr>
          <p:cNvCxnSpPr>
            <a:cxnSpLocks/>
          </p:cNvCxnSpPr>
          <p:nvPr/>
        </p:nvCxnSpPr>
        <p:spPr>
          <a:xfrm>
            <a:off x="5882909" y="2711182"/>
            <a:ext cx="0" cy="238928"/>
          </a:xfrm>
          <a:prstGeom prst="straightConnector1">
            <a:avLst/>
          </a:prstGeom>
          <a:noFill/>
          <a:ln w="28575" cap="flat" cmpd="sng" algn="ctr">
            <a:solidFill>
              <a:srgbClr val="C00000"/>
            </a:solidFill>
            <a:prstDash val="solid"/>
            <a:miter lim="800000"/>
            <a:tailEnd type="triangle"/>
          </a:ln>
          <a:effectLst/>
        </p:spPr>
      </p:cxnSp>
      <p:cxnSp>
        <p:nvCxnSpPr>
          <p:cNvPr id="407" name="Straight Arrow Connector 406">
            <a:extLst>
              <a:ext uri="{FF2B5EF4-FFF2-40B4-BE49-F238E27FC236}">
                <a16:creationId xmlns:a16="http://schemas.microsoft.com/office/drawing/2014/main" id="{5D4B1C22-940A-7341-9907-BEE8BEE73123}"/>
              </a:ext>
            </a:extLst>
          </p:cNvPr>
          <p:cNvCxnSpPr>
            <a:cxnSpLocks/>
          </p:cNvCxnSpPr>
          <p:nvPr/>
        </p:nvCxnSpPr>
        <p:spPr>
          <a:xfrm>
            <a:off x="5882909" y="3559909"/>
            <a:ext cx="0" cy="235908"/>
          </a:xfrm>
          <a:prstGeom prst="straightConnector1">
            <a:avLst/>
          </a:prstGeom>
          <a:noFill/>
          <a:ln w="28575" cap="flat" cmpd="sng" algn="ctr">
            <a:solidFill>
              <a:srgbClr val="C00000"/>
            </a:solidFill>
            <a:prstDash val="solid"/>
            <a:miter lim="800000"/>
            <a:tailEnd type="triangle"/>
          </a:ln>
          <a:effectLst/>
        </p:spPr>
      </p:cxnSp>
      <p:cxnSp>
        <p:nvCxnSpPr>
          <p:cNvPr id="408" name="Straight Arrow Connector 407">
            <a:extLst>
              <a:ext uri="{FF2B5EF4-FFF2-40B4-BE49-F238E27FC236}">
                <a16:creationId xmlns:a16="http://schemas.microsoft.com/office/drawing/2014/main" id="{A2C65AC7-2AFE-6243-AB7B-8A6DD1DF4404}"/>
              </a:ext>
            </a:extLst>
          </p:cNvPr>
          <p:cNvCxnSpPr>
            <a:cxnSpLocks/>
          </p:cNvCxnSpPr>
          <p:nvPr/>
        </p:nvCxnSpPr>
        <p:spPr>
          <a:xfrm>
            <a:off x="5882909" y="4463969"/>
            <a:ext cx="0" cy="209129"/>
          </a:xfrm>
          <a:prstGeom prst="straightConnector1">
            <a:avLst/>
          </a:prstGeom>
          <a:noFill/>
          <a:ln w="28575" cap="flat" cmpd="sng" algn="ctr">
            <a:solidFill>
              <a:srgbClr val="C00000"/>
            </a:solidFill>
            <a:prstDash val="solid"/>
            <a:miter lim="800000"/>
            <a:tailEnd type="triangle"/>
          </a:ln>
          <a:effectLst/>
        </p:spPr>
      </p:cxnSp>
      <p:cxnSp>
        <p:nvCxnSpPr>
          <p:cNvPr id="409" name="Straight Arrow Connector 408">
            <a:extLst>
              <a:ext uri="{FF2B5EF4-FFF2-40B4-BE49-F238E27FC236}">
                <a16:creationId xmlns:a16="http://schemas.microsoft.com/office/drawing/2014/main" id="{D84B9939-E17D-B344-AFC3-83CCE79E2D80}"/>
              </a:ext>
            </a:extLst>
          </p:cNvPr>
          <p:cNvCxnSpPr>
            <a:cxnSpLocks/>
            <a:stCxn id="395" idx="1"/>
            <a:endCxn id="392" idx="3"/>
          </p:cNvCxnSpPr>
          <p:nvPr/>
        </p:nvCxnSpPr>
        <p:spPr>
          <a:xfrm flipH="1">
            <a:off x="6348012" y="3251927"/>
            <a:ext cx="555370" cy="0"/>
          </a:xfrm>
          <a:prstGeom prst="straightConnector1">
            <a:avLst/>
          </a:prstGeom>
          <a:noFill/>
          <a:ln w="28575" cap="flat" cmpd="sng" algn="ctr">
            <a:solidFill>
              <a:srgbClr val="C00000"/>
            </a:solidFill>
            <a:prstDash val="solid"/>
            <a:miter lim="800000"/>
            <a:headEnd type="triangle"/>
            <a:tailEnd type="triangle"/>
          </a:ln>
          <a:effectLst/>
        </p:spPr>
      </p:cxnSp>
      <p:sp>
        <p:nvSpPr>
          <p:cNvPr id="410" name="TextBox 409">
            <a:extLst>
              <a:ext uri="{FF2B5EF4-FFF2-40B4-BE49-F238E27FC236}">
                <a16:creationId xmlns:a16="http://schemas.microsoft.com/office/drawing/2014/main" id="{5C79856B-A18E-4B4D-B5D4-6C87EA4E3F1D}"/>
              </a:ext>
            </a:extLst>
          </p:cNvPr>
          <p:cNvSpPr txBox="1"/>
          <p:nvPr/>
        </p:nvSpPr>
        <p:spPr>
          <a:xfrm>
            <a:off x="2234010" y="4292012"/>
            <a:ext cx="1059098"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query k-mers</a:t>
            </a:r>
          </a:p>
        </p:txBody>
      </p:sp>
      <p:sp>
        <p:nvSpPr>
          <p:cNvPr id="411" name="TextBox 410">
            <a:extLst>
              <a:ext uri="{FF2B5EF4-FFF2-40B4-BE49-F238E27FC236}">
                <a16:creationId xmlns:a16="http://schemas.microsoft.com/office/drawing/2014/main" id="{76388AB4-B645-F241-9654-8E92AC584668}"/>
              </a:ext>
            </a:extLst>
          </p:cNvPr>
          <p:cNvSpPr txBox="1"/>
          <p:nvPr/>
        </p:nvSpPr>
        <p:spPr>
          <a:xfrm>
            <a:off x="2265848" y="3233659"/>
            <a:ext cx="888555"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minimizers</a:t>
            </a:r>
          </a:p>
        </p:txBody>
      </p:sp>
      <p:sp>
        <p:nvSpPr>
          <p:cNvPr id="412" name="TextBox 411">
            <a:extLst>
              <a:ext uri="{FF2B5EF4-FFF2-40B4-BE49-F238E27FC236}">
                <a16:creationId xmlns:a16="http://schemas.microsoft.com/office/drawing/2014/main" id="{7AC7D2DA-18A2-AF4B-9143-247B4733C7DD}"/>
              </a:ext>
            </a:extLst>
          </p:cNvPr>
          <p:cNvSpPr txBox="1"/>
          <p:nvPr/>
        </p:nvSpPr>
        <p:spPr>
          <a:xfrm>
            <a:off x="2430264" y="1568704"/>
            <a:ext cx="918609"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frequencies</a:t>
            </a:r>
          </a:p>
        </p:txBody>
      </p:sp>
      <p:sp>
        <p:nvSpPr>
          <p:cNvPr id="413" name="TextBox 412">
            <a:extLst>
              <a:ext uri="{FF2B5EF4-FFF2-40B4-BE49-F238E27FC236}">
                <a16:creationId xmlns:a16="http://schemas.microsoft.com/office/drawing/2014/main" id="{BF7146DB-33AA-6F4B-8F8B-C8B1202B4B9A}"/>
              </a:ext>
            </a:extLst>
          </p:cNvPr>
          <p:cNvSpPr txBox="1"/>
          <p:nvPr/>
        </p:nvSpPr>
        <p:spPr>
          <a:xfrm>
            <a:off x="3415700" y="1572768"/>
            <a:ext cx="1096530"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seed locations</a:t>
            </a:r>
          </a:p>
        </p:txBody>
      </p:sp>
      <p:sp>
        <p:nvSpPr>
          <p:cNvPr id="414" name="TextBox 413">
            <a:extLst>
              <a:ext uri="{FF2B5EF4-FFF2-40B4-BE49-F238E27FC236}">
                <a16:creationId xmlns:a16="http://schemas.microsoft.com/office/drawing/2014/main" id="{ABB48E92-064E-FD4A-BB62-1D97440EB5C6}"/>
              </a:ext>
            </a:extLst>
          </p:cNvPr>
          <p:cNvSpPr txBox="1"/>
          <p:nvPr/>
        </p:nvSpPr>
        <p:spPr>
          <a:xfrm>
            <a:off x="5338020" y="1572768"/>
            <a:ext cx="975602"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graph nodes</a:t>
            </a:r>
          </a:p>
        </p:txBody>
      </p:sp>
      <p:sp>
        <p:nvSpPr>
          <p:cNvPr id="415" name="TextBox 414">
            <a:extLst>
              <a:ext uri="{FF2B5EF4-FFF2-40B4-BE49-F238E27FC236}">
                <a16:creationId xmlns:a16="http://schemas.microsoft.com/office/drawing/2014/main" id="{BF1F81E9-E629-8344-98B5-0AB1172BFB43}"/>
              </a:ext>
            </a:extLst>
          </p:cNvPr>
          <p:cNvSpPr txBox="1">
            <a:spLocks noChangeAspect="1"/>
          </p:cNvSpPr>
          <p:nvPr/>
        </p:nvSpPr>
        <p:spPr>
          <a:xfrm>
            <a:off x="1785314" y="3503606"/>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2</a:t>
            </a:r>
          </a:p>
        </p:txBody>
      </p:sp>
      <p:sp>
        <p:nvSpPr>
          <p:cNvPr id="416" name="TextBox 415">
            <a:extLst>
              <a:ext uri="{FF2B5EF4-FFF2-40B4-BE49-F238E27FC236}">
                <a16:creationId xmlns:a16="http://schemas.microsoft.com/office/drawing/2014/main" id="{99A60325-75A7-AC40-82C2-FAEDA1DCFD6B}"/>
              </a:ext>
            </a:extLst>
          </p:cNvPr>
          <p:cNvSpPr txBox="1">
            <a:spLocks noChangeAspect="1"/>
          </p:cNvSpPr>
          <p:nvPr/>
        </p:nvSpPr>
        <p:spPr>
          <a:xfrm>
            <a:off x="2216331" y="1730459"/>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3</a:t>
            </a:r>
          </a:p>
        </p:txBody>
      </p:sp>
      <p:sp>
        <p:nvSpPr>
          <p:cNvPr id="417" name="TextBox 416">
            <a:extLst>
              <a:ext uri="{FF2B5EF4-FFF2-40B4-BE49-F238E27FC236}">
                <a16:creationId xmlns:a16="http://schemas.microsoft.com/office/drawing/2014/main" id="{70BBF2D2-297F-AD42-964D-7E163ADD79F0}"/>
              </a:ext>
            </a:extLst>
          </p:cNvPr>
          <p:cNvSpPr txBox="1">
            <a:spLocks noChangeAspect="1"/>
          </p:cNvSpPr>
          <p:nvPr/>
        </p:nvSpPr>
        <p:spPr>
          <a:xfrm>
            <a:off x="2851784" y="3503606"/>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4</a:t>
            </a:r>
          </a:p>
        </p:txBody>
      </p:sp>
      <p:sp>
        <p:nvSpPr>
          <p:cNvPr id="418" name="TextBox 417">
            <a:extLst>
              <a:ext uri="{FF2B5EF4-FFF2-40B4-BE49-F238E27FC236}">
                <a16:creationId xmlns:a16="http://schemas.microsoft.com/office/drawing/2014/main" id="{CB9002A9-632E-964E-91F9-0D009E849D2E}"/>
              </a:ext>
            </a:extLst>
          </p:cNvPr>
          <p:cNvSpPr txBox="1">
            <a:spLocks noChangeAspect="1"/>
          </p:cNvSpPr>
          <p:nvPr/>
        </p:nvSpPr>
        <p:spPr>
          <a:xfrm>
            <a:off x="4445461" y="1742193"/>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5</a:t>
            </a:r>
          </a:p>
        </p:txBody>
      </p:sp>
      <p:sp>
        <p:nvSpPr>
          <p:cNvPr id="419" name="TextBox 418">
            <a:extLst>
              <a:ext uri="{FF2B5EF4-FFF2-40B4-BE49-F238E27FC236}">
                <a16:creationId xmlns:a16="http://schemas.microsoft.com/office/drawing/2014/main" id="{0A75CE2D-30D2-D24E-B90E-21A33E9EC958}"/>
              </a:ext>
            </a:extLst>
          </p:cNvPr>
          <p:cNvSpPr txBox="1">
            <a:spLocks noChangeAspect="1"/>
          </p:cNvSpPr>
          <p:nvPr/>
        </p:nvSpPr>
        <p:spPr>
          <a:xfrm>
            <a:off x="3992300" y="3511384"/>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6</a:t>
            </a:r>
          </a:p>
        </p:txBody>
      </p:sp>
      <p:sp>
        <p:nvSpPr>
          <p:cNvPr id="420" name="TextBox 419">
            <a:extLst>
              <a:ext uri="{FF2B5EF4-FFF2-40B4-BE49-F238E27FC236}">
                <a16:creationId xmlns:a16="http://schemas.microsoft.com/office/drawing/2014/main" id="{7176DC24-7C0F-D149-9FD6-3726954ED901}"/>
              </a:ext>
            </a:extLst>
          </p:cNvPr>
          <p:cNvSpPr txBox="1">
            <a:spLocks noChangeAspect="1"/>
          </p:cNvSpPr>
          <p:nvPr/>
        </p:nvSpPr>
        <p:spPr>
          <a:xfrm>
            <a:off x="6573502" y="1730459"/>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7</a:t>
            </a:r>
          </a:p>
        </p:txBody>
      </p:sp>
      <p:sp>
        <p:nvSpPr>
          <p:cNvPr id="421" name="TextBox 420">
            <a:extLst>
              <a:ext uri="{FF2B5EF4-FFF2-40B4-BE49-F238E27FC236}">
                <a16:creationId xmlns:a16="http://schemas.microsoft.com/office/drawing/2014/main" id="{7B986909-933B-3E41-BADE-2B634A4C9B8A}"/>
              </a:ext>
            </a:extLst>
          </p:cNvPr>
          <p:cNvSpPr txBox="1">
            <a:spLocks noChangeAspect="1"/>
          </p:cNvSpPr>
          <p:nvPr/>
        </p:nvSpPr>
        <p:spPr>
          <a:xfrm>
            <a:off x="5338019" y="2841195"/>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8</a:t>
            </a:r>
          </a:p>
        </p:txBody>
      </p:sp>
      <p:sp>
        <p:nvSpPr>
          <p:cNvPr id="422" name="TextBox 421">
            <a:extLst>
              <a:ext uri="{FF2B5EF4-FFF2-40B4-BE49-F238E27FC236}">
                <a16:creationId xmlns:a16="http://schemas.microsoft.com/office/drawing/2014/main" id="{FE5BF468-148A-074A-83B9-00469D08F91E}"/>
              </a:ext>
            </a:extLst>
          </p:cNvPr>
          <p:cNvSpPr txBox="1">
            <a:spLocks noChangeAspect="1"/>
          </p:cNvSpPr>
          <p:nvPr/>
        </p:nvSpPr>
        <p:spPr>
          <a:xfrm>
            <a:off x="6532204" y="3016778"/>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9</a:t>
            </a:r>
          </a:p>
        </p:txBody>
      </p:sp>
      <p:sp>
        <p:nvSpPr>
          <p:cNvPr id="423" name="TextBox 422">
            <a:extLst>
              <a:ext uri="{FF2B5EF4-FFF2-40B4-BE49-F238E27FC236}">
                <a16:creationId xmlns:a16="http://schemas.microsoft.com/office/drawing/2014/main" id="{A33E2774-692D-7A4F-9CCA-9EE7FE0F71BD}"/>
              </a:ext>
            </a:extLst>
          </p:cNvPr>
          <p:cNvSpPr txBox="1">
            <a:spLocks noChangeAspect="1"/>
          </p:cNvSpPr>
          <p:nvPr/>
        </p:nvSpPr>
        <p:spPr>
          <a:xfrm>
            <a:off x="5942995" y="3584925"/>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10</a:t>
            </a:r>
          </a:p>
        </p:txBody>
      </p:sp>
      <p:sp>
        <p:nvSpPr>
          <p:cNvPr id="424" name="TextBox 423">
            <a:extLst>
              <a:ext uri="{FF2B5EF4-FFF2-40B4-BE49-F238E27FC236}">
                <a16:creationId xmlns:a16="http://schemas.microsoft.com/office/drawing/2014/main" id="{EAE6DCD4-E44E-E74B-925A-AE708098BEEA}"/>
              </a:ext>
            </a:extLst>
          </p:cNvPr>
          <p:cNvSpPr txBox="1">
            <a:spLocks noChangeAspect="1"/>
          </p:cNvSpPr>
          <p:nvPr/>
        </p:nvSpPr>
        <p:spPr>
          <a:xfrm>
            <a:off x="5358316" y="4584254"/>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11</a:t>
            </a:r>
          </a:p>
        </p:txBody>
      </p:sp>
      <p:cxnSp>
        <p:nvCxnSpPr>
          <p:cNvPr id="59" name="Elbow Connector 400">
            <a:extLst>
              <a:ext uri="{FF2B5EF4-FFF2-40B4-BE49-F238E27FC236}">
                <a16:creationId xmlns:a16="http://schemas.microsoft.com/office/drawing/2014/main" id="{7AEEDB8B-1739-F362-4349-C3ABBC141458}"/>
              </a:ext>
            </a:extLst>
          </p:cNvPr>
          <p:cNvCxnSpPr>
            <a:cxnSpLocks/>
            <a:stCxn id="393" idx="2"/>
            <a:endCxn id="379" idx="2"/>
          </p:cNvCxnSpPr>
          <p:nvPr/>
        </p:nvCxnSpPr>
        <p:spPr>
          <a:xfrm rot="5400000">
            <a:off x="3301915" y="2613630"/>
            <a:ext cx="98275" cy="5077421"/>
          </a:xfrm>
          <a:prstGeom prst="bentConnector3">
            <a:avLst>
              <a:gd name="adj1" fmla="val 270583"/>
            </a:avLst>
          </a:prstGeom>
          <a:noFill/>
          <a:ln w="28575" cap="flat" cmpd="sng" algn="ctr">
            <a:solidFill>
              <a:srgbClr val="C00000"/>
            </a:solidFill>
            <a:prstDash val="solid"/>
            <a:miter lim="800000"/>
            <a:tailEnd type="triangle"/>
          </a:ln>
          <a:effectLst/>
        </p:spPr>
      </p:cxnSp>
      <p:sp>
        <p:nvSpPr>
          <p:cNvPr id="63" name="TextBox 62">
            <a:extLst>
              <a:ext uri="{FF2B5EF4-FFF2-40B4-BE49-F238E27FC236}">
                <a16:creationId xmlns:a16="http://schemas.microsoft.com/office/drawing/2014/main" id="{79CFAC06-4817-0D5D-BFA8-579DD7F78810}"/>
              </a:ext>
            </a:extLst>
          </p:cNvPr>
          <p:cNvSpPr txBox="1">
            <a:spLocks noChangeAspect="1"/>
          </p:cNvSpPr>
          <p:nvPr/>
        </p:nvSpPr>
        <p:spPr>
          <a:xfrm>
            <a:off x="3299741" y="5410608"/>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12</a:t>
            </a:r>
          </a:p>
        </p:txBody>
      </p:sp>
      <p:sp>
        <p:nvSpPr>
          <p:cNvPr id="64" name="TextBox 63">
            <a:extLst>
              <a:ext uri="{FF2B5EF4-FFF2-40B4-BE49-F238E27FC236}">
                <a16:creationId xmlns:a16="http://schemas.microsoft.com/office/drawing/2014/main" id="{F2087863-50E3-A74D-63D0-655B806C112A}"/>
              </a:ext>
            </a:extLst>
          </p:cNvPr>
          <p:cNvSpPr txBox="1"/>
          <p:nvPr/>
        </p:nvSpPr>
        <p:spPr>
          <a:xfrm>
            <a:off x="3391167" y="5320307"/>
            <a:ext cx="2266108"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o</a:t>
            </a:r>
            <a:r>
              <a:rPr kumimoji="0" lang="en-US" sz="1200" b="0" i="1" u="none" strike="noStrike" kern="0" cap="none" spc="0" normalizeH="0" baseline="0" noProof="0" dirty="0" err="1">
                <a:ln>
                  <a:noFill/>
                </a:ln>
                <a:solidFill>
                  <a:srgbClr val="C00000"/>
                </a:solidFill>
                <a:effectLst/>
                <a:uLnTx/>
                <a:uFillTx/>
                <a:latin typeface="Corbel" panose="020B0503020204020204"/>
                <a:ea typeface="+mn-ea"/>
                <a:cs typeface="+mn-cs"/>
              </a:rPr>
              <a:t>ptimal</a:t>
            </a: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 alignment information</a:t>
            </a:r>
          </a:p>
        </p:txBody>
      </p:sp>
      <p:sp>
        <p:nvSpPr>
          <p:cNvPr id="56" name="Rectangle 55">
            <a:extLst>
              <a:ext uri="{FF2B5EF4-FFF2-40B4-BE49-F238E27FC236}">
                <a16:creationId xmlns:a16="http://schemas.microsoft.com/office/drawing/2014/main" id="{75D239F0-6183-A0B1-1B46-F3FD987489DC}"/>
              </a:ext>
            </a:extLst>
          </p:cNvPr>
          <p:cNvSpPr/>
          <p:nvPr/>
        </p:nvSpPr>
        <p:spPr>
          <a:xfrm>
            <a:off x="1731247" y="5725319"/>
            <a:ext cx="3384365" cy="7848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030A0"/>
                </a:solidFill>
                <a:effectLst/>
                <a:uLnTx/>
                <a:uFillTx/>
                <a:latin typeface="Corbel" panose="020B0503020204020204"/>
                <a:ea typeface="+mn-ea"/>
                <a:cs typeface="+mn-cs"/>
              </a:rPr>
              <a:t>MinSeed: </a:t>
            </a:r>
            <a:r>
              <a:rPr kumimoji="0" lang="en-US" sz="1500" b="0" i="1" u="none" strike="noStrike" kern="1200" cap="none" spc="0" normalizeH="0" baseline="0" noProof="0" dirty="0">
                <a:ln>
                  <a:noFill/>
                </a:ln>
                <a:solidFill>
                  <a:prstClr val="black"/>
                </a:solidFill>
                <a:effectLst/>
                <a:uLnTx/>
                <a:uFillTx/>
                <a:latin typeface="LinLibertineT"/>
                <a:ea typeface="+mn-ea"/>
                <a:cs typeface="+mn-cs"/>
              </a:rPr>
              <a:t>first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 hardware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inLibertineT"/>
                <a:ea typeface="+mn-ea"/>
                <a:cs typeface="+mn-cs"/>
              </a:rPr>
              <a:t>accelerator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030A0"/>
                </a:solidFill>
                <a:effectLst/>
                <a:uLnTx/>
                <a:uFillTx/>
                <a:latin typeface="LinLibertineT"/>
                <a:ea typeface="+mn-ea"/>
                <a:cs typeface="+mn-cs"/>
              </a:rPr>
              <a:t>Min</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imizer-based </a:t>
            </a:r>
            <a:r>
              <a:rPr kumimoji="0" lang="en-US" sz="1500" b="1" i="0" u="none" strike="noStrike" kern="1200" cap="none" spc="0" normalizeH="0" baseline="0" noProof="0" dirty="0">
                <a:ln>
                  <a:noFill/>
                </a:ln>
                <a:solidFill>
                  <a:srgbClr val="7030A0"/>
                </a:solidFill>
                <a:effectLst/>
                <a:uLnTx/>
                <a:uFillTx/>
                <a:latin typeface="LinLibertineT"/>
                <a:ea typeface="+mn-ea"/>
                <a:cs typeface="+mn-cs"/>
              </a:rPr>
              <a:t>Seed</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ing</a:t>
            </a:r>
            <a:endParaRPr kumimoji="0" lang="en-US" sz="1500" b="0"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57" name="Rectangle 56">
            <a:extLst>
              <a:ext uri="{FF2B5EF4-FFF2-40B4-BE49-F238E27FC236}">
                <a16:creationId xmlns:a16="http://schemas.microsoft.com/office/drawing/2014/main" id="{53972263-6416-A8E3-3AE5-AB8FD88D797F}"/>
              </a:ext>
            </a:extLst>
          </p:cNvPr>
          <p:cNvSpPr/>
          <p:nvPr/>
        </p:nvSpPr>
        <p:spPr>
          <a:xfrm>
            <a:off x="5284439" y="5725319"/>
            <a:ext cx="2750673" cy="7848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B050"/>
                </a:solidFill>
                <a:effectLst/>
                <a:uLnTx/>
                <a:uFillTx/>
                <a:latin typeface="Corbel" panose="020B0503020204020204"/>
                <a:ea typeface="+mn-ea"/>
                <a:cs typeface="+mn-cs"/>
              </a:rPr>
              <a:t>BitAlign:</a:t>
            </a:r>
            <a:r>
              <a:rPr kumimoji="0" lang="en-US" sz="1500" b="1" i="0" u="none" strike="noStrike" kern="1200" cap="none" spc="0" normalizeH="0" baseline="0" noProof="0" dirty="0">
                <a:ln>
                  <a:noFill/>
                </a:ln>
                <a:solidFill>
                  <a:srgbClr val="7030A0"/>
                </a:solidFill>
                <a:effectLst/>
                <a:uLnTx/>
                <a:uFillTx/>
                <a:latin typeface="Corbel" panose="020B0503020204020204"/>
                <a:ea typeface="+mn-ea"/>
                <a:cs typeface="+mn-cs"/>
              </a:rPr>
              <a:t> </a:t>
            </a:r>
            <a:r>
              <a:rPr kumimoji="0" lang="en-US" sz="1500" b="0" i="1" u="none" strike="noStrike" kern="1200" cap="none" spc="0" normalizeH="0" baseline="0" noProof="0" dirty="0">
                <a:ln>
                  <a:noFill/>
                </a:ln>
                <a:solidFill>
                  <a:prstClr val="black"/>
                </a:solidFill>
                <a:effectLst/>
                <a:uLnTx/>
                <a:uFillTx/>
                <a:latin typeface="LinLibertineT"/>
                <a:ea typeface="+mn-ea"/>
                <a:cs typeface="+mn-cs"/>
              </a:rPr>
              <a:t>first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 hardware accelerator for (</a:t>
            </a:r>
            <a:r>
              <a:rPr kumimoji="0" lang="en-US" sz="1500" b="1" i="0" u="none" strike="noStrike" kern="1200" cap="none" spc="0" normalizeH="0" baseline="0" noProof="0" dirty="0">
                <a:ln>
                  <a:noFill/>
                </a:ln>
                <a:solidFill>
                  <a:srgbClr val="00B050"/>
                </a:solidFill>
                <a:effectLst/>
                <a:uLnTx/>
                <a:uFillTx/>
                <a:latin typeface="LinLibertineT"/>
                <a:ea typeface="+mn-ea"/>
                <a:cs typeface="+mn-cs"/>
              </a:rPr>
              <a:t>Bit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vector-based) sequence-to-graph </a:t>
            </a:r>
            <a:r>
              <a:rPr kumimoji="0" lang="en-US" sz="1500" b="1" i="0" u="none" strike="noStrike" kern="1200" cap="none" spc="0" normalizeH="0" baseline="0" noProof="0" dirty="0">
                <a:ln>
                  <a:noFill/>
                </a:ln>
                <a:solidFill>
                  <a:srgbClr val="00B050"/>
                </a:solidFill>
                <a:effectLst/>
                <a:uLnTx/>
                <a:uFillTx/>
                <a:latin typeface="LinLibertineT"/>
                <a:ea typeface="+mn-ea"/>
                <a:cs typeface="+mn-cs"/>
              </a:rPr>
              <a:t>Align</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ment</a:t>
            </a:r>
            <a:endParaRPr kumimoji="0" lang="en-US" sz="15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3737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0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0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0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0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0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0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0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2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79" grpId="0" animBg="1"/>
      <p:bldP spid="383" grpId="0"/>
      <p:bldP spid="384" grpId="0" animBg="1"/>
      <p:bldP spid="410" grpId="0"/>
      <p:bldP spid="411" grpId="0"/>
      <p:bldP spid="412" grpId="0"/>
      <p:bldP spid="413" grpId="0"/>
      <p:bldP spid="414" grpId="0"/>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63" grpId="0" animBg="1"/>
      <p:bldP spid="6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230" name="Google Shape;4750;p36">
            <a:extLst>
              <a:ext uri="{FF2B5EF4-FFF2-40B4-BE49-F238E27FC236}">
                <a16:creationId xmlns:a16="http://schemas.microsoft.com/office/drawing/2014/main" id="{95595964-A382-EA8E-040B-7A48CD629E43}"/>
              </a:ext>
            </a:extLst>
          </p:cNvPr>
          <p:cNvSpPr/>
          <p:nvPr/>
        </p:nvSpPr>
        <p:spPr>
          <a:xfrm>
            <a:off x="3404123" y="3950192"/>
            <a:ext cx="4253769" cy="391698"/>
          </a:xfrm>
          <a:prstGeom prst="roundRect">
            <a:avLst>
              <a:gd name="adj" fmla="val 6412"/>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54866" tIns="61724" rIns="54866" bIns="8707"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Main Memory (High Bandwidth Memory)</a:t>
            </a:r>
            <a:endParaRPr kumimoji="0" sz="953" b="0" i="1" u="none" strike="noStrike" kern="1200" cap="none" spc="0" normalizeH="0" baseline="0" noProof="0" dirty="0">
              <a:ln>
                <a:noFill/>
              </a:ln>
              <a:solidFill>
                <a:prstClr val="white">
                  <a:lumMod val="50000"/>
                </a:prstClr>
              </a:solidFill>
              <a:effectLst/>
              <a:uLnTx/>
              <a:uFillTx/>
              <a:latin typeface="Calibri"/>
              <a:ea typeface="Calibri"/>
              <a:cs typeface="Calibri"/>
              <a:sym typeface="Calibri"/>
            </a:endParaRPr>
          </a:p>
        </p:txBody>
      </p:sp>
      <p:sp>
        <p:nvSpPr>
          <p:cNvPr id="231" name="Google Shape;4773;p36">
            <a:extLst>
              <a:ext uri="{FF2B5EF4-FFF2-40B4-BE49-F238E27FC236}">
                <a16:creationId xmlns:a16="http://schemas.microsoft.com/office/drawing/2014/main" id="{6AE7D41A-5371-D0DA-A14C-11B474FC1454}"/>
              </a:ext>
            </a:extLst>
          </p:cNvPr>
          <p:cNvSpPr/>
          <p:nvPr/>
        </p:nvSpPr>
        <p:spPr>
          <a:xfrm>
            <a:off x="2382514" y="4682448"/>
            <a:ext cx="552638" cy="945137"/>
          </a:xfrm>
          <a:prstGeom prst="roundRect">
            <a:avLst>
              <a:gd name="adj" fmla="val 1481"/>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Minimizer</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Finder</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232" name="Google Shape;4774;p36">
            <a:extLst>
              <a:ext uri="{FF2B5EF4-FFF2-40B4-BE49-F238E27FC236}">
                <a16:creationId xmlns:a16="http://schemas.microsoft.com/office/drawing/2014/main" id="{F889E14D-42CC-BEF3-90F3-64D97D49D97D}"/>
              </a:ext>
            </a:extLst>
          </p:cNvPr>
          <p:cNvSpPr/>
          <p:nvPr/>
        </p:nvSpPr>
        <p:spPr>
          <a:xfrm>
            <a:off x="1268122" y="4682447"/>
            <a:ext cx="663153" cy="945400"/>
          </a:xfrm>
          <a:prstGeom prst="roundRect">
            <a:avLst>
              <a:gd name="adj" fmla="val 5084"/>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Read</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Scratchpad</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(6 kB)</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233" name="Google Shape;4775;p36">
            <a:extLst>
              <a:ext uri="{FF2B5EF4-FFF2-40B4-BE49-F238E27FC236}">
                <a16:creationId xmlns:a16="http://schemas.microsoft.com/office/drawing/2014/main" id="{28EF6A04-F2AE-47CC-FEA5-A935C8D3BDD5}"/>
              </a:ext>
            </a:extLst>
          </p:cNvPr>
          <p:cNvSpPr/>
          <p:nvPr/>
        </p:nvSpPr>
        <p:spPr>
          <a:xfrm>
            <a:off x="3404123" y="4682448"/>
            <a:ext cx="915979" cy="945137"/>
          </a:xfrm>
          <a:prstGeom prst="roundRect">
            <a:avLst>
              <a:gd name="adj" fmla="val 5084"/>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Minimizer Scratchpad</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228"/>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(40 kB)</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234" name="Google Shape;4776;p36">
            <a:extLst>
              <a:ext uri="{FF2B5EF4-FFF2-40B4-BE49-F238E27FC236}">
                <a16:creationId xmlns:a16="http://schemas.microsoft.com/office/drawing/2014/main" id="{BDA64C33-E1E5-ABE4-4709-7715728ADA37}"/>
              </a:ext>
            </a:extLst>
          </p:cNvPr>
          <p:cNvSpPr/>
          <p:nvPr/>
        </p:nvSpPr>
        <p:spPr>
          <a:xfrm>
            <a:off x="4697975" y="4682448"/>
            <a:ext cx="634120" cy="945137"/>
          </a:xfrm>
          <a:prstGeom prst="roundRect">
            <a:avLst>
              <a:gd name="adj" fmla="val 1481"/>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Minimizer Filter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mn-ea"/>
                <a:cs typeface="Calibri"/>
                <a:sym typeface="Calibri"/>
              </a:rPr>
              <a:t>by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mn-ea"/>
                <a:cs typeface="Calibri"/>
                <a:sym typeface="Calibri"/>
              </a:rPr>
              <a:t>Frequency</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(&lt;?)</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235" name="Google Shape;4777;p36">
            <a:extLst>
              <a:ext uri="{FF2B5EF4-FFF2-40B4-BE49-F238E27FC236}">
                <a16:creationId xmlns:a16="http://schemas.microsoft.com/office/drawing/2014/main" id="{47D2B615-5470-8E8B-A906-597505610EBD}"/>
              </a:ext>
            </a:extLst>
          </p:cNvPr>
          <p:cNvSpPr/>
          <p:nvPr/>
        </p:nvSpPr>
        <p:spPr>
          <a:xfrm>
            <a:off x="5831323" y="4682448"/>
            <a:ext cx="634120" cy="945137"/>
          </a:xfrm>
          <a:prstGeom prst="roundRect">
            <a:avLst>
              <a:gd name="adj" fmla="val 5084"/>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Seed Scratchpad</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228"/>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(4 kB)</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236" name="Google Shape;4778;p36">
            <a:extLst>
              <a:ext uri="{FF2B5EF4-FFF2-40B4-BE49-F238E27FC236}">
                <a16:creationId xmlns:a16="http://schemas.microsoft.com/office/drawing/2014/main" id="{E8664EBD-BDA6-C115-B1E0-2B2BBA678300}"/>
              </a:ext>
            </a:extLst>
          </p:cNvPr>
          <p:cNvSpPr/>
          <p:nvPr/>
        </p:nvSpPr>
        <p:spPr>
          <a:xfrm>
            <a:off x="7066608" y="4683819"/>
            <a:ext cx="591286" cy="945137"/>
          </a:xfrm>
          <a:prstGeom prst="roundRect">
            <a:avLst>
              <a:gd name="adj" fmla="val 1481"/>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Candidate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Seed Region</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Calculator</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white">
                    <a:lumMod val="50000"/>
                  </a:prstClr>
                </a:solidFill>
                <a:effectLst/>
                <a:uLnTx/>
                <a:uFillTx/>
                <a:latin typeface="Calibri"/>
                <a:ea typeface="Calibri"/>
                <a:cs typeface="Calibri"/>
                <a:sym typeface="Calibri"/>
              </a:rPr>
              <a:t>(+/−/×)</a:t>
            </a:r>
            <a:endParaRPr kumimoji="0" sz="953" b="0" i="0" u="none" strike="noStrike" kern="1200" cap="none" spc="0" normalizeH="0" baseline="0" noProof="0" dirty="0">
              <a:ln>
                <a:noFill/>
              </a:ln>
              <a:solidFill>
                <a:prstClr val="white">
                  <a:lumMod val="50000"/>
                </a:prstClr>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MinSeed HW</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02EB57F3-989A-1048-80BC-37327D0CE69C}"/>
              </a:ext>
            </a:extLst>
          </p:cNvPr>
          <p:cNvSpPr/>
          <p:nvPr/>
        </p:nvSpPr>
        <p:spPr>
          <a:xfrm>
            <a:off x="366963" y="1091963"/>
            <a:ext cx="8594156" cy="2411686"/>
          </a:xfrm>
          <a:prstGeom prst="rect">
            <a:avLst/>
          </a:prstGeom>
        </p:spPr>
        <p:txBody>
          <a:bodyPr wrap="square">
            <a:spAutoFit/>
          </a:bodyPr>
          <a:lstStyle/>
          <a:p>
            <a:pPr marL="342900" marR="0" lvl="0" indent="-342900" algn="l" defTabSz="457200" rtl="0" eaLnBrk="1" fontAlgn="auto" latinLnBrk="0" hangingPunct="1">
              <a:lnSpc>
                <a:spcPct val="110000"/>
              </a:lnSpc>
              <a:spcBef>
                <a:spcPts val="400"/>
              </a:spcBef>
              <a:spcAft>
                <a:spcPts val="0"/>
              </a:spcAft>
              <a:buClr>
                <a:srgbClr val="0070C0"/>
              </a:buClr>
              <a:buSzTx/>
              <a:buFont typeface="Wingdings" pitchFamily="2" charset="2"/>
              <a:buChar char="q"/>
              <a:tabLst/>
              <a:defRPr/>
            </a:pPr>
            <a:r>
              <a:rPr kumimoji="0" lang="en-US" sz="21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MinSeed = </a:t>
            </a:r>
            <a:r>
              <a:rPr kumimoji="0" lang="en-US" sz="215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3</a:t>
            </a:r>
            <a:r>
              <a:rPr kumimoji="0" lang="en-US" sz="2150" b="0"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 computation modules</a:t>
            </a:r>
            <a:r>
              <a:rPr kumimoji="0" lang="en-US" sz="21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 </a:t>
            </a:r>
            <a:r>
              <a:rPr kumimoji="0" lang="en-US" sz="215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3</a:t>
            </a:r>
            <a:r>
              <a:rPr kumimoji="0" lang="en-US" sz="215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 scratchpads</a:t>
            </a:r>
            <a:r>
              <a:rPr kumimoji="0" lang="en-US" sz="21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 </a:t>
            </a:r>
            <a:r>
              <a:rPr kumimoji="0" lang="en-US" sz="2150" b="0" i="0" u="none" strike="noStrike" kern="1200" cap="none" spc="0" normalizeH="0" baseline="0" noProof="0" dirty="0">
                <a:ln>
                  <a:noFill/>
                </a:ln>
                <a:solidFill>
                  <a:srgbClr val="0070C0"/>
                </a:solidFill>
                <a:effectLst/>
                <a:uLnTx/>
                <a:uFillTx/>
                <a:latin typeface="Corbel" panose="020B0503020204020204" pitchFamily="34" charset="0"/>
                <a:ea typeface="+mn-ea"/>
                <a:cs typeface="+mn-cs"/>
              </a:rPr>
              <a:t>memory interface</a:t>
            </a:r>
          </a:p>
          <a:p>
            <a:pPr marL="800100" marR="0" lvl="1" indent="-342900" algn="l" defTabSz="457200" rtl="0" eaLnBrk="1" fontAlgn="auto" latinLnBrk="0" hangingPunct="1">
              <a:lnSpc>
                <a:spcPct val="110000"/>
              </a:lnSpc>
              <a:spcBef>
                <a:spcPts val="400"/>
              </a:spcBef>
              <a:spcAft>
                <a:spcPts val="0"/>
              </a:spcAft>
              <a:buClr>
                <a:srgbClr val="0070C0"/>
              </a:buClr>
              <a:buSzTx/>
              <a:buFont typeface="Courier New" panose="02070309020205020404" pitchFamily="49" charset="0"/>
              <a:buChar char="o"/>
              <a:tabLst/>
              <a:defRPr/>
            </a:pPr>
            <a:r>
              <a:rPr kumimoji="0" lang="en-US" sz="2150" b="0"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Computation modules: </a:t>
            </a:r>
            <a:r>
              <a:rPr kumimoji="0" lang="en-US" sz="21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Implemented with simple logic</a:t>
            </a:r>
          </a:p>
          <a:p>
            <a:pPr marL="800100" marR="0" lvl="1" indent="-342900" algn="l" defTabSz="457200" rtl="0" eaLnBrk="1" fontAlgn="auto" latinLnBrk="0" hangingPunct="1">
              <a:lnSpc>
                <a:spcPct val="110000"/>
              </a:lnSpc>
              <a:spcBef>
                <a:spcPts val="400"/>
              </a:spcBef>
              <a:spcAft>
                <a:spcPts val="0"/>
              </a:spcAft>
              <a:buClr>
                <a:srgbClr val="0070C0"/>
              </a:buClr>
              <a:buSzTx/>
              <a:buFont typeface="Courier New" panose="02070309020205020404" pitchFamily="49" charset="0"/>
              <a:buChar char="o"/>
              <a:tabLst/>
              <a:defRPr/>
            </a:pPr>
            <a:r>
              <a:rPr kumimoji="0" lang="en-US" sz="2150" b="0" i="0" u="none" strike="noStrike" kern="1200" cap="none" spc="0" normalizeH="0" baseline="0" noProof="0" dirty="0">
                <a:ln>
                  <a:noFill/>
                </a:ln>
                <a:solidFill>
                  <a:srgbClr val="9D90A0">
                    <a:lumMod val="75000"/>
                  </a:srgbClr>
                </a:solidFill>
                <a:effectLst/>
                <a:uLnTx/>
                <a:uFillTx/>
                <a:latin typeface="Corbel" panose="020B0503020204020204" pitchFamily="34" charset="0"/>
                <a:ea typeface="+mn-ea"/>
                <a:cs typeface="+mn-cs"/>
              </a:rPr>
              <a:t>Scratchpads: </a:t>
            </a: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a:t>
            </a:r>
            <a:r>
              <a:rPr kumimoji="0" lang="en-US" sz="21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kB in total; employ double buffering technique to hide the latency of MinSeed</a:t>
            </a:r>
          </a:p>
          <a:p>
            <a:pPr marL="800100" marR="0" lvl="1" indent="-342900" algn="l" defTabSz="457200" rtl="0" eaLnBrk="1" fontAlgn="auto" latinLnBrk="0" hangingPunct="1">
              <a:lnSpc>
                <a:spcPct val="110000"/>
              </a:lnSpc>
              <a:spcBef>
                <a:spcPts val="400"/>
              </a:spcBef>
              <a:spcAft>
                <a:spcPts val="0"/>
              </a:spcAft>
              <a:buClr>
                <a:srgbClr val="0070C0"/>
              </a:buClr>
              <a:buSzTx/>
              <a:buFont typeface="Courier New" panose="02070309020205020404" pitchFamily="49" charset="0"/>
              <a:buChar char="o"/>
              <a:tabLst/>
              <a:defRPr/>
            </a:pPr>
            <a:r>
              <a:rPr kumimoji="0" lang="en-US" sz="2150" b="0" i="0" u="none" strike="noStrike" kern="1200" cap="none" spc="0" normalizeH="0" baseline="0" noProof="0" dirty="0">
                <a:ln>
                  <a:noFill/>
                </a:ln>
                <a:solidFill>
                  <a:srgbClr val="0070C0"/>
                </a:solidFill>
                <a:effectLst/>
                <a:uLnTx/>
                <a:uFillTx/>
                <a:latin typeface="Corbel" panose="020B0503020204020204" pitchFamily="34" charset="0"/>
                <a:ea typeface="+mn-ea"/>
                <a:cs typeface="+mn-cs"/>
              </a:rPr>
              <a:t>High-Bandwidth Memory (HBM): </a:t>
            </a:r>
            <a:r>
              <a:rPr kumimoji="0" lang="en-US" sz="21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Enables low-latency and     </a:t>
            </a:r>
            <a:br>
              <a:rPr kumimoji="0" lang="en-US" sz="21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br>
            <a:r>
              <a:rPr kumimoji="0" lang="en-US" sz="21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highly-parallel memory access</a:t>
            </a:r>
          </a:p>
        </p:txBody>
      </p:sp>
      <p:sp>
        <p:nvSpPr>
          <p:cNvPr id="165" name="Google Shape;4750;p36">
            <a:extLst>
              <a:ext uri="{FF2B5EF4-FFF2-40B4-BE49-F238E27FC236}">
                <a16:creationId xmlns:a16="http://schemas.microsoft.com/office/drawing/2014/main" id="{1763C15A-11FC-3AA5-F4B9-76717DDAC0DF}"/>
              </a:ext>
            </a:extLst>
          </p:cNvPr>
          <p:cNvSpPr/>
          <p:nvPr/>
        </p:nvSpPr>
        <p:spPr>
          <a:xfrm>
            <a:off x="3403430" y="3955113"/>
            <a:ext cx="4253769" cy="391698"/>
          </a:xfrm>
          <a:prstGeom prst="roundRect">
            <a:avLst>
              <a:gd name="adj" fmla="val 6412"/>
            </a:avLst>
          </a:prstGeom>
          <a:solidFill>
            <a:srgbClr val="9DC3E6"/>
          </a:solidFill>
          <a:ln w="19050" cap="flat" cmpd="sng">
            <a:solidFill>
              <a:schemeClr val="dk1"/>
            </a:solidFill>
            <a:prstDash val="solid"/>
            <a:round/>
            <a:headEnd type="none" w="sm" len="sm"/>
            <a:tailEnd type="none" w="sm" len="sm"/>
          </a:ln>
        </p:spPr>
        <p:txBody>
          <a:bodyPr spcFirstLastPara="1" wrap="square" lIns="54866" tIns="61724" rIns="54866" bIns="8707"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Main Memory (High Bandwidth Memory)</a:t>
            </a:r>
            <a:endParaRPr kumimoji="0" sz="953" b="0" i="1"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66" name="Google Shape;4773;p36">
            <a:extLst>
              <a:ext uri="{FF2B5EF4-FFF2-40B4-BE49-F238E27FC236}">
                <a16:creationId xmlns:a16="http://schemas.microsoft.com/office/drawing/2014/main" id="{3D8ADE3C-034E-6720-89FC-389E9FDFD1CC}"/>
              </a:ext>
            </a:extLst>
          </p:cNvPr>
          <p:cNvSpPr/>
          <p:nvPr/>
        </p:nvSpPr>
        <p:spPr>
          <a:xfrm>
            <a:off x="2381821" y="4687369"/>
            <a:ext cx="552638" cy="945137"/>
          </a:xfrm>
          <a:prstGeom prst="roundRect">
            <a:avLst>
              <a:gd name="adj" fmla="val 1481"/>
            </a:avLst>
          </a:prstGeom>
          <a:solidFill>
            <a:srgbClr val="7030A0">
              <a:alpha val="48627"/>
            </a:srgbClr>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Minimizer</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Finder</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67" name="Google Shape;4774;p36">
            <a:extLst>
              <a:ext uri="{FF2B5EF4-FFF2-40B4-BE49-F238E27FC236}">
                <a16:creationId xmlns:a16="http://schemas.microsoft.com/office/drawing/2014/main" id="{E288F7EC-D2D6-CDAE-86EF-2933136682DB}"/>
              </a:ext>
            </a:extLst>
          </p:cNvPr>
          <p:cNvSpPr/>
          <p:nvPr/>
        </p:nvSpPr>
        <p:spPr>
          <a:xfrm>
            <a:off x="1267429" y="4687368"/>
            <a:ext cx="663153" cy="945400"/>
          </a:xfrm>
          <a:prstGeom prst="roundRect">
            <a:avLst>
              <a:gd name="adj" fmla="val 5084"/>
            </a:avLst>
          </a:prstGeom>
          <a:solidFill>
            <a:srgbClr val="D0CECE"/>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Read</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Scratchpad</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(6 kB)</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68" name="Google Shape;4775;p36">
            <a:extLst>
              <a:ext uri="{FF2B5EF4-FFF2-40B4-BE49-F238E27FC236}">
                <a16:creationId xmlns:a16="http://schemas.microsoft.com/office/drawing/2014/main" id="{1B57AD2C-387A-924A-2CD7-FF3E0775220E}"/>
              </a:ext>
            </a:extLst>
          </p:cNvPr>
          <p:cNvSpPr/>
          <p:nvPr/>
        </p:nvSpPr>
        <p:spPr>
          <a:xfrm>
            <a:off x="3403430" y="4687369"/>
            <a:ext cx="915979" cy="945137"/>
          </a:xfrm>
          <a:prstGeom prst="roundRect">
            <a:avLst>
              <a:gd name="adj" fmla="val 5084"/>
            </a:avLst>
          </a:prstGeom>
          <a:solidFill>
            <a:srgbClr val="D0CECE"/>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Minimizer Scratchpad</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228"/>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(40 kB)</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69" name="Google Shape;4776;p36">
            <a:extLst>
              <a:ext uri="{FF2B5EF4-FFF2-40B4-BE49-F238E27FC236}">
                <a16:creationId xmlns:a16="http://schemas.microsoft.com/office/drawing/2014/main" id="{CEDC38EC-3413-04C9-50F8-97C414171778}"/>
              </a:ext>
            </a:extLst>
          </p:cNvPr>
          <p:cNvSpPr/>
          <p:nvPr/>
        </p:nvSpPr>
        <p:spPr>
          <a:xfrm>
            <a:off x="4697282" y="4687369"/>
            <a:ext cx="634120" cy="945137"/>
          </a:xfrm>
          <a:prstGeom prst="roundRect">
            <a:avLst>
              <a:gd name="adj" fmla="val 1481"/>
            </a:avLst>
          </a:prstGeom>
          <a:solidFill>
            <a:srgbClr val="7030A0">
              <a:alpha val="48627"/>
            </a:srgbClr>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Minimizer Filter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mn-ea"/>
                <a:cs typeface="Calibri"/>
                <a:sym typeface="Calibri"/>
              </a:rPr>
              <a:t>by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mn-ea"/>
                <a:cs typeface="Calibri"/>
                <a:sym typeface="Calibri"/>
              </a:rPr>
              <a:t>Frequency</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(&lt;?)</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70" name="Google Shape;4777;p36">
            <a:extLst>
              <a:ext uri="{FF2B5EF4-FFF2-40B4-BE49-F238E27FC236}">
                <a16:creationId xmlns:a16="http://schemas.microsoft.com/office/drawing/2014/main" id="{6F010A08-E1BF-E499-240B-C8497B94364E}"/>
              </a:ext>
            </a:extLst>
          </p:cNvPr>
          <p:cNvSpPr/>
          <p:nvPr/>
        </p:nvSpPr>
        <p:spPr>
          <a:xfrm>
            <a:off x="5830630" y="4687369"/>
            <a:ext cx="634120" cy="945137"/>
          </a:xfrm>
          <a:prstGeom prst="roundRect">
            <a:avLst>
              <a:gd name="adj" fmla="val 5084"/>
            </a:avLst>
          </a:prstGeom>
          <a:solidFill>
            <a:srgbClr val="D0CECE"/>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Seed Scratchpad</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228"/>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(4 kB)</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71" name="Google Shape;4778;p36">
            <a:extLst>
              <a:ext uri="{FF2B5EF4-FFF2-40B4-BE49-F238E27FC236}">
                <a16:creationId xmlns:a16="http://schemas.microsoft.com/office/drawing/2014/main" id="{4003DC0A-E5A9-58B0-CCC9-023AC2555DC6}"/>
              </a:ext>
            </a:extLst>
          </p:cNvPr>
          <p:cNvSpPr/>
          <p:nvPr/>
        </p:nvSpPr>
        <p:spPr>
          <a:xfrm>
            <a:off x="7065915" y="4688740"/>
            <a:ext cx="591286" cy="945137"/>
          </a:xfrm>
          <a:prstGeom prst="roundRect">
            <a:avLst>
              <a:gd name="adj" fmla="val 1481"/>
            </a:avLst>
          </a:prstGeom>
          <a:solidFill>
            <a:srgbClr val="7030A0">
              <a:alpha val="48627"/>
            </a:srgbClr>
          </a:solidFill>
          <a:ln w="19050" cap="flat" cmpd="sng">
            <a:solidFill>
              <a:schemeClr val="dk1"/>
            </a:solidFill>
            <a:prstDash val="solid"/>
            <a:round/>
            <a:headEnd type="none" w="sm" len="sm"/>
            <a:tailEnd type="none" w="sm" len="sm"/>
          </a:ln>
        </p:spPr>
        <p:txBody>
          <a:bodyPr spcFirstLastPara="1" wrap="square" lIns="17417" tIns="8707" rIns="17417" bIns="8707"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Candidate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Seed Region</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Calculator</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0" u="none" strike="noStrike" kern="1200" cap="none" spc="0" normalizeH="0" baseline="0" noProof="0" dirty="0">
                <a:ln>
                  <a:noFill/>
                </a:ln>
                <a:solidFill>
                  <a:prstClr val="black"/>
                </a:solidFill>
                <a:effectLst/>
                <a:uLnTx/>
                <a:uFillTx/>
                <a:latin typeface="Calibri"/>
                <a:ea typeface="Calibri"/>
                <a:cs typeface="Calibri"/>
                <a:sym typeface="Calibri"/>
              </a:rPr>
              <a:t>(+/−/×)</a:t>
            </a:r>
            <a:endParaRPr kumimoji="0" sz="953"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cxnSp>
        <p:nvCxnSpPr>
          <p:cNvPr id="172" name="Google Shape;4779;p36">
            <a:extLst>
              <a:ext uri="{FF2B5EF4-FFF2-40B4-BE49-F238E27FC236}">
                <a16:creationId xmlns:a16="http://schemas.microsoft.com/office/drawing/2014/main" id="{44042308-BE1D-AF5C-CE38-B80303D70454}"/>
              </a:ext>
            </a:extLst>
          </p:cNvPr>
          <p:cNvCxnSpPr>
            <a:cxnSpLocks/>
            <a:endCxn id="166" idx="1"/>
          </p:cNvCxnSpPr>
          <p:nvPr/>
        </p:nvCxnSpPr>
        <p:spPr>
          <a:xfrm>
            <a:off x="1938489" y="5159936"/>
            <a:ext cx="443333" cy="0"/>
          </a:xfrm>
          <a:prstGeom prst="straightConnector1">
            <a:avLst/>
          </a:prstGeom>
          <a:noFill/>
          <a:ln w="19050" cap="flat" cmpd="sng">
            <a:solidFill>
              <a:schemeClr val="dk1"/>
            </a:solidFill>
            <a:prstDash val="solid"/>
            <a:miter lim="800000"/>
            <a:headEnd type="none" w="sm" len="sm"/>
            <a:tailEnd type="triangle" w="med" len="med"/>
          </a:ln>
        </p:spPr>
      </p:cxnSp>
      <p:cxnSp>
        <p:nvCxnSpPr>
          <p:cNvPr id="173" name="Google Shape;4780;p36">
            <a:extLst>
              <a:ext uri="{FF2B5EF4-FFF2-40B4-BE49-F238E27FC236}">
                <a16:creationId xmlns:a16="http://schemas.microsoft.com/office/drawing/2014/main" id="{2DF0558C-2E7F-D4DD-AFAC-368BF960E610}"/>
              </a:ext>
            </a:extLst>
          </p:cNvPr>
          <p:cNvCxnSpPr>
            <a:cxnSpLocks/>
          </p:cNvCxnSpPr>
          <p:nvPr/>
        </p:nvCxnSpPr>
        <p:spPr>
          <a:xfrm rot="16200000">
            <a:off x="1111565" y="5037321"/>
            <a:ext cx="0" cy="295913"/>
          </a:xfrm>
          <a:prstGeom prst="straightConnector1">
            <a:avLst/>
          </a:prstGeom>
          <a:noFill/>
          <a:ln w="19050" cap="flat" cmpd="sng">
            <a:solidFill>
              <a:schemeClr val="dk1"/>
            </a:solidFill>
            <a:prstDash val="solid"/>
            <a:miter lim="800000"/>
            <a:headEnd type="none" w="sm" len="sm"/>
            <a:tailEnd type="triangle" w="med" len="med"/>
          </a:ln>
        </p:spPr>
      </p:cxnSp>
      <p:cxnSp>
        <p:nvCxnSpPr>
          <p:cNvPr id="174" name="Google Shape;4781;p36">
            <a:extLst>
              <a:ext uri="{FF2B5EF4-FFF2-40B4-BE49-F238E27FC236}">
                <a16:creationId xmlns:a16="http://schemas.microsoft.com/office/drawing/2014/main" id="{1089415C-0A95-1F4F-2D9F-30609E3B28CD}"/>
              </a:ext>
            </a:extLst>
          </p:cNvPr>
          <p:cNvCxnSpPr>
            <a:cxnSpLocks/>
          </p:cNvCxnSpPr>
          <p:nvPr/>
        </p:nvCxnSpPr>
        <p:spPr>
          <a:xfrm>
            <a:off x="2938461" y="5159936"/>
            <a:ext cx="473431" cy="0"/>
          </a:xfrm>
          <a:prstGeom prst="straightConnector1">
            <a:avLst/>
          </a:prstGeom>
          <a:noFill/>
          <a:ln w="19050" cap="flat" cmpd="sng">
            <a:solidFill>
              <a:schemeClr val="dk1"/>
            </a:solidFill>
            <a:prstDash val="solid"/>
            <a:miter lim="800000"/>
            <a:headEnd type="none" w="sm" len="sm"/>
            <a:tailEnd type="triangle" w="med" len="med"/>
          </a:ln>
        </p:spPr>
      </p:cxnSp>
      <p:cxnSp>
        <p:nvCxnSpPr>
          <p:cNvPr id="175" name="Google Shape;4782;p36">
            <a:extLst>
              <a:ext uri="{FF2B5EF4-FFF2-40B4-BE49-F238E27FC236}">
                <a16:creationId xmlns:a16="http://schemas.microsoft.com/office/drawing/2014/main" id="{8703E927-5D61-3259-E93C-8D90FD350104}"/>
              </a:ext>
            </a:extLst>
          </p:cNvPr>
          <p:cNvCxnSpPr>
            <a:cxnSpLocks/>
          </p:cNvCxnSpPr>
          <p:nvPr/>
        </p:nvCxnSpPr>
        <p:spPr>
          <a:xfrm rot="16200000">
            <a:off x="4248276" y="5482057"/>
            <a:ext cx="598536" cy="294896"/>
          </a:xfrm>
          <a:prstGeom prst="bentConnector3">
            <a:avLst>
              <a:gd name="adj1" fmla="val 100125"/>
            </a:avLst>
          </a:prstGeom>
          <a:noFill/>
          <a:ln w="19050" cap="flat" cmpd="sng">
            <a:solidFill>
              <a:schemeClr val="dk1"/>
            </a:solidFill>
            <a:prstDash val="solid"/>
            <a:miter lim="800000"/>
            <a:headEnd type="none" w="sm" len="sm"/>
            <a:tailEnd type="triangle" w="med" len="med"/>
          </a:ln>
        </p:spPr>
      </p:cxnSp>
      <p:cxnSp>
        <p:nvCxnSpPr>
          <p:cNvPr id="176" name="Google Shape;4783;p36">
            <a:extLst>
              <a:ext uri="{FF2B5EF4-FFF2-40B4-BE49-F238E27FC236}">
                <a16:creationId xmlns:a16="http://schemas.microsoft.com/office/drawing/2014/main" id="{1743AF53-9B38-B850-A14A-0530A91C80CE}"/>
              </a:ext>
            </a:extLst>
          </p:cNvPr>
          <p:cNvCxnSpPr>
            <a:cxnSpLocks/>
          </p:cNvCxnSpPr>
          <p:nvPr/>
        </p:nvCxnSpPr>
        <p:spPr>
          <a:xfrm>
            <a:off x="5005401" y="4238998"/>
            <a:ext cx="0" cy="449741"/>
          </a:xfrm>
          <a:prstGeom prst="straightConnector1">
            <a:avLst/>
          </a:prstGeom>
          <a:noFill/>
          <a:ln w="19050" cap="flat" cmpd="sng">
            <a:solidFill>
              <a:schemeClr val="dk1"/>
            </a:solidFill>
            <a:prstDash val="solid"/>
            <a:miter lim="800000"/>
            <a:headEnd type="none" w="sm" len="sm"/>
            <a:tailEnd type="none" w="sm" len="sm"/>
          </a:ln>
        </p:spPr>
      </p:cxnSp>
      <p:cxnSp>
        <p:nvCxnSpPr>
          <p:cNvPr id="177" name="Google Shape;4784;p36">
            <a:extLst>
              <a:ext uri="{FF2B5EF4-FFF2-40B4-BE49-F238E27FC236}">
                <a16:creationId xmlns:a16="http://schemas.microsoft.com/office/drawing/2014/main" id="{D51E5EBB-4AAE-2184-67FE-B4B0726B2ED1}"/>
              </a:ext>
            </a:extLst>
          </p:cNvPr>
          <p:cNvCxnSpPr>
            <a:cxnSpLocks/>
          </p:cNvCxnSpPr>
          <p:nvPr/>
        </p:nvCxnSpPr>
        <p:spPr>
          <a:xfrm>
            <a:off x="6465311" y="5159936"/>
            <a:ext cx="604557" cy="0"/>
          </a:xfrm>
          <a:prstGeom prst="straightConnector1">
            <a:avLst/>
          </a:prstGeom>
          <a:noFill/>
          <a:ln w="19050" cap="flat" cmpd="sng">
            <a:solidFill>
              <a:schemeClr val="dk1"/>
            </a:solidFill>
            <a:prstDash val="solid"/>
            <a:miter lim="800000"/>
            <a:headEnd type="none" w="sm" len="sm"/>
            <a:tailEnd type="triangle" w="med" len="med"/>
          </a:ln>
        </p:spPr>
      </p:cxnSp>
      <p:sp>
        <p:nvSpPr>
          <p:cNvPr id="183" name="Google Shape;4790;p36">
            <a:extLst>
              <a:ext uri="{FF2B5EF4-FFF2-40B4-BE49-F238E27FC236}">
                <a16:creationId xmlns:a16="http://schemas.microsoft.com/office/drawing/2014/main" id="{EAA73B4F-2FF7-0B74-A5F9-9E7380D11B30}"/>
              </a:ext>
            </a:extLst>
          </p:cNvPr>
          <p:cNvSpPr/>
          <p:nvPr/>
        </p:nvSpPr>
        <p:spPr>
          <a:xfrm>
            <a:off x="3761856" y="5828798"/>
            <a:ext cx="1286513" cy="643350"/>
          </a:xfrm>
          <a:prstGeom prst="flowChartTerminator">
            <a:avLst/>
          </a:prstGeom>
          <a:noFill/>
          <a:ln>
            <a:noFill/>
          </a:ln>
        </p:spPr>
        <p:txBody>
          <a:bodyPr spcFirstLastPara="1" wrap="square" lIns="17417" tIns="8707" rIns="17417" bIns="8707"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629DD1">
                    <a:lumMod val="75000"/>
                  </a:srgbClr>
                </a:solidFill>
                <a:effectLst/>
                <a:uLnTx/>
                <a:uFillTx/>
                <a:latin typeface="Calibri"/>
                <a:ea typeface="Calibri"/>
                <a:cs typeface="Calibri"/>
                <a:sym typeface="Calibri"/>
              </a:rPr>
              <a:t>frequency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629DD1">
                    <a:lumMod val="75000"/>
                  </a:srgbClr>
                </a:solidFill>
                <a:effectLst/>
                <a:uLnTx/>
                <a:uFillTx/>
                <a:latin typeface="Calibri"/>
                <a:ea typeface="Calibri"/>
                <a:cs typeface="Calibri"/>
                <a:sym typeface="Calibri"/>
              </a:rPr>
              <a:t>threshold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629DD1">
                    <a:lumMod val="75000"/>
                  </a:srgbClr>
                </a:solidFill>
                <a:effectLst/>
                <a:uLnTx/>
                <a:uFillTx/>
                <a:latin typeface="Calibri"/>
                <a:ea typeface="+mn-ea"/>
                <a:cs typeface="Calibri"/>
                <a:sym typeface="Calibri"/>
              </a:rPr>
              <a:t>(INPUT)</a:t>
            </a:r>
            <a:endParaRPr kumimoji="0" sz="953" b="1" i="0" u="none" strike="noStrike" kern="1200" cap="none" spc="0" normalizeH="0" baseline="0" noProof="0" dirty="0">
              <a:ln>
                <a:noFill/>
              </a:ln>
              <a:solidFill>
                <a:srgbClr val="629DD1">
                  <a:lumMod val="75000"/>
                </a:srgbClr>
              </a:solidFill>
              <a:effectLst/>
              <a:uLnTx/>
              <a:uFillTx/>
              <a:latin typeface="Corbel" panose="020B0503020204020204"/>
              <a:ea typeface="+mn-ea"/>
              <a:cs typeface="+mn-cs"/>
            </a:endParaRPr>
          </a:p>
        </p:txBody>
      </p:sp>
      <p:cxnSp>
        <p:nvCxnSpPr>
          <p:cNvPr id="188" name="Google Shape;4795;p36">
            <a:extLst>
              <a:ext uri="{FF2B5EF4-FFF2-40B4-BE49-F238E27FC236}">
                <a16:creationId xmlns:a16="http://schemas.microsoft.com/office/drawing/2014/main" id="{5C05267D-4124-7DEE-2E8F-06C41D48BB31}"/>
              </a:ext>
            </a:extLst>
          </p:cNvPr>
          <p:cNvCxnSpPr>
            <a:cxnSpLocks/>
          </p:cNvCxnSpPr>
          <p:nvPr/>
        </p:nvCxnSpPr>
        <p:spPr>
          <a:xfrm rot="10800000">
            <a:off x="7346998" y="5633878"/>
            <a:ext cx="0" cy="295913"/>
          </a:xfrm>
          <a:prstGeom prst="straightConnector1">
            <a:avLst/>
          </a:prstGeom>
          <a:noFill/>
          <a:ln w="19050" cap="flat" cmpd="sng">
            <a:solidFill>
              <a:schemeClr val="dk1"/>
            </a:solidFill>
            <a:prstDash val="solid"/>
            <a:miter lim="800000"/>
            <a:headEnd type="none" w="sm" len="sm"/>
            <a:tailEnd type="triangle" w="med" len="med"/>
          </a:ln>
        </p:spPr>
      </p:cxnSp>
      <p:sp>
        <p:nvSpPr>
          <p:cNvPr id="189" name="Google Shape;4796;p36">
            <a:extLst>
              <a:ext uri="{FF2B5EF4-FFF2-40B4-BE49-F238E27FC236}">
                <a16:creationId xmlns:a16="http://schemas.microsoft.com/office/drawing/2014/main" id="{1E44D38E-6BDF-431A-811C-1538DA226D00}"/>
              </a:ext>
            </a:extLst>
          </p:cNvPr>
          <p:cNvSpPr/>
          <p:nvPr/>
        </p:nvSpPr>
        <p:spPr>
          <a:xfrm>
            <a:off x="6829374" y="5820466"/>
            <a:ext cx="1035251" cy="643350"/>
          </a:xfrm>
          <a:prstGeom prst="flowChartTerminator">
            <a:avLst/>
          </a:prstGeom>
          <a:noFill/>
          <a:ln>
            <a:noFill/>
          </a:ln>
        </p:spPr>
        <p:txBody>
          <a:bodyPr spcFirstLastPara="1" wrap="square" lIns="17417" tIns="8707" rIns="17417" bIns="8707"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629DD1">
                    <a:lumMod val="75000"/>
                  </a:srgbClr>
                </a:solidFill>
                <a:effectLst/>
                <a:uLnTx/>
                <a:uFillTx/>
                <a:latin typeface="Calibri"/>
                <a:ea typeface="Calibri"/>
                <a:cs typeface="Calibri"/>
                <a:sym typeface="Calibri"/>
              </a:rPr>
              <a:t>error rate, </a:t>
            </a:r>
            <a:endParaRPr kumimoji="0" sz="953" b="1" i="0" u="none" strike="noStrike" kern="1200" cap="none" spc="0" normalizeH="0" baseline="0" noProof="0" dirty="0">
              <a:ln>
                <a:noFill/>
              </a:ln>
              <a:solidFill>
                <a:srgbClr val="629DD1">
                  <a:lumMod val="75000"/>
                </a:srgbClr>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629DD1">
                    <a:lumMod val="75000"/>
                  </a:srgbClr>
                </a:solidFill>
                <a:effectLst/>
                <a:uLnTx/>
                <a:uFillTx/>
                <a:latin typeface="Calibri"/>
                <a:ea typeface="Calibri"/>
                <a:cs typeface="Calibri"/>
                <a:sym typeface="Calibri"/>
              </a:rPr>
              <a:t>read length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629DD1">
                    <a:lumMod val="75000"/>
                  </a:srgbClr>
                </a:solidFill>
                <a:effectLst/>
                <a:uLnTx/>
                <a:uFillTx/>
                <a:latin typeface="Calibri"/>
                <a:ea typeface="+mn-ea"/>
                <a:cs typeface="Calibri"/>
                <a:sym typeface="Calibri"/>
              </a:rPr>
              <a:t>(INPUT)</a:t>
            </a:r>
            <a:endParaRPr kumimoji="0" sz="953" b="1" i="0" u="none" strike="noStrike" kern="1200" cap="none" spc="0" normalizeH="0" baseline="0" noProof="0" dirty="0">
              <a:ln>
                <a:noFill/>
              </a:ln>
              <a:solidFill>
                <a:srgbClr val="629DD1">
                  <a:lumMod val="75000"/>
                </a:srgbClr>
              </a:solidFill>
              <a:effectLst/>
              <a:uLnTx/>
              <a:uFillTx/>
              <a:latin typeface="Corbel" panose="020B0503020204020204"/>
              <a:ea typeface="+mn-ea"/>
              <a:cs typeface="+mn-cs"/>
            </a:endParaRPr>
          </a:p>
        </p:txBody>
      </p:sp>
      <p:cxnSp>
        <p:nvCxnSpPr>
          <p:cNvPr id="191" name="Google Shape;4798;p36">
            <a:extLst>
              <a:ext uri="{FF2B5EF4-FFF2-40B4-BE49-F238E27FC236}">
                <a16:creationId xmlns:a16="http://schemas.microsoft.com/office/drawing/2014/main" id="{1A7A37D2-8EA0-7C83-33E4-3C01B705BCCE}"/>
              </a:ext>
            </a:extLst>
          </p:cNvPr>
          <p:cNvCxnSpPr>
            <a:cxnSpLocks/>
          </p:cNvCxnSpPr>
          <p:nvPr/>
        </p:nvCxnSpPr>
        <p:spPr>
          <a:xfrm>
            <a:off x="3861419" y="4238999"/>
            <a:ext cx="836134" cy="788904"/>
          </a:xfrm>
          <a:prstGeom prst="bentConnector3">
            <a:avLst>
              <a:gd name="adj1" fmla="val 68943"/>
            </a:avLst>
          </a:prstGeom>
          <a:noFill/>
          <a:ln w="19050" cap="flat" cmpd="sng">
            <a:solidFill>
              <a:schemeClr val="dk1"/>
            </a:solidFill>
            <a:prstDash val="solid"/>
            <a:miter lim="800000"/>
            <a:headEnd type="none" w="sm" len="sm"/>
            <a:tailEnd type="triangle" w="med" len="med"/>
          </a:ln>
        </p:spPr>
      </p:cxnSp>
      <p:cxnSp>
        <p:nvCxnSpPr>
          <p:cNvPr id="192" name="Google Shape;4799;p36">
            <a:extLst>
              <a:ext uri="{FF2B5EF4-FFF2-40B4-BE49-F238E27FC236}">
                <a16:creationId xmlns:a16="http://schemas.microsoft.com/office/drawing/2014/main" id="{660703E1-FD5F-A884-6FF1-B15F01C6060F}"/>
              </a:ext>
            </a:extLst>
          </p:cNvPr>
          <p:cNvCxnSpPr>
            <a:cxnSpLocks/>
          </p:cNvCxnSpPr>
          <p:nvPr/>
        </p:nvCxnSpPr>
        <p:spPr>
          <a:xfrm>
            <a:off x="3861418" y="4238998"/>
            <a:ext cx="0" cy="449741"/>
          </a:xfrm>
          <a:prstGeom prst="straightConnector1">
            <a:avLst/>
          </a:prstGeom>
          <a:noFill/>
          <a:ln w="19050" cap="flat" cmpd="sng">
            <a:solidFill>
              <a:schemeClr val="dk1"/>
            </a:solidFill>
            <a:prstDash val="solid"/>
            <a:miter lim="800000"/>
            <a:headEnd type="none" w="sm" len="sm"/>
            <a:tailEnd type="none" w="sm" len="sm"/>
          </a:ln>
        </p:spPr>
      </p:cxnSp>
      <p:cxnSp>
        <p:nvCxnSpPr>
          <p:cNvPr id="193" name="Google Shape;4800;p36">
            <a:extLst>
              <a:ext uri="{FF2B5EF4-FFF2-40B4-BE49-F238E27FC236}">
                <a16:creationId xmlns:a16="http://schemas.microsoft.com/office/drawing/2014/main" id="{A4DB0CE9-73D1-B00F-083A-9DC6E88822EF}"/>
              </a:ext>
            </a:extLst>
          </p:cNvPr>
          <p:cNvCxnSpPr>
            <a:cxnSpLocks/>
          </p:cNvCxnSpPr>
          <p:nvPr/>
        </p:nvCxnSpPr>
        <p:spPr>
          <a:xfrm>
            <a:off x="4998143" y="4238999"/>
            <a:ext cx="836134" cy="920922"/>
          </a:xfrm>
          <a:prstGeom prst="bentConnector3">
            <a:avLst>
              <a:gd name="adj1" fmla="val 66054"/>
            </a:avLst>
          </a:prstGeom>
          <a:noFill/>
          <a:ln w="19050" cap="flat" cmpd="sng">
            <a:solidFill>
              <a:schemeClr val="dk1"/>
            </a:solidFill>
            <a:prstDash val="solid"/>
            <a:miter lim="800000"/>
            <a:headEnd type="none" w="sm" len="sm"/>
            <a:tailEnd type="triangle" w="med" len="med"/>
          </a:ln>
        </p:spPr>
      </p:cxnSp>
      <p:cxnSp>
        <p:nvCxnSpPr>
          <p:cNvPr id="195" name="Google Shape;4799;p36">
            <a:extLst>
              <a:ext uri="{FF2B5EF4-FFF2-40B4-BE49-F238E27FC236}">
                <a16:creationId xmlns:a16="http://schemas.microsoft.com/office/drawing/2014/main" id="{35403178-F71C-B1C2-4CEC-948A2106378A}"/>
              </a:ext>
            </a:extLst>
          </p:cNvPr>
          <p:cNvCxnSpPr>
            <a:cxnSpLocks/>
          </p:cNvCxnSpPr>
          <p:nvPr/>
        </p:nvCxnSpPr>
        <p:spPr>
          <a:xfrm>
            <a:off x="7365195" y="3804734"/>
            <a:ext cx="0" cy="891540"/>
          </a:xfrm>
          <a:prstGeom prst="straightConnector1">
            <a:avLst/>
          </a:prstGeom>
          <a:noFill/>
          <a:ln w="19050" cap="flat" cmpd="sng">
            <a:solidFill>
              <a:schemeClr val="tx1"/>
            </a:solidFill>
            <a:prstDash val="solid"/>
            <a:miter lim="800000"/>
            <a:headEnd type="none" w="sm" len="sm"/>
            <a:tailEnd type="none" w="sm" len="sm"/>
          </a:ln>
        </p:spPr>
      </p:cxnSp>
      <p:cxnSp>
        <p:nvCxnSpPr>
          <p:cNvPr id="196" name="Google Shape;4798;p36">
            <a:extLst>
              <a:ext uri="{FF2B5EF4-FFF2-40B4-BE49-F238E27FC236}">
                <a16:creationId xmlns:a16="http://schemas.microsoft.com/office/drawing/2014/main" id="{A1F4BB08-AECE-0253-A847-8143444E92E5}"/>
              </a:ext>
            </a:extLst>
          </p:cNvPr>
          <p:cNvCxnSpPr>
            <a:cxnSpLocks/>
          </p:cNvCxnSpPr>
          <p:nvPr/>
        </p:nvCxnSpPr>
        <p:spPr>
          <a:xfrm>
            <a:off x="7364663" y="3810092"/>
            <a:ext cx="836134" cy="1371600"/>
          </a:xfrm>
          <a:prstGeom prst="bentConnector3">
            <a:avLst>
              <a:gd name="adj1" fmla="val 68943"/>
            </a:avLst>
          </a:prstGeom>
          <a:noFill/>
          <a:ln w="19050" cap="flat" cmpd="sng">
            <a:solidFill>
              <a:schemeClr val="dk1"/>
            </a:solidFill>
            <a:prstDash val="solid"/>
            <a:miter lim="800000"/>
            <a:headEnd type="none" w="sm" len="sm"/>
            <a:tailEnd type="triangle" w="med" len="med"/>
          </a:ln>
        </p:spPr>
      </p:cxnSp>
      <p:sp>
        <p:nvSpPr>
          <p:cNvPr id="46" name="Google Shape;4785;p36">
            <a:extLst>
              <a:ext uri="{FF2B5EF4-FFF2-40B4-BE49-F238E27FC236}">
                <a16:creationId xmlns:a16="http://schemas.microsoft.com/office/drawing/2014/main" id="{378998DE-EC73-66BF-883A-89F7BF84CD9B}"/>
              </a:ext>
            </a:extLst>
          </p:cNvPr>
          <p:cNvSpPr/>
          <p:nvPr/>
        </p:nvSpPr>
        <p:spPr>
          <a:xfrm>
            <a:off x="294148" y="4966662"/>
            <a:ext cx="737754" cy="437141"/>
          </a:xfrm>
          <a:prstGeom prst="flowChartTerminator">
            <a:avLst/>
          </a:prstGeom>
          <a:noFill/>
          <a:ln>
            <a:noFill/>
          </a:ln>
        </p:spPr>
        <p:txBody>
          <a:bodyPr spcFirstLastPara="1" wrap="square" lIns="17417" tIns="8707" rIns="17417" bIns="8707"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629DD1">
                    <a:lumMod val="75000"/>
                  </a:srgbClr>
                </a:solidFill>
                <a:effectLst/>
                <a:uLnTx/>
                <a:uFillTx/>
                <a:latin typeface="Calibri"/>
                <a:ea typeface="Calibri"/>
                <a:cs typeface="Calibri"/>
                <a:sym typeface="Calibri"/>
              </a:rPr>
              <a:t>query read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629DD1">
                    <a:lumMod val="75000"/>
                  </a:srgbClr>
                </a:solidFill>
                <a:effectLst/>
                <a:uLnTx/>
                <a:uFillTx/>
                <a:latin typeface="Calibri"/>
                <a:ea typeface="Calibri"/>
                <a:cs typeface="Calibri"/>
                <a:sym typeface="Calibri"/>
              </a:rPr>
              <a:t>(INPUT)</a:t>
            </a:r>
            <a:endParaRPr kumimoji="0" sz="953" b="1" i="0" u="none" strike="noStrike" kern="1200" cap="none" spc="0" normalizeH="0" baseline="0" noProof="0" dirty="0">
              <a:ln>
                <a:noFill/>
              </a:ln>
              <a:solidFill>
                <a:srgbClr val="629DD1">
                  <a:lumMod val="75000"/>
                </a:srgbClr>
              </a:solidFill>
              <a:effectLst/>
              <a:uLnTx/>
              <a:uFillTx/>
              <a:latin typeface="Corbel" panose="020B0503020204020204"/>
              <a:ea typeface="+mn-ea"/>
              <a:cs typeface="+mn-cs"/>
            </a:endParaRPr>
          </a:p>
        </p:txBody>
      </p:sp>
      <p:sp>
        <p:nvSpPr>
          <p:cNvPr id="47" name="Google Shape;4797;p36">
            <a:extLst>
              <a:ext uri="{FF2B5EF4-FFF2-40B4-BE49-F238E27FC236}">
                <a16:creationId xmlns:a16="http://schemas.microsoft.com/office/drawing/2014/main" id="{94C7BE6D-9FEA-F0D8-27D0-4C3B42B2CBC8}"/>
              </a:ext>
            </a:extLst>
          </p:cNvPr>
          <p:cNvSpPr/>
          <p:nvPr/>
        </p:nvSpPr>
        <p:spPr>
          <a:xfrm>
            <a:off x="8126879" y="4863012"/>
            <a:ext cx="722974" cy="618623"/>
          </a:xfrm>
          <a:prstGeom prst="flowChartTerminator">
            <a:avLst/>
          </a:prstGeom>
          <a:noFill/>
          <a:ln>
            <a:noFill/>
          </a:ln>
        </p:spPr>
        <p:txBody>
          <a:bodyPr spcFirstLastPara="1" wrap="square" lIns="17417" tIns="0" rIns="17417"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C00000"/>
                </a:solidFill>
                <a:effectLst/>
                <a:uLnTx/>
                <a:uFillTx/>
                <a:latin typeface="Calibri"/>
                <a:ea typeface="Calibri"/>
                <a:cs typeface="Calibri"/>
                <a:sym typeface="Calibri"/>
              </a:rPr>
              <a:t>candidate </a:t>
            </a:r>
            <a:endParaRPr kumimoji="0" sz="953" b="1" i="0" u="none" strike="noStrike" kern="1200" cap="none" spc="0" normalizeH="0" baseline="0" noProof="0" dirty="0">
              <a:ln>
                <a:noFill/>
              </a:ln>
              <a:solidFill>
                <a:srgbClr val="C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C00000"/>
                </a:solidFill>
                <a:effectLst/>
                <a:uLnTx/>
                <a:uFillTx/>
                <a:latin typeface="Calibri"/>
                <a:ea typeface="Calibri"/>
                <a:cs typeface="Calibri"/>
                <a:sym typeface="Calibri"/>
              </a:rPr>
              <a:t>subgraph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3" b="1" i="1" u="none" strike="noStrike" kern="1200" cap="none" spc="0" normalizeH="0" baseline="0" noProof="0" dirty="0">
                <a:ln>
                  <a:noFill/>
                </a:ln>
                <a:solidFill>
                  <a:srgbClr val="C00000"/>
                </a:solidFill>
                <a:effectLst/>
                <a:uLnTx/>
                <a:uFillTx/>
                <a:latin typeface="Calibri"/>
                <a:ea typeface="+mn-ea"/>
                <a:cs typeface="Calibri"/>
                <a:sym typeface="Calibri"/>
              </a:rPr>
              <a:t>(OUTPUT)</a:t>
            </a:r>
            <a:endParaRPr kumimoji="0" sz="953" b="1" i="0" u="none" strike="noStrike" kern="1200" cap="none" spc="0" normalizeH="0" baseline="0" noProof="0" dirty="0">
              <a:ln>
                <a:noFill/>
              </a:ln>
              <a:solidFill>
                <a:srgbClr val="C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0992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animBg="1"/>
      <p:bldP spid="167" grpId="0" animBg="1"/>
      <p:bldP spid="168" grpId="0" animBg="1"/>
      <p:bldP spid="169" grpId="0" animBg="1"/>
      <p:bldP spid="170" grpId="0" animBg="1"/>
      <p:bldP spid="17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365" name="Google Shape;3039;p22">
            <a:extLst>
              <a:ext uri="{FF2B5EF4-FFF2-40B4-BE49-F238E27FC236}">
                <a16:creationId xmlns:a16="http://schemas.microsoft.com/office/drawing/2014/main" id="{29718CD8-7E44-B444-C584-3A3C22BC0A4B}"/>
              </a:ext>
            </a:extLst>
          </p:cNvPr>
          <p:cNvSpPr/>
          <p:nvPr/>
        </p:nvSpPr>
        <p:spPr>
          <a:xfrm>
            <a:off x="2612224" y="2920481"/>
            <a:ext cx="683836" cy="1676942"/>
          </a:xfrm>
          <a:prstGeom prst="roundRect">
            <a:avLst>
              <a:gd name="adj" fmla="val 2707"/>
            </a:avLst>
          </a:prstGeom>
          <a:solidFill>
            <a:schemeClr val="bg1">
              <a:lumMod val="95000"/>
            </a:schemeClr>
          </a:solidFill>
          <a:ln w="25400" cap="flat" cmpd="sng">
            <a:solidFill>
              <a:schemeClr val="bg1">
                <a:lumMod val="50000"/>
              </a:schemeClr>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295" name="Google Shape;3012;p22">
            <a:extLst>
              <a:ext uri="{FF2B5EF4-FFF2-40B4-BE49-F238E27FC236}">
                <a16:creationId xmlns:a16="http://schemas.microsoft.com/office/drawing/2014/main" id="{A9BEB6CB-26D3-E4C5-7D2A-FE88F5E0AD76}"/>
              </a:ext>
            </a:extLst>
          </p:cNvPr>
          <p:cNvCxnSpPr>
            <a:cxnSpLocks/>
          </p:cNvCxnSpPr>
          <p:nvPr/>
        </p:nvCxnSpPr>
        <p:spPr>
          <a:xfrm flipH="1">
            <a:off x="972481" y="4164065"/>
            <a:ext cx="5674332" cy="0"/>
          </a:xfrm>
          <a:prstGeom prst="straightConnector1">
            <a:avLst/>
          </a:prstGeom>
          <a:noFill/>
          <a:ln w="25400" cap="flat" cmpd="sng">
            <a:solidFill>
              <a:schemeClr val="tx1"/>
            </a:solidFill>
            <a:prstDash val="sysDot"/>
            <a:miter lim="800000"/>
            <a:headEnd type="none" w="sm" len="sm"/>
            <a:tailEnd type="none" w="sm" len="sm"/>
          </a:ln>
        </p:spPr>
      </p:cxnSp>
      <p:cxnSp>
        <p:nvCxnSpPr>
          <p:cNvPr id="296" name="Google Shape;3012;p22">
            <a:extLst>
              <a:ext uri="{FF2B5EF4-FFF2-40B4-BE49-F238E27FC236}">
                <a16:creationId xmlns:a16="http://schemas.microsoft.com/office/drawing/2014/main" id="{8817E9FB-27DA-8891-33DD-A617E40B2CE0}"/>
              </a:ext>
            </a:extLst>
          </p:cNvPr>
          <p:cNvCxnSpPr>
            <a:cxnSpLocks/>
          </p:cNvCxnSpPr>
          <p:nvPr/>
        </p:nvCxnSpPr>
        <p:spPr>
          <a:xfrm flipH="1">
            <a:off x="816344" y="3306032"/>
            <a:ext cx="5674332" cy="0"/>
          </a:xfrm>
          <a:prstGeom prst="straightConnector1">
            <a:avLst/>
          </a:prstGeom>
          <a:noFill/>
          <a:ln w="25400" cap="flat" cmpd="sng">
            <a:solidFill>
              <a:schemeClr val="tx1"/>
            </a:solidFill>
            <a:prstDash val="sysDot"/>
            <a:miter lim="800000"/>
            <a:headEnd type="none" w="sm" len="sm"/>
            <a:tailEnd type="none" w="sm" len="sm"/>
          </a:ln>
        </p:spPr>
      </p:cxnSp>
      <p:cxnSp>
        <p:nvCxnSpPr>
          <p:cNvPr id="343" name="Google Shape;3012;p22">
            <a:extLst>
              <a:ext uri="{FF2B5EF4-FFF2-40B4-BE49-F238E27FC236}">
                <a16:creationId xmlns:a16="http://schemas.microsoft.com/office/drawing/2014/main" id="{5F2B77D8-DF83-107C-7A5D-14F4B8A48BD5}"/>
              </a:ext>
            </a:extLst>
          </p:cNvPr>
          <p:cNvCxnSpPr>
            <a:cxnSpLocks/>
          </p:cNvCxnSpPr>
          <p:nvPr/>
        </p:nvCxnSpPr>
        <p:spPr>
          <a:xfrm flipH="1">
            <a:off x="978488" y="4164065"/>
            <a:ext cx="5674332" cy="0"/>
          </a:xfrm>
          <a:prstGeom prst="straightConnector1">
            <a:avLst/>
          </a:prstGeom>
          <a:noFill/>
          <a:ln w="25400" cap="flat" cmpd="sng">
            <a:solidFill>
              <a:schemeClr val="tx1"/>
            </a:solidFill>
            <a:prstDash val="sysDot"/>
            <a:miter lim="800000"/>
            <a:headEnd type="none" w="sm" len="sm"/>
            <a:tailEnd type="none" w="sm" len="sm"/>
          </a:ln>
        </p:spPr>
      </p:cxnSp>
      <p:cxnSp>
        <p:nvCxnSpPr>
          <p:cNvPr id="344" name="Google Shape;3012;p22">
            <a:extLst>
              <a:ext uri="{FF2B5EF4-FFF2-40B4-BE49-F238E27FC236}">
                <a16:creationId xmlns:a16="http://schemas.microsoft.com/office/drawing/2014/main" id="{89E6A09C-C505-5571-80C5-D9C8E5089E34}"/>
              </a:ext>
            </a:extLst>
          </p:cNvPr>
          <p:cNvCxnSpPr>
            <a:cxnSpLocks/>
          </p:cNvCxnSpPr>
          <p:nvPr/>
        </p:nvCxnSpPr>
        <p:spPr>
          <a:xfrm flipH="1">
            <a:off x="822351" y="3306032"/>
            <a:ext cx="5674332" cy="0"/>
          </a:xfrm>
          <a:prstGeom prst="straightConnector1">
            <a:avLst/>
          </a:prstGeom>
          <a:noFill/>
          <a:ln w="25400" cap="flat" cmpd="sng">
            <a:solidFill>
              <a:schemeClr val="tx1"/>
            </a:solidFill>
            <a:prstDash val="sysDot"/>
            <a:miter lim="800000"/>
            <a:headEnd type="none" w="sm" len="sm"/>
            <a:tailEnd type="none" w="sm" len="sm"/>
          </a:ln>
        </p:spPr>
      </p:cxnSp>
      <p:sp>
        <p:nvSpPr>
          <p:cNvPr id="345" name="TextBox 344">
            <a:extLst>
              <a:ext uri="{FF2B5EF4-FFF2-40B4-BE49-F238E27FC236}">
                <a16:creationId xmlns:a16="http://schemas.microsoft.com/office/drawing/2014/main" id="{C51E128D-220D-F7B5-BC84-F0D34DECAA75}"/>
              </a:ext>
            </a:extLst>
          </p:cNvPr>
          <p:cNvSpPr txBox="1"/>
          <p:nvPr/>
        </p:nvSpPr>
        <p:spPr>
          <a:xfrm>
            <a:off x="1622898" y="2836929"/>
            <a:ext cx="5662912" cy="2750561"/>
          </a:xfrm>
          <a:prstGeom prst="rect">
            <a:avLst/>
          </a:prstGeom>
          <a:solidFill>
            <a:schemeClr val="bg1">
              <a:lumMod val="95000"/>
            </a:schemeClr>
          </a:solidFill>
          <a:ln w="25400">
            <a:solidFill>
              <a:schemeClr val="bg1">
                <a:lumMod val="50000"/>
              </a:schemeClr>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8"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SeGraM Module </a:t>
            </a:r>
            <a:r>
              <a:rPr kumimoji="0" lang="en-US" sz="1524"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a:t>
            </a:r>
            <a:r>
              <a:rPr kumimoji="0" lang="en-US" sz="1524" b="0" i="1"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1</a:t>
            </a:r>
            <a:r>
              <a:rPr kumimoji="0" lang="en-US" sz="1524"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 x per HBM</a:t>
            </a:r>
            <a:r>
              <a:rPr kumimoji="0" lang="en-US" sz="1524" b="0" i="1"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2</a:t>
            </a:r>
            <a:r>
              <a:rPr kumimoji="0" lang="en-US" sz="1524"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E stack)</a:t>
            </a:r>
          </a:p>
        </p:txBody>
      </p:sp>
      <p:sp>
        <p:nvSpPr>
          <p:cNvPr id="507" name="TextBox 506">
            <a:extLst>
              <a:ext uri="{FF2B5EF4-FFF2-40B4-BE49-F238E27FC236}">
                <a16:creationId xmlns:a16="http://schemas.microsoft.com/office/drawing/2014/main" id="{D1F40CF5-B500-DE30-0337-7269615906C4}"/>
              </a:ext>
            </a:extLst>
          </p:cNvPr>
          <p:cNvSpPr txBox="1"/>
          <p:nvPr/>
        </p:nvSpPr>
        <p:spPr>
          <a:xfrm>
            <a:off x="1624449" y="2847580"/>
            <a:ext cx="5662912" cy="2750561"/>
          </a:xfrm>
          <a:prstGeom prst="rect">
            <a:avLst/>
          </a:prstGeom>
          <a:solidFill>
            <a:schemeClr val="bg1">
              <a:lumMod val="95000"/>
            </a:schemeClr>
          </a:solidFill>
          <a:ln w="25400">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8"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SeGraM Module </a:t>
            </a:r>
            <a:r>
              <a:rPr kumimoji="0" lang="en-US" sz="1524"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r>
              <a:rPr kumimoji="0" lang="en-US" sz="1524"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en-US" sz="1524"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 x per HBM</a:t>
            </a:r>
            <a:r>
              <a:rPr kumimoji="0" lang="en-US" sz="1524"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r>
              <a:rPr kumimoji="0" lang="en-US" sz="1524"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E stack)</a:t>
            </a:r>
          </a:p>
        </p:txBody>
      </p:sp>
      <p:sp>
        <p:nvSpPr>
          <p:cNvPr id="346" name="Google Shape;3014;p22">
            <a:extLst>
              <a:ext uri="{FF2B5EF4-FFF2-40B4-BE49-F238E27FC236}">
                <a16:creationId xmlns:a16="http://schemas.microsoft.com/office/drawing/2014/main" id="{A40AEC20-72F9-3AB7-E5C2-FF7EED5A73AE}"/>
              </a:ext>
            </a:extLst>
          </p:cNvPr>
          <p:cNvSpPr/>
          <p:nvPr/>
        </p:nvSpPr>
        <p:spPr>
          <a:xfrm>
            <a:off x="1670740" y="1944676"/>
            <a:ext cx="5528810" cy="573059"/>
          </a:xfrm>
          <a:prstGeom prst="roundRect">
            <a:avLst>
              <a:gd name="adj" fmla="val 2707"/>
            </a:avLst>
          </a:prstGeom>
          <a:solidFill>
            <a:schemeClr val="bg1">
              <a:lumMod val="95000"/>
            </a:schemeClr>
          </a:solidFill>
          <a:ln w="25400" cap="flat" cmpd="sng">
            <a:solidFill>
              <a:schemeClr val="bg1">
                <a:lumMod val="50000"/>
              </a:schemeClr>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endParaRPr>
          </a:p>
        </p:txBody>
      </p:sp>
      <p:sp>
        <p:nvSpPr>
          <p:cNvPr id="347" name="Google Shape;3017;p22">
            <a:extLst>
              <a:ext uri="{FF2B5EF4-FFF2-40B4-BE49-F238E27FC236}">
                <a16:creationId xmlns:a16="http://schemas.microsoft.com/office/drawing/2014/main" id="{1EC7D3CD-4631-39FB-6D9C-2A7DDE57BF45}"/>
              </a:ext>
            </a:extLst>
          </p:cNvPr>
          <p:cNvSpPr/>
          <p:nvPr/>
        </p:nvSpPr>
        <p:spPr>
          <a:xfrm>
            <a:off x="1670738" y="1625481"/>
            <a:ext cx="5528810" cy="319196"/>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rPr>
              <a:t>High Bandwidth Memory (HBM</a:t>
            </a:r>
            <a:r>
              <a:rPr kumimoji="0" lang="en-US" sz="1524"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Calibri"/>
                <a:cs typeface="Calibri" panose="020F0502020204030204" pitchFamily="34" charset="0"/>
                <a:sym typeface="Calibri"/>
              </a:rPr>
              <a:t>2</a:t>
            </a:r>
            <a:r>
              <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rPr>
              <a:t>E) Stack</a:t>
            </a: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p:txBody>
      </p:sp>
      <p:cxnSp>
        <p:nvCxnSpPr>
          <p:cNvPr id="348" name="Google Shape;3019;p22">
            <a:extLst>
              <a:ext uri="{FF2B5EF4-FFF2-40B4-BE49-F238E27FC236}">
                <a16:creationId xmlns:a16="http://schemas.microsoft.com/office/drawing/2014/main" id="{A4EE8040-7403-8786-AF75-6033603CB933}"/>
              </a:ext>
            </a:extLst>
          </p:cNvPr>
          <p:cNvCxnSpPr/>
          <p:nvPr/>
        </p:nvCxnSpPr>
        <p:spPr>
          <a:xfrm rot="10800000">
            <a:off x="4243071" y="1946234"/>
            <a:ext cx="0" cy="548640"/>
          </a:xfrm>
          <a:prstGeom prst="straightConnector1">
            <a:avLst/>
          </a:prstGeom>
          <a:noFill/>
          <a:ln w="28575" cap="flat" cmpd="sng">
            <a:solidFill>
              <a:schemeClr val="dk1"/>
            </a:solidFill>
            <a:prstDash val="dot"/>
            <a:miter lim="800000"/>
            <a:headEnd type="none" w="sm" len="sm"/>
            <a:tailEnd type="none" w="sm" len="sm"/>
          </a:ln>
        </p:spPr>
      </p:cxnSp>
      <p:sp>
        <p:nvSpPr>
          <p:cNvPr id="514" name="Google Shape;3039;p22">
            <a:extLst>
              <a:ext uri="{FF2B5EF4-FFF2-40B4-BE49-F238E27FC236}">
                <a16:creationId xmlns:a16="http://schemas.microsoft.com/office/drawing/2014/main" id="{DE4B1166-469E-FA55-5E42-A57D97D6B565}"/>
              </a:ext>
            </a:extLst>
          </p:cNvPr>
          <p:cNvSpPr/>
          <p:nvPr/>
        </p:nvSpPr>
        <p:spPr>
          <a:xfrm>
            <a:off x="2617369" y="2920664"/>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15" name="Google Shape;3039;p22">
            <a:extLst>
              <a:ext uri="{FF2B5EF4-FFF2-40B4-BE49-F238E27FC236}">
                <a16:creationId xmlns:a16="http://schemas.microsoft.com/office/drawing/2014/main" id="{A6286C1F-F60C-530D-E442-B7AF81B72E4B}"/>
              </a:ext>
            </a:extLst>
          </p:cNvPr>
          <p:cNvSpPr/>
          <p:nvPr/>
        </p:nvSpPr>
        <p:spPr>
          <a:xfrm>
            <a:off x="3479273" y="2920664"/>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16" name="Google Shape;3039;p22">
            <a:extLst>
              <a:ext uri="{FF2B5EF4-FFF2-40B4-BE49-F238E27FC236}">
                <a16:creationId xmlns:a16="http://schemas.microsoft.com/office/drawing/2014/main" id="{C4F0090D-48ED-9197-CD2C-F2ADE814BD00}"/>
              </a:ext>
            </a:extLst>
          </p:cNvPr>
          <p:cNvSpPr/>
          <p:nvPr/>
        </p:nvSpPr>
        <p:spPr>
          <a:xfrm>
            <a:off x="5563240" y="2920483"/>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17" name="Google Shape;3039;p22">
            <a:extLst>
              <a:ext uri="{FF2B5EF4-FFF2-40B4-BE49-F238E27FC236}">
                <a16:creationId xmlns:a16="http://schemas.microsoft.com/office/drawing/2014/main" id="{0AF127E8-873C-C23C-F5AD-F931159FC8BC}"/>
              </a:ext>
            </a:extLst>
          </p:cNvPr>
          <p:cNvSpPr/>
          <p:nvPr/>
        </p:nvSpPr>
        <p:spPr>
          <a:xfrm>
            <a:off x="6460726" y="2920483"/>
            <a:ext cx="683836" cy="1676942"/>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353" name="Google Shape;3029;p22">
            <a:extLst>
              <a:ext uri="{FF2B5EF4-FFF2-40B4-BE49-F238E27FC236}">
                <a16:creationId xmlns:a16="http://schemas.microsoft.com/office/drawing/2014/main" id="{E669B800-FDA9-775D-1A37-A3619CAD7861}"/>
              </a:ext>
            </a:extLst>
          </p:cNvPr>
          <p:cNvCxnSpPr/>
          <p:nvPr/>
        </p:nvCxnSpPr>
        <p:spPr>
          <a:xfrm rot="10800000">
            <a:off x="6329909"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54" name="Google Shape;3030;p22">
            <a:extLst>
              <a:ext uri="{FF2B5EF4-FFF2-40B4-BE49-F238E27FC236}">
                <a16:creationId xmlns:a16="http://schemas.microsoft.com/office/drawing/2014/main" id="{47676645-871E-EBE1-42D6-91E3AE77C39F}"/>
              </a:ext>
            </a:extLst>
          </p:cNvPr>
          <p:cNvCxnSpPr/>
          <p:nvPr/>
        </p:nvCxnSpPr>
        <p:spPr>
          <a:xfrm rot="10800000">
            <a:off x="5468359"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56" name="Google Shape;3033;p22">
            <a:extLst>
              <a:ext uri="{FF2B5EF4-FFF2-40B4-BE49-F238E27FC236}">
                <a16:creationId xmlns:a16="http://schemas.microsoft.com/office/drawing/2014/main" id="{403530DB-2E2B-63D3-7EEE-8427D96FA7ED}"/>
              </a:ext>
            </a:extLst>
          </p:cNvPr>
          <p:cNvCxnSpPr/>
          <p:nvPr/>
        </p:nvCxnSpPr>
        <p:spPr>
          <a:xfrm rot="10800000">
            <a:off x="3331065" y="1946232"/>
            <a:ext cx="0" cy="548640"/>
          </a:xfrm>
          <a:prstGeom prst="straightConnector1">
            <a:avLst/>
          </a:prstGeom>
          <a:noFill/>
          <a:ln w="28575" cap="flat" cmpd="sng">
            <a:solidFill>
              <a:schemeClr val="dk1"/>
            </a:solidFill>
            <a:prstDash val="dot"/>
            <a:miter lim="800000"/>
            <a:headEnd type="none" w="sm" len="sm"/>
            <a:tailEnd type="none" w="sm" len="sm"/>
          </a:ln>
        </p:spPr>
      </p:cxnSp>
      <p:sp>
        <p:nvSpPr>
          <p:cNvPr id="358" name="Google Shape;3039;p22">
            <a:extLst>
              <a:ext uri="{FF2B5EF4-FFF2-40B4-BE49-F238E27FC236}">
                <a16:creationId xmlns:a16="http://schemas.microsoft.com/office/drawing/2014/main" id="{404A7350-09F9-5788-3132-2804DC2C6510}"/>
              </a:ext>
            </a:extLst>
          </p:cNvPr>
          <p:cNvSpPr/>
          <p:nvPr/>
        </p:nvSpPr>
        <p:spPr>
          <a:xfrm>
            <a:off x="345498" y="2907399"/>
            <a:ext cx="632990" cy="1690023"/>
          </a:xfrm>
          <a:prstGeom prst="roundRect">
            <a:avLst>
              <a:gd name="adj" fmla="val 2707"/>
            </a:avLst>
          </a:prstGeom>
          <a:solidFill>
            <a:schemeClr val="bg1">
              <a:lumMod val="95000"/>
            </a:schemeClr>
          </a:solidFill>
          <a:ln w="25400" cap="flat" cmpd="sng">
            <a:solidFill>
              <a:schemeClr val="bg1">
                <a:lumMod val="50000"/>
              </a:schemeClr>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Calibri"/>
                <a:cs typeface="Calibri"/>
                <a:sym typeface="Calibri"/>
              </a:rPr>
              <a:t>Host</a:t>
            </a:r>
            <a:endParaRPr kumimoji="0" sz="1524"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p:txBody>
      </p:sp>
      <p:sp>
        <p:nvSpPr>
          <p:cNvPr id="362" name="Google Shape;3038;p22">
            <a:extLst>
              <a:ext uri="{FF2B5EF4-FFF2-40B4-BE49-F238E27FC236}">
                <a16:creationId xmlns:a16="http://schemas.microsoft.com/office/drawing/2014/main" id="{F23BA7B7-71C5-93C7-C928-DE568CDF7FAF}"/>
              </a:ext>
            </a:extLst>
          </p:cNvPr>
          <p:cNvSpPr/>
          <p:nvPr/>
        </p:nvSpPr>
        <p:spPr>
          <a:xfrm>
            <a:off x="3426811" y="2062527"/>
            <a:ext cx="2812152" cy="258522"/>
          </a:xfrm>
          <a:prstGeom prst="roundRect">
            <a:avLst>
              <a:gd name="adj" fmla="val 921"/>
            </a:avLst>
          </a:prstGeom>
          <a:noFill/>
          <a:ln w="28575">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 . .</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81" name="Isosceles Triangle 380">
            <a:extLst>
              <a:ext uri="{FF2B5EF4-FFF2-40B4-BE49-F238E27FC236}">
                <a16:creationId xmlns:a16="http://schemas.microsoft.com/office/drawing/2014/main" id="{22DC8017-2F2C-740F-18C5-8DCD103730DB}"/>
              </a:ext>
            </a:extLst>
          </p:cNvPr>
          <p:cNvSpPr/>
          <p:nvPr/>
        </p:nvSpPr>
        <p:spPr>
          <a:xfrm rot="5400000">
            <a:off x="1299981" y="326052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82" name="Isosceles Triangle 381">
            <a:extLst>
              <a:ext uri="{FF2B5EF4-FFF2-40B4-BE49-F238E27FC236}">
                <a16:creationId xmlns:a16="http://schemas.microsoft.com/office/drawing/2014/main" id="{DD115433-32FF-36CC-9D9C-A4601361BD2E}"/>
              </a:ext>
            </a:extLst>
          </p:cNvPr>
          <p:cNvSpPr/>
          <p:nvPr/>
        </p:nvSpPr>
        <p:spPr>
          <a:xfrm rot="5400000" flipH="1" flipV="1">
            <a:off x="1299981" y="411210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Overall System Design of SeGraM</a:t>
            </a:r>
          </a:p>
        </p:txBody>
      </p:sp>
      <p:pic>
        <p:nvPicPr>
          <p:cNvPr id="97" name="Picture 96">
            <a:extLst>
              <a:ext uri="{FF2B5EF4-FFF2-40B4-BE49-F238E27FC236}">
                <a16:creationId xmlns:a16="http://schemas.microsoft.com/office/drawing/2014/main" id="{9D9EEEDA-7016-7ED7-D43F-5BCA0C0FDBAC}"/>
              </a:ext>
            </a:extLst>
          </p:cNvPr>
          <p:cNvPicPr>
            <a:picLocks noChangeAspect="1"/>
          </p:cNvPicPr>
          <p:nvPr/>
        </p:nvPicPr>
        <p:blipFill rotWithShape="1">
          <a:blip r:embed="rId3"/>
          <a:srcRect r="86327"/>
          <a:stretch/>
        </p:blipFill>
        <p:spPr>
          <a:xfrm>
            <a:off x="1665733" y="1932432"/>
            <a:ext cx="783402" cy="597460"/>
          </a:xfrm>
          <a:prstGeom prst="rect">
            <a:avLst/>
          </a:prstGeom>
        </p:spPr>
      </p:pic>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98" name="Google Shape;3014;p22">
            <a:extLst>
              <a:ext uri="{FF2B5EF4-FFF2-40B4-BE49-F238E27FC236}">
                <a16:creationId xmlns:a16="http://schemas.microsoft.com/office/drawing/2014/main" id="{711C2603-60D4-98FC-C752-CC412A163110}"/>
              </a:ext>
            </a:extLst>
          </p:cNvPr>
          <p:cNvSpPr/>
          <p:nvPr/>
        </p:nvSpPr>
        <p:spPr>
          <a:xfrm>
            <a:off x="1673352" y="1945605"/>
            <a:ext cx="5528810" cy="573059"/>
          </a:xfrm>
          <a:prstGeom prst="roundRect">
            <a:avLst>
              <a:gd name="adj" fmla="val 2707"/>
            </a:avLst>
          </a:prstGeom>
          <a:solidFill>
            <a:srgbClr val="BBD6EE"/>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endParaRPr>
          </a:p>
        </p:txBody>
      </p:sp>
      <p:cxnSp>
        <p:nvCxnSpPr>
          <p:cNvPr id="300" name="Google Shape;3019;p22">
            <a:extLst>
              <a:ext uri="{FF2B5EF4-FFF2-40B4-BE49-F238E27FC236}">
                <a16:creationId xmlns:a16="http://schemas.microsoft.com/office/drawing/2014/main" id="{24D22274-2829-D988-4DC5-16EF8C54A871}"/>
              </a:ext>
            </a:extLst>
          </p:cNvPr>
          <p:cNvCxnSpPr/>
          <p:nvPr/>
        </p:nvCxnSpPr>
        <p:spPr>
          <a:xfrm rot="10800000">
            <a:off x="4237064" y="1946234"/>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05" name="Google Shape;3029;p22">
            <a:extLst>
              <a:ext uri="{FF2B5EF4-FFF2-40B4-BE49-F238E27FC236}">
                <a16:creationId xmlns:a16="http://schemas.microsoft.com/office/drawing/2014/main" id="{A2F2633B-041E-6C30-0017-BEAD3C9F66B3}"/>
              </a:ext>
            </a:extLst>
          </p:cNvPr>
          <p:cNvCxnSpPr/>
          <p:nvPr/>
        </p:nvCxnSpPr>
        <p:spPr>
          <a:xfrm rot="10800000">
            <a:off x="6323902"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06" name="Google Shape;3030;p22">
            <a:extLst>
              <a:ext uri="{FF2B5EF4-FFF2-40B4-BE49-F238E27FC236}">
                <a16:creationId xmlns:a16="http://schemas.microsoft.com/office/drawing/2014/main" id="{7B5F0E45-7BB2-D581-4F58-C469EF875EF3}"/>
              </a:ext>
            </a:extLst>
          </p:cNvPr>
          <p:cNvCxnSpPr/>
          <p:nvPr/>
        </p:nvCxnSpPr>
        <p:spPr>
          <a:xfrm rot="10800000">
            <a:off x="5462352" y="1946232"/>
            <a:ext cx="0" cy="548640"/>
          </a:xfrm>
          <a:prstGeom prst="straightConnector1">
            <a:avLst/>
          </a:prstGeom>
          <a:noFill/>
          <a:ln w="28575" cap="flat" cmpd="sng">
            <a:solidFill>
              <a:schemeClr val="dk1"/>
            </a:solidFill>
            <a:prstDash val="dot"/>
            <a:miter lim="800000"/>
            <a:headEnd type="none" w="sm" len="sm"/>
            <a:tailEnd type="none" w="sm" len="sm"/>
          </a:ln>
        </p:spPr>
      </p:cxnSp>
      <p:cxnSp>
        <p:nvCxnSpPr>
          <p:cNvPr id="308" name="Google Shape;3033;p22">
            <a:extLst>
              <a:ext uri="{FF2B5EF4-FFF2-40B4-BE49-F238E27FC236}">
                <a16:creationId xmlns:a16="http://schemas.microsoft.com/office/drawing/2014/main" id="{5B6120AE-F8A6-C242-1432-B30ECB86F6C6}"/>
              </a:ext>
            </a:extLst>
          </p:cNvPr>
          <p:cNvCxnSpPr/>
          <p:nvPr/>
        </p:nvCxnSpPr>
        <p:spPr>
          <a:xfrm rot="10800000">
            <a:off x="3325058" y="1946232"/>
            <a:ext cx="0" cy="548640"/>
          </a:xfrm>
          <a:prstGeom prst="straightConnector1">
            <a:avLst/>
          </a:prstGeom>
          <a:noFill/>
          <a:ln w="28575" cap="flat" cmpd="sng">
            <a:solidFill>
              <a:schemeClr val="dk1"/>
            </a:solidFill>
            <a:prstDash val="dot"/>
            <a:miter lim="800000"/>
            <a:headEnd type="none" w="sm" len="sm"/>
            <a:tailEnd type="none" w="sm" len="sm"/>
          </a:ln>
        </p:spPr>
      </p:cxnSp>
      <p:sp>
        <p:nvSpPr>
          <p:cNvPr id="316" name="Google Shape;3038;p22">
            <a:extLst>
              <a:ext uri="{FF2B5EF4-FFF2-40B4-BE49-F238E27FC236}">
                <a16:creationId xmlns:a16="http://schemas.microsoft.com/office/drawing/2014/main" id="{29A32F72-97F8-8431-0C64-02CC65F2C5C9}"/>
              </a:ext>
            </a:extLst>
          </p:cNvPr>
          <p:cNvSpPr/>
          <p:nvPr/>
        </p:nvSpPr>
        <p:spPr>
          <a:xfrm>
            <a:off x="3420804" y="2062527"/>
            <a:ext cx="2812152" cy="258522"/>
          </a:xfrm>
          <a:prstGeom prst="roundRect">
            <a:avLst>
              <a:gd name="adj" fmla="val 921"/>
            </a:avLst>
          </a:prstGeom>
          <a:noFill/>
          <a:ln w="28575">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 . .</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5" name="Isosceles Triangle 334">
            <a:extLst>
              <a:ext uri="{FF2B5EF4-FFF2-40B4-BE49-F238E27FC236}">
                <a16:creationId xmlns:a16="http://schemas.microsoft.com/office/drawing/2014/main" id="{267AA743-CD43-86CE-A8DB-1ECF0032EAB4}"/>
              </a:ext>
            </a:extLst>
          </p:cNvPr>
          <p:cNvSpPr/>
          <p:nvPr/>
        </p:nvSpPr>
        <p:spPr>
          <a:xfrm rot="5400000">
            <a:off x="1293974" y="326052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6" name="Isosceles Triangle 335">
            <a:extLst>
              <a:ext uri="{FF2B5EF4-FFF2-40B4-BE49-F238E27FC236}">
                <a16:creationId xmlns:a16="http://schemas.microsoft.com/office/drawing/2014/main" id="{66D23C83-A38F-4298-98FC-F357817D894D}"/>
              </a:ext>
            </a:extLst>
          </p:cNvPr>
          <p:cNvSpPr/>
          <p:nvPr/>
        </p:nvSpPr>
        <p:spPr>
          <a:xfrm rot="5400000" flipH="1" flipV="1">
            <a:off x="1293974" y="4112107"/>
            <a:ext cx="92900" cy="929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05" name="Google Shape;3017;p22">
            <a:extLst>
              <a:ext uri="{FF2B5EF4-FFF2-40B4-BE49-F238E27FC236}">
                <a16:creationId xmlns:a16="http://schemas.microsoft.com/office/drawing/2014/main" id="{D2ACC8C1-2E1F-1CDC-2C0B-84EF9C30AC50}"/>
              </a:ext>
            </a:extLst>
          </p:cNvPr>
          <p:cNvSpPr/>
          <p:nvPr/>
        </p:nvSpPr>
        <p:spPr>
          <a:xfrm>
            <a:off x="1675176" y="1628831"/>
            <a:ext cx="5528810" cy="319196"/>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High Bandwidth Memory (HBM</a:t>
            </a:r>
            <a:r>
              <a:rPr kumimoji="0" lang="en-US" sz="1524"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sym typeface="Calibri"/>
              </a:rPr>
              <a:t>2</a:t>
            </a: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E) Stack</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3" name="Google Shape;3017;p22">
            <a:extLst>
              <a:ext uri="{FF2B5EF4-FFF2-40B4-BE49-F238E27FC236}">
                <a16:creationId xmlns:a16="http://schemas.microsoft.com/office/drawing/2014/main" id="{81FC035E-7048-4334-31B8-A4D170604EA8}"/>
              </a:ext>
            </a:extLst>
          </p:cNvPr>
          <p:cNvSpPr/>
          <p:nvPr/>
        </p:nvSpPr>
        <p:spPr>
          <a:xfrm>
            <a:off x="6454622" y="4665085"/>
            <a:ext cx="683836" cy="366566"/>
          </a:xfrm>
          <a:prstGeom prst="roundRect">
            <a:avLst>
              <a:gd name="adj" fmla="val 921"/>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SeGraM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Acc.</a:t>
            </a:r>
            <a:endPar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4" name="Google Shape;3017;p22">
            <a:extLst>
              <a:ext uri="{FF2B5EF4-FFF2-40B4-BE49-F238E27FC236}">
                <a16:creationId xmlns:a16="http://schemas.microsoft.com/office/drawing/2014/main" id="{83E95A2A-7BE5-2BD3-34AE-ED04CE8A6EDF}"/>
              </a:ext>
            </a:extLst>
          </p:cNvPr>
          <p:cNvSpPr/>
          <p:nvPr/>
        </p:nvSpPr>
        <p:spPr>
          <a:xfrm>
            <a:off x="5564669" y="4665457"/>
            <a:ext cx="683836" cy="366566"/>
          </a:xfrm>
          <a:prstGeom prst="roundRect">
            <a:avLst>
              <a:gd name="adj" fmla="val 921"/>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SeGraM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Acc.</a:t>
            </a:r>
            <a:endPar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5" name="Google Shape;3017;p22">
            <a:extLst>
              <a:ext uri="{FF2B5EF4-FFF2-40B4-BE49-F238E27FC236}">
                <a16:creationId xmlns:a16="http://schemas.microsoft.com/office/drawing/2014/main" id="{5BB00731-1229-922E-1A14-E66D5FACA1EE}"/>
              </a:ext>
            </a:extLst>
          </p:cNvPr>
          <p:cNvSpPr/>
          <p:nvPr/>
        </p:nvSpPr>
        <p:spPr>
          <a:xfrm>
            <a:off x="1719883" y="4666878"/>
            <a:ext cx="683836" cy="383357"/>
          </a:xfrm>
          <a:prstGeom prst="roundRect">
            <a:avLst>
              <a:gd name="adj" fmla="val 921"/>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SeGraM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Acc.</a:t>
            </a:r>
            <a:endPar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6" name="Google Shape;3017;p22">
            <a:extLst>
              <a:ext uri="{FF2B5EF4-FFF2-40B4-BE49-F238E27FC236}">
                <a16:creationId xmlns:a16="http://schemas.microsoft.com/office/drawing/2014/main" id="{CF813045-03CC-CE63-B2D0-989A09534696}"/>
              </a:ext>
            </a:extLst>
          </p:cNvPr>
          <p:cNvSpPr/>
          <p:nvPr/>
        </p:nvSpPr>
        <p:spPr>
          <a:xfrm>
            <a:off x="2591629" y="4666878"/>
            <a:ext cx="683836" cy="383357"/>
          </a:xfrm>
          <a:prstGeom prst="roundRect">
            <a:avLst>
              <a:gd name="adj" fmla="val 921"/>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SeGraM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Acc.</a:t>
            </a:r>
            <a:endPar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7" name="Google Shape;3017;p22">
            <a:extLst>
              <a:ext uri="{FF2B5EF4-FFF2-40B4-BE49-F238E27FC236}">
                <a16:creationId xmlns:a16="http://schemas.microsoft.com/office/drawing/2014/main" id="{4DEFEFBA-E567-103E-C2DE-0D8A46F0C609}"/>
              </a:ext>
            </a:extLst>
          </p:cNvPr>
          <p:cNvSpPr/>
          <p:nvPr/>
        </p:nvSpPr>
        <p:spPr>
          <a:xfrm>
            <a:off x="3481583" y="4666507"/>
            <a:ext cx="683836" cy="383357"/>
          </a:xfrm>
          <a:prstGeom prst="roundRect">
            <a:avLst>
              <a:gd name="adj" fmla="val 921"/>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SeGraM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Acc.</a:t>
            </a:r>
            <a:endParaRPr kumimoji="0" lang="en-US"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8" name="Google Shape;3039;p22">
            <a:extLst>
              <a:ext uri="{FF2B5EF4-FFF2-40B4-BE49-F238E27FC236}">
                <a16:creationId xmlns:a16="http://schemas.microsoft.com/office/drawing/2014/main" id="{63461167-31C5-FF34-8147-89F7F0482A4B}"/>
              </a:ext>
            </a:extLst>
          </p:cNvPr>
          <p:cNvSpPr/>
          <p:nvPr/>
        </p:nvSpPr>
        <p:spPr>
          <a:xfrm>
            <a:off x="1719883" y="2920666"/>
            <a:ext cx="683836" cy="1676760"/>
          </a:xfrm>
          <a:prstGeom prst="roundRect">
            <a:avLst>
              <a:gd name="adj" fmla="val 2707"/>
            </a:avLst>
          </a:prstGeom>
          <a:solidFill>
            <a:schemeClr val="bg1">
              <a:lumMod val="95000"/>
            </a:schemeClr>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29" name="Google Shape;3018;p22">
            <a:extLst>
              <a:ext uri="{FF2B5EF4-FFF2-40B4-BE49-F238E27FC236}">
                <a16:creationId xmlns:a16="http://schemas.microsoft.com/office/drawing/2014/main" id="{0FA78B6E-FBE1-4C3E-AC79-57F167B3DADC}"/>
              </a:ext>
            </a:extLst>
          </p:cNvPr>
          <p:cNvCxnSpPr>
            <a:cxnSpLocks/>
          </p:cNvCxnSpPr>
          <p:nvPr/>
        </p:nvCxnSpPr>
        <p:spPr>
          <a:xfrm flipH="1" flipV="1">
            <a:off x="2056429" y="2517133"/>
            <a:ext cx="3806" cy="394229"/>
          </a:xfrm>
          <a:prstGeom prst="straightConnector1">
            <a:avLst/>
          </a:prstGeom>
          <a:noFill/>
          <a:ln w="25400" cap="flat" cmpd="sng">
            <a:solidFill>
              <a:schemeClr val="tx1"/>
            </a:solidFill>
            <a:prstDash val="solid"/>
            <a:miter lim="800000"/>
            <a:headEnd type="none" w="sm" len="sm"/>
            <a:tailEnd type="none" w="sm" len="sm"/>
          </a:ln>
        </p:spPr>
      </p:cxnSp>
      <p:cxnSp>
        <p:nvCxnSpPr>
          <p:cNvPr id="530" name="Google Shape;3018;p22">
            <a:extLst>
              <a:ext uri="{FF2B5EF4-FFF2-40B4-BE49-F238E27FC236}">
                <a16:creationId xmlns:a16="http://schemas.microsoft.com/office/drawing/2014/main" id="{038E886A-6FFF-5198-AEE2-E65270802EE9}"/>
              </a:ext>
            </a:extLst>
          </p:cNvPr>
          <p:cNvCxnSpPr>
            <a:cxnSpLocks/>
          </p:cNvCxnSpPr>
          <p:nvPr/>
        </p:nvCxnSpPr>
        <p:spPr>
          <a:xfrm flipH="1" flipV="1">
            <a:off x="2931981" y="2519332"/>
            <a:ext cx="0" cy="392027"/>
          </a:xfrm>
          <a:prstGeom prst="straightConnector1">
            <a:avLst/>
          </a:prstGeom>
          <a:noFill/>
          <a:ln w="25400" cap="flat" cmpd="sng">
            <a:solidFill>
              <a:schemeClr val="tx1"/>
            </a:solidFill>
            <a:prstDash val="solid"/>
            <a:miter lim="800000"/>
            <a:headEnd type="none" w="sm" len="sm"/>
            <a:tailEnd type="none" w="sm" len="sm"/>
          </a:ln>
        </p:spPr>
      </p:cxnSp>
      <p:cxnSp>
        <p:nvCxnSpPr>
          <p:cNvPr id="531" name="Google Shape;3018;p22">
            <a:extLst>
              <a:ext uri="{FF2B5EF4-FFF2-40B4-BE49-F238E27FC236}">
                <a16:creationId xmlns:a16="http://schemas.microsoft.com/office/drawing/2014/main" id="{70D8A72D-2906-295A-952F-2492DA3C51E7}"/>
              </a:ext>
            </a:extLst>
          </p:cNvPr>
          <p:cNvCxnSpPr>
            <a:cxnSpLocks/>
          </p:cNvCxnSpPr>
          <p:nvPr/>
        </p:nvCxnSpPr>
        <p:spPr>
          <a:xfrm flipH="1" flipV="1">
            <a:off x="3803727" y="2519332"/>
            <a:ext cx="0" cy="392027"/>
          </a:xfrm>
          <a:prstGeom prst="straightConnector1">
            <a:avLst/>
          </a:prstGeom>
          <a:noFill/>
          <a:ln w="25400" cap="flat" cmpd="sng">
            <a:solidFill>
              <a:schemeClr val="tx1"/>
            </a:solidFill>
            <a:prstDash val="solid"/>
            <a:miter lim="800000"/>
            <a:headEnd type="none" w="sm" len="sm"/>
            <a:tailEnd type="none" w="sm" len="sm"/>
          </a:ln>
        </p:spPr>
      </p:cxnSp>
      <p:cxnSp>
        <p:nvCxnSpPr>
          <p:cNvPr id="532" name="Google Shape;3018;p22">
            <a:extLst>
              <a:ext uri="{FF2B5EF4-FFF2-40B4-BE49-F238E27FC236}">
                <a16:creationId xmlns:a16="http://schemas.microsoft.com/office/drawing/2014/main" id="{F1B31A25-D633-EBC7-9D76-13244A75CE71}"/>
              </a:ext>
            </a:extLst>
          </p:cNvPr>
          <p:cNvCxnSpPr>
            <a:cxnSpLocks/>
          </p:cNvCxnSpPr>
          <p:nvPr/>
        </p:nvCxnSpPr>
        <p:spPr>
          <a:xfrm flipH="1" flipV="1">
            <a:off x="5896815" y="2506331"/>
            <a:ext cx="0" cy="394229"/>
          </a:xfrm>
          <a:prstGeom prst="straightConnector1">
            <a:avLst/>
          </a:prstGeom>
          <a:noFill/>
          <a:ln w="25400" cap="flat" cmpd="sng">
            <a:solidFill>
              <a:schemeClr val="tx1"/>
            </a:solidFill>
            <a:prstDash val="solid"/>
            <a:miter lim="800000"/>
            <a:headEnd type="none" w="sm" len="sm"/>
            <a:tailEnd type="none" w="sm" len="sm"/>
          </a:ln>
        </p:spPr>
      </p:cxnSp>
      <p:cxnSp>
        <p:nvCxnSpPr>
          <p:cNvPr id="533" name="Google Shape;3018;p22">
            <a:extLst>
              <a:ext uri="{FF2B5EF4-FFF2-40B4-BE49-F238E27FC236}">
                <a16:creationId xmlns:a16="http://schemas.microsoft.com/office/drawing/2014/main" id="{F160A751-7732-AECF-5130-1484791F710A}"/>
              </a:ext>
            </a:extLst>
          </p:cNvPr>
          <p:cNvCxnSpPr>
            <a:cxnSpLocks/>
          </p:cNvCxnSpPr>
          <p:nvPr/>
        </p:nvCxnSpPr>
        <p:spPr>
          <a:xfrm flipH="1" flipV="1">
            <a:off x="6772368" y="2508530"/>
            <a:ext cx="0" cy="392027"/>
          </a:xfrm>
          <a:prstGeom prst="straightConnector1">
            <a:avLst/>
          </a:prstGeom>
          <a:noFill/>
          <a:ln w="25400" cap="flat" cmpd="sng">
            <a:solidFill>
              <a:schemeClr val="tx1"/>
            </a:solidFill>
            <a:prstDash val="solid"/>
            <a:miter lim="800000"/>
            <a:headEnd type="none" w="sm" len="sm"/>
            <a:tailEnd type="none" w="sm" len="sm"/>
          </a:ln>
        </p:spPr>
      </p:cxnSp>
      <p:sp>
        <p:nvSpPr>
          <p:cNvPr id="534" name="Google Shape;3038;p22">
            <a:extLst>
              <a:ext uri="{FF2B5EF4-FFF2-40B4-BE49-F238E27FC236}">
                <a16:creationId xmlns:a16="http://schemas.microsoft.com/office/drawing/2014/main" id="{C4193F2A-8A51-5295-CCB7-5405E0E1D515}"/>
              </a:ext>
            </a:extLst>
          </p:cNvPr>
          <p:cNvSpPr/>
          <p:nvPr/>
        </p:nvSpPr>
        <p:spPr>
          <a:xfrm>
            <a:off x="3434733" y="3710426"/>
            <a:ext cx="2812152" cy="258522"/>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 . .</a:t>
            </a:r>
            <a:endParaRPr kumimoji="0" sz="1524"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35" name="Google Shape;3039;p22">
            <a:extLst>
              <a:ext uri="{FF2B5EF4-FFF2-40B4-BE49-F238E27FC236}">
                <a16:creationId xmlns:a16="http://schemas.microsoft.com/office/drawing/2014/main" id="{A42BA4D6-E940-9DD9-033E-A287BED0BF05}"/>
              </a:ext>
            </a:extLst>
          </p:cNvPr>
          <p:cNvSpPr/>
          <p:nvPr/>
        </p:nvSpPr>
        <p:spPr>
          <a:xfrm>
            <a:off x="349016" y="2907400"/>
            <a:ext cx="632990" cy="1690023"/>
          </a:xfrm>
          <a:prstGeom prst="roundRect">
            <a:avLst>
              <a:gd name="adj" fmla="val 2707"/>
            </a:avLst>
          </a:prstGeom>
          <a:solidFill>
            <a:srgbClr val="FBE4D4"/>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Host</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1" name="Google Shape;3015;p22">
            <a:extLst>
              <a:ext uri="{FF2B5EF4-FFF2-40B4-BE49-F238E27FC236}">
                <a16:creationId xmlns:a16="http://schemas.microsoft.com/office/drawing/2014/main" id="{AABB45E4-D1D6-3C5B-C53D-CB4B64986B49}"/>
              </a:ext>
            </a:extLst>
          </p:cNvPr>
          <p:cNvSpPr/>
          <p:nvPr/>
        </p:nvSpPr>
        <p:spPr>
          <a:xfrm>
            <a:off x="1788125" y="305537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2" name="Google Shape;3016;p22">
            <a:extLst>
              <a:ext uri="{FF2B5EF4-FFF2-40B4-BE49-F238E27FC236}">
                <a16:creationId xmlns:a16="http://schemas.microsoft.com/office/drawing/2014/main" id="{26AD8BCA-4B1B-3669-4563-5DECC04AA45D}"/>
              </a:ext>
            </a:extLst>
          </p:cNvPr>
          <p:cNvSpPr/>
          <p:nvPr/>
        </p:nvSpPr>
        <p:spPr>
          <a:xfrm>
            <a:off x="1788123" y="390993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3" name="Google Shape;3015;p22">
            <a:extLst>
              <a:ext uri="{FF2B5EF4-FFF2-40B4-BE49-F238E27FC236}">
                <a16:creationId xmlns:a16="http://schemas.microsoft.com/office/drawing/2014/main" id="{798505D6-315B-67ED-DED7-7713677009D5}"/>
              </a:ext>
            </a:extLst>
          </p:cNvPr>
          <p:cNvSpPr/>
          <p:nvPr/>
        </p:nvSpPr>
        <p:spPr>
          <a:xfrm>
            <a:off x="2685611" y="305537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4" name="Google Shape;3016;p22">
            <a:extLst>
              <a:ext uri="{FF2B5EF4-FFF2-40B4-BE49-F238E27FC236}">
                <a16:creationId xmlns:a16="http://schemas.microsoft.com/office/drawing/2014/main" id="{3F5E9FA7-2AD3-D3B2-14E5-6B028D615990}"/>
              </a:ext>
            </a:extLst>
          </p:cNvPr>
          <p:cNvSpPr/>
          <p:nvPr/>
        </p:nvSpPr>
        <p:spPr>
          <a:xfrm>
            <a:off x="2685611" y="390993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5" name="Google Shape;3015;p22">
            <a:extLst>
              <a:ext uri="{FF2B5EF4-FFF2-40B4-BE49-F238E27FC236}">
                <a16:creationId xmlns:a16="http://schemas.microsoft.com/office/drawing/2014/main" id="{4677303C-2AA7-B2B6-7180-A6A142EC3B70}"/>
              </a:ext>
            </a:extLst>
          </p:cNvPr>
          <p:cNvSpPr/>
          <p:nvPr/>
        </p:nvSpPr>
        <p:spPr>
          <a:xfrm>
            <a:off x="3547513" y="305537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6" name="Google Shape;3016;p22">
            <a:extLst>
              <a:ext uri="{FF2B5EF4-FFF2-40B4-BE49-F238E27FC236}">
                <a16:creationId xmlns:a16="http://schemas.microsoft.com/office/drawing/2014/main" id="{421C92A4-C14D-3E1D-E0E5-20A139B69CBD}"/>
              </a:ext>
            </a:extLst>
          </p:cNvPr>
          <p:cNvSpPr/>
          <p:nvPr/>
        </p:nvSpPr>
        <p:spPr>
          <a:xfrm>
            <a:off x="3547513" y="390993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7" name="Google Shape;3015;p22">
            <a:extLst>
              <a:ext uri="{FF2B5EF4-FFF2-40B4-BE49-F238E27FC236}">
                <a16:creationId xmlns:a16="http://schemas.microsoft.com/office/drawing/2014/main" id="{3E106D2B-16B0-92B3-FBEE-596C4F6D9F0D}"/>
              </a:ext>
            </a:extLst>
          </p:cNvPr>
          <p:cNvSpPr/>
          <p:nvPr/>
        </p:nvSpPr>
        <p:spPr>
          <a:xfrm>
            <a:off x="5631479" y="305519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8" name="Google Shape;3016;p22">
            <a:extLst>
              <a:ext uri="{FF2B5EF4-FFF2-40B4-BE49-F238E27FC236}">
                <a16:creationId xmlns:a16="http://schemas.microsoft.com/office/drawing/2014/main" id="{CA2EF7BD-AFF0-3F4F-D6B5-8BE83D172ECF}"/>
              </a:ext>
            </a:extLst>
          </p:cNvPr>
          <p:cNvSpPr/>
          <p:nvPr/>
        </p:nvSpPr>
        <p:spPr>
          <a:xfrm>
            <a:off x="5631481" y="390975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49" name="Google Shape;3015;p22">
            <a:extLst>
              <a:ext uri="{FF2B5EF4-FFF2-40B4-BE49-F238E27FC236}">
                <a16:creationId xmlns:a16="http://schemas.microsoft.com/office/drawing/2014/main" id="{2C1E958C-2394-8972-538A-8CC95CD00CCD}"/>
              </a:ext>
            </a:extLst>
          </p:cNvPr>
          <p:cNvSpPr/>
          <p:nvPr/>
        </p:nvSpPr>
        <p:spPr>
          <a:xfrm>
            <a:off x="6528967" y="3055195"/>
            <a:ext cx="536607" cy="555158"/>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50" name="Google Shape;3016;p22">
            <a:extLst>
              <a:ext uri="{FF2B5EF4-FFF2-40B4-BE49-F238E27FC236}">
                <a16:creationId xmlns:a16="http://schemas.microsoft.com/office/drawing/2014/main" id="{34A7A4FA-2F4C-4738-6EF1-CF5A939D2DB8}"/>
              </a:ext>
            </a:extLst>
          </p:cNvPr>
          <p:cNvSpPr/>
          <p:nvPr/>
        </p:nvSpPr>
        <p:spPr>
          <a:xfrm>
            <a:off x="6528967" y="3909757"/>
            <a:ext cx="536607" cy="555158"/>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24"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1524"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51" name="Google Shape;3020;p22">
            <a:extLst>
              <a:ext uri="{FF2B5EF4-FFF2-40B4-BE49-F238E27FC236}">
                <a16:creationId xmlns:a16="http://schemas.microsoft.com/office/drawing/2014/main" id="{B3F2B6BD-2D7F-E164-B461-C3AC889C3E6D}"/>
              </a:ext>
            </a:extLst>
          </p:cNvPr>
          <p:cNvCxnSpPr/>
          <p:nvPr/>
        </p:nvCxnSpPr>
        <p:spPr>
          <a:xfrm rot="10800000">
            <a:off x="2057427" y="3622164"/>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2" name="Google Shape;3020;p22">
            <a:extLst>
              <a:ext uri="{FF2B5EF4-FFF2-40B4-BE49-F238E27FC236}">
                <a16:creationId xmlns:a16="http://schemas.microsoft.com/office/drawing/2014/main" id="{4EF555AD-BC37-113D-1648-19948DF9C1D2}"/>
              </a:ext>
            </a:extLst>
          </p:cNvPr>
          <p:cNvCxnSpPr/>
          <p:nvPr/>
        </p:nvCxnSpPr>
        <p:spPr>
          <a:xfrm rot="10800000">
            <a:off x="5900784" y="3621982"/>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3" name="Google Shape;3020;p22">
            <a:extLst>
              <a:ext uri="{FF2B5EF4-FFF2-40B4-BE49-F238E27FC236}">
                <a16:creationId xmlns:a16="http://schemas.microsoft.com/office/drawing/2014/main" id="{A6517630-64E4-C47B-EA54-B04974FA209F}"/>
              </a:ext>
            </a:extLst>
          </p:cNvPr>
          <p:cNvCxnSpPr/>
          <p:nvPr/>
        </p:nvCxnSpPr>
        <p:spPr>
          <a:xfrm rot="10800000">
            <a:off x="2948909" y="3622164"/>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4" name="Google Shape;3020;p22">
            <a:extLst>
              <a:ext uri="{FF2B5EF4-FFF2-40B4-BE49-F238E27FC236}">
                <a16:creationId xmlns:a16="http://schemas.microsoft.com/office/drawing/2014/main" id="{2AB102E9-1BA7-6352-466A-0E2747B348A6}"/>
              </a:ext>
            </a:extLst>
          </p:cNvPr>
          <p:cNvCxnSpPr/>
          <p:nvPr/>
        </p:nvCxnSpPr>
        <p:spPr>
          <a:xfrm rot="10800000">
            <a:off x="3810811" y="3622164"/>
            <a:ext cx="0" cy="296299"/>
          </a:xfrm>
          <a:prstGeom prst="straightConnector1">
            <a:avLst/>
          </a:prstGeom>
          <a:noFill/>
          <a:ln w="25400" cap="flat" cmpd="sng">
            <a:solidFill>
              <a:schemeClr val="tx1"/>
            </a:solidFill>
            <a:prstDash val="solid"/>
            <a:miter lim="800000"/>
            <a:headEnd type="none" w="sm" len="sm"/>
            <a:tailEnd type="none" w="sm" len="sm"/>
          </a:ln>
        </p:spPr>
      </p:cxnSp>
      <p:cxnSp>
        <p:nvCxnSpPr>
          <p:cNvPr id="555" name="Google Shape;3020;p22">
            <a:extLst>
              <a:ext uri="{FF2B5EF4-FFF2-40B4-BE49-F238E27FC236}">
                <a16:creationId xmlns:a16="http://schemas.microsoft.com/office/drawing/2014/main" id="{451CFF26-7856-BC95-5F8D-CFABDCCB5AE5}"/>
              </a:ext>
            </a:extLst>
          </p:cNvPr>
          <p:cNvCxnSpPr/>
          <p:nvPr/>
        </p:nvCxnSpPr>
        <p:spPr>
          <a:xfrm rot="10800000">
            <a:off x="6792264" y="3621982"/>
            <a:ext cx="0" cy="296299"/>
          </a:xfrm>
          <a:prstGeom prst="straightConnector1">
            <a:avLst/>
          </a:prstGeom>
          <a:noFill/>
          <a:ln w="25400" cap="flat" cmpd="sng">
            <a:solidFill>
              <a:schemeClr val="tx1"/>
            </a:solidFill>
            <a:prstDash val="solid"/>
            <a:miter lim="800000"/>
            <a:headEnd type="none" w="sm" len="sm"/>
            <a:tailEnd type="none" w="sm" len="sm"/>
          </a:ln>
        </p:spPr>
      </p:cxnSp>
      <p:sp>
        <p:nvSpPr>
          <p:cNvPr id="2" name="Right Brace 1">
            <a:extLst>
              <a:ext uri="{FF2B5EF4-FFF2-40B4-BE49-F238E27FC236}">
                <a16:creationId xmlns:a16="http://schemas.microsoft.com/office/drawing/2014/main" id="{4DC5EFD6-7079-E648-F2DF-B7C857775304}"/>
              </a:ext>
            </a:extLst>
          </p:cNvPr>
          <p:cNvSpPr/>
          <p:nvPr/>
        </p:nvSpPr>
        <p:spPr>
          <a:xfrm>
            <a:off x="7414589" y="1625481"/>
            <a:ext cx="807108" cy="420878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2" name="Google Shape;3017;p22">
            <a:extLst>
              <a:ext uri="{FF2B5EF4-FFF2-40B4-BE49-F238E27FC236}">
                <a16:creationId xmlns:a16="http://schemas.microsoft.com/office/drawing/2014/main" id="{E053ACED-7E0A-DF79-7F12-1456F969AC28}"/>
              </a:ext>
            </a:extLst>
          </p:cNvPr>
          <p:cNvSpPr/>
          <p:nvPr/>
        </p:nvSpPr>
        <p:spPr>
          <a:xfrm>
            <a:off x="8063508" y="3468756"/>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X</a:t>
            </a: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3" name="Google Shape;3017;p22">
            <a:extLst>
              <a:ext uri="{FF2B5EF4-FFF2-40B4-BE49-F238E27FC236}">
                <a16:creationId xmlns:a16="http://schemas.microsoft.com/office/drawing/2014/main" id="{08BEBB75-0AE8-2477-6F1B-E227F2BEDD50}"/>
              </a:ext>
            </a:extLst>
          </p:cNvPr>
          <p:cNvSpPr/>
          <p:nvPr/>
        </p:nvSpPr>
        <p:spPr>
          <a:xfrm>
            <a:off x="8305728" y="3481518"/>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8" name="Google Shape;3017;p22">
            <a:extLst>
              <a:ext uri="{FF2B5EF4-FFF2-40B4-BE49-F238E27FC236}">
                <a16:creationId xmlns:a16="http://schemas.microsoft.com/office/drawing/2014/main" id="{5FA9D024-828A-5EE6-709B-B156034E6674}"/>
              </a:ext>
            </a:extLst>
          </p:cNvPr>
          <p:cNvSpPr/>
          <p:nvPr/>
        </p:nvSpPr>
        <p:spPr>
          <a:xfrm>
            <a:off x="1726242" y="2167128"/>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t>
            </a:r>
            <a:r>
              <a:rPr kumimoji="0" lang="en-US"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91" name="Google Shape;3031;p22">
            <a:extLst>
              <a:ext uri="{FF2B5EF4-FFF2-40B4-BE49-F238E27FC236}">
                <a16:creationId xmlns:a16="http://schemas.microsoft.com/office/drawing/2014/main" id="{0E1E7527-B87F-5887-AF27-11F643545E75}"/>
              </a:ext>
            </a:extLst>
          </p:cNvPr>
          <p:cNvCxnSpPr/>
          <p:nvPr/>
        </p:nvCxnSpPr>
        <p:spPr>
          <a:xfrm rot="10800000">
            <a:off x="2449135" y="1946232"/>
            <a:ext cx="0" cy="548640"/>
          </a:xfrm>
          <a:prstGeom prst="straightConnector1">
            <a:avLst/>
          </a:prstGeom>
          <a:noFill/>
          <a:ln w="28575" cap="flat" cmpd="sng">
            <a:solidFill>
              <a:schemeClr val="dk1"/>
            </a:solidFill>
            <a:prstDash val="dot"/>
            <a:miter lim="800000"/>
            <a:headEnd type="none" w="sm" len="sm"/>
            <a:tailEnd type="none" w="sm" len="sm"/>
          </a:ln>
        </p:spPr>
      </p:cxnSp>
      <p:sp>
        <p:nvSpPr>
          <p:cNvPr id="99" name="Google Shape;3017;p22">
            <a:extLst>
              <a:ext uri="{FF2B5EF4-FFF2-40B4-BE49-F238E27FC236}">
                <a16:creationId xmlns:a16="http://schemas.microsoft.com/office/drawing/2014/main" id="{BF071521-C8B3-A68E-D73B-8036400D489A}"/>
              </a:ext>
            </a:extLst>
          </p:cNvPr>
          <p:cNvSpPr/>
          <p:nvPr/>
        </p:nvSpPr>
        <p:spPr>
          <a:xfrm>
            <a:off x="2566938" y="2166333"/>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t>
            </a:r>
            <a:r>
              <a:rPr kumimoji="0" lang="en-US"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0" name="Google Shape;3017;p22">
            <a:extLst>
              <a:ext uri="{FF2B5EF4-FFF2-40B4-BE49-F238E27FC236}">
                <a16:creationId xmlns:a16="http://schemas.microsoft.com/office/drawing/2014/main" id="{FFCBD371-9A29-E1DC-FCAA-2DC94F946196}"/>
              </a:ext>
            </a:extLst>
          </p:cNvPr>
          <p:cNvSpPr/>
          <p:nvPr/>
        </p:nvSpPr>
        <p:spPr>
          <a:xfrm>
            <a:off x="3444288" y="2166333"/>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t>
            </a:r>
            <a:r>
              <a:rPr kumimoji="0" lang="en-US"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endParaRPr kumimoji="0"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1" name="Google Shape;3017;p22">
            <a:extLst>
              <a:ext uri="{FF2B5EF4-FFF2-40B4-BE49-F238E27FC236}">
                <a16:creationId xmlns:a16="http://schemas.microsoft.com/office/drawing/2014/main" id="{55D23EBA-103C-E533-4F84-F863D818AF16}"/>
              </a:ext>
            </a:extLst>
          </p:cNvPr>
          <p:cNvSpPr/>
          <p:nvPr/>
        </p:nvSpPr>
        <p:spPr>
          <a:xfrm>
            <a:off x="5531945" y="2179843"/>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t>
            </a:r>
            <a:r>
              <a:rPr kumimoji="0" lang="en-US"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2" name="Google Shape;3017;p22">
            <a:extLst>
              <a:ext uri="{FF2B5EF4-FFF2-40B4-BE49-F238E27FC236}">
                <a16:creationId xmlns:a16="http://schemas.microsoft.com/office/drawing/2014/main" id="{9814E656-BAB7-18A2-7AFB-785D1E19D286}"/>
              </a:ext>
            </a:extLst>
          </p:cNvPr>
          <p:cNvSpPr/>
          <p:nvPr/>
        </p:nvSpPr>
        <p:spPr>
          <a:xfrm>
            <a:off x="6400616" y="2176272"/>
            <a:ext cx="692863" cy="425271"/>
          </a:xfrm>
          <a:prstGeom prst="roundRect">
            <a:avLst>
              <a:gd name="adj" fmla="val 921"/>
            </a:avLst>
          </a:prstGeom>
          <a:noFill/>
          <a:ln>
            <a:noFill/>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CH</a:t>
            </a:r>
            <a:r>
              <a:rPr kumimoji="0" lang="en-US"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endParaRPr kumimoji="0"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0006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9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5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4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5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5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3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0" animBg="1"/>
      <p:bldP spid="515" grpId="0" animBg="1"/>
      <p:bldP spid="516" grpId="0" animBg="1"/>
      <p:bldP spid="517" grpId="0" animBg="1"/>
      <p:bldP spid="98" grpId="0" animBg="1"/>
      <p:bldP spid="505" grpId="0"/>
      <p:bldP spid="523" grpId="0"/>
      <p:bldP spid="524" grpId="0"/>
      <p:bldP spid="525" grpId="0"/>
      <p:bldP spid="526" grpId="0"/>
      <p:bldP spid="527" grpId="0"/>
      <p:bldP spid="528" grpId="0" animBg="1"/>
      <p:bldP spid="534" grpId="0"/>
      <p:bldP spid="535"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2" grpId="0" animBg="1"/>
      <p:bldP spid="72" grpId="0"/>
      <p:bldP spid="73" grpId="0"/>
      <p:bldP spid="88" grpId="0"/>
      <p:bldP spid="99" grpId="0"/>
      <p:bldP spid="100" grpId="0"/>
      <p:bldP spid="101" grpId="0"/>
      <p:bldP spid="10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of </a:t>
            </a:r>
            <a:r>
              <a:rPr lang="en-US" dirty="0" err="1"/>
              <a:t>SeGraM</a:t>
            </a:r>
            <a:endParaRPr lang="en-US" dirty="0"/>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3" y="1153551"/>
            <a:ext cx="4575427" cy="5275384"/>
          </a:xfrm>
        </p:spPr>
        <p:txBody>
          <a:bodyPr>
            <a:noAutofit/>
          </a:bodyPr>
          <a:lstStyle/>
          <a:p>
            <a:pPr marL="139700" indent="0">
              <a:lnSpc>
                <a:spcPct val="110000"/>
              </a:lnSpc>
              <a:spcBef>
                <a:spcPts val="0"/>
              </a:spcBef>
              <a:spcAft>
                <a:spcPts val="0"/>
              </a:spcAft>
              <a:buClr>
                <a:srgbClr val="FE6200"/>
              </a:buClr>
              <a:buSzPct val="100000"/>
              <a:buNone/>
            </a:pPr>
            <a:r>
              <a:rPr lang="en-US" sz="3000" b="1" dirty="0">
                <a:solidFill>
                  <a:srgbClr val="7030A0"/>
                </a:solidFill>
                <a:latin typeface="Calibri" panose="020F0502020204030204" pitchFamily="34" charset="0"/>
              </a:rPr>
              <a:t>(1) </a:t>
            </a:r>
            <a:r>
              <a:rPr lang="en-US" sz="3000" b="1" dirty="0">
                <a:solidFill>
                  <a:srgbClr val="7030A0"/>
                </a:solidFill>
              </a:rPr>
              <a:t>Sequence-to-Graph </a:t>
            </a:r>
          </a:p>
          <a:p>
            <a:pPr marL="139700" indent="0">
              <a:lnSpc>
                <a:spcPct val="110000"/>
              </a:lnSpc>
              <a:spcBef>
                <a:spcPts val="0"/>
              </a:spcBef>
              <a:spcAft>
                <a:spcPts val="0"/>
              </a:spcAft>
              <a:buClr>
                <a:srgbClr val="FE6200"/>
              </a:buClr>
              <a:buSzPct val="100000"/>
              <a:buNone/>
            </a:pPr>
            <a:r>
              <a:rPr lang="en-US" sz="3000" b="1" dirty="0">
                <a:solidFill>
                  <a:srgbClr val="7030A0"/>
                </a:solidFill>
              </a:rPr>
              <a:t>       Mapping</a:t>
            </a:r>
          </a:p>
          <a:p>
            <a:pPr marL="139700" indent="0">
              <a:lnSpc>
                <a:spcPct val="110000"/>
              </a:lnSpc>
              <a:spcBef>
                <a:spcPts val="4200"/>
              </a:spcBef>
              <a:spcAft>
                <a:spcPts val="0"/>
              </a:spcAft>
              <a:buClr>
                <a:srgbClr val="00B050"/>
              </a:buClr>
              <a:buSzPct val="100000"/>
              <a:buNone/>
            </a:pPr>
            <a:r>
              <a:rPr lang="en-US" sz="3000" b="1" dirty="0">
                <a:solidFill>
                  <a:srgbClr val="00B050"/>
                </a:solidFill>
                <a:latin typeface="Calibri" panose="020F0502020204030204" pitchFamily="34" charset="0"/>
              </a:rPr>
              <a:t>(2) </a:t>
            </a:r>
            <a:r>
              <a:rPr lang="en-US" sz="3000" b="1" dirty="0">
                <a:solidFill>
                  <a:srgbClr val="00B050"/>
                </a:solidFill>
              </a:rPr>
              <a:t>Sequence-to-Graph</a:t>
            </a:r>
          </a:p>
          <a:p>
            <a:pPr marL="139700" indent="0">
              <a:lnSpc>
                <a:spcPct val="110000"/>
              </a:lnSpc>
              <a:spcBef>
                <a:spcPts val="0"/>
              </a:spcBef>
              <a:spcAft>
                <a:spcPts val="0"/>
              </a:spcAft>
              <a:buClr>
                <a:srgbClr val="00B050"/>
              </a:buClr>
              <a:buSzPct val="100000"/>
              <a:buNone/>
            </a:pPr>
            <a:r>
              <a:rPr lang="en-US" sz="3000" b="1" dirty="0">
                <a:solidFill>
                  <a:srgbClr val="00B050"/>
                </a:solidFill>
              </a:rPr>
              <a:t>       Alignment</a:t>
            </a:r>
          </a:p>
          <a:p>
            <a:pPr marL="139700" indent="0">
              <a:lnSpc>
                <a:spcPct val="110000"/>
              </a:lnSpc>
              <a:spcBef>
                <a:spcPts val="4200"/>
              </a:spcBef>
              <a:spcAft>
                <a:spcPts val="0"/>
              </a:spcAft>
              <a:buClr>
                <a:srgbClr val="7030A0"/>
              </a:buClr>
              <a:buSzPct val="100000"/>
              <a:buNone/>
            </a:pPr>
            <a:r>
              <a:rPr lang="en-US" sz="3000" b="1" dirty="0">
                <a:solidFill>
                  <a:srgbClr val="FE6200"/>
                </a:solidFill>
                <a:latin typeface="Calibri" panose="020F0502020204030204" pitchFamily="34" charset="0"/>
              </a:rPr>
              <a:t>(3) </a:t>
            </a:r>
            <a:r>
              <a:rPr lang="en-US" sz="3000" b="1" dirty="0">
                <a:solidFill>
                  <a:srgbClr val="FE6200"/>
                </a:solidFill>
              </a:rPr>
              <a:t>Sequence-to-Sequence </a:t>
            </a:r>
          </a:p>
          <a:p>
            <a:pPr marL="139700" indent="0">
              <a:lnSpc>
                <a:spcPct val="110000"/>
              </a:lnSpc>
              <a:spcBef>
                <a:spcPts val="0"/>
              </a:spcBef>
              <a:spcAft>
                <a:spcPts val="0"/>
              </a:spcAft>
              <a:buClr>
                <a:srgbClr val="7030A0"/>
              </a:buClr>
              <a:buSzPct val="100000"/>
              <a:buNone/>
            </a:pPr>
            <a:r>
              <a:rPr lang="en-US" sz="3000" b="1" dirty="0">
                <a:solidFill>
                  <a:srgbClr val="FE6200"/>
                </a:solidFill>
              </a:rPr>
              <a:t>       Alignment</a:t>
            </a:r>
          </a:p>
          <a:p>
            <a:pPr marL="139700" indent="0">
              <a:lnSpc>
                <a:spcPct val="110000"/>
              </a:lnSpc>
              <a:spcBef>
                <a:spcPts val="4200"/>
              </a:spcBef>
              <a:spcAft>
                <a:spcPts val="0"/>
              </a:spcAft>
              <a:buClr>
                <a:srgbClr val="7030A0"/>
              </a:buClr>
              <a:buSzPct val="100000"/>
              <a:buNone/>
              <a:tabLst>
                <a:tab pos="457200" algn="l"/>
              </a:tabLst>
            </a:pPr>
            <a:r>
              <a:rPr lang="en-US" sz="3000" b="1" dirty="0">
                <a:solidFill>
                  <a:srgbClr val="0070C0"/>
                </a:solidFill>
                <a:latin typeface="Calibri" panose="020F0502020204030204" pitchFamily="34" charset="0"/>
              </a:rPr>
              <a:t>(4) </a:t>
            </a:r>
            <a:r>
              <a:rPr lang="en-US" sz="3000" b="1" dirty="0">
                <a:solidFill>
                  <a:srgbClr val="0070C0"/>
                </a:solidFill>
              </a:rPr>
              <a:t>Seeding</a:t>
            </a:r>
            <a:endParaRPr lang="en-US" sz="3000" dirty="0">
              <a:solidFill>
                <a:schemeClr val="tx1"/>
              </a:solidFill>
            </a:endParaRP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6" name="Google Shape;3015;p22">
            <a:extLst>
              <a:ext uri="{FF2B5EF4-FFF2-40B4-BE49-F238E27FC236}">
                <a16:creationId xmlns:a16="http://schemas.microsoft.com/office/drawing/2014/main" id="{8B13947D-5B7E-2523-FAC8-9029A30F552E}"/>
              </a:ext>
            </a:extLst>
          </p:cNvPr>
          <p:cNvSpPr/>
          <p:nvPr/>
        </p:nvSpPr>
        <p:spPr>
          <a:xfrm>
            <a:off x="6216928" y="1345990"/>
            <a:ext cx="804606" cy="753467"/>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3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Google Shape;3016;p22">
            <a:extLst>
              <a:ext uri="{FF2B5EF4-FFF2-40B4-BE49-F238E27FC236}">
                <a16:creationId xmlns:a16="http://schemas.microsoft.com/office/drawing/2014/main" id="{230481F1-BCD4-368D-4436-EC006CE89357}"/>
              </a:ext>
            </a:extLst>
          </p:cNvPr>
          <p:cNvSpPr/>
          <p:nvPr/>
        </p:nvSpPr>
        <p:spPr>
          <a:xfrm>
            <a:off x="7714581" y="1345991"/>
            <a:ext cx="804606" cy="753467"/>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3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8" name="Google Shape;3020;p22">
            <a:extLst>
              <a:ext uri="{FF2B5EF4-FFF2-40B4-BE49-F238E27FC236}">
                <a16:creationId xmlns:a16="http://schemas.microsoft.com/office/drawing/2014/main" id="{AF0FFD3D-1368-2ADD-2142-4E824F79A4EF}"/>
              </a:ext>
            </a:extLst>
          </p:cNvPr>
          <p:cNvCxnSpPr>
            <a:cxnSpLocks/>
          </p:cNvCxnSpPr>
          <p:nvPr/>
        </p:nvCxnSpPr>
        <p:spPr>
          <a:xfrm>
            <a:off x="6328485" y="2099459"/>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11" name="Straight Connector 10">
            <a:extLst>
              <a:ext uri="{FF2B5EF4-FFF2-40B4-BE49-F238E27FC236}">
                <a16:creationId xmlns:a16="http://schemas.microsoft.com/office/drawing/2014/main" id="{673A1F67-1D78-7509-01A2-377F9EED9C8F}"/>
              </a:ext>
            </a:extLst>
          </p:cNvPr>
          <p:cNvCxnSpPr>
            <a:stCxn id="6" idx="3"/>
            <a:endCxn id="7" idx="1"/>
          </p:cNvCxnSpPr>
          <p:nvPr/>
        </p:nvCxnSpPr>
        <p:spPr>
          <a:xfrm>
            <a:off x="7021534" y="1722724"/>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Google Shape;3015;p22">
            <a:extLst>
              <a:ext uri="{FF2B5EF4-FFF2-40B4-BE49-F238E27FC236}">
                <a16:creationId xmlns:a16="http://schemas.microsoft.com/office/drawing/2014/main" id="{E4F0385E-88DB-4D82-7829-A150DB07F4F2}"/>
              </a:ext>
            </a:extLst>
          </p:cNvPr>
          <p:cNvSpPr/>
          <p:nvPr/>
        </p:nvSpPr>
        <p:spPr>
          <a:xfrm>
            <a:off x="6216928" y="2827996"/>
            <a:ext cx="804606" cy="753467"/>
          </a:xfrm>
          <a:prstGeom prst="roundRect">
            <a:avLst>
              <a:gd name="adj" fmla="val 921"/>
            </a:avLst>
          </a:prstGeom>
          <a:solidFill>
            <a:schemeClr val="bg1">
              <a:lumMod val="95000"/>
            </a:schemeClr>
          </a:solidFill>
          <a:ln w="25400" cap="flat" cmpd="sng">
            <a:solidFill>
              <a:schemeClr val="dk1"/>
            </a:solidFill>
            <a:prstDash val="sysDash"/>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Other</a:t>
            </a:r>
            <a:endParaRPr kumimoji="0"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4" name="Google Shape;3016;p22">
            <a:extLst>
              <a:ext uri="{FF2B5EF4-FFF2-40B4-BE49-F238E27FC236}">
                <a16:creationId xmlns:a16="http://schemas.microsoft.com/office/drawing/2014/main" id="{5F1DC1B1-6549-20A4-5316-1DF895BF522A}"/>
              </a:ext>
            </a:extLst>
          </p:cNvPr>
          <p:cNvSpPr/>
          <p:nvPr/>
        </p:nvSpPr>
        <p:spPr>
          <a:xfrm>
            <a:off x="7714581" y="2827997"/>
            <a:ext cx="804606" cy="753467"/>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3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15" name="Google Shape;3020;p22">
            <a:extLst>
              <a:ext uri="{FF2B5EF4-FFF2-40B4-BE49-F238E27FC236}">
                <a16:creationId xmlns:a16="http://schemas.microsoft.com/office/drawing/2014/main" id="{1FFFD6BC-242A-04DA-08AB-5B6AE4A8F59B}"/>
              </a:ext>
            </a:extLst>
          </p:cNvPr>
          <p:cNvCxnSpPr>
            <a:cxnSpLocks/>
          </p:cNvCxnSpPr>
          <p:nvPr/>
        </p:nvCxnSpPr>
        <p:spPr>
          <a:xfrm>
            <a:off x="6328485" y="3581465"/>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16" name="Straight Connector 15">
            <a:extLst>
              <a:ext uri="{FF2B5EF4-FFF2-40B4-BE49-F238E27FC236}">
                <a16:creationId xmlns:a16="http://schemas.microsoft.com/office/drawing/2014/main" id="{FB9E2158-17BE-6C50-C370-FA40DB9DE1EE}"/>
              </a:ext>
            </a:extLst>
          </p:cNvPr>
          <p:cNvCxnSpPr>
            <a:stCxn id="13" idx="3"/>
            <a:endCxn id="14" idx="1"/>
          </p:cNvCxnSpPr>
          <p:nvPr/>
        </p:nvCxnSpPr>
        <p:spPr>
          <a:xfrm>
            <a:off x="7021534" y="3204730"/>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Google Shape;3016;p22">
            <a:extLst>
              <a:ext uri="{FF2B5EF4-FFF2-40B4-BE49-F238E27FC236}">
                <a16:creationId xmlns:a16="http://schemas.microsoft.com/office/drawing/2014/main" id="{64875BAF-75D8-3D1C-DE8B-ABD1415ADBAF}"/>
              </a:ext>
            </a:extLst>
          </p:cNvPr>
          <p:cNvSpPr/>
          <p:nvPr/>
        </p:nvSpPr>
        <p:spPr>
          <a:xfrm>
            <a:off x="7717536" y="4328490"/>
            <a:ext cx="804606" cy="753467"/>
          </a:xfrm>
          <a:prstGeom prst="roundRect">
            <a:avLst>
              <a:gd name="adj" fmla="val 921"/>
            </a:avLst>
          </a:prstGeom>
          <a:solidFill>
            <a:srgbClr val="A8D08C"/>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a:t>
            </a:r>
            <a:endParaRPr kumimoji="0" sz="3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19" name="Google Shape;3020;p22">
            <a:extLst>
              <a:ext uri="{FF2B5EF4-FFF2-40B4-BE49-F238E27FC236}">
                <a16:creationId xmlns:a16="http://schemas.microsoft.com/office/drawing/2014/main" id="{8E6A47F4-1440-106C-54C9-B296DCB6BF8A}"/>
              </a:ext>
            </a:extLst>
          </p:cNvPr>
          <p:cNvCxnSpPr>
            <a:cxnSpLocks/>
          </p:cNvCxnSpPr>
          <p:nvPr/>
        </p:nvCxnSpPr>
        <p:spPr>
          <a:xfrm>
            <a:off x="6331440" y="5081958"/>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20" name="Straight Connector 19">
            <a:extLst>
              <a:ext uri="{FF2B5EF4-FFF2-40B4-BE49-F238E27FC236}">
                <a16:creationId xmlns:a16="http://schemas.microsoft.com/office/drawing/2014/main" id="{FE4D5473-0E02-8550-C77F-6FFE3E4EB974}"/>
              </a:ext>
            </a:extLst>
          </p:cNvPr>
          <p:cNvCxnSpPr>
            <a:cxnSpLocks/>
            <a:endCxn id="18" idx="1"/>
          </p:cNvCxnSpPr>
          <p:nvPr/>
        </p:nvCxnSpPr>
        <p:spPr>
          <a:xfrm>
            <a:off x="7024489" y="4705223"/>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Google Shape;3015;p22">
            <a:extLst>
              <a:ext uri="{FF2B5EF4-FFF2-40B4-BE49-F238E27FC236}">
                <a16:creationId xmlns:a16="http://schemas.microsoft.com/office/drawing/2014/main" id="{DBEDF447-1EFD-C858-B273-B39845DA0893}"/>
              </a:ext>
            </a:extLst>
          </p:cNvPr>
          <p:cNvSpPr/>
          <p:nvPr/>
        </p:nvSpPr>
        <p:spPr>
          <a:xfrm>
            <a:off x="6216928" y="5675469"/>
            <a:ext cx="804606" cy="753467"/>
          </a:xfrm>
          <a:prstGeom prst="roundRect">
            <a:avLst>
              <a:gd name="adj" fmla="val 921"/>
            </a:avLst>
          </a:prstGeom>
          <a:solidFill>
            <a:srgbClr val="D2C6FF"/>
          </a:solidFill>
          <a:ln w="25400" cap="flat" cmpd="sng">
            <a:solidFill>
              <a:schemeClr val="dk1"/>
            </a:solidFill>
            <a:prstDash val="solid"/>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a:t>
            </a:r>
            <a:endParaRPr kumimoji="0" sz="3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23" name="Google Shape;3020;p22">
            <a:extLst>
              <a:ext uri="{FF2B5EF4-FFF2-40B4-BE49-F238E27FC236}">
                <a16:creationId xmlns:a16="http://schemas.microsoft.com/office/drawing/2014/main" id="{9F55673B-07FC-31A7-BFD2-1F23CC724D8C}"/>
              </a:ext>
            </a:extLst>
          </p:cNvPr>
          <p:cNvCxnSpPr>
            <a:cxnSpLocks/>
          </p:cNvCxnSpPr>
          <p:nvPr/>
        </p:nvCxnSpPr>
        <p:spPr>
          <a:xfrm>
            <a:off x="6328485" y="6428938"/>
            <a:ext cx="0" cy="11990"/>
          </a:xfrm>
          <a:prstGeom prst="straightConnector1">
            <a:avLst/>
          </a:prstGeom>
          <a:noFill/>
          <a:ln w="25400" cap="flat" cmpd="sng">
            <a:solidFill>
              <a:schemeClr val="tx1"/>
            </a:solidFill>
            <a:prstDash val="solid"/>
            <a:miter lim="800000"/>
            <a:headEnd type="none" w="sm" len="sm"/>
            <a:tailEnd type="none" w="sm" len="sm"/>
          </a:ln>
        </p:spPr>
      </p:cxnSp>
      <p:cxnSp>
        <p:nvCxnSpPr>
          <p:cNvPr id="24" name="Straight Connector 23">
            <a:extLst>
              <a:ext uri="{FF2B5EF4-FFF2-40B4-BE49-F238E27FC236}">
                <a16:creationId xmlns:a16="http://schemas.microsoft.com/office/drawing/2014/main" id="{70C0E368-7393-2CC4-F717-68FA67A1B03D}"/>
              </a:ext>
            </a:extLst>
          </p:cNvPr>
          <p:cNvCxnSpPr>
            <a:cxnSpLocks/>
            <a:stCxn id="21" idx="3"/>
          </p:cNvCxnSpPr>
          <p:nvPr/>
        </p:nvCxnSpPr>
        <p:spPr>
          <a:xfrm>
            <a:off x="7021534" y="6052203"/>
            <a:ext cx="69304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Google Shape;3015;p22">
            <a:extLst>
              <a:ext uri="{FF2B5EF4-FFF2-40B4-BE49-F238E27FC236}">
                <a16:creationId xmlns:a16="http://schemas.microsoft.com/office/drawing/2014/main" id="{5D942FE8-F0B8-B642-3FDD-5C3BBE99187E}"/>
              </a:ext>
            </a:extLst>
          </p:cNvPr>
          <p:cNvSpPr/>
          <p:nvPr/>
        </p:nvSpPr>
        <p:spPr>
          <a:xfrm>
            <a:off x="6219883" y="4328282"/>
            <a:ext cx="804606" cy="753467"/>
          </a:xfrm>
          <a:prstGeom prst="roundRect">
            <a:avLst>
              <a:gd name="adj" fmla="val 921"/>
            </a:avLst>
          </a:prstGeom>
          <a:solidFill>
            <a:schemeClr val="bg1">
              <a:lumMod val="95000"/>
            </a:schemeClr>
          </a:solidFill>
          <a:ln w="25400" cap="flat" cmpd="sng">
            <a:solidFill>
              <a:schemeClr val="dk1"/>
            </a:solidFill>
            <a:prstDash val="sysDash"/>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MS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Other</a:t>
            </a:r>
            <a:endParaRPr kumimoji="0"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7" name="Google Shape;3015;p22">
            <a:extLst>
              <a:ext uri="{FF2B5EF4-FFF2-40B4-BE49-F238E27FC236}">
                <a16:creationId xmlns:a16="http://schemas.microsoft.com/office/drawing/2014/main" id="{431A00F1-E80F-F0D7-4B3F-318DE36E41F5}"/>
              </a:ext>
            </a:extLst>
          </p:cNvPr>
          <p:cNvSpPr/>
          <p:nvPr/>
        </p:nvSpPr>
        <p:spPr>
          <a:xfrm>
            <a:off x="7717536" y="5675468"/>
            <a:ext cx="804606" cy="753467"/>
          </a:xfrm>
          <a:prstGeom prst="roundRect">
            <a:avLst>
              <a:gd name="adj" fmla="val 921"/>
            </a:avLst>
          </a:prstGeom>
          <a:solidFill>
            <a:schemeClr val="bg1">
              <a:lumMod val="95000"/>
            </a:schemeClr>
          </a:solidFill>
          <a:ln w="25400" cap="flat" cmpd="sng">
            <a:solidFill>
              <a:schemeClr val="dk1"/>
            </a:solidFill>
            <a:prstDash val="sysDash"/>
            <a:round/>
            <a:headEnd type="none" w="sm" len="sm"/>
            <a:tailEnd type="none" w="sm" len="sm"/>
          </a:ln>
        </p:spPr>
        <p:txBody>
          <a:bodyPr spcFirstLastPara="1" wrap="square" lIns="46442" tIns="23215" rIns="46442" bIns="2321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Calibri"/>
                <a:cs typeface="Calibri"/>
                <a:sym typeface="Calibri"/>
              </a:rPr>
              <a:t>BA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a:sym typeface="Calibri"/>
              </a:rPr>
              <a:t>Other</a:t>
            </a:r>
            <a:endParaRPr kumimoji="0"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353270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P spid="18" grpId="0" animBg="1"/>
      <p:bldP spid="21" grpId="0" animBg="1"/>
      <p:bldP spid="26" grpId="0" animBg="1"/>
      <p:bldP spid="2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7777-9A3E-944F-BE00-C214364EEAB5}"/>
              </a:ext>
            </a:extLst>
          </p:cNvPr>
          <p:cNvSpPr>
            <a:spLocks noGrp="1"/>
          </p:cNvSpPr>
          <p:nvPr>
            <p:ph type="title"/>
          </p:nvPr>
        </p:nvSpPr>
        <p:spPr/>
        <p:txBody>
          <a:bodyPr>
            <a:normAutofit fontScale="90000"/>
          </a:bodyPr>
          <a:lstStyle/>
          <a:p>
            <a:r>
              <a:rPr lang="en-US" dirty="0"/>
              <a:t>Key Results – Area &amp; Power</a:t>
            </a:r>
          </a:p>
        </p:txBody>
      </p:sp>
      <p:sp>
        <p:nvSpPr>
          <p:cNvPr id="4" name="Slide Number Placeholder 3">
            <a:extLst>
              <a:ext uri="{FF2B5EF4-FFF2-40B4-BE49-F238E27FC236}">
                <a16:creationId xmlns:a16="http://schemas.microsoft.com/office/drawing/2014/main" id="{FEA05144-B80C-964B-BC58-B3237B8C7B9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1170C97B-C8AC-A74F-A93E-D8DE8B03A1DA}"/>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MinSeed</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BitAlign</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process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pic>
        <p:nvPicPr>
          <p:cNvPr id="6" name="Picture 5" descr="Table&#10;&#10;Description automatically generated">
            <a:extLst>
              <a:ext uri="{FF2B5EF4-FFF2-40B4-BE49-F238E27FC236}">
                <a16:creationId xmlns:a16="http://schemas.microsoft.com/office/drawing/2014/main" id="{09172B93-2631-E893-9F75-6E8ED8871864}"/>
              </a:ext>
            </a:extLst>
          </p:cNvPr>
          <p:cNvPicPr>
            <a:picLocks noChangeAspect="1"/>
          </p:cNvPicPr>
          <p:nvPr/>
        </p:nvPicPr>
        <p:blipFill rotWithShape="1">
          <a:blip r:embed="rId3"/>
          <a:srcRect b="25182"/>
          <a:stretch/>
        </p:blipFill>
        <p:spPr>
          <a:xfrm>
            <a:off x="214181" y="2097557"/>
            <a:ext cx="8715638" cy="2954503"/>
          </a:xfrm>
          <a:prstGeom prst="rect">
            <a:avLst/>
          </a:prstGeom>
        </p:spPr>
      </p:pic>
      <p:pic>
        <p:nvPicPr>
          <p:cNvPr id="8" name="Picture 7" descr="Table&#10;&#10;Description automatically generated">
            <a:extLst>
              <a:ext uri="{FF2B5EF4-FFF2-40B4-BE49-F238E27FC236}">
                <a16:creationId xmlns:a16="http://schemas.microsoft.com/office/drawing/2014/main" id="{1A12838B-E87C-AB2C-89AC-0EBF1E857596}"/>
              </a:ext>
            </a:extLst>
          </p:cNvPr>
          <p:cNvPicPr>
            <a:picLocks noChangeAspect="1"/>
          </p:cNvPicPr>
          <p:nvPr/>
        </p:nvPicPr>
        <p:blipFill rotWithShape="1">
          <a:blip r:embed="rId3"/>
          <a:srcRect t="74818" b="16885"/>
          <a:stretch/>
        </p:blipFill>
        <p:spPr>
          <a:xfrm>
            <a:off x="214181" y="5052060"/>
            <a:ext cx="8715638" cy="327660"/>
          </a:xfrm>
          <a:prstGeom prst="rect">
            <a:avLst/>
          </a:prstGeom>
        </p:spPr>
      </p:pic>
      <p:sp>
        <p:nvSpPr>
          <p:cNvPr id="11" name="Rectangle: Rounded Corners 10">
            <a:extLst>
              <a:ext uri="{FF2B5EF4-FFF2-40B4-BE49-F238E27FC236}">
                <a16:creationId xmlns:a16="http://schemas.microsoft.com/office/drawing/2014/main" id="{F92D1C45-120D-817C-16EF-BA2146DF7C40}"/>
              </a:ext>
            </a:extLst>
          </p:cNvPr>
          <p:cNvSpPr/>
          <p:nvPr/>
        </p:nvSpPr>
        <p:spPr>
          <a:xfrm>
            <a:off x="5951029" y="3753724"/>
            <a:ext cx="2978598" cy="284876"/>
          </a:xfrm>
          <a:prstGeom prst="roundRect">
            <a:avLst>
              <a:gd name="adj" fmla="val 554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 name="Rectangle: Rounded Corners 11">
            <a:extLst>
              <a:ext uri="{FF2B5EF4-FFF2-40B4-BE49-F238E27FC236}">
                <a16:creationId xmlns:a16="http://schemas.microsoft.com/office/drawing/2014/main" id="{65877EAF-E557-2014-9610-B58FB6FDAF64}"/>
              </a:ext>
            </a:extLst>
          </p:cNvPr>
          <p:cNvSpPr/>
          <p:nvPr/>
        </p:nvSpPr>
        <p:spPr>
          <a:xfrm>
            <a:off x="5951221" y="4719878"/>
            <a:ext cx="2978598" cy="284876"/>
          </a:xfrm>
          <a:prstGeom prst="roundRect">
            <a:avLst>
              <a:gd name="adj" fmla="val 5540"/>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4" name="Picture 13">
            <a:extLst>
              <a:ext uri="{FF2B5EF4-FFF2-40B4-BE49-F238E27FC236}">
                <a16:creationId xmlns:a16="http://schemas.microsoft.com/office/drawing/2014/main" id="{AA6A14C7-6C8D-1AC3-FCB4-45CCF33C88C2}"/>
              </a:ext>
            </a:extLst>
          </p:cNvPr>
          <p:cNvPicPr>
            <a:picLocks noChangeAspect="1"/>
          </p:cNvPicPr>
          <p:nvPr/>
        </p:nvPicPr>
        <p:blipFill>
          <a:blip r:embed="rId4"/>
          <a:stretch>
            <a:fillRect/>
          </a:stretch>
        </p:blipFill>
        <p:spPr>
          <a:xfrm>
            <a:off x="214181" y="5307750"/>
            <a:ext cx="8715638" cy="830856"/>
          </a:xfrm>
          <a:prstGeom prst="rect">
            <a:avLst/>
          </a:prstGeom>
        </p:spPr>
      </p:pic>
      <p:sp>
        <p:nvSpPr>
          <p:cNvPr id="15" name="Rectangle: Rounded Corners 14">
            <a:extLst>
              <a:ext uri="{FF2B5EF4-FFF2-40B4-BE49-F238E27FC236}">
                <a16:creationId xmlns:a16="http://schemas.microsoft.com/office/drawing/2014/main" id="{5AE56CCC-D3F6-CE73-8E09-0DEA12E43A13}"/>
              </a:ext>
            </a:extLst>
          </p:cNvPr>
          <p:cNvSpPr/>
          <p:nvPr/>
        </p:nvSpPr>
        <p:spPr>
          <a:xfrm>
            <a:off x="5951220" y="5379720"/>
            <a:ext cx="2978598" cy="685800"/>
          </a:xfrm>
          <a:prstGeom prst="roundRect">
            <a:avLst>
              <a:gd name="adj" fmla="val 5540"/>
            </a:avLst>
          </a:prstGeom>
          <a:noFill/>
          <a:ln w="57150">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85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7777-9A3E-944F-BE00-C214364EEAB5}"/>
              </a:ext>
            </a:extLst>
          </p:cNvPr>
          <p:cNvSpPr>
            <a:spLocks noGrp="1"/>
          </p:cNvSpPr>
          <p:nvPr>
            <p:ph type="title"/>
          </p:nvPr>
        </p:nvSpPr>
        <p:spPr/>
        <p:txBody>
          <a:bodyPr>
            <a:noAutofit/>
          </a:bodyPr>
          <a:lstStyle/>
          <a:p>
            <a:r>
              <a:rPr lang="en-US" sz="4100" dirty="0"/>
              <a:t>Key Results – SeGraM with Long Reads</a:t>
            </a:r>
          </a:p>
        </p:txBody>
      </p:sp>
      <p:sp>
        <p:nvSpPr>
          <p:cNvPr id="4" name="Slide Number Placeholder 3">
            <a:extLst>
              <a:ext uri="{FF2B5EF4-FFF2-40B4-BE49-F238E27FC236}">
                <a16:creationId xmlns:a16="http://schemas.microsoft.com/office/drawing/2014/main" id="{FEA05144-B80C-964B-BC58-B3237B8C7B9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id="{F497837B-9CC6-DD46-B16B-19E5E8BF1F5E}"/>
              </a:ext>
            </a:extLst>
          </p:cNvPr>
          <p:cNvSpPr/>
          <p:nvPr/>
        </p:nvSpPr>
        <p:spPr>
          <a:xfrm>
            <a:off x="366963" y="4515813"/>
            <a:ext cx="8410072" cy="1702453"/>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marR="0" lvl="1" indent="0" algn="ctr" defTabSz="457200" rtl="0" eaLnBrk="1" fontAlgn="auto" latinLnBrk="0" hangingPunct="1">
              <a:lnSpc>
                <a:spcPct val="11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SeGraM provides </a:t>
            </a:r>
            <a:r>
              <a:rPr kumimoji="0" lang="en-US" sz="26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5.9× and 3.9×</a:t>
            </a:r>
            <a:r>
              <a:rPr kumimoji="0" lang="en-US" sz="2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 throughput improvement</a:t>
            </a:r>
            <a:r>
              <a:rPr kumimoji="0" lang="en-US" sz="2600" b="1" i="0" u="none" strike="noStrike" kern="1200" cap="none" spc="0" normalizeH="0" baseline="0" noProof="0" dirty="0">
                <a:ln>
                  <a:noFill/>
                </a:ln>
                <a:solidFill>
                  <a:srgbClr val="0070C0"/>
                </a:solidFill>
                <a:effectLst/>
                <a:uLnTx/>
                <a:uFillTx/>
                <a:latin typeface="Corbel" panose="020B0503020204020204" pitchFamily="34" charset="0"/>
                <a:ea typeface="+mn-ea"/>
                <a:cs typeface="+mn-cs"/>
              </a:rPr>
              <a:t> </a:t>
            </a:r>
            <a:r>
              <a:rPr kumimoji="0" lang="en-US" sz="2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over </a:t>
            </a:r>
            <a:r>
              <a:rPr kumimoji="0" lang="en-US" sz="26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GraphAligner</a:t>
            </a:r>
            <a:r>
              <a:rPr kumimoji="0" lang="en-US" sz="2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vg, </a:t>
            </a:r>
          </a:p>
          <a:p>
            <a:pPr marL="15875" marR="0" lvl="1" indent="0" algn="ctr" defTabSz="457200" rtl="0" eaLnBrk="1" fontAlgn="auto" latinLnBrk="0" hangingPunct="1">
              <a:lnSpc>
                <a:spcPct val="11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while </a:t>
            </a:r>
            <a:r>
              <a:rPr kumimoji="0" lang="en-US" sz="2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reducing the power consumption by </a:t>
            </a:r>
            <a:r>
              <a:rPr kumimoji="0" lang="en-US" sz="26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4.1× and 4.4×</a:t>
            </a:r>
          </a:p>
        </p:txBody>
      </p:sp>
      <p:pic>
        <p:nvPicPr>
          <p:cNvPr id="3" name="Picture 2">
            <a:extLst>
              <a:ext uri="{FF2B5EF4-FFF2-40B4-BE49-F238E27FC236}">
                <a16:creationId xmlns:a16="http://schemas.microsoft.com/office/drawing/2014/main" id="{046F5BDE-7DD4-498E-9D88-ADE88353939F}"/>
              </a:ext>
            </a:extLst>
          </p:cNvPr>
          <p:cNvPicPr>
            <a:picLocks noChangeAspect="1"/>
          </p:cNvPicPr>
          <p:nvPr/>
        </p:nvPicPr>
        <p:blipFill>
          <a:blip r:embed="rId3"/>
          <a:stretch>
            <a:fillRect/>
          </a:stretch>
        </p:blipFill>
        <p:spPr>
          <a:xfrm>
            <a:off x="565852" y="1133728"/>
            <a:ext cx="8012296" cy="3259259"/>
          </a:xfrm>
          <a:prstGeom prst="rect">
            <a:avLst/>
          </a:prstGeom>
        </p:spPr>
      </p:pic>
    </p:spTree>
    <p:extLst>
      <p:ext uri="{BB962C8B-B14F-4D97-AF65-F5344CB8AC3E}">
        <p14:creationId xmlns:p14="http://schemas.microsoft.com/office/powerpoint/2010/main" val="155992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A05144-B80C-964B-BC58-B3237B8C7B9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1276D34C-ABC1-0647-815F-091A79E659EA}"/>
              </a:ext>
            </a:extLst>
          </p:cNvPr>
          <p:cNvSpPr>
            <a:spLocks noGrp="1"/>
          </p:cNvSpPr>
          <p:nvPr>
            <p:ph type="title"/>
          </p:nvPr>
        </p:nvSpPr>
        <p:spPr>
          <a:xfrm>
            <a:off x="366963" y="257434"/>
            <a:ext cx="8410073" cy="753467"/>
          </a:xfrm>
        </p:spPr>
        <p:txBody>
          <a:bodyPr>
            <a:noAutofit/>
          </a:bodyPr>
          <a:lstStyle/>
          <a:p>
            <a:r>
              <a:rPr lang="en-US" sz="4100" dirty="0"/>
              <a:t>Key Results – SeGraM with Short Reads</a:t>
            </a:r>
          </a:p>
        </p:txBody>
      </p:sp>
      <p:sp>
        <p:nvSpPr>
          <p:cNvPr id="9" name="Rounded Rectangle 5">
            <a:extLst>
              <a:ext uri="{FF2B5EF4-FFF2-40B4-BE49-F238E27FC236}">
                <a16:creationId xmlns:a16="http://schemas.microsoft.com/office/drawing/2014/main" id="{85824553-F60E-88C2-9FFC-963406B2334A}"/>
              </a:ext>
            </a:extLst>
          </p:cNvPr>
          <p:cNvSpPr/>
          <p:nvPr/>
        </p:nvSpPr>
        <p:spPr>
          <a:xfrm>
            <a:off x="366963" y="4519809"/>
            <a:ext cx="8410072" cy="1698458"/>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marR="0" lvl="1" indent="0" algn="ctr" defTabSz="457200" rtl="0" eaLnBrk="1" fontAlgn="auto" latinLnBrk="0" hangingPunct="1">
              <a:lnSpc>
                <a:spcPct val="11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SeGraM provides </a:t>
            </a:r>
            <a:r>
              <a:rPr kumimoji="0" lang="en-US" sz="26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106× and 742×</a:t>
            </a:r>
            <a:r>
              <a:rPr kumimoji="0" lang="en-US" sz="2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 throughput improvement</a:t>
            </a:r>
            <a:r>
              <a:rPr kumimoji="0" lang="en-US" sz="2600" b="1" i="0" u="none" strike="noStrike" kern="1200" cap="none" spc="0" normalizeH="0" baseline="0" noProof="0" dirty="0">
                <a:ln>
                  <a:noFill/>
                </a:ln>
                <a:solidFill>
                  <a:srgbClr val="0070C0"/>
                </a:solidFill>
                <a:effectLst/>
                <a:uLnTx/>
                <a:uFillTx/>
                <a:latin typeface="Corbel" panose="020B0503020204020204" pitchFamily="34" charset="0"/>
                <a:ea typeface="+mn-ea"/>
                <a:cs typeface="+mn-cs"/>
              </a:rPr>
              <a:t> </a:t>
            </a:r>
            <a:r>
              <a:rPr kumimoji="0" lang="en-US" sz="2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over </a:t>
            </a:r>
            <a:r>
              <a:rPr kumimoji="0" lang="en-US" sz="26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GraphAligner</a:t>
            </a:r>
            <a:r>
              <a:rPr kumimoji="0" lang="en-US" sz="2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vg, </a:t>
            </a:r>
          </a:p>
          <a:p>
            <a:pPr marL="15875" marR="0" lvl="1" indent="0" algn="ctr" defTabSz="457200" rtl="0" eaLnBrk="1" fontAlgn="auto" latinLnBrk="0" hangingPunct="1">
              <a:lnSpc>
                <a:spcPct val="11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while </a:t>
            </a:r>
            <a:r>
              <a:rPr kumimoji="0" lang="en-US" sz="2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reducing the power consumption by </a:t>
            </a:r>
            <a:r>
              <a:rPr kumimoji="0" lang="en-US" sz="26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3.0× and 3.2×</a:t>
            </a:r>
          </a:p>
        </p:txBody>
      </p:sp>
      <p:pic>
        <p:nvPicPr>
          <p:cNvPr id="2" name="Picture 1">
            <a:extLst>
              <a:ext uri="{FF2B5EF4-FFF2-40B4-BE49-F238E27FC236}">
                <a16:creationId xmlns:a16="http://schemas.microsoft.com/office/drawing/2014/main" id="{5D51E737-AF0C-6BE5-B135-24EAE75751EC}"/>
              </a:ext>
            </a:extLst>
          </p:cNvPr>
          <p:cNvPicPr>
            <a:picLocks noChangeAspect="1"/>
          </p:cNvPicPr>
          <p:nvPr/>
        </p:nvPicPr>
        <p:blipFill>
          <a:blip r:embed="rId3"/>
          <a:stretch>
            <a:fillRect/>
          </a:stretch>
        </p:blipFill>
        <p:spPr>
          <a:xfrm>
            <a:off x="818872" y="1137723"/>
            <a:ext cx="7506256" cy="3255264"/>
          </a:xfrm>
          <a:prstGeom prst="rect">
            <a:avLst/>
          </a:prstGeom>
        </p:spPr>
      </p:pic>
    </p:spTree>
    <p:extLst>
      <p:ext uri="{BB962C8B-B14F-4D97-AF65-F5344CB8AC3E}">
        <p14:creationId xmlns:p14="http://schemas.microsoft.com/office/powerpoint/2010/main" val="99636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A05144-B80C-964B-BC58-B3237B8C7B9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4C4D16E6-A8E5-B44E-9B1C-84186E681669}"/>
              </a:ext>
            </a:extLst>
          </p:cNvPr>
          <p:cNvSpPr/>
          <p:nvPr/>
        </p:nvSpPr>
        <p:spPr>
          <a:xfrm>
            <a:off x="366964" y="5011469"/>
            <a:ext cx="8410072" cy="1170627"/>
          </a:xfrm>
          <a:prstGeom prst="roundRect">
            <a:avLst>
              <a:gd name="adj" fmla="val 7378"/>
            </a:avLst>
          </a:prstGeom>
          <a:solidFill>
            <a:srgbClr val="00B050">
              <a:alpha val="1500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marR="0" lvl="1" indent="0" algn="ctr" defTabSz="4572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BitAlign provides </a:t>
            </a:r>
            <a:r>
              <a:rPr kumimoji="0" lang="en-US" sz="28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41×-539×</a:t>
            </a:r>
            <a:r>
              <a:rPr kumimoji="0" lang="en-US" sz="2800" b="1"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 speedup </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over</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PaSGAL</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itle 1">
            <a:extLst>
              <a:ext uri="{FF2B5EF4-FFF2-40B4-BE49-F238E27FC236}">
                <a16:creationId xmlns:a16="http://schemas.microsoft.com/office/drawing/2014/main" id="{569270B1-90A8-AE45-9EFB-1C4E337E29A9}"/>
              </a:ext>
            </a:extLst>
          </p:cNvPr>
          <p:cNvSpPr>
            <a:spLocks noGrp="1"/>
          </p:cNvSpPr>
          <p:nvPr>
            <p:ph type="title"/>
          </p:nvPr>
        </p:nvSpPr>
        <p:spPr>
          <a:xfrm>
            <a:off x="366963" y="257434"/>
            <a:ext cx="8410073" cy="753467"/>
          </a:xfrm>
        </p:spPr>
        <p:txBody>
          <a:bodyPr>
            <a:noAutofit/>
          </a:bodyPr>
          <a:lstStyle/>
          <a:p>
            <a:r>
              <a:rPr lang="en-US" sz="4100" dirty="0"/>
              <a:t>Key Results – BitAlign (S2G Alignment)</a:t>
            </a:r>
          </a:p>
        </p:txBody>
      </p:sp>
      <p:pic>
        <p:nvPicPr>
          <p:cNvPr id="3" name="Picture 2">
            <a:extLst>
              <a:ext uri="{FF2B5EF4-FFF2-40B4-BE49-F238E27FC236}">
                <a16:creationId xmlns:a16="http://schemas.microsoft.com/office/drawing/2014/main" id="{CDD923A3-E514-45A1-99B4-403C4BAFF054}"/>
              </a:ext>
            </a:extLst>
          </p:cNvPr>
          <p:cNvPicPr>
            <a:picLocks noChangeAspect="1"/>
          </p:cNvPicPr>
          <p:nvPr/>
        </p:nvPicPr>
        <p:blipFill>
          <a:blip r:embed="rId3"/>
          <a:stretch>
            <a:fillRect/>
          </a:stretch>
        </p:blipFill>
        <p:spPr>
          <a:xfrm>
            <a:off x="141338" y="1162449"/>
            <a:ext cx="8861324" cy="3583172"/>
          </a:xfrm>
          <a:prstGeom prst="rect">
            <a:avLst/>
          </a:prstGeom>
        </p:spPr>
      </p:pic>
    </p:spTree>
    <p:extLst>
      <p:ext uri="{BB962C8B-B14F-4D97-AF65-F5344CB8AC3E}">
        <p14:creationId xmlns:p14="http://schemas.microsoft.com/office/powerpoint/2010/main" val="226003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10E96F68-4894-F54D-B5A2-CDFF3992AC23}"/>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1237012333"/>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8C3D-B7CC-5341-AF65-C1B6B49BF658}"/>
              </a:ext>
            </a:extLst>
          </p:cNvPr>
          <p:cNvSpPr>
            <a:spLocks noGrp="1"/>
          </p:cNvSpPr>
          <p:nvPr>
            <p:ph type="title"/>
          </p:nvPr>
        </p:nvSpPr>
        <p:spPr>
          <a:xfrm>
            <a:off x="366963" y="257434"/>
            <a:ext cx="8410073" cy="753467"/>
          </a:xfrm>
        </p:spPr>
        <p:txBody>
          <a:bodyPr>
            <a:normAutofit fontScale="90000"/>
          </a:bodyPr>
          <a:lstStyle/>
          <a:p>
            <a:r>
              <a:rPr lang="en-US" dirty="0"/>
              <a:t>Conclusion</a:t>
            </a:r>
          </a:p>
        </p:txBody>
      </p:sp>
      <p:sp>
        <p:nvSpPr>
          <p:cNvPr id="3" name="Content Placeholder 2">
            <a:extLst>
              <a:ext uri="{FF2B5EF4-FFF2-40B4-BE49-F238E27FC236}">
                <a16:creationId xmlns:a16="http://schemas.microsoft.com/office/drawing/2014/main" id="{83F9428F-C0C0-6A44-BBF7-1EF5C83C5A47}"/>
              </a:ext>
            </a:extLst>
          </p:cNvPr>
          <p:cNvSpPr>
            <a:spLocks noGrp="1"/>
          </p:cNvSpPr>
          <p:nvPr>
            <p:ph idx="1"/>
          </p:nvPr>
        </p:nvSpPr>
        <p:spPr>
          <a:xfrm>
            <a:off x="366963" y="1084539"/>
            <a:ext cx="8559323" cy="5275384"/>
          </a:xfrm>
        </p:spPr>
        <p:txBody>
          <a:bodyPr>
            <a:normAutofit/>
          </a:bodyPr>
          <a:lstStyle/>
          <a:p>
            <a:pPr>
              <a:lnSpc>
                <a:spcPct val="110000"/>
              </a:lnSpc>
              <a:spcBef>
                <a:spcPts val="600"/>
              </a:spcBef>
              <a:spcAft>
                <a:spcPts val="0"/>
              </a:spcAft>
            </a:pPr>
            <a:r>
              <a:rPr lang="en-US" sz="2200" b="1" dirty="0">
                <a:solidFill>
                  <a:srgbClr val="FE6200"/>
                </a:solidFill>
              </a:rPr>
              <a:t>SeGraM:</a:t>
            </a:r>
            <a:r>
              <a:rPr lang="en-US" sz="2200" i="1" dirty="0">
                <a:solidFill>
                  <a:schemeClr val="tx1"/>
                </a:solidFill>
              </a:rPr>
              <a:t> First universal algorithm/hardware co-designed genomic mapping accelerator that supports:</a:t>
            </a:r>
          </a:p>
          <a:p>
            <a:pPr marL="935038" lvl="2" indent="-217488">
              <a:lnSpc>
                <a:spcPct val="110000"/>
              </a:lnSpc>
              <a:spcBef>
                <a:spcPts val="0"/>
              </a:spcBef>
              <a:spcAft>
                <a:spcPts val="0"/>
              </a:spcAft>
              <a:buClr>
                <a:srgbClr val="FE6200"/>
              </a:buClr>
            </a:pPr>
            <a:r>
              <a:rPr lang="en-US" sz="2200" dirty="0">
                <a:solidFill>
                  <a:schemeClr val="tx1"/>
                </a:solidFill>
              </a:rPr>
              <a:t>Sequence-to-graph (S2G) </a:t>
            </a:r>
            <a:r>
              <a:rPr lang="en-US" sz="2200" i="1" dirty="0">
                <a:solidFill>
                  <a:schemeClr val="tx1"/>
                </a:solidFill>
              </a:rPr>
              <a:t>&amp;</a:t>
            </a:r>
            <a:r>
              <a:rPr lang="en-US" sz="2200" dirty="0">
                <a:solidFill>
                  <a:schemeClr val="tx1"/>
                </a:solidFill>
              </a:rPr>
              <a:t> sequence-to-sequence (S2S) mapping</a:t>
            </a:r>
          </a:p>
          <a:p>
            <a:pPr marL="935038" lvl="2" indent="-217488">
              <a:lnSpc>
                <a:spcPct val="110000"/>
              </a:lnSpc>
              <a:spcBef>
                <a:spcPts val="0"/>
              </a:spcBef>
              <a:spcAft>
                <a:spcPts val="0"/>
              </a:spcAft>
              <a:buClr>
                <a:srgbClr val="FE6200"/>
              </a:buClr>
            </a:pPr>
            <a:r>
              <a:rPr lang="en-US" sz="2200" dirty="0">
                <a:solidFill>
                  <a:schemeClr val="tx1"/>
                </a:solidFill>
              </a:rPr>
              <a:t>Short &amp; long reads</a:t>
            </a:r>
          </a:p>
          <a:p>
            <a:pPr lvl="1" indent="-215900">
              <a:lnSpc>
                <a:spcPct val="110000"/>
              </a:lnSpc>
              <a:spcBef>
                <a:spcPts val="600"/>
              </a:spcBef>
              <a:spcAft>
                <a:spcPts val="0"/>
              </a:spcAft>
              <a:buClr>
                <a:srgbClr val="7030A0"/>
              </a:buClr>
            </a:pPr>
            <a:r>
              <a:rPr lang="en-US" sz="2200" b="1" dirty="0" err="1">
                <a:solidFill>
                  <a:srgbClr val="7030A0"/>
                </a:solidFill>
              </a:rPr>
              <a:t>MinSeed</a:t>
            </a:r>
            <a:r>
              <a:rPr lang="en-US" sz="2200" b="1" dirty="0">
                <a:solidFill>
                  <a:srgbClr val="7030A0"/>
                </a:solidFill>
              </a:rPr>
              <a:t>: </a:t>
            </a:r>
            <a:r>
              <a:rPr lang="en-US" sz="2200" i="1" dirty="0">
                <a:solidFill>
                  <a:schemeClr val="tx1"/>
                </a:solidFill>
              </a:rPr>
              <a:t>First minimizer-based seeding accelerator</a:t>
            </a:r>
          </a:p>
          <a:p>
            <a:pPr lvl="1" indent="-215900">
              <a:lnSpc>
                <a:spcPct val="110000"/>
              </a:lnSpc>
              <a:spcBef>
                <a:spcPts val="600"/>
              </a:spcBef>
              <a:spcAft>
                <a:spcPts val="0"/>
              </a:spcAft>
              <a:buClr>
                <a:srgbClr val="00B050"/>
              </a:buClr>
            </a:pPr>
            <a:r>
              <a:rPr lang="en-US" sz="2200" b="1" dirty="0">
                <a:solidFill>
                  <a:srgbClr val="00B050"/>
                </a:solidFill>
              </a:rPr>
              <a:t>BitAlign: </a:t>
            </a:r>
            <a:r>
              <a:rPr lang="en-US" sz="2200" i="1" dirty="0">
                <a:solidFill>
                  <a:schemeClr val="tx1"/>
                </a:solidFill>
              </a:rPr>
              <a:t>First (bitvector-based) S2G alignment accelerator</a:t>
            </a:r>
            <a:endParaRPr lang="en-US" sz="2200" b="1" dirty="0">
              <a:solidFill>
                <a:schemeClr val="tx1"/>
              </a:solidFill>
            </a:endParaRPr>
          </a:p>
          <a:p>
            <a:pPr>
              <a:lnSpc>
                <a:spcPct val="110000"/>
              </a:lnSpc>
              <a:spcAft>
                <a:spcPts val="0"/>
              </a:spcAft>
            </a:pPr>
            <a:r>
              <a:rPr lang="en-US" sz="2200" dirty="0">
                <a:solidFill>
                  <a:schemeClr val="tx1"/>
                </a:solidFill>
              </a:rPr>
              <a:t>SeGraM </a:t>
            </a:r>
            <a:r>
              <a:rPr lang="en-US" sz="2200" b="1" dirty="0">
                <a:solidFill>
                  <a:srgbClr val="C00000"/>
                </a:solidFill>
              </a:rPr>
              <a:t>supports</a:t>
            </a:r>
            <a:r>
              <a:rPr lang="en-US" sz="2200" dirty="0">
                <a:solidFill>
                  <a:schemeClr val="tx1"/>
                </a:solidFill>
              </a:rPr>
              <a:t> </a:t>
            </a:r>
            <a:r>
              <a:rPr lang="en-US" sz="2200" b="1" dirty="0">
                <a:solidFill>
                  <a:srgbClr val="C00000"/>
                </a:solidFill>
              </a:rPr>
              <a:t>multiple use cases:</a:t>
            </a:r>
          </a:p>
          <a:p>
            <a:pPr lvl="1">
              <a:lnSpc>
                <a:spcPct val="110000"/>
              </a:lnSpc>
              <a:spcBef>
                <a:spcPts val="600"/>
              </a:spcBef>
              <a:spcAft>
                <a:spcPts val="0"/>
              </a:spcAft>
            </a:pPr>
            <a:r>
              <a:rPr lang="en-US" sz="2200" dirty="0">
                <a:solidFill>
                  <a:schemeClr val="tx1"/>
                </a:solidFill>
              </a:rPr>
              <a:t>End-to-end S2G mapping</a:t>
            </a:r>
          </a:p>
          <a:p>
            <a:pPr lvl="1">
              <a:lnSpc>
                <a:spcPct val="110000"/>
              </a:lnSpc>
              <a:spcBef>
                <a:spcPts val="600"/>
              </a:spcBef>
              <a:spcAft>
                <a:spcPts val="0"/>
              </a:spcAft>
            </a:pPr>
            <a:r>
              <a:rPr lang="en-US" sz="2200" dirty="0">
                <a:solidFill>
                  <a:schemeClr val="tx1"/>
                </a:solidFill>
              </a:rPr>
              <a:t>S2G alignment</a:t>
            </a:r>
          </a:p>
          <a:p>
            <a:pPr lvl="1">
              <a:lnSpc>
                <a:spcPct val="110000"/>
              </a:lnSpc>
              <a:spcBef>
                <a:spcPts val="600"/>
              </a:spcBef>
              <a:spcAft>
                <a:spcPts val="0"/>
              </a:spcAft>
            </a:pPr>
            <a:r>
              <a:rPr lang="en-US" sz="2200" dirty="0">
                <a:solidFill>
                  <a:schemeClr val="tx1"/>
                </a:solidFill>
              </a:rPr>
              <a:t>S2S alignment</a:t>
            </a:r>
          </a:p>
          <a:p>
            <a:pPr lvl="1">
              <a:lnSpc>
                <a:spcPct val="110000"/>
              </a:lnSpc>
              <a:spcBef>
                <a:spcPts val="600"/>
              </a:spcBef>
              <a:spcAft>
                <a:spcPts val="0"/>
              </a:spcAft>
            </a:pPr>
            <a:r>
              <a:rPr lang="en-US" sz="2200" dirty="0">
                <a:solidFill>
                  <a:schemeClr val="tx1"/>
                </a:solidFill>
              </a:rPr>
              <a:t>Seeding</a:t>
            </a:r>
          </a:p>
          <a:p>
            <a:pPr>
              <a:lnSpc>
                <a:spcPct val="110000"/>
              </a:lnSpc>
              <a:spcAft>
                <a:spcPts val="0"/>
              </a:spcAft>
            </a:pPr>
            <a:r>
              <a:rPr lang="en-US" sz="2200" dirty="0">
                <a:solidFill>
                  <a:schemeClr val="tx1"/>
                </a:solidFill>
              </a:rPr>
              <a:t>SeGraM </a:t>
            </a:r>
            <a:r>
              <a:rPr lang="en-US" sz="2200" dirty="0">
                <a:solidFill>
                  <a:srgbClr val="0070C0"/>
                </a:solidFill>
              </a:rPr>
              <a:t>outperforms</a:t>
            </a:r>
            <a:r>
              <a:rPr lang="en-US" sz="2200" dirty="0">
                <a:solidFill>
                  <a:schemeClr val="tx1"/>
                </a:solidFill>
              </a:rPr>
              <a:t> </a:t>
            </a:r>
            <a:r>
              <a:rPr lang="en-US" sz="2200" dirty="0">
                <a:solidFill>
                  <a:srgbClr val="0070C0"/>
                </a:solidFill>
              </a:rPr>
              <a:t>state-of-the-art software &amp; hardware solutions</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DBC85339-0960-2D4F-9702-117C5339C90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6974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Self-Optimizing Memory Prefetchers</a:t>
            </a: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FE69F0E1-38D9-7E47-B26A-92332E195873}"/>
              </a:ext>
            </a:extLst>
          </p:cNvPr>
          <p:cNvSpPr>
            <a:spLocks noGrp="1"/>
          </p:cNvSpPr>
          <p:nvPr>
            <p:ph idx="1"/>
          </p:nvPr>
        </p:nvSpPr>
        <p:spPr/>
        <p:txBody>
          <a:bodyPr/>
          <a:lstStyle/>
          <a:p>
            <a:pPr marL="0" indent="0">
              <a:buNone/>
            </a:pPr>
            <a:r>
              <a:rPr lang="en-US" sz="1350" b="0" i="0" dirty="0">
                <a:solidFill>
                  <a:srgbClr val="000000"/>
                </a:solidFill>
                <a:effectLst/>
              </a:rPr>
              <a:t>Rahul </a:t>
            </a:r>
            <a:r>
              <a:rPr lang="en-US" sz="1350" b="0" i="0" dirty="0" err="1">
                <a:solidFill>
                  <a:srgbClr val="000000"/>
                </a:solidFill>
                <a:effectLst/>
              </a:rPr>
              <a:t>Bera</a:t>
            </a:r>
            <a:r>
              <a:rPr lang="en-US" sz="1350" b="0" i="0" dirty="0">
                <a:solidFill>
                  <a:srgbClr val="000000"/>
                </a:solidFill>
                <a:effectLst/>
              </a:rPr>
              <a:t>, Konstantinos </a:t>
            </a:r>
            <a:r>
              <a:rPr lang="en-US" sz="1350" b="0" i="0" dirty="0" err="1">
                <a:solidFill>
                  <a:srgbClr val="000000"/>
                </a:solidFill>
                <a:effectLst/>
              </a:rPr>
              <a:t>Kanellopoulos</a:t>
            </a:r>
            <a:r>
              <a:rPr lang="en-US" sz="1350" b="0" i="0" dirty="0">
                <a:solidFill>
                  <a:srgbClr val="000000"/>
                </a:solidFill>
                <a:effectLst/>
              </a:rPr>
              <a:t>, Anant Nori, Taha </a:t>
            </a:r>
            <a:r>
              <a:rPr lang="en-US" sz="1350" b="0" i="0" dirty="0" err="1">
                <a:solidFill>
                  <a:srgbClr val="000000"/>
                </a:solidFill>
                <a:effectLst/>
              </a:rPr>
              <a:t>Shahroodi</a:t>
            </a:r>
            <a:r>
              <a:rPr lang="en-US" sz="1350" b="0" i="0" dirty="0">
                <a:solidFill>
                  <a:srgbClr val="000000"/>
                </a:solidFill>
                <a:effectLst/>
              </a:rPr>
              <a:t>, Sreenivas </a:t>
            </a:r>
            <a:r>
              <a:rPr lang="en-US" sz="1350" b="0" i="0" dirty="0" err="1">
                <a:solidFill>
                  <a:srgbClr val="000000"/>
                </a:solidFill>
                <a:effectLst/>
              </a:rPr>
              <a:t>Subramoney</a:t>
            </a:r>
            <a:r>
              <a:rPr lang="en-US" sz="1350" b="0" i="0" dirty="0">
                <a:solidFill>
                  <a:srgbClr val="000000"/>
                </a:solidFill>
                <a:effectLst/>
              </a:rPr>
              <a:t>, and Onur Mutlu,</a:t>
            </a:r>
            <a:br>
              <a:rPr lang="en-US" sz="1350" b="0" i="0" dirty="0">
                <a:solidFill>
                  <a:srgbClr val="000000"/>
                </a:solidFill>
                <a:effectLst/>
              </a:rPr>
            </a:br>
            <a:r>
              <a:rPr lang="en-US" sz="1350" b="1" i="0" dirty="0">
                <a:solidFill>
                  <a:srgbClr val="0000FF"/>
                </a:solidFill>
                <a:effectLst/>
                <a:hlinkClick r:id="rId2">
                  <a:extLst>
                    <a:ext uri="{A12FA001-AC4F-418D-AE19-62706E023703}">
                      <ahyp:hlinkClr xmlns:ahyp="http://schemas.microsoft.com/office/drawing/2018/hyperlinkcolor" val="tx"/>
                    </a:ext>
                  </a:extLst>
                </a:hlinkClick>
              </a:rPr>
              <a:t>"Pythia: A Customizable Hardware Prefetching Framework Using Online Reinforcement Learning"</a:t>
            </a:r>
            <a:br>
              <a:rPr lang="en-US" sz="1350" b="0" i="0" dirty="0">
                <a:solidFill>
                  <a:srgbClr val="000000"/>
                </a:solidFill>
                <a:effectLst/>
              </a:rPr>
            </a:br>
            <a:r>
              <a:rPr lang="en-US" sz="1350" b="0" i="1" dirty="0">
                <a:solidFill>
                  <a:srgbClr val="000000"/>
                </a:solidFill>
                <a:effectLst/>
              </a:rPr>
              <a:t>Proceedings of the </a:t>
            </a:r>
            <a:r>
              <a:rPr lang="en-US" sz="1350" b="0" i="1" dirty="0">
                <a:solidFill>
                  <a:srgbClr val="000000"/>
                </a:solidFill>
                <a:effectLst/>
                <a:hlinkClick r:id="rId3"/>
              </a:rPr>
              <a:t>54th International Symposium on Microarchitecture</a:t>
            </a:r>
            <a:r>
              <a:rPr lang="en-US" sz="1350" b="0" i="1" dirty="0">
                <a:solidFill>
                  <a:srgbClr val="000000"/>
                </a:solidFill>
                <a:effectLst/>
              </a:rPr>
              <a:t> (</a:t>
            </a:r>
            <a:r>
              <a:rPr lang="en-US" sz="1350" b="1" i="1" dirty="0">
                <a:solidFill>
                  <a:srgbClr val="000000"/>
                </a:solidFill>
                <a:effectLst/>
              </a:rPr>
              <a:t>MICRO</a:t>
            </a:r>
            <a:r>
              <a:rPr lang="en-US" sz="1350" b="0" i="1" dirty="0">
                <a:solidFill>
                  <a:srgbClr val="000000"/>
                </a:solidFill>
                <a:effectLst/>
              </a:rPr>
              <a:t>)</a:t>
            </a:r>
            <a:r>
              <a:rPr lang="en-US" sz="1350" b="0" i="0" dirty="0">
                <a:solidFill>
                  <a:srgbClr val="000000"/>
                </a:solidFill>
                <a:effectLst/>
              </a:rPr>
              <a:t>, Virtual, October 2021.</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4"/>
              </a:rPr>
              <a:t>Slides (pptx)</a:t>
            </a:r>
            <a:r>
              <a:rPr lang="en-US" sz="1350" b="0" i="0" dirty="0">
                <a:solidFill>
                  <a:srgbClr val="000000"/>
                </a:solidFill>
                <a:effectLst/>
              </a:rPr>
              <a:t> </a:t>
            </a:r>
            <a:r>
              <a:rPr lang="en-US" sz="1350" b="0" i="0" dirty="0">
                <a:solidFill>
                  <a:srgbClr val="000000"/>
                </a:solidFill>
                <a:effectLst/>
                <a:hlinkClick r:id="rId5"/>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6"/>
              </a:rPr>
              <a:t>Short Talk Slides (pptx)</a:t>
            </a:r>
            <a:r>
              <a:rPr lang="en-US" sz="1350" b="0" i="0" dirty="0">
                <a:solidFill>
                  <a:srgbClr val="000000"/>
                </a:solidFill>
                <a:effectLst/>
              </a:rPr>
              <a:t> </a:t>
            </a:r>
            <a:r>
              <a:rPr lang="en-US" sz="1350" b="0" i="0" dirty="0">
                <a:solidFill>
                  <a:srgbClr val="000000"/>
                </a:solidFill>
                <a:effectLst/>
                <a:hlinkClick r:id="rId7"/>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8"/>
              </a:rPr>
              <a:t>Lightning Talk Slides (pptx)</a:t>
            </a:r>
            <a:r>
              <a:rPr lang="en-US" sz="1350" b="0" i="0" dirty="0">
                <a:solidFill>
                  <a:srgbClr val="000000"/>
                </a:solidFill>
                <a:effectLst/>
              </a:rPr>
              <a:t> </a:t>
            </a:r>
            <a:r>
              <a:rPr lang="en-US" sz="1350" b="0" i="0" dirty="0">
                <a:solidFill>
                  <a:srgbClr val="000000"/>
                </a:solidFill>
                <a:effectLst/>
                <a:hlinkClick r:id="rId9"/>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0"/>
              </a:rPr>
              <a:t>Talk Video</a:t>
            </a:r>
            <a:r>
              <a:rPr lang="en-US" sz="1350" b="0" i="0" dirty="0">
                <a:solidFill>
                  <a:srgbClr val="000000"/>
                </a:solidFill>
                <a:effectLst/>
              </a:rPr>
              <a:t> (20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1"/>
              </a:rPr>
              <a:t>Lightning Talk Video</a:t>
            </a:r>
            <a:r>
              <a:rPr lang="en-US" sz="1350" b="0" i="0" dirty="0">
                <a:solidFill>
                  <a:srgbClr val="000000"/>
                </a:solidFill>
                <a:effectLst/>
              </a:rPr>
              <a:t> (1.5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2"/>
              </a:rPr>
              <a:t>Pythia Source Code (Officially Artifact Evaluated with All Badges)</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3"/>
              </a:rPr>
              <a:t>arXiv version</a:t>
            </a:r>
            <a:r>
              <a:rPr lang="en-US" sz="1350" b="0" i="0" dirty="0">
                <a:solidFill>
                  <a:srgbClr val="000000"/>
                </a:solidFill>
                <a:effectLst/>
              </a:rPr>
              <a:t>]</a:t>
            </a:r>
            <a:br>
              <a:rPr lang="en-US" sz="1350" b="0" i="0" dirty="0">
                <a:solidFill>
                  <a:srgbClr val="000000"/>
                </a:solidFill>
                <a:effectLst/>
              </a:rPr>
            </a:br>
            <a:r>
              <a:rPr lang="en-US" sz="1350" b="1" i="1" dirty="0">
                <a:solidFill>
                  <a:srgbClr val="FF0000"/>
                </a:solidFill>
                <a:effectLst/>
              </a:rPr>
              <a:t>Officially artifact evaluated as available, reusable and reproducible.</a:t>
            </a:r>
            <a:endParaRPr lang="en-US" sz="1350" b="0" i="0" dirty="0">
              <a:solidFill>
                <a:srgbClr val="FF0000"/>
              </a:solidFill>
              <a:effectLst/>
            </a:endParaRPr>
          </a:p>
          <a:p>
            <a:pPr marL="0" indent="0">
              <a:buNone/>
            </a:pPr>
            <a:br>
              <a:rPr lang="en-US" sz="1350" dirty="0"/>
            </a:br>
            <a:endParaRPr lang="en-US" sz="1350" dirty="0"/>
          </a:p>
        </p:txBody>
      </p:sp>
      <p:sp>
        <p:nvSpPr>
          <p:cNvPr id="6" name="TextBox 5">
            <a:extLst>
              <a:ext uri="{FF2B5EF4-FFF2-40B4-BE49-F238E27FC236}">
                <a16:creationId xmlns:a16="http://schemas.microsoft.com/office/drawing/2014/main" id="{3180D2CD-D1FB-7F4E-9E0F-D796E4F1735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4">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2" name="Picture 1">
            <a:extLst>
              <a:ext uri="{FF2B5EF4-FFF2-40B4-BE49-F238E27FC236}">
                <a16:creationId xmlns:a16="http://schemas.microsoft.com/office/drawing/2014/main" id="{30B2B886-1DE2-7B4A-21DD-77D598A1D321}"/>
              </a:ext>
            </a:extLst>
          </p:cNvPr>
          <p:cNvPicPr>
            <a:picLocks noChangeAspect="1"/>
          </p:cNvPicPr>
          <p:nvPr/>
        </p:nvPicPr>
        <p:blipFill>
          <a:blip r:embed="rId15"/>
          <a:stretch>
            <a:fillRect/>
          </a:stretch>
        </p:blipFill>
        <p:spPr>
          <a:xfrm>
            <a:off x="685800" y="3778575"/>
            <a:ext cx="7772400" cy="2674761"/>
          </a:xfrm>
          <a:prstGeom prst="rect">
            <a:avLst/>
          </a:prstGeom>
        </p:spPr>
      </p:pic>
    </p:spTree>
    <p:extLst>
      <p:ext uri="{BB962C8B-B14F-4D97-AF65-F5344CB8AC3E}">
        <p14:creationId xmlns:p14="http://schemas.microsoft.com/office/powerpoint/2010/main" val="23750063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54F4-22A3-2780-0395-9FECC76AAA83}"/>
              </a:ext>
            </a:extLst>
          </p:cNvPr>
          <p:cNvSpPr>
            <a:spLocks noGrp="1"/>
          </p:cNvSpPr>
          <p:nvPr>
            <p:ph type="title"/>
          </p:nvPr>
        </p:nvSpPr>
        <p:spPr/>
        <p:txBody>
          <a:bodyPr/>
          <a:lstStyle/>
          <a:p>
            <a:r>
              <a:rPr lang="en-US" dirty="0"/>
              <a:t>Learning-Based Off-Chip Load Predictors</a:t>
            </a:r>
          </a:p>
        </p:txBody>
      </p:sp>
      <p:sp>
        <p:nvSpPr>
          <p:cNvPr id="3" name="Content Placeholder 2">
            <a:extLst>
              <a:ext uri="{FF2B5EF4-FFF2-40B4-BE49-F238E27FC236}">
                <a16:creationId xmlns:a16="http://schemas.microsoft.com/office/drawing/2014/main" id="{C96A31D7-E14C-2A49-976E-FCAC9C80BD4C}"/>
              </a:ext>
            </a:extLst>
          </p:cNvPr>
          <p:cNvSpPr>
            <a:spLocks noGrp="1"/>
          </p:cNvSpPr>
          <p:nvPr>
            <p:ph idx="1"/>
          </p:nvPr>
        </p:nvSpPr>
        <p:spPr/>
        <p:txBody>
          <a:bodyPr/>
          <a:lstStyle/>
          <a:p>
            <a:r>
              <a:rPr lang="en-US" b="1" dirty="0">
                <a:solidFill>
                  <a:srgbClr val="FF0000"/>
                </a:solidFill>
              </a:rPr>
              <a:t>Best Paper Award at MICRO 2022</a:t>
            </a:r>
          </a:p>
        </p:txBody>
      </p:sp>
      <p:sp>
        <p:nvSpPr>
          <p:cNvPr id="4" name="Slide Number Placeholder 3">
            <a:extLst>
              <a:ext uri="{FF2B5EF4-FFF2-40B4-BE49-F238E27FC236}">
                <a16:creationId xmlns:a16="http://schemas.microsoft.com/office/drawing/2014/main" id="{A9E616E4-45E4-AF92-9631-A68A275CFF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CB0D5613-3CA0-FC5A-F158-60D3E41987F1}"/>
              </a:ext>
            </a:extLst>
          </p:cNvPr>
          <p:cNvPicPr>
            <a:picLocks noChangeAspect="1"/>
          </p:cNvPicPr>
          <p:nvPr/>
        </p:nvPicPr>
        <p:blipFill>
          <a:blip r:embed="rId2"/>
          <a:stretch>
            <a:fillRect/>
          </a:stretch>
        </p:blipFill>
        <p:spPr>
          <a:xfrm>
            <a:off x="30420" y="2420888"/>
            <a:ext cx="8880218" cy="2816935"/>
          </a:xfrm>
          <a:prstGeom prst="rect">
            <a:avLst/>
          </a:prstGeom>
        </p:spPr>
      </p:pic>
      <p:sp>
        <p:nvSpPr>
          <p:cNvPr id="6" name="TextBox 5">
            <a:extLst>
              <a:ext uri="{FF2B5EF4-FFF2-40B4-BE49-F238E27FC236}">
                <a16:creationId xmlns:a16="http://schemas.microsoft.com/office/drawing/2014/main" id="{B5EACA9C-69E8-DB22-BDD8-D639266CB9DA}"/>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26394812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1B9-7275-6DEA-14CF-9B0D318FD1F6}"/>
              </a:ext>
            </a:extLst>
          </p:cNvPr>
          <p:cNvSpPr>
            <a:spLocks noGrp="1"/>
          </p:cNvSpPr>
          <p:nvPr>
            <p:ph type="title"/>
          </p:nvPr>
        </p:nvSpPr>
        <p:spPr/>
        <p:txBody>
          <a:bodyPr/>
          <a:lstStyle/>
          <a:p>
            <a:r>
              <a:rPr lang="en-US" dirty="0"/>
              <a:t>Self-Optimizing Hybrid SSD Controllers</a:t>
            </a:r>
          </a:p>
        </p:txBody>
      </p:sp>
      <p:sp>
        <p:nvSpPr>
          <p:cNvPr id="3" name="Content Placeholder 2">
            <a:extLst>
              <a:ext uri="{FF2B5EF4-FFF2-40B4-BE49-F238E27FC236}">
                <a16:creationId xmlns:a16="http://schemas.microsoft.com/office/drawing/2014/main" id="{FF052A9A-6C73-D49A-88C9-EF3B15FF9B8C}"/>
              </a:ext>
            </a:extLst>
          </p:cNvPr>
          <p:cNvSpPr>
            <a:spLocks noGrp="1"/>
          </p:cNvSpPr>
          <p:nvPr>
            <p:ph idx="1"/>
          </p:nvPr>
        </p:nvSpPr>
        <p:spPr>
          <a:xfrm>
            <a:off x="251520" y="997529"/>
            <a:ext cx="8610600" cy="5193723"/>
          </a:xfrm>
        </p:spPr>
        <p:txBody>
          <a:bodyPr/>
          <a:lstStyle/>
          <a:p>
            <a:pPr marL="0" indent="0" algn="l">
              <a:buNone/>
            </a:pP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Rakesh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Rahul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Bera</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Nastaran Hajinazar, David Novo, Juan Gomez-Luna,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"Sibyl: Adaptive and Extensible Data Placement in Hybrid Storage Systems Using Online Reinforcement Learning"</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49th International Symposium on Computer Architecture</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ISCA</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New York, June 2022.</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Sibyl Source Code</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Talk Video</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(16 minutes)]</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4B7406B7-3676-B7E3-54D7-1B0297DACA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2D112AAC-6F49-F149-A24A-59A0298C44AE}"/>
              </a:ext>
            </a:extLst>
          </p:cNvPr>
          <p:cNvPicPr>
            <a:picLocks noChangeAspect="1"/>
          </p:cNvPicPr>
          <p:nvPr/>
        </p:nvPicPr>
        <p:blipFill>
          <a:blip r:embed="rId9"/>
          <a:stretch>
            <a:fillRect/>
          </a:stretch>
        </p:blipFill>
        <p:spPr>
          <a:xfrm>
            <a:off x="230717" y="4437112"/>
            <a:ext cx="8661763" cy="1808935"/>
          </a:xfrm>
          <a:prstGeom prst="rect">
            <a:avLst/>
          </a:prstGeom>
        </p:spPr>
      </p:pic>
      <p:sp>
        <p:nvSpPr>
          <p:cNvPr id="6" name="TextBox 5">
            <a:extLst>
              <a:ext uri="{FF2B5EF4-FFF2-40B4-BE49-F238E27FC236}">
                <a16:creationId xmlns:a16="http://schemas.microsoft.com/office/drawing/2014/main" id="{BB53EE93-F20E-429E-2EC4-DA6DB0ED1BF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https://arxiv.org/pdf/2205.07394.pdf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475408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dirty="0">
                <a:latin typeface="Garamond" charset="0"/>
              </a:rPr>
              <a:t>Self-Optimizing Memory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solidFill>
                  <a:srgbClr val="0000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40817815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412776"/>
            <a:ext cx="7924800" cy="1752600"/>
          </a:xfrm>
        </p:spPr>
        <p:txBody>
          <a:bodyPr/>
          <a:lstStyle/>
          <a:p>
            <a:pPr algn="ctr"/>
            <a:r>
              <a:rPr lang="en-US" b="1" dirty="0"/>
              <a:t>Pythia: </a:t>
            </a:r>
            <a:r>
              <a:rPr lang="en-US" dirty="0"/>
              <a:t>Prefetching using</a:t>
            </a:r>
            <a:br>
              <a:rPr lang="en-US" dirty="0"/>
            </a:br>
            <a:r>
              <a:rPr lang="en-US" dirty="0"/>
              <a:t>Reinforcement Learning </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9662139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Self-Optimizing Memory Prefetchers</a:t>
            </a: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FE69F0E1-38D9-7E47-B26A-92332E195873}"/>
              </a:ext>
            </a:extLst>
          </p:cNvPr>
          <p:cNvSpPr>
            <a:spLocks noGrp="1"/>
          </p:cNvSpPr>
          <p:nvPr>
            <p:ph idx="1"/>
          </p:nvPr>
        </p:nvSpPr>
        <p:spPr/>
        <p:txBody>
          <a:bodyPr/>
          <a:lstStyle/>
          <a:p>
            <a:pPr marL="0" indent="0">
              <a:buNone/>
            </a:pPr>
            <a:r>
              <a:rPr lang="en-US" sz="1350" b="0" i="0" dirty="0">
                <a:solidFill>
                  <a:srgbClr val="000000"/>
                </a:solidFill>
                <a:effectLst/>
              </a:rPr>
              <a:t>Rahul </a:t>
            </a:r>
            <a:r>
              <a:rPr lang="en-US" sz="1350" b="0" i="0" dirty="0" err="1">
                <a:solidFill>
                  <a:srgbClr val="000000"/>
                </a:solidFill>
                <a:effectLst/>
              </a:rPr>
              <a:t>Bera</a:t>
            </a:r>
            <a:r>
              <a:rPr lang="en-US" sz="1350" b="0" i="0" dirty="0">
                <a:solidFill>
                  <a:srgbClr val="000000"/>
                </a:solidFill>
                <a:effectLst/>
              </a:rPr>
              <a:t>, Konstantinos </a:t>
            </a:r>
            <a:r>
              <a:rPr lang="en-US" sz="1350" b="0" i="0" dirty="0" err="1">
                <a:solidFill>
                  <a:srgbClr val="000000"/>
                </a:solidFill>
                <a:effectLst/>
              </a:rPr>
              <a:t>Kanellopoulos</a:t>
            </a:r>
            <a:r>
              <a:rPr lang="en-US" sz="1350" b="0" i="0" dirty="0">
                <a:solidFill>
                  <a:srgbClr val="000000"/>
                </a:solidFill>
                <a:effectLst/>
              </a:rPr>
              <a:t>, Anant Nori, Taha </a:t>
            </a:r>
            <a:r>
              <a:rPr lang="en-US" sz="1350" b="0" i="0" dirty="0" err="1">
                <a:solidFill>
                  <a:srgbClr val="000000"/>
                </a:solidFill>
                <a:effectLst/>
              </a:rPr>
              <a:t>Shahroodi</a:t>
            </a:r>
            <a:r>
              <a:rPr lang="en-US" sz="1350" b="0" i="0" dirty="0">
                <a:solidFill>
                  <a:srgbClr val="000000"/>
                </a:solidFill>
                <a:effectLst/>
              </a:rPr>
              <a:t>, Sreenivas </a:t>
            </a:r>
            <a:r>
              <a:rPr lang="en-US" sz="1350" b="0" i="0" dirty="0" err="1">
                <a:solidFill>
                  <a:srgbClr val="000000"/>
                </a:solidFill>
                <a:effectLst/>
              </a:rPr>
              <a:t>Subramoney</a:t>
            </a:r>
            <a:r>
              <a:rPr lang="en-US" sz="1350" b="0" i="0" dirty="0">
                <a:solidFill>
                  <a:srgbClr val="000000"/>
                </a:solidFill>
                <a:effectLst/>
              </a:rPr>
              <a:t>, and Onur Mutlu,</a:t>
            </a:r>
            <a:br>
              <a:rPr lang="en-US" sz="1350" b="0" i="0" dirty="0">
                <a:solidFill>
                  <a:srgbClr val="000000"/>
                </a:solidFill>
                <a:effectLst/>
              </a:rPr>
            </a:br>
            <a:r>
              <a:rPr lang="en-US" sz="1350" b="1" i="0" dirty="0">
                <a:solidFill>
                  <a:srgbClr val="0000FF"/>
                </a:solidFill>
                <a:effectLst/>
                <a:hlinkClick r:id="rId2">
                  <a:extLst>
                    <a:ext uri="{A12FA001-AC4F-418D-AE19-62706E023703}">
                      <ahyp:hlinkClr xmlns:ahyp="http://schemas.microsoft.com/office/drawing/2018/hyperlinkcolor" val="tx"/>
                    </a:ext>
                  </a:extLst>
                </a:hlinkClick>
              </a:rPr>
              <a:t>"Pythia: A Customizable Hardware Prefetching Framework Using Online Reinforcement Learning"</a:t>
            </a:r>
            <a:br>
              <a:rPr lang="en-US" sz="1350" b="0" i="0" dirty="0">
                <a:solidFill>
                  <a:srgbClr val="000000"/>
                </a:solidFill>
                <a:effectLst/>
              </a:rPr>
            </a:br>
            <a:r>
              <a:rPr lang="en-US" sz="1350" b="0" i="1" dirty="0">
                <a:solidFill>
                  <a:srgbClr val="000000"/>
                </a:solidFill>
                <a:effectLst/>
              </a:rPr>
              <a:t>Proceedings of the </a:t>
            </a:r>
            <a:r>
              <a:rPr lang="en-US" sz="1350" b="0" i="1" dirty="0">
                <a:solidFill>
                  <a:srgbClr val="000000"/>
                </a:solidFill>
                <a:effectLst/>
                <a:hlinkClick r:id="rId3"/>
              </a:rPr>
              <a:t>54th International Symposium on Microarchitecture</a:t>
            </a:r>
            <a:r>
              <a:rPr lang="en-US" sz="1350" b="0" i="1" dirty="0">
                <a:solidFill>
                  <a:srgbClr val="000000"/>
                </a:solidFill>
                <a:effectLst/>
              </a:rPr>
              <a:t> (</a:t>
            </a:r>
            <a:r>
              <a:rPr lang="en-US" sz="1350" b="1" i="1" dirty="0">
                <a:solidFill>
                  <a:srgbClr val="000000"/>
                </a:solidFill>
                <a:effectLst/>
              </a:rPr>
              <a:t>MICRO</a:t>
            </a:r>
            <a:r>
              <a:rPr lang="en-US" sz="1350" b="0" i="1" dirty="0">
                <a:solidFill>
                  <a:srgbClr val="000000"/>
                </a:solidFill>
                <a:effectLst/>
              </a:rPr>
              <a:t>)</a:t>
            </a:r>
            <a:r>
              <a:rPr lang="en-US" sz="1350" b="0" i="0" dirty="0">
                <a:solidFill>
                  <a:srgbClr val="000000"/>
                </a:solidFill>
                <a:effectLst/>
              </a:rPr>
              <a:t>, Virtual, October 2021.</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4"/>
              </a:rPr>
              <a:t>Slides (pptx)</a:t>
            </a:r>
            <a:r>
              <a:rPr lang="en-US" sz="1350" b="0" i="0" dirty="0">
                <a:solidFill>
                  <a:srgbClr val="000000"/>
                </a:solidFill>
                <a:effectLst/>
              </a:rPr>
              <a:t> </a:t>
            </a:r>
            <a:r>
              <a:rPr lang="en-US" sz="1350" b="0" i="0" dirty="0">
                <a:solidFill>
                  <a:srgbClr val="000000"/>
                </a:solidFill>
                <a:effectLst/>
                <a:hlinkClick r:id="rId5"/>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6"/>
              </a:rPr>
              <a:t>Short Talk Slides (pptx)</a:t>
            </a:r>
            <a:r>
              <a:rPr lang="en-US" sz="1350" b="0" i="0" dirty="0">
                <a:solidFill>
                  <a:srgbClr val="000000"/>
                </a:solidFill>
                <a:effectLst/>
              </a:rPr>
              <a:t> </a:t>
            </a:r>
            <a:r>
              <a:rPr lang="en-US" sz="1350" b="0" i="0" dirty="0">
                <a:solidFill>
                  <a:srgbClr val="000000"/>
                </a:solidFill>
                <a:effectLst/>
                <a:hlinkClick r:id="rId7"/>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8"/>
              </a:rPr>
              <a:t>Lightning Talk Slides (pptx)</a:t>
            </a:r>
            <a:r>
              <a:rPr lang="en-US" sz="1350" b="0" i="0" dirty="0">
                <a:solidFill>
                  <a:srgbClr val="000000"/>
                </a:solidFill>
                <a:effectLst/>
              </a:rPr>
              <a:t> </a:t>
            </a:r>
            <a:r>
              <a:rPr lang="en-US" sz="1350" b="0" i="0" dirty="0">
                <a:solidFill>
                  <a:srgbClr val="000000"/>
                </a:solidFill>
                <a:effectLst/>
                <a:hlinkClick r:id="rId9"/>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0"/>
              </a:rPr>
              <a:t>Talk Video</a:t>
            </a:r>
            <a:r>
              <a:rPr lang="en-US" sz="1350" b="0" i="0" dirty="0">
                <a:solidFill>
                  <a:srgbClr val="000000"/>
                </a:solidFill>
                <a:effectLst/>
              </a:rPr>
              <a:t> (20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1"/>
              </a:rPr>
              <a:t>Lightning Talk Video</a:t>
            </a:r>
            <a:r>
              <a:rPr lang="en-US" sz="1350" b="0" i="0" dirty="0">
                <a:solidFill>
                  <a:srgbClr val="000000"/>
                </a:solidFill>
                <a:effectLst/>
              </a:rPr>
              <a:t> (1.5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2"/>
              </a:rPr>
              <a:t>Pythia Source Code (Officially Artifact Evaluated with All Badges)</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3"/>
              </a:rPr>
              <a:t>arXiv version</a:t>
            </a:r>
            <a:r>
              <a:rPr lang="en-US" sz="1350" b="0" i="0" dirty="0">
                <a:solidFill>
                  <a:srgbClr val="000000"/>
                </a:solidFill>
                <a:effectLst/>
              </a:rPr>
              <a:t>]</a:t>
            </a:r>
            <a:br>
              <a:rPr lang="en-US" sz="1350" b="0" i="0" dirty="0">
                <a:solidFill>
                  <a:srgbClr val="000000"/>
                </a:solidFill>
                <a:effectLst/>
              </a:rPr>
            </a:br>
            <a:r>
              <a:rPr lang="en-US" sz="1350" b="1" i="1" dirty="0">
                <a:solidFill>
                  <a:srgbClr val="FF0000"/>
                </a:solidFill>
                <a:effectLst/>
              </a:rPr>
              <a:t>Officially artifact evaluated as available, reusable and reproducible.</a:t>
            </a:r>
            <a:endParaRPr lang="en-US" sz="1350" b="0" i="0" dirty="0">
              <a:solidFill>
                <a:srgbClr val="FF0000"/>
              </a:solidFill>
              <a:effectLst/>
            </a:endParaRPr>
          </a:p>
          <a:p>
            <a:pPr marL="0" indent="0">
              <a:buNone/>
            </a:pPr>
            <a:br>
              <a:rPr lang="en-US" sz="1350" dirty="0"/>
            </a:br>
            <a:endParaRPr lang="en-US" sz="1350" dirty="0"/>
          </a:p>
        </p:txBody>
      </p:sp>
      <p:sp>
        <p:nvSpPr>
          <p:cNvPr id="6" name="TextBox 5">
            <a:extLst>
              <a:ext uri="{FF2B5EF4-FFF2-40B4-BE49-F238E27FC236}">
                <a16:creationId xmlns:a16="http://schemas.microsoft.com/office/drawing/2014/main" id="{3180D2CD-D1FB-7F4E-9E0F-D796E4F1735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4">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2" name="Picture 1">
            <a:extLst>
              <a:ext uri="{FF2B5EF4-FFF2-40B4-BE49-F238E27FC236}">
                <a16:creationId xmlns:a16="http://schemas.microsoft.com/office/drawing/2014/main" id="{30B2B886-1DE2-7B4A-21DD-77D598A1D321}"/>
              </a:ext>
            </a:extLst>
          </p:cNvPr>
          <p:cNvPicPr>
            <a:picLocks noChangeAspect="1"/>
          </p:cNvPicPr>
          <p:nvPr/>
        </p:nvPicPr>
        <p:blipFill>
          <a:blip r:embed="rId15"/>
          <a:stretch>
            <a:fillRect/>
          </a:stretch>
        </p:blipFill>
        <p:spPr>
          <a:xfrm>
            <a:off x="685800" y="3778575"/>
            <a:ext cx="7772400" cy="2674761"/>
          </a:xfrm>
          <a:prstGeom prst="rect">
            <a:avLst/>
          </a:prstGeom>
        </p:spPr>
      </p:pic>
    </p:spTree>
    <p:extLst>
      <p:ext uri="{BB962C8B-B14F-4D97-AF65-F5344CB8AC3E}">
        <p14:creationId xmlns:p14="http://schemas.microsoft.com/office/powerpoint/2010/main" val="111278533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Pythia</a:t>
            </a:r>
            <a:endParaRPr kumimoji="0" lang="en-US" sz="62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pic>
        <p:nvPicPr>
          <p:cNvPr id="8" name="Picture 7">
            <a:extLst>
              <a:ext uri="{FF2B5EF4-FFF2-40B4-BE49-F238E27FC236}">
                <a16:creationId xmlns:a16="http://schemas.microsoft.com/office/drawing/2014/main" id="{FD298C08-FC93-E646-B31F-6B7F8C471F3A}"/>
              </a:ext>
            </a:extLst>
          </p:cNvPr>
          <p:cNvPicPr>
            <a:picLocks noChangeAspect="1"/>
          </p:cNvPicPr>
          <p:nvPr/>
        </p:nvPicPr>
        <p:blipFill>
          <a:blip r:embed="rId7"/>
          <a:stretch>
            <a:fillRect/>
          </a:stretch>
        </p:blipFill>
        <p:spPr>
          <a:xfrm>
            <a:off x="6127264" y="113396"/>
            <a:ext cx="908812" cy="903791"/>
          </a:xfrm>
          <a:prstGeom prst="rect">
            <a:avLst/>
          </a:prstGeom>
        </p:spPr>
      </p:pic>
      <p:pic>
        <p:nvPicPr>
          <p:cNvPr id="9" name="Picture 8">
            <a:extLst>
              <a:ext uri="{FF2B5EF4-FFF2-40B4-BE49-F238E27FC236}">
                <a16:creationId xmlns:a16="http://schemas.microsoft.com/office/drawing/2014/main" id="{F5EDFA81-19D9-314E-9BB1-888EB0FFA586}"/>
              </a:ext>
            </a:extLst>
          </p:cNvPr>
          <p:cNvPicPr>
            <a:picLocks noChangeAspect="1"/>
          </p:cNvPicPr>
          <p:nvPr/>
        </p:nvPicPr>
        <p:blipFill>
          <a:blip r:embed="rId8"/>
          <a:stretch>
            <a:fillRect/>
          </a:stretch>
        </p:blipFill>
        <p:spPr>
          <a:xfrm>
            <a:off x="7125746" y="113395"/>
            <a:ext cx="908812" cy="903791"/>
          </a:xfrm>
          <a:prstGeom prst="rect">
            <a:avLst/>
          </a:prstGeom>
        </p:spPr>
      </p:pic>
      <p:pic>
        <p:nvPicPr>
          <p:cNvPr id="10" name="Picture 9">
            <a:extLst>
              <a:ext uri="{FF2B5EF4-FFF2-40B4-BE49-F238E27FC236}">
                <a16:creationId xmlns:a16="http://schemas.microsoft.com/office/drawing/2014/main" id="{D3C7A674-47D3-FB49-A74C-491B52491BA3}"/>
              </a:ext>
            </a:extLst>
          </p:cNvPr>
          <p:cNvPicPr>
            <a:picLocks noChangeAspect="1"/>
          </p:cNvPicPr>
          <p:nvPr/>
        </p:nvPicPr>
        <p:blipFill>
          <a:blip r:embed="rId9"/>
          <a:stretch>
            <a:fillRect/>
          </a:stretch>
        </p:blipFill>
        <p:spPr>
          <a:xfrm>
            <a:off x="8124229" y="113394"/>
            <a:ext cx="908812" cy="903791"/>
          </a:xfrm>
          <a:prstGeom prst="rect">
            <a:avLst/>
          </a:prstGeom>
        </p:spPr>
      </p:pic>
      <p:sp>
        <p:nvSpPr>
          <p:cNvPr id="5" name="TextBox 4">
            <a:extLst>
              <a:ext uri="{FF2B5EF4-FFF2-40B4-BE49-F238E27FC236}">
                <a16:creationId xmlns:a16="http://schemas.microsoft.com/office/drawing/2014/main" id="{6ED748E9-D2F2-4145-9728-0B85031E8E5C}"/>
              </a:ext>
            </a:extLst>
          </p:cNvPr>
          <p:cNvSpPr txBox="1"/>
          <p:nvPr/>
        </p:nvSpPr>
        <p:spPr>
          <a:xfrm>
            <a:off x="1940510" y="5020679"/>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10"/>
              </a:rPr>
              <a:t>https://github.com/CMU-SAFARI/Pythia</a:t>
            </a:r>
            <a:endPar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2132311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B787024-1CDB-D24A-B90F-7E6CF173F204}"/>
              </a:ext>
            </a:extLst>
          </p:cNvPr>
          <p:cNvSpPr/>
          <p:nvPr/>
        </p:nvSpPr>
        <p:spPr>
          <a:xfrm>
            <a:off x="24714" y="774357"/>
            <a:ext cx="9061622" cy="107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FBE8B71-B563-A143-B242-43734D3BC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279" y="4973434"/>
            <a:ext cx="1673441" cy="1753128"/>
          </a:xfrm>
          <a:prstGeom prst="rect">
            <a:avLst/>
          </a:prstGeom>
        </p:spPr>
      </p:pic>
      <p:pic>
        <p:nvPicPr>
          <p:cNvPr id="7" name="Picture 6">
            <a:extLst>
              <a:ext uri="{FF2B5EF4-FFF2-40B4-BE49-F238E27FC236}">
                <a16:creationId xmlns:a16="http://schemas.microsoft.com/office/drawing/2014/main" id="{987A405C-66E6-634B-814C-50B63DFE0B97}"/>
              </a:ext>
            </a:extLst>
          </p:cNvPr>
          <p:cNvPicPr>
            <a:picLocks noChangeAspect="1"/>
          </p:cNvPicPr>
          <p:nvPr/>
        </p:nvPicPr>
        <p:blipFill>
          <a:blip r:embed="rId4"/>
          <a:stretch>
            <a:fillRect/>
          </a:stretch>
        </p:blipFill>
        <p:spPr>
          <a:xfrm>
            <a:off x="51604" y="2085219"/>
            <a:ext cx="899983" cy="899983"/>
          </a:xfrm>
          <a:prstGeom prst="rect">
            <a:avLst/>
          </a:prstGeom>
        </p:spPr>
      </p:pic>
      <p:pic>
        <p:nvPicPr>
          <p:cNvPr id="8" name="Picture 7">
            <a:extLst>
              <a:ext uri="{FF2B5EF4-FFF2-40B4-BE49-F238E27FC236}">
                <a16:creationId xmlns:a16="http://schemas.microsoft.com/office/drawing/2014/main" id="{BCB92004-03B8-784A-A6EB-02608CFD8BE6}"/>
              </a:ext>
            </a:extLst>
          </p:cNvPr>
          <p:cNvPicPr>
            <a:picLocks noChangeAspect="1"/>
          </p:cNvPicPr>
          <p:nvPr/>
        </p:nvPicPr>
        <p:blipFill rotWithShape="1">
          <a:blip r:embed="rId5"/>
          <a:srcRect l="7996" t="12574" r="5631" b="15837"/>
          <a:stretch/>
        </p:blipFill>
        <p:spPr>
          <a:xfrm>
            <a:off x="1531326" y="2196348"/>
            <a:ext cx="1435957" cy="677727"/>
          </a:xfrm>
          <a:prstGeom prst="rect">
            <a:avLst/>
          </a:prstGeom>
        </p:spPr>
      </p:pic>
      <p:pic>
        <p:nvPicPr>
          <p:cNvPr id="9" name="Picture 8">
            <a:extLst>
              <a:ext uri="{FF2B5EF4-FFF2-40B4-BE49-F238E27FC236}">
                <a16:creationId xmlns:a16="http://schemas.microsoft.com/office/drawing/2014/main" id="{020A06D0-19E6-EA4C-B0B7-7A57B2E63436}"/>
              </a:ext>
            </a:extLst>
          </p:cNvPr>
          <p:cNvPicPr>
            <a:picLocks noChangeAspect="1"/>
          </p:cNvPicPr>
          <p:nvPr/>
        </p:nvPicPr>
        <p:blipFill>
          <a:blip r:embed="rId6"/>
          <a:stretch>
            <a:fillRect/>
          </a:stretch>
        </p:blipFill>
        <p:spPr>
          <a:xfrm>
            <a:off x="3971151" y="2135744"/>
            <a:ext cx="1349974" cy="899983"/>
          </a:xfrm>
          <a:prstGeom prst="rect">
            <a:avLst/>
          </a:prstGeom>
        </p:spPr>
      </p:pic>
      <p:pic>
        <p:nvPicPr>
          <p:cNvPr id="10" name="Picture 9">
            <a:extLst>
              <a:ext uri="{FF2B5EF4-FFF2-40B4-BE49-F238E27FC236}">
                <a16:creationId xmlns:a16="http://schemas.microsoft.com/office/drawing/2014/main" id="{F63A9C7E-7A86-CA41-898D-58A43FC88971}"/>
              </a:ext>
            </a:extLst>
          </p:cNvPr>
          <p:cNvPicPr>
            <a:picLocks noChangeAspect="1"/>
          </p:cNvPicPr>
          <p:nvPr/>
        </p:nvPicPr>
        <p:blipFill>
          <a:blip r:embed="rId7"/>
          <a:stretch>
            <a:fillRect/>
          </a:stretch>
        </p:blipFill>
        <p:spPr>
          <a:xfrm>
            <a:off x="7148386" y="2094693"/>
            <a:ext cx="1349974" cy="1334307"/>
          </a:xfrm>
          <a:prstGeom prst="rect">
            <a:avLst/>
          </a:prstGeom>
        </p:spPr>
      </p:pic>
      <p:sp>
        <p:nvSpPr>
          <p:cNvPr id="11" name="Multiply 10">
            <a:extLst>
              <a:ext uri="{FF2B5EF4-FFF2-40B4-BE49-F238E27FC236}">
                <a16:creationId xmlns:a16="http://schemas.microsoft.com/office/drawing/2014/main" id="{FFBC5EF7-E6A4-2D46-A36B-C4D471BA5C6A}"/>
              </a:ext>
            </a:extLst>
          </p:cNvPr>
          <p:cNvSpPr/>
          <p:nvPr/>
        </p:nvSpPr>
        <p:spPr>
          <a:xfrm>
            <a:off x="7293577" y="2135744"/>
            <a:ext cx="1059592" cy="1059592"/>
          </a:xfrm>
          <a:prstGeom prst="mathMultiply">
            <a:avLst>
              <a:gd name="adj1" fmla="val 17300"/>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9A409D54-D93F-7140-AB3A-5BB0EC6A344D}"/>
              </a:ext>
            </a:extLst>
          </p:cNvPr>
          <p:cNvSpPr/>
          <p:nvPr/>
        </p:nvSpPr>
        <p:spPr>
          <a:xfrm>
            <a:off x="177113" y="930876"/>
            <a:ext cx="2484735" cy="1005016"/>
          </a:xfrm>
          <a:prstGeom prst="roundRect">
            <a:avLst>
              <a:gd name="adj" fmla="val 6831"/>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Mainly use </a:t>
            </a:r>
            <a:r>
              <a:rPr kumimoji="0" lang="en-US" sz="19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one</a:t>
            </a:r>
            <a:r>
              <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program context info. for prediction</a:t>
            </a:r>
          </a:p>
        </p:txBody>
      </p:sp>
      <p:sp>
        <p:nvSpPr>
          <p:cNvPr id="13" name="Rounded Rectangle 12">
            <a:extLst>
              <a:ext uri="{FF2B5EF4-FFF2-40B4-BE49-F238E27FC236}">
                <a16:creationId xmlns:a16="http://schemas.microsoft.com/office/drawing/2014/main" id="{60E44E15-5D2E-4743-A757-1A54706A0F3E}"/>
              </a:ext>
            </a:extLst>
          </p:cNvPr>
          <p:cNvSpPr/>
          <p:nvPr/>
        </p:nvSpPr>
        <p:spPr>
          <a:xfrm>
            <a:off x="3329631" y="930876"/>
            <a:ext cx="2484735" cy="1005016"/>
          </a:xfrm>
          <a:prstGeom prst="roundRect">
            <a:avLst>
              <a:gd name="adj" fmla="val 6831"/>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Lack </a:t>
            </a:r>
            <a:r>
              <a:rPr kumimoji="0" lang="en-US" sz="19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inherent system awareness</a:t>
            </a:r>
          </a:p>
        </p:txBody>
      </p:sp>
      <p:sp>
        <p:nvSpPr>
          <p:cNvPr id="14" name="Rounded Rectangle 13">
            <a:extLst>
              <a:ext uri="{FF2B5EF4-FFF2-40B4-BE49-F238E27FC236}">
                <a16:creationId xmlns:a16="http://schemas.microsoft.com/office/drawing/2014/main" id="{D2B6E010-AB5B-9944-B914-78407CF1B23E}"/>
              </a:ext>
            </a:extLst>
          </p:cNvPr>
          <p:cNvSpPr/>
          <p:nvPr/>
        </p:nvSpPr>
        <p:spPr>
          <a:xfrm>
            <a:off x="6503326" y="930015"/>
            <a:ext cx="2484735" cy="1005016"/>
          </a:xfrm>
          <a:prstGeom prst="roundRect">
            <a:avLst>
              <a:gd name="adj" fmla="val 6831"/>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Lack </a:t>
            </a:r>
            <a:r>
              <a:rPr kumimoji="0" lang="en-US" sz="19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in-silicon</a:t>
            </a:r>
            <a:r>
              <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9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customizability</a:t>
            </a:r>
          </a:p>
        </p:txBody>
      </p:sp>
      <p:sp>
        <p:nvSpPr>
          <p:cNvPr id="15" name="TextBox 14">
            <a:extLst>
              <a:ext uri="{FF2B5EF4-FFF2-40B4-BE49-F238E27FC236}">
                <a16:creationId xmlns:a16="http://schemas.microsoft.com/office/drawing/2014/main" id="{AFF961FC-AD4C-1C4E-999B-F95F6F0C4A5D}"/>
              </a:ext>
            </a:extLst>
          </p:cNvPr>
          <p:cNvSpPr txBox="1"/>
          <p:nvPr/>
        </p:nvSpPr>
        <p:spPr>
          <a:xfrm>
            <a:off x="92609" y="462735"/>
            <a:ext cx="54213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p>
        </p:txBody>
      </p:sp>
      <p:sp>
        <p:nvSpPr>
          <p:cNvPr id="16" name="TextBox 15">
            <a:extLst>
              <a:ext uri="{FF2B5EF4-FFF2-40B4-BE49-F238E27FC236}">
                <a16:creationId xmlns:a16="http://schemas.microsoft.com/office/drawing/2014/main" id="{1B757F49-C45C-E94D-B353-2B12B1BE0CE4}"/>
              </a:ext>
            </a:extLst>
          </p:cNvPr>
          <p:cNvSpPr txBox="1"/>
          <p:nvPr/>
        </p:nvSpPr>
        <p:spPr>
          <a:xfrm>
            <a:off x="3350808" y="514516"/>
            <a:ext cx="54213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p>
        </p:txBody>
      </p:sp>
      <p:sp>
        <p:nvSpPr>
          <p:cNvPr id="17" name="TextBox 16">
            <a:extLst>
              <a:ext uri="{FF2B5EF4-FFF2-40B4-BE49-F238E27FC236}">
                <a16:creationId xmlns:a16="http://schemas.microsoft.com/office/drawing/2014/main" id="{AB32A204-3D83-1940-988D-96277F6E16FD}"/>
              </a:ext>
            </a:extLst>
          </p:cNvPr>
          <p:cNvSpPr txBox="1"/>
          <p:nvPr/>
        </p:nvSpPr>
        <p:spPr>
          <a:xfrm>
            <a:off x="6503326" y="514516"/>
            <a:ext cx="54213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3</a:t>
            </a:r>
          </a:p>
        </p:txBody>
      </p:sp>
      <p:cxnSp>
        <p:nvCxnSpPr>
          <p:cNvPr id="21" name="Elbow Connector 20">
            <a:extLst>
              <a:ext uri="{FF2B5EF4-FFF2-40B4-BE49-F238E27FC236}">
                <a16:creationId xmlns:a16="http://schemas.microsoft.com/office/drawing/2014/main" id="{5B601EC1-2D96-EA4F-B5B4-D56DD55E6B94}"/>
              </a:ext>
            </a:extLst>
          </p:cNvPr>
          <p:cNvCxnSpPr>
            <a:cxnSpLocks/>
          </p:cNvCxnSpPr>
          <p:nvPr/>
        </p:nvCxnSpPr>
        <p:spPr>
          <a:xfrm rot="10800000">
            <a:off x="1425142" y="3035727"/>
            <a:ext cx="2086746" cy="1165572"/>
          </a:xfrm>
          <a:prstGeom prst="bentConnector2">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78A911A3-128D-074C-B9F9-4AADA430B666}"/>
              </a:ext>
            </a:extLst>
          </p:cNvPr>
          <p:cNvCxnSpPr>
            <a:cxnSpLocks/>
            <a:endCxn id="10" idx="2"/>
          </p:cNvCxnSpPr>
          <p:nvPr/>
        </p:nvCxnSpPr>
        <p:spPr>
          <a:xfrm flipV="1">
            <a:off x="5988908" y="3429000"/>
            <a:ext cx="1834465" cy="772299"/>
          </a:xfrm>
          <a:prstGeom prst="bentConnector2">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A1C356F-1A36-D249-A2B8-8B227454B598}"/>
              </a:ext>
            </a:extLst>
          </p:cNvPr>
          <p:cNvCxnSpPr/>
          <p:nvPr/>
        </p:nvCxnSpPr>
        <p:spPr>
          <a:xfrm flipV="1">
            <a:off x="4646138" y="3105665"/>
            <a:ext cx="0" cy="323335"/>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ular Callout 5">
            <a:extLst>
              <a:ext uri="{FF2B5EF4-FFF2-40B4-BE49-F238E27FC236}">
                <a16:creationId xmlns:a16="http://schemas.microsoft.com/office/drawing/2014/main" id="{FF35CB54-1AEA-6E4E-9CEE-DA985548B898}"/>
              </a:ext>
            </a:extLst>
          </p:cNvPr>
          <p:cNvSpPr/>
          <p:nvPr/>
        </p:nvSpPr>
        <p:spPr>
          <a:xfrm>
            <a:off x="3056236" y="3542272"/>
            <a:ext cx="3179805" cy="1318054"/>
          </a:xfrm>
          <a:prstGeom prst="wedgeRoundRectCallout">
            <a:avLst>
              <a:gd name="adj1" fmla="val 13882"/>
              <a:gd name="adj2" fmla="val 75625"/>
              <a:gd name="adj3" fmla="val 16667"/>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Why do prefetchers not perform well?</a:t>
            </a:r>
          </a:p>
        </p:txBody>
      </p:sp>
      <p:pic>
        <p:nvPicPr>
          <p:cNvPr id="2" name="Picture 1">
            <a:extLst>
              <a:ext uri="{FF2B5EF4-FFF2-40B4-BE49-F238E27FC236}">
                <a16:creationId xmlns:a16="http://schemas.microsoft.com/office/drawing/2014/main" id="{8130C138-8545-4245-B8AD-BA33A8AC658B}"/>
              </a:ext>
            </a:extLst>
          </p:cNvPr>
          <p:cNvPicPr>
            <a:picLocks noChangeAspect="1"/>
          </p:cNvPicPr>
          <p:nvPr/>
        </p:nvPicPr>
        <p:blipFill>
          <a:blip r:embed="rId8"/>
          <a:stretch>
            <a:fillRect/>
          </a:stretch>
        </p:blipFill>
        <p:spPr>
          <a:xfrm>
            <a:off x="852822" y="2330751"/>
            <a:ext cx="537825" cy="460993"/>
          </a:xfrm>
          <a:prstGeom prst="rect">
            <a:avLst/>
          </a:prstGeom>
        </p:spPr>
      </p:pic>
    </p:spTree>
    <p:extLst>
      <p:ext uri="{BB962C8B-B14F-4D97-AF65-F5344CB8AC3E}">
        <p14:creationId xmlns:p14="http://schemas.microsoft.com/office/powerpoint/2010/main" val="1613943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931C012-C888-E24C-AD15-A46ED8EA6F2C}"/>
              </a:ext>
            </a:extLst>
          </p:cNvPr>
          <p:cNvSpPr/>
          <p:nvPr/>
        </p:nvSpPr>
        <p:spPr>
          <a:xfrm>
            <a:off x="24714" y="774357"/>
            <a:ext cx="9061622" cy="107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54A3F0-80C7-EF4F-B8E7-3EAE19F28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280" y="303772"/>
            <a:ext cx="2074390" cy="2074390"/>
          </a:xfrm>
          <a:prstGeom prst="rect">
            <a:avLst/>
          </a:prstGeom>
          <a:effectLst>
            <a:outerShdw blurRad="50800" dist="38100" dir="2700000" algn="tl" rotWithShape="0">
              <a:prstClr val="black">
                <a:alpha val="40000"/>
              </a:prstClr>
            </a:outerShdw>
          </a:effectLst>
        </p:spPr>
      </p:pic>
      <p:sp>
        <p:nvSpPr>
          <p:cNvPr id="4" name="Rounded Rectangle 3">
            <a:extLst>
              <a:ext uri="{FF2B5EF4-FFF2-40B4-BE49-F238E27FC236}">
                <a16:creationId xmlns:a16="http://schemas.microsoft.com/office/drawing/2014/main" id="{6D68E338-D8CE-3244-B0B0-0D673FF4A0B3}"/>
              </a:ext>
            </a:extLst>
          </p:cNvPr>
          <p:cNvSpPr/>
          <p:nvPr/>
        </p:nvSpPr>
        <p:spPr>
          <a:xfrm>
            <a:off x="177113" y="3239530"/>
            <a:ext cx="4172465" cy="1005016"/>
          </a:xfrm>
          <a:prstGeom prst="roundRect">
            <a:avLst>
              <a:gd name="adj" fmla="val 6831"/>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Autonomously learns to prefetch using </a:t>
            </a:r>
            <a:r>
              <a:rPr kumimoji="0" lang="en-US" sz="19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multiple program context information</a:t>
            </a:r>
            <a:r>
              <a:rPr kumimoji="0" lang="en-US" sz="19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and </a:t>
            </a:r>
            <a:r>
              <a:rPr kumimoji="0" lang="en-US" sz="19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system-level feedback</a:t>
            </a:r>
          </a:p>
        </p:txBody>
      </p:sp>
      <p:sp>
        <p:nvSpPr>
          <p:cNvPr id="5" name="Rounded Rectangle 4">
            <a:extLst>
              <a:ext uri="{FF2B5EF4-FFF2-40B4-BE49-F238E27FC236}">
                <a16:creationId xmlns:a16="http://schemas.microsoft.com/office/drawing/2014/main" id="{399DEC7B-0A8F-9B42-95AD-E465A8905B1E}"/>
              </a:ext>
            </a:extLst>
          </p:cNvPr>
          <p:cNvSpPr/>
          <p:nvPr/>
        </p:nvSpPr>
        <p:spPr>
          <a:xfrm>
            <a:off x="4810897" y="3239530"/>
            <a:ext cx="4172465" cy="1005016"/>
          </a:xfrm>
          <a:prstGeom prst="roundRect">
            <a:avLst>
              <a:gd name="adj" fmla="val 6831"/>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Can be </a:t>
            </a:r>
            <a:r>
              <a:rPr kumimoji="0" lang="en-US" sz="19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customized in silicon</a:t>
            </a:r>
            <a:r>
              <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to change program context information or prefetching objective on the fly</a:t>
            </a:r>
          </a:p>
        </p:txBody>
      </p:sp>
      <p:pic>
        <p:nvPicPr>
          <p:cNvPr id="7" name="Picture 6">
            <a:extLst>
              <a:ext uri="{FF2B5EF4-FFF2-40B4-BE49-F238E27FC236}">
                <a16:creationId xmlns:a16="http://schemas.microsoft.com/office/drawing/2014/main" id="{C0DAC716-2E21-E74A-AE60-59619E2D8DE8}"/>
              </a:ext>
            </a:extLst>
          </p:cNvPr>
          <p:cNvPicPr>
            <a:picLocks noChangeAspect="1"/>
          </p:cNvPicPr>
          <p:nvPr/>
        </p:nvPicPr>
        <p:blipFill>
          <a:blip r:embed="rId4"/>
          <a:stretch>
            <a:fillRect/>
          </a:stretch>
        </p:blipFill>
        <p:spPr>
          <a:xfrm>
            <a:off x="444070" y="4466968"/>
            <a:ext cx="3638550" cy="1911350"/>
          </a:xfrm>
          <a:prstGeom prst="rect">
            <a:avLst/>
          </a:prstGeom>
        </p:spPr>
      </p:pic>
      <p:sp>
        <p:nvSpPr>
          <p:cNvPr id="8" name="TextBox 7">
            <a:extLst>
              <a:ext uri="{FF2B5EF4-FFF2-40B4-BE49-F238E27FC236}">
                <a16:creationId xmlns:a16="http://schemas.microsoft.com/office/drawing/2014/main" id="{848C9232-7878-4B44-B6F8-D3113823CD67}"/>
              </a:ext>
            </a:extLst>
          </p:cNvPr>
          <p:cNvSpPr txBox="1"/>
          <p:nvPr/>
        </p:nvSpPr>
        <p:spPr>
          <a:xfrm>
            <a:off x="3728303" y="2360708"/>
            <a:ext cx="1720343"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Lato Black" panose="020F0502020204030203" pitchFamily="34" charset="77"/>
                <a:ea typeface="+mn-ea"/>
                <a:cs typeface="+mn-cs"/>
              </a:rPr>
              <a:t>Pythia</a:t>
            </a:r>
          </a:p>
        </p:txBody>
      </p:sp>
      <p:pic>
        <p:nvPicPr>
          <p:cNvPr id="9" name="Picture 8">
            <a:extLst>
              <a:ext uri="{FF2B5EF4-FFF2-40B4-BE49-F238E27FC236}">
                <a16:creationId xmlns:a16="http://schemas.microsoft.com/office/drawing/2014/main" id="{04ABD906-F46D-FF41-B13A-37B8F2436D9F}"/>
              </a:ext>
            </a:extLst>
          </p:cNvPr>
          <p:cNvPicPr>
            <a:picLocks noChangeAspect="1"/>
          </p:cNvPicPr>
          <p:nvPr/>
        </p:nvPicPr>
        <p:blipFill>
          <a:blip r:embed="rId5"/>
          <a:stretch>
            <a:fillRect/>
          </a:stretch>
        </p:blipFill>
        <p:spPr>
          <a:xfrm>
            <a:off x="5429420" y="4709700"/>
            <a:ext cx="2947513" cy="1252693"/>
          </a:xfrm>
          <a:prstGeom prst="rect">
            <a:avLst/>
          </a:prstGeom>
          <a:effectLst>
            <a:softEdge rad="63500"/>
          </a:effectLst>
        </p:spPr>
      </p:pic>
      <p:sp>
        <p:nvSpPr>
          <p:cNvPr id="15" name="Bent Up Arrow 14">
            <a:extLst>
              <a:ext uri="{FF2B5EF4-FFF2-40B4-BE49-F238E27FC236}">
                <a16:creationId xmlns:a16="http://schemas.microsoft.com/office/drawing/2014/main" id="{D415CFDF-6466-4F46-A3CA-6EAE031D5E13}"/>
              </a:ext>
            </a:extLst>
          </p:cNvPr>
          <p:cNvSpPr/>
          <p:nvPr/>
        </p:nvSpPr>
        <p:spPr>
          <a:xfrm rot="10800000">
            <a:off x="1874969" y="1660208"/>
            <a:ext cx="1499287" cy="13569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Bent Up Arrow 17">
            <a:extLst>
              <a:ext uri="{FF2B5EF4-FFF2-40B4-BE49-F238E27FC236}">
                <a16:creationId xmlns:a16="http://schemas.microsoft.com/office/drawing/2014/main" id="{AB081D5D-9738-0748-9BCA-9B7E13C48F55}"/>
              </a:ext>
            </a:extLst>
          </p:cNvPr>
          <p:cNvSpPr/>
          <p:nvPr/>
        </p:nvSpPr>
        <p:spPr>
          <a:xfrm rot="10800000" flipH="1">
            <a:off x="5802695" y="1660209"/>
            <a:ext cx="1499287" cy="13569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16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3DD89C-2FD7-EC46-A6E9-1554CE5C0E33}"/>
              </a:ext>
            </a:extLst>
          </p:cNvPr>
          <p:cNvSpPr>
            <a:spLocks noGrp="1"/>
          </p:cNvSpPr>
          <p:nvPr>
            <p:ph type="title"/>
          </p:nvPr>
        </p:nvSpPr>
        <p:spPr/>
        <p:txBody>
          <a:bodyPr/>
          <a:lstStyle/>
          <a:p>
            <a:r>
              <a:rPr lang="en-US" dirty="0"/>
              <a:t>Brief Overview of Pythia</a:t>
            </a:r>
          </a:p>
        </p:txBody>
      </p:sp>
      <p:sp>
        <p:nvSpPr>
          <p:cNvPr id="10" name="TextBox 9">
            <a:extLst>
              <a:ext uri="{FF2B5EF4-FFF2-40B4-BE49-F238E27FC236}">
                <a16:creationId xmlns:a16="http://schemas.microsoft.com/office/drawing/2014/main" id="{B12D7D5D-1A98-794A-8C36-6FC358F95A48}"/>
              </a:ext>
            </a:extLst>
          </p:cNvPr>
          <p:cNvSpPr txBox="1"/>
          <p:nvPr/>
        </p:nvSpPr>
        <p:spPr>
          <a:xfrm>
            <a:off x="200289" y="796913"/>
            <a:ext cx="886332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Pythia formulates prefetching as a </a:t>
            </a:r>
            <a:r>
              <a:rPr kumimoji="0" lang="en-US" sz="2800" b="1" i="0" u="none" strike="noStrike" kern="1200" cap="none" spc="0" normalizeH="0" baseline="0" noProof="0" dirty="0">
                <a:ln>
                  <a:noFill/>
                </a:ln>
                <a:solidFill>
                  <a:srgbClr val="C00000"/>
                </a:solidFill>
                <a:effectLst/>
                <a:uLnTx/>
                <a:uFillTx/>
                <a:latin typeface="Lato Black" panose="020F0502020204030203" pitchFamily="34" charset="77"/>
                <a:ea typeface="+mn-ea"/>
                <a:cs typeface="+mn-cs"/>
              </a:rPr>
              <a:t>reinforcement learning</a:t>
            </a:r>
            <a:r>
              <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problem</a:t>
            </a:r>
          </a:p>
        </p:txBody>
      </p:sp>
      <p:pic>
        <p:nvPicPr>
          <p:cNvPr id="14" name="Content Placeholder 6">
            <a:extLst>
              <a:ext uri="{FF2B5EF4-FFF2-40B4-BE49-F238E27FC236}">
                <a16:creationId xmlns:a16="http://schemas.microsoft.com/office/drawing/2014/main" id="{6D395E3F-1734-C842-97D4-0E8B7E24EC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4387" y="1320133"/>
            <a:ext cx="5391785" cy="2288674"/>
          </a:xfrm>
        </p:spPr>
      </p:pic>
      <p:pic>
        <p:nvPicPr>
          <p:cNvPr id="15" name="Picture 14">
            <a:extLst>
              <a:ext uri="{FF2B5EF4-FFF2-40B4-BE49-F238E27FC236}">
                <a16:creationId xmlns:a16="http://schemas.microsoft.com/office/drawing/2014/main" id="{ACBFB3EC-1599-3B43-B030-E79BA4875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457" y="4017494"/>
            <a:ext cx="6905646" cy="2707883"/>
          </a:xfrm>
          <a:prstGeom prst="rect">
            <a:avLst/>
          </a:prstGeom>
        </p:spPr>
      </p:pic>
      <p:sp>
        <p:nvSpPr>
          <p:cNvPr id="16" name="Rectangle 15">
            <a:extLst>
              <a:ext uri="{FF2B5EF4-FFF2-40B4-BE49-F238E27FC236}">
                <a16:creationId xmlns:a16="http://schemas.microsoft.com/office/drawing/2014/main" id="{ECC332C6-6CD8-DB47-A2D4-3C16369AAC9B}"/>
              </a:ext>
            </a:extLst>
          </p:cNvPr>
          <p:cNvSpPr/>
          <p:nvPr/>
        </p:nvSpPr>
        <p:spPr>
          <a:xfrm>
            <a:off x="4000684" y="1320133"/>
            <a:ext cx="1502797"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7472537-9FA7-1240-B3FE-35F009017DB7}"/>
              </a:ext>
            </a:extLst>
          </p:cNvPr>
          <p:cNvSpPr/>
          <p:nvPr/>
        </p:nvSpPr>
        <p:spPr>
          <a:xfrm>
            <a:off x="3613720" y="2983126"/>
            <a:ext cx="2276726"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FD62A66-2919-D742-9F16-7D46F19D3D71}"/>
              </a:ext>
            </a:extLst>
          </p:cNvPr>
          <p:cNvSpPr/>
          <p:nvPr/>
        </p:nvSpPr>
        <p:spPr>
          <a:xfrm>
            <a:off x="3890690" y="3985892"/>
            <a:ext cx="1571269" cy="698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CD9B694-E895-4146-8950-D9F3E33DB56F}"/>
              </a:ext>
            </a:extLst>
          </p:cNvPr>
          <p:cNvSpPr/>
          <p:nvPr/>
        </p:nvSpPr>
        <p:spPr>
          <a:xfrm>
            <a:off x="3499530" y="5820108"/>
            <a:ext cx="2434870" cy="90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A23658-26AC-F845-8D44-E0B7B2E10E9A}"/>
              </a:ext>
            </a:extLst>
          </p:cNvPr>
          <p:cNvSpPr/>
          <p:nvPr/>
        </p:nvSpPr>
        <p:spPr>
          <a:xfrm>
            <a:off x="2024387" y="1320133"/>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E86855E-1258-E94E-A220-298EE99DCFF2}"/>
              </a:ext>
            </a:extLst>
          </p:cNvPr>
          <p:cNvSpPr/>
          <p:nvPr/>
        </p:nvSpPr>
        <p:spPr>
          <a:xfrm>
            <a:off x="1665031" y="2320648"/>
            <a:ext cx="1929911" cy="1110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5BF1FFA-58EB-7343-BED3-8ED0E41B2D1D}"/>
              </a:ext>
            </a:extLst>
          </p:cNvPr>
          <p:cNvSpPr/>
          <p:nvPr/>
        </p:nvSpPr>
        <p:spPr>
          <a:xfrm>
            <a:off x="5509454" y="1320133"/>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D46FD34-F0D5-EA48-AE33-3C44D7350896}"/>
              </a:ext>
            </a:extLst>
          </p:cNvPr>
          <p:cNvSpPr/>
          <p:nvPr/>
        </p:nvSpPr>
        <p:spPr>
          <a:xfrm>
            <a:off x="5902597" y="2334041"/>
            <a:ext cx="1532354" cy="1035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7CDA68C-3655-2C44-9CF8-F9047D74ECF3}"/>
              </a:ext>
            </a:extLst>
          </p:cNvPr>
          <p:cNvSpPr/>
          <p:nvPr/>
        </p:nvSpPr>
        <p:spPr>
          <a:xfrm>
            <a:off x="3783814" y="2330649"/>
            <a:ext cx="1929911"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DE50A43-774B-E843-8D6B-E88673E91B32}"/>
              </a:ext>
            </a:extLst>
          </p:cNvPr>
          <p:cNvSpPr/>
          <p:nvPr/>
        </p:nvSpPr>
        <p:spPr>
          <a:xfrm flipV="1">
            <a:off x="4611179" y="2760237"/>
            <a:ext cx="211572" cy="207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C8D83AC-7C2F-584D-9DEF-48092C7E9E08}"/>
              </a:ext>
            </a:extLst>
          </p:cNvPr>
          <p:cNvSpPr/>
          <p:nvPr/>
        </p:nvSpPr>
        <p:spPr>
          <a:xfrm flipV="1">
            <a:off x="4638547" y="1961186"/>
            <a:ext cx="211572" cy="334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E22B6E4-FFF2-1546-BCD0-1781DC3813AF}"/>
              </a:ext>
            </a:extLst>
          </p:cNvPr>
          <p:cNvSpPr/>
          <p:nvPr/>
        </p:nvSpPr>
        <p:spPr>
          <a:xfrm>
            <a:off x="1948627" y="3882957"/>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D1259C5-0BA9-0445-9DF8-9727087756EB}"/>
              </a:ext>
            </a:extLst>
          </p:cNvPr>
          <p:cNvSpPr/>
          <p:nvPr/>
        </p:nvSpPr>
        <p:spPr>
          <a:xfrm>
            <a:off x="1349423" y="4890098"/>
            <a:ext cx="2150107"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67A0CB0-575D-1A4A-809D-B2E4E67D4220}"/>
              </a:ext>
            </a:extLst>
          </p:cNvPr>
          <p:cNvSpPr/>
          <p:nvPr/>
        </p:nvSpPr>
        <p:spPr>
          <a:xfrm>
            <a:off x="5474111" y="3925549"/>
            <a:ext cx="2617026"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0A9B8B5-F812-0648-B065-CE6AD4FD3531}"/>
              </a:ext>
            </a:extLst>
          </p:cNvPr>
          <p:cNvSpPr/>
          <p:nvPr/>
        </p:nvSpPr>
        <p:spPr>
          <a:xfrm>
            <a:off x="5941032" y="5351899"/>
            <a:ext cx="2143475"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A171BCB-8BA1-8746-A1E7-E9ACA2262371}"/>
              </a:ext>
            </a:extLst>
          </p:cNvPr>
          <p:cNvSpPr/>
          <p:nvPr/>
        </p:nvSpPr>
        <p:spPr>
          <a:xfrm>
            <a:off x="4267056" y="5163401"/>
            <a:ext cx="828047"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C68A780-7040-AC45-9755-5A4F1A6DA902}"/>
              </a:ext>
            </a:extLst>
          </p:cNvPr>
          <p:cNvSpPr/>
          <p:nvPr/>
        </p:nvSpPr>
        <p:spPr>
          <a:xfrm>
            <a:off x="4487466" y="4692548"/>
            <a:ext cx="302162" cy="437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17D5AC1-73BF-9541-A7C9-F90D63A1B2CC}"/>
              </a:ext>
            </a:extLst>
          </p:cNvPr>
          <p:cNvSpPr/>
          <p:nvPr/>
        </p:nvSpPr>
        <p:spPr>
          <a:xfrm>
            <a:off x="4487466" y="5497411"/>
            <a:ext cx="302162" cy="29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31A355A8-4431-D34D-B6E2-9EAD9E85B657}"/>
              </a:ext>
            </a:extLst>
          </p:cNvPr>
          <p:cNvCxnSpPr/>
          <p:nvPr/>
        </p:nvCxnSpPr>
        <p:spPr>
          <a:xfrm>
            <a:off x="1102437" y="3744797"/>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37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F3464D-E8C5-F846-A6A2-D57C7D040E38}"/>
              </a:ext>
            </a:extLst>
          </p:cNvPr>
          <p:cNvSpPr>
            <a:spLocks noGrp="1"/>
          </p:cNvSpPr>
          <p:nvPr>
            <p:ph type="title"/>
          </p:nvPr>
        </p:nvSpPr>
        <p:spPr/>
        <p:txBody>
          <a:bodyPr/>
          <a:lstStyle/>
          <a:p>
            <a:r>
              <a:rPr lang="en-US" dirty="0"/>
              <a:t>What is State?</a:t>
            </a:r>
          </a:p>
        </p:txBody>
      </p:sp>
      <p:sp>
        <p:nvSpPr>
          <p:cNvPr id="5" name="Content Placeholder 4">
            <a:extLst>
              <a:ext uri="{FF2B5EF4-FFF2-40B4-BE49-F238E27FC236}">
                <a16:creationId xmlns:a16="http://schemas.microsoft.com/office/drawing/2014/main" id="{47CBB5E1-34CD-1E40-B494-0360BBA12ACB}"/>
              </a:ext>
            </a:extLst>
          </p:cNvPr>
          <p:cNvSpPr>
            <a:spLocks noGrp="1"/>
          </p:cNvSpPr>
          <p:nvPr>
            <p:ph idx="1"/>
          </p:nvPr>
        </p:nvSpPr>
        <p:spPr/>
        <p:txBody>
          <a:bodyPr>
            <a:normAutofit fontScale="92500" lnSpcReduction="10000"/>
          </a:bodyPr>
          <a:lstStyle/>
          <a:p>
            <a:r>
              <a:rPr lang="en-US" sz="3000" b="1" i="1" dirty="0">
                <a:solidFill>
                  <a:srgbClr val="C00000"/>
                </a:solidFill>
                <a:latin typeface="+mn-lt"/>
              </a:rPr>
              <a:t>k</a:t>
            </a:r>
            <a:r>
              <a:rPr lang="en-US" sz="3000" b="1" dirty="0">
                <a:solidFill>
                  <a:srgbClr val="C00000"/>
                </a:solidFill>
                <a:latin typeface="+mn-lt"/>
              </a:rPr>
              <a:t>-dimensional</a:t>
            </a:r>
            <a:r>
              <a:rPr lang="en-US" sz="3000" dirty="0">
                <a:latin typeface="+mn-lt"/>
              </a:rPr>
              <a:t> vector of features</a:t>
            </a:r>
          </a:p>
          <a:p>
            <a:endParaRPr lang="en-US" sz="3200" dirty="0">
              <a:latin typeface="+mn-lt"/>
            </a:endParaRPr>
          </a:p>
          <a:p>
            <a:r>
              <a:rPr lang="en-US" sz="3000" dirty="0">
                <a:latin typeface="+mn-lt"/>
              </a:rPr>
              <a:t>Feature = control-flow + data-flow</a:t>
            </a:r>
          </a:p>
          <a:p>
            <a:endParaRPr lang="en-US" sz="1400" dirty="0">
              <a:latin typeface="+mn-lt"/>
            </a:endParaRPr>
          </a:p>
          <a:p>
            <a:r>
              <a:rPr lang="en-US" sz="3000" b="1" dirty="0">
                <a:solidFill>
                  <a:srgbClr val="C00000"/>
                </a:solidFill>
                <a:latin typeface="+mn-lt"/>
              </a:rPr>
              <a:t>Control-flow examples</a:t>
            </a:r>
          </a:p>
          <a:p>
            <a:pPr lvl="1"/>
            <a:r>
              <a:rPr lang="en-US" sz="2600" dirty="0">
                <a:latin typeface="+mn-lt"/>
              </a:rPr>
              <a:t>PC</a:t>
            </a:r>
          </a:p>
          <a:p>
            <a:pPr lvl="1"/>
            <a:r>
              <a:rPr lang="en-US" sz="2600" dirty="0">
                <a:latin typeface="+mn-lt"/>
              </a:rPr>
              <a:t>Branch PC</a:t>
            </a:r>
          </a:p>
          <a:p>
            <a:pPr lvl="1"/>
            <a:r>
              <a:rPr lang="en-US" sz="2600" dirty="0">
                <a:latin typeface="+mn-lt"/>
              </a:rPr>
              <a:t>Last-3 PCs, …</a:t>
            </a:r>
          </a:p>
          <a:p>
            <a:r>
              <a:rPr lang="en-US" sz="3000" b="1" dirty="0">
                <a:solidFill>
                  <a:srgbClr val="C00000"/>
                </a:solidFill>
                <a:latin typeface="+mn-lt"/>
              </a:rPr>
              <a:t>Data-flow examples</a:t>
            </a:r>
          </a:p>
          <a:p>
            <a:pPr lvl="1"/>
            <a:r>
              <a:rPr lang="en-US" sz="2600" dirty="0">
                <a:latin typeface="+mn-lt"/>
              </a:rPr>
              <a:t>Cacheline address</a:t>
            </a:r>
          </a:p>
          <a:p>
            <a:pPr lvl="1"/>
            <a:r>
              <a:rPr lang="en-US" sz="2600" dirty="0">
                <a:latin typeface="+mn-lt"/>
              </a:rPr>
              <a:t>Physical page number</a:t>
            </a:r>
          </a:p>
          <a:p>
            <a:pPr lvl="1"/>
            <a:r>
              <a:rPr lang="en-US" sz="2600" dirty="0">
                <a:latin typeface="+mn-lt"/>
              </a:rPr>
              <a:t>Delta between two cacheline addresses</a:t>
            </a:r>
          </a:p>
          <a:p>
            <a:pPr lvl="1"/>
            <a:r>
              <a:rPr lang="en-US" sz="2600" dirty="0">
                <a:latin typeface="+mn-lt"/>
              </a:rPr>
              <a:t>Last 4 deltas, …</a:t>
            </a:r>
          </a:p>
        </p:txBody>
      </p:sp>
      <p:pic>
        <p:nvPicPr>
          <p:cNvPr id="7" name="Picture 6">
            <a:extLst>
              <a:ext uri="{FF2B5EF4-FFF2-40B4-BE49-F238E27FC236}">
                <a16:creationId xmlns:a16="http://schemas.microsoft.com/office/drawing/2014/main" id="{2B7C887D-D76C-A543-B12F-ECE3F572963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10" name="Rectangle 9">
            <a:extLst>
              <a:ext uri="{FF2B5EF4-FFF2-40B4-BE49-F238E27FC236}">
                <a16:creationId xmlns:a16="http://schemas.microsoft.com/office/drawing/2014/main" id="{28BBBC69-0B33-8342-BD78-7EDFBAF5F75F}"/>
              </a:ext>
            </a:extLst>
          </p:cNvPr>
          <p:cNvSpPr/>
          <p:nvPr/>
        </p:nvSpPr>
        <p:spPr>
          <a:xfrm>
            <a:off x="7291346" y="936172"/>
            <a:ext cx="1772266"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E192D2-1AC0-5A4A-8331-5D2444C9F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92745" y="981729"/>
            <a:ext cx="1473091" cy="1205745"/>
          </a:xfrm>
          <a:prstGeom prst="rect">
            <a:avLst/>
          </a:prstGeom>
        </p:spPr>
      </p:pic>
      <p:pic>
        <p:nvPicPr>
          <p:cNvPr id="8" name="Picture 7">
            <a:extLst>
              <a:ext uri="{FF2B5EF4-FFF2-40B4-BE49-F238E27FC236}">
                <a16:creationId xmlns:a16="http://schemas.microsoft.com/office/drawing/2014/main" id="{84739701-BB0F-4741-B3F7-C35C3F953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667" y="1351723"/>
            <a:ext cx="2012426" cy="465758"/>
          </a:xfrm>
          <a:prstGeom prst="rect">
            <a:avLst/>
          </a:prstGeom>
        </p:spPr>
      </p:pic>
    </p:spTree>
    <p:extLst>
      <p:ext uri="{BB962C8B-B14F-4D97-AF65-F5344CB8AC3E}">
        <p14:creationId xmlns:p14="http://schemas.microsoft.com/office/powerpoint/2010/main" val="24355469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98EB7-C480-E248-AAA0-053789CF853F}"/>
              </a:ext>
            </a:extLst>
          </p:cNvPr>
          <p:cNvSpPr>
            <a:spLocks noGrp="1"/>
          </p:cNvSpPr>
          <p:nvPr>
            <p:ph type="title"/>
          </p:nvPr>
        </p:nvSpPr>
        <p:spPr/>
        <p:txBody>
          <a:bodyPr/>
          <a:lstStyle/>
          <a:p>
            <a:r>
              <a:rPr lang="en-US" dirty="0"/>
              <a:t>What is Action?</a:t>
            </a:r>
          </a:p>
        </p:txBody>
      </p:sp>
      <p:sp>
        <p:nvSpPr>
          <p:cNvPr id="5" name="Content Placeholder 4">
            <a:extLst>
              <a:ext uri="{FF2B5EF4-FFF2-40B4-BE49-F238E27FC236}">
                <a16:creationId xmlns:a16="http://schemas.microsoft.com/office/drawing/2014/main" id="{65401E91-B6BC-F74A-A960-415F9C172F1B}"/>
              </a:ext>
            </a:extLst>
          </p:cNvPr>
          <p:cNvSpPr>
            <a:spLocks noGrp="1"/>
          </p:cNvSpPr>
          <p:nvPr>
            <p:ph idx="1"/>
          </p:nvPr>
        </p:nvSpPr>
        <p:spPr>
          <a:xfrm>
            <a:off x="169011" y="936172"/>
            <a:ext cx="8894602" cy="5654409"/>
          </a:xfrm>
        </p:spPr>
        <p:txBody>
          <a:bodyPr>
            <a:normAutofit lnSpcReduction="10000"/>
          </a:bodyPr>
          <a:lstStyle/>
          <a:p>
            <a:pPr marL="0" indent="0">
              <a:buNone/>
            </a:pPr>
            <a:r>
              <a:rPr lang="en-US" dirty="0">
                <a:latin typeface="Calibri" panose="020F0502020204030204" pitchFamily="34" charset="0"/>
                <a:cs typeface="Calibri" panose="020F0502020204030204" pitchFamily="34" charset="0"/>
              </a:rPr>
              <a:t>Given a demand access to address A</a:t>
            </a:r>
          </a:p>
          <a:p>
            <a:pPr marL="0" indent="0">
              <a:buNone/>
            </a:pPr>
            <a:r>
              <a:rPr lang="en-US" dirty="0">
                <a:latin typeface="Calibri" panose="020F0502020204030204" pitchFamily="34" charset="0"/>
                <a:cs typeface="Calibri" panose="020F0502020204030204" pitchFamily="34" charset="0"/>
              </a:rPr>
              <a:t>the action is to </a:t>
            </a:r>
            <a:r>
              <a:rPr lang="en-US" b="1" dirty="0">
                <a:solidFill>
                  <a:srgbClr val="000CFF"/>
                </a:solidFill>
                <a:latin typeface="Calibri" panose="020F0502020204030204" pitchFamily="34" charset="0"/>
                <a:cs typeface="Calibri" panose="020F0502020204030204" pitchFamily="34" charset="0"/>
              </a:rPr>
              <a:t>select prefetch offset “O”</a:t>
            </a:r>
          </a:p>
          <a:p>
            <a:pPr marL="0" indent="0">
              <a:buNone/>
            </a:pPr>
            <a:endParaRPr lang="en-US" sz="2600" b="1" dirty="0">
              <a:solidFill>
                <a:srgbClr val="000CFF"/>
              </a:solidFill>
              <a:latin typeface="Calibri" panose="020F0502020204030204" pitchFamily="34" charset="0"/>
              <a:cs typeface="Calibri" panose="020F0502020204030204" pitchFamily="34" charset="0"/>
            </a:endParaRPr>
          </a:p>
          <a:p>
            <a:pPr>
              <a:lnSpc>
                <a:spcPct val="110000"/>
              </a:lnSpc>
            </a:pPr>
            <a:r>
              <a:rPr lang="en-US" b="1" dirty="0">
                <a:solidFill>
                  <a:schemeClr val="accent2"/>
                </a:solidFill>
                <a:latin typeface="Calibri" panose="020F0502020204030204" pitchFamily="34" charset="0"/>
                <a:cs typeface="Calibri" panose="020F0502020204030204" pitchFamily="34" charset="0"/>
              </a:rPr>
              <a:t>Action-space</a:t>
            </a:r>
            <a:r>
              <a:rPr lang="en-US" dirty="0">
                <a:latin typeface="Calibri" panose="020F0502020204030204" pitchFamily="34" charset="0"/>
                <a:cs typeface="Calibri" panose="020F0502020204030204" pitchFamily="34" charset="0"/>
              </a:rPr>
              <a:t>: 127 actions in the range [-63, +63] </a:t>
            </a:r>
          </a:p>
          <a:p>
            <a:pPr lvl="1">
              <a:lnSpc>
                <a:spcPct val="110000"/>
              </a:lnSpc>
            </a:pPr>
            <a:r>
              <a:rPr lang="en-US" sz="2600" dirty="0">
                <a:latin typeface="Calibri" panose="020F0502020204030204" pitchFamily="34" charset="0"/>
                <a:cs typeface="Calibri" panose="020F0502020204030204" pitchFamily="34" charset="0"/>
              </a:rPr>
              <a:t>For a machine with 4KB page and 64B cacheline</a:t>
            </a:r>
          </a:p>
          <a:p>
            <a:endParaRPr lang="en-US" sz="1800" dirty="0">
              <a:latin typeface="Calibri" panose="020F0502020204030204" pitchFamily="34" charset="0"/>
              <a:cs typeface="Calibri" panose="020F0502020204030204" pitchFamily="34" charset="0"/>
            </a:endParaRPr>
          </a:p>
          <a:p>
            <a:pPr>
              <a:lnSpc>
                <a:spcPct val="110000"/>
              </a:lnSpc>
            </a:pPr>
            <a:r>
              <a:rPr lang="en-US" dirty="0">
                <a:latin typeface="Calibri" panose="020F0502020204030204" pitchFamily="34" charset="0"/>
                <a:cs typeface="Calibri" panose="020F0502020204030204" pitchFamily="34" charset="0"/>
              </a:rPr>
              <a:t>Upper and lower limits ensure prefetches do not cross </a:t>
            </a:r>
            <a:r>
              <a:rPr lang="en-US" b="1" dirty="0">
                <a:solidFill>
                  <a:srgbClr val="7030A0"/>
                </a:solidFill>
                <a:latin typeface="Calibri" panose="020F0502020204030204" pitchFamily="34" charset="0"/>
                <a:cs typeface="Calibri" panose="020F0502020204030204" pitchFamily="34" charset="0"/>
              </a:rPr>
              <a:t>physical page boundary</a:t>
            </a:r>
          </a:p>
          <a:p>
            <a:endParaRPr lang="en-US" sz="18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a:t>
            </a:r>
            <a:r>
              <a:rPr lang="en-US" b="1" dirty="0">
                <a:solidFill>
                  <a:srgbClr val="FF5261"/>
                </a:solidFill>
                <a:latin typeface="Calibri" panose="020F0502020204030204" pitchFamily="34" charset="0"/>
                <a:cs typeface="Calibri" panose="020F0502020204030204" pitchFamily="34" charset="0"/>
              </a:rPr>
              <a:t>zero offset</a:t>
            </a:r>
            <a:r>
              <a:rPr lang="en-US" dirty="0">
                <a:latin typeface="Calibri" panose="020F0502020204030204" pitchFamily="34" charset="0"/>
                <a:cs typeface="Calibri" panose="020F0502020204030204" pitchFamily="34" charset="0"/>
              </a:rPr>
              <a:t> means </a:t>
            </a:r>
            <a:r>
              <a:rPr lang="en-US" b="1" dirty="0">
                <a:solidFill>
                  <a:srgbClr val="FF5261"/>
                </a:solidFill>
                <a:latin typeface="Calibri" panose="020F0502020204030204" pitchFamily="34" charset="0"/>
                <a:cs typeface="Calibri" panose="020F0502020204030204" pitchFamily="34" charset="0"/>
              </a:rPr>
              <a:t>no prefetch</a:t>
            </a:r>
            <a:r>
              <a:rPr lang="en-US" dirty="0">
                <a:latin typeface="Calibri" panose="020F0502020204030204" pitchFamily="34" charset="0"/>
                <a:cs typeface="Calibri" panose="020F0502020204030204" pitchFamily="34" charset="0"/>
              </a:rPr>
              <a:t> is generated</a:t>
            </a:r>
          </a:p>
          <a:p>
            <a:endParaRPr lang="en-US" sz="18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We further </a:t>
            </a:r>
            <a:r>
              <a:rPr lang="en-US" sz="2600" b="1" dirty="0">
                <a:solidFill>
                  <a:schemeClr val="accent6">
                    <a:lumMod val="75000"/>
                  </a:schemeClr>
                </a:solidFill>
                <a:latin typeface="Calibri" panose="020F0502020204030204" pitchFamily="34" charset="0"/>
                <a:cs typeface="Calibri" panose="020F0502020204030204" pitchFamily="34" charset="0"/>
              </a:rPr>
              <a:t>prune</a:t>
            </a:r>
            <a:r>
              <a:rPr lang="en-US" sz="2600" b="1" dirty="0">
                <a:solidFill>
                  <a:srgbClr val="C0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action-space by design-space exploration</a:t>
            </a:r>
          </a:p>
        </p:txBody>
      </p:sp>
      <p:pic>
        <p:nvPicPr>
          <p:cNvPr id="8" name="Picture 7">
            <a:extLst>
              <a:ext uri="{FF2B5EF4-FFF2-40B4-BE49-F238E27FC236}">
                <a16:creationId xmlns:a16="http://schemas.microsoft.com/office/drawing/2014/main" id="{3E964208-B1A4-314B-8AD3-86C23857664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9" name="Rectangle 8">
            <a:extLst>
              <a:ext uri="{FF2B5EF4-FFF2-40B4-BE49-F238E27FC236}">
                <a16:creationId xmlns:a16="http://schemas.microsoft.com/office/drawing/2014/main" id="{360F1798-7A35-7D45-B90F-321551C4EE75}"/>
              </a:ext>
            </a:extLst>
          </p:cNvPr>
          <p:cNvSpPr/>
          <p:nvPr/>
        </p:nvSpPr>
        <p:spPr>
          <a:xfrm>
            <a:off x="6472360" y="936172"/>
            <a:ext cx="1725435" cy="118682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BFCE143-C1D5-1B4B-AFBB-371815D35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18615" y="1015683"/>
            <a:ext cx="1473091" cy="1205745"/>
          </a:xfrm>
          <a:prstGeom prst="rect">
            <a:avLst/>
          </a:prstGeom>
        </p:spPr>
      </p:pic>
    </p:spTree>
    <p:extLst>
      <p:ext uri="{BB962C8B-B14F-4D97-AF65-F5344CB8AC3E}">
        <p14:creationId xmlns:p14="http://schemas.microsoft.com/office/powerpoint/2010/main" val="32746635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2F76FD-4BFA-E34F-834F-47578491C1FE}"/>
              </a:ext>
            </a:extLst>
          </p:cNvPr>
          <p:cNvSpPr>
            <a:spLocks noGrp="1"/>
          </p:cNvSpPr>
          <p:nvPr>
            <p:ph type="title"/>
          </p:nvPr>
        </p:nvSpPr>
        <p:spPr/>
        <p:txBody>
          <a:bodyPr/>
          <a:lstStyle/>
          <a:p>
            <a:r>
              <a:rPr lang="en-US" dirty="0"/>
              <a:t>What is Reward?</a:t>
            </a:r>
          </a:p>
        </p:txBody>
      </p:sp>
      <p:sp>
        <p:nvSpPr>
          <p:cNvPr id="5" name="Content Placeholder 4">
            <a:extLst>
              <a:ext uri="{FF2B5EF4-FFF2-40B4-BE49-F238E27FC236}">
                <a16:creationId xmlns:a16="http://schemas.microsoft.com/office/drawing/2014/main" id="{1E369784-F53F-BE49-AD5C-10EBE35B9584}"/>
              </a:ext>
            </a:extLst>
          </p:cNvPr>
          <p:cNvSpPr>
            <a:spLocks noGrp="1"/>
          </p:cNvSpPr>
          <p:nvPr>
            <p:ph idx="1"/>
          </p:nvPr>
        </p:nvSpPr>
        <p:spPr/>
        <p:txBody>
          <a:bodyPr>
            <a:normAutofit/>
          </a:bodyPr>
          <a:lstStyle/>
          <a:p>
            <a:r>
              <a:rPr lang="en-US" sz="3000" dirty="0">
                <a:latin typeface="Calibri" panose="020F0502020204030204" pitchFamily="34" charset="0"/>
                <a:cs typeface="Calibri" panose="020F0502020204030204" pitchFamily="34" charset="0"/>
              </a:rPr>
              <a:t>Defines the </a:t>
            </a:r>
            <a:r>
              <a:rPr lang="en-US" sz="3000" b="1" dirty="0">
                <a:solidFill>
                  <a:srgbClr val="000CFF"/>
                </a:solidFill>
                <a:latin typeface="Calibri" panose="020F0502020204030204" pitchFamily="34" charset="0"/>
                <a:cs typeface="Calibri" panose="020F0502020204030204" pitchFamily="34" charset="0"/>
              </a:rPr>
              <a:t>objective</a:t>
            </a:r>
            <a:r>
              <a:rPr lang="en-US" sz="3000" dirty="0">
                <a:latin typeface="Calibri" panose="020F0502020204030204" pitchFamily="34" charset="0"/>
                <a:cs typeface="Calibri" panose="020F0502020204030204" pitchFamily="34" charset="0"/>
              </a:rPr>
              <a:t> of Pythia</a:t>
            </a:r>
          </a:p>
          <a:p>
            <a:endParaRPr lang="en-US"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Encapsulates two metrics:</a:t>
            </a:r>
          </a:p>
          <a:p>
            <a:pPr lvl="1"/>
            <a:r>
              <a:rPr lang="en-US" sz="2600" b="1" dirty="0">
                <a:solidFill>
                  <a:srgbClr val="C00000"/>
                </a:solidFill>
                <a:latin typeface="Calibri" panose="020F0502020204030204" pitchFamily="34" charset="0"/>
                <a:cs typeface="Calibri" panose="020F0502020204030204" pitchFamily="34" charset="0"/>
              </a:rPr>
              <a:t>Prefetch usefulness</a:t>
            </a:r>
            <a:r>
              <a:rPr lang="en-US" sz="2600" dirty="0">
                <a:latin typeface="Calibri" panose="020F0502020204030204" pitchFamily="34" charset="0"/>
                <a:cs typeface="Calibri" panose="020F0502020204030204" pitchFamily="34" charset="0"/>
              </a:rPr>
              <a:t> (e.g., accurate, late, out-of-page, …)</a:t>
            </a:r>
          </a:p>
          <a:p>
            <a:pPr lvl="1"/>
            <a:r>
              <a:rPr lang="en-US" sz="2600" b="1" dirty="0">
                <a:solidFill>
                  <a:srgbClr val="C00000"/>
                </a:solidFill>
                <a:latin typeface="Calibri" panose="020F0502020204030204" pitchFamily="34" charset="0"/>
                <a:cs typeface="Calibri" panose="020F0502020204030204" pitchFamily="34" charset="0"/>
              </a:rPr>
              <a:t>System-level feedback</a:t>
            </a:r>
            <a:r>
              <a:rPr lang="en-US" sz="2600" dirty="0">
                <a:latin typeface="Calibri" panose="020F0502020204030204" pitchFamily="34" charset="0"/>
                <a:cs typeface="Calibri" panose="020F0502020204030204" pitchFamily="34" charset="0"/>
              </a:rPr>
              <a:t> (e.g., mem. b/w usage, cache pollution, energy, …)</a:t>
            </a:r>
          </a:p>
          <a:p>
            <a:pPr lvl="1"/>
            <a:endParaRPr lang="en-US"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We demonstrate Pythia with </a:t>
            </a:r>
            <a:r>
              <a:rPr lang="en-US" sz="3000" b="1" dirty="0">
                <a:solidFill>
                  <a:schemeClr val="accent2"/>
                </a:solidFill>
                <a:latin typeface="Calibri" panose="020F0502020204030204" pitchFamily="34" charset="0"/>
                <a:cs typeface="Calibri" panose="020F0502020204030204" pitchFamily="34" charset="0"/>
              </a:rPr>
              <a:t>memory bandwidth usage</a:t>
            </a:r>
            <a:r>
              <a:rPr lang="en-US" sz="3000" dirty="0">
                <a:latin typeface="Calibri" panose="020F0502020204030204" pitchFamily="34" charset="0"/>
                <a:cs typeface="Calibri" panose="020F0502020204030204" pitchFamily="34" charset="0"/>
              </a:rPr>
              <a:t> as the system-level feedback in the paper</a:t>
            </a:r>
          </a:p>
        </p:txBody>
      </p:sp>
      <p:pic>
        <p:nvPicPr>
          <p:cNvPr id="8" name="Picture 7">
            <a:extLst>
              <a:ext uri="{FF2B5EF4-FFF2-40B4-BE49-F238E27FC236}">
                <a16:creationId xmlns:a16="http://schemas.microsoft.com/office/drawing/2014/main" id="{67269281-275B-454B-ACA9-BD5C9B0BBBE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9" name="Rectangle 8">
            <a:extLst>
              <a:ext uri="{FF2B5EF4-FFF2-40B4-BE49-F238E27FC236}">
                <a16:creationId xmlns:a16="http://schemas.microsoft.com/office/drawing/2014/main" id="{B0C27802-FC06-1144-877A-A3E6E143C52D}"/>
              </a:ext>
            </a:extLst>
          </p:cNvPr>
          <p:cNvSpPr/>
          <p:nvPr/>
        </p:nvSpPr>
        <p:spPr>
          <a:xfrm>
            <a:off x="6496214" y="991830"/>
            <a:ext cx="954157" cy="107550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1A81345-D771-524E-AA7A-E1D042D90BAF}"/>
              </a:ext>
            </a:extLst>
          </p:cNvPr>
          <p:cNvSpPr/>
          <p:nvPr/>
        </p:nvSpPr>
        <p:spPr>
          <a:xfrm>
            <a:off x="7450371" y="1667926"/>
            <a:ext cx="676538" cy="39565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3D5EFDC-C65C-B14B-96C7-F52EEED8CF6F}"/>
              </a:ext>
            </a:extLst>
          </p:cNvPr>
          <p:cNvSpPr/>
          <p:nvPr/>
        </p:nvSpPr>
        <p:spPr>
          <a:xfrm>
            <a:off x="7450371" y="991830"/>
            <a:ext cx="676538" cy="24062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1FE03BE-37EF-8E47-8482-E4D73E487E8F}"/>
              </a:ext>
            </a:extLst>
          </p:cNvPr>
          <p:cNvSpPr/>
          <p:nvPr/>
        </p:nvSpPr>
        <p:spPr>
          <a:xfrm>
            <a:off x="8126909" y="991830"/>
            <a:ext cx="954157"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0C5DB4D-3405-3E48-BE17-58D2BA9CD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59871" y="1015683"/>
            <a:ext cx="1473091" cy="1205745"/>
          </a:xfrm>
          <a:prstGeom prst="rect">
            <a:avLst/>
          </a:prstGeom>
        </p:spPr>
      </p:pic>
    </p:spTree>
    <p:extLst>
      <p:ext uri="{BB962C8B-B14F-4D97-AF65-F5344CB8AC3E}">
        <p14:creationId xmlns:p14="http://schemas.microsoft.com/office/powerpoint/2010/main" val="16405695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r>
              <a:rPr lang="en-US" dirty="0"/>
              <a:t>Our systems need to make more adaptive and better decisions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75550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88099F-78B1-2141-8DA0-876222073799}"/>
              </a:ext>
            </a:extLst>
          </p:cNvPr>
          <p:cNvSpPr>
            <a:spLocks noGrp="1"/>
          </p:cNvSpPr>
          <p:nvPr>
            <p:ph type="title"/>
          </p:nvPr>
        </p:nvSpPr>
        <p:spPr/>
        <p:txBody>
          <a:bodyPr/>
          <a:lstStyle/>
          <a:p>
            <a:r>
              <a:rPr lang="en-US" dirty="0"/>
              <a:t>What is Reward?</a:t>
            </a:r>
          </a:p>
        </p:txBody>
      </p:sp>
      <p:sp>
        <p:nvSpPr>
          <p:cNvPr id="5" name="Content Placeholder 4">
            <a:extLst>
              <a:ext uri="{FF2B5EF4-FFF2-40B4-BE49-F238E27FC236}">
                <a16:creationId xmlns:a16="http://schemas.microsoft.com/office/drawing/2014/main" id="{D7AD89C4-2498-C04B-97D8-8071BA3712AA}"/>
              </a:ext>
            </a:extLst>
          </p:cNvPr>
          <p:cNvSpPr>
            <a:spLocks noGrp="1"/>
          </p:cNvSpPr>
          <p:nvPr>
            <p:ph idx="1"/>
          </p:nvPr>
        </p:nvSpPr>
        <p:spPr>
          <a:xfrm>
            <a:off x="169011" y="936172"/>
            <a:ext cx="8894602" cy="5697541"/>
          </a:xfrm>
        </p:spPr>
        <p:txBody>
          <a:bodyPr>
            <a:normAutofit/>
          </a:bodyPr>
          <a:lstStyle/>
          <a:p>
            <a:r>
              <a:rPr lang="en-US" sz="3000" b="1" dirty="0">
                <a:solidFill>
                  <a:srgbClr val="000CFF"/>
                </a:solidFill>
                <a:latin typeface="Calibri" panose="020F0502020204030204" pitchFamily="34" charset="0"/>
                <a:cs typeface="Calibri" panose="020F0502020204030204" pitchFamily="34" charset="0"/>
              </a:rPr>
              <a:t>Seven</a:t>
            </a:r>
            <a:r>
              <a:rPr lang="en-US" sz="3000" dirty="0">
                <a:latin typeface="Calibri" panose="020F0502020204030204" pitchFamily="34" charset="0"/>
                <a:cs typeface="Calibri" panose="020F0502020204030204" pitchFamily="34" charset="0"/>
              </a:rPr>
              <a:t> distinct reward levels</a:t>
            </a:r>
          </a:p>
          <a:p>
            <a:pPr lvl="1"/>
            <a:r>
              <a:rPr lang="en-US" sz="2600" i="1" dirty="0">
                <a:solidFill>
                  <a:srgbClr val="C00000"/>
                </a:solidFill>
                <a:latin typeface="Calibri" panose="020F0502020204030204" pitchFamily="34" charset="0"/>
                <a:cs typeface="Calibri" panose="020F0502020204030204" pitchFamily="34" charset="0"/>
              </a:rPr>
              <a:t>Accurate and timely</a:t>
            </a:r>
            <a:r>
              <a:rPr lang="en-US" sz="2600" dirty="0">
                <a:solidFill>
                  <a:srgbClr val="C0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AT</a:t>
            </a:r>
            <a:r>
              <a:rPr lang="en-US" sz="2600" dirty="0">
                <a:latin typeface="Calibri" panose="020F0502020204030204" pitchFamily="34" charset="0"/>
                <a:cs typeface="Calibri" panose="020F0502020204030204" pitchFamily="34" charset="0"/>
              </a:rPr>
              <a:t>)</a:t>
            </a:r>
          </a:p>
          <a:p>
            <a:pPr lvl="1"/>
            <a:r>
              <a:rPr lang="en-US" sz="2600" i="1" dirty="0">
                <a:solidFill>
                  <a:srgbClr val="C00000"/>
                </a:solidFill>
                <a:latin typeface="Calibri" panose="020F0502020204030204" pitchFamily="34" charset="0"/>
                <a:cs typeface="Calibri" panose="020F0502020204030204" pitchFamily="34" charset="0"/>
              </a:rPr>
              <a:t>Accurate but late</a:t>
            </a:r>
            <a:r>
              <a:rPr lang="en-US" sz="2600" dirty="0">
                <a:solidFill>
                  <a:srgbClr val="C0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AL</a:t>
            </a:r>
            <a:r>
              <a:rPr lang="en-US" sz="2600" dirty="0">
                <a:latin typeface="Calibri" panose="020F0502020204030204" pitchFamily="34" charset="0"/>
                <a:cs typeface="Calibri" panose="020F0502020204030204" pitchFamily="34" charset="0"/>
              </a:rPr>
              <a:t>)</a:t>
            </a:r>
          </a:p>
          <a:p>
            <a:pPr lvl="1"/>
            <a:r>
              <a:rPr lang="en-US" sz="2600" i="1" dirty="0">
                <a:solidFill>
                  <a:srgbClr val="C00000"/>
                </a:solidFill>
                <a:latin typeface="Calibri" panose="020F0502020204030204" pitchFamily="34" charset="0"/>
                <a:cs typeface="Calibri" panose="020F0502020204030204" pitchFamily="34" charset="0"/>
              </a:rPr>
              <a:t>Loss of coverage</a:t>
            </a:r>
            <a:r>
              <a:rPr lang="en-US" sz="2600" dirty="0">
                <a:latin typeface="Calibri" panose="020F0502020204030204" pitchFamily="34" charset="0"/>
                <a:cs typeface="Calibri" panose="020F0502020204030204" pitchFamily="34" charset="0"/>
              </a:rPr>
              <a:t> (R</a:t>
            </a:r>
            <a:r>
              <a:rPr lang="en-US" sz="2600" baseline="-25000" dirty="0">
                <a:latin typeface="Calibri" panose="020F0502020204030204" pitchFamily="34" charset="0"/>
                <a:cs typeface="Calibri" panose="020F0502020204030204" pitchFamily="34" charset="0"/>
              </a:rPr>
              <a:t>CL</a:t>
            </a:r>
            <a:r>
              <a:rPr lang="en-US" sz="2600" dirty="0">
                <a:latin typeface="Calibri" panose="020F0502020204030204" pitchFamily="34" charset="0"/>
                <a:cs typeface="Calibri" panose="020F0502020204030204" pitchFamily="34" charset="0"/>
              </a:rPr>
              <a:t>)</a:t>
            </a:r>
          </a:p>
          <a:p>
            <a:pPr lvl="1"/>
            <a:r>
              <a:rPr lang="en-US" sz="2600" i="1" dirty="0">
                <a:solidFill>
                  <a:srgbClr val="C00000"/>
                </a:solidFill>
                <a:latin typeface="Calibri" panose="020F0502020204030204" pitchFamily="34" charset="0"/>
                <a:cs typeface="Calibri" panose="020F0502020204030204" pitchFamily="34" charset="0"/>
              </a:rPr>
              <a:t>Inaccurate</a:t>
            </a:r>
          </a:p>
          <a:p>
            <a:pPr lvl="2"/>
            <a:r>
              <a:rPr lang="en-US" sz="2200" dirty="0">
                <a:latin typeface="Calibri" panose="020F0502020204030204" pitchFamily="34" charset="0"/>
                <a:cs typeface="Calibri" panose="020F0502020204030204" pitchFamily="34" charset="0"/>
              </a:rPr>
              <a:t>With low memory b/w usage (R</a:t>
            </a:r>
            <a:r>
              <a:rPr lang="en-US" sz="2200" baseline="-25000" dirty="0">
                <a:latin typeface="Calibri" panose="020F0502020204030204" pitchFamily="34" charset="0"/>
                <a:cs typeface="Calibri" panose="020F0502020204030204" pitchFamily="34" charset="0"/>
              </a:rPr>
              <a:t>IN</a:t>
            </a:r>
            <a:r>
              <a:rPr lang="en-US" sz="2200" dirty="0">
                <a:latin typeface="Calibri" panose="020F0502020204030204" pitchFamily="34" charset="0"/>
                <a:cs typeface="Calibri" panose="020F0502020204030204" pitchFamily="34" charset="0"/>
              </a:rPr>
              <a:t>-L)</a:t>
            </a:r>
          </a:p>
          <a:p>
            <a:pPr lvl="2"/>
            <a:r>
              <a:rPr lang="en-US" sz="2200" dirty="0">
                <a:latin typeface="Calibri" panose="020F0502020204030204" pitchFamily="34" charset="0"/>
                <a:cs typeface="Calibri" panose="020F0502020204030204" pitchFamily="34" charset="0"/>
              </a:rPr>
              <a:t>With high memory b/w usage (R</a:t>
            </a:r>
            <a:r>
              <a:rPr lang="en-US" sz="2200" baseline="-25000" dirty="0">
                <a:latin typeface="Calibri" panose="020F0502020204030204" pitchFamily="34" charset="0"/>
                <a:cs typeface="Calibri" panose="020F0502020204030204" pitchFamily="34" charset="0"/>
              </a:rPr>
              <a:t>IN</a:t>
            </a:r>
            <a:r>
              <a:rPr lang="en-US" sz="2200" dirty="0">
                <a:latin typeface="Calibri" panose="020F0502020204030204" pitchFamily="34" charset="0"/>
                <a:cs typeface="Calibri" panose="020F0502020204030204" pitchFamily="34" charset="0"/>
              </a:rPr>
              <a:t>-H)</a:t>
            </a:r>
          </a:p>
          <a:p>
            <a:pPr lvl="1"/>
            <a:r>
              <a:rPr lang="en-US" i="1" dirty="0">
                <a:solidFill>
                  <a:srgbClr val="C00000"/>
                </a:solidFill>
                <a:latin typeface="Calibri" panose="020F0502020204030204" pitchFamily="34" charset="0"/>
                <a:cs typeface="Calibri" panose="020F0502020204030204" pitchFamily="34" charset="0"/>
              </a:rPr>
              <a:t>No-prefetch</a:t>
            </a:r>
          </a:p>
          <a:p>
            <a:pPr lvl="2"/>
            <a:r>
              <a:rPr lang="en-US" sz="2200" dirty="0">
                <a:latin typeface="Calibri" panose="020F0502020204030204" pitchFamily="34" charset="0"/>
                <a:cs typeface="Calibri" panose="020F0502020204030204" pitchFamily="34" charset="0"/>
              </a:rPr>
              <a:t>With low memory b/w usage (R</a:t>
            </a:r>
            <a:r>
              <a:rPr lang="en-US" sz="2200" baseline="-25000" dirty="0">
                <a:latin typeface="Calibri" panose="020F0502020204030204" pitchFamily="34" charset="0"/>
                <a:cs typeface="Calibri" panose="020F0502020204030204" pitchFamily="34" charset="0"/>
              </a:rPr>
              <a:t>NP</a:t>
            </a:r>
            <a:r>
              <a:rPr lang="en-US" sz="2200" dirty="0">
                <a:latin typeface="Calibri" panose="020F0502020204030204" pitchFamily="34" charset="0"/>
                <a:cs typeface="Calibri" panose="020F0502020204030204" pitchFamily="34" charset="0"/>
              </a:rPr>
              <a:t>-L)</a:t>
            </a:r>
          </a:p>
          <a:p>
            <a:pPr lvl="2"/>
            <a:r>
              <a:rPr lang="en-US" sz="2200" dirty="0">
                <a:latin typeface="Calibri" panose="020F0502020204030204" pitchFamily="34" charset="0"/>
                <a:cs typeface="Calibri" panose="020F0502020204030204" pitchFamily="34" charset="0"/>
              </a:rPr>
              <a:t>With high memory b/w usage(R</a:t>
            </a:r>
            <a:r>
              <a:rPr lang="en-US" sz="2200" baseline="-25000" dirty="0">
                <a:latin typeface="Calibri" panose="020F0502020204030204" pitchFamily="34" charset="0"/>
                <a:cs typeface="Calibri" panose="020F0502020204030204" pitchFamily="34" charset="0"/>
              </a:rPr>
              <a:t>NP</a:t>
            </a:r>
            <a:r>
              <a:rPr lang="en-US" sz="2200" dirty="0">
                <a:latin typeface="Calibri" panose="020F0502020204030204" pitchFamily="34" charset="0"/>
                <a:cs typeface="Calibri" panose="020F0502020204030204" pitchFamily="34" charset="0"/>
              </a:rPr>
              <a:t>-H)</a:t>
            </a:r>
          </a:p>
          <a:p>
            <a:endParaRPr lang="en-US" sz="1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Values are set at design time via </a:t>
            </a:r>
            <a:r>
              <a:rPr lang="en-US" sz="3000" b="1" dirty="0">
                <a:solidFill>
                  <a:srgbClr val="000CFF"/>
                </a:solidFill>
                <a:latin typeface="Calibri" panose="020F0502020204030204" pitchFamily="34" charset="0"/>
                <a:cs typeface="Calibri" panose="020F0502020204030204" pitchFamily="34" charset="0"/>
              </a:rPr>
              <a:t>automatic design-space exploration</a:t>
            </a:r>
          </a:p>
          <a:p>
            <a:pPr lvl="1"/>
            <a:r>
              <a:rPr lang="en-US" sz="2600" dirty="0">
                <a:latin typeface="Calibri" panose="020F0502020204030204" pitchFamily="34" charset="0"/>
                <a:cs typeface="Calibri" panose="020F0502020204030204" pitchFamily="34" charset="0"/>
              </a:rPr>
              <a:t>Can be </a:t>
            </a:r>
            <a:r>
              <a:rPr lang="en-US" sz="2600" b="1" dirty="0">
                <a:solidFill>
                  <a:schemeClr val="accent2"/>
                </a:solidFill>
                <a:latin typeface="Calibri" panose="020F0502020204030204" pitchFamily="34" charset="0"/>
                <a:cs typeface="Calibri" panose="020F0502020204030204" pitchFamily="34" charset="0"/>
              </a:rPr>
              <a:t>customized</a:t>
            </a:r>
            <a:r>
              <a:rPr lang="en-US" sz="2600" dirty="0">
                <a:latin typeface="Calibri" panose="020F0502020204030204" pitchFamily="34" charset="0"/>
                <a:cs typeface="Calibri" panose="020F0502020204030204" pitchFamily="34" charset="0"/>
              </a:rPr>
              <a:t> further in silicon for higher performance</a:t>
            </a:r>
          </a:p>
        </p:txBody>
      </p:sp>
      <p:pic>
        <p:nvPicPr>
          <p:cNvPr id="6" name="Picture 5">
            <a:extLst>
              <a:ext uri="{FF2B5EF4-FFF2-40B4-BE49-F238E27FC236}">
                <a16:creationId xmlns:a16="http://schemas.microsoft.com/office/drawing/2014/main" id="{40CCB904-D8C3-6C41-B80C-4BB2D37E8EE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7" name="Rectangle 6">
            <a:extLst>
              <a:ext uri="{FF2B5EF4-FFF2-40B4-BE49-F238E27FC236}">
                <a16:creationId xmlns:a16="http://schemas.microsoft.com/office/drawing/2014/main" id="{2D8B6684-11FD-8246-AEC6-0EB9F3A65442}"/>
              </a:ext>
            </a:extLst>
          </p:cNvPr>
          <p:cNvSpPr/>
          <p:nvPr/>
        </p:nvSpPr>
        <p:spPr>
          <a:xfrm>
            <a:off x="6496214" y="991830"/>
            <a:ext cx="954157" cy="107550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D1D3E38-0374-1441-A646-7543C4FF68B3}"/>
              </a:ext>
            </a:extLst>
          </p:cNvPr>
          <p:cNvSpPr/>
          <p:nvPr/>
        </p:nvSpPr>
        <p:spPr>
          <a:xfrm>
            <a:off x="7450371" y="1667926"/>
            <a:ext cx="676538" cy="39565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3D0BC84-076A-2B4E-9393-99EAEE09E420}"/>
              </a:ext>
            </a:extLst>
          </p:cNvPr>
          <p:cNvSpPr/>
          <p:nvPr/>
        </p:nvSpPr>
        <p:spPr>
          <a:xfrm>
            <a:off x="7450371" y="991830"/>
            <a:ext cx="676538" cy="24062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6E5D1C4-6277-FD42-8701-4E6292CE74B2}"/>
              </a:ext>
            </a:extLst>
          </p:cNvPr>
          <p:cNvSpPr/>
          <p:nvPr/>
        </p:nvSpPr>
        <p:spPr>
          <a:xfrm>
            <a:off x="8126909" y="991830"/>
            <a:ext cx="954157"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39FFD5D-1E3F-F945-A3BA-51C53E546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59871" y="1015683"/>
            <a:ext cx="1473091" cy="1205745"/>
          </a:xfrm>
          <a:prstGeom prst="rect">
            <a:avLst/>
          </a:prstGeom>
        </p:spPr>
      </p:pic>
    </p:spTree>
    <p:extLst>
      <p:ext uri="{BB962C8B-B14F-4D97-AF65-F5344CB8AC3E}">
        <p14:creationId xmlns:p14="http://schemas.microsoft.com/office/powerpoint/2010/main" val="3652350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97EA5C-35E4-F941-9564-9CF822114D44}"/>
              </a:ext>
            </a:extLst>
          </p:cNvPr>
          <p:cNvSpPr>
            <a:spLocks noGrp="1"/>
          </p:cNvSpPr>
          <p:nvPr>
            <p:ph type="title"/>
          </p:nvPr>
        </p:nvSpPr>
        <p:spPr/>
        <p:txBody>
          <a:bodyPr/>
          <a:lstStyle/>
          <a:p>
            <a:r>
              <a:rPr lang="en-US" dirty="0"/>
              <a:t>Basic Pythia Configuration</a:t>
            </a:r>
          </a:p>
        </p:txBody>
      </p:sp>
      <p:sp>
        <p:nvSpPr>
          <p:cNvPr id="5" name="Content Placeholder 4">
            <a:extLst>
              <a:ext uri="{FF2B5EF4-FFF2-40B4-BE49-F238E27FC236}">
                <a16:creationId xmlns:a16="http://schemas.microsoft.com/office/drawing/2014/main" id="{4EFAB781-6E1D-4D44-AAAC-11021D7B8DD5}"/>
              </a:ext>
            </a:extLst>
          </p:cNvPr>
          <p:cNvSpPr>
            <a:spLocks noGrp="1"/>
          </p:cNvSpPr>
          <p:nvPr>
            <p:ph idx="1"/>
          </p:nvPr>
        </p:nvSpPr>
        <p:spPr/>
        <p:txBody>
          <a:bodyPr/>
          <a:lstStyle/>
          <a:p>
            <a:r>
              <a:rPr lang="en-US" sz="3000" dirty="0">
                <a:latin typeface="Calibri" panose="020F0502020204030204" pitchFamily="34" charset="0"/>
                <a:cs typeface="Calibri" panose="020F0502020204030204" pitchFamily="34" charset="0"/>
              </a:rPr>
              <a:t>Derived from </a:t>
            </a:r>
            <a:r>
              <a:rPr lang="en-US" sz="3000" b="1" dirty="0">
                <a:solidFill>
                  <a:srgbClr val="FF5261"/>
                </a:solidFill>
                <a:latin typeface="Calibri" panose="020F0502020204030204" pitchFamily="34" charset="0"/>
                <a:cs typeface="Calibri" panose="020F0502020204030204" pitchFamily="34" charset="0"/>
              </a:rPr>
              <a:t>automatic design-space exploration</a:t>
            </a:r>
          </a:p>
          <a:p>
            <a:endParaRPr lang="en-US" dirty="0">
              <a:latin typeface="Calibri" panose="020F0502020204030204" pitchFamily="34" charset="0"/>
              <a:cs typeface="Calibri" panose="020F0502020204030204" pitchFamily="34" charset="0"/>
            </a:endParaRPr>
          </a:p>
          <a:p>
            <a:r>
              <a:rPr lang="en-US" sz="3000" b="1" dirty="0">
                <a:solidFill>
                  <a:srgbClr val="C00000"/>
                </a:solidFill>
                <a:latin typeface="Calibri" panose="020F0502020204030204" pitchFamily="34" charset="0"/>
                <a:cs typeface="Calibri" panose="020F0502020204030204" pitchFamily="34" charset="0"/>
              </a:rPr>
              <a:t>State:</a:t>
            </a:r>
            <a:r>
              <a:rPr lang="en-US" sz="3000" dirty="0">
                <a:latin typeface="Calibri" panose="020F0502020204030204" pitchFamily="34" charset="0"/>
                <a:cs typeface="Calibri" panose="020F0502020204030204" pitchFamily="34" charset="0"/>
              </a:rPr>
              <a:t> 2 features</a:t>
            </a:r>
          </a:p>
          <a:p>
            <a:pPr lvl="1"/>
            <a:r>
              <a:rPr lang="en-US" sz="2600" dirty="0" err="1">
                <a:latin typeface="Calibri" panose="020F0502020204030204" pitchFamily="34" charset="0"/>
                <a:cs typeface="Calibri" panose="020F0502020204030204" pitchFamily="34" charset="0"/>
              </a:rPr>
              <a:t>PC+Delta</a:t>
            </a:r>
            <a:endParaRPr lang="en-US" sz="2600" dirty="0">
              <a:latin typeface="Calibri" panose="020F0502020204030204" pitchFamily="34" charset="0"/>
              <a:cs typeface="Calibri" panose="020F0502020204030204" pitchFamily="34" charset="0"/>
            </a:endParaRPr>
          </a:p>
          <a:p>
            <a:pPr lvl="1"/>
            <a:r>
              <a:rPr lang="en-US" sz="2600" dirty="0">
                <a:latin typeface="Calibri" panose="020F0502020204030204" pitchFamily="34" charset="0"/>
                <a:cs typeface="Calibri" panose="020F0502020204030204" pitchFamily="34" charset="0"/>
              </a:rPr>
              <a:t>Sequence of last-4 deltas</a:t>
            </a:r>
          </a:p>
          <a:p>
            <a:pPr lvl="1"/>
            <a:endParaRPr lang="en-US" sz="1600" dirty="0">
              <a:latin typeface="Calibri" panose="020F0502020204030204" pitchFamily="34" charset="0"/>
              <a:cs typeface="Calibri" panose="020F0502020204030204" pitchFamily="34" charset="0"/>
            </a:endParaRPr>
          </a:p>
          <a:p>
            <a:r>
              <a:rPr lang="en-US" sz="3000" b="1" dirty="0">
                <a:solidFill>
                  <a:srgbClr val="7030A0"/>
                </a:solidFill>
                <a:latin typeface="Calibri" panose="020F0502020204030204" pitchFamily="34" charset="0"/>
                <a:cs typeface="Calibri" panose="020F0502020204030204" pitchFamily="34" charset="0"/>
              </a:rPr>
              <a:t>Actions:</a:t>
            </a:r>
            <a:r>
              <a:rPr lang="en-US" sz="3000" dirty="0">
                <a:latin typeface="Calibri" panose="020F0502020204030204" pitchFamily="34" charset="0"/>
                <a:cs typeface="Calibri" panose="020F0502020204030204" pitchFamily="34" charset="0"/>
              </a:rPr>
              <a:t> 16 prefetch offsets</a:t>
            </a:r>
          </a:p>
          <a:p>
            <a:pPr lvl="1"/>
            <a:r>
              <a:rPr lang="en-US" sz="2600" dirty="0">
                <a:latin typeface="Calibri" panose="020F0502020204030204" pitchFamily="34" charset="0"/>
                <a:cs typeface="Calibri" panose="020F0502020204030204" pitchFamily="34" charset="0"/>
              </a:rPr>
              <a:t>Ranging between -6 to +32. Including 0.</a:t>
            </a:r>
          </a:p>
          <a:p>
            <a:endParaRPr lang="en-US" sz="1600" dirty="0">
              <a:latin typeface="Calibri" panose="020F0502020204030204" pitchFamily="34" charset="0"/>
              <a:cs typeface="Calibri" panose="020F0502020204030204" pitchFamily="34" charset="0"/>
            </a:endParaRPr>
          </a:p>
          <a:p>
            <a:r>
              <a:rPr lang="en-US" sz="3000" b="1" dirty="0">
                <a:solidFill>
                  <a:schemeClr val="accent6">
                    <a:lumMod val="75000"/>
                  </a:schemeClr>
                </a:solidFill>
                <a:latin typeface="Calibri" panose="020F0502020204030204" pitchFamily="34" charset="0"/>
                <a:cs typeface="Calibri" panose="020F0502020204030204" pitchFamily="34" charset="0"/>
              </a:rPr>
              <a:t>Rewards:</a:t>
            </a:r>
          </a:p>
          <a:p>
            <a:pPr lvl="1"/>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AT</a:t>
            </a:r>
            <a:r>
              <a:rPr lang="en-US" sz="2600" dirty="0">
                <a:latin typeface="Calibri" panose="020F0502020204030204" pitchFamily="34" charset="0"/>
                <a:cs typeface="Calibri" panose="020F0502020204030204" pitchFamily="34" charset="0"/>
              </a:rPr>
              <a:t> = +20; R</a:t>
            </a:r>
            <a:r>
              <a:rPr lang="en-US" sz="2600" baseline="-25000" dirty="0">
                <a:latin typeface="Calibri" panose="020F0502020204030204" pitchFamily="34" charset="0"/>
                <a:cs typeface="Calibri" panose="020F0502020204030204" pitchFamily="34" charset="0"/>
              </a:rPr>
              <a:t>AL</a:t>
            </a:r>
            <a:r>
              <a:rPr lang="en-US" sz="2600" dirty="0">
                <a:latin typeface="Calibri" panose="020F0502020204030204" pitchFamily="34" charset="0"/>
                <a:cs typeface="Calibri" panose="020F0502020204030204" pitchFamily="34" charset="0"/>
              </a:rPr>
              <a:t> = +12; R</a:t>
            </a:r>
            <a:r>
              <a:rPr lang="en-US" sz="2600" baseline="-25000" dirty="0">
                <a:latin typeface="Calibri" panose="020F0502020204030204" pitchFamily="34" charset="0"/>
                <a:cs typeface="Calibri" panose="020F0502020204030204" pitchFamily="34" charset="0"/>
              </a:rPr>
              <a:t>NP</a:t>
            </a:r>
            <a:r>
              <a:rPr lang="en-US" sz="2600" dirty="0">
                <a:latin typeface="Calibri" panose="020F0502020204030204" pitchFamily="34" charset="0"/>
                <a:cs typeface="Calibri" panose="020F0502020204030204" pitchFamily="34" charset="0"/>
              </a:rPr>
              <a:t>-H=-2; R</a:t>
            </a:r>
            <a:r>
              <a:rPr lang="en-US" sz="2600" baseline="-25000" dirty="0">
                <a:latin typeface="Calibri" panose="020F0502020204030204" pitchFamily="34" charset="0"/>
                <a:cs typeface="Calibri" panose="020F0502020204030204" pitchFamily="34" charset="0"/>
              </a:rPr>
              <a:t>NP</a:t>
            </a:r>
            <a:r>
              <a:rPr lang="en-US" sz="2600" dirty="0">
                <a:latin typeface="Calibri" panose="020F0502020204030204" pitchFamily="34" charset="0"/>
                <a:cs typeface="Calibri" panose="020F0502020204030204" pitchFamily="34" charset="0"/>
              </a:rPr>
              <a:t>-L=-4;</a:t>
            </a:r>
          </a:p>
          <a:p>
            <a:pPr lvl="1"/>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IN</a:t>
            </a:r>
            <a:r>
              <a:rPr lang="en-US" sz="2600" dirty="0">
                <a:latin typeface="Calibri" panose="020F0502020204030204" pitchFamily="34" charset="0"/>
                <a:cs typeface="Calibri" panose="020F0502020204030204" pitchFamily="34" charset="0"/>
              </a:rPr>
              <a:t>-H=-14; R</a:t>
            </a:r>
            <a:r>
              <a:rPr lang="en-US" sz="2600" baseline="-25000" dirty="0">
                <a:latin typeface="Calibri" panose="020F0502020204030204" pitchFamily="34" charset="0"/>
                <a:cs typeface="Calibri" panose="020F0502020204030204" pitchFamily="34" charset="0"/>
              </a:rPr>
              <a:t>IN</a:t>
            </a:r>
            <a:r>
              <a:rPr lang="en-US" sz="2600" dirty="0">
                <a:latin typeface="Calibri" panose="020F0502020204030204" pitchFamily="34" charset="0"/>
                <a:cs typeface="Calibri" panose="020F0502020204030204" pitchFamily="34" charset="0"/>
              </a:rPr>
              <a:t>-L=-8; R</a:t>
            </a:r>
            <a:r>
              <a:rPr lang="en-US" sz="2600" baseline="-25000" dirty="0">
                <a:latin typeface="Calibri" panose="020F0502020204030204" pitchFamily="34" charset="0"/>
                <a:cs typeface="Calibri" panose="020F0502020204030204" pitchFamily="34" charset="0"/>
              </a:rPr>
              <a:t>CL</a:t>
            </a:r>
            <a:r>
              <a:rPr lang="en-US" sz="2600" dirty="0">
                <a:latin typeface="Calibri" panose="020F0502020204030204" pitchFamily="34" charset="0"/>
                <a:cs typeface="Calibri" panose="020F0502020204030204" pitchFamily="34" charset="0"/>
              </a:rPr>
              <a:t>=-12</a:t>
            </a:r>
          </a:p>
          <a:p>
            <a:pPr marL="457200" lvl="1"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734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FCEAF-8A5B-644C-A41E-0C6D4BB6BEF3}"/>
              </a:ext>
            </a:extLst>
          </p:cNvPr>
          <p:cNvSpPr>
            <a:spLocks noGrp="1"/>
          </p:cNvSpPr>
          <p:nvPr>
            <p:ph type="title"/>
          </p:nvPr>
        </p:nvSpPr>
        <p:spPr/>
        <p:txBody>
          <a:bodyPr/>
          <a:lstStyle/>
          <a:p>
            <a:r>
              <a:rPr lang="en-US" dirty="0"/>
              <a:t>More Detailed Pythia Overview</a:t>
            </a:r>
          </a:p>
        </p:txBody>
      </p:sp>
      <p:sp>
        <p:nvSpPr>
          <p:cNvPr id="5" name="Content Placeholder 4">
            <a:extLst>
              <a:ext uri="{FF2B5EF4-FFF2-40B4-BE49-F238E27FC236}">
                <a16:creationId xmlns:a16="http://schemas.microsoft.com/office/drawing/2014/main" id="{8B656715-C85A-7749-B41C-B585766E82AC}"/>
              </a:ext>
            </a:extLst>
          </p:cNvPr>
          <p:cNvSpPr>
            <a:spLocks noGrp="1"/>
          </p:cNvSpPr>
          <p:nvPr>
            <p:ph idx="1"/>
          </p:nvPr>
        </p:nvSpPr>
        <p:spPr/>
        <p:txBody>
          <a:bodyPr>
            <a:normAutofit/>
          </a:bodyPr>
          <a:lstStyle/>
          <a:p>
            <a:r>
              <a:rPr lang="en-US" b="1" dirty="0">
                <a:solidFill>
                  <a:schemeClr val="accent2"/>
                </a:solidFill>
                <a:latin typeface="Calibri" panose="020F0502020204030204" pitchFamily="34" charset="0"/>
                <a:cs typeface="Calibri" panose="020F0502020204030204" pitchFamily="34" charset="0"/>
              </a:rPr>
              <a:t>Q-Value Store</a:t>
            </a:r>
            <a:r>
              <a:rPr lang="en-US" dirty="0">
                <a:latin typeface="Calibri" panose="020F0502020204030204" pitchFamily="34" charset="0"/>
                <a:cs typeface="Calibri" panose="020F0502020204030204" pitchFamily="34" charset="0"/>
              </a:rPr>
              <a:t>: Records Q-values for </a:t>
            </a:r>
            <a:r>
              <a:rPr lang="en-US" i="1" dirty="0">
                <a:solidFill>
                  <a:srgbClr val="C00000"/>
                </a:solidFill>
                <a:latin typeface="Calibri" panose="020F0502020204030204" pitchFamily="34" charset="0"/>
                <a:cs typeface="Calibri" panose="020F0502020204030204" pitchFamily="34" charset="0"/>
              </a:rPr>
              <a:t>all</a:t>
            </a:r>
            <a:r>
              <a:rPr lang="en-US" dirty="0">
                <a:latin typeface="Calibri" panose="020F0502020204030204" pitchFamily="34" charset="0"/>
                <a:cs typeface="Calibri" panose="020F0502020204030204" pitchFamily="34" charset="0"/>
              </a:rPr>
              <a:t> state-action pairs</a:t>
            </a:r>
          </a:p>
          <a:p>
            <a:r>
              <a:rPr lang="en-US" b="1" dirty="0">
                <a:solidFill>
                  <a:srgbClr val="7030A0"/>
                </a:solidFill>
                <a:latin typeface="Calibri" panose="020F0502020204030204" pitchFamily="34" charset="0"/>
                <a:cs typeface="Calibri" panose="020F0502020204030204" pitchFamily="34" charset="0"/>
              </a:rPr>
              <a:t>Evaluation Queue</a:t>
            </a:r>
            <a:r>
              <a:rPr lang="en-US" dirty="0">
                <a:latin typeface="Calibri" panose="020F0502020204030204" pitchFamily="34" charset="0"/>
                <a:cs typeface="Calibri" panose="020F0502020204030204" pitchFamily="34" charset="0"/>
              </a:rPr>
              <a:t>: A FIFO queue of recently-taken actions</a:t>
            </a:r>
          </a:p>
        </p:txBody>
      </p:sp>
      <p:sp>
        <p:nvSpPr>
          <p:cNvPr id="109" name="Rounded Rectangle 108">
            <a:extLst>
              <a:ext uri="{FF2B5EF4-FFF2-40B4-BE49-F238E27FC236}">
                <a16:creationId xmlns:a16="http://schemas.microsoft.com/office/drawing/2014/main" id="{EC8661E4-A71B-3540-BD0E-E0D5DB689D16}"/>
              </a:ext>
            </a:extLst>
          </p:cNvPr>
          <p:cNvSpPr/>
          <p:nvPr/>
        </p:nvSpPr>
        <p:spPr>
          <a:xfrm>
            <a:off x="2784494" y="4873134"/>
            <a:ext cx="2724277" cy="385893"/>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alibri" panose="020F0502020204030204"/>
                <a:ea typeface="+mn-ea"/>
                <a:cs typeface="+mn-cs"/>
              </a:rPr>
              <a:t>Evaluation Queue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(EQ)</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B88356B1-928C-264A-9B5F-9E3C9EC2B60F}"/>
              </a:ext>
            </a:extLst>
          </p:cNvPr>
          <p:cNvSpPr/>
          <p:nvPr/>
        </p:nvSpPr>
        <p:spPr>
          <a:xfrm>
            <a:off x="808505" y="2870992"/>
            <a:ext cx="1241570" cy="578840"/>
          </a:xfrm>
          <a:prstGeom prst="rect">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Demand</a:t>
            </a:r>
            <a:r>
              <a:rPr kumimoji="0" lang="en-CH"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Request</a:t>
            </a:r>
          </a:p>
        </p:txBody>
      </p:sp>
      <p:cxnSp>
        <p:nvCxnSpPr>
          <p:cNvPr id="111" name="Elbow Connector 110">
            <a:extLst>
              <a:ext uri="{FF2B5EF4-FFF2-40B4-BE49-F238E27FC236}">
                <a16:creationId xmlns:a16="http://schemas.microsoft.com/office/drawing/2014/main" id="{799D849E-B76B-764E-83B2-02E1654DC452}"/>
              </a:ext>
            </a:extLst>
          </p:cNvPr>
          <p:cNvCxnSpPr>
            <a:cxnSpLocks/>
          </p:cNvCxnSpPr>
          <p:nvPr/>
        </p:nvCxnSpPr>
        <p:spPr>
          <a:xfrm rot="16200000" flipH="1">
            <a:off x="1319478" y="3564808"/>
            <a:ext cx="1862357" cy="1635854"/>
          </a:xfrm>
          <a:prstGeom prst="bentConnector3">
            <a:avLst>
              <a:gd name="adj1" fmla="val 12117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382F50DC-6D7F-D044-89B5-8FDF94727609}"/>
              </a:ext>
            </a:extLst>
          </p:cNvPr>
          <p:cNvSpPr/>
          <p:nvPr/>
        </p:nvSpPr>
        <p:spPr>
          <a:xfrm>
            <a:off x="2108043" y="5340658"/>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73" name="TextBox 172">
            <a:extLst>
              <a:ext uri="{FF2B5EF4-FFF2-40B4-BE49-F238E27FC236}">
                <a16:creationId xmlns:a16="http://schemas.microsoft.com/office/drawing/2014/main" id="{7E7927F1-F692-8441-8877-592E9DF51BD5}"/>
              </a:ext>
            </a:extLst>
          </p:cNvPr>
          <p:cNvSpPr txBox="1"/>
          <p:nvPr/>
        </p:nvSpPr>
        <p:spPr>
          <a:xfrm>
            <a:off x="1306487" y="5700692"/>
            <a:ext cx="18883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Assign </a:t>
            </a: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reward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t>
            </a:r>
            <a:r>
              <a:rPr kumimoji="0" lang="en-CH" sz="1400" b="0" i="1"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orresponding</a:t>
            </a: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EQ entry</a:t>
            </a:r>
            <a:endParaRPr kumimoji="0" lang="en-CH"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cxnSp>
        <p:nvCxnSpPr>
          <p:cNvPr id="174" name="Straight Arrow Connector 173">
            <a:extLst>
              <a:ext uri="{FF2B5EF4-FFF2-40B4-BE49-F238E27FC236}">
                <a16:creationId xmlns:a16="http://schemas.microsoft.com/office/drawing/2014/main" id="{88FC4250-A26F-D241-82E9-FCD66DBA2DCC}"/>
              </a:ext>
            </a:extLst>
          </p:cNvPr>
          <p:cNvCxnSpPr>
            <a:cxnSpLocks/>
          </p:cNvCxnSpPr>
          <p:nvPr/>
        </p:nvCxnSpPr>
        <p:spPr>
          <a:xfrm>
            <a:off x="3014642" y="3165735"/>
            <a:ext cx="12534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5" name="Rectangle 174">
            <a:extLst>
              <a:ext uri="{FF2B5EF4-FFF2-40B4-BE49-F238E27FC236}">
                <a16:creationId xmlns:a16="http://schemas.microsoft.com/office/drawing/2014/main" id="{54B3E7B3-1DFD-D94C-A922-29813EAB75AA}"/>
              </a:ext>
            </a:extLst>
          </p:cNvPr>
          <p:cNvSpPr/>
          <p:nvPr/>
        </p:nvSpPr>
        <p:spPr>
          <a:xfrm>
            <a:off x="3297875" y="2635649"/>
            <a:ext cx="79836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Look</a:t>
            </a: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up </a:t>
            </a:r>
            <a:endParaRPr kumimoji="0" lang="en-CH"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QVStore</a:t>
            </a:r>
          </a:p>
        </p:txBody>
      </p:sp>
      <p:sp>
        <p:nvSpPr>
          <p:cNvPr id="176" name="Rectangle 175">
            <a:extLst>
              <a:ext uri="{FF2B5EF4-FFF2-40B4-BE49-F238E27FC236}">
                <a16:creationId xmlns:a16="http://schemas.microsoft.com/office/drawing/2014/main" id="{DE7775CF-E1F5-8E46-9049-D65F8E93668A}"/>
              </a:ext>
            </a:extLst>
          </p:cNvPr>
          <p:cNvSpPr/>
          <p:nvPr/>
        </p:nvSpPr>
        <p:spPr>
          <a:xfrm>
            <a:off x="2322367" y="2906510"/>
            <a:ext cx="832128" cy="50471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State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sp>
        <p:nvSpPr>
          <p:cNvPr id="177" name="Rectangle 176">
            <a:extLst>
              <a:ext uri="{FF2B5EF4-FFF2-40B4-BE49-F238E27FC236}">
                <a16:creationId xmlns:a16="http://schemas.microsoft.com/office/drawing/2014/main" id="{587FE97B-5658-7A49-A914-E5D83F503595}"/>
              </a:ext>
            </a:extLst>
          </p:cNvPr>
          <p:cNvSpPr/>
          <p:nvPr/>
        </p:nvSpPr>
        <p:spPr>
          <a:xfrm>
            <a:off x="4508804" y="3780661"/>
            <a:ext cx="150618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Q-Value Store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a:t>
            </a:r>
            <a:r>
              <a:rPr kumimoji="0" lang="en-US" sz="1800" b="1" i="1"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QVStore</a:t>
            </a:r>
            <a:r>
              <a:rPr kumimoji="0" lang="en-US" sz="1800" b="1"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a:t>
            </a:r>
            <a:endParaRPr kumimoji="0" lang="en-CH" sz="1800" b="1"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cxnSp>
        <p:nvCxnSpPr>
          <p:cNvPr id="178" name="Straight Arrow Connector 177">
            <a:extLst>
              <a:ext uri="{FF2B5EF4-FFF2-40B4-BE49-F238E27FC236}">
                <a16:creationId xmlns:a16="http://schemas.microsoft.com/office/drawing/2014/main" id="{74357D81-4E96-ED47-8706-8416146AE134}"/>
              </a:ext>
            </a:extLst>
          </p:cNvPr>
          <p:cNvCxnSpPr>
            <a:stCxn id="110" idx="3"/>
            <a:endCxn id="176" idx="1"/>
          </p:cNvCxnSpPr>
          <p:nvPr/>
        </p:nvCxnSpPr>
        <p:spPr>
          <a:xfrm flipV="1">
            <a:off x="2050075" y="3158869"/>
            <a:ext cx="272292" cy="1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6ADC6D65-C652-5846-A0C0-D713E2DE326C}"/>
              </a:ext>
            </a:extLst>
          </p:cNvPr>
          <p:cNvSpPr/>
          <p:nvPr/>
        </p:nvSpPr>
        <p:spPr>
          <a:xfrm>
            <a:off x="2595818" y="2564797"/>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80" name="Oval 179">
            <a:extLst>
              <a:ext uri="{FF2B5EF4-FFF2-40B4-BE49-F238E27FC236}">
                <a16:creationId xmlns:a16="http://schemas.microsoft.com/office/drawing/2014/main" id="{D906ED77-3132-214E-A3F5-31B07CAE1C39}"/>
              </a:ext>
            </a:extLst>
          </p:cNvPr>
          <p:cNvSpPr/>
          <p:nvPr/>
        </p:nvSpPr>
        <p:spPr>
          <a:xfrm>
            <a:off x="3554075" y="323231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84" name="Oval 183">
            <a:extLst>
              <a:ext uri="{FF2B5EF4-FFF2-40B4-BE49-F238E27FC236}">
                <a16:creationId xmlns:a16="http://schemas.microsoft.com/office/drawing/2014/main" id="{476A954E-AC99-B948-9C25-154CE4DACB8E}"/>
              </a:ext>
            </a:extLst>
          </p:cNvPr>
          <p:cNvSpPr/>
          <p:nvPr/>
        </p:nvSpPr>
        <p:spPr>
          <a:xfrm>
            <a:off x="6014879" y="47305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DED76AD1-C286-F54B-BF0B-B1C81BB0C856}"/>
              </a:ext>
            </a:extLst>
          </p:cNvPr>
          <p:cNvSpPr txBox="1"/>
          <p:nvPr/>
        </p:nvSpPr>
        <p:spPr>
          <a:xfrm>
            <a:off x="5378782" y="5102664"/>
            <a:ext cx="216334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Insert prefetch action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State-Action pair in EQ</a:t>
            </a:r>
            <a:endParaRPr kumimoji="0" lang="en-CH"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cxnSp>
        <p:nvCxnSpPr>
          <p:cNvPr id="186" name="Elbow Connector 185">
            <a:extLst>
              <a:ext uri="{FF2B5EF4-FFF2-40B4-BE49-F238E27FC236}">
                <a16:creationId xmlns:a16="http://schemas.microsoft.com/office/drawing/2014/main" id="{15E5651A-39A4-AD4E-A15B-18B1FFAEF0FC}"/>
              </a:ext>
            </a:extLst>
          </p:cNvPr>
          <p:cNvCxnSpPr>
            <a:cxnSpLocks/>
            <a:stCxn id="109" idx="1"/>
          </p:cNvCxnSpPr>
          <p:nvPr/>
        </p:nvCxnSpPr>
        <p:spPr>
          <a:xfrm rot="10800000" flipH="1">
            <a:off x="2784494" y="3747909"/>
            <a:ext cx="1657524" cy="1318172"/>
          </a:xfrm>
          <a:prstGeom prst="bentConnector3">
            <a:avLst>
              <a:gd name="adj1" fmla="val -137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EEF2AF26-83E3-4E48-8DAE-05821FC6A326}"/>
              </a:ext>
            </a:extLst>
          </p:cNvPr>
          <p:cNvSpPr/>
          <p:nvPr/>
        </p:nvSpPr>
        <p:spPr>
          <a:xfrm>
            <a:off x="2177701" y="4262013"/>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EFC4A003-0047-B548-A1D9-92DECD65EB20}"/>
              </a:ext>
            </a:extLst>
          </p:cNvPr>
          <p:cNvSpPr/>
          <p:nvPr/>
        </p:nvSpPr>
        <p:spPr>
          <a:xfrm>
            <a:off x="4508804" y="5969822"/>
            <a:ext cx="1663943" cy="385893"/>
          </a:xfrm>
          <a:prstGeom prst="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Prefetch Fill </a:t>
            </a:r>
          </a:p>
        </p:txBody>
      </p:sp>
      <p:cxnSp>
        <p:nvCxnSpPr>
          <p:cNvPr id="189" name="Straight Arrow Connector 188">
            <a:extLst>
              <a:ext uri="{FF2B5EF4-FFF2-40B4-BE49-F238E27FC236}">
                <a16:creationId xmlns:a16="http://schemas.microsoft.com/office/drawing/2014/main" id="{C4489A71-7E05-1B4D-A4B3-DD2DA5AC432B}"/>
              </a:ext>
            </a:extLst>
          </p:cNvPr>
          <p:cNvCxnSpPr>
            <a:cxnSpLocks/>
          </p:cNvCxnSpPr>
          <p:nvPr/>
        </p:nvCxnSpPr>
        <p:spPr>
          <a:xfrm flipV="1">
            <a:off x="5048115" y="5318082"/>
            <a:ext cx="0" cy="5564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90" name="Rectangle 189">
            <a:extLst>
              <a:ext uri="{FF2B5EF4-FFF2-40B4-BE49-F238E27FC236}">
                <a16:creationId xmlns:a16="http://schemas.microsoft.com/office/drawing/2014/main" id="{B4E1DBE9-431A-BC49-9501-63346E18178F}"/>
              </a:ext>
            </a:extLst>
          </p:cNvPr>
          <p:cNvSpPr/>
          <p:nvPr/>
        </p:nvSpPr>
        <p:spPr>
          <a:xfrm>
            <a:off x="4516320" y="238010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A1</a:t>
            </a:r>
            <a:endParaRPr kumimoji="0" lang="en-CH"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91" name="Rectangle 190">
            <a:extLst>
              <a:ext uri="{FF2B5EF4-FFF2-40B4-BE49-F238E27FC236}">
                <a16:creationId xmlns:a16="http://schemas.microsoft.com/office/drawing/2014/main" id="{A68EBED8-7957-B64F-B3E1-3FB8DA825AEE}"/>
              </a:ext>
            </a:extLst>
          </p:cNvPr>
          <p:cNvSpPr/>
          <p:nvPr/>
        </p:nvSpPr>
        <p:spPr>
          <a:xfrm>
            <a:off x="4870021" y="2376552"/>
            <a:ext cx="35618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A2</a:t>
            </a:r>
            <a:endParaRPr kumimoji="0" lang="en-CH" sz="12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92" name="Rectangle 191">
            <a:extLst>
              <a:ext uri="{FF2B5EF4-FFF2-40B4-BE49-F238E27FC236}">
                <a16:creationId xmlns:a16="http://schemas.microsoft.com/office/drawing/2014/main" id="{5D5C5A33-2AC4-E44D-BB0A-6BC9E2928D10}"/>
              </a:ext>
            </a:extLst>
          </p:cNvPr>
          <p:cNvSpPr/>
          <p:nvPr/>
        </p:nvSpPr>
        <p:spPr>
          <a:xfrm>
            <a:off x="5231038" y="237299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A3</a:t>
            </a:r>
            <a:endParaRPr kumimoji="0" lang="en-CH"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93" name="Rounded Rectangle 192">
            <a:extLst>
              <a:ext uri="{FF2B5EF4-FFF2-40B4-BE49-F238E27FC236}">
                <a16:creationId xmlns:a16="http://schemas.microsoft.com/office/drawing/2014/main" id="{09552ACF-AD9B-9343-981D-03F83CA30487}"/>
              </a:ext>
            </a:extLst>
          </p:cNvPr>
          <p:cNvSpPr/>
          <p:nvPr/>
        </p:nvSpPr>
        <p:spPr>
          <a:xfrm>
            <a:off x="6802341" y="2865890"/>
            <a:ext cx="1426822" cy="730105"/>
          </a:xfrm>
          <a:prstGeom prst="round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Hierarchy</a:t>
            </a:r>
          </a:p>
        </p:txBody>
      </p:sp>
      <p:cxnSp>
        <p:nvCxnSpPr>
          <p:cNvPr id="194" name="Straight Arrow Connector 193">
            <a:extLst>
              <a:ext uri="{FF2B5EF4-FFF2-40B4-BE49-F238E27FC236}">
                <a16:creationId xmlns:a16="http://schemas.microsoft.com/office/drawing/2014/main" id="{A9793FB3-ADBA-9340-964F-C14E30A5A345}"/>
              </a:ext>
            </a:extLst>
          </p:cNvPr>
          <p:cNvCxnSpPr>
            <a:cxnSpLocks/>
            <a:endCxn id="193" idx="1"/>
          </p:cNvCxnSpPr>
          <p:nvPr/>
        </p:nvCxnSpPr>
        <p:spPr>
          <a:xfrm flipV="1">
            <a:off x="5971738" y="3230943"/>
            <a:ext cx="830603" cy="61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7D964871-AF2D-2C4C-A018-991008E8378E}"/>
              </a:ext>
            </a:extLst>
          </p:cNvPr>
          <p:cNvSpPr/>
          <p:nvPr/>
        </p:nvSpPr>
        <p:spPr>
          <a:xfrm>
            <a:off x="5931285" y="2677246"/>
            <a:ext cx="85921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Generate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prefetch</a:t>
            </a:r>
            <a:endParaRPr kumimoji="0" lang="en-CH"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96" name="Rectangle 195">
            <a:extLst>
              <a:ext uri="{FF2B5EF4-FFF2-40B4-BE49-F238E27FC236}">
                <a16:creationId xmlns:a16="http://schemas.microsoft.com/office/drawing/2014/main" id="{34B3079F-FCD7-274B-8506-2786C809D580}"/>
              </a:ext>
            </a:extLst>
          </p:cNvPr>
          <p:cNvSpPr/>
          <p:nvPr/>
        </p:nvSpPr>
        <p:spPr>
          <a:xfrm>
            <a:off x="2586481" y="4143016"/>
            <a:ext cx="175786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Evict EQ entry and update </a:t>
            </a:r>
            <a:r>
              <a:rPr kumimoji="0" lang="en-US" sz="1400" b="0" i="1"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QVStore</a:t>
            </a:r>
            <a:endParaRPr kumimoji="0" lang="en-CH"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97" name="Oval 196">
            <a:extLst>
              <a:ext uri="{FF2B5EF4-FFF2-40B4-BE49-F238E27FC236}">
                <a16:creationId xmlns:a16="http://schemas.microsoft.com/office/drawing/2014/main" id="{0243FFFE-6A73-CA40-B4DF-3CD7A32986AF}"/>
              </a:ext>
            </a:extLst>
          </p:cNvPr>
          <p:cNvSpPr/>
          <p:nvPr/>
        </p:nvSpPr>
        <p:spPr>
          <a:xfrm>
            <a:off x="6212152" y="24363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98" name="Rectangle 197">
            <a:extLst>
              <a:ext uri="{FF2B5EF4-FFF2-40B4-BE49-F238E27FC236}">
                <a16:creationId xmlns:a16="http://schemas.microsoft.com/office/drawing/2014/main" id="{CF5F4FBB-8860-F042-8A9D-EBCEC1147F88}"/>
              </a:ext>
            </a:extLst>
          </p:cNvPr>
          <p:cNvSpPr/>
          <p:nvPr/>
        </p:nvSpPr>
        <p:spPr>
          <a:xfrm>
            <a:off x="3793570" y="2026696"/>
            <a:ext cx="2617255" cy="307777"/>
          </a:xfrm>
          <a:prstGeom prst="rect">
            <a:avLst/>
          </a:prstGeom>
          <a:solidFill>
            <a:schemeClr val="bg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Find </a:t>
            </a: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the </a:t>
            </a:r>
            <a:r>
              <a:rPr kumimoji="0" lang="en-CH" sz="1400" b="0" i="1"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Action with </a:t>
            </a: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a:t>
            </a:r>
            <a:r>
              <a:rPr kumimoji="0" lang="en-CH" sz="1400" b="0" i="1"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ax </a:t>
            </a:r>
            <a:r>
              <a:rPr kumimoji="0" lang="en-CH"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Q-Value</a:t>
            </a:r>
          </a:p>
        </p:txBody>
      </p:sp>
      <p:cxnSp>
        <p:nvCxnSpPr>
          <p:cNvPr id="199" name="Straight Arrow Connector 198">
            <a:extLst>
              <a:ext uri="{FF2B5EF4-FFF2-40B4-BE49-F238E27FC236}">
                <a16:creationId xmlns:a16="http://schemas.microsoft.com/office/drawing/2014/main" id="{CF04ABA9-016F-1D44-9CB9-2CD086BB1F29}"/>
              </a:ext>
            </a:extLst>
          </p:cNvPr>
          <p:cNvCxnSpPr>
            <a:cxnSpLocks/>
          </p:cNvCxnSpPr>
          <p:nvPr/>
        </p:nvCxnSpPr>
        <p:spPr>
          <a:xfrm>
            <a:off x="5038337"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0" name="Straight Arrow Connector 199">
            <a:extLst>
              <a:ext uri="{FF2B5EF4-FFF2-40B4-BE49-F238E27FC236}">
                <a16:creationId xmlns:a16="http://schemas.microsoft.com/office/drawing/2014/main" id="{B72E909B-B36E-9B4E-B9AB-70D89B040A5F}"/>
              </a:ext>
            </a:extLst>
          </p:cNvPr>
          <p:cNvCxnSpPr>
            <a:cxnSpLocks/>
          </p:cNvCxnSpPr>
          <p:nvPr/>
        </p:nvCxnSpPr>
        <p:spPr>
          <a:xfrm>
            <a:off x="4679009"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1" name="Straight Arrow Connector 200">
            <a:extLst>
              <a:ext uri="{FF2B5EF4-FFF2-40B4-BE49-F238E27FC236}">
                <a16:creationId xmlns:a16="http://schemas.microsoft.com/office/drawing/2014/main" id="{A8CF9FBF-1EAE-E141-943E-8B123653A864}"/>
              </a:ext>
            </a:extLst>
          </p:cNvPr>
          <p:cNvCxnSpPr>
            <a:cxnSpLocks/>
          </p:cNvCxnSpPr>
          <p:nvPr/>
        </p:nvCxnSpPr>
        <p:spPr>
          <a:xfrm>
            <a:off x="5394429" y="2308908"/>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sp>
        <p:nvSpPr>
          <p:cNvPr id="202" name="Oval 201">
            <a:extLst>
              <a:ext uri="{FF2B5EF4-FFF2-40B4-BE49-F238E27FC236}">
                <a16:creationId xmlns:a16="http://schemas.microsoft.com/office/drawing/2014/main" id="{85BD7E60-7BFF-434D-BBB6-AE2235405BE1}"/>
              </a:ext>
            </a:extLst>
          </p:cNvPr>
          <p:cNvSpPr/>
          <p:nvPr/>
        </p:nvSpPr>
        <p:spPr>
          <a:xfrm>
            <a:off x="5123608" y="547679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2" name="Group 211">
            <a:extLst>
              <a:ext uri="{FF2B5EF4-FFF2-40B4-BE49-F238E27FC236}">
                <a16:creationId xmlns:a16="http://schemas.microsoft.com/office/drawing/2014/main" id="{4B9572B7-08B9-8F49-80A6-03052E688C52}"/>
              </a:ext>
            </a:extLst>
          </p:cNvPr>
          <p:cNvGrpSpPr/>
          <p:nvPr/>
        </p:nvGrpSpPr>
        <p:grpSpPr>
          <a:xfrm>
            <a:off x="4289620" y="2601710"/>
            <a:ext cx="1592509" cy="1220460"/>
            <a:chOff x="4289620" y="2601710"/>
            <a:chExt cx="1592509" cy="1220460"/>
          </a:xfrm>
        </p:grpSpPr>
        <p:sp>
          <p:nvSpPr>
            <p:cNvPr id="113" name="Rectangle 112">
              <a:extLst>
                <a:ext uri="{FF2B5EF4-FFF2-40B4-BE49-F238E27FC236}">
                  <a16:creationId xmlns:a16="http://schemas.microsoft.com/office/drawing/2014/main" id="{FD3A8377-8D24-9143-8097-35CFD901AD6C}"/>
                </a:ext>
              </a:extLst>
            </p:cNvPr>
            <p:cNvSpPr/>
            <p:nvPr/>
          </p:nvSpPr>
          <p:spPr>
            <a:xfrm>
              <a:off x="4289620" y="26017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44BD0F1C-308B-AD41-ADC0-9D662775B839}"/>
                </a:ext>
              </a:extLst>
            </p:cNvPr>
            <p:cNvSpPr/>
            <p:nvPr/>
          </p:nvSpPr>
          <p:spPr>
            <a:xfrm>
              <a:off x="4499345" y="26017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3F57A77B-B4C5-B34F-9654-A2C73A1DDC34}"/>
                </a:ext>
              </a:extLst>
            </p:cNvPr>
            <p:cNvSpPr/>
            <p:nvPr/>
          </p:nvSpPr>
          <p:spPr>
            <a:xfrm>
              <a:off x="4858673" y="26017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89A27451-93BD-8E44-8120-AD957A3C2F88}"/>
                </a:ext>
              </a:extLst>
            </p:cNvPr>
            <p:cNvSpPr/>
            <p:nvPr/>
          </p:nvSpPr>
          <p:spPr>
            <a:xfrm>
              <a:off x="5218001" y="26017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1FB99F77-BEFB-7F4C-8456-69B826978233}"/>
                </a:ext>
              </a:extLst>
            </p:cNvPr>
            <p:cNvSpPr/>
            <p:nvPr/>
          </p:nvSpPr>
          <p:spPr>
            <a:xfrm>
              <a:off x="4289620" y="27778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ACF4C514-8B32-614D-BF6B-3F188A3F5A83}"/>
                </a:ext>
              </a:extLst>
            </p:cNvPr>
            <p:cNvSpPr/>
            <p:nvPr/>
          </p:nvSpPr>
          <p:spPr>
            <a:xfrm>
              <a:off x="4499345" y="27778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9AFF6B2C-7524-D04C-AD64-4B438BFD7B75}"/>
                </a:ext>
              </a:extLst>
            </p:cNvPr>
            <p:cNvSpPr/>
            <p:nvPr/>
          </p:nvSpPr>
          <p:spPr>
            <a:xfrm>
              <a:off x="4858673" y="27778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4EAD4285-7314-DD46-8C66-6AA6025A7AA4}"/>
                </a:ext>
              </a:extLst>
            </p:cNvPr>
            <p:cNvSpPr/>
            <p:nvPr/>
          </p:nvSpPr>
          <p:spPr>
            <a:xfrm>
              <a:off x="5218001" y="27778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B9A6C0D6-5D43-9D4B-88B7-75FD58C3B988}"/>
                </a:ext>
              </a:extLst>
            </p:cNvPr>
            <p:cNvSpPr/>
            <p:nvPr/>
          </p:nvSpPr>
          <p:spPr>
            <a:xfrm>
              <a:off x="4289620" y="29540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CAB6E6E3-1D84-9E43-BE56-DD55A7DE7CCB}"/>
                </a:ext>
              </a:extLst>
            </p:cNvPr>
            <p:cNvSpPr/>
            <p:nvPr/>
          </p:nvSpPr>
          <p:spPr>
            <a:xfrm>
              <a:off x="4499345" y="29540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4E5707F-03EA-6F40-AAF2-E23363D7AB62}"/>
                </a:ext>
              </a:extLst>
            </p:cNvPr>
            <p:cNvSpPr/>
            <p:nvPr/>
          </p:nvSpPr>
          <p:spPr>
            <a:xfrm>
              <a:off x="4858673" y="29540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522B78C4-6877-CE46-A63B-7A82ECD115B6}"/>
                </a:ext>
              </a:extLst>
            </p:cNvPr>
            <p:cNvSpPr/>
            <p:nvPr/>
          </p:nvSpPr>
          <p:spPr>
            <a:xfrm>
              <a:off x="5218001" y="29540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FA16AED2-8F60-B74B-8B2C-22BB3853A814}"/>
                </a:ext>
              </a:extLst>
            </p:cNvPr>
            <p:cNvSpPr/>
            <p:nvPr/>
          </p:nvSpPr>
          <p:spPr>
            <a:xfrm>
              <a:off x="4289620" y="31302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CBB5A613-228E-E84B-8B5A-BD3DDE37FC4B}"/>
                </a:ext>
              </a:extLst>
            </p:cNvPr>
            <p:cNvSpPr/>
            <p:nvPr/>
          </p:nvSpPr>
          <p:spPr>
            <a:xfrm>
              <a:off x="4499345" y="31302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C33B4829-767E-CC46-841A-C59701274878}"/>
                </a:ext>
              </a:extLst>
            </p:cNvPr>
            <p:cNvSpPr/>
            <p:nvPr/>
          </p:nvSpPr>
          <p:spPr>
            <a:xfrm>
              <a:off x="4858673" y="31302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4FF74D98-0B9E-B447-95A6-F7E4B08A282C}"/>
                </a:ext>
              </a:extLst>
            </p:cNvPr>
            <p:cNvSpPr/>
            <p:nvPr/>
          </p:nvSpPr>
          <p:spPr>
            <a:xfrm>
              <a:off x="5218001" y="31302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936DAFF4-957A-5B45-B8B7-8D31D4136A21}"/>
                </a:ext>
              </a:extLst>
            </p:cNvPr>
            <p:cNvSpPr/>
            <p:nvPr/>
          </p:nvSpPr>
          <p:spPr>
            <a:xfrm>
              <a:off x="4289620" y="33063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D2980796-4C2F-414B-816E-081F907A10F6}"/>
                </a:ext>
              </a:extLst>
            </p:cNvPr>
            <p:cNvSpPr/>
            <p:nvPr/>
          </p:nvSpPr>
          <p:spPr>
            <a:xfrm>
              <a:off x="4499345" y="33063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A887C44D-FFC2-384B-83BF-BEB08C155264}"/>
                </a:ext>
              </a:extLst>
            </p:cNvPr>
            <p:cNvSpPr/>
            <p:nvPr/>
          </p:nvSpPr>
          <p:spPr>
            <a:xfrm>
              <a:off x="4858673" y="33063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1A5196E-7185-724A-983F-D13E80FEF654}"/>
                </a:ext>
              </a:extLst>
            </p:cNvPr>
            <p:cNvSpPr/>
            <p:nvPr/>
          </p:nvSpPr>
          <p:spPr>
            <a:xfrm>
              <a:off x="5218001" y="33063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721EE2A8-FA3E-FE45-9AFE-3FAF44806885}"/>
                </a:ext>
              </a:extLst>
            </p:cNvPr>
            <p:cNvSpPr/>
            <p:nvPr/>
          </p:nvSpPr>
          <p:spPr>
            <a:xfrm>
              <a:off x="4442020" y="27541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4A7F9AF-2BA4-DA46-B255-8263E7DC1415}"/>
                </a:ext>
              </a:extLst>
            </p:cNvPr>
            <p:cNvSpPr/>
            <p:nvPr/>
          </p:nvSpPr>
          <p:spPr>
            <a:xfrm>
              <a:off x="4651745" y="27541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C834DDEE-C429-1F4E-BA53-A9762690A852}"/>
                </a:ext>
              </a:extLst>
            </p:cNvPr>
            <p:cNvSpPr/>
            <p:nvPr/>
          </p:nvSpPr>
          <p:spPr>
            <a:xfrm>
              <a:off x="5011073" y="27541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F2A5FBBE-49F2-6E41-A6FA-5BF57BDC811B}"/>
                </a:ext>
              </a:extLst>
            </p:cNvPr>
            <p:cNvSpPr/>
            <p:nvPr/>
          </p:nvSpPr>
          <p:spPr>
            <a:xfrm>
              <a:off x="5370401" y="27541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AB7977CF-D25A-0249-8C4F-1F5C1074B4DA}"/>
                </a:ext>
              </a:extLst>
            </p:cNvPr>
            <p:cNvSpPr/>
            <p:nvPr/>
          </p:nvSpPr>
          <p:spPr>
            <a:xfrm>
              <a:off x="4442020" y="29302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1DCC281C-206A-1C42-9653-43442F95173C}"/>
                </a:ext>
              </a:extLst>
            </p:cNvPr>
            <p:cNvSpPr/>
            <p:nvPr/>
          </p:nvSpPr>
          <p:spPr>
            <a:xfrm>
              <a:off x="4651745" y="29302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FA8DB686-5998-1347-B9D1-24913AB66085}"/>
                </a:ext>
              </a:extLst>
            </p:cNvPr>
            <p:cNvSpPr/>
            <p:nvPr/>
          </p:nvSpPr>
          <p:spPr>
            <a:xfrm>
              <a:off x="5011073" y="29302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52477002-3CA5-0C4A-A69F-FC27F12C0F32}"/>
                </a:ext>
              </a:extLst>
            </p:cNvPr>
            <p:cNvSpPr/>
            <p:nvPr/>
          </p:nvSpPr>
          <p:spPr>
            <a:xfrm>
              <a:off x="5370401" y="29302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E71E42E4-EA17-8544-BA6F-98DC7D25C484}"/>
                </a:ext>
              </a:extLst>
            </p:cNvPr>
            <p:cNvSpPr/>
            <p:nvPr/>
          </p:nvSpPr>
          <p:spPr>
            <a:xfrm>
              <a:off x="4442020" y="31064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E3C6B61F-3267-144B-8B8B-0330940C7B3A}"/>
                </a:ext>
              </a:extLst>
            </p:cNvPr>
            <p:cNvSpPr/>
            <p:nvPr/>
          </p:nvSpPr>
          <p:spPr>
            <a:xfrm>
              <a:off x="4651745" y="31064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9B9D27D-654E-9345-BFDB-F279B43171E6}"/>
                </a:ext>
              </a:extLst>
            </p:cNvPr>
            <p:cNvSpPr/>
            <p:nvPr/>
          </p:nvSpPr>
          <p:spPr>
            <a:xfrm>
              <a:off x="5011073" y="31064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57B09164-A6D4-DE4F-B6E0-4B3B182E83E6}"/>
                </a:ext>
              </a:extLst>
            </p:cNvPr>
            <p:cNvSpPr/>
            <p:nvPr/>
          </p:nvSpPr>
          <p:spPr>
            <a:xfrm>
              <a:off x="5370401" y="31064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50AAB409-A231-B344-89A5-BC22A08F4E5D}"/>
                </a:ext>
              </a:extLst>
            </p:cNvPr>
            <p:cNvSpPr/>
            <p:nvPr/>
          </p:nvSpPr>
          <p:spPr>
            <a:xfrm>
              <a:off x="4442020" y="32826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DC64A051-2E1C-D24E-A926-7F6CFAB82A42}"/>
                </a:ext>
              </a:extLst>
            </p:cNvPr>
            <p:cNvSpPr/>
            <p:nvPr/>
          </p:nvSpPr>
          <p:spPr>
            <a:xfrm>
              <a:off x="4651745" y="32826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D016E615-339E-344B-8E16-39978250CC74}"/>
                </a:ext>
              </a:extLst>
            </p:cNvPr>
            <p:cNvSpPr/>
            <p:nvPr/>
          </p:nvSpPr>
          <p:spPr>
            <a:xfrm>
              <a:off x="5011073" y="32826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5AA2512A-D531-5048-948E-B343384A84E0}"/>
                </a:ext>
              </a:extLst>
            </p:cNvPr>
            <p:cNvSpPr/>
            <p:nvPr/>
          </p:nvSpPr>
          <p:spPr>
            <a:xfrm>
              <a:off x="5370401" y="32826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BFE0B49-5175-1643-B20A-A2F81DD24087}"/>
                </a:ext>
              </a:extLst>
            </p:cNvPr>
            <p:cNvSpPr/>
            <p:nvPr/>
          </p:nvSpPr>
          <p:spPr>
            <a:xfrm>
              <a:off x="4442020" y="34587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6D163B17-BB1F-FE4C-9ED1-3760259AAEFA}"/>
                </a:ext>
              </a:extLst>
            </p:cNvPr>
            <p:cNvSpPr/>
            <p:nvPr/>
          </p:nvSpPr>
          <p:spPr>
            <a:xfrm>
              <a:off x="4651745" y="34587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73533B4D-DE4C-6B4F-8107-68EBB6D94730}"/>
                </a:ext>
              </a:extLst>
            </p:cNvPr>
            <p:cNvSpPr/>
            <p:nvPr/>
          </p:nvSpPr>
          <p:spPr>
            <a:xfrm>
              <a:off x="5011073" y="34587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869B4248-3278-184F-89E3-0AA368CC0E71}"/>
                </a:ext>
              </a:extLst>
            </p:cNvPr>
            <p:cNvSpPr/>
            <p:nvPr/>
          </p:nvSpPr>
          <p:spPr>
            <a:xfrm>
              <a:off x="5370401" y="34587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6E0751EC-A6E7-A447-99EF-FEAD80409739}"/>
                </a:ext>
              </a:extLst>
            </p:cNvPr>
            <p:cNvSpPr/>
            <p:nvPr/>
          </p:nvSpPr>
          <p:spPr>
            <a:xfrm>
              <a:off x="4594420" y="29065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E9D1925E-9291-3E49-8439-0D01E9F12223}"/>
                </a:ext>
              </a:extLst>
            </p:cNvPr>
            <p:cNvSpPr/>
            <p:nvPr/>
          </p:nvSpPr>
          <p:spPr>
            <a:xfrm>
              <a:off x="4804145" y="29065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30359934-1140-8A40-A8C9-8E1C28D77FC0}"/>
                </a:ext>
              </a:extLst>
            </p:cNvPr>
            <p:cNvSpPr/>
            <p:nvPr/>
          </p:nvSpPr>
          <p:spPr>
            <a:xfrm>
              <a:off x="5163473" y="29065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DBE827D9-5ABC-C84A-9948-CAE67C6223F8}"/>
                </a:ext>
              </a:extLst>
            </p:cNvPr>
            <p:cNvSpPr/>
            <p:nvPr/>
          </p:nvSpPr>
          <p:spPr>
            <a:xfrm>
              <a:off x="5522801" y="29065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3DC75011-39A9-0747-8EEF-32D06E2EAA8A}"/>
                </a:ext>
              </a:extLst>
            </p:cNvPr>
            <p:cNvSpPr/>
            <p:nvPr/>
          </p:nvSpPr>
          <p:spPr>
            <a:xfrm>
              <a:off x="4594420" y="3082683"/>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2805C98B-5BFC-3840-B582-6A0B09D38789}"/>
                </a:ext>
              </a:extLst>
            </p:cNvPr>
            <p:cNvSpPr/>
            <p:nvPr/>
          </p:nvSpPr>
          <p:spPr>
            <a:xfrm>
              <a:off x="4804145" y="30826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D0A5A52E-1300-A44B-AC53-6974825156CB}"/>
                </a:ext>
              </a:extLst>
            </p:cNvPr>
            <p:cNvSpPr/>
            <p:nvPr/>
          </p:nvSpPr>
          <p:spPr>
            <a:xfrm>
              <a:off x="5163473" y="30826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5CB469A1-A4C2-F246-B303-813E353BB533}"/>
                </a:ext>
              </a:extLst>
            </p:cNvPr>
            <p:cNvSpPr/>
            <p:nvPr/>
          </p:nvSpPr>
          <p:spPr>
            <a:xfrm>
              <a:off x="5522801" y="30826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2E244172-D057-B941-B8E7-E7A88B70B4D2}"/>
                </a:ext>
              </a:extLst>
            </p:cNvPr>
            <p:cNvSpPr/>
            <p:nvPr/>
          </p:nvSpPr>
          <p:spPr>
            <a:xfrm>
              <a:off x="4594420" y="3258848"/>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7C270745-8C73-0746-8971-4AF504B7019F}"/>
                </a:ext>
              </a:extLst>
            </p:cNvPr>
            <p:cNvSpPr/>
            <p:nvPr/>
          </p:nvSpPr>
          <p:spPr>
            <a:xfrm>
              <a:off x="4804145" y="32588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06BCF51D-67B1-A347-B542-FD6FB02215A0}"/>
                </a:ext>
              </a:extLst>
            </p:cNvPr>
            <p:cNvSpPr/>
            <p:nvPr/>
          </p:nvSpPr>
          <p:spPr>
            <a:xfrm>
              <a:off x="5163473" y="32588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087CE3F0-07E6-A849-87AA-63BF28801962}"/>
                </a:ext>
              </a:extLst>
            </p:cNvPr>
            <p:cNvSpPr/>
            <p:nvPr/>
          </p:nvSpPr>
          <p:spPr>
            <a:xfrm>
              <a:off x="5522801" y="32588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E500197A-944F-D74D-8E02-798D9B8A1A32}"/>
                </a:ext>
              </a:extLst>
            </p:cNvPr>
            <p:cNvSpPr/>
            <p:nvPr/>
          </p:nvSpPr>
          <p:spPr>
            <a:xfrm>
              <a:off x="4594420" y="3435007"/>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A7405B60-4A29-0A4D-91F4-655E4DFCF345}"/>
                </a:ext>
              </a:extLst>
            </p:cNvPr>
            <p:cNvSpPr/>
            <p:nvPr/>
          </p:nvSpPr>
          <p:spPr>
            <a:xfrm>
              <a:off x="4804145" y="34350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CFAA4F28-9CE9-0B41-A7B6-96F82E9BA6EC}"/>
                </a:ext>
              </a:extLst>
            </p:cNvPr>
            <p:cNvSpPr/>
            <p:nvPr/>
          </p:nvSpPr>
          <p:spPr>
            <a:xfrm>
              <a:off x="5163473" y="34350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DF2E21C-D995-5549-8D42-7CA6F3B5E3EC}"/>
                </a:ext>
              </a:extLst>
            </p:cNvPr>
            <p:cNvSpPr/>
            <p:nvPr/>
          </p:nvSpPr>
          <p:spPr>
            <a:xfrm>
              <a:off x="5522801" y="34350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785CFE8B-16E7-934D-96C2-47D4B3DF383D}"/>
                </a:ext>
              </a:extLst>
            </p:cNvPr>
            <p:cNvSpPr/>
            <p:nvPr/>
          </p:nvSpPr>
          <p:spPr>
            <a:xfrm>
              <a:off x="4594420" y="3611166"/>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0ED70F50-3F4D-3945-B1A4-281F695672BF}"/>
                </a:ext>
              </a:extLst>
            </p:cNvPr>
            <p:cNvSpPr/>
            <p:nvPr/>
          </p:nvSpPr>
          <p:spPr>
            <a:xfrm>
              <a:off x="4804145" y="36111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89C6D539-89DC-8047-83D9-1C63B10A9A1E}"/>
                </a:ext>
              </a:extLst>
            </p:cNvPr>
            <p:cNvSpPr/>
            <p:nvPr/>
          </p:nvSpPr>
          <p:spPr>
            <a:xfrm>
              <a:off x="5163473" y="36111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14D4D384-1412-3745-BBB1-5A9CA9FE5528}"/>
                </a:ext>
              </a:extLst>
            </p:cNvPr>
            <p:cNvSpPr/>
            <p:nvPr/>
          </p:nvSpPr>
          <p:spPr>
            <a:xfrm>
              <a:off x="5522801" y="36111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DF6E36A8-6582-8747-BB44-EF1A66E23C68}"/>
                </a:ext>
              </a:extLst>
            </p:cNvPr>
            <p:cNvSpPr/>
            <p:nvPr/>
          </p:nvSpPr>
          <p:spPr>
            <a:xfrm>
              <a:off x="4544504" y="3065619"/>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S1</a:t>
              </a:r>
              <a:endParaRPr kumimoji="0" lang="en-CH" sz="9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205" name="Rectangle 204">
              <a:extLst>
                <a:ext uri="{FF2B5EF4-FFF2-40B4-BE49-F238E27FC236}">
                  <a16:creationId xmlns:a16="http://schemas.microsoft.com/office/drawing/2014/main" id="{00B2DAE8-CBDF-C344-A5D5-32290481D4A6}"/>
                </a:ext>
              </a:extLst>
            </p:cNvPr>
            <p:cNvSpPr/>
            <p:nvPr/>
          </p:nvSpPr>
          <p:spPr>
            <a:xfrm>
              <a:off x="4545841" y="3240237"/>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S2</a:t>
              </a:r>
              <a:endParaRPr kumimoji="0" lang="en-CH" sz="9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206" name="Rectangle 205">
              <a:extLst>
                <a:ext uri="{FF2B5EF4-FFF2-40B4-BE49-F238E27FC236}">
                  <a16:creationId xmlns:a16="http://schemas.microsoft.com/office/drawing/2014/main" id="{A110B1DD-D7D9-8B48-9C15-044DD56AD9CA}"/>
                </a:ext>
              </a:extLst>
            </p:cNvPr>
            <p:cNvSpPr/>
            <p:nvPr/>
          </p:nvSpPr>
          <p:spPr>
            <a:xfrm>
              <a:off x="4549671" y="3413952"/>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S3</a:t>
              </a:r>
              <a:endParaRPr kumimoji="0" lang="en-CH" sz="9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207" name="Rectangle 206">
              <a:extLst>
                <a:ext uri="{FF2B5EF4-FFF2-40B4-BE49-F238E27FC236}">
                  <a16:creationId xmlns:a16="http://schemas.microsoft.com/office/drawing/2014/main" id="{5353740A-DEFC-704F-83EA-45ABFE836C34}"/>
                </a:ext>
              </a:extLst>
            </p:cNvPr>
            <p:cNvSpPr/>
            <p:nvPr/>
          </p:nvSpPr>
          <p:spPr>
            <a:xfrm>
              <a:off x="4549671" y="3591338"/>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S4</a:t>
              </a:r>
              <a:endParaRPr kumimoji="0" lang="en-CH" sz="9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grpSp>
      <p:sp>
        <p:nvSpPr>
          <p:cNvPr id="208" name="TextBox 207">
            <a:extLst>
              <a:ext uri="{FF2B5EF4-FFF2-40B4-BE49-F238E27FC236}">
                <a16:creationId xmlns:a16="http://schemas.microsoft.com/office/drawing/2014/main" id="{8C887EF2-64B3-5C4F-B587-5D0337A2B97A}"/>
              </a:ext>
            </a:extLst>
          </p:cNvPr>
          <p:cNvSpPr txBox="1"/>
          <p:nvPr/>
        </p:nvSpPr>
        <p:spPr>
          <a:xfrm>
            <a:off x="3714030" y="5490076"/>
            <a:ext cx="131754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Set filled bit</a:t>
            </a:r>
            <a:endParaRPr kumimoji="0" lang="en-CH"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cxnSp>
        <p:nvCxnSpPr>
          <p:cNvPr id="209" name="Elbow Connector 208">
            <a:extLst>
              <a:ext uri="{FF2B5EF4-FFF2-40B4-BE49-F238E27FC236}">
                <a16:creationId xmlns:a16="http://schemas.microsoft.com/office/drawing/2014/main" id="{DF0815CD-63AD-4245-9714-D351E1229B14}"/>
              </a:ext>
            </a:extLst>
          </p:cNvPr>
          <p:cNvCxnSpPr>
            <a:cxnSpLocks/>
          </p:cNvCxnSpPr>
          <p:nvPr/>
        </p:nvCxnSpPr>
        <p:spPr>
          <a:xfrm flipH="1">
            <a:off x="5527641" y="3563338"/>
            <a:ext cx="468480" cy="1525255"/>
          </a:xfrm>
          <a:prstGeom prst="bentConnector4">
            <a:avLst>
              <a:gd name="adj1" fmla="val -151871"/>
              <a:gd name="adj2" fmla="val 10003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BE5C845F-5541-584A-8AC5-5CFCF1682CD8}"/>
              </a:ext>
            </a:extLst>
          </p:cNvPr>
          <p:cNvGrpSpPr/>
          <p:nvPr/>
        </p:nvGrpSpPr>
        <p:grpSpPr>
          <a:xfrm>
            <a:off x="4852151" y="3225743"/>
            <a:ext cx="965556" cy="246221"/>
            <a:chOff x="-1482231" y="2981228"/>
            <a:chExt cx="965556" cy="246221"/>
          </a:xfrm>
        </p:grpSpPr>
        <p:sp>
          <p:nvSpPr>
            <p:cNvPr id="181" name="Rectangle 180">
              <a:extLst>
                <a:ext uri="{FF2B5EF4-FFF2-40B4-BE49-F238E27FC236}">
                  <a16:creationId xmlns:a16="http://schemas.microsoft.com/office/drawing/2014/main" id="{F696243C-A446-D24F-8E95-6F5853E28F7B}"/>
                </a:ext>
              </a:extLst>
            </p:cNvPr>
            <p:cNvSpPr/>
            <p:nvPr/>
          </p:nvSpPr>
          <p:spPr>
            <a:xfrm>
              <a:off x="-1482231" y="3046340"/>
              <a:ext cx="243526" cy="11939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EE62E3F3-73B0-5C40-99F7-20A5CB2C1166}"/>
                </a:ext>
              </a:extLst>
            </p:cNvPr>
            <p:cNvSpPr/>
            <p:nvPr/>
          </p:nvSpPr>
          <p:spPr>
            <a:xfrm>
              <a:off x="-1122902" y="3047091"/>
              <a:ext cx="243526" cy="119395"/>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0BF88CC-D73B-8145-8BB1-9D8D1FFA9467}"/>
                </a:ext>
              </a:extLst>
            </p:cNvPr>
            <p:cNvSpPr/>
            <p:nvPr/>
          </p:nvSpPr>
          <p:spPr>
            <a:xfrm>
              <a:off x="-760201" y="3047091"/>
              <a:ext cx="243526" cy="119395"/>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1A133D55-F6E3-8043-9FAD-85C7DFD57450}"/>
                </a:ext>
              </a:extLst>
            </p:cNvPr>
            <p:cNvSpPr/>
            <p:nvPr/>
          </p:nvSpPr>
          <p:spPr>
            <a:xfrm>
              <a:off x="-1206336" y="2981228"/>
              <a:ext cx="415498"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000" b="0" i="1"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Max</a:t>
              </a:r>
            </a:p>
          </p:txBody>
        </p:sp>
      </p:grpSp>
    </p:spTree>
    <p:extLst>
      <p:ext uri="{BB962C8B-B14F-4D97-AF65-F5344CB8AC3E}">
        <p14:creationId xmlns:p14="http://schemas.microsoft.com/office/powerpoint/2010/main" val="1322249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Simulation Methodology</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583898"/>
          </a:xfrm>
        </p:spPr>
        <p:txBody>
          <a:bodyPr>
            <a:normAutofit lnSpcReduction="10000"/>
          </a:bodyPr>
          <a:lstStyle/>
          <a:p>
            <a:r>
              <a:rPr lang="en-US" b="1" dirty="0" err="1">
                <a:solidFill>
                  <a:srgbClr val="C00000"/>
                </a:solidFill>
                <a:latin typeface="Calibri" panose="020F0502020204030204" pitchFamily="34" charset="0"/>
                <a:cs typeface="Calibri" panose="020F0502020204030204" pitchFamily="34" charset="0"/>
              </a:rPr>
              <a:t>Champsim</a:t>
            </a:r>
            <a:r>
              <a:rPr lang="en-US" b="1" dirty="0">
                <a:solidFill>
                  <a:srgbClr val="C00000"/>
                </a:solidFill>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trace-driven simulator</a:t>
            </a:r>
          </a:p>
          <a:p>
            <a:endParaRPr lang="en-US" sz="10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150</a:t>
            </a:r>
            <a:r>
              <a:rPr lang="en-US" dirty="0">
                <a:latin typeface="Calibri" panose="020F0502020204030204" pitchFamily="34" charset="0"/>
                <a:cs typeface="Calibri" panose="020F0502020204030204" pitchFamily="34" charset="0"/>
              </a:rPr>
              <a:t> single-core memory-intensive workload traces</a:t>
            </a:r>
          </a:p>
          <a:p>
            <a:pPr lvl="1"/>
            <a:r>
              <a:rPr lang="en-US" dirty="0">
                <a:latin typeface="Calibri" panose="020F0502020204030204" pitchFamily="34" charset="0"/>
                <a:cs typeface="Calibri" panose="020F0502020204030204" pitchFamily="34" charset="0"/>
              </a:rPr>
              <a:t>SPEC CPU2006 and CPU2017</a:t>
            </a:r>
          </a:p>
          <a:p>
            <a:pPr lvl="1"/>
            <a:r>
              <a:rPr lang="en-US" dirty="0">
                <a:latin typeface="Calibri" panose="020F0502020204030204" pitchFamily="34" charset="0"/>
                <a:cs typeface="Calibri" panose="020F0502020204030204" pitchFamily="34" charset="0"/>
              </a:rPr>
              <a:t>PARSEC 2.1</a:t>
            </a:r>
          </a:p>
          <a:p>
            <a:pPr lvl="1"/>
            <a:r>
              <a:rPr lang="en-US" dirty="0" err="1">
                <a:latin typeface="Calibri" panose="020F0502020204030204" pitchFamily="34" charset="0"/>
                <a:cs typeface="Calibri" panose="020F0502020204030204" pitchFamily="34" charset="0"/>
              </a:rPr>
              <a:t>Ligra</a:t>
            </a:r>
            <a:endParaRPr lang="en-US" dirty="0">
              <a:latin typeface="Calibri" panose="020F0502020204030204" pitchFamily="34" charset="0"/>
              <a:cs typeface="Calibri" panose="020F0502020204030204" pitchFamily="34" charset="0"/>
            </a:endParaRPr>
          </a:p>
          <a:p>
            <a:pPr lvl="1"/>
            <a:r>
              <a:rPr lang="en-US" dirty="0" err="1">
                <a:latin typeface="Calibri" panose="020F0502020204030204" pitchFamily="34" charset="0"/>
                <a:cs typeface="Calibri" panose="020F0502020204030204" pitchFamily="34" charset="0"/>
              </a:rPr>
              <a:t>Cloudsuite</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Homogeneous and heterogeneous multi-core mixes</a:t>
            </a:r>
          </a:p>
          <a:p>
            <a:pPr lvl="1"/>
            <a:endParaRPr lang="en-US" sz="10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Five</a:t>
            </a:r>
            <a:r>
              <a:rPr lang="en-US" dirty="0">
                <a:latin typeface="Calibri" panose="020F0502020204030204" pitchFamily="34" charset="0"/>
                <a:cs typeface="Calibri" panose="020F0502020204030204" pitchFamily="34" charset="0"/>
              </a:rPr>
              <a:t> state-of-the-art prefetchers</a:t>
            </a:r>
          </a:p>
          <a:p>
            <a:pPr lvl="1"/>
            <a:r>
              <a:rPr lang="en-US" dirty="0">
                <a:latin typeface="Calibri" panose="020F0502020204030204" pitchFamily="34" charset="0"/>
                <a:cs typeface="Calibri" panose="020F0502020204030204" pitchFamily="34" charset="0"/>
              </a:rPr>
              <a:t>SPP </a:t>
            </a:r>
            <a:r>
              <a:rPr lang="en-US" sz="1800" b="1" dirty="0">
                <a:solidFill>
                  <a:schemeClr val="bg2">
                    <a:lumMod val="75000"/>
                  </a:schemeClr>
                </a:solidFill>
                <a:latin typeface="Calibri" panose="020F0502020204030204" pitchFamily="34" charset="0"/>
                <a:cs typeface="Calibri" panose="020F0502020204030204" pitchFamily="34" charset="0"/>
              </a:rPr>
              <a:t>[Kim+, MICRO’16]</a:t>
            </a:r>
            <a:endParaRPr lang="en-US" b="1" dirty="0">
              <a:solidFill>
                <a:schemeClr val="bg2">
                  <a:lumMod val="75000"/>
                </a:schemeClr>
              </a:solidFill>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Bingo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Bakhshalipour</a:t>
            </a:r>
            <a:r>
              <a:rPr lang="en-US" sz="1800" b="1" dirty="0">
                <a:solidFill>
                  <a:schemeClr val="bg2">
                    <a:lumMod val="75000"/>
                  </a:schemeClr>
                </a:solidFill>
                <a:latin typeface="Calibri" panose="020F0502020204030204" pitchFamily="34" charset="0"/>
                <a:cs typeface="Calibri" panose="020F0502020204030204" pitchFamily="34" charset="0"/>
              </a:rPr>
              <a:t>+, HPCA’19]</a:t>
            </a:r>
          </a:p>
          <a:p>
            <a:pPr lvl="1"/>
            <a:r>
              <a:rPr lang="en-US" dirty="0">
                <a:latin typeface="Calibri" panose="020F0502020204030204" pitchFamily="34" charset="0"/>
                <a:cs typeface="Calibri" panose="020F0502020204030204" pitchFamily="34" charset="0"/>
              </a:rPr>
              <a:t>MLOP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Shakerinava</a:t>
            </a:r>
            <a:r>
              <a:rPr lang="en-US" sz="1800" b="1" dirty="0">
                <a:solidFill>
                  <a:schemeClr val="bg2">
                    <a:lumMod val="75000"/>
                  </a:schemeClr>
                </a:solidFill>
                <a:latin typeface="Calibri" panose="020F0502020204030204" pitchFamily="34" charset="0"/>
                <a:cs typeface="Calibri" panose="020F0502020204030204" pitchFamily="34" charset="0"/>
              </a:rPr>
              <a:t>+, 3</a:t>
            </a:r>
            <a:r>
              <a:rPr lang="en-US" sz="1800" b="1" baseline="30000" dirty="0">
                <a:solidFill>
                  <a:schemeClr val="bg2">
                    <a:lumMod val="75000"/>
                  </a:schemeClr>
                </a:solidFill>
                <a:latin typeface="Calibri" panose="020F0502020204030204" pitchFamily="34" charset="0"/>
                <a:cs typeface="Calibri" panose="020F0502020204030204" pitchFamily="34" charset="0"/>
              </a:rPr>
              <a:t>rd</a:t>
            </a:r>
            <a:r>
              <a:rPr lang="en-US" sz="1800" b="1" dirty="0">
                <a:solidFill>
                  <a:schemeClr val="bg2">
                    <a:lumMod val="75000"/>
                  </a:schemeClr>
                </a:solidFill>
                <a:latin typeface="Calibri" panose="020F0502020204030204" pitchFamily="34" charset="0"/>
                <a:cs typeface="Calibri" panose="020F0502020204030204" pitchFamily="34" charset="0"/>
              </a:rPr>
              <a:t> Prefetching Championship, 2019 ]</a:t>
            </a:r>
          </a:p>
          <a:p>
            <a:pPr lvl="1"/>
            <a:r>
              <a:rPr lang="en-US" dirty="0" err="1">
                <a:latin typeface="Calibri" panose="020F0502020204030204" pitchFamily="34" charset="0"/>
                <a:cs typeface="Calibri" panose="020F0502020204030204" pitchFamily="34" charset="0"/>
              </a:rPr>
              <a:t>SPP+DSPatch</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Bera</a:t>
            </a:r>
            <a:r>
              <a:rPr lang="en-US" sz="1800" b="1" dirty="0">
                <a:solidFill>
                  <a:schemeClr val="bg2">
                    <a:lumMod val="75000"/>
                  </a:schemeClr>
                </a:solidFill>
                <a:latin typeface="Calibri" panose="020F0502020204030204" pitchFamily="34" charset="0"/>
                <a:cs typeface="Calibri" panose="020F0502020204030204" pitchFamily="34" charset="0"/>
              </a:rPr>
              <a:t>+, MICRO’19]</a:t>
            </a:r>
          </a:p>
          <a:p>
            <a:pPr lvl="1"/>
            <a:r>
              <a:rPr lang="en-US" dirty="0">
                <a:latin typeface="Calibri" panose="020F0502020204030204" pitchFamily="34" charset="0"/>
                <a:cs typeface="Calibri" panose="020F0502020204030204" pitchFamily="34" charset="0"/>
              </a:rPr>
              <a:t>SPP+PPF </a:t>
            </a:r>
            <a:r>
              <a:rPr lang="en-US" sz="1800" b="1" dirty="0">
                <a:solidFill>
                  <a:schemeClr val="bg2">
                    <a:lumMod val="75000"/>
                  </a:schemeClr>
                </a:solidFill>
                <a:latin typeface="Calibri" panose="020F0502020204030204" pitchFamily="34" charset="0"/>
                <a:cs typeface="Calibri" panose="020F0502020204030204" pitchFamily="34" charset="0"/>
              </a:rPr>
              <a:t>[Bhatia+, ISCA’20]</a:t>
            </a:r>
          </a:p>
        </p:txBody>
      </p:sp>
      <p:sp>
        <p:nvSpPr>
          <p:cNvPr id="2" name="TextBox 1">
            <a:extLst>
              <a:ext uri="{FF2B5EF4-FFF2-40B4-BE49-F238E27FC236}">
                <a16:creationId xmlns:a16="http://schemas.microsoft.com/office/drawing/2014/main" id="{870820FF-CC99-994C-9E2F-D95E9DD48D9E}"/>
              </a:ext>
            </a:extLst>
          </p:cNvPr>
          <p:cNvSpPr txBox="1"/>
          <p:nvPr/>
        </p:nvSpPr>
        <p:spPr>
          <a:xfrm>
            <a:off x="5623757" y="6398822"/>
            <a:ext cx="30313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[3] </a:t>
            </a: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https://github.com/ChampSim/ChampSim</a:t>
            </a:r>
            <a:endPar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569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78649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8229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57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9979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Pythia</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24575" y="3189861"/>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7.7%</a:t>
            </a:r>
          </a:p>
        </p:txBody>
      </p:sp>
    </p:spTree>
    <p:extLst>
      <p:ext uri="{BB962C8B-B14F-4D97-AF65-F5344CB8AC3E}">
        <p14:creationId xmlns:p14="http://schemas.microsoft.com/office/powerpoint/2010/main" val="3835641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endPar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endParaRP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61748" y="3129785"/>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7.7%</a:t>
            </a:r>
          </a:p>
        </p:txBody>
      </p:sp>
      <p:sp>
        <p:nvSpPr>
          <p:cNvPr id="12" name="Rectangle 11">
            <a:extLst>
              <a:ext uri="{FF2B5EF4-FFF2-40B4-BE49-F238E27FC236}">
                <a16:creationId xmlns:a16="http://schemas.microsoft.com/office/drawing/2014/main" id="{D782EF0A-FF3F-2447-94E7-065DCDE4778E}"/>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ED78F5B-5AD3-3444-AB2D-EFA84E5C42D3}"/>
              </a:ext>
            </a:extLst>
          </p:cNvPr>
          <p:cNvSpPr/>
          <p:nvPr/>
        </p:nvSpPr>
        <p:spPr>
          <a:xfrm>
            <a:off x="80387" y="2046456"/>
            <a:ext cx="8983226" cy="131028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Pythia consistently provides the highest performance in </a:t>
            </a: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all core configurations</a:t>
            </a:r>
          </a:p>
        </p:txBody>
      </p:sp>
      <p:sp>
        <p:nvSpPr>
          <p:cNvPr id="14" name="Rectangle 13">
            <a:extLst>
              <a:ext uri="{FF2B5EF4-FFF2-40B4-BE49-F238E27FC236}">
                <a16:creationId xmlns:a16="http://schemas.microsoft.com/office/drawing/2014/main" id="{8E5B46C1-FC04-B54B-819D-490FB17FC6C3}"/>
              </a:ext>
            </a:extLst>
          </p:cNvPr>
          <p:cNvSpPr/>
          <p:nvPr/>
        </p:nvSpPr>
        <p:spPr>
          <a:xfrm>
            <a:off x="80387" y="3802856"/>
            <a:ext cx="8983226" cy="1017745"/>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Pythia’s gain </a:t>
            </a: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increases with core count</a:t>
            </a:r>
          </a:p>
        </p:txBody>
      </p:sp>
    </p:spTree>
    <p:extLst>
      <p:ext uri="{BB962C8B-B14F-4D97-AF65-F5344CB8AC3E}">
        <p14:creationId xmlns:p14="http://schemas.microsoft.com/office/powerpoint/2010/main" val="406663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89DF5-26C1-604A-8FFF-039744C89528}"/>
              </a:ext>
            </a:extLst>
          </p:cNvPr>
          <p:cNvSpPr/>
          <p:nvPr/>
        </p:nvSpPr>
        <p:spPr>
          <a:xfrm>
            <a:off x="5931673" y="1137037"/>
            <a:ext cx="357809" cy="707666"/>
          </a:xfrm>
          <a:prstGeom prst="rect">
            <a:avLst/>
          </a:prstGeom>
          <a:solidFill>
            <a:schemeClr val="accent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52EC56-9A0D-8C4C-A03A-886B1B37B6EA}"/>
              </a:ext>
            </a:extLst>
          </p:cNvPr>
          <p:cNvSpPr/>
          <p:nvPr/>
        </p:nvSpPr>
        <p:spPr>
          <a:xfrm>
            <a:off x="4310932" y="1490870"/>
            <a:ext cx="357809" cy="1498820"/>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26AB28-E6FB-B342-8F73-C33E646B9012}"/>
              </a:ext>
            </a:extLst>
          </p:cNvPr>
          <p:cNvSpPr/>
          <p:nvPr/>
        </p:nvSpPr>
        <p:spPr>
          <a:xfrm>
            <a:off x="3493273" y="2009030"/>
            <a:ext cx="357809" cy="1966622"/>
          </a:xfrm>
          <a:prstGeom prst="rect">
            <a:avLst/>
          </a:prstGeom>
          <a:solidFill>
            <a:srgbClr val="B1F5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BDBDB5-78F5-5B45-AF03-EE2E263CDFAB}"/>
              </a:ext>
            </a:extLst>
          </p:cNvPr>
          <p:cNvSpPr/>
          <p:nvPr/>
        </p:nvSpPr>
        <p:spPr>
          <a:xfrm>
            <a:off x="2675614" y="3090408"/>
            <a:ext cx="357809" cy="2030232"/>
          </a:xfrm>
          <a:prstGeom prst="rect">
            <a:avLst/>
          </a:prstGeom>
          <a:solidFill>
            <a:srgbClr val="E8C9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A066560-B431-AD4A-A271-21C20C27697E}"/>
              </a:ext>
            </a:extLst>
          </p:cNvPr>
          <p:cNvGraphicFramePr>
            <a:graphicFrameLocks noGrp="1"/>
          </p:cNvGraphicFramePr>
          <p:nvPr>
            <p:ph idx="1"/>
          </p:nvPr>
        </p:nvGraphicFramePr>
        <p:xfrm>
          <a:off x="644704" y="842838"/>
          <a:ext cx="7854591" cy="572024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EE45BEF4-7A68-EB48-BDF4-73C667B49DE6}"/>
              </a:ext>
            </a:extLst>
          </p:cNvPr>
          <p:cNvSpPr>
            <a:spLocks noGrp="1"/>
          </p:cNvSpPr>
          <p:nvPr>
            <p:ph type="title"/>
          </p:nvPr>
        </p:nvSpPr>
        <p:spPr/>
        <p:txBody>
          <a:bodyPr/>
          <a:lstStyle/>
          <a:p>
            <a:r>
              <a:rPr lang="en-US" sz="3200" dirty="0"/>
              <a:t>Performance with Varying DRAM Bandwidth</a:t>
            </a:r>
          </a:p>
        </p:txBody>
      </p:sp>
      <p:sp>
        <p:nvSpPr>
          <p:cNvPr id="11" name="TextBox 10">
            <a:extLst>
              <a:ext uri="{FF2B5EF4-FFF2-40B4-BE49-F238E27FC236}">
                <a16:creationId xmlns:a16="http://schemas.microsoft.com/office/drawing/2014/main" id="{4CA0334B-FBF7-374C-88CD-C4F7447B6B7A}"/>
              </a:ext>
            </a:extLst>
          </p:cNvPr>
          <p:cNvSpPr txBox="1"/>
          <p:nvPr/>
        </p:nvSpPr>
        <p:spPr>
          <a:xfrm>
            <a:off x="4686292" y="2501587"/>
            <a:ext cx="284856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~Intel Xeon 6258R (Cascade Lake, 28C/6ch)</a:t>
            </a:r>
          </a:p>
        </p:txBody>
      </p:sp>
      <p:sp>
        <p:nvSpPr>
          <p:cNvPr id="12" name="TextBox 11">
            <a:extLst>
              <a:ext uri="{FF2B5EF4-FFF2-40B4-BE49-F238E27FC236}">
                <a16:creationId xmlns:a16="http://schemas.microsoft.com/office/drawing/2014/main" id="{39B37F5F-6EA5-8E49-AC90-05356E13800C}"/>
              </a:ext>
            </a:extLst>
          </p:cNvPr>
          <p:cNvSpPr txBox="1"/>
          <p:nvPr/>
        </p:nvSpPr>
        <p:spPr>
          <a:xfrm>
            <a:off x="3920555" y="3591445"/>
            <a:ext cx="310254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~AMD EPYC Rome 7702P (Zen 2, 64C/8ch)</a:t>
            </a:r>
          </a:p>
        </p:txBody>
      </p:sp>
      <p:sp>
        <p:nvSpPr>
          <p:cNvPr id="13" name="TextBox 12">
            <a:extLst>
              <a:ext uri="{FF2B5EF4-FFF2-40B4-BE49-F238E27FC236}">
                <a16:creationId xmlns:a16="http://schemas.microsoft.com/office/drawing/2014/main" id="{6B216214-9C94-2C44-BF1C-D6C6C189A227}"/>
              </a:ext>
            </a:extLst>
          </p:cNvPr>
          <p:cNvSpPr txBox="1"/>
          <p:nvPr/>
        </p:nvSpPr>
        <p:spPr>
          <a:xfrm>
            <a:off x="3089060" y="4658706"/>
            <a:ext cx="474873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~AMD </a:t>
            </a:r>
            <a:r>
              <a:rPr kumimoji="0" lang="en-US" sz="2000" b="0" i="1"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Threadripper</a:t>
            </a: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3990x (Zen 2, 64C/4ch) </a:t>
            </a:r>
          </a:p>
        </p:txBody>
      </p:sp>
      <p:sp>
        <p:nvSpPr>
          <p:cNvPr id="14" name="TextBox 13">
            <a:extLst>
              <a:ext uri="{FF2B5EF4-FFF2-40B4-BE49-F238E27FC236}">
                <a16:creationId xmlns:a16="http://schemas.microsoft.com/office/drawing/2014/main" id="{5EE9F10A-8B23-7941-84EF-002FE5597F59}"/>
              </a:ext>
            </a:extLst>
          </p:cNvPr>
          <p:cNvSpPr txBox="1"/>
          <p:nvPr/>
        </p:nvSpPr>
        <p:spPr>
          <a:xfrm>
            <a:off x="7810198" y="1839385"/>
            <a:ext cx="57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SPP</a:t>
            </a:r>
          </a:p>
        </p:txBody>
      </p:sp>
      <p:sp>
        <p:nvSpPr>
          <p:cNvPr id="15" name="TextBox 14">
            <a:extLst>
              <a:ext uri="{FF2B5EF4-FFF2-40B4-BE49-F238E27FC236}">
                <a16:creationId xmlns:a16="http://schemas.microsoft.com/office/drawing/2014/main" id="{5F10B72E-015E-B849-8200-7EB07ABE0EB7}"/>
              </a:ext>
            </a:extLst>
          </p:cNvPr>
          <p:cNvSpPr txBox="1"/>
          <p:nvPr/>
        </p:nvSpPr>
        <p:spPr>
          <a:xfrm>
            <a:off x="7795398" y="1334855"/>
            <a:ext cx="78649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Bingo</a:t>
            </a:r>
          </a:p>
        </p:txBody>
      </p:sp>
      <p:sp>
        <p:nvSpPr>
          <p:cNvPr id="16" name="TextBox 15">
            <a:extLst>
              <a:ext uri="{FF2B5EF4-FFF2-40B4-BE49-F238E27FC236}">
                <a16:creationId xmlns:a16="http://schemas.microsoft.com/office/drawing/2014/main" id="{002A643B-926E-D444-BB4B-6BB5C7D77F06}"/>
              </a:ext>
            </a:extLst>
          </p:cNvPr>
          <p:cNvSpPr txBox="1"/>
          <p:nvPr/>
        </p:nvSpPr>
        <p:spPr>
          <a:xfrm>
            <a:off x="7805366" y="1586301"/>
            <a:ext cx="8229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MLOP</a:t>
            </a:r>
          </a:p>
        </p:txBody>
      </p:sp>
      <p:sp>
        <p:nvSpPr>
          <p:cNvPr id="17" name="TextBox 16">
            <a:extLst>
              <a:ext uri="{FF2B5EF4-FFF2-40B4-BE49-F238E27FC236}">
                <a16:creationId xmlns:a16="http://schemas.microsoft.com/office/drawing/2014/main" id="{A2AEDD91-0C32-574E-A186-5BE3E67D1250}"/>
              </a:ext>
            </a:extLst>
          </p:cNvPr>
          <p:cNvSpPr txBox="1"/>
          <p:nvPr/>
        </p:nvSpPr>
        <p:spPr>
          <a:xfrm>
            <a:off x="7795398" y="1029205"/>
            <a:ext cx="9979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Pythia</a:t>
            </a:r>
          </a:p>
        </p:txBody>
      </p:sp>
      <p:sp>
        <p:nvSpPr>
          <p:cNvPr id="19" name="TextBox 18">
            <a:extLst>
              <a:ext uri="{FF2B5EF4-FFF2-40B4-BE49-F238E27FC236}">
                <a16:creationId xmlns:a16="http://schemas.microsoft.com/office/drawing/2014/main" id="{9E6D2B8A-FBBA-A44F-BBFF-5961207623E6}"/>
              </a:ext>
            </a:extLst>
          </p:cNvPr>
          <p:cNvSpPr txBox="1"/>
          <p:nvPr/>
        </p:nvSpPr>
        <p:spPr>
          <a:xfrm>
            <a:off x="5638974" y="1823102"/>
            <a:ext cx="106150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Baseline</a:t>
            </a:r>
          </a:p>
        </p:txBody>
      </p:sp>
      <p:cxnSp>
        <p:nvCxnSpPr>
          <p:cNvPr id="21" name="Straight Arrow Connector 20">
            <a:extLst>
              <a:ext uri="{FF2B5EF4-FFF2-40B4-BE49-F238E27FC236}">
                <a16:creationId xmlns:a16="http://schemas.microsoft.com/office/drawing/2014/main" id="{118F8850-7242-1847-8B96-B32BE4DFB84C}"/>
              </a:ext>
            </a:extLst>
          </p:cNvPr>
          <p:cNvCxnSpPr/>
          <p:nvPr/>
        </p:nvCxnSpPr>
        <p:spPr>
          <a:xfrm>
            <a:off x="7577594" y="1204640"/>
            <a:ext cx="0" cy="3419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E65D6-965B-D149-B1FC-1C4A2019F3AD}"/>
              </a:ext>
            </a:extLst>
          </p:cNvPr>
          <p:cNvSpPr txBox="1"/>
          <p:nvPr/>
        </p:nvSpPr>
        <p:spPr>
          <a:xfrm>
            <a:off x="7340291" y="820503"/>
            <a:ext cx="56086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3%</a:t>
            </a:r>
          </a:p>
        </p:txBody>
      </p:sp>
      <p:cxnSp>
        <p:nvCxnSpPr>
          <p:cNvPr id="23" name="Straight Arrow Connector 22">
            <a:extLst>
              <a:ext uri="{FF2B5EF4-FFF2-40B4-BE49-F238E27FC236}">
                <a16:creationId xmlns:a16="http://schemas.microsoft.com/office/drawing/2014/main" id="{2439A36C-430F-5A4A-AEF7-487C86615982}"/>
              </a:ext>
            </a:extLst>
          </p:cNvPr>
          <p:cNvCxnSpPr>
            <a:cxnSpLocks/>
          </p:cNvCxnSpPr>
          <p:nvPr/>
        </p:nvCxnSpPr>
        <p:spPr>
          <a:xfrm>
            <a:off x="2675614" y="3177889"/>
            <a:ext cx="0" cy="166548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A070D8-8650-5B48-BCED-7C89EE12F006}"/>
              </a:ext>
            </a:extLst>
          </p:cNvPr>
          <p:cNvSpPr txBox="1"/>
          <p:nvPr/>
        </p:nvSpPr>
        <p:spPr>
          <a:xfrm>
            <a:off x="2666017" y="3825964"/>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17%</a:t>
            </a:r>
          </a:p>
        </p:txBody>
      </p:sp>
      <p:cxnSp>
        <p:nvCxnSpPr>
          <p:cNvPr id="3" name="Straight Connector 2">
            <a:extLst>
              <a:ext uri="{FF2B5EF4-FFF2-40B4-BE49-F238E27FC236}">
                <a16:creationId xmlns:a16="http://schemas.microsoft.com/office/drawing/2014/main" id="{A958F930-B399-9349-B00B-4C36F84BFC85}"/>
              </a:ext>
            </a:extLst>
          </p:cNvPr>
          <p:cNvCxnSpPr/>
          <p:nvPr/>
        </p:nvCxnSpPr>
        <p:spPr>
          <a:xfrm>
            <a:off x="2388973" y="3311611"/>
            <a:ext cx="5708822" cy="0"/>
          </a:xfrm>
          <a:prstGeom prst="line">
            <a:avLst/>
          </a:prstGeom>
          <a:ln w="12700">
            <a:solidFill>
              <a:srgbClr val="E303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4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right)">
                                      <p:cBhvr>
                                        <p:cTn id="7" dur="500"/>
                                        <p:tgtEl>
                                          <p:spTgt spid="6">
                                            <p:graphicEl>
                                              <a:chart seriesIdx="3" categoryIdx="-4" bldStep="series"/>
                                            </p:graphicEl>
                                          </p:spTgt>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17" grpId="0"/>
      <p:bldP spid="22"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89DF5-26C1-604A-8FFF-039744C89528}"/>
              </a:ext>
            </a:extLst>
          </p:cNvPr>
          <p:cNvSpPr/>
          <p:nvPr/>
        </p:nvSpPr>
        <p:spPr>
          <a:xfrm>
            <a:off x="5931673" y="1137037"/>
            <a:ext cx="357809" cy="707666"/>
          </a:xfrm>
          <a:prstGeom prst="rect">
            <a:avLst/>
          </a:prstGeom>
          <a:solidFill>
            <a:schemeClr val="accent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52EC56-9A0D-8C4C-A03A-886B1B37B6EA}"/>
              </a:ext>
            </a:extLst>
          </p:cNvPr>
          <p:cNvSpPr/>
          <p:nvPr/>
        </p:nvSpPr>
        <p:spPr>
          <a:xfrm>
            <a:off x="4310932" y="1490870"/>
            <a:ext cx="357809" cy="1498820"/>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26AB28-E6FB-B342-8F73-C33E646B9012}"/>
              </a:ext>
            </a:extLst>
          </p:cNvPr>
          <p:cNvSpPr/>
          <p:nvPr/>
        </p:nvSpPr>
        <p:spPr>
          <a:xfrm>
            <a:off x="3493273" y="2009030"/>
            <a:ext cx="357809" cy="1966622"/>
          </a:xfrm>
          <a:prstGeom prst="rect">
            <a:avLst/>
          </a:prstGeom>
          <a:solidFill>
            <a:srgbClr val="B1F5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BDBDB5-78F5-5B45-AF03-EE2E263CDFAB}"/>
              </a:ext>
            </a:extLst>
          </p:cNvPr>
          <p:cNvSpPr/>
          <p:nvPr/>
        </p:nvSpPr>
        <p:spPr>
          <a:xfrm>
            <a:off x="2675614" y="3090408"/>
            <a:ext cx="357809" cy="2030232"/>
          </a:xfrm>
          <a:prstGeom prst="rect">
            <a:avLst/>
          </a:prstGeom>
          <a:solidFill>
            <a:srgbClr val="E8C9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A066560-B431-AD4A-A271-21C20C27697E}"/>
              </a:ext>
            </a:extLst>
          </p:cNvPr>
          <p:cNvGraphicFramePr>
            <a:graphicFrameLocks noGrp="1"/>
          </p:cNvGraphicFramePr>
          <p:nvPr>
            <p:ph idx="1"/>
          </p:nvPr>
        </p:nvGraphicFramePr>
        <p:xfrm>
          <a:off x="644704" y="842838"/>
          <a:ext cx="7854591" cy="572024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EE45BEF4-7A68-EB48-BDF4-73C667B49DE6}"/>
              </a:ext>
            </a:extLst>
          </p:cNvPr>
          <p:cNvSpPr>
            <a:spLocks noGrp="1"/>
          </p:cNvSpPr>
          <p:nvPr>
            <p:ph type="title"/>
          </p:nvPr>
        </p:nvSpPr>
        <p:spPr/>
        <p:txBody>
          <a:bodyPr/>
          <a:lstStyle/>
          <a:p>
            <a:r>
              <a:rPr lang="en-US" sz="3200" dirty="0"/>
              <a:t>Performance with Varying DRAM Bandwidth</a:t>
            </a:r>
          </a:p>
        </p:txBody>
      </p:sp>
      <p:sp>
        <p:nvSpPr>
          <p:cNvPr id="11" name="TextBox 10">
            <a:extLst>
              <a:ext uri="{FF2B5EF4-FFF2-40B4-BE49-F238E27FC236}">
                <a16:creationId xmlns:a16="http://schemas.microsoft.com/office/drawing/2014/main" id="{4CA0334B-FBF7-374C-88CD-C4F7447B6B7A}"/>
              </a:ext>
            </a:extLst>
          </p:cNvPr>
          <p:cNvSpPr txBox="1"/>
          <p:nvPr/>
        </p:nvSpPr>
        <p:spPr>
          <a:xfrm>
            <a:off x="4686292" y="2501587"/>
            <a:ext cx="2848569"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~Intel Xeon 6258R (Cascade Lake, 28C/6ch)</a:t>
            </a:r>
          </a:p>
        </p:txBody>
      </p:sp>
      <p:sp>
        <p:nvSpPr>
          <p:cNvPr id="12" name="TextBox 11">
            <a:extLst>
              <a:ext uri="{FF2B5EF4-FFF2-40B4-BE49-F238E27FC236}">
                <a16:creationId xmlns:a16="http://schemas.microsoft.com/office/drawing/2014/main" id="{39B37F5F-6EA5-8E49-AC90-05356E13800C}"/>
              </a:ext>
            </a:extLst>
          </p:cNvPr>
          <p:cNvSpPr txBox="1"/>
          <p:nvPr/>
        </p:nvSpPr>
        <p:spPr>
          <a:xfrm>
            <a:off x="3920555" y="3591445"/>
            <a:ext cx="310254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~AMD EPYC Rome 7702P (Zen 2, 64C/8ch)</a:t>
            </a:r>
          </a:p>
        </p:txBody>
      </p:sp>
      <p:sp>
        <p:nvSpPr>
          <p:cNvPr id="13" name="TextBox 12">
            <a:extLst>
              <a:ext uri="{FF2B5EF4-FFF2-40B4-BE49-F238E27FC236}">
                <a16:creationId xmlns:a16="http://schemas.microsoft.com/office/drawing/2014/main" id="{6B216214-9C94-2C44-BF1C-D6C6C189A227}"/>
              </a:ext>
            </a:extLst>
          </p:cNvPr>
          <p:cNvSpPr txBox="1"/>
          <p:nvPr/>
        </p:nvSpPr>
        <p:spPr>
          <a:xfrm>
            <a:off x="3089060" y="4658706"/>
            <a:ext cx="474873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~AMD </a:t>
            </a:r>
            <a:r>
              <a:rPr kumimoji="0" lang="en-US" sz="2000" b="0" i="1"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Threadripper</a:t>
            </a: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3990x (Zen 2, 64C/4ch) </a:t>
            </a:r>
          </a:p>
        </p:txBody>
      </p:sp>
      <p:sp>
        <p:nvSpPr>
          <p:cNvPr id="14" name="TextBox 13">
            <a:extLst>
              <a:ext uri="{FF2B5EF4-FFF2-40B4-BE49-F238E27FC236}">
                <a16:creationId xmlns:a16="http://schemas.microsoft.com/office/drawing/2014/main" id="{5EE9F10A-8B23-7941-84EF-002FE5597F59}"/>
              </a:ext>
            </a:extLst>
          </p:cNvPr>
          <p:cNvSpPr txBox="1"/>
          <p:nvPr/>
        </p:nvSpPr>
        <p:spPr>
          <a:xfrm>
            <a:off x="7810198" y="1839385"/>
            <a:ext cx="57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SPP</a:t>
            </a:r>
          </a:p>
        </p:txBody>
      </p:sp>
      <p:sp>
        <p:nvSpPr>
          <p:cNvPr id="15" name="TextBox 14">
            <a:extLst>
              <a:ext uri="{FF2B5EF4-FFF2-40B4-BE49-F238E27FC236}">
                <a16:creationId xmlns:a16="http://schemas.microsoft.com/office/drawing/2014/main" id="{5F10B72E-015E-B849-8200-7EB07ABE0EB7}"/>
              </a:ext>
            </a:extLst>
          </p:cNvPr>
          <p:cNvSpPr txBox="1"/>
          <p:nvPr/>
        </p:nvSpPr>
        <p:spPr>
          <a:xfrm>
            <a:off x="7795398" y="1334855"/>
            <a:ext cx="78649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Bingo</a:t>
            </a:r>
          </a:p>
        </p:txBody>
      </p:sp>
      <p:sp>
        <p:nvSpPr>
          <p:cNvPr id="16" name="TextBox 15">
            <a:extLst>
              <a:ext uri="{FF2B5EF4-FFF2-40B4-BE49-F238E27FC236}">
                <a16:creationId xmlns:a16="http://schemas.microsoft.com/office/drawing/2014/main" id="{002A643B-926E-D444-BB4B-6BB5C7D77F06}"/>
              </a:ext>
            </a:extLst>
          </p:cNvPr>
          <p:cNvSpPr txBox="1"/>
          <p:nvPr/>
        </p:nvSpPr>
        <p:spPr>
          <a:xfrm>
            <a:off x="7805366" y="1586301"/>
            <a:ext cx="8229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MLOP</a:t>
            </a:r>
          </a:p>
        </p:txBody>
      </p:sp>
      <p:sp>
        <p:nvSpPr>
          <p:cNvPr id="17" name="TextBox 16">
            <a:extLst>
              <a:ext uri="{FF2B5EF4-FFF2-40B4-BE49-F238E27FC236}">
                <a16:creationId xmlns:a16="http://schemas.microsoft.com/office/drawing/2014/main" id="{A2AEDD91-0C32-574E-A186-5BE3E67D1250}"/>
              </a:ext>
            </a:extLst>
          </p:cNvPr>
          <p:cNvSpPr txBox="1"/>
          <p:nvPr/>
        </p:nvSpPr>
        <p:spPr>
          <a:xfrm>
            <a:off x="7795398" y="1029205"/>
            <a:ext cx="9979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Pythia</a:t>
            </a:r>
          </a:p>
        </p:txBody>
      </p:sp>
      <p:sp>
        <p:nvSpPr>
          <p:cNvPr id="19" name="TextBox 18">
            <a:extLst>
              <a:ext uri="{FF2B5EF4-FFF2-40B4-BE49-F238E27FC236}">
                <a16:creationId xmlns:a16="http://schemas.microsoft.com/office/drawing/2014/main" id="{9E6D2B8A-FBBA-A44F-BBFF-5961207623E6}"/>
              </a:ext>
            </a:extLst>
          </p:cNvPr>
          <p:cNvSpPr txBox="1"/>
          <p:nvPr/>
        </p:nvSpPr>
        <p:spPr>
          <a:xfrm>
            <a:off x="5638974" y="1823102"/>
            <a:ext cx="106150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Baseline</a:t>
            </a:r>
          </a:p>
        </p:txBody>
      </p:sp>
      <p:cxnSp>
        <p:nvCxnSpPr>
          <p:cNvPr id="21" name="Straight Arrow Connector 20">
            <a:extLst>
              <a:ext uri="{FF2B5EF4-FFF2-40B4-BE49-F238E27FC236}">
                <a16:creationId xmlns:a16="http://schemas.microsoft.com/office/drawing/2014/main" id="{118F8850-7242-1847-8B96-B32BE4DFB84C}"/>
              </a:ext>
            </a:extLst>
          </p:cNvPr>
          <p:cNvCxnSpPr/>
          <p:nvPr/>
        </p:nvCxnSpPr>
        <p:spPr>
          <a:xfrm>
            <a:off x="7577594" y="1204640"/>
            <a:ext cx="0" cy="3419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E65D6-965B-D149-B1FC-1C4A2019F3AD}"/>
              </a:ext>
            </a:extLst>
          </p:cNvPr>
          <p:cNvSpPr txBox="1"/>
          <p:nvPr/>
        </p:nvSpPr>
        <p:spPr>
          <a:xfrm>
            <a:off x="7340291" y="820503"/>
            <a:ext cx="56086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3%</a:t>
            </a:r>
          </a:p>
        </p:txBody>
      </p:sp>
      <p:cxnSp>
        <p:nvCxnSpPr>
          <p:cNvPr id="23" name="Straight Arrow Connector 22">
            <a:extLst>
              <a:ext uri="{FF2B5EF4-FFF2-40B4-BE49-F238E27FC236}">
                <a16:creationId xmlns:a16="http://schemas.microsoft.com/office/drawing/2014/main" id="{2439A36C-430F-5A4A-AEF7-487C86615982}"/>
              </a:ext>
            </a:extLst>
          </p:cNvPr>
          <p:cNvCxnSpPr>
            <a:cxnSpLocks/>
          </p:cNvCxnSpPr>
          <p:nvPr/>
        </p:nvCxnSpPr>
        <p:spPr>
          <a:xfrm>
            <a:off x="2675614" y="3177889"/>
            <a:ext cx="0" cy="166548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A070D8-8650-5B48-BCED-7C89EE12F006}"/>
              </a:ext>
            </a:extLst>
          </p:cNvPr>
          <p:cNvSpPr txBox="1"/>
          <p:nvPr/>
        </p:nvSpPr>
        <p:spPr>
          <a:xfrm>
            <a:off x="2666017" y="3825964"/>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17%</a:t>
            </a:r>
          </a:p>
        </p:txBody>
      </p:sp>
      <p:cxnSp>
        <p:nvCxnSpPr>
          <p:cNvPr id="3" name="Straight Connector 2">
            <a:extLst>
              <a:ext uri="{FF2B5EF4-FFF2-40B4-BE49-F238E27FC236}">
                <a16:creationId xmlns:a16="http://schemas.microsoft.com/office/drawing/2014/main" id="{A958F930-B399-9349-B00B-4C36F84BFC85}"/>
              </a:ext>
            </a:extLst>
          </p:cNvPr>
          <p:cNvCxnSpPr/>
          <p:nvPr/>
        </p:nvCxnSpPr>
        <p:spPr>
          <a:xfrm>
            <a:off x="2388973" y="3311611"/>
            <a:ext cx="5708822" cy="0"/>
          </a:xfrm>
          <a:prstGeom prst="line">
            <a:avLst/>
          </a:prstGeom>
          <a:ln w="12700">
            <a:solidFill>
              <a:srgbClr val="E30305"/>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F2515EB-44B3-9647-994B-BAEBC0EE6899}"/>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0AF968B-769A-6D4C-8985-B99C540F75C5}"/>
              </a:ext>
            </a:extLst>
          </p:cNvPr>
          <p:cNvSpPr/>
          <p:nvPr/>
        </p:nvSpPr>
        <p:spPr>
          <a:xfrm>
            <a:off x="80388" y="2655844"/>
            <a:ext cx="8983226" cy="1558928"/>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Pythia outperforms prior best prefetchers for</a:t>
            </a:r>
            <a:r>
              <a:rPr kumimoji="0" lang="en-US" sz="33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 wide range of DRAM bandwidth configurations</a:t>
            </a:r>
          </a:p>
        </p:txBody>
      </p:sp>
    </p:spTree>
    <p:extLst>
      <p:ext uri="{BB962C8B-B14F-4D97-AF65-F5344CB8AC3E}">
        <p14:creationId xmlns:p14="http://schemas.microsoft.com/office/powerpoint/2010/main" val="2064179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ABF2178-0C88-1646-B8AE-BE514EE13A9A}"/>
              </a:ext>
            </a:extLst>
          </p:cNvPr>
          <p:cNvGraphicFramePr>
            <a:graphicFrameLocks noGrp="1"/>
          </p:cNvGraphicFramePr>
          <p:nvPr>
            <p:ph idx="1"/>
          </p:nvPr>
        </p:nvGraphicFramePr>
        <p:xfrm>
          <a:off x="124618" y="954554"/>
          <a:ext cx="8894763" cy="56725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14A2AACB-3F79-0A4B-A4ED-4FC4E2109F09}"/>
              </a:ext>
            </a:extLst>
          </p:cNvPr>
          <p:cNvSpPr>
            <a:spLocks noGrp="1"/>
          </p:cNvSpPr>
          <p:nvPr>
            <p:ph type="title"/>
          </p:nvPr>
        </p:nvSpPr>
        <p:spPr/>
        <p:txBody>
          <a:bodyPr/>
          <a:lstStyle/>
          <a:p>
            <a:r>
              <a:rPr lang="en-US" sz="3200" dirty="0"/>
              <a:t>Performance Improvement via Customization</a:t>
            </a:r>
          </a:p>
        </p:txBody>
      </p:sp>
      <p:sp>
        <p:nvSpPr>
          <p:cNvPr id="11" name="TextBox 10">
            <a:extLst>
              <a:ext uri="{FF2B5EF4-FFF2-40B4-BE49-F238E27FC236}">
                <a16:creationId xmlns:a16="http://schemas.microsoft.com/office/drawing/2014/main" id="{E1CA7ED8-F8D5-6844-A2C2-04ED9A99C1AB}"/>
              </a:ext>
            </a:extLst>
          </p:cNvPr>
          <p:cNvSpPr txBox="1"/>
          <p:nvPr/>
        </p:nvSpPr>
        <p:spPr>
          <a:xfrm>
            <a:off x="1605871" y="4231049"/>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3.1%</a:t>
            </a:r>
          </a:p>
        </p:txBody>
      </p:sp>
      <p:sp>
        <p:nvSpPr>
          <p:cNvPr id="13" name="TextBox 12">
            <a:extLst>
              <a:ext uri="{FF2B5EF4-FFF2-40B4-BE49-F238E27FC236}">
                <a16:creationId xmlns:a16="http://schemas.microsoft.com/office/drawing/2014/main" id="{7E07E005-B87E-B14D-95E4-88F179EB6FD0}"/>
              </a:ext>
            </a:extLst>
          </p:cNvPr>
          <p:cNvSpPr txBox="1"/>
          <p:nvPr/>
        </p:nvSpPr>
        <p:spPr>
          <a:xfrm>
            <a:off x="2858716" y="4058652"/>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2.8%</a:t>
            </a:r>
          </a:p>
        </p:txBody>
      </p:sp>
      <p:sp>
        <p:nvSpPr>
          <p:cNvPr id="15" name="TextBox 14">
            <a:extLst>
              <a:ext uri="{FF2B5EF4-FFF2-40B4-BE49-F238E27FC236}">
                <a16:creationId xmlns:a16="http://schemas.microsoft.com/office/drawing/2014/main" id="{F9E162B8-C164-5448-880D-5B87268463C9}"/>
              </a:ext>
            </a:extLst>
          </p:cNvPr>
          <p:cNvSpPr txBox="1"/>
          <p:nvPr/>
        </p:nvSpPr>
        <p:spPr>
          <a:xfrm>
            <a:off x="4100298" y="4015606"/>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3.4%</a:t>
            </a:r>
          </a:p>
        </p:txBody>
      </p:sp>
      <p:sp>
        <p:nvSpPr>
          <p:cNvPr id="19" name="TextBox 18">
            <a:extLst>
              <a:ext uri="{FF2B5EF4-FFF2-40B4-BE49-F238E27FC236}">
                <a16:creationId xmlns:a16="http://schemas.microsoft.com/office/drawing/2014/main" id="{F1E77079-C244-D04A-9A9B-5EF58421786C}"/>
              </a:ext>
            </a:extLst>
          </p:cNvPr>
          <p:cNvSpPr txBox="1"/>
          <p:nvPr/>
        </p:nvSpPr>
        <p:spPr>
          <a:xfrm>
            <a:off x="5364620" y="2076705"/>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7.8%</a:t>
            </a:r>
          </a:p>
        </p:txBody>
      </p:sp>
      <p:sp>
        <p:nvSpPr>
          <p:cNvPr id="24" name="TextBox 23">
            <a:extLst>
              <a:ext uri="{FF2B5EF4-FFF2-40B4-BE49-F238E27FC236}">
                <a16:creationId xmlns:a16="http://schemas.microsoft.com/office/drawing/2014/main" id="{013E3704-6804-7F46-9EE5-4ADC2D4B879C}"/>
              </a:ext>
            </a:extLst>
          </p:cNvPr>
          <p:cNvSpPr txBox="1"/>
          <p:nvPr/>
        </p:nvSpPr>
        <p:spPr>
          <a:xfrm>
            <a:off x="6608539" y="783703"/>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5.2%</a:t>
            </a:r>
          </a:p>
        </p:txBody>
      </p:sp>
      <p:sp>
        <p:nvSpPr>
          <p:cNvPr id="26" name="TextBox 25">
            <a:extLst>
              <a:ext uri="{FF2B5EF4-FFF2-40B4-BE49-F238E27FC236}">
                <a16:creationId xmlns:a16="http://schemas.microsoft.com/office/drawing/2014/main" id="{D7E2AB53-E04B-FF40-AC54-48BB1FA37E29}"/>
              </a:ext>
            </a:extLst>
          </p:cNvPr>
          <p:cNvSpPr txBox="1"/>
          <p:nvPr/>
        </p:nvSpPr>
        <p:spPr>
          <a:xfrm>
            <a:off x="7914224" y="3228344"/>
            <a:ext cx="58917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2%</a:t>
            </a:r>
          </a:p>
        </p:txBody>
      </p:sp>
      <p:sp>
        <p:nvSpPr>
          <p:cNvPr id="27" name="Rectangle 26">
            <a:extLst>
              <a:ext uri="{FF2B5EF4-FFF2-40B4-BE49-F238E27FC236}">
                <a16:creationId xmlns:a16="http://schemas.microsoft.com/office/drawing/2014/main" id="{E7AE0009-B552-9A4E-A592-6D8A94E12DB2}"/>
              </a:ext>
            </a:extLst>
          </p:cNvPr>
          <p:cNvSpPr/>
          <p:nvPr/>
        </p:nvSpPr>
        <p:spPr>
          <a:xfrm>
            <a:off x="3693459" y="1315768"/>
            <a:ext cx="1900517" cy="45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c 1">
            <a:extLst>
              <a:ext uri="{FF2B5EF4-FFF2-40B4-BE49-F238E27FC236}">
                <a16:creationId xmlns:a16="http://schemas.microsoft.com/office/drawing/2014/main" id="{77A47994-75A9-DF47-8103-AF6AC01882EC}"/>
              </a:ext>
            </a:extLst>
          </p:cNvPr>
          <p:cNvSpPr/>
          <p:nvPr/>
        </p:nvSpPr>
        <p:spPr>
          <a:xfrm rot="15896661">
            <a:off x="1688397" y="4745512"/>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5E45D362-6C1C-A04E-B533-EAD64A087B68}"/>
              </a:ext>
            </a:extLst>
          </p:cNvPr>
          <p:cNvSpPr/>
          <p:nvPr/>
        </p:nvSpPr>
        <p:spPr>
          <a:xfrm rot="15896661">
            <a:off x="2943279" y="4561867"/>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19C5591B-DAD4-D34D-A47C-348B6C65E1AD}"/>
              </a:ext>
            </a:extLst>
          </p:cNvPr>
          <p:cNvSpPr/>
          <p:nvPr/>
        </p:nvSpPr>
        <p:spPr>
          <a:xfrm rot="15896661">
            <a:off x="4186221" y="4511672"/>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E694A660-8B0B-5249-9201-7F0DA0DCF60E}"/>
              </a:ext>
            </a:extLst>
          </p:cNvPr>
          <p:cNvSpPr/>
          <p:nvPr/>
        </p:nvSpPr>
        <p:spPr>
          <a:xfrm rot="15896661">
            <a:off x="5380176" y="2618990"/>
            <a:ext cx="770713" cy="470278"/>
          </a:xfrm>
          <a:prstGeom prst="arc">
            <a:avLst>
              <a:gd name="adj1" fmla="val 15747287"/>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Arc 27">
            <a:extLst>
              <a:ext uri="{FF2B5EF4-FFF2-40B4-BE49-F238E27FC236}">
                <a16:creationId xmlns:a16="http://schemas.microsoft.com/office/drawing/2014/main" id="{24229F21-A4BA-5F44-84C3-0B9D39501D07}"/>
              </a:ext>
            </a:extLst>
          </p:cNvPr>
          <p:cNvSpPr/>
          <p:nvPr/>
        </p:nvSpPr>
        <p:spPr>
          <a:xfrm rot="15896661">
            <a:off x="6694462" y="1243247"/>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A7C6BC68-DF31-E94A-9DC7-9A2E19528C90}"/>
              </a:ext>
            </a:extLst>
          </p:cNvPr>
          <p:cNvSpPr/>
          <p:nvPr/>
        </p:nvSpPr>
        <p:spPr>
          <a:xfrm rot="15896661">
            <a:off x="7943931" y="3723596"/>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D277FD9-8381-EACF-4624-61D2E5F6085D}"/>
              </a:ext>
            </a:extLst>
          </p:cNvPr>
          <p:cNvSpPr txBox="1"/>
          <p:nvPr/>
        </p:nvSpPr>
        <p:spPr>
          <a:xfrm>
            <a:off x="2839506" y="6350791"/>
            <a:ext cx="5424498" cy="369332"/>
          </a:xfrm>
          <a:prstGeom prst="rect">
            <a:avLst/>
          </a:prstGeom>
          <a:noFill/>
        </p:spPr>
        <p:txBody>
          <a:bodyPr wrap="none" rtlCol="0">
            <a:spAutoFit/>
          </a:bodyPr>
          <a:lstStyle/>
          <a:p>
            <a:r>
              <a:rPr lang="en-US" b="1" dirty="0">
                <a:solidFill>
                  <a:schemeClr val="accent2">
                    <a:lumMod val="75000"/>
                  </a:schemeClr>
                </a:solidFill>
              </a:rPr>
              <a:t>Customize reward values for graph analytics workloads</a:t>
            </a:r>
          </a:p>
        </p:txBody>
      </p:sp>
    </p:spTree>
    <p:extLst>
      <p:ext uri="{BB962C8B-B14F-4D97-AF65-F5344CB8AC3E}">
        <p14:creationId xmlns:p14="http://schemas.microsoft.com/office/powerpoint/2010/main" val="2446191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ABF2178-0C88-1646-B8AE-BE514EE13A9A}"/>
              </a:ext>
            </a:extLst>
          </p:cNvPr>
          <p:cNvGraphicFramePr>
            <a:graphicFrameLocks noGrp="1"/>
          </p:cNvGraphicFramePr>
          <p:nvPr>
            <p:ph idx="1"/>
          </p:nvPr>
        </p:nvGraphicFramePr>
        <p:xfrm>
          <a:off x="124618" y="954554"/>
          <a:ext cx="8894763" cy="56725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14A2AACB-3F79-0A4B-A4ED-4FC4E2109F09}"/>
              </a:ext>
            </a:extLst>
          </p:cNvPr>
          <p:cNvSpPr>
            <a:spLocks noGrp="1"/>
          </p:cNvSpPr>
          <p:nvPr>
            <p:ph type="title"/>
          </p:nvPr>
        </p:nvSpPr>
        <p:spPr/>
        <p:txBody>
          <a:bodyPr/>
          <a:lstStyle/>
          <a:p>
            <a:r>
              <a:rPr lang="en-US" sz="3200" dirty="0"/>
              <a:t>Performance Improvement via Customization</a:t>
            </a:r>
          </a:p>
        </p:txBody>
      </p:sp>
      <p:sp>
        <p:nvSpPr>
          <p:cNvPr id="11" name="TextBox 10">
            <a:extLst>
              <a:ext uri="{FF2B5EF4-FFF2-40B4-BE49-F238E27FC236}">
                <a16:creationId xmlns:a16="http://schemas.microsoft.com/office/drawing/2014/main" id="{E1CA7ED8-F8D5-6844-A2C2-04ED9A99C1AB}"/>
              </a:ext>
            </a:extLst>
          </p:cNvPr>
          <p:cNvSpPr txBox="1"/>
          <p:nvPr/>
        </p:nvSpPr>
        <p:spPr>
          <a:xfrm>
            <a:off x="1605871" y="4231049"/>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3.1%</a:t>
            </a:r>
          </a:p>
        </p:txBody>
      </p:sp>
      <p:sp>
        <p:nvSpPr>
          <p:cNvPr id="13" name="TextBox 12">
            <a:extLst>
              <a:ext uri="{FF2B5EF4-FFF2-40B4-BE49-F238E27FC236}">
                <a16:creationId xmlns:a16="http://schemas.microsoft.com/office/drawing/2014/main" id="{7E07E005-B87E-B14D-95E4-88F179EB6FD0}"/>
              </a:ext>
            </a:extLst>
          </p:cNvPr>
          <p:cNvSpPr txBox="1"/>
          <p:nvPr/>
        </p:nvSpPr>
        <p:spPr>
          <a:xfrm>
            <a:off x="2858716" y="4058652"/>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2.8%</a:t>
            </a:r>
          </a:p>
        </p:txBody>
      </p:sp>
      <p:sp>
        <p:nvSpPr>
          <p:cNvPr id="15" name="TextBox 14">
            <a:extLst>
              <a:ext uri="{FF2B5EF4-FFF2-40B4-BE49-F238E27FC236}">
                <a16:creationId xmlns:a16="http://schemas.microsoft.com/office/drawing/2014/main" id="{F9E162B8-C164-5448-880D-5B87268463C9}"/>
              </a:ext>
            </a:extLst>
          </p:cNvPr>
          <p:cNvSpPr txBox="1"/>
          <p:nvPr/>
        </p:nvSpPr>
        <p:spPr>
          <a:xfrm>
            <a:off x="4100298" y="4015606"/>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3.4%</a:t>
            </a:r>
          </a:p>
        </p:txBody>
      </p:sp>
      <p:sp>
        <p:nvSpPr>
          <p:cNvPr id="19" name="TextBox 18">
            <a:extLst>
              <a:ext uri="{FF2B5EF4-FFF2-40B4-BE49-F238E27FC236}">
                <a16:creationId xmlns:a16="http://schemas.microsoft.com/office/drawing/2014/main" id="{F1E77079-C244-D04A-9A9B-5EF58421786C}"/>
              </a:ext>
            </a:extLst>
          </p:cNvPr>
          <p:cNvSpPr txBox="1"/>
          <p:nvPr/>
        </p:nvSpPr>
        <p:spPr>
          <a:xfrm>
            <a:off x="5364620" y="2076705"/>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7.8%</a:t>
            </a:r>
          </a:p>
        </p:txBody>
      </p:sp>
      <p:sp>
        <p:nvSpPr>
          <p:cNvPr id="24" name="TextBox 23">
            <a:extLst>
              <a:ext uri="{FF2B5EF4-FFF2-40B4-BE49-F238E27FC236}">
                <a16:creationId xmlns:a16="http://schemas.microsoft.com/office/drawing/2014/main" id="{013E3704-6804-7F46-9EE5-4ADC2D4B879C}"/>
              </a:ext>
            </a:extLst>
          </p:cNvPr>
          <p:cNvSpPr txBox="1"/>
          <p:nvPr/>
        </p:nvSpPr>
        <p:spPr>
          <a:xfrm>
            <a:off x="6608539" y="783703"/>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5.2%</a:t>
            </a:r>
          </a:p>
        </p:txBody>
      </p:sp>
      <p:sp>
        <p:nvSpPr>
          <p:cNvPr id="26" name="TextBox 25">
            <a:extLst>
              <a:ext uri="{FF2B5EF4-FFF2-40B4-BE49-F238E27FC236}">
                <a16:creationId xmlns:a16="http://schemas.microsoft.com/office/drawing/2014/main" id="{D7E2AB53-E04B-FF40-AC54-48BB1FA37E29}"/>
              </a:ext>
            </a:extLst>
          </p:cNvPr>
          <p:cNvSpPr txBox="1"/>
          <p:nvPr/>
        </p:nvSpPr>
        <p:spPr>
          <a:xfrm>
            <a:off x="7914224" y="3228344"/>
            <a:ext cx="58917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2%</a:t>
            </a:r>
          </a:p>
        </p:txBody>
      </p:sp>
      <p:sp>
        <p:nvSpPr>
          <p:cNvPr id="27" name="Rectangle 26">
            <a:extLst>
              <a:ext uri="{FF2B5EF4-FFF2-40B4-BE49-F238E27FC236}">
                <a16:creationId xmlns:a16="http://schemas.microsoft.com/office/drawing/2014/main" id="{E7AE0009-B552-9A4E-A592-6D8A94E12DB2}"/>
              </a:ext>
            </a:extLst>
          </p:cNvPr>
          <p:cNvSpPr/>
          <p:nvPr/>
        </p:nvSpPr>
        <p:spPr>
          <a:xfrm>
            <a:off x="3693459" y="1315768"/>
            <a:ext cx="1900517" cy="45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c 1">
            <a:extLst>
              <a:ext uri="{FF2B5EF4-FFF2-40B4-BE49-F238E27FC236}">
                <a16:creationId xmlns:a16="http://schemas.microsoft.com/office/drawing/2014/main" id="{77A47994-75A9-DF47-8103-AF6AC01882EC}"/>
              </a:ext>
            </a:extLst>
          </p:cNvPr>
          <p:cNvSpPr/>
          <p:nvPr/>
        </p:nvSpPr>
        <p:spPr>
          <a:xfrm rot="15896661">
            <a:off x="1688397" y="4745512"/>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5E45D362-6C1C-A04E-B533-EAD64A087B68}"/>
              </a:ext>
            </a:extLst>
          </p:cNvPr>
          <p:cNvSpPr/>
          <p:nvPr/>
        </p:nvSpPr>
        <p:spPr>
          <a:xfrm rot="15896661">
            <a:off x="2943279" y="4561867"/>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19C5591B-DAD4-D34D-A47C-348B6C65E1AD}"/>
              </a:ext>
            </a:extLst>
          </p:cNvPr>
          <p:cNvSpPr/>
          <p:nvPr/>
        </p:nvSpPr>
        <p:spPr>
          <a:xfrm rot="15896661">
            <a:off x="4186221" y="4511672"/>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E694A660-8B0B-5249-9201-7F0DA0DCF60E}"/>
              </a:ext>
            </a:extLst>
          </p:cNvPr>
          <p:cNvSpPr/>
          <p:nvPr/>
        </p:nvSpPr>
        <p:spPr>
          <a:xfrm rot="15896661">
            <a:off x="5380176" y="2618990"/>
            <a:ext cx="770713" cy="470278"/>
          </a:xfrm>
          <a:prstGeom prst="arc">
            <a:avLst>
              <a:gd name="adj1" fmla="val 15747287"/>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Arc 27">
            <a:extLst>
              <a:ext uri="{FF2B5EF4-FFF2-40B4-BE49-F238E27FC236}">
                <a16:creationId xmlns:a16="http://schemas.microsoft.com/office/drawing/2014/main" id="{24229F21-A4BA-5F44-84C3-0B9D39501D07}"/>
              </a:ext>
            </a:extLst>
          </p:cNvPr>
          <p:cNvSpPr/>
          <p:nvPr/>
        </p:nvSpPr>
        <p:spPr>
          <a:xfrm rot="15896661">
            <a:off x="6694462" y="1243247"/>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A7C6BC68-DF31-E94A-9DC7-9A2E19528C90}"/>
              </a:ext>
            </a:extLst>
          </p:cNvPr>
          <p:cNvSpPr/>
          <p:nvPr/>
        </p:nvSpPr>
        <p:spPr>
          <a:xfrm rot="15896661">
            <a:off x="7943931" y="3723596"/>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3EACA24-4173-0442-8D81-D3A7FE6C9486}"/>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7BEA1B1-4C32-2D4A-96A5-BB0983538425}"/>
              </a:ext>
            </a:extLst>
          </p:cNvPr>
          <p:cNvSpPr/>
          <p:nvPr/>
        </p:nvSpPr>
        <p:spPr>
          <a:xfrm>
            <a:off x="80387" y="2545728"/>
            <a:ext cx="8983226" cy="194807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Pythia can extract even higher performance via customization </a:t>
            </a: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without changing hardware</a:t>
            </a:r>
          </a:p>
        </p:txBody>
      </p:sp>
    </p:spTree>
    <p:extLst>
      <p:ext uri="{BB962C8B-B14F-4D97-AF65-F5344CB8AC3E}">
        <p14:creationId xmlns:p14="http://schemas.microsoft.com/office/powerpoint/2010/main" val="542309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In This Task… (Task #2946.001)</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We focus on </a:t>
            </a:r>
            <a:r>
              <a:rPr lang="en-US" dirty="0">
                <a:solidFill>
                  <a:srgbClr val="7030A0"/>
                </a:solidFill>
              </a:rPr>
              <a:t>designing memory systems to handle large amounts of data and emerging data-intensive workloads</a:t>
            </a:r>
          </a:p>
          <a:p>
            <a:endParaRPr lang="en-US" dirty="0"/>
          </a:p>
          <a:p>
            <a:endParaRPr lang="en-US" dirty="0"/>
          </a:p>
          <a:p>
            <a:r>
              <a:rPr lang="en-US" dirty="0"/>
              <a:t>Goal: solve two different yet related &amp; synergistic problems</a:t>
            </a:r>
          </a:p>
          <a:p>
            <a:endParaRPr lang="en-US" dirty="0"/>
          </a:p>
          <a:p>
            <a:endParaRPr lang="en-US" dirty="0"/>
          </a:p>
          <a:p>
            <a:r>
              <a:rPr lang="en-US" dirty="0"/>
              <a:t>We explore (and exploit the synergy between)</a:t>
            </a:r>
          </a:p>
          <a:p>
            <a:pPr lvl="1"/>
            <a:r>
              <a:rPr lang="en-US" dirty="0">
                <a:solidFill>
                  <a:srgbClr val="0000FF"/>
                </a:solidFill>
              </a:rPr>
              <a:t>Memory system design for AI/ML workloads/accelerators</a:t>
            </a:r>
          </a:p>
          <a:p>
            <a:pPr lvl="1"/>
            <a:r>
              <a:rPr lang="en-US" dirty="0">
                <a:solidFill>
                  <a:srgbClr val="FF0000"/>
                </a:solidFill>
              </a:rPr>
              <a:t>AI/ML techniques for improving memory system designs</a:t>
            </a:r>
          </a:p>
          <a:p>
            <a:pPr lvl="1"/>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9851209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170E7-5437-B241-B8D8-8F3300D03E7C}"/>
              </a:ext>
            </a:extLst>
          </p:cNvPr>
          <p:cNvSpPr>
            <a:spLocks noGrp="1"/>
          </p:cNvSpPr>
          <p:nvPr>
            <p:ph type="title"/>
          </p:nvPr>
        </p:nvSpPr>
        <p:spPr/>
        <p:txBody>
          <a:bodyPr/>
          <a:lstStyle/>
          <a:p>
            <a:r>
              <a:rPr lang="en-US" dirty="0"/>
              <a:t>Pythia’s Overhead</a:t>
            </a:r>
          </a:p>
        </p:txBody>
      </p:sp>
      <p:sp>
        <p:nvSpPr>
          <p:cNvPr id="5" name="Content Placeholder 4">
            <a:extLst>
              <a:ext uri="{FF2B5EF4-FFF2-40B4-BE49-F238E27FC236}">
                <a16:creationId xmlns:a16="http://schemas.microsoft.com/office/drawing/2014/main" id="{63E193EB-0456-824E-AABB-C7B93318976B}"/>
              </a:ext>
            </a:extLst>
          </p:cNvPr>
          <p:cNvSpPr>
            <a:spLocks noGrp="1"/>
          </p:cNvSpPr>
          <p:nvPr>
            <p:ph idx="1"/>
          </p:nvPr>
        </p:nvSpPr>
        <p:spPr/>
        <p:txBody>
          <a:bodyPr/>
          <a:lstStyle/>
          <a:p>
            <a:r>
              <a:rPr lang="en-US" sz="3000" b="1" dirty="0">
                <a:solidFill>
                  <a:srgbClr val="000CFF"/>
                </a:solidFill>
                <a:latin typeface="+mn-lt"/>
              </a:rPr>
              <a:t>25.5 KB </a:t>
            </a:r>
            <a:r>
              <a:rPr lang="en-US" sz="3000" dirty="0">
                <a:latin typeface="+mn-lt"/>
              </a:rPr>
              <a:t>of total metadata storage </a:t>
            </a:r>
            <a:r>
              <a:rPr lang="en-US" sz="3000" b="1" dirty="0">
                <a:solidFill>
                  <a:srgbClr val="000CFF"/>
                </a:solidFill>
                <a:latin typeface="+mn-lt"/>
              </a:rPr>
              <a:t>per core</a:t>
            </a:r>
          </a:p>
          <a:p>
            <a:pPr lvl="1"/>
            <a:r>
              <a:rPr lang="en-US" sz="2600" dirty="0">
                <a:latin typeface="+mn-lt"/>
              </a:rPr>
              <a:t>Only simple tables</a:t>
            </a:r>
          </a:p>
          <a:p>
            <a:r>
              <a:rPr lang="en-US" sz="3000" dirty="0">
                <a:latin typeface="+mn-lt"/>
              </a:rPr>
              <a:t>We also model functionally-accurate Pythia with full complexity in </a:t>
            </a:r>
            <a:r>
              <a:rPr lang="en-US" sz="3000" b="1" dirty="0">
                <a:solidFill>
                  <a:schemeClr val="accent2"/>
                </a:solidFill>
                <a:latin typeface="+mn-lt"/>
              </a:rPr>
              <a:t>Chisel</a:t>
            </a:r>
            <a:r>
              <a:rPr lang="en-US" sz="3000" dirty="0">
                <a:latin typeface="+mn-lt"/>
              </a:rPr>
              <a:t> </a:t>
            </a:r>
            <a:r>
              <a:rPr lang="en-US" sz="1800" b="1" dirty="0">
                <a:solidFill>
                  <a:schemeClr val="bg2">
                    <a:lumMod val="75000"/>
                  </a:schemeClr>
                </a:solidFill>
                <a:latin typeface="+mn-lt"/>
              </a:rPr>
              <a:t>[4]</a:t>
            </a:r>
            <a:r>
              <a:rPr lang="en-US" sz="3000" dirty="0">
                <a:latin typeface="+mn-lt"/>
              </a:rPr>
              <a:t> HDL</a:t>
            </a:r>
          </a:p>
        </p:txBody>
      </p:sp>
      <p:sp>
        <p:nvSpPr>
          <p:cNvPr id="6" name="Rounded Rectangle 5">
            <a:extLst>
              <a:ext uri="{FF2B5EF4-FFF2-40B4-BE49-F238E27FC236}">
                <a16:creationId xmlns:a16="http://schemas.microsoft.com/office/drawing/2014/main" id="{B9CE33B3-3879-9E48-945B-53C67109D76C}"/>
              </a:ext>
            </a:extLst>
          </p:cNvPr>
          <p:cNvSpPr/>
          <p:nvPr/>
        </p:nvSpPr>
        <p:spPr>
          <a:xfrm>
            <a:off x="2539715" y="2980986"/>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1.03%</a:t>
            </a: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area</a:t>
            </a: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overhead</a:t>
            </a:r>
          </a:p>
        </p:txBody>
      </p:sp>
      <p:sp>
        <p:nvSpPr>
          <p:cNvPr id="8" name="Rounded Rectangle 7">
            <a:extLst>
              <a:ext uri="{FF2B5EF4-FFF2-40B4-BE49-F238E27FC236}">
                <a16:creationId xmlns:a16="http://schemas.microsoft.com/office/drawing/2014/main" id="{1FCF103B-80E0-0B4F-96B7-2C7E8AA094DF}"/>
              </a:ext>
            </a:extLst>
          </p:cNvPr>
          <p:cNvSpPr/>
          <p:nvPr/>
        </p:nvSpPr>
        <p:spPr>
          <a:xfrm>
            <a:off x="2539714" y="5187273"/>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Satisfies prediction latency</a:t>
            </a:r>
            <a:endPar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8499BC97-2BA5-584E-8758-5898A9ACB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21" y="2778904"/>
            <a:ext cx="1014185" cy="1014185"/>
          </a:xfrm>
          <a:prstGeom prst="rect">
            <a:avLst/>
          </a:prstGeom>
          <a:effectLst>
            <a:outerShdw blurRad="50800" dist="38100" dir="2700000" algn="tl" rotWithShape="0">
              <a:prstClr val="black">
                <a:alpha val="40000"/>
              </a:prstClr>
            </a:outerShdw>
          </a:effectLst>
        </p:spPr>
      </p:pic>
      <p:sp>
        <p:nvSpPr>
          <p:cNvPr id="17" name="Rounded Rectangle 16">
            <a:extLst>
              <a:ext uri="{FF2B5EF4-FFF2-40B4-BE49-F238E27FC236}">
                <a16:creationId xmlns:a16="http://schemas.microsoft.com/office/drawing/2014/main" id="{964FBD02-CAFE-C749-90E4-555B48C2307C}"/>
              </a:ext>
            </a:extLst>
          </p:cNvPr>
          <p:cNvSpPr/>
          <p:nvPr/>
        </p:nvSpPr>
        <p:spPr>
          <a:xfrm>
            <a:off x="2539714" y="4065373"/>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a:ea typeface="+mn-ea"/>
                <a:cs typeface="+mn-cs"/>
              </a:rPr>
              <a:t>0.4%</a:t>
            </a: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700" b="1" i="0" u="none" strike="noStrike" kern="1200" cap="none" spc="0" normalizeH="0" baseline="0" noProof="0" dirty="0">
                <a:ln>
                  <a:noFill/>
                </a:ln>
                <a:solidFill>
                  <a:srgbClr val="FFFF00"/>
                </a:solidFill>
                <a:effectLst/>
                <a:uLnTx/>
                <a:uFillTx/>
                <a:latin typeface="Calibri" panose="020F0502020204030204"/>
                <a:ea typeface="+mn-ea"/>
                <a:cs typeface="+mn-cs"/>
              </a:rPr>
              <a:t>power</a:t>
            </a: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 overhead</a:t>
            </a:r>
          </a:p>
        </p:txBody>
      </p:sp>
      <p:pic>
        <p:nvPicPr>
          <p:cNvPr id="18" name="Picture 17">
            <a:extLst>
              <a:ext uri="{FF2B5EF4-FFF2-40B4-BE49-F238E27FC236}">
                <a16:creationId xmlns:a16="http://schemas.microsoft.com/office/drawing/2014/main" id="{1443FFCA-31F6-644E-8F1B-1AF3AA3D2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21" y="3874523"/>
            <a:ext cx="1014185" cy="1014185"/>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E02E2A8A-176E-2A44-AE22-6D9BB69A7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21" y="4985794"/>
            <a:ext cx="1042482" cy="1014185"/>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E2FAFE7A-26BE-B54E-9515-C4C2BB6617F5}"/>
              </a:ext>
            </a:extLst>
          </p:cNvPr>
          <p:cNvSpPr txBox="1"/>
          <p:nvPr/>
        </p:nvSpPr>
        <p:spPr>
          <a:xfrm>
            <a:off x="1707907" y="6121440"/>
            <a:ext cx="62032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of a desktop-class 4-core Skylake processor (Xeon D2132IT, 60W)</a:t>
            </a:r>
          </a:p>
        </p:txBody>
      </p:sp>
      <p:sp>
        <p:nvSpPr>
          <p:cNvPr id="21" name="TextBox 20">
            <a:extLst>
              <a:ext uri="{FF2B5EF4-FFF2-40B4-BE49-F238E27FC236}">
                <a16:creationId xmlns:a16="http://schemas.microsoft.com/office/drawing/2014/main" id="{A5C02E59-B1D8-4E46-92B4-5062CD636EE0}"/>
              </a:ext>
            </a:extLst>
          </p:cNvPr>
          <p:cNvSpPr txBox="1"/>
          <p:nvPr/>
        </p:nvSpPr>
        <p:spPr>
          <a:xfrm>
            <a:off x="6514862" y="6394960"/>
            <a:ext cx="2137958"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[4] </a:t>
            </a: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https://www.chisel-lang.org</a:t>
            </a:r>
            <a:endPar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296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5BB35-9FEF-244E-92B7-E108363EA1D8}"/>
              </a:ext>
            </a:extLst>
          </p:cNvPr>
          <p:cNvSpPr>
            <a:spLocks noGrp="1"/>
          </p:cNvSpPr>
          <p:nvPr>
            <p:ph type="title"/>
          </p:nvPr>
        </p:nvSpPr>
        <p:spPr/>
        <p:txBody>
          <a:bodyPr/>
          <a:lstStyle/>
          <a:p>
            <a:r>
              <a:rPr lang="en-US" dirty="0"/>
              <a:t>Pythia is Open Source</a:t>
            </a:r>
          </a:p>
        </p:txBody>
      </p:sp>
      <p:sp>
        <p:nvSpPr>
          <p:cNvPr id="9" name="Content Placeholder 8">
            <a:extLst>
              <a:ext uri="{FF2B5EF4-FFF2-40B4-BE49-F238E27FC236}">
                <a16:creationId xmlns:a16="http://schemas.microsoft.com/office/drawing/2014/main" id="{F53749AB-BE31-7046-A890-54FC3D0BA9C8}"/>
              </a:ext>
            </a:extLst>
          </p:cNvPr>
          <p:cNvSpPr>
            <a:spLocks noGrp="1"/>
          </p:cNvSpPr>
          <p:nvPr>
            <p:ph idx="1"/>
          </p:nvPr>
        </p:nvSpPr>
        <p:spPr/>
        <p:txBody>
          <a:bodyPr/>
          <a:lstStyle/>
          <a:p>
            <a:pPr marL="0" indent="0" algn="ctr">
              <a:buNone/>
            </a:pPr>
            <a:r>
              <a:rPr lang="en-US" sz="3200" b="1" dirty="0">
                <a:solidFill>
                  <a:srgbClr val="0000FF"/>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https://github.com/CMU-SAFARI/Pythia</a:t>
            </a:r>
            <a:endParaRPr lang="en-US" sz="3200" b="1" dirty="0">
              <a:solidFill>
                <a:srgbClr val="0000FF"/>
              </a:solidFill>
              <a:latin typeface="Calibri" panose="020F0502020204030204" pitchFamily="34" charset="0"/>
              <a:cs typeface="Calibri" panose="020F0502020204030204" pitchFamily="34" charset="0"/>
            </a:endParaRPr>
          </a:p>
          <a:p>
            <a:endParaRPr lang="en-US" sz="1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MICRO’21 </a:t>
            </a:r>
            <a:r>
              <a:rPr lang="en-US" sz="3000" b="1" dirty="0">
                <a:solidFill>
                  <a:srgbClr val="C00000"/>
                </a:solidFill>
                <a:latin typeface="Calibri" panose="020F0502020204030204" pitchFamily="34" charset="0"/>
                <a:cs typeface="Calibri" panose="020F0502020204030204" pitchFamily="34" charset="0"/>
              </a:rPr>
              <a:t>artifact evaluated</a:t>
            </a:r>
          </a:p>
          <a:p>
            <a:r>
              <a:rPr lang="en-US" sz="3000" b="1" dirty="0" err="1">
                <a:solidFill>
                  <a:srgbClr val="000CFF"/>
                </a:solidFill>
                <a:latin typeface="Calibri" panose="020F0502020204030204" pitchFamily="34" charset="0"/>
                <a:cs typeface="Calibri" panose="020F0502020204030204" pitchFamily="34" charset="0"/>
              </a:rPr>
              <a:t>Champsim</a:t>
            </a:r>
            <a:r>
              <a:rPr lang="en-US" sz="3000" b="1" dirty="0">
                <a:solidFill>
                  <a:srgbClr val="000CFF"/>
                </a:solidFill>
                <a:latin typeface="Calibri" panose="020F0502020204030204" pitchFamily="34" charset="0"/>
                <a:cs typeface="Calibri" panose="020F0502020204030204" pitchFamily="34" charset="0"/>
              </a:rPr>
              <a:t> source</a:t>
            </a:r>
            <a:r>
              <a:rPr lang="en-US" sz="3000" dirty="0">
                <a:solidFill>
                  <a:srgbClr val="000CFF"/>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code + </a:t>
            </a:r>
            <a:r>
              <a:rPr lang="en-US" sz="3000" b="1" dirty="0">
                <a:solidFill>
                  <a:srgbClr val="000CFF"/>
                </a:solidFill>
                <a:latin typeface="Calibri" panose="020F0502020204030204" pitchFamily="34" charset="0"/>
                <a:cs typeface="Calibri" panose="020F0502020204030204" pitchFamily="34" charset="0"/>
              </a:rPr>
              <a:t>Chisel</a:t>
            </a:r>
            <a:r>
              <a:rPr lang="en-US" sz="3000" dirty="0">
                <a:latin typeface="Calibri" panose="020F0502020204030204" pitchFamily="34" charset="0"/>
                <a:cs typeface="Calibri" panose="020F0502020204030204" pitchFamily="34" charset="0"/>
              </a:rPr>
              <a:t> modeling code</a:t>
            </a:r>
          </a:p>
          <a:p>
            <a:r>
              <a:rPr lang="en-US" sz="3000" b="1" dirty="0">
                <a:solidFill>
                  <a:schemeClr val="accent6">
                    <a:lumMod val="75000"/>
                  </a:schemeClr>
                </a:solidFill>
                <a:latin typeface="Calibri" panose="020F0502020204030204" pitchFamily="34" charset="0"/>
                <a:cs typeface="Calibri" panose="020F0502020204030204" pitchFamily="34" charset="0"/>
              </a:rPr>
              <a:t>All traces</a:t>
            </a:r>
            <a:r>
              <a:rPr lang="en-US" sz="3000" dirty="0">
                <a:latin typeface="Calibri" panose="020F0502020204030204" pitchFamily="34" charset="0"/>
                <a:cs typeface="Calibri" panose="020F0502020204030204" pitchFamily="34" charset="0"/>
              </a:rPr>
              <a:t> used for evaluation</a:t>
            </a:r>
          </a:p>
        </p:txBody>
      </p:sp>
      <p:pic>
        <p:nvPicPr>
          <p:cNvPr id="13" name="Picture 12">
            <a:extLst>
              <a:ext uri="{FF2B5EF4-FFF2-40B4-BE49-F238E27FC236}">
                <a16:creationId xmlns:a16="http://schemas.microsoft.com/office/drawing/2014/main" id="{0CF51876-2774-604C-B12B-CB9D757B3020}"/>
              </a:ext>
            </a:extLst>
          </p:cNvPr>
          <p:cNvPicPr>
            <a:picLocks noChangeAspect="1"/>
          </p:cNvPicPr>
          <p:nvPr/>
        </p:nvPicPr>
        <p:blipFill>
          <a:blip r:embed="rId3"/>
          <a:stretch>
            <a:fillRect/>
          </a:stretch>
        </p:blipFill>
        <p:spPr>
          <a:xfrm>
            <a:off x="6351586" y="43365"/>
            <a:ext cx="759994" cy="755795"/>
          </a:xfrm>
          <a:prstGeom prst="rect">
            <a:avLst/>
          </a:prstGeom>
        </p:spPr>
      </p:pic>
      <p:pic>
        <p:nvPicPr>
          <p:cNvPr id="14" name="Picture 13">
            <a:extLst>
              <a:ext uri="{FF2B5EF4-FFF2-40B4-BE49-F238E27FC236}">
                <a16:creationId xmlns:a16="http://schemas.microsoft.com/office/drawing/2014/main" id="{1F963882-2781-184B-8124-7F3E699EEE5E}"/>
              </a:ext>
            </a:extLst>
          </p:cNvPr>
          <p:cNvPicPr>
            <a:picLocks noChangeAspect="1"/>
          </p:cNvPicPr>
          <p:nvPr/>
        </p:nvPicPr>
        <p:blipFill>
          <a:blip r:embed="rId4"/>
          <a:stretch>
            <a:fillRect/>
          </a:stretch>
        </p:blipFill>
        <p:spPr>
          <a:xfrm>
            <a:off x="7204269" y="44462"/>
            <a:ext cx="759994" cy="755795"/>
          </a:xfrm>
          <a:prstGeom prst="rect">
            <a:avLst/>
          </a:prstGeom>
        </p:spPr>
      </p:pic>
      <p:pic>
        <p:nvPicPr>
          <p:cNvPr id="15" name="Picture 14">
            <a:extLst>
              <a:ext uri="{FF2B5EF4-FFF2-40B4-BE49-F238E27FC236}">
                <a16:creationId xmlns:a16="http://schemas.microsoft.com/office/drawing/2014/main" id="{D325227A-CBE5-E542-927A-E269C88CB4C0}"/>
              </a:ext>
            </a:extLst>
          </p:cNvPr>
          <p:cNvPicPr>
            <a:picLocks noChangeAspect="1"/>
          </p:cNvPicPr>
          <p:nvPr/>
        </p:nvPicPr>
        <p:blipFill>
          <a:blip r:embed="rId5"/>
          <a:stretch>
            <a:fillRect/>
          </a:stretch>
        </p:blipFill>
        <p:spPr>
          <a:xfrm>
            <a:off x="8056952" y="44241"/>
            <a:ext cx="759994" cy="755795"/>
          </a:xfrm>
          <a:prstGeom prst="rect">
            <a:avLst/>
          </a:prstGeom>
        </p:spPr>
      </p:pic>
      <p:pic>
        <p:nvPicPr>
          <p:cNvPr id="7" name="Picture 6">
            <a:extLst>
              <a:ext uri="{FF2B5EF4-FFF2-40B4-BE49-F238E27FC236}">
                <a16:creationId xmlns:a16="http://schemas.microsoft.com/office/drawing/2014/main" id="{22A15DB7-E366-454A-BEC5-9981EE936A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3535" y="3190625"/>
            <a:ext cx="5816929" cy="3560441"/>
          </a:xfrm>
          <a:prstGeom prst="rect">
            <a:avLst/>
          </a:prstGeom>
        </p:spPr>
      </p:pic>
    </p:spTree>
    <p:extLst>
      <p:ext uri="{BB962C8B-B14F-4D97-AF65-F5344CB8AC3E}">
        <p14:creationId xmlns:p14="http://schemas.microsoft.com/office/powerpoint/2010/main" val="722549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a:t>Pythia Talk Video</a:t>
            </a:r>
          </a:p>
        </p:txBody>
      </p:sp>
      <p:sp>
        <p:nvSpPr>
          <p:cNvPr id="6" name="TextBox 5">
            <a:extLst>
              <a:ext uri="{FF2B5EF4-FFF2-40B4-BE49-F238E27FC236}">
                <a16:creationId xmlns:a16="http://schemas.microsoft.com/office/drawing/2014/main" id="{7DC27E93-CE8E-D6EB-CBBF-D2A85499D7CA}"/>
              </a:ext>
            </a:extLst>
          </p:cNvPr>
          <p:cNvSpPr txBox="1"/>
          <p:nvPr/>
        </p:nvSpPr>
        <p:spPr>
          <a:xfrm>
            <a:off x="1403648" y="6453336"/>
            <a:ext cx="76118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https://www.youtube.com/watch?v=6UMFRW3VFPo&amp;list=PL5Q2soXY2Zi--0LrXSQ9sST3N0k0bXp51&amp;index=8</a:t>
            </a:r>
            <a:r>
              <a:rPr kumimoji="0" lang="en-US" sz="1200"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8E59406E-E9B6-06D5-A624-4E86C2C7F4D0}"/>
              </a:ext>
            </a:extLst>
          </p:cNvPr>
          <p:cNvPicPr>
            <a:picLocks noChangeAspect="1"/>
          </p:cNvPicPr>
          <p:nvPr/>
        </p:nvPicPr>
        <p:blipFill>
          <a:blip r:embed="rId3"/>
          <a:stretch>
            <a:fillRect/>
          </a:stretch>
        </p:blipFill>
        <p:spPr>
          <a:xfrm>
            <a:off x="899592" y="976742"/>
            <a:ext cx="7486600" cy="5281245"/>
          </a:xfrm>
          <a:prstGeom prst="rect">
            <a:avLst/>
          </a:prstGeom>
        </p:spPr>
      </p:pic>
    </p:spTree>
    <p:extLst>
      <p:ext uri="{BB962C8B-B14F-4D97-AF65-F5344CB8AC3E}">
        <p14:creationId xmlns:p14="http://schemas.microsoft.com/office/powerpoint/2010/main" val="24146056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A Lot More in the Pythia Paper</a:t>
            </a: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FE69F0E1-38D9-7E47-B26A-92332E195873}"/>
              </a:ext>
            </a:extLst>
          </p:cNvPr>
          <p:cNvSpPr>
            <a:spLocks noGrp="1"/>
          </p:cNvSpPr>
          <p:nvPr>
            <p:ph idx="1"/>
          </p:nvPr>
        </p:nvSpPr>
        <p:spPr/>
        <p:txBody>
          <a:bodyPr/>
          <a:lstStyle/>
          <a:p>
            <a:pPr marL="0" indent="0">
              <a:buNone/>
            </a:pPr>
            <a:r>
              <a:rPr lang="en-US" sz="1350" b="0" i="0" dirty="0">
                <a:solidFill>
                  <a:srgbClr val="000000"/>
                </a:solidFill>
                <a:effectLst/>
              </a:rPr>
              <a:t>Rahul </a:t>
            </a:r>
            <a:r>
              <a:rPr lang="en-US" sz="1350" b="0" i="0" dirty="0" err="1">
                <a:solidFill>
                  <a:srgbClr val="000000"/>
                </a:solidFill>
                <a:effectLst/>
              </a:rPr>
              <a:t>Bera</a:t>
            </a:r>
            <a:r>
              <a:rPr lang="en-US" sz="1350" b="0" i="0" dirty="0">
                <a:solidFill>
                  <a:srgbClr val="000000"/>
                </a:solidFill>
                <a:effectLst/>
              </a:rPr>
              <a:t>, Konstantinos </a:t>
            </a:r>
            <a:r>
              <a:rPr lang="en-US" sz="1350" b="0" i="0" dirty="0" err="1">
                <a:solidFill>
                  <a:srgbClr val="000000"/>
                </a:solidFill>
                <a:effectLst/>
              </a:rPr>
              <a:t>Kanellopoulos</a:t>
            </a:r>
            <a:r>
              <a:rPr lang="en-US" sz="1350" b="0" i="0" dirty="0">
                <a:solidFill>
                  <a:srgbClr val="000000"/>
                </a:solidFill>
                <a:effectLst/>
              </a:rPr>
              <a:t>, Anant Nori, Taha </a:t>
            </a:r>
            <a:r>
              <a:rPr lang="en-US" sz="1350" b="0" i="0" dirty="0" err="1">
                <a:solidFill>
                  <a:srgbClr val="000000"/>
                </a:solidFill>
                <a:effectLst/>
              </a:rPr>
              <a:t>Shahroodi</a:t>
            </a:r>
            <a:r>
              <a:rPr lang="en-US" sz="1350" b="0" i="0" dirty="0">
                <a:solidFill>
                  <a:srgbClr val="000000"/>
                </a:solidFill>
                <a:effectLst/>
              </a:rPr>
              <a:t>, Sreenivas </a:t>
            </a:r>
            <a:r>
              <a:rPr lang="en-US" sz="1350" b="0" i="0" dirty="0" err="1">
                <a:solidFill>
                  <a:srgbClr val="000000"/>
                </a:solidFill>
                <a:effectLst/>
              </a:rPr>
              <a:t>Subramoney</a:t>
            </a:r>
            <a:r>
              <a:rPr lang="en-US" sz="1350" b="0" i="0" dirty="0">
                <a:solidFill>
                  <a:srgbClr val="000000"/>
                </a:solidFill>
                <a:effectLst/>
              </a:rPr>
              <a:t>, and Onur Mutlu,</a:t>
            </a:r>
            <a:br>
              <a:rPr lang="en-US" sz="1350" b="0" i="0" dirty="0">
                <a:solidFill>
                  <a:srgbClr val="000000"/>
                </a:solidFill>
                <a:effectLst/>
              </a:rPr>
            </a:br>
            <a:r>
              <a:rPr lang="en-US" sz="1350" b="1" i="0" dirty="0">
                <a:solidFill>
                  <a:srgbClr val="0000FF"/>
                </a:solidFill>
                <a:effectLst/>
                <a:hlinkClick r:id="rId2">
                  <a:extLst>
                    <a:ext uri="{A12FA001-AC4F-418D-AE19-62706E023703}">
                      <ahyp:hlinkClr xmlns:ahyp="http://schemas.microsoft.com/office/drawing/2018/hyperlinkcolor" val="tx"/>
                    </a:ext>
                  </a:extLst>
                </a:hlinkClick>
              </a:rPr>
              <a:t>"Pythia: A Customizable Hardware Prefetching Framework Using Online Reinforcement Learning"</a:t>
            </a:r>
            <a:br>
              <a:rPr lang="en-US" sz="1350" b="0" i="0" dirty="0">
                <a:solidFill>
                  <a:srgbClr val="000000"/>
                </a:solidFill>
                <a:effectLst/>
              </a:rPr>
            </a:br>
            <a:r>
              <a:rPr lang="en-US" sz="1350" b="0" i="1" dirty="0">
                <a:solidFill>
                  <a:srgbClr val="000000"/>
                </a:solidFill>
                <a:effectLst/>
              </a:rPr>
              <a:t>Proceedings of the </a:t>
            </a:r>
            <a:r>
              <a:rPr lang="en-US" sz="1350" b="0" i="1" dirty="0">
                <a:solidFill>
                  <a:srgbClr val="000000"/>
                </a:solidFill>
                <a:effectLst/>
                <a:hlinkClick r:id="rId3"/>
              </a:rPr>
              <a:t>54th International Symposium on Microarchitecture</a:t>
            </a:r>
            <a:r>
              <a:rPr lang="en-US" sz="1350" b="0" i="1" dirty="0">
                <a:solidFill>
                  <a:srgbClr val="000000"/>
                </a:solidFill>
                <a:effectLst/>
              </a:rPr>
              <a:t> (</a:t>
            </a:r>
            <a:r>
              <a:rPr lang="en-US" sz="1350" b="1" i="1" dirty="0">
                <a:solidFill>
                  <a:srgbClr val="000000"/>
                </a:solidFill>
                <a:effectLst/>
              </a:rPr>
              <a:t>MICRO</a:t>
            </a:r>
            <a:r>
              <a:rPr lang="en-US" sz="1350" b="0" i="1" dirty="0">
                <a:solidFill>
                  <a:srgbClr val="000000"/>
                </a:solidFill>
                <a:effectLst/>
              </a:rPr>
              <a:t>)</a:t>
            </a:r>
            <a:r>
              <a:rPr lang="en-US" sz="1350" b="0" i="0" dirty="0">
                <a:solidFill>
                  <a:srgbClr val="000000"/>
                </a:solidFill>
                <a:effectLst/>
              </a:rPr>
              <a:t>, Virtual, October 2021.</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4"/>
              </a:rPr>
              <a:t>Slides (pptx)</a:t>
            </a:r>
            <a:r>
              <a:rPr lang="en-US" sz="1350" b="0" i="0" dirty="0">
                <a:solidFill>
                  <a:srgbClr val="000000"/>
                </a:solidFill>
                <a:effectLst/>
              </a:rPr>
              <a:t> </a:t>
            </a:r>
            <a:r>
              <a:rPr lang="en-US" sz="1350" b="0" i="0" dirty="0">
                <a:solidFill>
                  <a:srgbClr val="000000"/>
                </a:solidFill>
                <a:effectLst/>
                <a:hlinkClick r:id="rId5"/>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6"/>
              </a:rPr>
              <a:t>Short Talk Slides (pptx)</a:t>
            </a:r>
            <a:r>
              <a:rPr lang="en-US" sz="1350" b="0" i="0" dirty="0">
                <a:solidFill>
                  <a:srgbClr val="000000"/>
                </a:solidFill>
                <a:effectLst/>
              </a:rPr>
              <a:t> </a:t>
            </a:r>
            <a:r>
              <a:rPr lang="en-US" sz="1350" b="0" i="0" dirty="0">
                <a:solidFill>
                  <a:srgbClr val="000000"/>
                </a:solidFill>
                <a:effectLst/>
                <a:hlinkClick r:id="rId7"/>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8"/>
              </a:rPr>
              <a:t>Lightning Talk Slides (pptx)</a:t>
            </a:r>
            <a:r>
              <a:rPr lang="en-US" sz="1350" b="0" i="0" dirty="0">
                <a:solidFill>
                  <a:srgbClr val="000000"/>
                </a:solidFill>
                <a:effectLst/>
              </a:rPr>
              <a:t> </a:t>
            </a:r>
            <a:r>
              <a:rPr lang="en-US" sz="1350" b="0" i="0" dirty="0">
                <a:solidFill>
                  <a:srgbClr val="000000"/>
                </a:solidFill>
                <a:effectLst/>
                <a:hlinkClick r:id="rId9"/>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0"/>
              </a:rPr>
              <a:t>Talk Video</a:t>
            </a:r>
            <a:r>
              <a:rPr lang="en-US" sz="1350" b="0" i="0" dirty="0">
                <a:solidFill>
                  <a:srgbClr val="000000"/>
                </a:solidFill>
                <a:effectLst/>
              </a:rPr>
              <a:t> (20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1"/>
              </a:rPr>
              <a:t>Lightning Talk Video</a:t>
            </a:r>
            <a:r>
              <a:rPr lang="en-US" sz="1350" b="0" i="0" dirty="0">
                <a:solidFill>
                  <a:srgbClr val="000000"/>
                </a:solidFill>
                <a:effectLst/>
              </a:rPr>
              <a:t> (1.5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2"/>
              </a:rPr>
              <a:t>Pythia Source Code (Officially Artifact Evaluated with All Badges)</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3"/>
              </a:rPr>
              <a:t>arXiv version</a:t>
            </a:r>
            <a:r>
              <a:rPr lang="en-US" sz="1350" b="0" i="0" dirty="0">
                <a:solidFill>
                  <a:srgbClr val="000000"/>
                </a:solidFill>
                <a:effectLst/>
              </a:rPr>
              <a:t>]</a:t>
            </a:r>
            <a:br>
              <a:rPr lang="en-US" sz="1350" b="0" i="0" dirty="0">
                <a:solidFill>
                  <a:srgbClr val="000000"/>
                </a:solidFill>
                <a:effectLst/>
              </a:rPr>
            </a:br>
            <a:r>
              <a:rPr lang="en-US" sz="1350" b="1" i="1" dirty="0">
                <a:solidFill>
                  <a:srgbClr val="FF0000"/>
                </a:solidFill>
                <a:effectLst/>
              </a:rPr>
              <a:t>Officially artifact evaluated as available, reusable and reproducible.</a:t>
            </a:r>
            <a:endParaRPr lang="en-US" sz="1350" b="0" i="0" dirty="0">
              <a:solidFill>
                <a:srgbClr val="FF0000"/>
              </a:solidFill>
              <a:effectLst/>
            </a:endParaRPr>
          </a:p>
          <a:p>
            <a:pPr marL="0" indent="0">
              <a:buNone/>
            </a:pPr>
            <a:br>
              <a:rPr lang="en-US" sz="1350" dirty="0"/>
            </a:br>
            <a:endParaRPr lang="en-US" sz="1350" dirty="0"/>
          </a:p>
        </p:txBody>
      </p:sp>
      <p:sp>
        <p:nvSpPr>
          <p:cNvPr id="6" name="TextBox 5">
            <a:extLst>
              <a:ext uri="{FF2B5EF4-FFF2-40B4-BE49-F238E27FC236}">
                <a16:creationId xmlns:a16="http://schemas.microsoft.com/office/drawing/2014/main" id="{3180D2CD-D1FB-7F4E-9E0F-D796E4F1735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4">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2" name="Picture 1">
            <a:extLst>
              <a:ext uri="{FF2B5EF4-FFF2-40B4-BE49-F238E27FC236}">
                <a16:creationId xmlns:a16="http://schemas.microsoft.com/office/drawing/2014/main" id="{30B2B886-1DE2-7B4A-21DD-77D598A1D321}"/>
              </a:ext>
            </a:extLst>
          </p:cNvPr>
          <p:cNvPicPr>
            <a:picLocks noChangeAspect="1"/>
          </p:cNvPicPr>
          <p:nvPr/>
        </p:nvPicPr>
        <p:blipFill>
          <a:blip r:embed="rId15"/>
          <a:stretch>
            <a:fillRect/>
          </a:stretch>
        </p:blipFill>
        <p:spPr>
          <a:xfrm>
            <a:off x="685800" y="3778575"/>
            <a:ext cx="7772400" cy="2674761"/>
          </a:xfrm>
          <a:prstGeom prst="rect">
            <a:avLst/>
          </a:prstGeom>
        </p:spPr>
      </p:pic>
    </p:spTree>
    <p:extLst>
      <p:ext uri="{BB962C8B-B14F-4D97-AF65-F5344CB8AC3E}">
        <p14:creationId xmlns:p14="http://schemas.microsoft.com/office/powerpoint/2010/main" val="87370598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Pythia</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pic>
        <p:nvPicPr>
          <p:cNvPr id="8" name="Picture 7">
            <a:extLst>
              <a:ext uri="{FF2B5EF4-FFF2-40B4-BE49-F238E27FC236}">
                <a16:creationId xmlns:a16="http://schemas.microsoft.com/office/drawing/2014/main" id="{FD298C08-FC93-E646-B31F-6B7F8C471F3A}"/>
              </a:ext>
            </a:extLst>
          </p:cNvPr>
          <p:cNvPicPr>
            <a:picLocks noChangeAspect="1"/>
          </p:cNvPicPr>
          <p:nvPr/>
        </p:nvPicPr>
        <p:blipFill>
          <a:blip r:embed="rId7"/>
          <a:stretch>
            <a:fillRect/>
          </a:stretch>
        </p:blipFill>
        <p:spPr>
          <a:xfrm>
            <a:off x="6127264" y="113396"/>
            <a:ext cx="908812" cy="903791"/>
          </a:xfrm>
          <a:prstGeom prst="rect">
            <a:avLst/>
          </a:prstGeom>
        </p:spPr>
      </p:pic>
      <p:pic>
        <p:nvPicPr>
          <p:cNvPr id="9" name="Picture 8">
            <a:extLst>
              <a:ext uri="{FF2B5EF4-FFF2-40B4-BE49-F238E27FC236}">
                <a16:creationId xmlns:a16="http://schemas.microsoft.com/office/drawing/2014/main" id="{F5EDFA81-19D9-314E-9BB1-888EB0FFA586}"/>
              </a:ext>
            </a:extLst>
          </p:cNvPr>
          <p:cNvPicPr>
            <a:picLocks noChangeAspect="1"/>
          </p:cNvPicPr>
          <p:nvPr/>
        </p:nvPicPr>
        <p:blipFill>
          <a:blip r:embed="rId8"/>
          <a:stretch>
            <a:fillRect/>
          </a:stretch>
        </p:blipFill>
        <p:spPr>
          <a:xfrm>
            <a:off x="7125746" y="113395"/>
            <a:ext cx="908812" cy="903791"/>
          </a:xfrm>
          <a:prstGeom prst="rect">
            <a:avLst/>
          </a:prstGeom>
        </p:spPr>
      </p:pic>
      <p:pic>
        <p:nvPicPr>
          <p:cNvPr id="10" name="Picture 9">
            <a:extLst>
              <a:ext uri="{FF2B5EF4-FFF2-40B4-BE49-F238E27FC236}">
                <a16:creationId xmlns:a16="http://schemas.microsoft.com/office/drawing/2014/main" id="{D3C7A674-47D3-FB49-A74C-491B52491BA3}"/>
              </a:ext>
            </a:extLst>
          </p:cNvPr>
          <p:cNvPicPr>
            <a:picLocks noChangeAspect="1"/>
          </p:cNvPicPr>
          <p:nvPr/>
        </p:nvPicPr>
        <p:blipFill>
          <a:blip r:embed="rId9"/>
          <a:stretch>
            <a:fillRect/>
          </a:stretch>
        </p:blipFill>
        <p:spPr>
          <a:xfrm>
            <a:off x="8124229" y="113394"/>
            <a:ext cx="908812" cy="903791"/>
          </a:xfrm>
          <a:prstGeom prst="rect">
            <a:avLst/>
          </a:prstGeom>
        </p:spPr>
      </p:pic>
      <p:sp>
        <p:nvSpPr>
          <p:cNvPr id="5" name="TextBox 4">
            <a:extLst>
              <a:ext uri="{FF2B5EF4-FFF2-40B4-BE49-F238E27FC236}">
                <a16:creationId xmlns:a16="http://schemas.microsoft.com/office/drawing/2014/main" id="{6ED748E9-D2F2-4145-9728-0B85031E8E5C}"/>
              </a:ext>
            </a:extLst>
          </p:cNvPr>
          <p:cNvSpPr txBox="1"/>
          <p:nvPr/>
        </p:nvSpPr>
        <p:spPr>
          <a:xfrm>
            <a:off x="1940510" y="5020679"/>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10"/>
              </a:rPr>
              <a:t>https://github.com/CMU-SAFARI/Pythia</a:t>
            </a:r>
            <a:endPar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4017335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484784"/>
            <a:ext cx="7924800" cy="1752600"/>
          </a:xfrm>
        </p:spPr>
        <p:txBody>
          <a:bodyPr/>
          <a:lstStyle/>
          <a:p>
            <a:pPr algn="ctr"/>
            <a:r>
              <a:rPr lang="en-US" b="1" dirty="0"/>
              <a:t>Hermes: </a:t>
            </a:r>
            <a:r>
              <a:rPr lang="en-US" dirty="0"/>
              <a:t>Perceptron-Based </a:t>
            </a:r>
            <a:br>
              <a:rPr lang="en-US" dirty="0"/>
            </a:br>
            <a:r>
              <a:rPr lang="en-US" dirty="0"/>
              <a:t>Off-Chip Load Prediction </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5306679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54F4-22A3-2780-0395-9FECC76AAA83}"/>
              </a:ext>
            </a:extLst>
          </p:cNvPr>
          <p:cNvSpPr>
            <a:spLocks noGrp="1"/>
          </p:cNvSpPr>
          <p:nvPr>
            <p:ph type="title"/>
          </p:nvPr>
        </p:nvSpPr>
        <p:spPr/>
        <p:txBody>
          <a:bodyPr/>
          <a:lstStyle/>
          <a:p>
            <a:r>
              <a:rPr lang="en-US" dirty="0"/>
              <a:t>Learning-Based Off-Chip Load Predictors</a:t>
            </a:r>
          </a:p>
        </p:txBody>
      </p:sp>
      <p:sp>
        <p:nvSpPr>
          <p:cNvPr id="3" name="Content Placeholder 2">
            <a:extLst>
              <a:ext uri="{FF2B5EF4-FFF2-40B4-BE49-F238E27FC236}">
                <a16:creationId xmlns:a16="http://schemas.microsoft.com/office/drawing/2014/main" id="{C96A31D7-E14C-2A49-976E-FCAC9C80BD4C}"/>
              </a:ext>
            </a:extLst>
          </p:cNvPr>
          <p:cNvSpPr>
            <a:spLocks noGrp="1"/>
          </p:cNvSpPr>
          <p:nvPr>
            <p:ph idx="1"/>
          </p:nvPr>
        </p:nvSpPr>
        <p:spPr/>
        <p:txBody>
          <a:bodyPr/>
          <a:lstStyle/>
          <a:p>
            <a:r>
              <a:rPr lang="en-US" b="1" dirty="0">
                <a:solidFill>
                  <a:srgbClr val="FF0000"/>
                </a:solidFill>
              </a:rPr>
              <a:t>Best Paper Award at MICRO 2022</a:t>
            </a:r>
          </a:p>
        </p:txBody>
      </p:sp>
      <p:sp>
        <p:nvSpPr>
          <p:cNvPr id="4" name="Slide Number Placeholder 3">
            <a:extLst>
              <a:ext uri="{FF2B5EF4-FFF2-40B4-BE49-F238E27FC236}">
                <a16:creationId xmlns:a16="http://schemas.microsoft.com/office/drawing/2014/main" id="{A9E616E4-45E4-AF92-9631-A68A275CFF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CB0D5613-3CA0-FC5A-F158-60D3E41987F1}"/>
              </a:ext>
            </a:extLst>
          </p:cNvPr>
          <p:cNvPicPr>
            <a:picLocks noChangeAspect="1"/>
          </p:cNvPicPr>
          <p:nvPr/>
        </p:nvPicPr>
        <p:blipFill>
          <a:blip r:embed="rId2"/>
          <a:stretch>
            <a:fillRect/>
          </a:stretch>
        </p:blipFill>
        <p:spPr>
          <a:xfrm>
            <a:off x="30420" y="2420888"/>
            <a:ext cx="8880218" cy="2816935"/>
          </a:xfrm>
          <a:prstGeom prst="rect">
            <a:avLst/>
          </a:prstGeom>
        </p:spPr>
      </p:pic>
      <p:sp>
        <p:nvSpPr>
          <p:cNvPr id="6" name="TextBox 5">
            <a:extLst>
              <a:ext uri="{FF2B5EF4-FFF2-40B4-BE49-F238E27FC236}">
                <a16:creationId xmlns:a16="http://schemas.microsoft.com/office/drawing/2014/main" id="{B5EACA9C-69E8-DB22-BDD8-D639266CB9DA}"/>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54684523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3" y="3990552"/>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Rahul </a:t>
            </a:r>
            <a:r>
              <a:rPr kumimoji="0" lang="en-US" sz="2800" b="1" i="0" u="sng"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Bera</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Konstantinos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Kanellopoulos</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Shankar Balachandran,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David Novo,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Ataberk</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Olgun</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Mohammad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Sadrosadati</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Onur</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Mutlu</a:t>
            </a:r>
            <a:endPar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7734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Accelerating Long-Latency Load Requests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via Perceptron-Based Off-Chip Load Prediction</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5" name="Picture 14">
            <a:extLst>
              <a:ext uri="{FF2B5EF4-FFF2-40B4-BE49-F238E27FC236}">
                <a16:creationId xmlns:a16="http://schemas.microsoft.com/office/drawing/2014/main" id="{E9E5C155-3DFC-349C-3925-C11C6135E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8950" y="847391"/>
            <a:ext cx="5626100" cy="1727200"/>
          </a:xfrm>
          <a:prstGeom prst="rect">
            <a:avLst/>
          </a:prstGeom>
        </p:spPr>
      </p:pic>
      <p:pic>
        <p:nvPicPr>
          <p:cNvPr id="19" name="Picture 18">
            <a:extLst>
              <a:ext uri="{FF2B5EF4-FFF2-40B4-BE49-F238E27FC236}">
                <a16:creationId xmlns:a16="http://schemas.microsoft.com/office/drawing/2014/main" id="{24B8599D-923A-3128-DEC4-9748DF54BF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4028" y="5765467"/>
            <a:ext cx="1984503" cy="639077"/>
          </a:xfrm>
          <a:prstGeom prst="rect">
            <a:avLst/>
          </a:prstGeom>
        </p:spPr>
      </p:pic>
      <p:pic>
        <p:nvPicPr>
          <p:cNvPr id="6" name="Picture 5">
            <a:extLst>
              <a:ext uri="{FF2B5EF4-FFF2-40B4-BE49-F238E27FC236}">
                <a16:creationId xmlns:a16="http://schemas.microsoft.com/office/drawing/2014/main" id="{816DE9BA-7D86-CA3B-0889-9396F7D6B8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8169" y="51302"/>
            <a:ext cx="1036927" cy="1031199"/>
          </a:xfrm>
          <a:prstGeom prst="rect">
            <a:avLst/>
          </a:prstGeom>
        </p:spPr>
      </p:pic>
      <p:pic>
        <p:nvPicPr>
          <p:cNvPr id="8" name="Picture 7">
            <a:extLst>
              <a:ext uri="{FF2B5EF4-FFF2-40B4-BE49-F238E27FC236}">
                <a16:creationId xmlns:a16="http://schemas.microsoft.com/office/drawing/2014/main" id="{4423FC76-B4D1-6231-1346-21ED3BEF01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4351" y="51302"/>
            <a:ext cx="1036927" cy="1031199"/>
          </a:xfrm>
          <a:prstGeom prst="rect">
            <a:avLst/>
          </a:prstGeom>
        </p:spPr>
      </p:pic>
      <p:pic>
        <p:nvPicPr>
          <p:cNvPr id="10" name="Picture 9">
            <a:extLst>
              <a:ext uri="{FF2B5EF4-FFF2-40B4-BE49-F238E27FC236}">
                <a16:creationId xmlns:a16="http://schemas.microsoft.com/office/drawing/2014/main" id="{A5F8AE1E-BD00-9F8E-092F-8060DF6B5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5573" y="51302"/>
            <a:ext cx="1036928" cy="1031199"/>
          </a:xfrm>
          <a:prstGeom prst="rect">
            <a:avLst/>
          </a:prstGeom>
        </p:spPr>
      </p:pic>
      <p:sp>
        <p:nvSpPr>
          <p:cNvPr id="5" name="TextBox 4">
            <a:extLst>
              <a:ext uri="{FF2B5EF4-FFF2-40B4-BE49-F238E27FC236}">
                <a16:creationId xmlns:a16="http://schemas.microsoft.com/office/drawing/2014/main" id="{F8324EE4-8EC6-AD86-673C-F948475D2718}"/>
              </a:ext>
            </a:extLst>
          </p:cNvPr>
          <p:cNvSpPr txBox="1"/>
          <p:nvPr/>
        </p:nvSpPr>
        <p:spPr>
          <a:xfrm>
            <a:off x="1940510" y="5043763"/>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11"/>
              </a:rPr>
              <a:t>https://github.com/CMU-SAFARI/Hermes</a:t>
            </a:r>
            <a:endPar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1304495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563B-9C8F-B46F-88D1-A5820B5C9B24}"/>
              </a:ext>
            </a:extLst>
          </p:cNvPr>
          <p:cNvSpPr>
            <a:spLocks noGrp="1"/>
          </p:cNvSpPr>
          <p:nvPr>
            <p:ph type="title"/>
          </p:nvPr>
        </p:nvSpPr>
        <p:spPr/>
        <p:txBody>
          <a:bodyPr/>
          <a:lstStyle/>
          <a:p>
            <a:r>
              <a:rPr lang="en-US" sz="3600" dirty="0">
                <a:latin typeface="Corbel" panose="020B0503020204020204" pitchFamily="34" charset="0"/>
              </a:rPr>
              <a:t>Problem</a:t>
            </a:r>
          </a:p>
        </p:txBody>
      </p:sp>
      <p:sp>
        <p:nvSpPr>
          <p:cNvPr id="4" name="Rounded Rectangle 3">
            <a:extLst>
              <a:ext uri="{FF2B5EF4-FFF2-40B4-BE49-F238E27FC236}">
                <a16:creationId xmlns:a16="http://schemas.microsoft.com/office/drawing/2014/main" id="{FB3B7394-3E39-2FD8-B3C3-6E5B5D27E7B9}"/>
              </a:ext>
            </a:extLst>
          </p:cNvPr>
          <p:cNvSpPr/>
          <p:nvPr/>
        </p:nvSpPr>
        <p:spPr>
          <a:xfrm>
            <a:off x="749431" y="1357459"/>
            <a:ext cx="7645138" cy="697584"/>
          </a:xfrm>
          <a:prstGeom prst="roundRect">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Long-latency </a:t>
            </a:r>
            <a:r>
              <a:rPr kumimoji="0" lang="en-US" sz="4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off-chip</a:t>
            </a:r>
            <a:r>
              <a:rPr kumimoji="0" lang="en-US" sz="3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load requests</a:t>
            </a:r>
          </a:p>
        </p:txBody>
      </p:sp>
      <p:sp>
        <p:nvSpPr>
          <p:cNvPr id="5" name="Rounded Rectangle 4">
            <a:extLst>
              <a:ext uri="{FF2B5EF4-FFF2-40B4-BE49-F238E27FC236}">
                <a16:creationId xmlns:a16="http://schemas.microsoft.com/office/drawing/2014/main" id="{3805F7A8-AC80-E609-C663-99C4103F836B}"/>
              </a:ext>
            </a:extLst>
          </p:cNvPr>
          <p:cNvSpPr/>
          <p:nvPr/>
        </p:nvSpPr>
        <p:spPr>
          <a:xfrm>
            <a:off x="197626" y="2894554"/>
            <a:ext cx="8748746" cy="1908404"/>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Often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stall</a:t>
            </a: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processor by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blocking instruction retirement</a:t>
            </a: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from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Reorder Buffer (ROB)</a:t>
            </a:r>
          </a:p>
        </p:txBody>
      </p:sp>
      <p:sp>
        <p:nvSpPr>
          <p:cNvPr id="6" name="Rounded Rectangle 5">
            <a:extLst>
              <a:ext uri="{FF2B5EF4-FFF2-40B4-BE49-F238E27FC236}">
                <a16:creationId xmlns:a16="http://schemas.microsoft.com/office/drawing/2014/main" id="{E45E347A-E114-8456-6284-0ACD044CFD3D}"/>
              </a:ext>
            </a:extLst>
          </p:cNvPr>
          <p:cNvSpPr/>
          <p:nvPr/>
        </p:nvSpPr>
        <p:spPr>
          <a:xfrm>
            <a:off x="2402889" y="5745168"/>
            <a:ext cx="4338221" cy="697584"/>
          </a:xfrm>
          <a:prstGeom prst="roundRect">
            <a:avLst/>
          </a:prstGeom>
          <a:solidFill>
            <a:srgbClr val="B40003"/>
          </a:solidFill>
          <a:ln w="28575">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Limit performance</a:t>
            </a:r>
          </a:p>
        </p:txBody>
      </p:sp>
      <p:sp>
        <p:nvSpPr>
          <p:cNvPr id="7" name="Down Arrow 6">
            <a:extLst>
              <a:ext uri="{FF2B5EF4-FFF2-40B4-BE49-F238E27FC236}">
                <a16:creationId xmlns:a16="http://schemas.microsoft.com/office/drawing/2014/main" id="{843AE21D-7D8A-FA92-46CC-FEB333EDF604}"/>
              </a:ext>
            </a:extLst>
          </p:cNvPr>
          <p:cNvSpPr/>
          <p:nvPr/>
        </p:nvSpPr>
        <p:spPr>
          <a:xfrm>
            <a:off x="4091232" y="2210977"/>
            <a:ext cx="961534" cy="659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n Arrow 7">
            <a:extLst>
              <a:ext uri="{FF2B5EF4-FFF2-40B4-BE49-F238E27FC236}">
                <a16:creationId xmlns:a16="http://schemas.microsoft.com/office/drawing/2014/main" id="{9E329559-CA06-83A7-8615-1D3411759B8F}"/>
              </a:ext>
            </a:extLst>
          </p:cNvPr>
          <p:cNvSpPr/>
          <p:nvPr/>
        </p:nvSpPr>
        <p:spPr>
          <a:xfrm>
            <a:off x="4091232" y="4943526"/>
            <a:ext cx="961534" cy="659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49260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D81F77-EE38-4E81-C587-AF60D0EFF0CC}"/>
              </a:ext>
            </a:extLst>
          </p:cNvPr>
          <p:cNvSpPr>
            <a:spLocks noGrp="1"/>
          </p:cNvSpPr>
          <p:nvPr>
            <p:ph type="title"/>
          </p:nvPr>
        </p:nvSpPr>
        <p:spPr/>
        <p:txBody>
          <a:bodyPr/>
          <a:lstStyle/>
          <a:p>
            <a:r>
              <a:rPr lang="en-US" sz="3600" dirty="0">
                <a:latin typeface="Corbel" panose="020B0503020204020204" pitchFamily="34" charset="0"/>
              </a:rPr>
              <a:t>Traditional Solutions</a:t>
            </a:r>
          </a:p>
        </p:txBody>
      </p:sp>
      <p:pic>
        <p:nvPicPr>
          <p:cNvPr id="6" name="Picture 5">
            <a:extLst>
              <a:ext uri="{FF2B5EF4-FFF2-40B4-BE49-F238E27FC236}">
                <a16:creationId xmlns:a16="http://schemas.microsoft.com/office/drawing/2014/main" id="{833B4D92-C83E-4431-9D37-DD3D6613B230}"/>
              </a:ext>
            </a:extLst>
          </p:cNvPr>
          <p:cNvPicPr>
            <a:picLocks noChangeAspect="1"/>
          </p:cNvPicPr>
          <p:nvPr/>
        </p:nvPicPr>
        <p:blipFill>
          <a:blip r:embed="rId4"/>
          <a:stretch>
            <a:fillRect/>
          </a:stretch>
        </p:blipFill>
        <p:spPr>
          <a:xfrm>
            <a:off x="3425713" y="936688"/>
            <a:ext cx="2292574" cy="2292574"/>
          </a:xfrm>
          <a:prstGeom prst="rect">
            <a:avLst/>
          </a:prstGeom>
        </p:spPr>
      </p:pic>
      <p:sp>
        <p:nvSpPr>
          <p:cNvPr id="7" name="TextBox 6">
            <a:extLst>
              <a:ext uri="{FF2B5EF4-FFF2-40B4-BE49-F238E27FC236}">
                <a16:creationId xmlns:a16="http://schemas.microsoft.com/office/drawing/2014/main" id="{4415EDE1-08FA-EF09-488F-93E78BB36C45}"/>
              </a:ext>
            </a:extLst>
          </p:cNvPr>
          <p:cNvSpPr txBox="1"/>
          <p:nvPr/>
        </p:nvSpPr>
        <p:spPr>
          <a:xfrm>
            <a:off x="554019" y="4020087"/>
            <a:ext cx="8035962" cy="806648"/>
          </a:xfrm>
          <a:prstGeom prst="roundRect">
            <a:avLst>
              <a:gd name="adj" fmla="val 9377"/>
            </a:avLst>
          </a:prstGeom>
          <a:solidFill>
            <a:schemeClr val="accent1"/>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Employ sophisticated </a:t>
            </a:r>
            <a:r>
              <a:rPr kumimoji="0" lang="en-US" sz="4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prefetchers</a:t>
            </a:r>
            <a:endPar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A6A9B357-24CF-3AAC-451B-18D86C2109A3}"/>
              </a:ext>
            </a:extLst>
          </p:cNvPr>
          <p:cNvSpPr txBox="1"/>
          <p:nvPr/>
        </p:nvSpPr>
        <p:spPr>
          <a:xfrm>
            <a:off x="478715" y="3407748"/>
            <a:ext cx="5916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endParaRPr kumimoji="0" lang="en-US" sz="5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
        <p:nvSpPr>
          <p:cNvPr id="9" name="TextBox 8">
            <a:extLst>
              <a:ext uri="{FF2B5EF4-FFF2-40B4-BE49-F238E27FC236}">
                <a16:creationId xmlns:a16="http://schemas.microsoft.com/office/drawing/2014/main" id="{DC06F13E-0484-E6D0-0802-71015C30F8BF}"/>
              </a:ext>
            </a:extLst>
          </p:cNvPr>
          <p:cNvSpPr txBox="1"/>
          <p:nvPr/>
        </p:nvSpPr>
        <p:spPr>
          <a:xfrm>
            <a:off x="554019" y="5439074"/>
            <a:ext cx="8035962" cy="742117"/>
          </a:xfrm>
          <a:prstGeom prst="roundRect">
            <a:avLst>
              <a:gd name="adj" fmla="val 9377"/>
            </a:avLst>
          </a:prstGeom>
          <a:solidFill>
            <a:schemeClr val="accent1"/>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Increase size</a:t>
            </a: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 on-chip caches</a:t>
            </a:r>
            <a:endPar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
        <p:nvSpPr>
          <p:cNvPr id="10" name="TextBox 9">
            <a:extLst>
              <a:ext uri="{FF2B5EF4-FFF2-40B4-BE49-F238E27FC236}">
                <a16:creationId xmlns:a16="http://schemas.microsoft.com/office/drawing/2014/main" id="{3D5D2FF5-2AFE-CB5C-9CE0-363BE15F19E8}"/>
              </a:ext>
            </a:extLst>
          </p:cNvPr>
          <p:cNvSpPr txBox="1"/>
          <p:nvPr/>
        </p:nvSpPr>
        <p:spPr>
          <a:xfrm>
            <a:off x="484093" y="4931242"/>
            <a:ext cx="5916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endParaRPr kumimoji="0" lang="en-US" sz="5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Tree>
    <p:custDataLst>
      <p:tags r:id="rId1"/>
    </p:custDataLst>
    <p:extLst>
      <p:ext uri="{BB962C8B-B14F-4D97-AF65-F5344CB8AC3E}">
        <p14:creationId xmlns:p14="http://schemas.microsoft.com/office/powerpoint/2010/main" val="2538507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Anticipated Primary Results</a:t>
            </a:r>
          </a:p>
        </p:txBody>
      </p:sp>
      <p:sp>
        <p:nvSpPr>
          <p:cNvPr id="3" name="Content Placeholder 2"/>
          <p:cNvSpPr>
            <a:spLocks noGrp="1"/>
          </p:cNvSpPr>
          <p:nvPr>
            <p:ph idx="1"/>
          </p:nvPr>
        </p:nvSpPr>
        <p:spPr>
          <a:xfrm>
            <a:off x="228600" y="1219200"/>
            <a:ext cx="8610600" cy="5029200"/>
          </a:xfrm>
        </p:spPr>
        <p:txBody>
          <a:bodyPr/>
          <a:lstStyle/>
          <a:p>
            <a:r>
              <a:rPr lang="en-US" dirty="0">
                <a:solidFill>
                  <a:srgbClr val="0000FF"/>
                </a:solidFill>
              </a:rPr>
              <a:t>Realistic, practical and effective novel (memory) system </a:t>
            </a:r>
            <a:r>
              <a:rPr lang="en-US" dirty="0"/>
              <a:t>designs for ML/AI accelerators</a:t>
            </a:r>
          </a:p>
          <a:p>
            <a:endParaRPr lang="en-US" dirty="0"/>
          </a:p>
          <a:p>
            <a:endParaRPr lang="en-US" dirty="0"/>
          </a:p>
          <a:p>
            <a:r>
              <a:rPr lang="en-US" dirty="0">
                <a:solidFill>
                  <a:srgbClr val="0000FF"/>
                </a:solidFill>
              </a:rPr>
              <a:t>New ML-based techniques to improve (memory) system </a:t>
            </a:r>
            <a:r>
              <a:rPr lang="en-US" dirty="0"/>
              <a:t>efficiency and performance</a:t>
            </a:r>
          </a:p>
          <a:p>
            <a:endParaRPr lang="en-US" dirty="0"/>
          </a:p>
          <a:p>
            <a:endParaRPr lang="en-US" dirty="0"/>
          </a:p>
          <a:p>
            <a:r>
              <a:rPr lang="en-US" dirty="0">
                <a:solidFill>
                  <a:srgbClr val="0000FF"/>
                </a:solidFill>
              </a:rPr>
              <a:t>Open-source workloads, metrics, methodologies &amp; infrastructures</a:t>
            </a:r>
            <a:r>
              <a:rPr lang="en-US" dirty="0"/>
              <a:t> to analyze such designs and techniques</a:t>
            </a:r>
          </a:p>
          <a:p>
            <a:pPr marL="0" indent="0">
              <a:buNone/>
            </a:pP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9097903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AC93A-6209-63A0-08CC-75521BF32212}"/>
              </a:ext>
            </a:extLst>
          </p:cNvPr>
          <p:cNvSpPr>
            <a:spLocks noGrp="1"/>
          </p:cNvSpPr>
          <p:nvPr>
            <p:ph type="title"/>
          </p:nvPr>
        </p:nvSpPr>
        <p:spPr/>
        <p:txBody>
          <a:bodyPr/>
          <a:lstStyle/>
          <a:p>
            <a:r>
              <a:rPr lang="en-US" sz="3600" dirty="0">
                <a:latin typeface="Corbel" panose="020B0503020204020204" pitchFamily="34" charset="0"/>
              </a:rPr>
              <a:t>Key Observation 1</a:t>
            </a:r>
            <a:endParaRPr lang="en-US" sz="3600" dirty="0"/>
          </a:p>
        </p:txBody>
      </p:sp>
      <p:graphicFrame>
        <p:nvGraphicFramePr>
          <p:cNvPr id="12" name="Content Placeholder 11">
            <a:extLst>
              <a:ext uri="{FF2B5EF4-FFF2-40B4-BE49-F238E27FC236}">
                <a16:creationId xmlns:a16="http://schemas.microsoft.com/office/drawing/2014/main" id="{3FC53AEA-B5A7-A54B-485B-BEB8BE95E918}"/>
              </a:ext>
            </a:extLst>
          </p:cNvPr>
          <p:cNvGraphicFramePr>
            <a:graphicFrameLocks noGrp="1"/>
          </p:cNvGraphicFramePr>
          <p:nvPr>
            <p:ph idx="1"/>
          </p:nvPr>
        </p:nvGraphicFramePr>
        <p:xfrm>
          <a:off x="1122201" y="1730925"/>
          <a:ext cx="6590506" cy="4056471"/>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28E61C18-0AFA-3CD3-6A45-DB435159D218}"/>
              </a:ext>
            </a:extLst>
          </p:cNvPr>
          <p:cNvSpPr txBox="1"/>
          <p:nvPr/>
        </p:nvSpPr>
        <p:spPr>
          <a:xfrm>
            <a:off x="561517" y="3236594"/>
            <a:ext cx="2977751" cy="918448"/>
          </a:xfrm>
          <a:prstGeom prst="roundRect">
            <a:avLst>
              <a:gd name="adj" fmla="val 6049"/>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3200">
                <a:solidFill>
                  <a:schemeClr val="bg1"/>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50%</a:t>
            </a: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successfully prefetched</a:t>
            </a:r>
          </a:p>
        </p:txBody>
      </p:sp>
      <p:sp>
        <p:nvSpPr>
          <p:cNvPr id="5" name="TextBox 4">
            <a:extLst>
              <a:ext uri="{FF2B5EF4-FFF2-40B4-BE49-F238E27FC236}">
                <a16:creationId xmlns:a16="http://schemas.microsoft.com/office/drawing/2014/main" id="{02878727-0CFD-B7D4-A4FB-1A0CC066CEC5}"/>
              </a:ext>
            </a:extLst>
          </p:cNvPr>
          <p:cNvSpPr txBox="1"/>
          <p:nvPr/>
        </p:nvSpPr>
        <p:spPr>
          <a:xfrm>
            <a:off x="2372636" y="5789906"/>
            <a:ext cx="417826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off-chip loads without any prefetcher</a:t>
            </a:r>
          </a:p>
        </p:txBody>
      </p:sp>
      <p:sp>
        <p:nvSpPr>
          <p:cNvPr id="7" name="Pie 6">
            <a:extLst>
              <a:ext uri="{FF2B5EF4-FFF2-40B4-BE49-F238E27FC236}">
                <a16:creationId xmlns:a16="http://schemas.microsoft.com/office/drawing/2014/main" id="{16A9A18D-853D-B777-260F-9678C4F3A550}"/>
              </a:ext>
            </a:extLst>
          </p:cNvPr>
          <p:cNvSpPr/>
          <p:nvPr/>
        </p:nvSpPr>
        <p:spPr>
          <a:xfrm>
            <a:off x="2536127" y="1881623"/>
            <a:ext cx="3764447" cy="3764447"/>
          </a:xfrm>
          <a:prstGeom prst="pie">
            <a:avLst>
              <a:gd name="adj1" fmla="val 18829874"/>
              <a:gd name="adj2" fmla="val 5317643"/>
            </a:avLst>
          </a:prstGeom>
          <a:solidFill>
            <a:srgbClr val="941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710211C-0A66-5A81-CCC4-069508828167}"/>
              </a:ext>
            </a:extLst>
          </p:cNvPr>
          <p:cNvSpPr txBox="1"/>
          <p:nvPr/>
        </p:nvSpPr>
        <p:spPr>
          <a:xfrm>
            <a:off x="4686157" y="2815719"/>
            <a:ext cx="4113173" cy="1235154"/>
          </a:xfrm>
          <a:prstGeom prst="roundRect">
            <a:avLst>
              <a:gd name="adj" fmla="val 6049"/>
            </a:avLst>
          </a:prstGeom>
          <a:solidFill>
            <a:schemeClr val="tx2"/>
          </a:solidFill>
          <a:ln w="28575">
            <a:solidFill>
              <a:schemeClr val="tx2">
                <a:lumMod val="50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50%</a:t>
            </a: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still go off-chip </a:t>
            </a: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even with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 state-of-the-art prefetcher</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 name="TextBox 2">
            <a:extLst>
              <a:ext uri="{FF2B5EF4-FFF2-40B4-BE49-F238E27FC236}">
                <a16:creationId xmlns:a16="http://schemas.microsoft.com/office/drawing/2014/main" id="{ED2C38E0-51EF-4208-CAE9-05C6306A038B}"/>
              </a:ext>
            </a:extLst>
          </p:cNvPr>
          <p:cNvSpPr txBox="1"/>
          <p:nvPr/>
        </p:nvSpPr>
        <p:spPr>
          <a:xfrm>
            <a:off x="5094218" y="4401738"/>
            <a:ext cx="3324555" cy="825002"/>
          </a:xfrm>
          <a:prstGeom prst="roundRect">
            <a:avLst>
              <a:gd name="adj" fmla="val 6049"/>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chemeClr val="accent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70%</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of the off-chip loads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block the ROB</a:t>
            </a:r>
          </a:p>
        </p:txBody>
      </p:sp>
      <p:sp>
        <p:nvSpPr>
          <p:cNvPr id="2" name="Rounded Rectangle 1">
            <a:extLst>
              <a:ext uri="{FF2B5EF4-FFF2-40B4-BE49-F238E27FC236}">
                <a16:creationId xmlns:a16="http://schemas.microsoft.com/office/drawing/2014/main" id="{8980D0C2-86BE-F877-2DFF-A12232BB5832}"/>
              </a:ext>
            </a:extLst>
          </p:cNvPr>
          <p:cNvSpPr/>
          <p:nvPr/>
        </p:nvSpPr>
        <p:spPr>
          <a:xfrm>
            <a:off x="335535" y="974787"/>
            <a:ext cx="8561554" cy="656473"/>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Many loads still go off-chip</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Tree>
    <p:custDataLst>
      <p:tags r:id="rId1"/>
    </p:custDataLst>
    <p:extLst>
      <p:ext uri="{BB962C8B-B14F-4D97-AF65-F5344CB8AC3E}">
        <p14:creationId xmlns:p14="http://schemas.microsoft.com/office/powerpoint/2010/main" val="384256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0F9928-5DEE-3B64-258F-6CC14C18B53B}"/>
              </a:ext>
            </a:extLst>
          </p:cNvPr>
          <p:cNvSpPr txBox="1"/>
          <p:nvPr/>
        </p:nvSpPr>
        <p:spPr>
          <a:xfrm>
            <a:off x="169011" y="5084328"/>
            <a:ext cx="8776206" cy="1160800"/>
          </a:xfrm>
          <a:prstGeom prst="roundRect">
            <a:avLst>
              <a:gd name="adj" fmla="val 4065"/>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40%</a:t>
            </a: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of the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stalls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can be eliminated by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removing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on-chip cache access latency from critical path</a:t>
            </a:r>
          </a:p>
        </p:txBody>
      </p:sp>
      <p:sp>
        <p:nvSpPr>
          <p:cNvPr id="6" name="Title 5">
            <a:extLst>
              <a:ext uri="{FF2B5EF4-FFF2-40B4-BE49-F238E27FC236}">
                <a16:creationId xmlns:a16="http://schemas.microsoft.com/office/drawing/2014/main" id="{8A1B2AD4-ADA3-A190-2EE0-2B9A6E19ABC3}"/>
              </a:ext>
            </a:extLst>
          </p:cNvPr>
          <p:cNvSpPr>
            <a:spLocks noGrp="1"/>
          </p:cNvSpPr>
          <p:nvPr>
            <p:ph type="title"/>
          </p:nvPr>
        </p:nvSpPr>
        <p:spPr/>
        <p:txBody>
          <a:bodyPr/>
          <a:lstStyle/>
          <a:p>
            <a:r>
              <a:rPr lang="en-US" sz="3600" dirty="0">
                <a:latin typeface="Corbel" panose="020B0503020204020204" pitchFamily="34" charset="0"/>
              </a:rPr>
              <a:t>Key Observation 2</a:t>
            </a:r>
          </a:p>
        </p:txBody>
      </p:sp>
      <p:sp>
        <p:nvSpPr>
          <p:cNvPr id="2" name="Rounded Rectangle 1">
            <a:extLst>
              <a:ext uri="{FF2B5EF4-FFF2-40B4-BE49-F238E27FC236}">
                <a16:creationId xmlns:a16="http://schemas.microsoft.com/office/drawing/2014/main" id="{57E96F2D-3AC5-8658-D8BB-B66CD967F087}"/>
              </a:ext>
            </a:extLst>
          </p:cNvPr>
          <p:cNvSpPr/>
          <p:nvPr/>
        </p:nvSpPr>
        <p:spPr>
          <a:xfrm>
            <a:off x="291221" y="1235415"/>
            <a:ext cx="8561554" cy="1023013"/>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On-chip cache access latency</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significantly contributes to off-chip load latency</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1" name="Rounded Rectangle 10">
            <a:extLst>
              <a:ext uri="{FF2B5EF4-FFF2-40B4-BE49-F238E27FC236}">
                <a16:creationId xmlns:a16="http://schemas.microsoft.com/office/drawing/2014/main" id="{46704D73-E71D-9C0F-17CC-C35717FBBFB2}"/>
              </a:ext>
            </a:extLst>
          </p:cNvPr>
          <p:cNvSpPr/>
          <p:nvPr/>
        </p:nvSpPr>
        <p:spPr>
          <a:xfrm>
            <a:off x="1813615" y="2762566"/>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2" name="Rounded Rectangle 11">
            <a:extLst>
              <a:ext uri="{FF2B5EF4-FFF2-40B4-BE49-F238E27FC236}">
                <a16:creationId xmlns:a16="http://schemas.microsoft.com/office/drawing/2014/main" id="{7C7F04BD-0C70-1432-3702-3EF89ECFA15A}"/>
              </a:ext>
            </a:extLst>
          </p:cNvPr>
          <p:cNvSpPr/>
          <p:nvPr/>
        </p:nvSpPr>
        <p:spPr>
          <a:xfrm>
            <a:off x="2273322" y="2762566"/>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3" name="Rounded Rectangle 12">
            <a:extLst>
              <a:ext uri="{FF2B5EF4-FFF2-40B4-BE49-F238E27FC236}">
                <a16:creationId xmlns:a16="http://schemas.microsoft.com/office/drawing/2014/main" id="{CA38DDE1-ABF0-1925-D90D-93BDE7AFA963}"/>
              </a:ext>
            </a:extLst>
          </p:cNvPr>
          <p:cNvSpPr/>
          <p:nvPr/>
        </p:nvSpPr>
        <p:spPr>
          <a:xfrm>
            <a:off x="2951416" y="2762566"/>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4" name="Rounded Rectangle 13">
            <a:extLst>
              <a:ext uri="{FF2B5EF4-FFF2-40B4-BE49-F238E27FC236}">
                <a16:creationId xmlns:a16="http://schemas.microsoft.com/office/drawing/2014/main" id="{04723D66-C3FC-4DC2-DDE9-80C56103C674}"/>
              </a:ext>
            </a:extLst>
          </p:cNvPr>
          <p:cNvSpPr/>
          <p:nvPr/>
        </p:nvSpPr>
        <p:spPr>
          <a:xfrm>
            <a:off x="4015543" y="2762565"/>
            <a:ext cx="3344562"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20" name="Down Arrow 19">
            <a:extLst>
              <a:ext uri="{FF2B5EF4-FFF2-40B4-BE49-F238E27FC236}">
                <a16:creationId xmlns:a16="http://schemas.microsoft.com/office/drawing/2014/main" id="{C685B1E6-AE8D-556A-BD33-01DCC220EFA2}"/>
              </a:ext>
            </a:extLst>
          </p:cNvPr>
          <p:cNvSpPr/>
          <p:nvPr/>
        </p:nvSpPr>
        <p:spPr>
          <a:xfrm>
            <a:off x="3964091" y="3267052"/>
            <a:ext cx="642721" cy="308113"/>
          </a:xfrm>
          <a:prstGeom prst="downArrow">
            <a:avLst/>
          </a:prstGeom>
          <a:solidFill>
            <a:srgbClr val="00B050"/>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CF314C6-FA9A-57A8-EB08-4BEEED8792D3}"/>
              </a:ext>
            </a:extLst>
          </p:cNvPr>
          <p:cNvCxnSpPr>
            <a:cxnSpLocks/>
          </p:cNvCxnSpPr>
          <p:nvPr/>
        </p:nvCxnSpPr>
        <p:spPr>
          <a:xfrm>
            <a:off x="7372520" y="4212546"/>
            <a:ext cx="0" cy="367645"/>
          </a:xfrm>
          <a:prstGeom prst="line">
            <a:avLst/>
          </a:prstGeom>
          <a:ln w="12700">
            <a:solidFill>
              <a:srgbClr val="548235"/>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929DF0-FD85-9ACA-5A72-CB4D24046B27}"/>
              </a:ext>
            </a:extLst>
          </p:cNvPr>
          <p:cNvCxnSpPr>
            <a:cxnSpLocks/>
          </p:cNvCxnSpPr>
          <p:nvPr/>
        </p:nvCxnSpPr>
        <p:spPr>
          <a:xfrm flipV="1">
            <a:off x="5170592" y="4396368"/>
            <a:ext cx="2201928" cy="1"/>
          </a:xfrm>
          <a:prstGeom prst="line">
            <a:avLst/>
          </a:prstGeom>
          <a:ln w="12700">
            <a:solidFill>
              <a:srgbClr val="548235"/>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5E0E35-F652-1685-14A7-B0740BDC3086}"/>
              </a:ext>
            </a:extLst>
          </p:cNvPr>
          <p:cNvSpPr txBox="1"/>
          <p:nvPr/>
        </p:nvSpPr>
        <p:spPr>
          <a:xfrm>
            <a:off x="5531621" y="4012491"/>
            <a:ext cx="15808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48235"/>
                </a:solidFill>
                <a:effectLst/>
                <a:uLnTx/>
                <a:uFillTx/>
                <a:latin typeface="Corbel" panose="020B0503020204020204" pitchFamily="34" charset="0"/>
                <a:ea typeface="+mn-ea"/>
                <a:cs typeface="+mn-cs"/>
              </a:rPr>
              <a:t>Saved cycles</a:t>
            </a:r>
          </a:p>
        </p:txBody>
      </p:sp>
      <p:graphicFrame>
        <p:nvGraphicFramePr>
          <p:cNvPr id="3" name="Content Placeholder 11">
            <a:extLst>
              <a:ext uri="{FF2B5EF4-FFF2-40B4-BE49-F238E27FC236}">
                <a16:creationId xmlns:a16="http://schemas.microsoft.com/office/drawing/2014/main" id="{FAFFDA60-6D39-ACD9-4E37-1746380BAD1E}"/>
              </a:ext>
            </a:extLst>
          </p:cNvPr>
          <p:cNvGraphicFramePr>
            <a:graphicFrameLocks noGrp="1"/>
          </p:cNvGraphicFramePr>
          <p:nvPr>
            <p:ph idx="1"/>
          </p:nvPr>
        </p:nvGraphicFramePr>
        <p:xfrm>
          <a:off x="6016048" y="-93839"/>
          <a:ext cx="2224265" cy="136904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275C6034-B824-C95D-2F0E-4DCFE1201DC9}"/>
              </a:ext>
            </a:extLst>
          </p:cNvPr>
          <p:cNvSpPr txBox="1"/>
          <p:nvPr/>
        </p:nvSpPr>
        <p:spPr>
          <a:xfrm>
            <a:off x="7372520" y="408665"/>
            <a:ext cx="1610619" cy="316706"/>
          </a:xfrm>
          <a:prstGeom prst="roundRect">
            <a:avLst>
              <a:gd name="adj" fmla="val 6049"/>
            </a:avLst>
          </a:prstGeom>
          <a:solidFill>
            <a:schemeClr val="tx2"/>
          </a:solidFill>
          <a:ln w="28575">
            <a:solidFill>
              <a:schemeClr val="tx2">
                <a:lumMod val="50000"/>
              </a:schemeClr>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3200" b="1">
                <a:solidFill>
                  <a:srgbClr val="FFFF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50% </a:t>
            </a:r>
            <a:r>
              <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still go off-chip</a:t>
            </a:r>
          </a:p>
        </p:txBody>
      </p:sp>
      <p:sp>
        <p:nvSpPr>
          <p:cNvPr id="9" name="Rectangle 8">
            <a:extLst>
              <a:ext uri="{FF2B5EF4-FFF2-40B4-BE49-F238E27FC236}">
                <a16:creationId xmlns:a16="http://schemas.microsoft.com/office/drawing/2014/main" id="{79E7D4BE-E038-C36B-5306-DE9912BFA3DC}"/>
              </a:ext>
            </a:extLst>
          </p:cNvPr>
          <p:cNvSpPr/>
          <p:nvPr/>
        </p:nvSpPr>
        <p:spPr>
          <a:xfrm>
            <a:off x="6537696" y="-2674"/>
            <a:ext cx="2525917" cy="1238089"/>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912E9B61-CF55-259A-4286-7539CC391C97}"/>
              </a:ext>
            </a:extLst>
          </p:cNvPr>
          <p:cNvSpPr/>
          <p:nvPr/>
        </p:nvSpPr>
        <p:spPr>
          <a:xfrm>
            <a:off x="1813615" y="2765721"/>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0" name="Rounded Rectangle 9">
            <a:extLst>
              <a:ext uri="{FF2B5EF4-FFF2-40B4-BE49-F238E27FC236}">
                <a16:creationId xmlns:a16="http://schemas.microsoft.com/office/drawing/2014/main" id="{319F1CDC-E953-D45C-F674-91693DC17C8E}"/>
              </a:ext>
            </a:extLst>
          </p:cNvPr>
          <p:cNvSpPr/>
          <p:nvPr/>
        </p:nvSpPr>
        <p:spPr>
          <a:xfrm>
            <a:off x="2273322" y="2765721"/>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8" name="Rounded Rectangle 17">
            <a:extLst>
              <a:ext uri="{FF2B5EF4-FFF2-40B4-BE49-F238E27FC236}">
                <a16:creationId xmlns:a16="http://schemas.microsoft.com/office/drawing/2014/main" id="{34C52B87-95E1-AF7A-5BF3-B1E90A4066DC}"/>
              </a:ext>
            </a:extLst>
          </p:cNvPr>
          <p:cNvSpPr/>
          <p:nvPr/>
        </p:nvSpPr>
        <p:spPr>
          <a:xfrm>
            <a:off x="2951416" y="2765721"/>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9" name="Rounded Rectangle 18">
            <a:extLst>
              <a:ext uri="{FF2B5EF4-FFF2-40B4-BE49-F238E27FC236}">
                <a16:creationId xmlns:a16="http://schemas.microsoft.com/office/drawing/2014/main" id="{B23E629B-7111-DD0F-99C2-C6908FA474EE}"/>
              </a:ext>
            </a:extLst>
          </p:cNvPr>
          <p:cNvSpPr/>
          <p:nvPr/>
        </p:nvSpPr>
        <p:spPr>
          <a:xfrm>
            <a:off x="4015543" y="2765720"/>
            <a:ext cx="3344562"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Tree>
    <p:custDataLst>
      <p:tags r:id="rId1"/>
    </p:custDataLst>
    <p:extLst>
      <p:ext uri="{BB962C8B-B14F-4D97-AF65-F5344CB8AC3E}">
        <p14:creationId xmlns:p14="http://schemas.microsoft.com/office/powerpoint/2010/main" val="2933286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42" presetClass="path" presetSubtype="0" accel="50000" decel="50000" fill="hold" grpId="1" nodeType="withEffect">
                                  <p:stCondLst>
                                    <p:cond delay="0"/>
                                  </p:stCondLst>
                                  <p:childTnLst>
                                    <p:animMotion origin="layout" path="M 2.5E-6 -2.59259E-6 L 2.5E-6 0.14213 " pathEditMode="relative" rAng="0" ptsTypes="AA">
                                      <p:cBhvr>
                                        <p:cTn id="30" dur="500" fill="hold"/>
                                        <p:tgtEl>
                                          <p:spTgt spid="8"/>
                                        </p:tgtEl>
                                        <p:attrNameLst>
                                          <p:attrName>ppt_x</p:attrName>
                                          <p:attrName>ppt_y</p:attrName>
                                        </p:attrNameLst>
                                      </p:cBhvr>
                                      <p:rCtr x="0" y="7106"/>
                                    </p:animMotion>
                                  </p:childTnLst>
                                </p:cTn>
                              </p:par>
                              <p:par>
                                <p:cTn id="31" presetID="42" presetClass="path" presetSubtype="0" accel="50000" decel="50000" fill="hold" grpId="1" nodeType="withEffect">
                                  <p:stCondLst>
                                    <p:cond delay="0"/>
                                  </p:stCondLst>
                                  <p:childTnLst>
                                    <p:animMotion origin="layout" path="M -3.05556E-6 -2.59259E-6 L -3.05556E-6 0.14213 " pathEditMode="relative" rAng="0" ptsTypes="AA">
                                      <p:cBhvr>
                                        <p:cTn id="32" dur="500" fill="hold"/>
                                        <p:tgtEl>
                                          <p:spTgt spid="10"/>
                                        </p:tgtEl>
                                        <p:attrNameLst>
                                          <p:attrName>ppt_x</p:attrName>
                                          <p:attrName>ppt_y</p:attrName>
                                        </p:attrNameLst>
                                      </p:cBhvr>
                                      <p:rCtr x="0" y="7106"/>
                                    </p:animMotion>
                                  </p:childTnLst>
                                </p:cTn>
                              </p:par>
                              <p:par>
                                <p:cTn id="33" presetID="42" presetClass="path" presetSubtype="0" accel="50000" decel="50000" fill="hold" grpId="1" nodeType="withEffect">
                                  <p:stCondLst>
                                    <p:cond delay="0"/>
                                  </p:stCondLst>
                                  <p:childTnLst>
                                    <p:animMotion origin="layout" path="M -1.94444E-6 -2.59259E-6 L -1.94444E-6 0.14213 " pathEditMode="relative" rAng="0" ptsTypes="AA">
                                      <p:cBhvr>
                                        <p:cTn id="34" dur="500" fill="hold"/>
                                        <p:tgtEl>
                                          <p:spTgt spid="18"/>
                                        </p:tgtEl>
                                        <p:attrNameLst>
                                          <p:attrName>ppt_x</p:attrName>
                                          <p:attrName>ppt_y</p:attrName>
                                        </p:attrNameLst>
                                      </p:cBhvr>
                                      <p:rCtr x="0" y="7106"/>
                                    </p:animMotion>
                                  </p:childTnLst>
                                </p:cTn>
                              </p:par>
                              <p:par>
                                <p:cTn id="35" presetID="42" presetClass="path" presetSubtype="0" accel="50000" decel="50000" fill="hold" grpId="1" nodeType="withEffect">
                                  <p:stCondLst>
                                    <p:cond delay="0"/>
                                  </p:stCondLst>
                                  <p:childTnLst>
                                    <p:animMotion origin="layout" path="M 5E-6 -2.59259E-6 L -0.2408 0.21343 " pathEditMode="relative" rAng="0" ptsTypes="AA">
                                      <p:cBhvr>
                                        <p:cTn id="36" dur="500" fill="hold"/>
                                        <p:tgtEl>
                                          <p:spTgt spid="19"/>
                                        </p:tgtEl>
                                        <p:attrNameLst>
                                          <p:attrName>ppt_x</p:attrName>
                                          <p:attrName>ppt_y</p:attrName>
                                        </p:attrNameLst>
                                      </p:cBhvr>
                                      <p:rCtr x="-12049" y="10671"/>
                                    </p:animMotion>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1" grpId="0" animBg="1"/>
      <p:bldP spid="12" grpId="0" animBg="1"/>
      <p:bldP spid="13" grpId="0" animBg="1"/>
      <p:bldP spid="14" grpId="0" animBg="1"/>
      <p:bldP spid="20" grpId="0" animBg="1"/>
      <p:bldP spid="27" grpId="0"/>
      <p:bldP spid="8" grpId="0" animBg="1"/>
      <p:bldP spid="8" grpId="1" animBg="1"/>
      <p:bldP spid="10" grpId="0" animBg="1"/>
      <p:bldP spid="10" grpId="1" animBg="1"/>
      <p:bldP spid="18" grpId="0" animBg="1"/>
      <p:bldP spid="18" grpId="1" animBg="1"/>
      <p:bldP spid="19" grpId="0" animBg="1"/>
      <p:bldP spid="1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D6BE88-CEF2-7FCC-932C-4641452F13C4}"/>
              </a:ext>
            </a:extLst>
          </p:cNvPr>
          <p:cNvSpPr>
            <a:spLocks noGrp="1"/>
          </p:cNvSpPr>
          <p:nvPr>
            <p:ph type="title"/>
          </p:nvPr>
        </p:nvSpPr>
        <p:spPr/>
        <p:txBody>
          <a:bodyPr/>
          <a:lstStyle/>
          <a:p>
            <a:r>
              <a:rPr lang="en-US" sz="3600" dirty="0">
                <a:latin typeface="Corbel" panose="020B0503020204020204" pitchFamily="34" charset="0"/>
              </a:rPr>
              <a:t>Caches are Getting Bigger and Slower…</a:t>
            </a:r>
            <a:endParaRPr lang="en-US" sz="3600" dirty="0"/>
          </a:p>
        </p:txBody>
      </p:sp>
      <p:pic>
        <p:nvPicPr>
          <p:cNvPr id="8" name="Content Placeholder 7">
            <a:extLst>
              <a:ext uri="{FF2B5EF4-FFF2-40B4-BE49-F238E27FC236}">
                <a16:creationId xmlns:a16="http://schemas.microsoft.com/office/drawing/2014/main" id="{4DE4CBAC-7284-3E95-F012-7FA79329EDC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75006" y="1390469"/>
            <a:ext cx="5882612" cy="3354604"/>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2EA0DA-F6A9-32F3-8BBC-7D6AA29A6BD2}"/>
              </a:ext>
            </a:extLst>
          </p:cNvPr>
          <p:cNvSpPr txBox="1"/>
          <p:nvPr/>
        </p:nvSpPr>
        <p:spPr>
          <a:xfrm>
            <a:off x="740662" y="4963817"/>
            <a:ext cx="766267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Hardavellas</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a:t>
            </a:r>
            <a:r>
              <a:rPr kumimoji="0" lang="en-IN"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Database Servers on Chip Multiprocessors: Limitations and Opportunities”, CIDR, 2007</a:t>
            </a:r>
          </a:p>
        </p:txBody>
      </p:sp>
      <p:sp>
        <p:nvSpPr>
          <p:cNvPr id="2" name="TextBox 1">
            <a:extLst>
              <a:ext uri="{FF2B5EF4-FFF2-40B4-BE49-F238E27FC236}">
                <a16:creationId xmlns:a16="http://schemas.microsoft.com/office/drawing/2014/main" id="{FDF2ADA3-4A61-5548-EA70-10BF7144F567}"/>
              </a:ext>
            </a:extLst>
          </p:cNvPr>
          <p:cNvSpPr txBox="1"/>
          <p:nvPr/>
        </p:nvSpPr>
        <p:spPr>
          <a:xfrm rot="16200000">
            <a:off x="657951" y="2677269"/>
            <a:ext cx="2688621" cy="400110"/>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On-chip Cache Size (KB)</a:t>
            </a:r>
          </a:p>
        </p:txBody>
      </p:sp>
      <p:graphicFrame>
        <p:nvGraphicFramePr>
          <p:cNvPr id="4" name="Content Placeholder 5">
            <a:extLst>
              <a:ext uri="{FF2B5EF4-FFF2-40B4-BE49-F238E27FC236}">
                <a16:creationId xmlns:a16="http://schemas.microsoft.com/office/drawing/2014/main" id="{7593019F-356E-BBEE-6654-F885422D4FB9}"/>
              </a:ext>
            </a:extLst>
          </p:cNvPr>
          <p:cNvGraphicFramePr>
            <a:graphicFrameLocks/>
          </p:cNvGraphicFramePr>
          <p:nvPr/>
        </p:nvGraphicFramePr>
        <p:xfrm>
          <a:off x="135648" y="909546"/>
          <a:ext cx="4688820" cy="54272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ontent Placeholder 5">
            <a:extLst>
              <a:ext uri="{FF2B5EF4-FFF2-40B4-BE49-F238E27FC236}">
                <a16:creationId xmlns:a16="http://schemas.microsoft.com/office/drawing/2014/main" id="{1559956C-268D-224A-8E96-931270D9B45D}"/>
              </a:ext>
            </a:extLst>
          </p:cNvPr>
          <p:cNvGraphicFramePr>
            <a:graphicFrameLocks/>
          </p:cNvGraphicFramePr>
          <p:nvPr/>
        </p:nvGraphicFramePr>
        <p:xfrm>
          <a:off x="4824468" y="909546"/>
          <a:ext cx="4239145" cy="5427281"/>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317232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FB3F664-0706-B93F-56EE-C39451CF858F}"/>
              </a:ext>
            </a:extLst>
          </p:cNvPr>
          <p:cNvSpPr/>
          <p:nvPr/>
        </p:nvSpPr>
        <p:spPr>
          <a:xfrm>
            <a:off x="197292" y="2525579"/>
            <a:ext cx="8748746" cy="1923873"/>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Improve processor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by </a:t>
            </a: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removing on-chip cache access latency</a:t>
            </a: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from the </a:t>
            </a: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critical path of off-chip loads</a:t>
            </a:r>
          </a:p>
        </p:txBody>
      </p:sp>
      <p:sp>
        <p:nvSpPr>
          <p:cNvPr id="2" name="Title 1">
            <a:extLst>
              <a:ext uri="{FF2B5EF4-FFF2-40B4-BE49-F238E27FC236}">
                <a16:creationId xmlns:a16="http://schemas.microsoft.com/office/drawing/2014/main" id="{F6AF9641-1E08-59E3-82FA-D01B5F8C4428}"/>
              </a:ext>
            </a:extLst>
          </p:cNvPr>
          <p:cNvSpPr>
            <a:spLocks noGrp="1"/>
          </p:cNvSpPr>
          <p:nvPr>
            <p:ph type="title"/>
          </p:nvPr>
        </p:nvSpPr>
        <p:spPr/>
        <p:txBody>
          <a:bodyPr/>
          <a:lstStyle/>
          <a:p>
            <a:r>
              <a:rPr lang="en-US" sz="4000" dirty="0">
                <a:latin typeface="Corbel" panose="020B0503020204020204" pitchFamily="34" charset="0"/>
              </a:rPr>
              <a:t>Our Goal</a:t>
            </a:r>
          </a:p>
        </p:txBody>
      </p:sp>
    </p:spTree>
    <p:extLst>
      <p:ext uri="{BB962C8B-B14F-4D97-AF65-F5344CB8AC3E}">
        <p14:creationId xmlns:p14="http://schemas.microsoft.com/office/powerpoint/2010/main" val="1543303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FFA08-55AC-586E-7BDC-5B4E1646C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7824" y="615947"/>
            <a:ext cx="6288349" cy="1930509"/>
          </a:xfrm>
          <a:prstGeom prst="rect">
            <a:avLst/>
          </a:prstGeom>
        </p:spPr>
      </p:pic>
      <p:sp>
        <p:nvSpPr>
          <p:cNvPr id="5" name="TextBox 4">
            <a:extLst>
              <a:ext uri="{FF2B5EF4-FFF2-40B4-BE49-F238E27FC236}">
                <a16:creationId xmlns:a16="http://schemas.microsoft.com/office/drawing/2014/main" id="{97757EFC-FADC-335E-B770-D73542DA5C1D}"/>
              </a:ext>
            </a:extLst>
          </p:cNvPr>
          <p:cNvSpPr txBox="1"/>
          <p:nvPr/>
        </p:nvSpPr>
        <p:spPr>
          <a:xfrm>
            <a:off x="-177800" y="2866254"/>
            <a:ext cx="9499596" cy="1177706"/>
          </a:xfrm>
          <a:prstGeom prst="roundRect">
            <a:avLst>
              <a:gd name="adj" fmla="val 9377"/>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Predicts</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which load requests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are likely to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go off-chip</a:t>
            </a:r>
          </a:p>
        </p:txBody>
      </p:sp>
      <p:sp>
        <p:nvSpPr>
          <p:cNvPr id="6" name="TextBox 5">
            <a:extLst>
              <a:ext uri="{FF2B5EF4-FFF2-40B4-BE49-F238E27FC236}">
                <a16:creationId xmlns:a16="http://schemas.microsoft.com/office/drawing/2014/main" id="{886D37CD-23EF-8331-AA99-F5225B469152}"/>
              </a:ext>
            </a:extLst>
          </p:cNvPr>
          <p:cNvSpPr txBox="1"/>
          <p:nvPr/>
        </p:nvSpPr>
        <p:spPr>
          <a:xfrm>
            <a:off x="-177800" y="4640908"/>
            <a:ext cx="9499596" cy="1601145"/>
          </a:xfrm>
          <a:prstGeom prst="roundRect">
            <a:avLst>
              <a:gd name="adj" fmla="val 9377"/>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Starts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fetching</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data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directly</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from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main memory</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while concurrently accessing the cache hierarchy</a:t>
            </a:r>
          </a:p>
        </p:txBody>
      </p:sp>
      <p:pic>
        <p:nvPicPr>
          <p:cNvPr id="8" name="Graphic 7" descr="Lights On with solid fill">
            <a:extLst>
              <a:ext uri="{FF2B5EF4-FFF2-40B4-BE49-F238E27FC236}">
                <a16:creationId xmlns:a16="http://schemas.microsoft.com/office/drawing/2014/main" id="{7838BEDD-F1AF-47EB-DE99-04E1FBFBA9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770" y="2328225"/>
            <a:ext cx="810705" cy="810705"/>
          </a:xfrm>
          <a:prstGeom prst="rect">
            <a:avLst/>
          </a:prstGeom>
          <a:effectLst>
            <a:glow rad="139700">
              <a:schemeClr val="accent2">
                <a:satMod val="175000"/>
                <a:alpha val="40000"/>
              </a:schemeClr>
            </a:glow>
          </a:effectLst>
        </p:spPr>
      </p:pic>
      <p:pic>
        <p:nvPicPr>
          <p:cNvPr id="9" name="Graphic 8" descr="Lights On with solid fill">
            <a:extLst>
              <a:ext uri="{FF2B5EF4-FFF2-40B4-BE49-F238E27FC236}">
                <a16:creationId xmlns:a16="http://schemas.microsoft.com/office/drawing/2014/main" id="{C740B2AC-627B-D4AF-30E1-5FA4499FA9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769" y="4188420"/>
            <a:ext cx="810705" cy="810705"/>
          </a:xfrm>
          <a:prstGeom prst="rect">
            <a:avLst/>
          </a:prstGeom>
          <a:effectLst>
            <a:glow rad="139700">
              <a:schemeClr val="accent2">
                <a:satMod val="175000"/>
                <a:alpha val="40000"/>
              </a:schemeClr>
            </a:glow>
          </a:effectLst>
        </p:spPr>
      </p:pic>
      <p:pic>
        <p:nvPicPr>
          <p:cNvPr id="10" name="Content Placeholder 9">
            <a:extLst>
              <a:ext uri="{FF2B5EF4-FFF2-40B4-BE49-F238E27FC236}">
                <a16:creationId xmlns:a16="http://schemas.microsoft.com/office/drawing/2014/main" id="{FB98D60B-63AF-9646-DE93-EC71EB6F7C42}"/>
              </a:ext>
            </a:extLst>
          </p:cNvPr>
          <p:cNvPicPr>
            <a:picLocks noGrp="1" noChangeAspect="1"/>
          </p:cNvPicPr>
          <p:nvPr>
            <p:ph idx="4294967295"/>
          </p:nvPr>
        </p:nvPicPr>
        <p:blipFill>
          <a:blip r:embed="rId7">
            <a:extLst>
              <a:ext uri="{28A0092B-C50C-407E-A947-70E740481C1C}">
                <a14:useLocalDpi xmlns:a14="http://schemas.microsoft.com/office/drawing/2010/main" val="0"/>
              </a:ext>
            </a:extLst>
          </a:blip>
          <a:stretch>
            <a:fillRect/>
          </a:stretch>
        </p:blipFill>
        <p:spPr>
          <a:xfrm>
            <a:off x="122378" y="6420547"/>
            <a:ext cx="8894763" cy="292100"/>
          </a:xfrm>
        </p:spPr>
      </p:pic>
    </p:spTree>
    <p:custDataLst>
      <p:tags r:id="rId1"/>
    </p:custDataLst>
    <p:extLst>
      <p:ext uri="{BB962C8B-B14F-4D97-AF65-F5344CB8AC3E}">
        <p14:creationId xmlns:p14="http://schemas.microsoft.com/office/powerpoint/2010/main" val="1425691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9E0F-6289-A3B7-BE2E-DEC9C11A7E7E}"/>
              </a:ext>
            </a:extLst>
          </p:cNvPr>
          <p:cNvSpPr>
            <a:spLocks noGrp="1"/>
          </p:cNvSpPr>
          <p:nvPr>
            <p:ph type="title"/>
          </p:nvPr>
        </p:nvSpPr>
        <p:spPr/>
        <p:txBody>
          <a:bodyPr/>
          <a:lstStyle/>
          <a:p>
            <a:r>
              <a:rPr lang="en-US" sz="3600" dirty="0">
                <a:latin typeface="Corbel" panose="020B0503020204020204" pitchFamily="34" charset="0"/>
              </a:rPr>
              <a:t>Hermes: Key Contribution</a:t>
            </a:r>
          </a:p>
        </p:txBody>
      </p:sp>
      <p:sp>
        <p:nvSpPr>
          <p:cNvPr id="4" name="Rounded Rectangle 3">
            <a:extLst>
              <a:ext uri="{FF2B5EF4-FFF2-40B4-BE49-F238E27FC236}">
                <a16:creationId xmlns:a16="http://schemas.microsoft.com/office/drawing/2014/main" id="{A4CFAB19-B119-8341-55AB-83C0BEA1D839}"/>
              </a:ext>
            </a:extLst>
          </p:cNvPr>
          <p:cNvSpPr/>
          <p:nvPr/>
        </p:nvSpPr>
        <p:spPr>
          <a:xfrm>
            <a:off x="329879" y="1099163"/>
            <a:ext cx="8484243" cy="1516866"/>
          </a:xfrm>
          <a:prstGeom prst="roundRect">
            <a:avLst>
              <a:gd name="adj" fmla="val 6884"/>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Hermes employs </a:t>
            </a:r>
            <a:r>
              <a:rPr kumimoji="0" lang="en-US" sz="40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the first </a:t>
            </a:r>
            <a:endPar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perceptron-based</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off-chip load predictor</a:t>
            </a:r>
          </a:p>
        </p:txBody>
      </p:sp>
      <p:sp>
        <p:nvSpPr>
          <p:cNvPr id="5" name="Rounded Rectangle 4">
            <a:extLst>
              <a:ext uri="{FF2B5EF4-FFF2-40B4-BE49-F238E27FC236}">
                <a16:creationId xmlns:a16="http://schemas.microsoft.com/office/drawing/2014/main" id="{B788099F-A2D2-3C6C-2002-502683553E68}"/>
              </a:ext>
            </a:extLst>
          </p:cNvPr>
          <p:cNvSpPr/>
          <p:nvPr/>
        </p:nvSpPr>
        <p:spPr>
          <a:xfrm>
            <a:off x="329879" y="3351504"/>
            <a:ext cx="8484242" cy="810227"/>
          </a:xfrm>
          <a:prstGeom prst="roundRect">
            <a:avLst>
              <a:gd name="adj" fmla="val 6884"/>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That predicts which loads are likely to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go off-chip</a:t>
            </a:r>
            <a:endPar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endParaRPr>
          </a:p>
        </p:txBody>
      </p:sp>
      <p:sp>
        <p:nvSpPr>
          <p:cNvPr id="6" name="Rounded Rectangle 5">
            <a:extLst>
              <a:ext uri="{FF2B5EF4-FFF2-40B4-BE49-F238E27FC236}">
                <a16:creationId xmlns:a16="http://schemas.microsoft.com/office/drawing/2014/main" id="{CFE1C244-B5C0-4271-6D56-8BCF8D824E9C}"/>
              </a:ext>
            </a:extLst>
          </p:cNvPr>
          <p:cNvSpPr/>
          <p:nvPr/>
        </p:nvSpPr>
        <p:spPr>
          <a:xfrm>
            <a:off x="329879" y="4897206"/>
            <a:ext cx="8484242" cy="1329159"/>
          </a:xfrm>
          <a:prstGeom prst="roundRect">
            <a:avLst>
              <a:gd name="adj" fmla="val 6884"/>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By </a:t>
            </a:r>
            <a:r>
              <a:rPr kumimoji="0" lang="en-US" sz="32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rPr>
              <a:t>learning</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from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rPr>
              <a:t>multiple program context information</a:t>
            </a:r>
            <a:endParaRPr kumimoji="0" lang="en-US" sz="24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endParaRPr>
          </a:p>
        </p:txBody>
      </p:sp>
      <p:grpSp>
        <p:nvGrpSpPr>
          <p:cNvPr id="16" name="Group 15">
            <a:extLst>
              <a:ext uri="{FF2B5EF4-FFF2-40B4-BE49-F238E27FC236}">
                <a16:creationId xmlns:a16="http://schemas.microsoft.com/office/drawing/2014/main" id="{3C56C7D5-EEC3-4B5E-DAD9-0935A6B7C4C7}"/>
              </a:ext>
            </a:extLst>
          </p:cNvPr>
          <p:cNvGrpSpPr/>
          <p:nvPr/>
        </p:nvGrpSpPr>
        <p:grpSpPr>
          <a:xfrm>
            <a:off x="268930" y="852037"/>
            <a:ext cx="914400" cy="914400"/>
            <a:chOff x="7424688" y="-80057"/>
            <a:chExt cx="914400" cy="914400"/>
          </a:xfrm>
          <a:solidFill>
            <a:schemeClr val="accent1">
              <a:lumMod val="75000"/>
            </a:schemeClr>
          </a:solidFill>
        </p:grpSpPr>
        <p:pic>
          <p:nvPicPr>
            <p:cNvPr id="13" name="Graphic 12" descr="Wreath with solid fill">
              <a:extLst>
                <a:ext uri="{FF2B5EF4-FFF2-40B4-BE49-F238E27FC236}">
                  <a16:creationId xmlns:a16="http://schemas.microsoft.com/office/drawing/2014/main" id="{8BB8A90E-0F7B-6DB9-4CDD-8AE3618003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4688" y="-80057"/>
              <a:ext cx="914400" cy="914400"/>
            </a:xfrm>
            <a:prstGeom prst="rect">
              <a:avLst/>
            </a:prstGeom>
          </p:spPr>
        </p:pic>
        <p:pic>
          <p:nvPicPr>
            <p:cNvPr id="15" name="Graphic 14" descr="Badge 1 with solid fill">
              <a:extLst>
                <a:ext uri="{FF2B5EF4-FFF2-40B4-BE49-F238E27FC236}">
                  <a16:creationId xmlns:a16="http://schemas.microsoft.com/office/drawing/2014/main" id="{432D606F-FB8E-36D5-87B6-796A48EBD0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86329" y="193159"/>
              <a:ext cx="391117" cy="391117"/>
            </a:xfrm>
            <a:prstGeom prst="rect">
              <a:avLst/>
            </a:prstGeom>
          </p:spPr>
        </p:pic>
      </p:grpSp>
      <p:pic>
        <p:nvPicPr>
          <p:cNvPr id="19" name="Graphic 18" descr="Research with solid fill">
            <a:extLst>
              <a:ext uri="{FF2B5EF4-FFF2-40B4-BE49-F238E27FC236}">
                <a16:creationId xmlns:a16="http://schemas.microsoft.com/office/drawing/2014/main" id="{44732C9F-24C2-528D-4149-E7BB5D1759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7215" y="2965863"/>
            <a:ext cx="677831" cy="677831"/>
          </a:xfrm>
          <a:prstGeom prst="rect">
            <a:avLst/>
          </a:prstGeom>
        </p:spPr>
      </p:pic>
      <p:pic>
        <p:nvPicPr>
          <p:cNvPr id="21" name="Graphic 20" descr="Head with gears with solid fill">
            <a:extLst>
              <a:ext uri="{FF2B5EF4-FFF2-40B4-BE49-F238E27FC236}">
                <a16:creationId xmlns:a16="http://schemas.microsoft.com/office/drawing/2014/main" id="{68D9C598-24FB-9180-B9D5-A9AC7DEFFE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3391" y="4547372"/>
            <a:ext cx="757780" cy="757780"/>
          </a:xfrm>
          <a:prstGeom prst="rect">
            <a:avLst/>
          </a:prstGeom>
        </p:spPr>
      </p:pic>
    </p:spTree>
    <p:extLst>
      <p:ext uri="{BB962C8B-B14F-4D97-AF65-F5344CB8AC3E}">
        <p14:creationId xmlns:p14="http://schemas.microsoft.com/office/powerpoint/2010/main" val="1733063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3F9E2-A78F-6F56-A196-C5C0BBB701F8}"/>
              </a:ext>
            </a:extLst>
          </p:cNvPr>
          <p:cNvSpPr>
            <a:spLocks noGrp="1"/>
          </p:cNvSpPr>
          <p:nvPr>
            <p:ph type="title"/>
          </p:nvPr>
        </p:nvSpPr>
        <p:spPr/>
        <p:txBody>
          <a:bodyPr/>
          <a:lstStyle/>
          <a:p>
            <a:r>
              <a:rPr lang="en-US" sz="3600" dirty="0">
                <a:latin typeface="Corbel" panose="020B0503020204020204" pitchFamily="34" charset="0"/>
              </a:rPr>
              <a:t>Hermes Overview</a:t>
            </a:r>
          </a:p>
        </p:txBody>
      </p:sp>
      <p:sp>
        <p:nvSpPr>
          <p:cNvPr id="6" name="Rounded Rectangle 5">
            <a:extLst>
              <a:ext uri="{FF2B5EF4-FFF2-40B4-BE49-F238E27FC236}">
                <a16:creationId xmlns:a16="http://schemas.microsoft.com/office/drawing/2014/main" id="{55699573-8E19-2DCE-9E1E-F52E346083FE}"/>
              </a:ext>
            </a:extLst>
          </p:cNvPr>
          <p:cNvSpPr/>
          <p:nvPr/>
        </p:nvSpPr>
        <p:spPr>
          <a:xfrm>
            <a:off x="1313430" y="1187778"/>
            <a:ext cx="801279" cy="367645"/>
          </a:xfrm>
          <a:prstGeom prst="roundRect">
            <a:avLst/>
          </a:prstGeom>
          <a:solidFill>
            <a:schemeClr val="bg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Core</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40C7EEE0-CF3E-5BE5-24FA-8834C349DE35}"/>
              </a:ext>
            </a:extLst>
          </p:cNvPr>
          <p:cNvSpPr/>
          <p:nvPr/>
        </p:nvSpPr>
        <p:spPr>
          <a:xfrm>
            <a:off x="1338645" y="1884584"/>
            <a:ext cx="750838" cy="36764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L1-D</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Rounded Rectangle 7">
            <a:extLst>
              <a:ext uri="{FF2B5EF4-FFF2-40B4-BE49-F238E27FC236}">
                <a16:creationId xmlns:a16="http://schemas.microsoft.com/office/drawing/2014/main" id="{815B641C-C4B7-73E1-92C7-80C8533C2413}"/>
              </a:ext>
            </a:extLst>
          </p:cNvPr>
          <p:cNvSpPr/>
          <p:nvPr/>
        </p:nvSpPr>
        <p:spPr>
          <a:xfrm>
            <a:off x="1167313" y="2581390"/>
            <a:ext cx="1093509" cy="439901"/>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p>
        </p:txBody>
      </p:sp>
      <p:sp>
        <p:nvSpPr>
          <p:cNvPr id="9" name="Rounded Rectangle 8">
            <a:extLst>
              <a:ext uri="{FF2B5EF4-FFF2-40B4-BE49-F238E27FC236}">
                <a16:creationId xmlns:a16="http://schemas.microsoft.com/office/drawing/2014/main" id="{A194375E-3453-69C3-13CE-6BFDA2EE258E}"/>
              </a:ext>
            </a:extLst>
          </p:cNvPr>
          <p:cNvSpPr/>
          <p:nvPr/>
        </p:nvSpPr>
        <p:spPr>
          <a:xfrm>
            <a:off x="819722" y="3350452"/>
            <a:ext cx="1797429" cy="806768"/>
          </a:xfrm>
          <a:prstGeom prst="roundRect">
            <a:avLst>
              <a:gd name="adj" fmla="val 10825"/>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p>
        </p:txBody>
      </p:sp>
      <p:sp>
        <p:nvSpPr>
          <p:cNvPr id="10" name="Rounded Rectangle 9">
            <a:extLst>
              <a:ext uri="{FF2B5EF4-FFF2-40B4-BE49-F238E27FC236}">
                <a16:creationId xmlns:a16="http://schemas.microsoft.com/office/drawing/2014/main" id="{DBE574B0-C6EA-E6A6-3F7B-26DDD749A59E}"/>
              </a:ext>
            </a:extLst>
          </p:cNvPr>
          <p:cNvSpPr/>
          <p:nvPr/>
        </p:nvSpPr>
        <p:spPr>
          <a:xfrm>
            <a:off x="1363862" y="4486381"/>
            <a:ext cx="700407" cy="367645"/>
          </a:xfrm>
          <a:prstGeom prst="roundRect">
            <a:avLst/>
          </a:prstGeom>
          <a:solidFill>
            <a:schemeClr val="accent4">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1" name="Rounded Rectangle 10">
            <a:extLst>
              <a:ext uri="{FF2B5EF4-FFF2-40B4-BE49-F238E27FC236}">
                <a16:creationId xmlns:a16="http://schemas.microsoft.com/office/drawing/2014/main" id="{E256ACFD-C4DF-996E-46CA-3DBBFAAFF6E8}"/>
              </a:ext>
            </a:extLst>
          </p:cNvPr>
          <p:cNvSpPr/>
          <p:nvPr/>
        </p:nvSpPr>
        <p:spPr>
          <a:xfrm>
            <a:off x="378684" y="5183187"/>
            <a:ext cx="2670761" cy="887675"/>
          </a:xfrm>
          <a:prstGeom prst="roundRect">
            <a:avLst>
              <a:gd name="adj" fmla="val 10825"/>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Off-Chip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12" name="Straight Arrow Connector 11">
            <a:extLst>
              <a:ext uri="{FF2B5EF4-FFF2-40B4-BE49-F238E27FC236}">
                <a16:creationId xmlns:a16="http://schemas.microsoft.com/office/drawing/2014/main" id="{CA81389F-DE91-2DB9-B688-3815642FF51D}"/>
              </a:ext>
            </a:extLst>
          </p:cNvPr>
          <p:cNvCxnSpPr/>
          <p:nvPr/>
        </p:nvCxnSpPr>
        <p:spPr>
          <a:xfrm>
            <a:off x="1853580"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6C9381-3574-AD67-161F-76479FCF77BB}"/>
              </a:ext>
            </a:extLst>
          </p:cNvPr>
          <p:cNvCxnSpPr>
            <a:cxnSpLocks/>
          </p:cNvCxnSpPr>
          <p:nvPr/>
        </p:nvCxnSpPr>
        <p:spPr>
          <a:xfrm>
            <a:off x="1853580"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4CFDA8-D717-68FD-108E-AAEC95C5940B}"/>
              </a:ext>
            </a:extLst>
          </p:cNvPr>
          <p:cNvCxnSpPr>
            <a:cxnSpLocks/>
          </p:cNvCxnSpPr>
          <p:nvPr/>
        </p:nvCxnSpPr>
        <p:spPr>
          <a:xfrm>
            <a:off x="1855151"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049662-9905-97C4-1798-A44AA92A4F3D}"/>
              </a:ext>
            </a:extLst>
          </p:cNvPr>
          <p:cNvCxnSpPr>
            <a:cxnSpLocks/>
          </p:cNvCxnSpPr>
          <p:nvPr/>
        </p:nvCxnSpPr>
        <p:spPr>
          <a:xfrm>
            <a:off x="1845724"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A6EFFD6-6A10-D481-72D3-D3CB4C521DB1}"/>
              </a:ext>
            </a:extLst>
          </p:cNvPr>
          <p:cNvCxnSpPr>
            <a:cxnSpLocks/>
          </p:cNvCxnSpPr>
          <p:nvPr/>
        </p:nvCxnSpPr>
        <p:spPr>
          <a:xfrm>
            <a:off x="1845724"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4747917-2721-A113-C42E-6B6EEB9E77E1}"/>
              </a:ext>
            </a:extLst>
          </p:cNvPr>
          <p:cNvCxnSpPr/>
          <p:nvPr/>
        </p:nvCxnSpPr>
        <p:spPr>
          <a:xfrm flipV="1">
            <a:off x="1570776"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1A697A-379F-4D2B-E5E7-6CF2EBDC51B1}"/>
              </a:ext>
            </a:extLst>
          </p:cNvPr>
          <p:cNvCxnSpPr/>
          <p:nvPr/>
        </p:nvCxnSpPr>
        <p:spPr>
          <a:xfrm flipV="1">
            <a:off x="1570776"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A7DC07-FBCF-6D61-59E3-4CD34A643E14}"/>
              </a:ext>
            </a:extLst>
          </p:cNvPr>
          <p:cNvCxnSpPr/>
          <p:nvPr/>
        </p:nvCxnSpPr>
        <p:spPr>
          <a:xfrm flipV="1">
            <a:off x="1570776"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933126-CA68-9B45-5A63-B9D047ABE6F1}"/>
              </a:ext>
            </a:extLst>
          </p:cNvPr>
          <p:cNvCxnSpPr/>
          <p:nvPr/>
        </p:nvCxnSpPr>
        <p:spPr>
          <a:xfrm flipV="1">
            <a:off x="1581774"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C1784CE-E658-BD72-7D2D-84C9B9AB1C68}"/>
              </a:ext>
            </a:extLst>
          </p:cNvPr>
          <p:cNvCxnSpPr/>
          <p:nvPr/>
        </p:nvCxnSpPr>
        <p:spPr>
          <a:xfrm flipV="1">
            <a:off x="1592772"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4536F5A6-D0EB-78C7-434C-9F1BF25086D7}"/>
              </a:ext>
            </a:extLst>
          </p:cNvPr>
          <p:cNvSpPr/>
          <p:nvPr/>
        </p:nvSpPr>
        <p:spPr>
          <a:xfrm>
            <a:off x="4074585" y="2910657"/>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3" name="Rounded Rectangle 22">
            <a:extLst>
              <a:ext uri="{FF2B5EF4-FFF2-40B4-BE49-F238E27FC236}">
                <a16:creationId xmlns:a16="http://schemas.microsoft.com/office/drawing/2014/main" id="{E37A6E3B-A323-41E1-F82D-13286D006CE1}"/>
              </a:ext>
            </a:extLst>
          </p:cNvPr>
          <p:cNvSpPr/>
          <p:nvPr/>
        </p:nvSpPr>
        <p:spPr>
          <a:xfrm>
            <a:off x="4534292" y="2910657"/>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20FB9DF2-1B0D-B388-8966-93ED5F673FAB}"/>
              </a:ext>
            </a:extLst>
          </p:cNvPr>
          <p:cNvSpPr/>
          <p:nvPr/>
        </p:nvSpPr>
        <p:spPr>
          <a:xfrm>
            <a:off x="5212386" y="2910657"/>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5" name="Rounded Rectangle 24">
            <a:extLst>
              <a:ext uri="{FF2B5EF4-FFF2-40B4-BE49-F238E27FC236}">
                <a16:creationId xmlns:a16="http://schemas.microsoft.com/office/drawing/2014/main" id="{B5E00B25-2CC5-CDFA-F5A1-360DCA946182}"/>
              </a:ext>
            </a:extLst>
          </p:cNvPr>
          <p:cNvSpPr/>
          <p:nvPr/>
        </p:nvSpPr>
        <p:spPr>
          <a:xfrm>
            <a:off x="6276513" y="2910656"/>
            <a:ext cx="2670761"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26" name="Down Arrow 25">
            <a:extLst>
              <a:ext uri="{FF2B5EF4-FFF2-40B4-BE49-F238E27FC236}">
                <a16:creationId xmlns:a16="http://schemas.microsoft.com/office/drawing/2014/main" id="{0DAF4028-1C3D-9BB2-F32E-45C544235598}"/>
              </a:ext>
            </a:extLst>
          </p:cNvPr>
          <p:cNvSpPr/>
          <p:nvPr/>
        </p:nvSpPr>
        <p:spPr>
          <a:xfrm>
            <a:off x="1764203" y="1555423"/>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own Arrow 26">
            <a:extLst>
              <a:ext uri="{FF2B5EF4-FFF2-40B4-BE49-F238E27FC236}">
                <a16:creationId xmlns:a16="http://schemas.microsoft.com/office/drawing/2014/main" id="{2B9A2069-608C-612F-E251-70962E2B9CC5}"/>
              </a:ext>
            </a:extLst>
          </p:cNvPr>
          <p:cNvSpPr/>
          <p:nvPr/>
        </p:nvSpPr>
        <p:spPr>
          <a:xfrm>
            <a:off x="1764203" y="2254578"/>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92D30848-4B25-35C5-1142-84FDDE2FCB63}"/>
              </a:ext>
            </a:extLst>
          </p:cNvPr>
          <p:cNvSpPr/>
          <p:nvPr/>
        </p:nvSpPr>
        <p:spPr>
          <a:xfrm>
            <a:off x="1764203" y="3018555"/>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own Arrow 28">
            <a:extLst>
              <a:ext uri="{FF2B5EF4-FFF2-40B4-BE49-F238E27FC236}">
                <a16:creationId xmlns:a16="http://schemas.microsoft.com/office/drawing/2014/main" id="{DA75F449-8535-B0A8-F97D-1E9F0878AA13}"/>
              </a:ext>
            </a:extLst>
          </p:cNvPr>
          <p:cNvSpPr/>
          <p:nvPr/>
        </p:nvSpPr>
        <p:spPr>
          <a:xfrm>
            <a:off x="1764203" y="4168219"/>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own Arrow 29">
            <a:extLst>
              <a:ext uri="{FF2B5EF4-FFF2-40B4-BE49-F238E27FC236}">
                <a16:creationId xmlns:a16="http://schemas.microsoft.com/office/drawing/2014/main" id="{7387E3D1-5BE4-10E6-2479-47A300F9B67F}"/>
              </a:ext>
            </a:extLst>
          </p:cNvPr>
          <p:cNvSpPr/>
          <p:nvPr/>
        </p:nvSpPr>
        <p:spPr>
          <a:xfrm>
            <a:off x="1764203" y="4854026"/>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0B448706-ECCA-CE23-1001-0E5A8D18153E}"/>
              </a:ext>
            </a:extLst>
          </p:cNvPr>
          <p:cNvSpPr/>
          <p:nvPr/>
        </p:nvSpPr>
        <p:spPr>
          <a:xfrm>
            <a:off x="4074585" y="2366663"/>
            <a:ext cx="1224364" cy="367646"/>
          </a:xfrm>
          <a:prstGeom prst="round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Baseline</a:t>
            </a:r>
          </a:p>
        </p:txBody>
      </p:sp>
      <p:cxnSp>
        <p:nvCxnSpPr>
          <p:cNvPr id="36" name="Straight Connector 35">
            <a:extLst>
              <a:ext uri="{FF2B5EF4-FFF2-40B4-BE49-F238E27FC236}">
                <a16:creationId xmlns:a16="http://schemas.microsoft.com/office/drawing/2014/main" id="{47C349FE-F86B-1224-9A66-EBB6A39FFDF3}"/>
              </a:ext>
            </a:extLst>
          </p:cNvPr>
          <p:cNvCxnSpPr/>
          <p:nvPr/>
        </p:nvCxnSpPr>
        <p:spPr>
          <a:xfrm>
            <a:off x="6730737" y="2500811"/>
            <a:ext cx="0" cy="2804863"/>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10DBEBE-61C3-FC7B-9739-4D94172A5DB4}"/>
              </a:ext>
            </a:extLst>
          </p:cNvPr>
          <p:cNvCxnSpPr/>
          <p:nvPr/>
        </p:nvCxnSpPr>
        <p:spPr>
          <a:xfrm>
            <a:off x="6730737" y="2734309"/>
            <a:ext cx="2216537" cy="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20B2390-2593-A22B-0E76-79016FA83D68}"/>
              </a:ext>
            </a:extLst>
          </p:cNvPr>
          <p:cNvSpPr txBox="1"/>
          <p:nvPr/>
        </p:nvSpPr>
        <p:spPr>
          <a:xfrm>
            <a:off x="6892975" y="2344721"/>
            <a:ext cx="19896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Processor is stalled</a:t>
            </a:r>
          </a:p>
        </p:txBody>
      </p:sp>
      <p:sp>
        <p:nvSpPr>
          <p:cNvPr id="40" name="TextBox 39">
            <a:extLst>
              <a:ext uri="{FF2B5EF4-FFF2-40B4-BE49-F238E27FC236}">
                <a16:creationId xmlns:a16="http://schemas.microsoft.com/office/drawing/2014/main" id="{7B9F0649-5A1E-4380-EA92-6DADCABB2F39}"/>
              </a:ext>
            </a:extLst>
          </p:cNvPr>
          <p:cNvSpPr txBox="1"/>
          <p:nvPr/>
        </p:nvSpPr>
        <p:spPr>
          <a:xfrm>
            <a:off x="5410985" y="1702549"/>
            <a:ext cx="31021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Latency tolerance limit of ROB</a:t>
            </a:r>
          </a:p>
        </p:txBody>
      </p:sp>
      <p:sp>
        <p:nvSpPr>
          <p:cNvPr id="41" name="Freeform 40">
            <a:extLst>
              <a:ext uri="{FF2B5EF4-FFF2-40B4-BE49-F238E27FC236}">
                <a16:creationId xmlns:a16="http://schemas.microsoft.com/office/drawing/2014/main" id="{36E81151-6B2F-B938-C94E-D16BDBB85962}"/>
              </a:ext>
            </a:extLst>
          </p:cNvPr>
          <p:cNvSpPr/>
          <p:nvPr/>
        </p:nvSpPr>
        <p:spPr>
          <a:xfrm>
            <a:off x="6154296" y="2080312"/>
            <a:ext cx="510455" cy="414780"/>
          </a:xfrm>
          <a:custGeom>
            <a:avLst/>
            <a:gdLst>
              <a:gd name="connsiteX0" fmla="*/ 20261 w 510455"/>
              <a:gd name="connsiteY0" fmla="*/ 0 h 414780"/>
              <a:gd name="connsiteX1" fmla="*/ 57968 w 510455"/>
              <a:gd name="connsiteY1" fmla="*/ 339365 h 414780"/>
              <a:gd name="connsiteX2" fmla="*/ 510455 w 510455"/>
              <a:gd name="connsiteY2" fmla="*/ 414780 h 414780"/>
            </a:gdLst>
            <a:ahLst/>
            <a:cxnLst>
              <a:cxn ang="0">
                <a:pos x="connsiteX0" y="connsiteY0"/>
              </a:cxn>
              <a:cxn ang="0">
                <a:pos x="connsiteX1" y="connsiteY1"/>
              </a:cxn>
              <a:cxn ang="0">
                <a:pos x="connsiteX2" y="connsiteY2"/>
              </a:cxn>
            </a:cxnLst>
            <a:rect l="l" t="t" r="r" b="b"/>
            <a:pathLst>
              <a:path w="510455" h="414780">
                <a:moveTo>
                  <a:pt x="20261" y="0"/>
                </a:moveTo>
                <a:cubicBezTo>
                  <a:pt x="-1735" y="135117"/>
                  <a:pt x="-23731" y="270235"/>
                  <a:pt x="57968" y="339365"/>
                </a:cubicBezTo>
                <a:cubicBezTo>
                  <a:pt x="139667" y="408495"/>
                  <a:pt x="325061" y="411637"/>
                  <a:pt x="510455" y="41478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83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00"/>
                                        <p:tgtEl>
                                          <p:spTgt spid="22"/>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300"/>
                                        <p:tgtEl>
                                          <p:spTgt spid="27"/>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300"/>
                                        <p:tgtEl>
                                          <p:spTgt spid="23"/>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300"/>
                                        <p:tgtEl>
                                          <p:spTgt spid="28"/>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300"/>
                                        <p:tgtEl>
                                          <p:spTgt spid="24"/>
                                        </p:tgtEl>
                                      </p:cBhvr>
                                    </p:animEffect>
                                  </p:childTnLst>
                                </p:cTn>
                              </p:par>
                              <p:par>
                                <p:cTn id="23" presetID="10" presetClass="entr" presetSubtype="0" fill="hold" grpId="0" nodeType="withEffect">
                                  <p:stCondLst>
                                    <p:cond delay="9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300"/>
                                        <p:tgtEl>
                                          <p:spTgt spid="29"/>
                                        </p:tgtEl>
                                      </p:cBhvr>
                                    </p:animEffect>
                                  </p:childTnLst>
                                </p:cTn>
                              </p:par>
                              <p:par>
                                <p:cTn id="26" presetID="10" presetClass="entr" presetSubtype="0" fill="hold" grpId="0" nodeType="withEffect">
                                  <p:stCondLst>
                                    <p:cond delay="9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300"/>
                                        <p:tgtEl>
                                          <p:spTgt spid="30"/>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300"/>
                                        <p:tgtEl>
                                          <p:spTgt spid="25"/>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par>
                                <p:cTn id="34" presetID="10" presetClass="entr" presetSubtype="0" fill="hold" nodeType="withEffect">
                                  <p:stCondLst>
                                    <p:cond delay="12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300"/>
                                        <p:tgtEl>
                                          <p:spTgt spid="36"/>
                                        </p:tgtEl>
                                      </p:cBhvr>
                                    </p:animEffect>
                                  </p:childTnLst>
                                </p:cTn>
                              </p:par>
                              <p:par>
                                <p:cTn id="37" presetID="10" presetClass="entr" presetSubtype="0" fill="hold" grpId="0" nodeType="withEffect">
                                  <p:stCondLst>
                                    <p:cond delay="120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300"/>
                                        <p:tgtEl>
                                          <p:spTgt spid="39"/>
                                        </p:tgtEl>
                                      </p:cBhvr>
                                    </p:animEffect>
                                  </p:childTnLst>
                                </p:cTn>
                              </p:par>
                              <p:par>
                                <p:cTn id="40" presetID="10" presetClass="entr" presetSubtype="0" fill="hold" nodeType="withEffect">
                                  <p:stCondLst>
                                    <p:cond delay="120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300"/>
                                        <p:tgtEl>
                                          <p:spTgt spid="38"/>
                                        </p:tgtEl>
                                      </p:cBhvr>
                                    </p:animEffect>
                                  </p:childTnLst>
                                </p:cTn>
                              </p:par>
                              <p:par>
                                <p:cTn id="43" presetID="10" presetClass="entr" presetSubtype="0" fill="hold" grpId="0" nodeType="withEffect">
                                  <p:stCondLst>
                                    <p:cond delay="120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300"/>
                                        <p:tgtEl>
                                          <p:spTgt spid="40"/>
                                        </p:tgtEl>
                                      </p:cBhvr>
                                    </p:animEffect>
                                  </p:childTnLst>
                                </p:cTn>
                              </p:par>
                              <p:par>
                                <p:cTn id="46" presetID="10" presetClass="entr" presetSubtype="0" fill="hold" grpId="0" nodeType="withEffect">
                                  <p:stCondLst>
                                    <p:cond delay="120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3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9" grpId="0"/>
      <p:bldP spid="40" grpId="0"/>
      <p:bldP spid="4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3F9E2-A78F-6F56-A196-C5C0BBB701F8}"/>
              </a:ext>
            </a:extLst>
          </p:cNvPr>
          <p:cNvSpPr>
            <a:spLocks noGrp="1"/>
          </p:cNvSpPr>
          <p:nvPr>
            <p:ph type="title"/>
          </p:nvPr>
        </p:nvSpPr>
        <p:spPr/>
        <p:txBody>
          <a:bodyPr/>
          <a:lstStyle/>
          <a:p>
            <a:r>
              <a:rPr lang="en-US" sz="3600" dirty="0">
                <a:latin typeface="Corbel" panose="020B0503020204020204" pitchFamily="34" charset="0"/>
              </a:rPr>
              <a:t>Hermes Overview</a:t>
            </a:r>
          </a:p>
        </p:txBody>
      </p:sp>
      <p:sp>
        <p:nvSpPr>
          <p:cNvPr id="6" name="Rounded Rectangle 5">
            <a:extLst>
              <a:ext uri="{FF2B5EF4-FFF2-40B4-BE49-F238E27FC236}">
                <a16:creationId xmlns:a16="http://schemas.microsoft.com/office/drawing/2014/main" id="{55699573-8E19-2DCE-9E1E-F52E346083FE}"/>
              </a:ext>
            </a:extLst>
          </p:cNvPr>
          <p:cNvSpPr/>
          <p:nvPr/>
        </p:nvSpPr>
        <p:spPr>
          <a:xfrm>
            <a:off x="1313430" y="1187778"/>
            <a:ext cx="801279" cy="367645"/>
          </a:xfrm>
          <a:prstGeom prst="roundRect">
            <a:avLst/>
          </a:prstGeom>
          <a:solidFill>
            <a:schemeClr val="bg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Core</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40C7EEE0-CF3E-5BE5-24FA-8834C349DE35}"/>
              </a:ext>
            </a:extLst>
          </p:cNvPr>
          <p:cNvSpPr/>
          <p:nvPr/>
        </p:nvSpPr>
        <p:spPr>
          <a:xfrm>
            <a:off x="1338645" y="1884584"/>
            <a:ext cx="750838" cy="36764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L1-D</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Rounded Rectangle 7">
            <a:extLst>
              <a:ext uri="{FF2B5EF4-FFF2-40B4-BE49-F238E27FC236}">
                <a16:creationId xmlns:a16="http://schemas.microsoft.com/office/drawing/2014/main" id="{815B641C-C4B7-73E1-92C7-80C8533C2413}"/>
              </a:ext>
            </a:extLst>
          </p:cNvPr>
          <p:cNvSpPr/>
          <p:nvPr/>
        </p:nvSpPr>
        <p:spPr>
          <a:xfrm>
            <a:off x="1167313" y="2581390"/>
            <a:ext cx="1093509" cy="439901"/>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p>
        </p:txBody>
      </p:sp>
      <p:sp>
        <p:nvSpPr>
          <p:cNvPr id="9" name="Rounded Rectangle 8">
            <a:extLst>
              <a:ext uri="{FF2B5EF4-FFF2-40B4-BE49-F238E27FC236}">
                <a16:creationId xmlns:a16="http://schemas.microsoft.com/office/drawing/2014/main" id="{A194375E-3453-69C3-13CE-6BFDA2EE258E}"/>
              </a:ext>
            </a:extLst>
          </p:cNvPr>
          <p:cNvSpPr/>
          <p:nvPr/>
        </p:nvSpPr>
        <p:spPr>
          <a:xfrm>
            <a:off x="819722" y="3350452"/>
            <a:ext cx="1797429" cy="806768"/>
          </a:xfrm>
          <a:prstGeom prst="roundRect">
            <a:avLst>
              <a:gd name="adj" fmla="val 10825"/>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p>
        </p:txBody>
      </p:sp>
      <p:sp>
        <p:nvSpPr>
          <p:cNvPr id="10" name="Rounded Rectangle 9">
            <a:extLst>
              <a:ext uri="{FF2B5EF4-FFF2-40B4-BE49-F238E27FC236}">
                <a16:creationId xmlns:a16="http://schemas.microsoft.com/office/drawing/2014/main" id="{DBE574B0-C6EA-E6A6-3F7B-26DDD749A59E}"/>
              </a:ext>
            </a:extLst>
          </p:cNvPr>
          <p:cNvSpPr/>
          <p:nvPr/>
        </p:nvSpPr>
        <p:spPr>
          <a:xfrm>
            <a:off x="1363862" y="4486381"/>
            <a:ext cx="700407" cy="367645"/>
          </a:xfrm>
          <a:prstGeom prst="roundRect">
            <a:avLst/>
          </a:prstGeom>
          <a:solidFill>
            <a:schemeClr val="accent4">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1" name="Rounded Rectangle 10">
            <a:extLst>
              <a:ext uri="{FF2B5EF4-FFF2-40B4-BE49-F238E27FC236}">
                <a16:creationId xmlns:a16="http://schemas.microsoft.com/office/drawing/2014/main" id="{E256ACFD-C4DF-996E-46CA-3DBBFAAFF6E8}"/>
              </a:ext>
            </a:extLst>
          </p:cNvPr>
          <p:cNvSpPr/>
          <p:nvPr/>
        </p:nvSpPr>
        <p:spPr>
          <a:xfrm>
            <a:off x="378684" y="5183187"/>
            <a:ext cx="2670761" cy="887675"/>
          </a:xfrm>
          <a:prstGeom prst="roundRect">
            <a:avLst>
              <a:gd name="adj" fmla="val 10825"/>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Off-Chip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12" name="Straight Arrow Connector 11">
            <a:extLst>
              <a:ext uri="{FF2B5EF4-FFF2-40B4-BE49-F238E27FC236}">
                <a16:creationId xmlns:a16="http://schemas.microsoft.com/office/drawing/2014/main" id="{CA81389F-DE91-2DB9-B688-3815642FF51D}"/>
              </a:ext>
            </a:extLst>
          </p:cNvPr>
          <p:cNvCxnSpPr/>
          <p:nvPr/>
        </p:nvCxnSpPr>
        <p:spPr>
          <a:xfrm>
            <a:off x="1853580"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6C9381-3574-AD67-161F-76479FCF77BB}"/>
              </a:ext>
            </a:extLst>
          </p:cNvPr>
          <p:cNvCxnSpPr>
            <a:cxnSpLocks/>
          </p:cNvCxnSpPr>
          <p:nvPr/>
        </p:nvCxnSpPr>
        <p:spPr>
          <a:xfrm>
            <a:off x="1853580"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4CFDA8-D717-68FD-108E-AAEC95C5940B}"/>
              </a:ext>
            </a:extLst>
          </p:cNvPr>
          <p:cNvCxnSpPr>
            <a:cxnSpLocks/>
          </p:cNvCxnSpPr>
          <p:nvPr/>
        </p:nvCxnSpPr>
        <p:spPr>
          <a:xfrm>
            <a:off x="1855151"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049662-9905-97C4-1798-A44AA92A4F3D}"/>
              </a:ext>
            </a:extLst>
          </p:cNvPr>
          <p:cNvCxnSpPr>
            <a:cxnSpLocks/>
          </p:cNvCxnSpPr>
          <p:nvPr/>
        </p:nvCxnSpPr>
        <p:spPr>
          <a:xfrm>
            <a:off x="1845724"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A6EFFD6-6A10-D481-72D3-D3CB4C521DB1}"/>
              </a:ext>
            </a:extLst>
          </p:cNvPr>
          <p:cNvCxnSpPr>
            <a:cxnSpLocks/>
          </p:cNvCxnSpPr>
          <p:nvPr/>
        </p:nvCxnSpPr>
        <p:spPr>
          <a:xfrm>
            <a:off x="1845724"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4747917-2721-A113-C42E-6B6EEB9E77E1}"/>
              </a:ext>
            </a:extLst>
          </p:cNvPr>
          <p:cNvCxnSpPr/>
          <p:nvPr/>
        </p:nvCxnSpPr>
        <p:spPr>
          <a:xfrm flipV="1">
            <a:off x="1570776"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1A697A-379F-4D2B-E5E7-6CF2EBDC51B1}"/>
              </a:ext>
            </a:extLst>
          </p:cNvPr>
          <p:cNvCxnSpPr/>
          <p:nvPr/>
        </p:nvCxnSpPr>
        <p:spPr>
          <a:xfrm flipV="1">
            <a:off x="1570776"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A7DC07-FBCF-6D61-59E3-4CD34A643E14}"/>
              </a:ext>
            </a:extLst>
          </p:cNvPr>
          <p:cNvCxnSpPr/>
          <p:nvPr/>
        </p:nvCxnSpPr>
        <p:spPr>
          <a:xfrm flipV="1">
            <a:off x="1570776"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933126-CA68-9B45-5A63-B9D047ABE6F1}"/>
              </a:ext>
            </a:extLst>
          </p:cNvPr>
          <p:cNvCxnSpPr/>
          <p:nvPr/>
        </p:nvCxnSpPr>
        <p:spPr>
          <a:xfrm flipV="1">
            <a:off x="1581774"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C1784CE-E658-BD72-7D2D-84C9B9AB1C68}"/>
              </a:ext>
            </a:extLst>
          </p:cNvPr>
          <p:cNvCxnSpPr/>
          <p:nvPr/>
        </p:nvCxnSpPr>
        <p:spPr>
          <a:xfrm flipV="1">
            <a:off x="1592772"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4536F5A6-D0EB-78C7-434C-9F1BF25086D7}"/>
              </a:ext>
            </a:extLst>
          </p:cNvPr>
          <p:cNvSpPr/>
          <p:nvPr/>
        </p:nvSpPr>
        <p:spPr>
          <a:xfrm>
            <a:off x="4074585" y="2910657"/>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3" name="Rounded Rectangle 22">
            <a:extLst>
              <a:ext uri="{FF2B5EF4-FFF2-40B4-BE49-F238E27FC236}">
                <a16:creationId xmlns:a16="http://schemas.microsoft.com/office/drawing/2014/main" id="{E37A6E3B-A323-41E1-F82D-13286D006CE1}"/>
              </a:ext>
            </a:extLst>
          </p:cNvPr>
          <p:cNvSpPr/>
          <p:nvPr/>
        </p:nvSpPr>
        <p:spPr>
          <a:xfrm>
            <a:off x="4534292" y="2910657"/>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20FB9DF2-1B0D-B388-8966-93ED5F673FAB}"/>
              </a:ext>
            </a:extLst>
          </p:cNvPr>
          <p:cNvSpPr/>
          <p:nvPr/>
        </p:nvSpPr>
        <p:spPr>
          <a:xfrm>
            <a:off x="5212386" y="2910657"/>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5" name="Rounded Rectangle 24">
            <a:extLst>
              <a:ext uri="{FF2B5EF4-FFF2-40B4-BE49-F238E27FC236}">
                <a16:creationId xmlns:a16="http://schemas.microsoft.com/office/drawing/2014/main" id="{B5E00B25-2CC5-CDFA-F5A1-360DCA946182}"/>
              </a:ext>
            </a:extLst>
          </p:cNvPr>
          <p:cNvSpPr/>
          <p:nvPr/>
        </p:nvSpPr>
        <p:spPr>
          <a:xfrm>
            <a:off x="6276513" y="2910656"/>
            <a:ext cx="2670761"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26" name="Down Arrow 25">
            <a:extLst>
              <a:ext uri="{FF2B5EF4-FFF2-40B4-BE49-F238E27FC236}">
                <a16:creationId xmlns:a16="http://schemas.microsoft.com/office/drawing/2014/main" id="{0DAF4028-1C3D-9BB2-F32E-45C544235598}"/>
              </a:ext>
            </a:extLst>
          </p:cNvPr>
          <p:cNvSpPr/>
          <p:nvPr/>
        </p:nvSpPr>
        <p:spPr>
          <a:xfrm>
            <a:off x="1764203" y="1555423"/>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own Arrow 26">
            <a:extLst>
              <a:ext uri="{FF2B5EF4-FFF2-40B4-BE49-F238E27FC236}">
                <a16:creationId xmlns:a16="http://schemas.microsoft.com/office/drawing/2014/main" id="{2B9A2069-608C-612F-E251-70962E2B9CC5}"/>
              </a:ext>
            </a:extLst>
          </p:cNvPr>
          <p:cNvSpPr/>
          <p:nvPr/>
        </p:nvSpPr>
        <p:spPr>
          <a:xfrm>
            <a:off x="1764203" y="2254578"/>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92D30848-4B25-35C5-1142-84FDDE2FCB63}"/>
              </a:ext>
            </a:extLst>
          </p:cNvPr>
          <p:cNvSpPr/>
          <p:nvPr/>
        </p:nvSpPr>
        <p:spPr>
          <a:xfrm>
            <a:off x="1764203" y="3018555"/>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own Arrow 28">
            <a:extLst>
              <a:ext uri="{FF2B5EF4-FFF2-40B4-BE49-F238E27FC236}">
                <a16:creationId xmlns:a16="http://schemas.microsoft.com/office/drawing/2014/main" id="{DA75F449-8535-B0A8-F97D-1E9F0878AA13}"/>
              </a:ext>
            </a:extLst>
          </p:cNvPr>
          <p:cNvSpPr/>
          <p:nvPr/>
        </p:nvSpPr>
        <p:spPr>
          <a:xfrm>
            <a:off x="1764203" y="4168219"/>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own Arrow 29">
            <a:extLst>
              <a:ext uri="{FF2B5EF4-FFF2-40B4-BE49-F238E27FC236}">
                <a16:creationId xmlns:a16="http://schemas.microsoft.com/office/drawing/2014/main" id="{7387E3D1-5BE4-10E6-2479-47A300F9B67F}"/>
              </a:ext>
            </a:extLst>
          </p:cNvPr>
          <p:cNvSpPr/>
          <p:nvPr/>
        </p:nvSpPr>
        <p:spPr>
          <a:xfrm>
            <a:off x="1764203" y="4854026"/>
            <a:ext cx="163042" cy="329161"/>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1401E2E2-A08D-D20A-4E80-ABE91BF748AA}"/>
              </a:ext>
            </a:extLst>
          </p:cNvPr>
          <p:cNvSpPr/>
          <p:nvPr/>
        </p:nvSpPr>
        <p:spPr>
          <a:xfrm>
            <a:off x="2766730" y="1187777"/>
            <a:ext cx="1008162" cy="367645"/>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POPET</a:t>
            </a:r>
            <a:endPar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 name="Rounded Rectangle 2">
            <a:extLst>
              <a:ext uri="{FF2B5EF4-FFF2-40B4-BE49-F238E27FC236}">
                <a16:creationId xmlns:a16="http://schemas.microsoft.com/office/drawing/2014/main" id="{DB0E4041-31C9-D856-5EAA-10DCF441C43E}"/>
              </a:ext>
            </a:extLst>
          </p:cNvPr>
          <p:cNvSpPr/>
          <p:nvPr/>
        </p:nvSpPr>
        <p:spPr>
          <a:xfrm>
            <a:off x="4074585" y="4030877"/>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 name="Rounded Rectangle 4">
            <a:extLst>
              <a:ext uri="{FF2B5EF4-FFF2-40B4-BE49-F238E27FC236}">
                <a16:creationId xmlns:a16="http://schemas.microsoft.com/office/drawing/2014/main" id="{6A816435-7177-E485-FA10-D06B166865EC}"/>
              </a:ext>
            </a:extLst>
          </p:cNvPr>
          <p:cNvSpPr/>
          <p:nvPr/>
        </p:nvSpPr>
        <p:spPr>
          <a:xfrm>
            <a:off x="4534292" y="4030877"/>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A7CE120B-0C31-11D3-DFBA-8970C43C45F6}"/>
              </a:ext>
            </a:extLst>
          </p:cNvPr>
          <p:cNvSpPr/>
          <p:nvPr/>
        </p:nvSpPr>
        <p:spPr>
          <a:xfrm>
            <a:off x="5212386" y="4030877"/>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66652D7C-4D7A-3720-C72D-8DBDD00C828C}"/>
              </a:ext>
            </a:extLst>
          </p:cNvPr>
          <p:cNvSpPr/>
          <p:nvPr/>
        </p:nvSpPr>
        <p:spPr>
          <a:xfrm>
            <a:off x="4616312" y="4513222"/>
            <a:ext cx="2670761"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34" name="Down Arrow 33">
            <a:extLst>
              <a:ext uri="{FF2B5EF4-FFF2-40B4-BE49-F238E27FC236}">
                <a16:creationId xmlns:a16="http://schemas.microsoft.com/office/drawing/2014/main" id="{EA1CC723-1AC0-86C7-A13B-CC50B57D889A}"/>
              </a:ext>
            </a:extLst>
          </p:cNvPr>
          <p:cNvSpPr/>
          <p:nvPr/>
        </p:nvSpPr>
        <p:spPr>
          <a:xfrm rot="16200000">
            <a:off x="2353789" y="1132228"/>
            <a:ext cx="173862" cy="478741"/>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phic 35" descr="Badge 1 with solid fill">
            <a:extLst>
              <a:ext uri="{FF2B5EF4-FFF2-40B4-BE49-F238E27FC236}">
                <a16:creationId xmlns:a16="http://schemas.microsoft.com/office/drawing/2014/main" id="{82EB3137-90B6-A1D9-E04B-A874608528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6999" y="836102"/>
            <a:ext cx="400004" cy="400004"/>
          </a:xfrm>
          <a:prstGeom prst="rect">
            <a:avLst/>
          </a:prstGeom>
        </p:spPr>
      </p:pic>
      <p:sp>
        <p:nvSpPr>
          <p:cNvPr id="40" name="Bent Up Arrow 39">
            <a:extLst>
              <a:ext uri="{FF2B5EF4-FFF2-40B4-BE49-F238E27FC236}">
                <a16:creationId xmlns:a16="http://schemas.microsoft.com/office/drawing/2014/main" id="{353986C8-C80A-0F70-1A35-FECB9E282D38}"/>
              </a:ext>
            </a:extLst>
          </p:cNvPr>
          <p:cNvSpPr/>
          <p:nvPr/>
        </p:nvSpPr>
        <p:spPr>
          <a:xfrm rot="16200000" flipH="1">
            <a:off x="1140307" y="2615924"/>
            <a:ext cx="3138916" cy="1168747"/>
          </a:xfrm>
          <a:prstGeom prst="bentUpArrow">
            <a:avLst>
              <a:gd name="adj1" fmla="val 7499"/>
              <a:gd name="adj2" fmla="val 7993"/>
              <a:gd name="adj3" fmla="val 8848"/>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Graphic 41" descr="Badge with solid fill">
            <a:extLst>
              <a:ext uri="{FF2B5EF4-FFF2-40B4-BE49-F238E27FC236}">
                <a16:creationId xmlns:a16="http://schemas.microsoft.com/office/drawing/2014/main" id="{9CC4DF80-D761-9E7D-B850-510EABF328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7209" y="2032983"/>
            <a:ext cx="400005" cy="400005"/>
          </a:xfrm>
          <a:prstGeom prst="rect">
            <a:avLst/>
          </a:prstGeom>
        </p:spPr>
      </p:pic>
      <p:pic>
        <p:nvPicPr>
          <p:cNvPr id="44" name="Graphic 43" descr="Badge 3 with solid fill">
            <a:extLst>
              <a:ext uri="{FF2B5EF4-FFF2-40B4-BE49-F238E27FC236}">
                <a16:creationId xmlns:a16="http://schemas.microsoft.com/office/drawing/2014/main" id="{85CC8FD4-F61E-C564-9D49-7EF86F3B6A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1566" y="4157220"/>
            <a:ext cx="400005" cy="400005"/>
          </a:xfrm>
          <a:prstGeom prst="rect">
            <a:avLst/>
          </a:prstGeom>
        </p:spPr>
      </p:pic>
      <p:sp>
        <p:nvSpPr>
          <p:cNvPr id="45" name="Down Arrow 44">
            <a:extLst>
              <a:ext uri="{FF2B5EF4-FFF2-40B4-BE49-F238E27FC236}">
                <a16:creationId xmlns:a16="http://schemas.microsoft.com/office/drawing/2014/main" id="{02AC4D0E-FE9E-4C29-DBC4-B815E38E305E}"/>
              </a:ext>
            </a:extLst>
          </p:cNvPr>
          <p:cNvSpPr/>
          <p:nvPr/>
        </p:nvSpPr>
        <p:spPr>
          <a:xfrm rot="10800000">
            <a:off x="1489255" y="4854025"/>
            <a:ext cx="163042" cy="329161"/>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Down Arrow 45">
            <a:extLst>
              <a:ext uri="{FF2B5EF4-FFF2-40B4-BE49-F238E27FC236}">
                <a16:creationId xmlns:a16="http://schemas.microsoft.com/office/drawing/2014/main" id="{02C0B435-ACCD-CC40-470A-5A288971E1B1}"/>
              </a:ext>
            </a:extLst>
          </p:cNvPr>
          <p:cNvSpPr/>
          <p:nvPr/>
        </p:nvSpPr>
        <p:spPr>
          <a:xfrm rot="10800000">
            <a:off x="1498534" y="4157219"/>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Down Arrow 46">
            <a:extLst>
              <a:ext uri="{FF2B5EF4-FFF2-40B4-BE49-F238E27FC236}">
                <a16:creationId xmlns:a16="http://schemas.microsoft.com/office/drawing/2014/main" id="{8C36FC4C-F1AE-6873-E2F1-B8F78609C71E}"/>
              </a:ext>
            </a:extLst>
          </p:cNvPr>
          <p:cNvSpPr/>
          <p:nvPr/>
        </p:nvSpPr>
        <p:spPr>
          <a:xfrm rot="10800000">
            <a:off x="1489255" y="3026791"/>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own Arrow 47">
            <a:extLst>
              <a:ext uri="{FF2B5EF4-FFF2-40B4-BE49-F238E27FC236}">
                <a16:creationId xmlns:a16="http://schemas.microsoft.com/office/drawing/2014/main" id="{59C1BE1D-78F4-22D2-B444-2D7D858DF5C2}"/>
              </a:ext>
            </a:extLst>
          </p:cNvPr>
          <p:cNvSpPr/>
          <p:nvPr/>
        </p:nvSpPr>
        <p:spPr>
          <a:xfrm rot="10800000">
            <a:off x="1509944" y="2255752"/>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Down Arrow 48">
            <a:extLst>
              <a:ext uri="{FF2B5EF4-FFF2-40B4-BE49-F238E27FC236}">
                <a16:creationId xmlns:a16="http://schemas.microsoft.com/office/drawing/2014/main" id="{CF6EF8CA-B853-01AA-8E22-C8AF99113EDF}"/>
              </a:ext>
            </a:extLst>
          </p:cNvPr>
          <p:cNvSpPr/>
          <p:nvPr/>
        </p:nvSpPr>
        <p:spPr>
          <a:xfrm rot="10800000">
            <a:off x="1509944" y="1558946"/>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ounded Rectangle 49">
            <a:extLst>
              <a:ext uri="{FF2B5EF4-FFF2-40B4-BE49-F238E27FC236}">
                <a16:creationId xmlns:a16="http://schemas.microsoft.com/office/drawing/2014/main" id="{A941FF59-A207-EE23-5A98-2CCEC5EFA490}"/>
              </a:ext>
            </a:extLst>
          </p:cNvPr>
          <p:cNvSpPr/>
          <p:nvPr/>
        </p:nvSpPr>
        <p:spPr>
          <a:xfrm>
            <a:off x="4074585" y="2366663"/>
            <a:ext cx="1224364" cy="367646"/>
          </a:xfrm>
          <a:prstGeom prst="round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Baseline</a:t>
            </a:r>
          </a:p>
        </p:txBody>
      </p:sp>
      <p:sp>
        <p:nvSpPr>
          <p:cNvPr id="51" name="Rounded Rectangle 50">
            <a:extLst>
              <a:ext uri="{FF2B5EF4-FFF2-40B4-BE49-F238E27FC236}">
                <a16:creationId xmlns:a16="http://schemas.microsoft.com/office/drawing/2014/main" id="{292FC00B-9C34-C55C-6770-75843277AF13}"/>
              </a:ext>
            </a:extLst>
          </p:cNvPr>
          <p:cNvSpPr/>
          <p:nvPr/>
        </p:nvSpPr>
        <p:spPr>
          <a:xfrm>
            <a:off x="4080253" y="3535597"/>
            <a:ext cx="1224364" cy="367646"/>
          </a:xfrm>
          <a:prstGeom prst="round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a:t>
            </a:r>
          </a:p>
        </p:txBody>
      </p:sp>
      <p:cxnSp>
        <p:nvCxnSpPr>
          <p:cNvPr id="52" name="Straight Connector 51">
            <a:extLst>
              <a:ext uri="{FF2B5EF4-FFF2-40B4-BE49-F238E27FC236}">
                <a16:creationId xmlns:a16="http://schemas.microsoft.com/office/drawing/2014/main" id="{0F9AD869-DE4E-9A0D-4D21-DB2D1FEFD16B}"/>
              </a:ext>
            </a:extLst>
          </p:cNvPr>
          <p:cNvCxnSpPr/>
          <p:nvPr/>
        </p:nvCxnSpPr>
        <p:spPr>
          <a:xfrm>
            <a:off x="6730737" y="2500811"/>
            <a:ext cx="0" cy="2804863"/>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9FCAEDE-0C8E-6084-20C6-1731D61A8D9F}"/>
              </a:ext>
            </a:extLst>
          </p:cNvPr>
          <p:cNvCxnSpPr>
            <a:cxnSpLocks/>
          </p:cNvCxnSpPr>
          <p:nvPr/>
        </p:nvCxnSpPr>
        <p:spPr>
          <a:xfrm>
            <a:off x="7287073" y="4700018"/>
            <a:ext cx="1660201" cy="0"/>
          </a:xfrm>
          <a:prstGeom prst="straightConnector1">
            <a:avLst/>
          </a:prstGeom>
          <a:ln w="19050">
            <a:solidFill>
              <a:srgbClr val="54823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5F8908F-6638-50A0-C5AC-EFBC4B714251}"/>
              </a:ext>
            </a:extLst>
          </p:cNvPr>
          <p:cNvSpPr txBox="1"/>
          <p:nvPr/>
        </p:nvSpPr>
        <p:spPr>
          <a:xfrm>
            <a:off x="7256708" y="4309377"/>
            <a:ext cx="18069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48235"/>
                </a:solidFill>
                <a:effectLst/>
                <a:uLnTx/>
                <a:uFillTx/>
                <a:latin typeface="Corbel" panose="020B0503020204020204" pitchFamily="34" charset="0"/>
                <a:ea typeface="+mn-ea"/>
                <a:cs typeface="+mn-cs"/>
              </a:rPr>
              <a:t>Saved stall cycles</a:t>
            </a:r>
          </a:p>
        </p:txBody>
      </p:sp>
      <p:cxnSp>
        <p:nvCxnSpPr>
          <p:cNvPr id="56" name="Straight Arrow Connector 55">
            <a:extLst>
              <a:ext uri="{FF2B5EF4-FFF2-40B4-BE49-F238E27FC236}">
                <a16:creationId xmlns:a16="http://schemas.microsoft.com/office/drawing/2014/main" id="{2D8F14DF-C3EC-912A-C6D6-6B9DB99E76D6}"/>
              </a:ext>
            </a:extLst>
          </p:cNvPr>
          <p:cNvCxnSpPr/>
          <p:nvPr/>
        </p:nvCxnSpPr>
        <p:spPr>
          <a:xfrm>
            <a:off x="6730737" y="2734309"/>
            <a:ext cx="2216537" cy="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404E47C-A7B9-B88A-C1BC-21E738F53515}"/>
              </a:ext>
            </a:extLst>
          </p:cNvPr>
          <p:cNvSpPr txBox="1"/>
          <p:nvPr/>
        </p:nvSpPr>
        <p:spPr>
          <a:xfrm>
            <a:off x="6892975" y="2344721"/>
            <a:ext cx="19896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Processor is stalled</a:t>
            </a:r>
          </a:p>
        </p:txBody>
      </p:sp>
      <p:sp>
        <p:nvSpPr>
          <p:cNvPr id="58" name="TextBox 57">
            <a:extLst>
              <a:ext uri="{FF2B5EF4-FFF2-40B4-BE49-F238E27FC236}">
                <a16:creationId xmlns:a16="http://schemas.microsoft.com/office/drawing/2014/main" id="{4128DB59-45F1-705F-A106-30BE40651C33}"/>
              </a:ext>
            </a:extLst>
          </p:cNvPr>
          <p:cNvSpPr txBox="1"/>
          <p:nvPr/>
        </p:nvSpPr>
        <p:spPr>
          <a:xfrm>
            <a:off x="5410985" y="1702549"/>
            <a:ext cx="31021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Latency tolerance limit of ROB</a:t>
            </a:r>
          </a:p>
        </p:txBody>
      </p:sp>
      <p:sp>
        <p:nvSpPr>
          <p:cNvPr id="59" name="Freeform 58">
            <a:extLst>
              <a:ext uri="{FF2B5EF4-FFF2-40B4-BE49-F238E27FC236}">
                <a16:creationId xmlns:a16="http://schemas.microsoft.com/office/drawing/2014/main" id="{994773B6-965F-3803-F093-5BB1B520E9F6}"/>
              </a:ext>
            </a:extLst>
          </p:cNvPr>
          <p:cNvSpPr/>
          <p:nvPr/>
        </p:nvSpPr>
        <p:spPr>
          <a:xfrm>
            <a:off x="6154296" y="2080312"/>
            <a:ext cx="510455" cy="414780"/>
          </a:xfrm>
          <a:custGeom>
            <a:avLst/>
            <a:gdLst>
              <a:gd name="connsiteX0" fmla="*/ 20261 w 510455"/>
              <a:gd name="connsiteY0" fmla="*/ 0 h 414780"/>
              <a:gd name="connsiteX1" fmla="*/ 57968 w 510455"/>
              <a:gd name="connsiteY1" fmla="*/ 339365 h 414780"/>
              <a:gd name="connsiteX2" fmla="*/ 510455 w 510455"/>
              <a:gd name="connsiteY2" fmla="*/ 414780 h 414780"/>
            </a:gdLst>
            <a:ahLst/>
            <a:cxnLst>
              <a:cxn ang="0">
                <a:pos x="connsiteX0" y="connsiteY0"/>
              </a:cxn>
              <a:cxn ang="0">
                <a:pos x="connsiteX1" y="connsiteY1"/>
              </a:cxn>
              <a:cxn ang="0">
                <a:pos x="connsiteX2" y="connsiteY2"/>
              </a:cxn>
            </a:cxnLst>
            <a:rect l="l" t="t" r="r" b="b"/>
            <a:pathLst>
              <a:path w="510455" h="414780">
                <a:moveTo>
                  <a:pt x="20261" y="0"/>
                </a:moveTo>
                <a:cubicBezTo>
                  <a:pt x="-1735" y="135117"/>
                  <a:pt x="-23731" y="270235"/>
                  <a:pt x="57968" y="339365"/>
                </a:cubicBezTo>
                <a:cubicBezTo>
                  <a:pt x="139667" y="408495"/>
                  <a:pt x="325061" y="411637"/>
                  <a:pt x="510455" y="41478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Graphic 60" descr="Badge 4 with solid fill">
            <a:extLst>
              <a:ext uri="{FF2B5EF4-FFF2-40B4-BE49-F238E27FC236}">
                <a16:creationId xmlns:a16="http://schemas.microsoft.com/office/drawing/2014/main" id="{91BE7AC0-8B21-A124-1EAC-7C95EBDE78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6566" y="1518634"/>
            <a:ext cx="400004" cy="400004"/>
          </a:xfrm>
          <a:prstGeom prst="rect">
            <a:avLst/>
          </a:prstGeom>
        </p:spPr>
      </p:pic>
      <p:sp>
        <p:nvSpPr>
          <p:cNvPr id="62" name="TextBox 61">
            <a:extLst>
              <a:ext uri="{FF2B5EF4-FFF2-40B4-BE49-F238E27FC236}">
                <a16:creationId xmlns:a16="http://schemas.microsoft.com/office/drawing/2014/main" id="{6AC4AAC4-EC6A-7A5A-6DFA-DA54EE6051D8}"/>
              </a:ext>
            </a:extLst>
          </p:cNvPr>
          <p:cNvSpPr txBox="1"/>
          <p:nvPr/>
        </p:nvSpPr>
        <p:spPr>
          <a:xfrm>
            <a:off x="2537865" y="835182"/>
            <a:ext cx="8386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Predict</a:t>
            </a:r>
          </a:p>
        </p:txBody>
      </p:sp>
      <p:sp>
        <p:nvSpPr>
          <p:cNvPr id="63" name="TextBox 62">
            <a:extLst>
              <a:ext uri="{FF2B5EF4-FFF2-40B4-BE49-F238E27FC236}">
                <a16:creationId xmlns:a16="http://schemas.microsoft.com/office/drawing/2014/main" id="{18200EC3-0B86-EA51-3D9B-EADE772F9D89}"/>
              </a:ext>
            </a:extLst>
          </p:cNvPr>
          <p:cNvSpPr txBox="1"/>
          <p:nvPr/>
        </p:nvSpPr>
        <p:spPr>
          <a:xfrm>
            <a:off x="2219311" y="2368841"/>
            <a:ext cx="1000420" cy="9233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Issue a  Hermes request</a:t>
            </a:r>
          </a:p>
        </p:txBody>
      </p:sp>
      <p:sp>
        <p:nvSpPr>
          <p:cNvPr id="64" name="TextBox 63">
            <a:extLst>
              <a:ext uri="{FF2B5EF4-FFF2-40B4-BE49-F238E27FC236}">
                <a16:creationId xmlns:a16="http://schemas.microsoft.com/office/drawing/2014/main" id="{6D3CD8A0-8AC1-C57E-9B56-967F21C5EEA1}"/>
              </a:ext>
            </a:extLst>
          </p:cNvPr>
          <p:cNvSpPr txBox="1"/>
          <p:nvPr/>
        </p:nvSpPr>
        <p:spPr>
          <a:xfrm>
            <a:off x="2350723" y="4182064"/>
            <a:ext cx="62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Wait</a:t>
            </a:r>
          </a:p>
        </p:txBody>
      </p:sp>
      <p:sp>
        <p:nvSpPr>
          <p:cNvPr id="65" name="TextBox 64">
            <a:extLst>
              <a:ext uri="{FF2B5EF4-FFF2-40B4-BE49-F238E27FC236}">
                <a16:creationId xmlns:a16="http://schemas.microsoft.com/office/drawing/2014/main" id="{C907DD37-EB5D-DBBB-3476-857CC2FDE488}"/>
              </a:ext>
            </a:extLst>
          </p:cNvPr>
          <p:cNvSpPr txBox="1"/>
          <p:nvPr/>
        </p:nvSpPr>
        <p:spPr>
          <a:xfrm>
            <a:off x="329992" y="1515252"/>
            <a:ext cx="698150"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Train</a:t>
            </a:r>
          </a:p>
        </p:txBody>
      </p:sp>
      <p:sp>
        <p:nvSpPr>
          <p:cNvPr id="66" name="Rectangle 65">
            <a:extLst>
              <a:ext uri="{FF2B5EF4-FFF2-40B4-BE49-F238E27FC236}">
                <a16:creationId xmlns:a16="http://schemas.microsoft.com/office/drawing/2014/main" id="{6E8DF1D9-0188-854C-60E7-BDB9BCB66C9C}"/>
              </a:ext>
            </a:extLst>
          </p:cNvPr>
          <p:cNvSpPr/>
          <p:nvPr/>
        </p:nvSpPr>
        <p:spPr>
          <a:xfrm>
            <a:off x="4020532" y="1776030"/>
            <a:ext cx="5043081" cy="1631934"/>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ular Callout 67">
            <a:extLst>
              <a:ext uri="{FF2B5EF4-FFF2-40B4-BE49-F238E27FC236}">
                <a16:creationId xmlns:a16="http://schemas.microsoft.com/office/drawing/2014/main" id="{E4D18EAC-75E2-9A5E-C1A1-CDD4BB1E0E0F}"/>
              </a:ext>
            </a:extLst>
          </p:cNvPr>
          <p:cNvSpPr/>
          <p:nvPr/>
        </p:nvSpPr>
        <p:spPr>
          <a:xfrm>
            <a:off x="4401706" y="366784"/>
            <a:ext cx="3210187" cy="702848"/>
          </a:xfrm>
          <a:prstGeom prst="wedgeRoundRectCallout">
            <a:avLst>
              <a:gd name="adj1" fmla="val -68734"/>
              <a:gd name="adj2" fmla="val 91708"/>
              <a:gd name="adj3" fmla="val 16667"/>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Perceptron-based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off-chip load predictor</a:t>
            </a:r>
          </a:p>
        </p:txBody>
      </p:sp>
    </p:spTree>
    <p:extLst>
      <p:ext uri="{BB962C8B-B14F-4D97-AF65-F5344CB8AC3E}">
        <p14:creationId xmlns:p14="http://schemas.microsoft.com/office/powerpoint/2010/main" val="27407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3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3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0"/>
                                        <p:tgtEl>
                                          <p:spTgt spid="2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10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1000"/>
                                        <p:tgtEl>
                                          <p:spTgt spid="6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0"/>
                                        <p:tgtEl>
                                          <p:spTgt spid="5"/>
                                        </p:tgtEl>
                                      </p:cBhvr>
                                    </p:animEffect>
                                  </p:childTnLst>
                                </p:cTn>
                              </p:par>
                              <p:par>
                                <p:cTn id="36" presetID="22" presetClass="entr" presetSubtype="1" fill="hold" grpId="0" nodeType="withEffect">
                                  <p:stCondLst>
                                    <p:cond delay="100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12000"/>
                                        <p:tgtEl>
                                          <p:spTgt spid="30"/>
                                        </p:tgtEl>
                                      </p:cBhvr>
                                    </p:animEffect>
                                  </p:childTnLst>
                                </p:cTn>
                              </p:par>
                              <p:par>
                                <p:cTn id="39" presetID="22" presetClass="entr" presetSubtype="8" fill="hold" grpId="0" nodeType="withEffect">
                                  <p:stCondLst>
                                    <p:cond delay="100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24000"/>
                                        <p:tgtEl>
                                          <p:spTgt spid="33"/>
                                        </p:tgtEl>
                                      </p:cBhvr>
                                    </p:animEffect>
                                  </p:childTnLst>
                                </p:cTn>
                              </p:par>
                              <p:par>
                                <p:cTn id="42" presetID="22" presetClass="entr" presetSubtype="1" fill="hold" grpId="0" nodeType="withEffect">
                                  <p:stCondLst>
                                    <p:cond delay="500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10000"/>
                                        <p:tgtEl>
                                          <p:spTgt spid="28"/>
                                        </p:tgtEl>
                                      </p:cBhvr>
                                    </p:animEffect>
                                  </p:childTnLst>
                                </p:cTn>
                              </p:par>
                              <p:par>
                                <p:cTn id="45" presetID="22" presetClass="entr" presetSubtype="8" fill="hold" grpId="0" nodeType="withEffect">
                                  <p:stCondLst>
                                    <p:cond delay="500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10000"/>
                                        <p:tgtEl>
                                          <p:spTgt spid="32"/>
                                        </p:tgtEl>
                                      </p:cBhvr>
                                    </p:animEffect>
                                  </p:childTnLst>
                                </p:cTn>
                              </p:par>
                              <p:par>
                                <p:cTn id="48" presetID="22" presetClass="entr" presetSubtype="4" fill="hold" grpId="0" nodeType="withEffect">
                                  <p:stCondLst>
                                    <p:cond delay="1300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12000"/>
                                        <p:tgtEl>
                                          <p:spTgt spid="45"/>
                                        </p:tgtEl>
                                      </p:cBhvr>
                                    </p:animEffect>
                                  </p:childTnLst>
                                </p:cTn>
                              </p:par>
                              <p:par>
                                <p:cTn id="51" presetID="22" presetClass="entr" presetSubtype="1" fill="hold" grpId="0" nodeType="withEffect">
                                  <p:stCondLst>
                                    <p:cond delay="1500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2000"/>
                                        <p:tgtEl>
                                          <p:spTgt spid="29"/>
                                        </p:tgtEl>
                                      </p:cBhvr>
                                    </p:animEffect>
                                  </p:childTnLst>
                                </p:cTn>
                              </p:par>
                              <p:par>
                                <p:cTn id="54" presetID="10" presetClass="entr" presetSubtype="0" fill="hold" nodeType="withEffect">
                                  <p:stCondLst>
                                    <p:cond delay="1500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2000"/>
                                        <p:tgtEl>
                                          <p:spTgt spid="44"/>
                                        </p:tgtEl>
                                      </p:cBhvr>
                                    </p:animEffect>
                                  </p:childTnLst>
                                </p:cTn>
                              </p:par>
                              <p:par>
                                <p:cTn id="57" presetID="10" presetClass="entr" presetSubtype="0" fill="hold" grpId="0" nodeType="withEffect">
                                  <p:stCondLst>
                                    <p:cond delay="1500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20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 grpId="0" animBg="1"/>
      <p:bldP spid="5" grpId="0" animBg="1"/>
      <p:bldP spid="32" grpId="0" animBg="1"/>
      <p:bldP spid="33" grpId="0" animBg="1"/>
      <p:bldP spid="34" grpId="0" animBg="1"/>
      <p:bldP spid="40" grpId="0" animBg="1"/>
      <p:bldP spid="45" grpId="0" animBg="1"/>
      <p:bldP spid="46" grpId="0" animBg="1"/>
      <p:bldP spid="47" grpId="0" animBg="1"/>
      <p:bldP spid="48" grpId="0" animBg="1"/>
      <p:bldP spid="49" grpId="0" animBg="1"/>
      <p:bldP spid="54" grpId="0"/>
      <p:bldP spid="62" grpId="0"/>
      <p:bldP spid="63" grpId="0"/>
      <p:bldP spid="64" grpId="0"/>
      <p:bldP spid="6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ABF8E1-3EE5-CD08-7BC2-3D6BF1C04D9B}"/>
              </a:ext>
            </a:extLst>
          </p:cNvPr>
          <p:cNvSpPr>
            <a:spLocks noGrp="1"/>
          </p:cNvSpPr>
          <p:nvPr>
            <p:ph type="title"/>
          </p:nvPr>
        </p:nvSpPr>
        <p:spPr/>
        <p:txBody>
          <a:bodyPr/>
          <a:lstStyle/>
          <a:p>
            <a:r>
              <a:rPr lang="en-US" sz="3600" dirty="0">
                <a:latin typeface="Corbel" panose="020B0503020204020204" pitchFamily="34" charset="0"/>
              </a:rPr>
              <a:t>Designing the Off-Chip Load Predictor</a:t>
            </a:r>
          </a:p>
        </p:txBody>
      </p:sp>
      <p:sp>
        <p:nvSpPr>
          <p:cNvPr id="45" name="Rounded Rectangle 44">
            <a:extLst>
              <a:ext uri="{FF2B5EF4-FFF2-40B4-BE49-F238E27FC236}">
                <a16:creationId xmlns:a16="http://schemas.microsoft.com/office/drawing/2014/main" id="{4C092771-C848-B28C-626D-C71D1B1C6800}"/>
              </a:ext>
            </a:extLst>
          </p:cNvPr>
          <p:cNvSpPr/>
          <p:nvPr/>
        </p:nvSpPr>
        <p:spPr>
          <a:xfrm>
            <a:off x="281655" y="2316753"/>
            <a:ext cx="3380540" cy="454036"/>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Tracking cache contents</a:t>
            </a:r>
            <a:endParaRPr kumimoji="0" lang="en-US" sz="2400" b="0"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46" name="Rounded Rectangle 45">
            <a:extLst>
              <a:ext uri="{FF2B5EF4-FFF2-40B4-BE49-F238E27FC236}">
                <a16:creationId xmlns:a16="http://schemas.microsoft.com/office/drawing/2014/main" id="{7BF1D9AF-4DB8-1AD6-E66C-72B54400F0FC}"/>
              </a:ext>
            </a:extLst>
          </p:cNvPr>
          <p:cNvSpPr/>
          <p:nvPr/>
        </p:nvSpPr>
        <p:spPr>
          <a:xfrm>
            <a:off x="241785" y="5192892"/>
            <a:ext cx="4539403" cy="454036"/>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Corbel" panose="020B0503020204020204" pitchFamily="34" charset="0"/>
                <a:ea typeface="+mn-ea"/>
                <a:cs typeface="+mn-cs"/>
              </a:rPr>
              <a:t>Learning from program behavior</a:t>
            </a:r>
          </a:p>
        </p:txBody>
      </p:sp>
      <p:sp>
        <p:nvSpPr>
          <p:cNvPr id="87" name="Rectangle 86">
            <a:extLst>
              <a:ext uri="{FF2B5EF4-FFF2-40B4-BE49-F238E27FC236}">
                <a16:creationId xmlns:a16="http://schemas.microsoft.com/office/drawing/2014/main" id="{E03AF6B2-0716-380C-F8A7-DB02D33139D6}"/>
              </a:ext>
            </a:extLst>
          </p:cNvPr>
          <p:cNvSpPr/>
          <p:nvPr/>
        </p:nvSpPr>
        <p:spPr>
          <a:xfrm>
            <a:off x="8487715" y="2294166"/>
            <a:ext cx="525770" cy="163315"/>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4453CBD-9E27-10FF-94AD-58E2DE2333F1}"/>
              </a:ext>
            </a:extLst>
          </p:cNvPr>
          <p:cNvPicPr>
            <a:picLocks noChangeAspect="1"/>
          </p:cNvPicPr>
          <p:nvPr/>
        </p:nvPicPr>
        <p:blipFill rotWithShape="1">
          <a:blip r:embed="rId3"/>
          <a:srcRect t="5813" b="8029"/>
          <a:stretch/>
        </p:blipFill>
        <p:spPr>
          <a:xfrm>
            <a:off x="7193558" y="3223910"/>
            <a:ext cx="1798642" cy="1202553"/>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C26C22A3-A383-A8F2-5DF7-66B31CEC2D92}"/>
              </a:ext>
            </a:extLst>
          </p:cNvPr>
          <p:cNvSpPr txBox="1"/>
          <p:nvPr/>
        </p:nvSpPr>
        <p:spPr>
          <a:xfrm>
            <a:off x="165694" y="3326886"/>
            <a:ext cx="5803305" cy="2031325"/>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Large</a:t>
            </a: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metadata</a:t>
            </a:r>
          </a:p>
          <a:p>
            <a:pPr marL="742950" marR="0" lvl="1" indent="-28575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Metadata size increases with cache hierarchy size</a:t>
            </a:r>
          </a:p>
          <a:p>
            <a:pPr marL="742950" marR="0" lvl="1" indent="-285750" algn="l" defTabSz="457200" rtl="0" eaLnBrk="1" fontAlgn="auto" latinLnBrk="0" hangingPunct="1">
              <a:lnSpc>
                <a:spcPct val="100000"/>
              </a:lnSpc>
              <a:spcBef>
                <a:spcPts val="0"/>
              </a:spcBef>
              <a:spcAft>
                <a:spcPts val="0"/>
              </a:spcAft>
              <a:buClrTx/>
              <a:buSzTx/>
              <a:buFont typeface="Wingdings" pitchFamily="2" charset="2"/>
              <a:buChar char="§"/>
              <a:tabLst/>
              <a:defRPr/>
            </a:pPr>
            <a:endParaRPr kumimoji="0" lang="en-US" sz="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457200" marR="0" lvl="1" indent="0" algn="l" defTabSz="457200" rtl="0" eaLnBrk="1" fontAlgn="auto" latinLnBrk="0" hangingPunct="1">
              <a:lnSpc>
                <a:spcPct val="100000"/>
              </a:lnSpc>
              <a:spcBef>
                <a:spcPts val="0"/>
              </a:spcBef>
              <a:spcAft>
                <a:spcPts val="0"/>
              </a:spcAft>
              <a:buClr>
                <a:prstClr val="white"/>
              </a:buClr>
              <a:buSzTx/>
              <a:buFontTx/>
              <a:buNone/>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May need to track </a:t>
            </a:r>
            <a:r>
              <a:rPr kumimoji="0" lang="en-US" sz="24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all</a:t>
            </a: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cache operations</a:t>
            </a:r>
          </a:p>
          <a:p>
            <a:pPr marL="742950" marR="0" lvl="1" indent="-285750" algn="l" defTabSz="457200" rtl="0" eaLnBrk="1" fontAlgn="auto" latinLnBrk="0" hangingPunct="1">
              <a:lnSpc>
                <a:spcPct val="100000"/>
              </a:lnSpc>
              <a:spcBef>
                <a:spcPts val="0"/>
              </a:spcBef>
              <a:spcAft>
                <a:spcPts val="0"/>
              </a:spcAft>
              <a:buClr>
                <a:prstClr val="black"/>
              </a:buClr>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Gets complex depending on the cache hierarchy configuration (e.g., inclusivity, bypassing,…)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2BCF18F-0624-D90E-6C71-BCD4B9D82310}"/>
              </a:ext>
            </a:extLst>
          </p:cNvPr>
          <p:cNvSpPr txBox="1"/>
          <p:nvPr/>
        </p:nvSpPr>
        <p:spPr>
          <a:xfrm>
            <a:off x="165695" y="5748748"/>
            <a:ext cx="5480988" cy="384721"/>
          </a:xfrm>
          <a:prstGeom prst="rect">
            <a:avLst/>
          </a:prstGeom>
          <a:noFill/>
        </p:spPr>
        <p:txBody>
          <a:bodyPr wrap="none" rtlCol="0">
            <a:spAutoFit/>
          </a:bodyPr>
          <a:lstStyle/>
          <a:p>
            <a:pPr marL="457200" marR="0" lvl="1" indent="-449263"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orbel" panose="020B0503020204020204" pitchFamily="34" charset="0"/>
                <a:ea typeface="+mn-ea"/>
                <a:cs typeface="+mn-cs"/>
              </a:rPr>
              <a:t>Correlate different program features</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with off-chip loads</a:t>
            </a:r>
            <a:endPar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457200" marR="0" lvl="1" indent="-185738" algn="l" defTabSz="4572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E3A89602-2937-EF6E-3B63-C01226B05DE4}"/>
              </a:ext>
            </a:extLst>
          </p:cNvPr>
          <p:cNvSpPr txBox="1"/>
          <p:nvPr/>
        </p:nvSpPr>
        <p:spPr>
          <a:xfrm>
            <a:off x="244389" y="2763840"/>
            <a:ext cx="60232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MissMap</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Loh</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MICRO’11]</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for the </a:t>
            </a:r>
            <a:r>
              <a:rPr kumimoji="0" lang="en-US" sz="12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DRAM cache</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D2D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Sembrant</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ISCA’14]</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D2M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Sembrant</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HPCA’17]</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LP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[Jalili+, HPCA’22]</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for the </a:t>
            </a:r>
            <a:r>
              <a:rPr kumimoji="0" lang="en-US" sz="12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cache hierarchy</a:t>
            </a:r>
          </a:p>
        </p:txBody>
      </p:sp>
      <p:pic>
        <p:nvPicPr>
          <p:cNvPr id="89" name="Graphic 88" descr="Badge Cross with solid fill">
            <a:extLst>
              <a:ext uri="{FF2B5EF4-FFF2-40B4-BE49-F238E27FC236}">
                <a16:creationId xmlns:a16="http://schemas.microsoft.com/office/drawing/2014/main" id="{F6BFE5D1-5B15-23CE-46AA-0BDC831BDD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787" y="3336796"/>
            <a:ext cx="454036" cy="454036"/>
          </a:xfrm>
          <a:prstGeom prst="rect">
            <a:avLst/>
          </a:prstGeom>
        </p:spPr>
      </p:pic>
      <p:pic>
        <p:nvPicPr>
          <p:cNvPr id="90" name="Graphic 89" descr="Badge Cross with solid fill">
            <a:extLst>
              <a:ext uri="{FF2B5EF4-FFF2-40B4-BE49-F238E27FC236}">
                <a16:creationId xmlns:a16="http://schemas.microsoft.com/office/drawing/2014/main" id="{5489464E-0573-C6F2-2017-2B4DA032A4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787" y="4099654"/>
            <a:ext cx="454036" cy="454036"/>
          </a:xfrm>
          <a:prstGeom prst="rect">
            <a:avLst/>
          </a:prstGeom>
        </p:spPr>
      </p:pic>
      <p:sp>
        <p:nvSpPr>
          <p:cNvPr id="5" name="Rounded Rectangle 4">
            <a:extLst>
              <a:ext uri="{FF2B5EF4-FFF2-40B4-BE49-F238E27FC236}">
                <a16:creationId xmlns:a16="http://schemas.microsoft.com/office/drawing/2014/main" id="{E53E5183-8064-C150-4A68-D3135980D660}"/>
              </a:ext>
            </a:extLst>
          </p:cNvPr>
          <p:cNvSpPr/>
          <p:nvPr/>
        </p:nvSpPr>
        <p:spPr>
          <a:xfrm>
            <a:off x="281654" y="901937"/>
            <a:ext cx="3541045" cy="454036"/>
          </a:xfrm>
          <a:prstGeom prst="roundRect">
            <a:avLst>
              <a:gd name="adj" fmla="val 6884"/>
            </a:avLst>
          </a:prstGeom>
          <a:solidFill>
            <a:schemeClr val="accent4">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History-based prediction</a:t>
            </a:r>
            <a:endParaRPr kumimoji="0" lang="en-US" sz="24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6" name="TextBox 5">
            <a:extLst>
              <a:ext uri="{FF2B5EF4-FFF2-40B4-BE49-F238E27FC236}">
                <a16:creationId xmlns:a16="http://schemas.microsoft.com/office/drawing/2014/main" id="{F4479EC9-6F7F-9487-D66C-FA9136F93B46}"/>
              </a:ext>
            </a:extLst>
          </p:cNvPr>
          <p:cNvSpPr txBox="1"/>
          <p:nvPr/>
        </p:nvSpPr>
        <p:spPr>
          <a:xfrm>
            <a:off x="236842" y="1377620"/>
            <a:ext cx="367475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HMP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Yoaz</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ISCA’99]</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for the </a:t>
            </a:r>
            <a:r>
              <a:rPr kumimoji="0" lang="en-US" sz="12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L1-D cache</a:t>
            </a:r>
          </a:p>
        </p:txBody>
      </p:sp>
      <p:sp>
        <p:nvSpPr>
          <p:cNvPr id="7" name="TextBox 6">
            <a:extLst>
              <a:ext uri="{FF2B5EF4-FFF2-40B4-BE49-F238E27FC236}">
                <a16:creationId xmlns:a16="http://schemas.microsoft.com/office/drawing/2014/main" id="{03D15950-69A5-9549-41D6-49932C7551F0}"/>
              </a:ext>
            </a:extLst>
          </p:cNvPr>
          <p:cNvSpPr txBox="1"/>
          <p:nvPr/>
        </p:nvSpPr>
        <p:spPr>
          <a:xfrm>
            <a:off x="250377" y="1595356"/>
            <a:ext cx="58033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Using </a:t>
            </a:r>
            <a:r>
              <a:rPr kumimoji="0" lang="en-US" sz="1800" b="1" i="0" u="none" strike="noStrike" kern="1200" cap="none" spc="0" normalizeH="0" baseline="0" noProof="0" dirty="0">
                <a:ln>
                  <a:noFill/>
                </a:ln>
                <a:solidFill>
                  <a:srgbClr val="FFC000">
                    <a:lumMod val="75000"/>
                  </a:srgbClr>
                </a:solidFill>
                <a:effectLst/>
                <a:uLnTx/>
                <a:uFillTx/>
                <a:latin typeface="Corbel" panose="020B0503020204020204" pitchFamily="34" charset="0"/>
                <a:ea typeface="+mn-ea"/>
                <a:cs typeface="+mn-cs"/>
              </a:rPr>
              <a:t>branch-predictor-like</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hybrid predictor: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Global, </a:t>
            </a:r>
            <a:r>
              <a:rPr kumimoji="0" lang="en-US" sz="1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Gshare</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US" sz="1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GSkew</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11" name="Picture 10">
            <a:extLst>
              <a:ext uri="{FF2B5EF4-FFF2-40B4-BE49-F238E27FC236}">
                <a16:creationId xmlns:a16="http://schemas.microsoft.com/office/drawing/2014/main" id="{A4BBA4BF-58E8-5096-CC40-72D519682E08}"/>
              </a:ext>
            </a:extLst>
          </p:cNvPr>
          <p:cNvPicPr>
            <a:picLocks noChangeAspect="1"/>
          </p:cNvPicPr>
          <p:nvPr/>
        </p:nvPicPr>
        <p:blipFill>
          <a:blip r:embed="rId6"/>
          <a:stretch>
            <a:fillRect/>
          </a:stretch>
        </p:blipFill>
        <p:spPr>
          <a:xfrm>
            <a:off x="6628612" y="1037521"/>
            <a:ext cx="2384873" cy="1202554"/>
          </a:xfrm>
          <a:prstGeom prst="rect">
            <a:avLst/>
          </a:prstGeom>
          <a:ln>
            <a:solidFill>
              <a:schemeClr val="tx1"/>
            </a:solidFill>
          </a:ln>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9C100EE6-EBD1-171B-C8DF-2DE8253CA946}"/>
              </a:ext>
            </a:extLst>
          </p:cNvPr>
          <p:cNvSpPr/>
          <p:nvPr/>
        </p:nvSpPr>
        <p:spPr>
          <a:xfrm>
            <a:off x="165694" y="6419954"/>
            <a:ext cx="1104306" cy="270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E67B5B9-6BB0-5827-8CA0-1CA4C341F213}"/>
              </a:ext>
            </a:extLst>
          </p:cNvPr>
          <p:cNvSpPr txBox="1"/>
          <p:nvPr/>
        </p:nvSpPr>
        <p:spPr>
          <a:xfrm>
            <a:off x="639944" y="6154674"/>
            <a:ext cx="231024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Low storage overhead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8937A94-4687-B41F-3E9C-3D4444FF0F3F}"/>
              </a:ext>
            </a:extLst>
          </p:cNvPr>
          <p:cNvSpPr txBox="1"/>
          <p:nvPr/>
        </p:nvSpPr>
        <p:spPr>
          <a:xfrm>
            <a:off x="3430896" y="6154674"/>
            <a:ext cx="236955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Low design complexity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Graphic 15" descr="Badge Tick with solid fill">
            <a:extLst>
              <a:ext uri="{FF2B5EF4-FFF2-40B4-BE49-F238E27FC236}">
                <a16:creationId xmlns:a16="http://schemas.microsoft.com/office/drawing/2014/main" id="{2C306617-1F96-CBD7-65CA-8C30989940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739" y="6072180"/>
            <a:ext cx="540105" cy="540105"/>
          </a:xfrm>
          <a:prstGeom prst="rect">
            <a:avLst/>
          </a:prstGeom>
        </p:spPr>
      </p:pic>
      <p:pic>
        <p:nvPicPr>
          <p:cNvPr id="17" name="Graphic 16" descr="Badge Tick with solid fill">
            <a:extLst>
              <a:ext uri="{FF2B5EF4-FFF2-40B4-BE49-F238E27FC236}">
                <a16:creationId xmlns:a16="http://schemas.microsoft.com/office/drawing/2014/main" id="{CC91DAB0-734F-E247-769F-873DAE18FC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82297" y="6069287"/>
            <a:ext cx="540105" cy="540105"/>
          </a:xfrm>
          <a:prstGeom prst="rect">
            <a:avLst/>
          </a:prstGeom>
        </p:spPr>
      </p:pic>
      <p:pic>
        <p:nvPicPr>
          <p:cNvPr id="19" name="Picture 18">
            <a:extLst>
              <a:ext uri="{FF2B5EF4-FFF2-40B4-BE49-F238E27FC236}">
                <a16:creationId xmlns:a16="http://schemas.microsoft.com/office/drawing/2014/main" id="{E08542D5-4710-771C-FDA8-91ADCF1053D5}"/>
              </a:ext>
            </a:extLst>
          </p:cNvPr>
          <p:cNvPicPr>
            <a:picLocks noChangeAspect="1"/>
          </p:cNvPicPr>
          <p:nvPr/>
        </p:nvPicPr>
        <p:blipFill rotWithShape="1">
          <a:blip r:embed="rId9"/>
          <a:srcRect l="7027" t="9610" r="7027" b="17739"/>
          <a:stretch/>
        </p:blipFill>
        <p:spPr>
          <a:xfrm>
            <a:off x="6542329" y="5192892"/>
            <a:ext cx="2405784" cy="1437822"/>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4C2DF75-4976-5E67-5FDB-0520DA229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6683" y="983789"/>
            <a:ext cx="1169638" cy="1169638"/>
          </a:xfrm>
          <a:prstGeom prst="rect">
            <a:avLst/>
          </a:prstGeom>
        </p:spPr>
      </p:pic>
      <p:pic>
        <p:nvPicPr>
          <p:cNvPr id="12" name="Picture 11">
            <a:extLst>
              <a:ext uri="{FF2B5EF4-FFF2-40B4-BE49-F238E27FC236}">
                <a16:creationId xmlns:a16="http://schemas.microsoft.com/office/drawing/2014/main" id="{A9DF3D66-F008-8EE7-00F6-93FEC7C8F8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6683" y="3349296"/>
            <a:ext cx="1169638" cy="1169638"/>
          </a:xfrm>
          <a:prstGeom prst="rect">
            <a:avLst/>
          </a:prstGeom>
        </p:spPr>
      </p:pic>
      <p:sp>
        <p:nvSpPr>
          <p:cNvPr id="23" name="Rectangle 22">
            <a:extLst>
              <a:ext uri="{FF2B5EF4-FFF2-40B4-BE49-F238E27FC236}">
                <a16:creationId xmlns:a16="http://schemas.microsoft.com/office/drawing/2014/main" id="{53D606B1-5ED0-4419-8B48-EA48147B741E}"/>
              </a:ext>
            </a:extLst>
          </p:cNvPr>
          <p:cNvSpPr/>
          <p:nvPr/>
        </p:nvSpPr>
        <p:spPr>
          <a:xfrm>
            <a:off x="-165100" y="885784"/>
            <a:ext cx="9474200" cy="417806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a:extLst>
              <a:ext uri="{FF2B5EF4-FFF2-40B4-BE49-F238E27FC236}">
                <a16:creationId xmlns:a16="http://schemas.microsoft.com/office/drawing/2014/main" id="{2DDA742E-64A7-52B8-6359-43B8C9E07C86}"/>
              </a:ext>
            </a:extLst>
          </p:cNvPr>
          <p:cNvSpPr/>
          <p:nvPr/>
        </p:nvSpPr>
        <p:spPr>
          <a:xfrm>
            <a:off x="-285750" y="2093306"/>
            <a:ext cx="9715499" cy="1612651"/>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POPET provides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both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higher accuracy</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and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higher performance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than predictors inspired from these previous works</a:t>
            </a:r>
            <a:endPar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26120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 grpId="0"/>
      <p:bldP spid="14" grpId="0"/>
      <p:bldP spid="15" grpId="0"/>
      <p:bldP spid="23" grpId="0" animBg="1"/>
      <p:bldP spid="2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D60C1-A1C6-344A-B6B9-D168248305CE}"/>
              </a:ext>
            </a:extLst>
          </p:cNvPr>
          <p:cNvSpPr>
            <a:spLocks noGrp="1"/>
          </p:cNvSpPr>
          <p:nvPr>
            <p:ph type="title"/>
          </p:nvPr>
        </p:nvSpPr>
        <p:spPr/>
        <p:txBody>
          <a:bodyPr/>
          <a:lstStyle/>
          <a:p>
            <a:r>
              <a:rPr lang="en-US" sz="3200" dirty="0">
                <a:solidFill>
                  <a:srgbClr val="C00000"/>
                </a:solidFill>
                <a:latin typeface="Corbel" panose="020B0503020204020204" pitchFamily="34" charset="0"/>
              </a:rPr>
              <a:t>POPET</a:t>
            </a:r>
            <a:r>
              <a:rPr lang="en-US" sz="3200" dirty="0">
                <a:latin typeface="Corbel" panose="020B0503020204020204" pitchFamily="34" charset="0"/>
              </a:rPr>
              <a:t>: Perceptron-Based Off-Chip Predictor</a:t>
            </a:r>
          </a:p>
        </p:txBody>
      </p:sp>
      <p:sp>
        <p:nvSpPr>
          <p:cNvPr id="5" name="Content Placeholder 4">
            <a:extLst>
              <a:ext uri="{FF2B5EF4-FFF2-40B4-BE49-F238E27FC236}">
                <a16:creationId xmlns:a16="http://schemas.microsoft.com/office/drawing/2014/main" id="{D6D62F83-18E9-8862-1D5C-172C8B53FF35}"/>
              </a:ext>
            </a:extLst>
          </p:cNvPr>
          <p:cNvSpPr>
            <a:spLocks noGrp="1"/>
          </p:cNvSpPr>
          <p:nvPr>
            <p:ph idx="1"/>
          </p:nvPr>
        </p:nvSpPr>
        <p:spPr/>
        <p:txBody>
          <a:bodyPr>
            <a:normAutofit/>
          </a:bodyPr>
          <a:lstStyle/>
          <a:p>
            <a:r>
              <a:rPr lang="en-US" sz="2400" dirty="0">
                <a:solidFill>
                  <a:srgbClr val="0000FF"/>
                </a:solidFill>
                <a:latin typeface="Corbel" panose="020B0503020204020204" pitchFamily="34" charset="0"/>
              </a:rPr>
              <a:t>Multi-feature</a:t>
            </a:r>
            <a:r>
              <a:rPr lang="en-US" sz="2400" dirty="0">
                <a:latin typeface="Corbel" panose="020B0503020204020204" pitchFamily="34" charset="0"/>
              </a:rPr>
              <a:t> hashed perceptron model</a:t>
            </a:r>
            <a:r>
              <a:rPr lang="en-US" sz="2400" baseline="30000" dirty="0">
                <a:solidFill>
                  <a:schemeClr val="bg2">
                    <a:lumMod val="50000"/>
                  </a:schemeClr>
                </a:solidFill>
                <a:latin typeface="Corbel" panose="020B0503020204020204" pitchFamily="34" charset="0"/>
              </a:rPr>
              <a:t>[1]</a:t>
            </a:r>
          </a:p>
          <a:p>
            <a:pPr marL="533400" lvl="1"/>
            <a:r>
              <a:rPr lang="en-US" sz="2000" dirty="0">
                <a:latin typeface="Corbel" panose="020B0503020204020204" pitchFamily="34" charset="0"/>
              </a:rPr>
              <a:t>Each feature has its own </a:t>
            </a:r>
            <a:r>
              <a:rPr lang="en-US" sz="2000" i="1" dirty="0">
                <a:solidFill>
                  <a:srgbClr val="B40003"/>
                </a:solidFill>
                <a:latin typeface="Corbel" panose="020B0503020204020204" pitchFamily="34" charset="0"/>
              </a:rPr>
              <a:t>weight table</a:t>
            </a:r>
          </a:p>
          <a:p>
            <a:pPr marL="800100" lvl="2"/>
            <a:r>
              <a:rPr lang="en-US" sz="1900" dirty="0">
                <a:latin typeface="Corbel" panose="020B0503020204020204" pitchFamily="34" charset="0"/>
              </a:rPr>
              <a:t>Stores </a:t>
            </a:r>
            <a:r>
              <a:rPr lang="en-US" sz="1900" dirty="0">
                <a:solidFill>
                  <a:srgbClr val="C00000"/>
                </a:solidFill>
                <a:latin typeface="Corbel" panose="020B0503020204020204" pitchFamily="34" charset="0"/>
              </a:rPr>
              <a:t>correlation</a:t>
            </a:r>
            <a:r>
              <a:rPr lang="en-US" sz="1900" dirty="0">
                <a:latin typeface="Corbel" panose="020B0503020204020204" pitchFamily="34" charset="0"/>
              </a:rPr>
              <a:t> between </a:t>
            </a:r>
            <a:r>
              <a:rPr lang="en-US" sz="1900" dirty="0">
                <a:solidFill>
                  <a:srgbClr val="C00000"/>
                </a:solidFill>
                <a:latin typeface="Corbel" panose="020B0503020204020204" pitchFamily="34" charset="0"/>
              </a:rPr>
              <a:t>feature value</a:t>
            </a:r>
            <a:r>
              <a:rPr lang="en-US" sz="1900" dirty="0">
                <a:latin typeface="Corbel" panose="020B0503020204020204" pitchFamily="34" charset="0"/>
              </a:rPr>
              <a:t> and </a:t>
            </a:r>
            <a:r>
              <a:rPr lang="en-US" sz="1900" dirty="0">
                <a:solidFill>
                  <a:srgbClr val="C00000"/>
                </a:solidFill>
                <a:latin typeface="Corbel" panose="020B0503020204020204" pitchFamily="34" charset="0"/>
              </a:rPr>
              <a:t>off-chip prediction</a:t>
            </a:r>
          </a:p>
        </p:txBody>
      </p:sp>
      <p:pic>
        <p:nvPicPr>
          <p:cNvPr id="9" name="Picture 8">
            <a:extLst>
              <a:ext uri="{FF2B5EF4-FFF2-40B4-BE49-F238E27FC236}">
                <a16:creationId xmlns:a16="http://schemas.microsoft.com/office/drawing/2014/main" id="{590E4999-DC3E-C848-67A9-50F320F10042}"/>
              </a:ext>
            </a:extLst>
          </p:cNvPr>
          <p:cNvPicPr>
            <a:picLocks noChangeAspect="1"/>
          </p:cNvPicPr>
          <p:nvPr/>
        </p:nvPicPr>
        <p:blipFill rotWithShape="1">
          <a:blip r:embed="rId3">
            <a:extLst>
              <a:ext uri="{28A0092B-C50C-407E-A947-70E740481C1C}">
                <a14:useLocalDpi xmlns:a14="http://schemas.microsoft.com/office/drawing/2010/main" val="0"/>
              </a:ext>
            </a:extLst>
          </a:blip>
          <a:srcRect t="9618"/>
          <a:stretch/>
        </p:blipFill>
        <p:spPr>
          <a:xfrm>
            <a:off x="730112" y="2139884"/>
            <a:ext cx="7772400" cy="4134070"/>
          </a:xfrm>
          <a:prstGeom prst="rect">
            <a:avLst/>
          </a:prstGeom>
        </p:spPr>
      </p:pic>
      <p:sp>
        <p:nvSpPr>
          <p:cNvPr id="25" name="Rectangle 24">
            <a:extLst>
              <a:ext uri="{FF2B5EF4-FFF2-40B4-BE49-F238E27FC236}">
                <a16:creationId xmlns:a16="http://schemas.microsoft.com/office/drawing/2014/main" id="{F4E09A06-DAC2-5AE1-A87F-8A567A54F277}"/>
              </a:ext>
            </a:extLst>
          </p:cNvPr>
          <p:cNvSpPr/>
          <p:nvPr/>
        </p:nvSpPr>
        <p:spPr>
          <a:xfrm>
            <a:off x="1978689" y="2139883"/>
            <a:ext cx="1583498" cy="4062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2DDE5C7-D849-758C-846B-CB87605453B5}"/>
              </a:ext>
            </a:extLst>
          </p:cNvPr>
          <p:cNvSpPr/>
          <p:nvPr/>
        </p:nvSpPr>
        <p:spPr>
          <a:xfrm>
            <a:off x="4616312" y="2139883"/>
            <a:ext cx="2715696" cy="4062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FCD66A2-8306-18B1-48F0-07942BDC6A2F}"/>
              </a:ext>
            </a:extLst>
          </p:cNvPr>
          <p:cNvSpPr/>
          <p:nvPr/>
        </p:nvSpPr>
        <p:spPr>
          <a:xfrm>
            <a:off x="7332008" y="3445114"/>
            <a:ext cx="1425493" cy="16221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8F66C74-476B-9CE8-57C3-1D1AE6BE3277}"/>
              </a:ext>
            </a:extLst>
          </p:cNvPr>
          <p:cNvSpPr txBox="1"/>
          <p:nvPr/>
        </p:nvSpPr>
        <p:spPr>
          <a:xfrm>
            <a:off x="1232452" y="6461787"/>
            <a:ext cx="721676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[1] D. </a:t>
            </a:r>
            <a:r>
              <a:rPr kumimoji="0" lang="en-IN"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Tarjan</a:t>
            </a: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and K. </a:t>
            </a:r>
            <a:r>
              <a:rPr kumimoji="0" lang="en-IN"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Skadron</a:t>
            </a: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“Merging Path and </a:t>
            </a:r>
            <a:r>
              <a:rPr kumimoji="0" lang="en-IN"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Gshare</a:t>
            </a: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Indexing in Perceptron Branch Prediction,” TACO, 2005</a:t>
            </a:r>
          </a:p>
        </p:txBody>
      </p:sp>
      <p:pic>
        <p:nvPicPr>
          <p:cNvPr id="14" name="Picture 13">
            <a:extLst>
              <a:ext uri="{FF2B5EF4-FFF2-40B4-BE49-F238E27FC236}">
                <a16:creationId xmlns:a16="http://schemas.microsoft.com/office/drawing/2014/main" id="{4D307935-2A27-C406-CDCD-D219F8057A41}"/>
              </a:ext>
            </a:extLst>
          </p:cNvPr>
          <p:cNvPicPr>
            <a:picLocks noChangeAspect="1"/>
          </p:cNvPicPr>
          <p:nvPr/>
        </p:nvPicPr>
        <p:blipFill>
          <a:blip r:embed="rId4"/>
          <a:stretch>
            <a:fillRect/>
          </a:stretch>
        </p:blipFill>
        <p:spPr>
          <a:xfrm>
            <a:off x="7582959" y="936172"/>
            <a:ext cx="1392030" cy="2118527"/>
          </a:xfrm>
          <a:prstGeom prst="rect">
            <a:avLst/>
          </a:prstGeom>
        </p:spPr>
      </p:pic>
      <p:sp>
        <p:nvSpPr>
          <p:cNvPr id="15" name="Rectangle 14">
            <a:extLst>
              <a:ext uri="{FF2B5EF4-FFF2-40B4-BE49-F238E27FC236}">
                <a16:creationId xmlns:a16="http://schemas.microsoft.com/office/drawing/2014/main" id="{EE16EA6C-5661-B63E-395F-E7C9C7C90C99}"/>
              </a:ext>
            </a:extLst>
          </p:cNvPr>
          <p:cNvSpPr/>
          <p:nvPr/>
        </p:nvSpPr>
        <p:spPr>
          <a:xfrm>
            <a:off x="7535631" y="919753"/>
            <a:ext cx="991778" cy="2150277"/>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56DF849-1F80-8452-44FB-2CEC0E82FE35}"/>
              </a:ext>
            </a:extLst>
          </p:cNvPr>
          <p:cNvSpPr/>
          <p:nvPr/>
        </p:nvSpPr>
        <p:spPr>
          <a:xfrm>
            <a:off x="8527409" y="1266739"/>
            <a:ext cx="494908" cy="180329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6EAF758-7154-673C-43C1-58D680DD1051}"/>
              </a:ext>
            </a:extLst>
          </p:cNvPr>
          <p:cNvSpPr/>
          <p:nvPr/>
        </p:nvSpPr>
        <p:spPr>
          <a:xfrm>
            <a:off x="8340257" y="897166"/>
            <a:ext cx="525770" cy="163315"/>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CD609918-F312-1061-5114-FB0BCEE2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5489" y="857772"/>
            <a:ext cx="999290" cy="817933"/>
          </a:xfrm>
          <a:prstGeom prst="rect">
            <a:avLst/>
          </a:prstGeom>
          <a:ln>
            <a:noFill/>
          </a:ln>
        </p:spPr>
      </p:pic>
    </p:spTree>
    <p:extLst>
      <p:ext uri="{BB962C8B-B14F-4D97-AF65-F5344CB8AC3E}">
        <p14:creationId xmlns:p14="http://schemas.microsoft.com/office/powerpoint/2010/main" val="1985717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AB9E1-892F-A443-8E69-8B7CF9682BB9}"/>
              </a:ext>
            </a:extLst>
          </p:cNvPr>
          <p:cNvSpPr>
            <a:spLocks noGrp="1"/>
          </p:cNvSpPr>
          <p:nvPr>
            <p:ph type="title"/>
          </p:nvPr>
        </p:nvSpPr>
        <p:spPr/>
        <p:txBody>
          <a:bodyPr/>
          <a:lstStyle/>
          <a:p>
            <a:r>
              <a:rPr lang="en-US" dirty="0"/>
              <a:t>Task Description</a:t>
            </a:r>
          </a:p>
        </p:txBody>
      </p:sp>
      <p:sp>
        <p:nvSpPr>
          <p:cNvPr id="3" name="Content Placeholder 2">
            <a:extLst>
              <a:ext uri="{FF2B5EF4-FFF2-40B4-BE49-F238E27FC236}">
                <a16:creationId xmlns:a16="http://schemas.microsoft.com/office/drawing/2014/main" id="{15C77F22-FFD8-9140-A583-F34A985A157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97A93F-99B6-F442-9250-B399D289179D}"/>
              </a:ext>
            </a:extLst>
          </p:cNvPr>
          <p:cNvSpPr>
            <a:spLocks noGrp="1"/>
          </p:cNvSpPr>
          <p:nvPr>
            <p:ph type="sldNum" sz="quarter" idx="11"/>
          </p:nvPr>
        </p:nvSpPr>
        <p:spPr/>
        <p:txBody>
          <a:bodyPr/>
          <a:lstStyle/>
          <a:p>
            <a:fld id="{323594FA-E141-4234-AE05-360401972BE7}" type="slidenum">
              <a:rPr lang="en-US" altLang="en-US" smtClean="0"/>
              <a:pPr/>
              <a:t>6</a:t>
            </a:fld>
            <a:endParaRPr lang="en-US" altLang="en-US"/>
          </a:p>
        </p:txBody>
      </p:sp>
      <p:pic>
        <p:nvPicPr>
          <p:cNvPr id="5" name="Picture 4">
            <a:extLst>
              <a:ext uri="{FF2B5EF4-FFF2-40B4-BE49-F238E27FC236}">
                <a16:creationId xmlns:a16="http://schemas.microsoft.com/office/drawing/2014/main" id="{EEEA6A45-6A6A-BD4B-8F8A-0D6D813A675C}"/>
              </a:ext>
            </a:extLst>
          </p:cNvPr>
          <p:cNvPicPr>
            <a:picLocks noChangeAspect="1"/>
          </p:cNvPicPr>
          <p:nvPr/>
        </p:nvPicPr>
        <p:blipFill>
          <a:blip r:embed="rId2"/>
          <a:stretch>
            <a:fillRect/>
          </a:stretch>
        </p:blipFill>
        <p:spPr>
          <a:xfrm>
            <a:off x="360040" y="980728"/>
            <a:ext cx="8244408" cy="5364308"/>
          </a:xfrm>
          <a:prstGeom prst="rect">
            <a:avLst/>
          </a:prstGeom>
        </p:spPr>
      </p:pic>
    </p:spTree>
    <p:extLst>
      <p:ext uri="{BB962C8B-B14F-4D97-AF65-F5344CB8AC3E}">
        <p14:creationId xmlns:p14="http://schemas.microsoft.com/office/powerpoint/2010/main" val="320542941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D60C1-A1C6-344A-B6B9-D168248305CE}"/>
              </a:ext>
            </a:extLst>
          </p:cNvPr>
          <p:cNvSpPr>
            <a:spLocks noGrp="1"/>
          </p:cNvSpPr>
          <p:nvPr>
            <p:ph type="title"/>
          </p:nvPr>
        </p:nvSpPr>
        <p:spPr/>
        <p:txBody>
          <a:bodyPr/>
          <a:lstStyle/>
          <a:p>
            <a:r>
              <a:rPr lang="en-US" sz="3200" dirty="0">
                <a:latin typeface="Corbel" panose="020B0503020204020204" pitchFamily="34" charset="0"/>
              </a:rPr>
              <a:t>Predicting using POPET</a:t>
            </a:r>
          </a:p>
        </p:txBody>
      </p:sp>
      <p:sp>
        <p:nvSpPr>
          <p:cNvPr id="5" name="Content Placeholder 4">
            <a:extLst>
              <a:ext uri="{FF2B5EF4-FFF2-40B4-BE49-F238E27FC236}">
                <a16:creationId xmlns:a16="http://schemas.microsoft.com/office/drawing/2014/main" id="{D6D62F83-18E9-8862-1D5C-172C8B53FF35}"/>
              </a:ext>
            </a:extLst>
          </p:cNvPr>
          <p:cNvSpPr>
            <a:spLocks noGrp="1"/>
          </p:cNvSpPr>
          <p:nvPr>
            <p:ph idx="1"/>
          </p:nvPr>
        </p:nvSpPr>
        <p:spPr/>
        <p:txBody>
          <a:bodyPr>
            <a:normAutofit/>
          </a:bodyPr>
          <a:lstStyle/>
          <a:p>
            <a:r>
              <a:rPr lang="en-US" sz="2000" dirty="0">
                <a:latin typeface="Corbel" panose="020B0503020204020204" pitchFamily="34" charset="0"/>
              </a:rPr>
              <a:t>Uses simple </a:t>
            </a:r>
            <a:r>
              <a:rPr lang="en-US" sz="2400" b="1" dirty="0">
                <a:solidFill>
                  <a:srgbClr val="DF4CD4"/>
                </a:solidFill>
                <a:latin typeface="Corbel" panose="020B0503020204020204" pitchFamily="34" charset="0"/>
              </a:rPr>
              <a:t>table lookups</a:t>
            </a:r>
            <a:r>
              <a:rPr lang="en-US" sz="2000" dirty="0">
                <a:latin typeface="Corbel" panose="020B0503020204020204" pitchFamily="34" charset="0"/>
              </a:rPr>
              <a:t>, </a:t>
            </a:r>
            <a:r>
              <a:rPr lang="en-US" sz="2400" b="1" dirty="0">
                <a:solidFill>
                  <a:srgbClr val="DF4CD4"/>
                </a:solidFill>
                <a:latin typeface="Corbel" panose="020B0503020204020204" pitchFamily="34" charset="0"/>
              </a:rPr>
              <a:t>addition</a:t>
            </a:r>
            <a:r>
              <a:rPr lang="en-US" sz="2000" dirty="0">
                <a:latin typeface="Corbel" panose="020B0503020204020204" pitchFamily="34" charset="0"/>
              </a:rPr>
              <a:t>, and </a:t>
            </a:r>
            <a:r>
              <a:rPr lang="en-US" sz="2400" b="1" dirty="0">
                <a:solidFill>
                  <a:srgbClr val="DF4CD4"/>
                </a:solidFill>
                <a:latin typeface="Corbel" panose="020B0503020204020204" pitchFamily="34" charset="0"/>
              </a:rPr>
              <a:t>comparison</a:t>
            </a:r>
            <a:endParaRPr lang="en-US" sz="2000" dirty="0">
              <a:latin typeface="Corbel" panose="020B0503020204020204" pitchFamily="34" charset="0"/>
            </a:endParaRPr>
          </a:p>
        </p:txBody>
      </p:sp>
      <p:pic>
        <p:nvPicPr>
          <p:cNvPr id="9" name="Picture 8">
            <a:extLst>
              <a:ext uri="{FF2B5EF4-FFF2-40B4-BE49-F238E27FC236}">
                <a16:creationId xmlns:a16="http://schemas.microsoft.com/office/drawing/2014/main" id="{590E4999-DC3E-C848-67A9-50F320F10042}"/>
              </a:ext>
            </a:extLst>
          </p:cNvPr>
          <p:cNvPicPr>
            <a:picLocks noChangeAspect="1"/>
          </p:cNvPicPr>
          <p:nvPr/>
        </p:nvPicPr>
        <p:blipFill rotWithShape="1">
          <a:blip r:embed="rId3">
            <a:extLst>
              <a:ext uri="{28A0092B-C50C-407E-A947-70E740481C1C}">
                <a14:useLocalDpi xmlns:a14="http://schemas.microsoft.com/office/drawing/2010/main" val="0"/>
              </a:ext>
            </a:extLst>
          </a:blip>
          <a:srcRect t="-1348" b="-1"/>
          <a:stretch/>
        </p:blipFill>
        <p:spPr>
          <a:xfrm>
            <a:off x="730112" y="1638267"/>
            <a:ext cx="7772400" cy="4635687"/>
          </a:xfrm>
          <a:prstGeom prst="rect">
            <a:avLst/>
          </a:prstGeom>
        </p:spPr>
      </p:pic>
      <p:sp>
        <p:nvSpPr>
          <p:cNvPr id="8" name="Rounded Rectangle 7">
            <a:extLst>
              <a:ext uri="{FF2B5EF4-FFF2-40B4-BE49-F238E27FC236}">
                <a16:creationId xmlns:a16="http://schemas.microsoft.com/office/drawing/2014/main" id="{0877B487-4410-2E91-CEBF-A4A1877FF41A}"/>
              </a:ext>
            </a:extLst>
          </p:cNvPr>
          <p:cNvSpPr/>
          <p:nvPr/>
        </p:nvSpPr>
        <p:spPr>
          <a:xfrm>
            <a:off x="718145" y="3291028"/>
            <a:ext cx="1258601" cy="275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0x7ffe0+12</a:t>
            </a:r>
          </a:p>
        </p:txBody>
      </p:sp>
      <p:sp>
        <p:nvSpPr>
          <p:cNvPr id="10" name="Rounded Rectangle 9">
            <a:extLst>
              <a:ext uri="{FF2B5EF4-FFF2-40B4-BE49-F238E27FC236}">
                <a16:creationId xmlns:a16="http://schemas.microsoft.com/office/drawing/2014/main" id="{1F5DB432-5856-D904-1D1E-07BF3D602491}"/>
              </a:ext>
            </a:extLst>
          </p:cNvPr>
          <p:cNvSpPr/>
          <p:nvPr/>
        </p:nvSpPr>
        <p:spPr>
          <a:xfrm>
            <a:off x="2995662" y="2823873"/>
            <a:ext cx="457073" cy="27594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42</a:t>
            </a:r>
          </a:p>
        </p:txBody>
      </p:sp>
      <p:sp>
        <p:nvSpPr>
          <p:cNvPr id="12" name="Rounded Rectangle 11">
            <a:extLst>
              <a:ext uri="{FF2B5EF4-FFF2-40B4-BE49-F238E27FC236}">
                <a16:creationId xmlns:a16="http://schemas.microsoft.com/office/drawing/2014/main" id="{32854B54-11E0-5938-4E47-2DDFE68745D8}"/>
              </a:ext>
            </a:extLst>
          </p:cNvPr>
          <p:cNvSpPr/>
          <p:nvPr/>
        </p:nvSpPr>
        <p:spPr>
          <a:xfrm>
            <a:off x="4998044" y="2740768"/>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3" name="Rounded Rectangle 12">
            <a:extLst>
              <a:ext uri="{FF2B5EF4-FFF2-40B4-BE49-F238E27FC236}">
                <a16:creationId xmlns:a16="http://schemas.microsoft.com/office/drawing/2014/main" id="{70C5ED4E-0089-0DF0-41EA-48054DD58F41}"/>
              </a:ext>
            </a:extLst>
          </p:cNvPr>
          <p:cNvSpPr/>
          <p:nvPr/>
        </p:nvSpPr>
        <p:spPr>
          <a:xfrm>
            <a:off x="4777229" y="4068124"/>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20" name="Rounded Rectangle 19">
            <a:extLst>
              <a:ext uri="{FF2B5EF4-FFF2-40B4-BE49-F238E27FC236}">
                <a16:creationId xmlns:a16="http://schemas.microsoft.com/office/drawing/2014/main" id="{D62340AA-1679-466F-CD93-A419D9F9E22F}"/>
              </a:ext>
            </a:extLst>
          </p:cNvPr>
          <p:cNvSpPr/>
          <p:nvPr/>
        </p:nvSpPr>
        <p:spPr>
          <a:xfrm>
            <a:off x="5618020" y="3346095"/>
            <a:ext cx="284055" cy="275944"/>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1" name="Rounded Rectangle 20">
            <a:extLst>
              <a:ext uri="{FF2B5EF4-FFF2-40B4-BE49-F238E27FC236}">
                <a16:creationId xmlns:a16="http://schemas.microsoft.com/office/drawing/2014/main" id="{13C741F0-20DE-1B92-8E68-F4C032207A7E}"/>
              </a:ext>
            </a:extLst>
          </p:cNvPr>
          <p:cNvSpPr/>
          <p:nvPr/>
        </p:nvSpPr>
        <p:spPr>
          <a:xfrm>
            <a:off x="6440919" y="3390333"/>
            <a:ext cx="858103" cy="275944"/>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&gt;= -2</a:t>
            </a:r>
          </a:p>
        </p:txBody>
      </p:sp>
      <p:sp>
        <p:nvSpPr>
          <p:cNvPr id="26" name="Rounded Rectangle 25">
            <a:extLst>
              <a:ext uri="{FF2B5EF4-FFF2-40B4-BE49-F238E27FC236}">
                <a16:creationId xmlns:a16="http://schemas.microsoft.com/office/drawing/2014/main" id="{BA4AF730-0BE3-F6D1-0DB2-E7AAE9D63B92}"/>
              </a:ext>
            </a:extLst>
          </p:cNvPr>
          <p:cNvSpPr/>
          <p:nvPr/>
        </p:nvSpPr>
        <p:spPr>
          <a:xfrm>
            <a:off x="4998043" y="5140389"/>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28" name="Rectangle 27">
            <a:extLst>
              <a:ext uri="{FF2B5EF4-FFF2-40B4-BE49-F238E27FC236}">
                <a16:creationId xmlns:a16="http://schemas.microsoft.com/office/drawing/2014/main" id="{B58A9DCF-732E-8F60-47DA-96C45259BC26}"/>
              </a:ext>
            </a:extLst>
          </p:cNvPr>
          <p:cNvSpPr/>
          <p:nvPr/>
        </p:nvSpPr>
        <p:spPr>
          <a:xfrm>
            <a:off x="736998" y="1753386"/>
            <a:ext cx="1512093" cy="386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827AAC7-661E-3BB5-88C2-5CA8F4B9218D}"/>
              </a:ext>
            </a:extLst>
          </p:cNvPr>
          <p:cNvSpPr/>
          <p:nvPr/>
        </p:nvSpPr>
        <p:spPr>
          <a:xfrm>
            <a:off x="2255977" y="1753386"/>
            <a:ext cx="2819172" cy="386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F2F6F5C-FBB4-7135-4D18-2CB1559F5B1E}"/>
              </a:ext>
            </a:extLst>
          </p:cNvPr>
          <p:cNvSpPr/>
          <p:nvPr/>
        </p:nvSpPr>
        <p:spPr>
          <a:xfrm>
            <a:off x="5075150" y="1758621"/>
            <a:ext cx="2555485" cy="386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BFF9514-BE73-4D66-2F3C-0A9D24320BD2}"/>
              </a:ext>
            </a:extLst>
          </p:cNvPr>
          <p:cNvSpPr/>
          <p:nvPr/>
        </p:nvSpPr>
        <p:spPr>
          <a:xfrm>
            <a:off x="7211348" y="3944656"/>
            <a:ext cx="429335" cy="1765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156664A-2587-08F7-B970-EB9D8E7FCCF6}"/>
              </a:ext>
            </a:extLst>
          </p:cNvPr>
          <p:cNvSpPr txBox="1"/>
          <p:nvPr/>
        </p:nvSpPr>
        <p:spPr>
          <a:xfrm>
            <a:off x="7648930" y="3622039"/>
            <a:ext cx="1256261"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legreya Sans" pitchFamily="2" charset="0"/>
                <a:ea typeface="+mn-ea"/>
                <a:cs typeface="+mn-cs"/>
              </a:rPr>
              <a:t>Predict that the load would go off-chip</a:t>
            </a:r>
          </a:p>
        </p:txBody>
      </p:sp>
      <p:pic>
        <p:nvPicPr>
          <p:cNvPr id="25" name="Graphic 24" descr="Badge Tick1 with solid fill">
            <a:extLst>
              <a:ext uri="{FF2B5EF4-FFF2-40B4-BE49-F238E27FC236}">
                <a16:creationId xmlns:a16="http://schemas.microsoft.com/office/drawing/2014/main" id="{F94990B0-D264-EE7E-DED6-1DAC64880F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46803" y="3312087"/>
            <a:ext cx="399638" cy="399638"/>
          </a:xfrm>
          <a:prstGeom prst="rect">
            <a:avLst/>
          </a:prstGeom>
        </p:spPr>
      </p:pic>
      <p:pic>
        <p:nvPicPr>
          <p:cNvPr id="11" name="Picture 10">
            <a:extLst>
              <a:ext uri="{FF2B5EF4-FFF2-40B4-BE49-F238E27FC236}">
                <a16:creationId xmlns:a16="http://schemas.microsoft.com/office/drawing/2014/main" id="{E5C0E8BD-1FBC-F4C1-832E-7B3E42EA78CE}"/>
              </a:ext>
            </a:extLst>
          </p:cNvPr>
          <p:cNvPicPr>
            <a:picLocks noChangeAspect="1"/>
          </p:cNvPicPr>
          <p:nvPr/>
        </p:nvPicPr>
        <p:blipFill>
          <a:blip r:embed="rId6"/>
          <a:stretch>
            <a:fillRect/>
          </a:stretch>
        </p:blipFill>
        <p:spPr>
          <a:xfrm>
            <a:off x="7582959" y="936172"/>
            <a:ext cx="1392030" cy="2118527"/>
          </a:xfrm>
          <a:prstGeom prst="rect">
            <a:avLst/>
          </a:prstGeom>
        </p:spPr>
      </p:pic>
      <p:sp>
        <p:nvSpPr>
          <p:cNvPr id="17" name="Rectangle 16">
            <a:extLst>
              <a:ext uri="{FF2B5EF4-FFF2-40B4-BE49-F238E27FC236}">
                <a16:creationId xmlns:a16="http://schemas.microsoft.com/office/drawing/2014/main" id="{7BE3EBE2-402B-BE1A-C57D-45D47408D8E4}"/>
              </a:ext>
            </a:extLst>
          </p:cNvPr>
          <p:cNvSpPr/>
          <p:nvPr/>
        </p:nvSpPr>
        <p:spPr>
          <a:xfrm>
            <a:off x="7535631" y="1266738"/>
            <a:ext cx="991778" cy="180329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9ABA595-893F-1E64-5B67-E074A53BB63D}"/>
              </a:ext>
            </a:extLst>
          </p:cNvPr>
          <p:cNvSpPr/>
          <p:nvPr/>
        </p:nvSpPr>
        <p:spPr>
          <a:xfrm>
            <a:off x="8527409" y="1266739"/>
            <a:ext cx="494908" cy="180329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B14F037-1F69-BD7A-3986-5884AAF862A2}"/>
              </a:ext>
            </a:extLst>
          </p:cNvPr>
          <p:cNvSpPr/>
          <p:nvPr/>
        </p:nvSpPr>
        <p:spPr>
          <a:xfrm>
            <a:off x="7783918" y="1068984"/>
            <a:ext cx="525770" cy="199337"/>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66C217C-18DF-2DFA-DDD2-2E43BEB5AB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75699" y="736743"/>
            <a:ext cx="999290" cy="817933"/>
          </a:xfrm>
          <a:prstGeom prst="rect">
            <a:avLst/>
          </a:prstGeom>
          <a:ln>
            <a:noFill/>
          </a:ln>
        </p:spPr>
      </p:pic>
      <p:sp>
        <p:nvSpPr>
          <p:cNvPr id="14" name="TextBox 13">
            <a:extLst>
              <a:ext uri="{FF2B5EF4-FFF2-40B4-BE49-F238E27FC236}">
                <a16:creationId xmlns:a16="http://schemas.microsoft.com/office/drawing/2014/main" id="{285B7487-8CB2-F88D-C221-8BA5BA300FA3}"/>
              </a:ext>
            </a:extLst>
          </p:cNvPr>
          <p:cNvSpPr txBox="1"/>
          <p:nvPr/>
        </p:nvSpPr>
        <p:spPr>
          <a:xfrm rot="16200000">
            <a:off x="-1648377" y="3984759"/>
            <a:ext cx="3899226" cy="442674"/>
          </a:xfrm>
          <a:prstGeom prst="roundRect">
            <a:avLst/>
          </a:prstGeom>
          <a:solidFill>
            <a:schemeClr val="bg2">
              <a:lumMod val="90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legreya Sans" pitchFamily="2" charset="0"/>
                <a:ea typeface="+mn-ea"/>
                <a:cs typeface="+mn-cs"/>
              </a:rPr>
              <a:t>Extract features from the load request</a:t>
            </a:r>
          </a:p>
        </p:txBody>
      </p:sp>
      <p:cxnSp>
        <p:nvCxnSpPr>
          <p:cNvPr id="16" name="Straight Arrow Connector 15">
            <a:extLst>
              <a:ext uri="{FF2B5EF4-FFF2-40B4-BE49-F238E27FC236}">
                <a16:creationId xmlns:a16="http://schemas.microsoft.com/office/drawing/2014/main" id="{88C94415-7629-78CC-5960-2A0A4CF94747}"/>
              </a:ext>
            </a:extLst>
          </p:cNvPr>
          <p:cNvCxnSpPr/>
          <p:nvPr/>
        </p:nvCxnSpPr>
        <p:spPr>
          <a:xfrm>
            <a:off x="522573" y="2740768"/>
            <a:ext cx="214425"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3C3EE3-03DE-CBE9-9654-9F9FC2E81BCD}"/>
              </a:ext>
            </a:extLst>
          </p:cNvPr>
          <p:cNvCxnSpPr/>
          <p:nvPr/>
        </p:nvCxnSpPr>
        <p:spPr>
          <a:xfrm>
            <a:off x="522573" y="4032192"/>
            <a:ext cx="214425"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9C78369-A71C-1BA2-9074-B84C08A17088}"/>
              </a:ext>
            </a:extLst>
          </p:cNvPr>
          <p:cNvCxnSpPr/>
          <p:nvPr/>
        </p:nvCxnSpPr>
        <p:spPr>
          <a:xfrm>
            <a:off x="522573" y="5636368"/>
            <a:ext cx="214425"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5900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D60C1-A1C6-344A-B6B9-D168248305CE}"/>
              </a:ext>
            </a:extLst>
          </p:cNvPr>
          <p:cNvSpPr>
            <a:spLocks noGrp="1"/>
          </p:cNvSpPr>
          <p:nvPr>
            <p:ph type="title"/>
          </p:nvPr>
        </p:nvSpPr>
        <p:spPr/>
        <p:txBody>
          <a:bodyPr/>
          <a:lstStyle/>
          <a:p>
            <a:r>
              <a:rPr lang="en-US" sz="3200" dirty="0">
                <a:latin typeface="Corbel" panose="020B0503020204020204" pitchFamily="34" charset="0"/>
              </a:rPr>
              <a:t>Training POPET</a:t>
            </a:r>
          </a:p>
        </p:txBody>
      </p:sp>
      <p:sp>
        <p:nvSpPr>
          <p:cNvPr id="5" name="Content Placeholder 4">
            <a:extLst>
              <a:ext uri="{FF2B5EF4-FFF2-40B4-BE49-F238E27FC236}">
                <a16:creationId xmlns:a16="http://schemas.microsoft.com/office/drawing/2014/main" id="{D6D62F83-18E9-8862-1D5C-172C8B53FF35}"/>
              </a:ext>
            </a:extLst>
          </p:cNvPr>
          <p:cNvSpPr>
            <a:spLocks noGrp="1"/>
          </p:cNvSpPr>
          <p:nvPr>
            <p:ph idx="1"/>
          </p:nvPr>
        </p:nvSpPr>
        <p:spPr/>
        <p:txBody>
          <a:bodyPr>
            <a:normAutofit/>
          </a:bodyPr>
          <a:lstStyle/>
          <a:p>
            <a:r>
              <a:rPr lang="en-US" sz="2000" dirty="0">
                <a:latin typeface="Corbel" panose="020B0503020204020204" pitchFamily="34" charset="0"/>
              </a:rPr>
              <a:t>Uses simple </a:t>
            </a:r>
            <a:r>
              <a:rPr lang="en-US" sz="2400" b="1" dirty="0">
                <a:solidFill>
                  <a:srgbClr val="DF4CD4"/>
                </a:solidFill>
                <a:latin typeface="Corbel" panose="020B0503020204020204" pitchFamily="34" charset="0"/>
              </a:rPr>
              <a:t>increment</a:t>
            </a:r>
            <a:r>
              <a:rPr lang="en-US" sz="2000" b="1" dirty="0">
                <a:solidFill>
                  <a:srgbClr val="DF4CD4"/>
                </a:solidFill>
                <a:latin typeface="Corbel" panose="020B0503020204020204" pitchFamily="34" charset="0"/>
              </a:rPr>
              <a:t> </a:t>
            </a:r>
            <a:r>
              <a:rPr lang="en-US" sz="2000" dirty="0">
                <a:latin typeface="Corbel" panose="020B0503020204020204" pitchFamily="34" charset="0"/>
              </a:rPr>
              <a:t>or </a:t>
            </a:r>
            <a:r>
              <a:rPr lang="en-US" sz="2400" b="1" dirty="0">
                <a:solidFill>
                  <a:srgbClr val="DF4CD4"/>
                </a:solidFill>
                <a:latin typeface="Corbel" panose="020B0503020204020204" pitchFamily="34" charset="0"/>
              </a:rPr>
              <a:t>decrement</a:t>
            </a:r>
            <a:r>
              <a:rPr lang="en-US" sz="2000" b="1" dirty="0">
                <a:solidFill>
                  <a:srgbClr val="DF4CD4"/>
                </a:solidFill>
                <a:latin typeface="Corbel" panose="020B0503020204020204" pitchFamily="34" charset="0"/>
              </a:rPr>
              <a:t> </a:t>
            </a:r>
            <a:r>
              <a:rPr lang="en-US" sz="2000" dirty="0">
                <a:latin typeface="Corbel" panose="020B0503020204020204" pitchFamily="34" charset="0"/>
              </a:rPr>
              <a:t>of feature weights</a:t>
            </a:r>
          </a:p>
        </p:txBody>
      </p:sp>
      <p:pic>
        <p:nvPicPr>
          <p:cNvPr id="9" name="Picture 8">
            <a:extLst>
              <a:ext uri="{FF2B5EF4-FFF2-40B4-BE49-F238E27FC236}">
                <a16:creationId xmlns:a16="http://schemas.microsoft.com/office/drawing/2014/main" id="{590E4999-DC3E-C848-67A9-50F320F10042}"/>
              </a:ext>
            </a:extLst>
          </p:cNvPr>
          <p:cNvPicPr>
            <a:picLocks noChangeAspect="1"/>
          </p:cNvPicPr>
          <p:nvPr/>
        </p:nvPicPr>
        <p:blipFill rotWithShape="1">
          <a:blip r:embed="rId3">
            <a:extLst>
              <a:ext uri="{28A0092B-C50C-407E-A947-70E740481C1C}">
                <a14:useLocalDpi xmlns:a14="http://schemas.microsoft.com/office/drawing/2010/main" val="0"/>
              </a:ext>
            </a:extLst>
          </a:blip>
          <a:srcRect t="9412"/>
          <a:stretch/>
        </p:blipFill>
        <p:spPr>
          <a:xfrm>
            <a:off x="730112" y="2130458"/>
            <a:ext cx="7772400" cy="4143496"/>
          </a:xfrm>
          <a:prstGeom prst="rect">
            <a:avLst/>
          </a:prstGeom>
        </p:spPr>
      </p:pic>
      <p:sp>
        <p:nvSpPr>
          <p:cNvPr id="15" name="Rectangle 14">
            <a:extLst>
              <a:ext uri="{FF2B5EF4-FFF2-40B4-BE49-F238E27FC236}">
                <a16:creationId xmlns:a16="http://schemas.microsoft.com/office/drawing/2014/main" id="{24159763-9C20-9C03-CB74-C6CF96F9A5C1}"/>
              </a:ext>
            </a:extLst>
          </p:cNvPr>
          <p:cNvSpPr/>
          <p:nvPr/>
        </p:nvSpPr>
        <p:spPr>
          <a:xfrm>
            <a:off x="7390259" y="1596036"/>
            <a:ext cx="1582058" cy="1768784"/>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0877B487-4410-2E91-CEBF-A4A1877FF41A}"/>
              </a:ext>
            </a:extLst>
          </p:cNvPr>
          <p:cNvSpPr/>
          <p:nvPr/>
        </p:nvSpPr>
        <p:spPr>
          <a:xfrm>
            <a:off x="718145" y="3291028"/>
            <a:ext cx="1258601" cy="275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0x7ffe0+12</a:t>
            </a:r>
          </a:p>
        </p:txBody>
      </p:sp>
      <p:sp>
        <p:nvSpPr>
          <p:cNvPr id="10" name="Rounded Rectangle 9">
            <a:extLst>
              <a:ext uri="{FF2B5EF4-FFF2-40B4-BE49-F238E27FC236}">
                <a16:creationId xmlns:a16="http://schemas.microsoft.com/office/drawing/2014/main" id="{1F5DB432-5856-D904-1D1E-07BF3D602491}"/>
              </a:ext>
            </a:extLst>
          </p:cNvPr>
          <p:cNvSpPr/>
          <p:nvPr/>
        </p:nvSpPr>
        <p:spPr>
          <a:xfrm>
            <a:off x="2996439" y="2820828"/>
            <a:ext cx="457073" cy="27594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42</a:t>
            </a:r>
          </a:p>
        </p:txBody>
      </p:sp>
      <p:sp>
        <p:nvSpPr>
          <p:cNvPr id="12" name="Rounded Rectangle 11">
            <a:extLst>
              <a:ext uri="{FF2B5EF4-FFF2-40B4-BE49-F238E27FC236}">
                <a16:creationId xmlns:a16="http://schemas.microsoft.com/office/drawing/2014/main" id="{32854B54-11E0-5938-4E47-2DDFE68745D8}"/>
              </a:ext>
            </a:extLst>
          </p:cNvPr>
          <p:cNvSpPr/>
          <p:nvPr/>
        </p:nvSpPr>
        <p:spPr>
          <a:xfrm>
            <a:off x="4998044" y="2740768"/>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3" name="Rounded Rectangle 12">
            <a:extLst>
              <a:ext uri="{FF2B5EF4-FFF2-40B4-BE49-F238E27FC236}">
                <a16:creationId xmlns:a16="http://schemas.microsoft.com/office/drawing/2014/main" id="{70C5ED4E-0089-0DF0-41EA-48054DD58F41}"/>
              </a:ext>
            </a:extLst>
          </p:cNvPr>
          <p:cNvSpPr/>
          <p:nvPr/>
        </p:nvSpPr>
        <p:spPr>
          <a:xfrm>
            <a:off x="4777229" y="4068124"/>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20" name="Rounded Rectangle 19">
            <a:extLst>
              <a:ext uri="{FF2B5EF4-FFF2-40B4-BE49-F238E27FC236}">
                <a16:creationId xmlns:a16="http://schemas.microsoft.com/office/drawing/2014/main" id="{D62340AA-1679-466F-CD93-A419D9F9E22F}"/>
              </a:ext>
            </a:extLst>
          </p:cNvPr>
          <p:cNvSpPr/>
          <p:nvPr/>
        </p:nvSpPr>
        <p:spPr>
          <a:xfrm>
            <a:off x="5618020" y="3346095"/>
            <a:ext cx="284055" cy="275944"/>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1" name="Rounded Rectangle 20">
            <a:extLst>
              <a:ext uri="{FF2B5EF4-FFF2-40B4-BE49-F238E27FC236}">
                <a16:creationId xmlns:a16="http://schemas.microsoft.com/office/drawing/2014/main" id="{13C741F0-20DE-1B92-8E68-F4C032207A7E}"/>
              </a:ext>
            </a:extLst>
          </p:cNvPr>
          <p:cNvSpPr/>
          <p:nvPr/>
        </p:nvSpPr>
        <p:spPr>
          <a:xfrm>
            <a:off x="6440919" y="3390333"/>
            <a:ext cx="858103" cy="275944"/>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&gt;= -2</a:t>
            </a:r>
          </a:p>
        </p:txBody>
      </p:sp>
      <p:sp>
        <p:nvSpPr>
          <p:cNvPr id="26" name="Rounded Rectangle 25">
            <a:extLst>
              <a:ext uri="{FF2B5EF4-FFF2-40B4-BE49-F238E27FC236}">
                <a16:creationId xmlns:a16="http://schemas.microsoft.com/office/drawing/2014/main" id="{BA4AF730-0BE3-F6D1-0DB2-E7AAE9D63B92}"/>
              </a:ext>
            </a:extLst>
          </p:cNvPr>
          <p:cNvSpPr/>
          <p:nvPr/>
        </p:nvSpPr>
        <p:spPr>
          <a:xfrm>
            <a:off x="4998043" y="5140389"/>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7" name="Rectangle 16">
            <a:extLst>
              <a:ext uri="{FF2B5EF4-FFF2-40B4-BE49-F238E27FC236}">
                <a16:creationId xmlns:a16="http://schemas.microsoft.com/office/drawing/2014/main" id="{EE59596E-F591-5C06-5793-EEFC47BE452C}"/>
              </a:ext>
            </a:extLst>
          </p:cNvPr>
          <p:cNvSpPr/>
          <p:nvPr/>
        </p:nvSpPr>
        <p:spPr>
          <a:xfrm>
            <a:off x="655049" y="2072872"/>
            <a:ext cx="3974662" cy="422525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5606C97-4813-B9FB-5781-F60F22A3316D}"/>
              </a:ext>
            </a:extLst>
          </p:cNvPr>
          <p:cNvSpPr/>
          <p:nvPr/>
        </p:nvSpPr>
        <p:spPr>
          <a:xfrm>
            <a:off x="6408434" y="3291028"/>
            <a:ext cx="923573" cy="137140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767C8BE-4D54-1A65-23D9-5A0B74B18366}"/>
              </a:ext>
            </a:extLst>
          </p:cNvPr>
          <p:cNvSpPr/>
          <p:nvPr/>
        </p:nvSpPr>
        <p:spPr>
          <a:xfrm>
            <a:off x="7332008" y="3949831"/>
            <a:ext cx="303703" cy="118293"/>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3BD21A0-989D-EBD4-407B-C6F390D241D7}"/>
              </a:ext>
            </a:extLst>
          </p:cNvPr>
          <p:cNvSpPr/>
          <p:nvPr/>
        </p:nvSpPr>
        <p:spPr>
          <a:xfrm>
            <a:off x="4614166" y="2684491"/>
            <a:ext cx="873706" cy="303543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Merge 33">
            <a:extLst>
              <a:ext uri="{FF2B5EF4-FFF2-40B4-BE49-F238E27FC236}">
                <a16:creationId xmlns:a16="http://schemas.microsoft.com/office/drawing/2014/main" id="{77D294F7-D1CA-F7CA-D95F-DE30449D763F}"/>
              </a:ext>
            </a:extLst>
          </p:cNvPr>
          <p:cNvSpPr/>
          <p:nvPr/>
        </p:nvSpPr>
        <p:spPr>
          <a:xfrm>
            <a:off x="3874416" y="3016712"/>
            <a:ext cx="414780" cy="160121"/>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Merge 38">
            <a:extLst>
              <a:ext uri="{FF2B5EF4-FFF2-40B4-BE49-F238E27FC236}">
                <a16:creationId xmlns:a16="http://schemas.microsoft.com/office/drawing/2014/main" id="{AC2440CA-53C6-BBED-FDEF-035CFEDF8ACF}"/>
              </a:ext>
            </a:extLst>
          </p:cNvPr>
          <p:cNvSpPr/>
          <p:nvPr/>
        </p:nvSpPr>
        <p:spPr>
          <a:xfrm>
            <a:off x="3864210" y="4215713"/>
            <a:ext cx="414780" cy="160121"/>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Merge 39">
            <a:extLst>
              <a:ext uri="{FF2B5EF4-FFF2-40B4-BE49-F238E27FC236}">
                <a16:creationId xmlns:a16="http://schemas.microsoft.com/office/drawing/2014/main" id="{0E4BDF5F-3291-049C-165C-376886938076}"/>
              </a:ext>
            </a:extLst>
          </p:cNvPr>
          <p:cNvSpPr/>
          <p:nvPr/>
        </p:nvSpPr>
        <p:spPr>
          <a:xfrm>
            <a:off x="3856585" y="5921828"/>
            <a:ext cx="414780" cy="160121"/>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127A1A3-FE10-B939-BCDD-785642D05A97}"/>
              </a:ext>
            </a:extLst>
          </p:cNvPr>
          <p:cNvPicPr>
            <a:picLocks noChangeAspect="1"/>
          </p:cNvPicPr>
          <p:nvPr/>
        </p:nvPicPr>
        <p:blipFill>
          <a:blip r:embed="rId4"/>
          <a:stretch>
            <a:fillRect/>
          </a:stretch>
        </p:blipFill>
        <p:spPr>
          <a:xfrm>
            <a:off x="7582959" y="936172"/>
            <a:ext cx="1392030" cy="2118527"/>
          </a:xfrm>
          <a:prstGeom prst="rect">
            <a:avLst/>
          </a:prstGeom>
        </p:spPr>
      </p:pic>
      <p:sp>
        <p:nvSpPr>
          <p:cNvPr id="6" name="Rectangle 5">
            <a:extLst>
              <a:ext uri="{FF2B5EF4-FFF2-40B4-BE49-F238E27FC236}">
                <a16:creationId xmlns:a16="http://schemas.microsoft.com/office/drawing/2014/main" id="{B9CB0120-E8BB-AFF3-566F-1F1E850E9929}"/>
              </a:ext>
            </a:extLst>
          </p:cNvPr>
          <p:cNvSpPr/>
          <p:nvPr/>
        </p:nvSpPr>
        <p:spPr>
          <a:xfrm>
            <a:off x="7535631" y="1381032"/>
            <a:ext cx="991778" cy="1688998"/>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109F723-298D-EC7C-DA2A-30851323135D}"/>
              </a:ext>
            </a:extLst>
          </p:cNvPr>
          <p:cNvSpPr/>
          <p:nvPr/>
        </p:nvSpPr>
        <p:spPr>
          <a:xfrm>
            <a:off x="8527409" y="1381033"/>
            <a:ext cx="494908" cy="1688998"/>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008B4B5-72D2-DDE7-D5CB-49906EFCC2CB}"/>
              </a:ext>
            </a:extLst>
          </p:cNvPr>
          <p:cNvSpPr/>
          <p:nvPr/>
        </p:nvSpPr>
        <p:spPr>
          <a:xfrm>
            <a:off x="7976741" y="907123"/>
            <a:ext cx="1045575" cy="47391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02FC15AA-FC1C-2515-1258-D91CDCAE5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81998" y="1017735"/>
            <a:ext cx="999290" cy="817933"/>
          </a:xfrm>
          <a:prstGeom prst="rect">
            <a:avLst/>
          </a:prstGeom>
          <a:ln>
            <a:noFill/>
          </a:ln>
        </p:spPr>
      </p:pic>
      <p:sp>
        <p:nvSpPr>
          <p:cNvPr id="33" name="TextBox 32">
            <a:extLst>
              <a:ext uri="{FF2B5EF4-FFF2-40B4-BE49-F238E27FC236}">
                <a16:creationId xmlns:a16="http://schemas.microsoft.com/office/drawing/2014/main" id="{FF7C22AE-9908-8807-E3DC-E003C7532B6A}"/>
              </a:ext>
            </a:extLst>
          </p:cNvPr>
          <p:cNvSpPr txBox="1"/>
          <p:nvPr/>
        </p:nvSpPr>
        <p:spPr>
          <a:xfrm>
            <a:off x="7648930" y="3622039"/>
            <a:ext cx="1256261"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legreya Sans" pitchFamily="2" charset="0"/>
                <a:ea typeface="+mn-ea"/>
                <a:cs typeface="+mn-cs"/>
              </a:rPr>
              <a:t>Predict that the load would go off-chip</a:t>
            </a:r>
          </a:p>
        </p:txBody>
      </p:sp>
      <p:pic>
        <p:nvPicPr>
          <p:cNvPr id="35" name="Graphic 34" descr="Badge Tick1 with solid fill">
            <a:extLst>
              <a:ext uri="{FF2B5EF4-FFF2-40B4-BE49-F238E27FC236}">
                <a16:creationId xmlns:a16="http://schemas.microsoft.com/office/drawing/2014/main" id="{9037C356-90D0-D074-01E0-05E45201C5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6803" y="3312087"/>
            <a:ext cx="399638" cy="399638"/>
          </a:xfrm>
          <a:prstGeom prst="rect">
            <a:avLst/>
          </a:prstGeom>
        </p:spPr>
      </p:pic>
      <p:sp>
        <p:nvSpPr>
          <p:cNvPr id="24" name="Rectangle 23">
            <a:extLst>
              <a:ext uri="{FF2B5EF4-FFF2-40B4-BE49-F238E27FC236}">
                <a16:creationId xmlns:a16="http://schemas.microsoft.com/office/drawing/2014/main" id="{E3B608C2-4A0D-3C16-0EA2-FF8512555EEB}"/>
              </a:ext>
            </a:extLst>
          </p:cNvPr>
          <p:cNvSpPr/>
          <p:nvPr/>
        </p:nvSpPr>
        <p:spPr>
          <a:xfrm>
            <a:off x="8031520" y="3312087"/>
            <a:ext cx="399638" cy="399638"/>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9241A6D-D19A-7881-F613-600836D0FB28}"/>
              </a:ext>
            </a:extLst>
          </p:cNvPr>
          <p:cNvSpPr/>
          <p:nvPr/>
        </p:nvSpPr>
        <p:spPr>
          <a:xfrm>
            <a:off x="7749232" y="3690563"/>
            <a:ext cx="1088456" cy="79152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Badge Cross with solid fill">
            <a:extLst>
              <a:ext uri="{FF2B5EF4-FFF2-40B4-BE49-F238E27FC236}">
                <a16:creationId xmlns:a16="http://schemas.microsoft.com/office/drawing/2014/main" id="{C5337E88-71DF-EBF1-78D4-06A2D5D1E7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61840" y="3687191"/>
            <a:ext cx="619883" cy="619883"/>
          </a:xfrm>
          <a:prstGeom prst="rect">
            <a:avLst/>
          </a:prstGeom>
        </p:spPr>
      </p:pic>
      <p:sp>
        <p:nvSpPr>
          <p:cNvPr id="2" name="TextBox 1">
            <a:extLst>
              <a:ext uri="{FF2B5EF4-FFF2-40B4-BE49-F238E27FC236}">
                <a16:creationId xmlns:a16="http://schemas.microsoft.com/office/drawing/2014/main" id="{504A2A75-D190-9FF9-9D66-B59B2C88A8DA}"/>
              </a:ext>
            </a:extLst>
          </p:cNvPr>
          <p:cNvSpPr txBox="1"/>
          <p:nvPr/>
        </p:nvSpPr>
        <p:spPr>
          <a:xfrm>
            <a:off x="6926613" y="4824021"/>
            <a:ext cx="20072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Alegreya Sans" pitchFamily="2" charset="0"/>
                <a:ea typeface="+mn-ea"/>
                <a:cs typeface="+mn-cs"/>
              </a:rPr>
              <a:t>Shouldn’t be activated</a:t>
            </a:r>
          </a:p>
        </p:txBody>
      </p:sp>
      <p:sp>
        <p:nvSpPr>
          <p:cNvPr id="14" name="Freeform 13">
            <a:extLst>
              <a:ext uri="{FF2B5EF4-FFF2-40B4-BE49-F238E27FC236}">
                <a16:creationId xmlns:a16="http://schemas.microsoft.com/office/drawing/2014/main" id="{0CB55DCA-4D63-F535-6DA1-844C7936B932}"/>
              </a:ext>
            </a:extLst>
          </p:cNvPr>
          <p:cNvSpPr/>
          <p:nvPr/>
        </p:nvSpPr>
        <p:spPr>
          <a:xfrm>
            <a:off x="6793518" y="4672484"/>
            <a:ext cx="159941" cy="321547"/>
          </a:xfrm>
          <a:custGeom>
            <a:avLst/>
            <a:gdLst>
              <a:gd name="connsiteX0" fmla="*/ 159941 w 159941"/>
              <a:gd name="connsiteY0" fmla="*/ 321547 h 321547"/>
              <a:gd name="connsiteX1" fmla="*/ 9216 w 159941"/>
              <a:gd name="connsiteY1" fmla="*/ 261257 h 321547"/>
              <a:gd name="connsiteX2" fmla="*/ 29313 w 159941"/>
              <a:gd name="connsiteY2" fmla="*/ 0 h 321547"/>
            </a:gdLst>
            <a:ahLst/>
            <a:cxnLst>
              <a:cxn ang="0">
                <a:pos x="connsiteX0" y="connsiteY0"/>
              </a:cxn>
              <a:cxn ang="0">
                <a:pos x="connsiteX1" y="connsiteY1"/>
              </a:cxn>
              <a:cxn ang="0">
                <a:pos x="connsiteX2" y="connsiteY2"/>
              </a:cxn>
            </a:cxnLst>
            <a:rect l="l" t="t" r="r" b="b"/>
            <a:pathLst>
              <a:path w="159941" h="321547">
                <a:moveTo>
                  <a:pt x="159941" y="321547"/>
                </a:moveTo>
                <a:cubicBezTo>
                  <a:pt x="95464" y="318197"/>
                  <a:pt x="30987" y="314848"/>
                  <a:pt x="9216" y="261257"/>
                </a:cubicBezTo>
                <a:cubicBezTo>
                  <a:pt x="-12555" y="207666"/>
                  <a:pt x="8379" y="103833"/>
                  <a:pt x="29313" y="0"/>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4F9BC32-AAB8-8BD0-2DBF-E7A3DA62B29A}"/>
              </a:ext>
            </a:extLst>
          </p:cNvPr>
          <p:cNvSpPr txBox="1"/>
          <p:nvPr/>
        </p:nvSpPr>
        <p:spPr>
          <a:xfrm>
            <a:off x="6006320" y="5335967"/>
            <a:ext cx="230864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Alegreya Sans" pitchFamily="2" charset="0"/>
                <a:ea typeface="+mn-ea"/>
                <a:cs typeface="+mn-cs"/>
              </a:rPr>
              <a:t>Cumulative weight &lt; 𝜏</a:t>
            </a:r>
            <a:r>
              <a:rPr kumimoji="0" lang="en-US" sz="1800" b="0" i="1" u="none" strike="noStrike" kern="1200" cap="none" spc="0" normalizeH="0" baseline="-25000" noProof="0" dirty="0">
                <a:ln>
                  <a:noFill/>
                </a:ln>
                <a:solidFill>
                  <a:srgbClr val="C00000"/>
                </a:solidFill>
                <a:effectLst/>
                <a:uLnTx/>
                <a:uFillTx/>
                <a:latin typeface="Alegreya Sans" pitchFamily="2" charset="0"/>
                <a:ea typeface="+mn-ea"/>
                <a:cs typeface="+mn-cs"/>
              </a:rPr>
              <a:t>act</a:t>
            </a:r>
          </a:p>
        </p:txBody>
      </p:sp>
      <p:sp>
        <p:nvSpPr>
          <p:cNvPr id="18" name="Freeform 17">
            <a:extLst>
              <a:ext uri="{FF2B5EF4-FFF2-40B4-BE49-F238E27FC236}">
                <a16:creationId xmlns:a16="http://schemas.microsoft.com/office/drawing/2014/main" id="{77363340-7785-6AE4-C0A4-FC2B773A9222}"/>
              </a:ext>
            </a:extLst>
          </p:cNvPr>
          <p:cNvSpPr/>
          <p:nvPr/>
        </p:nvSpPr>
        <p:spPr>
          <a:xfrm>
            <a:off x="5671145" y="4837676"/>
            <a:ext cx="397308" cy="668821"/>
          </a:xfrm>
          <a:custGeom>
            <a:avLst/>
            <a:gdLst>
              <a:gd name="connsiteX0" fmla="*/ 159941 w 159941"/>
              <a:gd name="connsiteY0" fmla="*/ 321547 h 321547"/>
              <a:gd name="connsiteX1" fmla="*/ 9216 w 159941"/>
              <a:gd name="connsiteY1" fmla="*/ 261257 h 321547"/>
              <a:gd name="connsiteX2" fmla="*/ 29313 w 159941"/>
              <a:gd name="connsiteY2" fmla="*/ 0 h 321547"/>
            </a:gdLst>
            <a:ahLst/>
            <a:cxnLst>
              <a:cxn ang="0">
                <a:pos x="connsiteX0" y="connsiteY0"/>
              </a:cxn>
              <a:cxn ang="0">
                <a:pos x="connsiteX1" y="connsiteY1"/>
              </a:cxn>
              <a:cxn ang="0">
                <a:pos x="connsiteX2" y="connsiteY2"/>
              </a:cxn>
            </a:cxnLst>
            <a:rect l="l" t="t" r="r" b="b"/>
            <a:pathLst>
              <a:path w="159941" h="321547">
                <a:moveTo>
                  <a:pt x="159941" y="321547"/>
                </a:moveTo>
                <a:cubicBezTo>
                  <a:pt x="95464" y="318197"/>
                  <a:pt x="30987" y="314848"/>
                  <a:pt x="9216" y="261257"/>
                </a:cubicBezTo>
                <a:cubicBezTo>
                  <a:pt x="-12555" y="207666"/>
                  <a:pt x="8379" y="103833"/>
                  <a:pt x="29313" y="0"/>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BDD89C7-630B-F14E-D16A-7CF98A2D0C04}"/>
              </a:ext>
            </a:extLst>
          </p:cNvPr>
          <p:cNvSpPr/>
          <p:nvPr/>
        </p:nvSpPr>
        <p:spPr>
          <a:xfrm>
            <a:off x="5455116" y="3318874"/>
            <a:ext cx="950646" cy="149462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A69FBD1-89A3-8FE5-E25A-78AE733B0446}"/>
              </a:ext>
            </a:extLst>
          </p:cNvPr>
          <p:cNvSpPr/>
          <p:nvPr/>
        </p:nvSpPr>
        <p:spPr>
          <a:xfrm>
            <a:off x="4444722" y="2715943"/>
            <a:ext cx="643933" cy="64393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30" name="Oval 29">
            <a:extLst>
              <a:ext uri="{FF2B5EF4-FFF2-40B4-BE49-F238E27FC236}">
                <a16:creationId xmlns:a16="http://schemas.microsoft.com/office/drawing/2014/main" id="{12DB8183-879A-7279-571D-AD8D75BE4F68}"/>
              </a:ext>
            </a:extLst>
          </p:cNvPr>
          <p:cNvSpPr/>
          <p:nvPr/>
        </p:nvSpPr>
        <p:spPr>
          <a:xfrm>
            <a:off x="4457488" y="3928106"/>
            <a:ext cx="643933" cy="64393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31" name="Oval 30">
            <a:extLst>
              <a:ext uri="{FF2B5EF4-FFF2-40B4-BE49-F238E27FC236}">
                <a16:creationId xmlns:a16="http://schemas.microsoft.com/office/drawing/2014/main" id="{88CDA6A9-352F-3503-6D03-9390B33A36CB}"/>
              </a:ext>
            </a:extLst>
          </p:cNvPr>
          <p:cNvSpPr/>
          <p:nvPr/>
        </p:nvSpPr>
        <p:spPr>
          <a:xfrm>
            <a:off x="4457488" y="5604979"/>
            <a:ext cx="643933" cy="64393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736864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300"/>
                                        <p:tgtEl>
                                          <p:spTgt spid="34"/>
                                        </p:tgtEl>
                                      </p:cBhvr>
                                    </p:animEffect>
                                    <p:anim calcmode="lin" valueType="num">
                                      <p:cBhvr>
                                        <p:cTn id="30" dur="300" fill="hold"/>
                                        <p:tgtEl>
                                          <p:spTgt spid="34"/>
                                        </p:tgtEl>
                                        <p:attrNameLst>
                                          <p:attrName>ppt_x</p:attrName>
                                        </p:attrNameLst>
                                      </p:cBhvr>
                                      <p:tavLst>
                                        <p:tav tm="0">
                                          <p:val>
                                            <p:strVal val="#ppt_x"/>
                                          </p:val>
                                        </p:tav>
                                        <p:tav tm="100000">
                                          <p:val>
                                            <p:strVal val="#ppt_x"/>
                                          </p:val>
                                        </p:tav>
                                      </p:tavLst>
                                    </p:anim>
                                    <p:anim calcmode="lin" valueType="num">
                                      <p:cBhvr>
                                        <p:cTn id="31" dur="300" fill="hold"/>
                                        <p:tgtEl>
                                          <p:spTgt spid="3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300"/>
                                        <p:tgtEl>
                                          <p:spTgt spid="39"/>
                                        </p:tgtEl>
                                      </p:cBhvr>
                                    </p:animEffect>
                                    <p:anim calcmode="lin" valueType="num">
                                      <p:cBhvr>
                                        <p:cTn id="35" dur="300" fill="hold"/>
                                        <p:tgtEl>
                                          <p:spTgt spid="39"/>
                                        </p:tgtEl>
                                        <p:attrNameLst>
                                          <p:attrName>ppt_x</p:attrName>
                                        </p:attrNameLst>
                                      </p:cBhvr>
                                      <p:tavLst>
                                        <p:tav tm="0">
                                          <p:val>
                                            <p:strVal val="#ppt_x"/>
                                          </p:val>
                                        </p:tav>
                                        <p:tav tm="100000">
                                          <p:val>
                                            <p:strVal val="#ppt_x"/>
                                          </p:val>
                                        </p:tav>
                                      </p:tavLst>
                                    </p:anim>
                                    <p:anim calcmode="lin" valueType="num">
                                      <p:cBhvr>
                                        <p:cTn id="36" dur="300" fill="hold"/>
                                        <p:tgtEl>
                                          <p:spTgt spid="3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300"/>
                                        <p:tgtEl>
                                          <p:spTgt spid="40"/>
                                        </p:tgtEl>
                                      </p:cBhvr>
                                    </p:animEffect>
                                    <p:anim calcmode="lin" valueType="num">
                                      <p:cBhvr>
                                        <p:cTn id="40" dur="300" fill="hold"/>
                                        <p:tgtEl>
                                          <p:spTgt spid="40"/>
                                        </p:tgtEl>
                                        <p:attrNameLst>
                                          <p:attrName>ppt_x</p:attrName>
                                        </p:attrNameLst>
                                      </p:cBhvr>
                                      <p:tavLst>
                                        <p:tav tm="0">
                                          <p:val>
                                            <p:strVal val="#ppt_x"/>
                                          </p:val>
                                        </p:tav>
                                        <p:tav tm="100000">
                                          <p:val>
                                            <p:strVal val="#ppt_x"/>
                                          </p:val>
                                        </p:tav>
                                      </p:tavLst>
                                    </p:anim>
                                    <p:anim calcmode="lin" valueType="num">
                                      <p:cBhvr>
                                        <p:cTn id="41" dur="300" fill="hold"/>
                                        <p:tgtEl>
                                          <p:spTgt spid="4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300"/>
                                        <p:tgtEl>
                                          <p:spTgt spid="25"/>
                                        </p:tgtEl>
                                      </p:cBhvr>
                                    </p:animEffect>
                                    <p:anim calcmode="lin" valueType="num">
                                      <p:cBhvr>
                                        <p:cTn id="45" dur="300" fill="hold"/>
                                        <p:tgtEl>
                                          <p:spTgt spid="25"/>
                                        </p:tgtEl>
                                        <p:attrNameLst>
                                          <p:attrName>ppt_x</p:attrName>
                                        </p:attrNameLst>
                                      </p:cBhvr>
                                      <p:tavLst>
                                        <p:tav tm="0">
                                          <p:val>
                                            <p:strVal val="#ppt_x"/>
                                          </p:val>
                                        </p:tav>
                                        <p:tav tm="100000">
                                          <p:val>
                                            <p:strVal val="#ppt_x"/>
                                          </p:val>
                                        </p:tav>
                                      </p:tavLst>
                                    </p:anim>
                                    <p:anim calcmode="lin" valueType="num">
                                      <p:cBhvr>
                                        <p:cTn id="46" dur="300" fill="hold"/>
                                        <p:tgtEl>
                                          <p:spTgt spid="25"/>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300"/>
                                        <p:tgtEl>
                                          <p:spTgt spid="30"/>
                                        </p:tgtEl>
                                      </p:cBhvr>
                                    </p:animEffect>
                                    <p:anim calcmode="lin" valueType="num">
                                      <p:cBhvr>
                                        <p:cTn id="50" dur="300" fill="hold"/>
                                        <p:tgtEl>
                                          <p:spTgt spid="30"/>
                                        </p:tgtEl>
                                        <p:attrNameLst>
                                          <p:attrName>ppt_x</p:attrName>
                                        </p:attrNameLst>
                                      </p:cBhvr>
                                      <p:tavLst>
                                        <p:tav tm="0">
                                          <p:val>
                                            <p:strVal val="#ppt_x"/>
                                          </p:val>
                                        </p:tav>
                                        <p:tav tm="100000">
                                          <p:val>
                                            <p:strVal val="#ppt_x"/>
                                          </p:val>
                                        </p:tav>
                                      </p:tavLst>
                                    </p:anim>
                                    <p:anim calcmode="lin" valueType="num">
                                      <p:cBhvr>
                                        <p:cTn id="51" dur="300" fill="hold"/>
                                        <p:tgtEl>
                                          <p:spTgt spid="30"/>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300"/>
                                        <p:tgtEl>
                                          <p:spTgt spid="31"/>
                                        </p:tgtEl>
                                      </p:cBhvr>
                                    </p:animEffect>
                                    <p:anim calcmode="lin" valueType="num">
                                      <p:cBhvr>
                                        <p:cTn id="55" dur="300" fill="hold"/>
                                        <p:tgtEl>
                                          <p:spTgt spid="31"/>
                                        </p:tgtEl>
                                        <p:attrNameLst>
                                          <p:attrName>ppt_x</p:attrName>
                                        </p:attrNameLst>
                                      </p:cBhvr>
                                      <p:tavLst>
                                        <p:tav tm="0">
                                          <p:val>
                                            <p:strVal val="#ppt_x"/>
                                          </p:val>
                                        </p:tav>
                                        <p:tav tm="100000">
                                          <p:val>
                                            <p:strVal val="#ppt_x"/>
                                          </p:val>
                                        </p:tav>
                                      </p:tavLst>
                                    </p:anim>
                                    <p:anim calcmode="lin" valueType="num">
                                      <p:cBhvr>
                                        <p:cTn id="56" dur="3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34" grpId="0" animBg="1"/>
      <p:bldP spid="39" grpId="0" animBg="1"/>
      <p:bldP spid="40" grpId="0" animBg="1"/>
      <p:bldP spid="2" grpId="0"/>
      <p:bldP spid="14" grpId="0" animBg="1"/>
      <p:bldP spid="16" grpId="0"/>
      <p:bldP spid="18" grpId="0" animBg="1"/>
      <p:bldP spid="19" grpId="0" animBg="1"/>
      <p:bldP spid="25" grpId="0" animBg="1"/>
      <p:bldP spid="30" grpId="0" animBg="1"/>
      <p:bldP spid="3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AEF33-9443-17D1-3452-E7CE139D8190}"/>
              </a:ext>
            </a:extLst>
          </p:cNvPr>
          <p:cNvSpPr>
            <a:spLocks noGrp="1"/>
          </p:cNvSpPr>
          <p:nvPr>
            <p:ph type="ctrTitle"/>
          </p:nvPr>
        </p:nvSpPr>
        <p:spPr/>
        <p:txBody>
          <a:bodyPr/>
          <a:lstStyle/>
          <a:p>
            <a:r>
              <a:rPr lang="en-US" dirty="0">
                <a:latin typeface="Corbel" panose="020B0503020204020204" pitchFamily="34" charset="0"/>
              </a:rPr>
              <a:t>Evaluation</a:t>
            </a:r>
          </a:p>
        </p:txBody>
      </p:sp>
      <p:sp>
        <p:nvSpPr>
          <p:cNvPr id="3" name="Subtitle 2">
            <a:extLst>
              <a:ext uri="{FF2B5EF4-FFF2-40B4-BE49-F238E27FC236}">
                <a16:creationId xmlns:a16="http://schemas.microsoft.com/office/drawing/2014/main" id="{65DC5FF9-6BE6-830D-69A9-8C1F1FF0F9C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49491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2805F0-F6FC-E677-C726-338AE03D0900}"/>
              </a:ext>
            </a:extLst>
          </p:cNvPr>
          <p:cNvSpPr>
            <a:spLocks noGrp="1"/>
          </p:cNvSpPr>
          <p:nvPr>
            <p:ph type="title"/>
          </p:nvPr>
        </p:nvSpPr>
        <p:spPr/>
        <p:txBody>
          <a:bodyPr/>
          <a:lstStyle/>
          <a:p>
            <a:r>
              <a:rPr lang="en-US" sz="3600" dirty="0">
                <a:latin typeface="Corbel" panose="020B0503020204020204" pitchFamily="34" charset="0"/>
              </a:rPr>
              <a:t>Simulation Methodology</a:t>
            </a:r>
          </a:p>
        </p:txBody>
      </p:sp>
      <p:sp>
        <p:nvSpPr>
          <p:cNvPr id="5" name="Content Placeholder 4">
            <a:extLst>
              <a:ext uri="{FF2B5EF4-FFF2-40B4-BE49-F238E27FC236}">
                <a16:creationId xmlns:a16="http://schemas.microsoft.com/office/drawing/2014/main" id="{7EFD64F5-38DF-EE13-F0F5-560308551E10}"/>
              </a:ext>
            </a:extLst>
          </p:cNvPr>
          <p:cNvSpPr>
            <a:spLocks noGrp="1"/>
          </p:cNvSpPr>
          <p:nvPr>
            <p:ph idx="1"/>
          </p:nvPr>
        </p:nvSpPr>
        <p:spPr/>
        <p:txBody>
          <a:bodyPr>
            <a:normAutofit/>
          </a:bodyPr>
          <a:lstStyle/>
          <a:p>
            <a:r>
              <a:rPr lang="en-US" sz="2400" b="1" dirty="0" err="1">
                <a:solidFill>
                  <a:srgbClr val="C00000"/>
                </a:solidFill>
                <a:latin typeface="Corbel" panose="020B0503020204020204" pitchFamily="34" charset="0"/>
              </a:rPr>
              <a:t>ChampSim</a:t>
            </a:r>
            <a:r>
              <a:rPr lang="en-US" sz="2400" dirty="0">
                <a:latin typeface="Corbel" panose="020B0503020204020204" pitchFamily="34" charset="0"/>
              </a:rPr>
              <a:t> trace driven simulator</a:t>
            </a:r>
          </a:p>
          <a:p>
            <a:r>
              <a:rPr lang="en-US" sz="2400" b="1" dirty="0">
                <a:solidFill>
                  <a:srgbClr val="C00000"/>
                </a:solidFill>
                <a:latin typeface="Corbel" panose="020B0503020204020204" pitchFamily="34" charset="0"/>
              </a:rPr>
              <a:t>110</a:t>
            </a:r>
            <a:r>
              <a:rPr lang="en-US" sz="2400" dirty="0">
                <a:latin typeface="Corbel" panose="020B0503020204020204" pitchFamily="34" charset="0"/>
              </a:rPr>
              <a:t> </a:t>
            </a:r>
            <a:r>
              <a:rPr lang="en-US" sz="2400" b="1" dirty="0">
                <a:solidFill>
                  <a:srgbClr val="C00000"/>
                </a:solidFill>
                <a:latin typeface="Corbel" panose="020B0503020204020204" pitchFamily="34" charset="0"/>
              </a:rPr>
              <a:t>single-core</a:t>
            </a:r>
            <a:r>
              <a:rPr lang="en-US" sz="2400" dirty="0">
                <a:latin typeface="Corbel" panose="020B0503020204020204" pitchFamily="34" charset="0"/>
              </a:rPr>
              <a:t> memory-intensive traces</a:t>
            </a:r>
          </a:p>
          <a:p>
            <a:pPr lvl="1"/>
            <a:r>
              <a:rPr lang="en-US" sz="2000" dirty="0">
                <a:latin typeface="Corbel" panose="020B0503020204020204" pitchFamily="34" charset="0"/>
              </a:rPr>
              <a:t>SPEC CPU 2006 and 2017</a:t>
            </a:r>
          </a:p>
          <a:p>
            <a:pPr lvl="1"/>
            <a:r>
              <a:rPr lang="en-US" sz="2000" dirty="0">
                <a:latin typeface="Corbel" panose="020B0503020204020204" pitchFamily="34" charset="0"/>
              </a:rPr>
              <a:t>PARSEC 2.1</a:t>
            </a:r>
          </a:p>
          <a:p>
            <a:pPr lvl="1"/>
            <a:r>
              <a:rPr lang="en-US" sz="2000" dirty="0" err="1">
                <a:latin typeface="Corbel" panose="020B0503020204020204" pitchFamily="34" charset="0"/>
              </a:rPr>
              <a:t>Ligra</a:t>
            </a:r>
            <a:endParaRPr lang="en-US" sz="2000" dirty="0">
              <a:latin typeface="Corbel" panose="020B0503020204020204" pitchFamily="34" charset="0"/>
            </a:endParaRPr>
          </a:p>
          <a:p>
            <a:pPr lvl="1"/>
            <a:r>
              <a:rPr lang="en-US" sz="2000" dirty="0">
                <a:latin typeface="Corbel" panose="020B0503020204020204" pitchFamily="34" charset="0"/>
              </a:rPr>
              <a:t>Real-world applications</a:t>
            </a:r>
          </a:p>
          <a:p>
            <a:r>
              <a:rPr lang="en-US" sz="2400" b="1" dirty="0">
                <a:solidFill>
                  <a:srgbClr val="C00000"/>
                </a:solidFill>
                <a:latin typeface="Corbel" panose="020B0503020204020204" pitchFamily="34" charset="0"/>
              </a:rPr>
              <a:t>220 eight-core</a:t>
            </a:r>
            <a:r>
              <a:rPr lang="en-US" sz="2400" dirty="0">
                <a:latin typeface="Corbel" panose="020B0503020204020204" pitchFamily="34" charset="0"/>
              </a:rPr>
              <a:t> memory-intensive trace mixes</a:t>
            </a:r>
          </a:p>
          <a:p>
            <a:endParaRPr lang="en-US" sz="2400" dirty="0">
              <a:latin typeface="Corbel" panose="020B0503020204020204" pitchFamily="34" charset="0"/>
            </a:endParaRPr>
          </a:p>
        </p:txBody>
      </p:sp>
      <p:sp>
        <p:nvSpPr>
          <p:cNvPr id="6" name="Rounded Rectangle 5">
            <a:extLst>
              <a:ext uri="{FF2B5EF4-FFF2-40B4-BE49-F238E27FC236}">
                <a16:creationId xmlns:a16="http://schemas.microsoft.com/office/drawing/2014/main" id="{98527F25-0A1E-FBA2-CA7B-5BD53F6EB9E0}"/>
              </a:ext>
            </a:extLst>
          </p:cNvPr>
          <p:cNvSpPr/>
          <p:nvPr/>
        </p:nvSpPr>
        <p:spPr>
          <a:xfrm>
            <a:off x="5089806" y="3876871"/>
            <a:ext cx="2788761" cy="377072"/>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Off-Chip Predictors</a:t>
            </a:r>
          </a:p>
        </p:txBody>
      </p:sp>
      <p:sp>
        <p:nvSpPr>
          <p:cNvPr id="8" name="Rounded Rectangle 7">
            <a:extLst>
              <a:ext uri="{FF2B5EF4-FFF2-40B4-BE49-F238E27FC236}">
                <a16:creationId xmlns:a16="http://schemas.microsoft.com/office/drawing/2014/main" id="{64A3E331-DC58-7D24-EB7D-E62F43024559}"/>
              </a:ext>
            </a:extLst>
          </p:cNvPr>
          <p:cNvSpPr/>
          <p:nvPr/>
        </p:nvSpPr>
        <p:spPr>
          <a:xfrm>
            <a:off x="250623" y="3876871"/>
            <a:ext cx="3246254" cy="377072"/>
          </a:xfrm>
          <a:prstGeom prst="roundRect">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LLC Prefetchers</a:t>
            </a:r>
          </a:p>
        </p:txBody>
      </p:sp>
      <p:sp>
        <p:nvSpPr>
          <p:cNvPr id="9" name="TextBox 8">
            <a:extLst>
              <a:ext uri="{FF2B5EF4-FFF2-40B4-BE49-F238E27FC236}">
                <a16:creationId xmlns:a16="http://schemas.microsoft.com/office/drawing/2014/main" id="{3EE070E6-2941-E49E-C948-CD4B1E6ADB25}"/>
              </a:ext>
            </a:extLst>
          </p:cNvPr>
          <p:cNvSpPr txBox="1"/>
          <p:nvPr/>
        </p:nvSpPr>
        <p:spPr>
          <a:xfrm>
            <a:off x="4991101" y="4435936"/>
            <a:ext cx="4072512" cy="172354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History-based</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HMP</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Yoaz</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ISCA’99]</a:t>
            </a:r>
            <a:endParaRPr kumimoji="0" lang="en-US" sz="2000" b="1" i="0" u="none" strike="noStrike" kern="1200" cap="none" spc="0" normalizeH="0" baseline="0" noProof="0" dirty="0">
              <a:ln>
                <a:noFill/>
              </a:ln>
              <a:solidFill>
                <a:srgbClr val="4472C4">
                  <a:lumMod val="75000"/>
                </a:srgbClr>
              </a:solidFill>
              <a:effectLst/>
              <a:uLnTx/>
              <a:uFillTx/>
              <a:latin typeface="Corbel" panose="020B0503020204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4472C4">
                    <a:lumMod val="75000"/>
                  </a:srgbClr>
                </a:solidFill>
                <a:effectLst/>
                <a:uLnTx/>
                <a:uFillTx/>
                <a:latin typeface="Corbel" panose="020B0503020204020204" pitchFamily="34" charset="0"/>
                <a:ea typeface="+mn-ea"/>
                <a:cs typeface="+mn-cs"/>
              </a:rPr>
              <a:t>Tracking-based</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Address Tag-Tracking based Predictor (</a:t>
            </a:r>
            <a:r>
              <a:rPr kumimoji="0" lang="en-US"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TTP</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B40003"/>
                </a:solidFill>
                <a:effectLst/>
                <a:uLnTx/>
                <a:uFillTx/>
                <a:latin typeface="Corbel" panose="020B0503020204020204" pitchFamily="34" charset="0"/>
                <a:ea typeface="+mn-ea"/>
                <a:cs typeface="+mn-cs"/>
              </a:rPr>
              <a:t>Ideal Off-chip Predictor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560457A-B7C5-427D-387D-ED68A374B940}"/>
              </a:ext>
            </a:extLst>
          </p:cNvPr>
          <p:cNvSpPr txBox="1"/>
          <p:nvPr/>
        </p:nvSpPr>
        <p:spPr>
          <a:xfrm>
            <a:off x="169011" y="4435936"/>
            <a:ext cx="4920795"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Pythia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Bera</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MICRO’21]</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Bingo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Bakshalipour</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HPCA’19]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MLOP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Shakerinava</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3rd Prefetching Championship’19]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SPP + Perceptron filter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[Bhatia+, ISCA’20]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SMS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[Somogyi+, ISCA’06]</a:t>
            </a:r>
          </a:p>
        </p:txBody>
      </p:sp>
    </p:spTree>
    <p:extLst>
      <p:ext uri="{BB962C8B-B14F-4D97-AF65-F5344CB8AC3E}">
        <p14:creationId xmlns:p14="http://schemas.microsoft.com/office/powerpoint/2010/main" val="24450894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1E9B8-8A57-9020-8201-3BA925E5A377}"/>
              </a:ext>
            </a:extLst>
          </p:cNvPr>
          <p:cNvSpPr>
            <a:spLocks noGrp="1"/>
          </p:cNvSpPr>
          <p:nvPr>
            <p:ph type="title"/>
          </p:nvPr>
        </p:nvSpPr>
        <p:spPr/>
        <p:txBody>
          <a:bodyPr/>
          <a:lstStyle/>
          <a:p>
            <a:r>
              <a:rPr lang="en-US" sz="3600" dirty="0">
                <a:latin typeface="Corbel" panose="020B0503020204020204" pitchFamily="34" charset="0"/>
              </a:rPr>
              <a:t>Single-Core Performance Improvement</a:t>
            </a:r>
          </a:p>
        </p:txBody>
      </p:sp>
      <p:graphicFrame>
        <p:nvGraphicFramePr>
          <p:cNvPr id="6" name="Content Placeholder 5">
            <a:extLst>
              <a:ext uri="{FF2B5EF4-FFF2-40B4-BE49-F238E27FC236}">
                <a16:creationId xmlns:a16="http://schemas.microsoft.com/office/drawing/2014/main" id="{37519CD8-739D-1CD4-54EA-949C992CB63C}"/>
              </a:ext>
            </a:extLst>
          </p:cNvPr>
          <p:cNvGraphicFramePr>
            <a:graphicFrameLocks noGrp="1"/>
          </p:cNvGraphicFramePr>
          <p:nvPr>
            <p:ph idx="1"/>
          </p:nvPr>
        </p:nvGraphicFramePr>
        <p:xfrm>
          <a:off x="124618" y="916369"/>
          <a:ext cx="8894763" cy="460857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6F807F29-D700-3174-CCFD-91EEFEDCE694}"/>
              </a:ext>
            </a:extLst>
          </p:cNvPr>
          <p:cNvSpPr/>
          <p:nvPr/>
        </p:nvSpPr>
        <p:spPr>
          <a:xfrm>
            <a:off x="3703899" y="916369"/>
            <a:ext cx="2095017" cy="46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DF041B2-1239-1A79-8744-685D559BBD04}"/>
              </a:ext>
            </a:extLst>
          </p:cNvPr>
          <p:cNvSpPr/>
          <p:nvPr/>
        </p:nvSpPr>
        <p:spPr>
          <a:xfrm>
            <a:off x="6101788" y="916369"/>
            <a:ext cx="2637098" cy="46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83932B1-34BD-6B1C-85B2-CD6870EED713}"/>
              </a:ext>
            </a:extLst>
          </p:cNvPr>
          <p:cNvSpPr/>
          <p:nvPr/>
        </p:nvSpPr>
        <p:spPr>
          <a:xfrm>
            <a:off x="1078375" y="916369"/>
            <a:ext cx="2475053" cy="46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FAAA819-AB21-34F1-C11A-D15E23B8FD7E}"/>
              </a:ext>
            </a:extLst>
          </p:cNvPr>
          <p:cNvSpPr txBox="1"/>
          <p:nvPr/>
        </p:nvSpPr>
        <p:spPr>
          <a:xfrm>
            <a:off x="7083706" y="3085254"/>
            <a:ext cx="9573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11.5%</a:t>
            </a:r>
          </a:p>
        </p:txBody>
      </p:sp>
      <p:cxnSp>
        <p:nvCxnSpPr>
          <p:cNvPr id="15" name="Straight Arrow Connector 14">
            <a:extLst>
              <a:ext uri="{FF2B5EF4-FFF2-40B4-BE49-F238E27FC236}">
                <a16:creationId xmlns:a16="http://schemas.microsoft.com/office/drawing/2014/main" id="{98A5ADF3-D222-DFFF-92C4-8688B8684387}"/>
              </a:ext>
            </a:extLst>
          </p:cNvPr>
          <p:cNvCxnSpPr>
            <a:cxnSpLocks/>
          </p:cNvCxnSpPr>
          <p:nvPr/>
        </p:nvCxnSpPr>
        <p:spPr>
          <a:xfrm>
            <a:off x="7674015" y="3546919"/>
            <a:ext cx="219919" cy="24957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86D68A-C808-ADFC-5AD6-1AB9E77E7F84}"/>
              </a:ext>
            </a:extLst>
          </p:cNvPr>
          <p:cNvSpPr txBox="1"/>
          <p:nvPr/>
        </p:nvSpPr>
        <p:spPr>
          <a:xfrm>
            <a:off x="7083705" y="2303781"/>
            <a:ext cx="9573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20.3%</a:t>
            </a:r>
          </a:p>
        </p:txBody>
      </p:sp>
      <p:cxnSp>
        <p:nvCxnSpPr>
          <p:cNvPr id="18" name="Straight Arrow Connector 17">
            <a:extLst>
              <a:ext uri="{FF2B5EF4-FFF2-40B4-BE49-F238E27FC236}">
                <a16:creationId xmlns:a16="http://schemas.microsoft.com/office/drawing/2014/main" id="{0F28FABD-F212-2B21-D075-51D8DBA697DC}"/>
              </a:ext>
            </a:extLst>
          </p:cNvPr>
          <p:cNvCxnSpPr>
            <a:cxnSpLocks/>
          </p:cNvCxnSpPr>
          <p:nvPr/>
        </p:nvCxnSpPr>
        <p:spPr>
          <a:xfrm>
            <a:off x="7674015" y="2765446"/>
            <a:ext cx="433066" cy="18478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D64EEF8-5EA8-682E-73E5-1B6C9BE7E3A3}"/>
              </a:ext>
            </a:extLst>
          </p:cNvPr>
          <p:cNvCxnSpPr>
            <a:cxnSpLocks/>
          </p:cNvCxnSpPr>
          <p:nvPr/>
        </p:nvCxnSpPr>
        <p:spPr>
          <a:xfrm>
            <a:off x="8146608" y="2430684"/>
            <a:ext cx="0" cy="54257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8312988-7D3B-329D-8A3A-EE7D3EA08541}"/>
              </a:ext>
            </a:extLst>
          </p:cNvPr>
          <p:cNvSpPr txBox="1"/>
          <p:nvPr/>
        </p:nvSpPr>
        <p:spPr>
          <a:xfrm>
            <a:off x="7628424" y="1969019"/>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5.4%</a:t>
            </a:r>
          </a:p>
        </p:txBody>
      </p:sp>
      <p:sp>
        <p:nvSpPr>
          <p:cNvPr id="5" name="Oval 4">
            <a:extLst>
              <a:ext uri="{FF2B5EF4-FFF2-40B4-BE49-F238E27FC236}">
                <a16:creationId xmlns:a16="http://schemas.microsoft.com/office/drawing/2014/main" id="{2A83F84A-0201-82B8-D1A5-5DE68EAAD2B5}"/>
              </a:ext>
            </a:extLst>
          </p:cNvPr>
          <p:cNvSpPr/>
          <p:nvPr/>
        </p:nvSpPr>
        <p:spPr>
          <a:xfrm>
            <a:off x="8146608" y="1969019"/>
            <a:ext cx="701952" cy="796427"/>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EE24C5E-6FE2-E8ED-5176-D6D4C0CC0E8D}"/>
              </a:ext>
            </a:extLst>
          </p:cNvPr>
          <p:cNvSpPr/>
          <p:nvPr/>
        </p:nvSpPr>
        <p:spPr>
          <a:xfrm>
            <a:off x="281893" y="908701"/>
            <a:ext cx="8717724" cy="566429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B42CA10-2665-B555-07FA-A9E34A5C1B39}"/>
              </a:ext>
            </a:extLst>
          </p:cNvPr>
          <p:cNvSpPr/>
          <p:nvPr/>
        </p:nvSpPr>
        <p:spPr>
          <a:xfrm>
            <a:off x="66078" y="5159367"/>
            <a:ext cx="9011843" cy="1491181"/>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alone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provides nearly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50%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performance benefits of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b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b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with only </a:t>
            </a: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1/5th</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storage overhead</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2" name="Rounded Rectangle 1">
            <a:extLst>
              <a:ext uri="{FF2B5EF4-FFF2-40B4-BE49-F238E27FC236}">
                <a16:creationId xmlns:a16="http://schemas.microsoft.com/office/drawing/2014/main" id="{AFF82E8A-6E47-9176-35EF-DCE24F646D0D}"/>
              </a:ext>
            </a:extLst>
          </p:cNvPr>
          <p:cNvSpPr/>
          <p:nvPr/>
        </p:nvSpPr>
        <p:spPr>
          <a:xfrm>
            <a:off x="281893" y="5413772"/>
            <a:ext cx="8580212" cy="1055717"/>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on top of Pythia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outperforms Pythia alone </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 every workload category </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 name="Rounded Rectangle 2">
            <a:extLst>
              <a:ext uri="{FF2B5EF4-FFF2-40B4-BE49-F238E27FC236}">
                <a16:creationId xmlns:a16="http://schemas.microsoft.com/office/drawing/2014/main" id="{1E0C49D9-9917-0F6B-1F27-CEA47A8B8DC2}"/>
              </a:ext>
            </a:extLst>
          </p:cNvPr>
          <p:cNvSpPr/>
          <p:nvPr/>
        </p:nvSpPr>
        <p:spPr>
          <a:xfrm>
            <a:off x="281893" y="5413750"/>
            <a:ext cx="8580212" cy="1055717"/>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provides nearly </a:t>
            </a: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90%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performance benefit of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Ideal Hermes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that has an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ideal off-chip load predictor</a:t>
            </a:r>
            <a:endPar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9486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22" presetClass="entr" presetSubtype="4" fill="hold" grpId="0" nodeType="withEffect">
                                  <p:stCondLst>
                                    <p:cond delay="0"/>
                                  </p:stCondLst>
                                  <p:childTnLst>
                                    <p:set>
                                      <p:cBhvr>
                                        <p:cTn id="24"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25" dur="500"/>
                                        <p:tgtEl>
                                          <p:spTgt spid="6">
                                            <p:graphicEl>
                                              <a:chart seriesIdx="2" categoryIdx="-4" bldStep="series"/>
                                            </p:graphicEl>
                                          </p:spTgt>
                                        </p:tgtEl>
                                      </p:cBhvr>
                                    </p:animEffect>
                                  </p:childTnLst>
                                </p:cTn>
                              </p:par>
                              <p:par>
                                <p:cTn id="26" presetID="1" presetClass="exit"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2"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44" dur="500"/>
                                        <p:tgtEl>
                                          <p:spTgt spid="6">
                                            <p:graphicEl>
                                              <a:chart seriesIdx="3" categoryIdx="-4" bldStep="series"/>
                                            </p:graphicEl>
                                          </p:spTgt>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4"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7" grpId="0" animBg="1"/>
      <p:bldP spid="8" grpId="0" animBg="1"/>
      <p:bldP spid="13" grpId="1"/>
      <p:bldP spid="17" grpId="1"/>
      <p:bldP spid="24" grpId="0"/>
      <p:bldP spid="24" grpId="1"/>
      <p:bldP spid="5" grpId="0" animBg="1"/>
      <p:bldP spid="11" grpId="0" animBg="1"/>
      <p:bldP spid="11" grpId="1" animBg="1"/>
      <p:bldP spid="11" grpId="2" animBg="1"/>
      <p:bldP spid="11" grpId="3" animBg="1"/>
      <p:bldP spid="11" grpId="4" animBg="1"/>
      <p:bldP spid="10" grpId="0" animBg="1"/>
      <p:bldP spid="10" grpId="1" animBg="1"/>
      <p:bldP spid="2" grpId="0" animBg="1"/>
      <p:bldP spid="2" grpId="1"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9DB431-DEFB-ECED-6A60-BC37D2F93A76}"/>
              </a:ext>
            </a:extLst>
          </p:cNvPr>
          <p:cNvSpPr>
            <a:spLocks noGrp="1"/>
          </p:cNvSpPr>
          <p:nvPr>
            <p:ph type="title"/>
          </p:nvPr>
        </p:nvSpPr>
        <p:spPr/>
        <p:txBody>
          <a:bodyPr/>
          <a:lstStyle/>
          <a:p>
            <a:r>
              <a:rPr lang="en-US" sz="3400" dirty="0">
                <a:latin typeface="Corbel" panose="020B0503020204020204" pitchFamily="34" charset="0"/>
              </a:rPr>
              <a:t>Increase in Main Memory Requests</a:t>
            </a:r>
          </a:p>
        </p:txBody>
      </p:sp>
      <p:graphicFrame>
        <p:nvGraphicFramePr>
          <p:cNvPr id="6" name="Content Placeholder 5">
            <a:extLst>
              <a:ext uri="{FF2B5EF4-FFF2-40B4-BE49-F238E27FC236}">
                <a16:creationId xmlns:a16="http://schemas.microsoft.com/office/drawing/2014/main" id="{6F16EFD0-29D2-F72E-4F56-449B9E0CFF19}"/>
              </a:ext>
            </a:extLst>
          </p:cNvPr>
          <p:cNvGraphicFramePr>
            <a:graphicFrameLocks noGrp="1"/>
          </p:cNvGraphicFramePr>
          <p:nvPr>
            <p:ph idx="1"/>
          </p:nvPr>
        </p:nvGraphicFramePr>
        <p:xfrm>
          <a:off x="124618" y="1293835"/>
          <a:ext cx="8894763" cy="446594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EB1B108E-7918-CB58-3227-E6877C5CC79A}"/>
              </a:ext>
            </a:extLst>
          </p:cNvPr>
          <p:cNvSpPr txBox="1"/>
          <p:nvPr/>
        </p:nvSpPr>
        <p:spPr>
          <a:xfrm>
            <a:off x="7441132" y="4581427"/>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5.5%</a:t>
            </a:r>
          </a:p>
        </p:txBody>
      </p:sp>
      <p:sp>
        <p:nvSpPr>
          <p:cNvPr id="23" name="TextBox 22">
            <a:extLst>
              <a:ext uri="{FF2B5EF4-FFF2-40B4-BE49-F238E27FC236}">
                <a16:creationId xmlns:a16="http://schemas.microsoft.com/office/drawing/2014/main" id="{7FFB31D7-D12A-E9C4-C469-372EF6153E4E}"/>
              </a:ext>
            </a:extLst>
          </p:cNvPr>
          <p:cNvSpPr txBox="1"/>
          <p:nvPr/>
        </p:nvSpPr>
        <p:spPr>
          <a:xfrm>
            <a:off x="7410095" y="2868889"/>
            <a:ext cx="9573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38.5%</a:t>
            </a:r>
          </a:p>
        </p:txBody>
      </p:sp>
      <p:sp>
        <p:nvSpPr>
          <p:cNvPr id="24" name="TextBox 23">
            <a:extLst>
              <a:ext uri="{FF2B5EF4-FFF2-40B4-BE49-F238E27FC236}">
                <a16:creationId xmlns:a16="http://schemas.microsoft.com/office/drawing/2014/main" id="{C3EA47BE-1603-23BC-A837-4598DBFE9E91}"/>
              </a:ext>
            </a:extLst>
          </p:cNvPr>
          <p:cNvSpPr txBox="1"/>
          <p:nvPr/>
        </p:nvSpPr>
        <p:spPr>
          <a:xfrm>
            <a:off x="8024448" y="2389957"/>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5.9%</a:t>
            </a:r>
          </a:p>
        </p:txBody>
      </p:sp>
      <p:pic>
        <p:nvPicPr>
          <p:cNvPr id="18" name="Picture 17">
            <a:extLst>
              <a:ext uri="{FF2B5EF4-FFF2-40B4-BE49-F238E27FC236}">
                <a16:creationId xmlns:a16="http://schemas.microsoft.com/office/drawing/2014/main" id="{A81CE4C3-E81A-F71F-B038-74A83D300411}"/>
              </a:ext>
            </a:extLst>
          </p:cNvPr>
          <p:cNvPicPr>
            <a:picLocks noChangeAspect="1"/>
          </p:cNvPicPr>
          <p:nvPr/>
        </p:nvPicPr>
        <p:blipFill>
          <a:blip r:embed="rId4"/>
          <a:stretch>
            <a:fillRect/>
          </a:stretch>
        </p:blipFill>
        <p:spPr>
          <a:xfrm>
            <a:off x="6743406" y="72009"/>
            <a:ext cx="2320207" cy="1203193"/>
          </a:xfrm>
          <a:prstGeom prst="rect">
            <a:avLst/>
          </a:prstGeom>
        </p:spPr>
      </p:pic>
      <p:sp>
        <p:nvSpPr>
          <p:cNvPr id="19" name="TextBox 18">
            <a:extLst>
              <a:ext uri="{FF2B5EF4-FFF2-40B4-BE49-F238E27FC236}">
                <a16:creationId xmlns:a16="http://schemas.microsoft.com/office/drawing/2014/main" id="{80913861-507C-2C00-7AD6-B7C0CFD4A497}"/>
              </a:ext>
            </a:extLst>
          </p:cNvPr>
          <p:cNvSpPr txBox="1"/>
          <p:nvPr/>
        </p:nvSpPr>
        <p:spPr>
          <a:xfrm>
            <a:off x="7616665" y="291573"/>
            <a:ext cx="7649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11.5%</a:t>
            </a:r>
          </a:p>
        </p:txBody>
      </p:sp>
      <p:sp>
        <p:nvSpPr>
          <p:cNvPr id="25" name="TextBox 24">
            <a:extLst>
              <a:ext uri="{FF2B5EF4-FFF2-40B4-BE49-F238E27FC236}">
                <a16:creationId xmlns:a16="http://schemas.microsoft.com/office/drawing/2014/main" id="{1229C5DE-D266-0187-CAF2-843CEAD37615}"/>
              </a:ext>
            </a:extLst>
          </p:cNvPr>
          <p:cNvSpPr txBox="1"/>
          <p:nvPr/>
        </p:nvSpPr>
        <p:spPr>
          <a:xfrm>
            <a:off x="7970278" y="95006"/>
            <a:ext cx="7649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20.3%</a:t>
            </a:r>
          </a:p>
        </p:txBody>
      </p:sp>
      <p:sp>
        <p:nvSpPr>
          <p:cNvPr id="27" name="TextBox 26">
            <a:extLst>
              <a:ext uri="{FF2B5EF4-FFF2-40B4-BE49-F238E27FC236}">
                <a16:creationId xmlns:a16="http://schemas.microsoft.com/office/drawing/2014/main" id="{C6ECFC5C-C6C3-35C7-8FBC-AD015EFF46C2}"/>
              </a:ext>
            </a:extLst>
          </p:cNvPr>
          <p:cNvSpPr txBox="1"/>
          <p:nvPr/>
        </p:nvSpPr>
        <p:spPr>
          <a:xfrm>
            <a:off x="8602459" y="95006"/>
            <a:ext cx="64793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5.4%</a:t>
            </a:r>
          </a:p>
        </p:txBody>
      </p:sp>
      <p:cxnSp>
        <p:nvCxnSpPr>
          <p:cNvPr id="32" name="Straight Arrow Connector 31">
            <a:extLst>
              <a:ext uri="{FF2B5EF4-FFF2-40B4-BE49-F238E27FC236}">
                <a16:creationId xmlns:a16="http://schemas.microsoft.com/office/drawing/2014/main" id="{0000EEF8-06E1-0730-B5E0-3E29DBE7D089}"/>
              </a:ext>
            </a:extLst>
          </p:cNvPr>
          <p:cNvCxnSpPr>
            <a:cxnSpLocks/>
          </p:cNvCxnSpPr>
          <p:nvPr/>
        </p:nvCxnSpPr>
        <p:spPr>
          <a:xfrm>
            <a:off x="8071878" y="586029"/>
            <a:ext cx="663842" cy="2683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C83F437-18EB-77CC-6355-493E739CFC32}"/>
              </a:ext>
            </a:extLst>
          </p:cNvPr>
          <p:cNvCxnSpPr>
            <a:cxnSpLocks/>
          </p:cNvCxnSpPr>
          <p:nvPr/>
        </p:nvCxnSpPr>
        <p:spPr>
          <a:xfrm>
            <a:off x="8383563" y="414544"/>
            <a:ext cx="436397" cy="3056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Left Brace 36">
            <a:extLst>
              <a:ext uri="{FF2B5EF4-FFF2-40B4-BE49-F238E27FC236}">
                <a16:creationId xmlns:a16="http://schemas.microsoft.com/office/drawing/2014/main" id="{4836E77F-7630-FCE6-19F1-C72D1352638E}"/>
              </a:ext>
            </a:extLst>
          </p:cNvPr>
          <p:cNvSpPr/>
          <p:nvPr/>
        </p:nvSpPr>
        <p:spPr>
          <a:xfrm>
            <a:off x="8735720" y="477038"/>
            <a:ext cx="84240" cy="10899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FD5E910-FBE0-1C51-43DF-3C9CF2A06BE7}"/>
              </a:ext>
            </a:extLst>
          </p:cNvPr>
          <p:cNvSpPr/>
          <p:nvPr/>
        </p:nvSpPr>
        <p:spPr>
          <a:xfrm>
            <a:off x="6743857" y="13889"/>
            <a:ext cx="2400535" cy="135229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c 1">
            <a:extLst>
              <a:ext uri="{FF2B5EF4-FFF2-40B4-BE49-F238E27FC236}">
                <a16:creationId xmlns:a16="http://schemas.microsoft.com/office/drawing/2014/main" id="{82007440-02AD-0A7A-E53A-CE2903C785B2}"/>
              </a:ext>
            </a:extLst>
          </p:cNvPr>
          <p:cNvSpPr/>
          <p:nvPr/>
        </p:nvSpPr>
        <p:spPr>
          <a:xfrm rot="16200000">
            <a:off x="8117304" y="2992317"/>
            <a:ext cx="794038" cy="441822"/>
          </a:xfrm>
          <a:prstGeom prst="arc">
            <a:avLst>
              <a:gd name="adj1" fmla="val 16200000"/>
              <a:gd name="adj2" fmla="val 1025490"/>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E2715DA-CBF5-9185-6276-D52FD8548A6B}"/>
              </a:ext>
            </a:extLst>
          </p:cNvPr>
          <p:cNvSpPr/>
          <p:nvPr/>
        </p:nvSpPr>
        <p:spPr>
          <a:xfrm>
            <a:off x="266764" y="1188285"/>
            <a:ext cx="8752617" cy="476362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ounded Rectangle 38">
            <a:extLst>
              <a:ext uri="{FF2B5EF4-FFF2-40B4-BE49-F238E27FC236}">
                <a16:creationId xmlns:a16="http://schemas.microsoft.com/office/drawing/2014/main" id="{6CFE1DFB-2039-6F2E-6735-004FD3DF1B91}"/>
              </a:ext>
            </a:extLst>
          </p:cNvPr>
          <p:cNvSpPr/>
          <p:nvPr/>
        </p:nvSpPr>
        <p:spPr>
          <a:xfrm>
            <a:off x="673623" y="941147"/>
            <a:ext cx="7954236" cy="111066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For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every</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r>
              <a:rPr kumimoji="0" lang="en-US" sz="4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1%</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performance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benefit,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increase in main memory requests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50" name="Rounded Rectangle 49">
            <a:extLst>
              <a:ext uri="{FF2B5EF4-FFF2-40B4-BE49-F238E27FC236}">
                <a16:creationId xmlns:a16="http://schemas.microsoft.com/office/drawing/2014/main" id="{5D3281B9-AF4C-DA79-8DD3-D34DC153E20B}"/>
              </a:ext>
            </a:extLst>
          </p:cNvPr>
          <p:cNvSpPr/>
          <p:nvPr/>
        </p:nvSpPr>
        <p:spPr>
          <a:xfrm>
            <a:off x="1840549" y="2232203"/>
            <a:ext cx="4084689" cy="638910"/>
          </a:xfrm>
          <a:prstGeom prst="roundRect">
            <a:avLst>
              <a:gd name="adj" fmla="val 6884"/>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Pythia</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1" name="Rounded Rectangle 50">
            <a:extLst>
              <a:ext uri="{FF2B5EF4-FFF2-40B4-BE49-F238E27FC236}">
                <a16:creationId xmlns:a16="http://schemas.microsoft.com/office/drawing/2014/main" id="{442453EA-DF17-8EB4-010D-2050C045F76D}"/>
              </a:ext>
            </a:extLst>
          </p:cNvPr>
          <p:cNvSpPr/>
          <p:nvPr/>
        </p:nvSpPr>
        <p:spPr>
          <a:xfrm>
            <a:off x="1840549" y="2942031"/>
            <a:ext cx="4084689" cy="638909"/>
          </a:xfrm>
          <a:prstGeom prst="roundRect">
            <a:avLst>
              <a:gd name="adj" fmla="val 6884"/>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Hermes on </a:t>
            </a: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top of Pythia</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 name="Rounded Rectangle 51">
            <a:extLst>
              <a:ext uri="{FF2B5EF4-FFF2-40B4-BE49-F238E27FC236}">
                <a16:creationId xmlns:a16="http://schemas.microsoft.com/office/drawing/2014/main" id="{972C6E5E-3421-EF7D-66C8-FB1E58E93AB2}"/>
              </a:ext>
            </a:extLst>
          </p:cNvPr>
          <p:cNvSpPr/>
          <p:nvPr/>
        </p:nvSpPr>
        <p:spPr>
          <a:xfrm>
            <a:off x="1840549" y="3651860"/>
            <a:ext cx="4084689" cy="638909"/>
          </a:xfrm>
          <a:prstGeom prst="roundRect">
            <a:avLst>
              <a:gd name="adj" fmla="val 6884"/>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Hermes alone</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3" name="Rounded Rectangle 52">
            <a:extLst>
              <a:ext uri="{FF2B5EF4-FFF2-40B4-BE49-F238E27FC236}">
                <a16:creationId xmlns:a16="http://schemas.microsoft.com/office/drawing/2014/main" id="{20A6E601-0EAF-3BC4-A60C-15E77EFA5015}"/>
              </a:ext>
            </a:extLst>
          </p:cNvPr>
          <p:cNvSpPr/>
          <p:nvPr/>
        </p:nvSpPr>
        <p:spPr>
          <a:xfrm>
            <a:off x="6034966" y="2232203"/>
            <a:ext cx="1216552" cy="638910"/>
          </a:xfrm>
          <a:prstGeom prst="roundRect">
            <a:avLst>
              <a:gd name="adj" fmla="val 6884"/>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54" name="Rounded Rectangle 53">
            <a:extLst>
              <a:ext uri="{FF2B5EF4-FFF2-40B4-BE49-F238E27FC236}">
                <a16:creationId xmlns:a16="http://schemas.microsoft.com/office/drawing/2014/main" id="{ECDD49F1-620D-416C-ABEE-500B2D97CEC4}"/>
              </a:ext>
            </a:extLst>
          </p:cNvPr>
          <p:cNvSpPr/>
          <p:nvPr/>
        </p:nvSpPr>
        <p:spPr>
          <a:xfrm>
            <a:off x="6034967" y="2942031"/>
            <a:ext cx="1216552" cy="638909"/>
          </a:xfrm>
          <a:prstGeom prst="roundRect">
            <a:avLst>
              <a:gd name="adj" fmla="val 6884"/>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55" name="Rounded Rectangle 54">
            <a:extLst>
              <a:ext uri="{FF2B5EF4-FFF2-40B4-BE49-F238E27FC236}">
                <a16:creationId xmlns:a16="http://schemas.microsoft.com/office/drawing/2014/main" id="{5D5CA682-A5ED-DDB1-3808-01D0C17240B4}"/>
              </a:ext>
            </a:extLst>
          </p:cNvPr>
          <p:cNvSpPr/>
          <p:nvPr/>
        </p:nvSpPr>
        <p:spPr>
          <a:xfrm>
            <a:off x="6034966" y="3651860"/>
            <a:ext cx="1222256" cy="638909"/>
          </a:xfrm>
          <a:prstGeom prst="roundRect">
            <a:avLst>
              <a:gd name="adj" fmla="val 6884"/>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0.5%</a:t>
            </a:r>
          </a:p>
        </p:txBody>
      </p:sp>
      <p:sp>
        <p:nvSpPr>
          <p:cNvPr id="56" name="Rounded Rectangle 55">
            <a:extLst>
              <a:ext uri="{FF2B5EF4-FFF2-40B4-BE49-F238E27FC236}">
                <a16:creationId xmlns:a16="http://schemas.microsoft.com/office/drawing/2014/main" id="{9B880BF0-72DA-130F-C5D7-6EC9DFB8BE2A}"/>
              </a:ext>
            </a:extLst>
          </p:cNvPr>
          <p:cNvSpPr/>
          <p:nvPr/>
        </p:nvSpPr>
        <p:spPr>
          <a:xfrm>
            <a:off x="-164803" y="4918025"/>
            <a:ext cx="9473604" cy="111066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is more </a:t>
            </a: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bandwidth-efficient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than even an efficient prefetcher like Pythia</a:t>
            </a:r>
          </a:p>
        </p:txBody>
      </p:sp>
    </p:spTree>
    <p:extLst>
      <p:ext uri="{BB962C8B-B14F-4D97-AF65-F5344CB8AC3E}">
        <p14:creationId xmlns:p14="http://schemas.microsoft.com/office/powerpoint/2010/main" val="156699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9" grpId="0" animBg="1"/>
      <p:bldP spid="50" grpId="0" animBg="1"/>
      <p:bldP spid="51" grpId="0" animBg="1"/>
      <p:bldP spid="52" grpId="0" animBg="1"/>
      <p:bldP spid="53" grpId="0" animBg="1"/>
      <p:bldP spid="54" grpId="0" animBg="1"/>
      <p:bldP spid="55" grpId="0" animBg="1"/>
      <p:bldP spid="5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11D656-17F3-B5E3-7274-40496EE0EB99}"/>
              </a:ext>
            </a:extLst>
          </p:cNvPr>
          <p:cNvSpPr>
            <a:spLocks noGrp="1"/>
          </p:cNvSpPr>
          <p:nvPr>
            <p:ph type="title"/>
          </p:nvPr>
        </p:nvSpPr>
        <p:spPr/>
        <p:txBody>
          <a:bodyPr/>
          <a:lstStyle/>
          <a:p>
            <a:r>
              <a:rPr lang="en-US" sz="3200" dirty="0">
                <a:latin typeface="Corbel" panose="020B0503020204020204" pitchFamily="34" charset="0"/>
              </a:rPr>
              <a:t>Performance with Varying Memory Bandwidth</a:t>
            </a:r>
          </a:p>
        </p:txBody>
      </p:sp>
      <p:graphicFrame>
        <p:nvGraphicFramePr>
          <p:cNvPr id="6" name="Content Placeholder 5">
            <a:extLst>
              <a:ext uri="{FF2B5EF4-FFF2-40B4-BE49-F238E27FC236}">
                <a16:creationId xmlns:a16="http://schemas.microsoft.com/office/drawing/2014/main" id="{F0AB14AD-16C5-A3D3-DD72-EB63264E7988}"/>
              </a:ext>
            </a:extLst>
          </p:cNvPr>
          <p:cNvGraphicFramePr>
            <a:graphicFrameLocks noGrp="1"/>
          </p:cNvGraphicFramePr>
          <p:nvPr>
            <p:ph idx="1"/>
          </p:nvPr>
        </p:nvGraphicFramePr>
        <p:xfrm>
          <a:off x="358218" y="936626"/>
          <a:ext cx="8418137" cy="5633856"/>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7020941E-63B3-85C6-A98F-3AA17E726840}"/>
              </a:ext>
            </a:extLst>
          </p:cNvPr>
          <p:cNvCxnSpPr>
            <a:cxnSpLocks/>
          </p:cNvCxnSpPr>
          <p:nvPr/>
        </p:nvCxnSpPr>
        <p:spPr>
          <a:xfrm>
            <a:off x="2139885" y="4440024"/>
            <a:ext cx="6183983"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58E3A7-F84F-14A1-724C-9DA7C07B14E0}"/>
              </a:ext>
            </a:extLst>
          </p:cNvPr>
          <p:cNvSpPr/>
          <p:nvPr/>
        </p:nvSpPr>
        <p:spPr>
          <a:xfrm>
            <a:off x="3949342" y="2422691"/>
            <a:ext cx="510023" cy="1451726"/>
          </a:xfrm>
          <a:prstGeom prst="rect">
            <a:avLst/>
          </a:prstGeom>
          <a:solidFill>
            <a:schemeClr val="accent2">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D3835E-C17B-3DFF-E890-CEC038BB925A}"/>
              </a:ext>
            </a:extLst>
          </p:cNvPr>
          <p:cNvSpPr/>
          <p:nvPr/>
        </p:nvSpPr>
        <p:spPr>
          <a:xfrm>
            <a:off x="2904954" y="3429000"/>
            <a:ext cx="510023" cy="1262152"/>
          </a:xfrm>
          <a:prstGeom prst="rect">
            <a:avLst/>
          </a:prstGeom>
          <a:solidFill>
            <a:schemeClr val="accent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A947734-F300-96F7-14F8-B7377003DEC7}"/>
              </a:ext>
            </a:extLst>
          </p:cNvPr>
          <p:cNvSpPr/>
          <p:nvPr/>
        </p:nvSpPr>
        <p:spPr>
          <a:xfrm>
            <a:off x="1884873" y="4223208"/>
            <a:ext cx="510023" cy="1455454"/>
          </a:xfrm>
          <a:prstGeom prst="rect">
            <a:avLst/>
          </a:prstGeom>
          <a:solidFill>
            <a:schemeClr val="tx2">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09E7A3A-672A-F4C9-DB4B-96DA8A9598DD}"/>
              </a:ext>
            </a:extLst>
          </p:cNvPr>
          <p:cNvSpPr txBox="1"/>
          <p:nvPr/>
        </p:nvSpPr>
        <p:spPr>
          <a:xfrm>
            <a:off x="2394896" y="5133424"/>
            <a:ext cx="48772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75000"/>
                  </a:srgbClr>
                </a:solidFill>
                <a:effectLst/>
                <a:uLnTx/>
                <a:uFillTx/>
                <a:latin typeface="Calibri" panose="020F0502020204030204"/>
                <a:ea typeface="+mn-ea"/>
                <a:cs typeface="Calibri" panose="020F0502020204030204" pitchFamily="34" charset="0"/>
              </a:rPr>
              <a:t>~AMD </a:t>
            </a:r>
            <a:r>
              <a:rPr kumimoji="0" lang="en-US" sz="1800" b="0" i="1" u="none" strike="noStrike" kern="1200" cap="none" spc="0" normalizeH="0" baseline="0" noProof="0" dirty="0" err="1">
                <a:ln>
                  <a:noFill/>
                </a:ln>
                <a:solidFill>
                  <a:srgbClr val="E7E6E6">
                    <a:lumMod val="75000"/>
                  </a:srgbClr>
                </a:solidFill>
                <a:effectLst/>
                <a:uLnTx/>
                <a:uFillTx/>
                <a:latin typeface="Calibri" panose="020F0502020204030204"/>
                <a:ea typeface="+mn-ea"/>
                <a:cs typeface="Calibri" panose="020F0502020204030204" pitchFamily="34" charset="0"/>
              </a:rPr>
              <a:t>Threadripper</a:t>
            </a:r>
            <a:r>
              <a:rPr kumimoji="0" lang="en-US" sz="1800" b="0" i="1" u="none" strike="noStrike" kern="1200" cap="none" spc="0" normalizeH="0" baseline="0" noProof="0" dirty="0">
                <a:ln>
                  <a:noFill/>
                </a:ln>
                <a:solidFill>
                  <a:srgbClr val="E7E6E6">
                    <a:lumMod val="75000"/>
                  </a:srgbClr>
                </a:solidFill>
                <a:effectLst/>
                <a:uLnTx/>
                <a:uFillTx/>
                <a:latin typeface="Calibri" panose="020F0502020204030204"/>
                <a:ea typeface="+mn-ea"/>
                <a:cs typeface="Calibri" panose="020F0502020204030204" pitchFamily="34" charset="0"/>
              </a:rPr>
              <a:t> 3990x (Zen 2, 64C/4ch, 2020) </a:t>
            </a:r>
          </a:p>
        </p:txBody>
      </p:sp>
      <p:sp>
        <p:nvSpPr>
          <p:cNvPr id="14" name="TextBox 13">
            <a:extLst>
              <a:ext uri="{FF2B5EF4-FFF2-40B4-BE49-F238E27FC236}">
                <a16:creationId xmlns:a16="http://schemas.microsoft.com/office/drawing/2014/main" id="{7E6C8767-4E8B-A93C-71D7-7A9A48990095}"/>
              </a:ext>
            </a:extLst>
          </p:cNvPr>
          <p:cNvSpPr txBox="1"/>
          <p:nvPr/>
        </p:nvSpPr>
        <p:spPr>
          <a:xfrm>
            <a:off x="3414976" y="4525322"/>
            <a:ext cx="46516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4546A">
                    <a:lumMod val="60000"/>
                    <a:lumOff val="40000"/>
                  </a:srgbClr>
                </a:solidFill>
                <a:effectLst/>
                <a:uLnTx/>
                <a:uFillTx/>
                <a:latin typeface="Calibri" panose="020F0502020204030204"/>
                <a:ea typeface="+mn-ea"/>
                <a:cs typeface="Calibri" panose="020F0502020204030204" pitchFamily="34" charset="0"/>
              </a:rPr>
              <a:t>~AMD EPYC Rome 7702P (Zen 2, 64C/8ch, 2019)</a:t>
            </a:r>
          </a:p>
        </p:txBody>
      </p:sp>
      <p:sp>
        <p:nvSpPr>
          <p:cNvPr id="15" name="TextBox 14">
            <a:extLst>
              <a:ext uri="{FF2B5EF4-FFF2-40B4-BE49-F238E27FC236}">
                <a16:creationId xmlns:a16="http://schemas.microsoft.com/office/drawing/2014/main" id="{74D49947-5926-7D99-3199-154651B56520}"/>
              </a:ext>
            </a:extLst>
          </p:cNvPr>
          <p:cNvSpPr txBox="1"/>
          <p:nvPr/>
        </p:nvSpPr>
        <p:spPr>
          <a:xfrm>
            <a:off x="4166485" y="3807897"/>
            <a:ext cx="301777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Calibri" panose="020F0502020204030204" pitchFamily="34" charset="0"/>
              </a:rPr>
              <a:t>~Intel Xeon 6258R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Calibri" panose="020F0502020204030204" pitchFamily="34" charset="0"/>
              </a:rPr>
              <a:t>(Cascade Lake, 28C/6ch, 2020)</a:t>
            </a:r>
          </a:p>
        </p:txBody>
      </p:sp>
      <p:sp>
        <p:nvSpPr>
          <p:cNvPr id="16" name="Rectangle 15">
            <a:extLst>
              <a:ext uri="{FF2B5EF4-FFF2-40B4-BE49-F238E27FC236}">
                <a16:creationId xmlns:a16="http://schemas.microsoft.com/office/drawing/2014/main" id="{2B873908-7C9C-CAD8-8305-AE60B5EA57B0}"/>
              </a:ext>
            </a:extLst>
          </p:cNvPr>
          <p:cNvSpPr/>
          <p:nvPr/>
        </p:nvSpPr>
        <p:spPr>
          <a:xfrm>
            <a:off x="6001858" y="1375255"/>
            <a:ext cx="510023" cy="2109695"/>
          </a:xfrm>
          <a:prstGeom prst="rect">
            <a:avLst/>
          </a:prstGeom>
          <a:solidFill>
            <a:srgbClr val="70AD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E69F722-5F73-31E2-2CF1-B3CDE310352A}"/>
              </a:ext>
            </a:extLst>
          </p:cNvPr>
          <p:cNvSpPr txBox="1"/>
          <p:nvPr/>
        </p:nvSpPr>
        <p:spPr>
          <a:xfrm>
            <a:off x="7112026" y="2329356"/>
            <a:ext cx="1196161"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Pythia</a:t>
            </a:r>
            <a:endParaRPr kumimoji="0" lang="en-US" sz="18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8" name="TextBox 17">
            <a:extLst>
              <a:ext uri="{FF2B5EF4-FFF2-40B4-BE49-F238E27FC236}">
                <a16:creationId xmlns:a16="http://schemas.microsoft.com/office/drawing/2014/main" id="{4B14C215-75A2-0C02-842C-A1EF40B3F1A2}"/>
              </a:ext>
            </a:extLst>
          </p:cNvPr>
          <p:cNvSpPr txBox="1"/>
          <p:nvPr/>
        </p:nvSpPr>
        <p:spPr>
          <a:xfrm>
            <a:off x="6921269" y="3308495"/>
            <a:ext cx="1386918"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Hermes</a:t>
            </a:r>
            <a:endParaRPr kumimoji="0" lang="en-US"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endParaRPr>
          </a:p>
        </p:txBody>
      </p:sp>
      <p:sp>
        <p:nvSpPr>
          <p:cNvPr id="19" name="TextBox 18">
            <a:extLst>
              <a:ext uri="{FF2B5EF4-FFF2-40B4-BE49-F238E27FC236}">
                <a16:creationId xmlns:a16="http://schemas.microsoft.com/office/drawing/2014/main" id="{FFB0F574-89B3-2008-1E32-A5CA5E85BE70}"/>
              </a:ext>
            </a:extLst>
          </p:cNvPr>
          <p:cNvSpPr txBox="1"/>
          <p:nvPr/>
        </p:nvSpPr>
        <p:spPr>
          <a:xfrm>
            <a:off x="5764581" y="1004709"/>
            <a:ext cx="2587568"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Pythia+Hermes</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9" name="Rectangle 28">
            <a:extLst>
              <a:ext uri="{FF2B5EF4-FFF2-40B4-BE49-F238E27FC236}">
                <a16:creationId xmlns:a16="http://schemas.microsoft.com/office/drawing/2014/main" id="{C5D0C180-FDC5-A3EA-11AD-F5ECECF289C2}"/>
              </a:ext>
            </a:extLst>
          </p:cNvPr>
          <p:cNvSpPr/>
          <p:nvPr/>
        </p:nvSpPr>
        <p:spPr>
          <a:xfrm>
            <a:off x="208424" y="944402"/>
            <a:ext cx="8717724" cy="5424229"/>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8AEB8F2B-F2FF-75C4-5775-FE43EF9A726C}"/>
              </a:ext>
            </a:extLst>
          </p:cNvPr>
          <p:cNvSpPr/>
          <p:nvPr/>
        </p:nvSpPr>
        <p:spPr>
          <a:xfrm>
            <a:off x="394100" y="5801994"/>
            <a:ext cx="8196868" cy="92367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bandwidth-constrained</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configurations,</a:t>
            </a:r>
            <a:endPar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alone outperforms 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p:txBody>
      </p:sp>
      <p:sp>
        <p:nvSpPr>
          <p:cNvPr id="32" name="Rectangle 31">
            <a:extLst>
              <a:ext uri="{FF2B5EF4-FFF2-40B4-BE49-F238E27FC236}">
                <a16:creationId xmlns:a16="http://schemas.microsoft.com/office/drawing/2014/main" id="{83CAC15A-CE19-690E-B4C7-F13D8F39FA04}"/>
              </a:ext>
            </a:extLst>
          </p:cNvPr>
          <p:cNvSpPr/>
          <p:nvPr/>
        </p:nvSpPr>
        <p:spPr>
          <a:xfrm>
            <a:off x="2139884" y="1171966"/>
            <a:ext cx="1522201" cy="4354192"/>
          </a:xfrm>
          <a:prstGeom prst="rect">
            <a:avLst/>
          </a:prstGeom>
          <a:solidFill>
            <a:srgbClr val="D0CEC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ounded Rectangle 38">
            <a:extLst>
              <a:ext uri="{FF2B5EF4-FFF2-40B4-BE49-F238E27FC236}">
                <a16:creationId xmlns:a16="http://schemas.microsoft.com/office/drawing/2014/main" id="{FCAEB24D-1263-E6A5-890A-9B681A916B4B}"/>
              </a:ext>
            </a:extLst>
          </p:cNvPr>
          <p:cNvSpPr/>
          <p:nvPr/>
        </p:nvSpPr>
        <p:spPr>
          <a:xfrm>
            <a:off x="394100" y="5801994"/>
            <a:ext cx="8196868" cy="92367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Hermes+Pythia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outperforms Pythia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across all bandwidth configurations</a:t>
            </a:r>
          </a:p>
        </p:txBody>
      </p:sp>
      <p:sp>
        <p:nvSpPr>
          <p:cNvPr id="2" name="TextBox 1">
            <a:extLst>
              <a:ext uri="{FF2B5EF4-FFF2-40B4-BE49-F238E27FC236}">
                <a16:creationId xmlns:a16="http://schemas.microsoft.com/office/drawing/2014/main" id="{759677DB-AF67-9A72-9864-6F7F4B8066C5}"/>
              </a:ext>
            </a:extLst>
          </p:cNvPr>
          <p:cNvSpPr txBox="1"/>
          <p:nvPr/>
        </p:nvSpPr>
        <p:spPr>
          <a:xfrm>
            <a:off x="5722791" y="3460588"/>
            <a:ext cx="104071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Calibri" panose="020F0502020204030204" pitchFamily="34" charset="0"/>
              </a:rPr>
              <a:t>Baseline</a:t>
            </a:r>
          </a:p>
        </p:txBody>
      </p:sp>
    </p:spTree>
    <p:extLst>
      <p:ext uri="{BB962C8B-B14F-4D97-AF65-F5344CB8AC3E}">
        <p14:creationId xmlns:p14="http://schemas.microsoft.com/office/powerpoint/2010/main" val="392618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right)">
                                      <p:cBhvr>
                                        <p:cTn id="21" dur="500"/>
                                        <p:tgtEl>
                                          <p:spTgt spid="6">
                                            <p:graphicEl>
                                              <a:chart seriesIdx="2" categoryIdx="-4" bldStep="series"/>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19" grpId="0" animBg="1"/>
      <p:bldP spid="29" grpId="0" animBg="1"/>
      <p:bldP spid="29" grpId="1" animBg="1"/>
      <p:bldP spid="29" grpId="2" animBg="1"/>
      <p:bldP spid="31" grpId="0" animBg="1"/>
      <p:bldP spid="31" grpId="1" animBg="1"/>
      <p:bldP spid="32" grpId="1" animBg="1"/>
      <p:bldP spid="3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23">
            <a:extLst>
              <a:ext uri="{FF2B5EF4-FFF2-40B4-BE49-F238E27FC236}">
                <a16:creationId xmlns:a16="http://schemas.microsoft.com/office/drawing/2014/main" id="{37C19CB9-440A-DD9B-49E9-299028B0415B}"/>
              </a:ext>
            </a:extLst>
          </p:cNvPr>
          <p:cNvGraphicFramePr>
            <a:graphicFrameLocks noGrp="1"/>
          </p:cNvGraphicFramePr>
          <p:nvPr>
            <p:ph idx="1"/>
          </p:nvPr>
        </p:nvGraphicFramePr>
        <p:xfrm>
          <a:off x="168275" y="936625"/>
          <a:ext cx="8894763" cy="541972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F21EBCF0-5215-DEE7-F4BB-C766B23BE752}"/>
              </a:ext>
            </a:extLst>
          </p:cNvPr>
          <p:cNvSpPr>
            <a:spLocks noGrp="1"/>
          </p:cNvSpPr>
          <p:nvPr>
            <p:ph type="title"/>
          </p:nvPr>
        </p:nvSpPr>
        <p:spPr/>
        <p:txBody>
          <a:bodyPr/>
          <a:lstStyle/>
          <a:p>
            <a:r>
              <a:rPr lang="en-US" sz="3400" dirty="0">
                <a:latin typeface="Corbel" panose="020B0503020204020204" pitchFamily="34" charset="0"/>
              </a:rPr>
              <a:t>Performance with Varying Baseline Prefetcher</a:t>
            </a:r>
          </a:p>
        </p:txBody>
      </p:sp>
      <p:cxnSp>
        <p:nvCxnSpPr>
          <p:cNvPr id="8" name="Straight Arrow Connector 7">
            <a:extLst>
              <a:ext uri="{FF2B5EF4-FFF2-40B4-BE49-F238E27FC236}">
                <a16:creationId xmlns:a16="http://schemas.microsoft.com/office/drawing/2014/main" id="{172EADB0-9458-1C78-6606-21C18CB77477}"/>
              </a:ext>
            </a:extLst>
          </p:cNvPr>
          <p:cNvCxnSpPr/>
          <p:nvPr/>
        </p:nvCxnSpPr>
        <p:spPr>
          <a:xfrm>
            <a:off x="2318994" y="2064470"/>
            <a:ext cx="0" cy="70701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5E9745-B9F6-64C4-82BE-C212D551E67F}"/>
              </a:ext>
            </a:extLst>
          </p:cNvPr>
          <p:cNvSpPr txBox="1"/>
          <p:nvPr/>
        </p:nvSpPr>
        <p:spPr>
          <a:xfrm>
            <a:off x="1918082" y="1602805"/>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5.4%</a:t>
            </a:r>
          </a:p>
        </p:txBody>
      </p:sp>
      <p:cxnSp>
        <p:nvCxnSpPr>
          <p:cNvPr id="10" name="Straight Arrow Connector 9">
            <a:extLst>
              <a:ext uri="{FF2B5EF4-FFF2-40B4-BE49-F238E27FC236}">
                <a16:creationId xmlns:a16="http://schemas.microsoft.com/office/drawing/2014/main" id="{AA7CEE88-705A-313A-7532-426F3C9BC058}"/>
              </a:ext>
            </a:extLst>
          </p:cNvPr>
          <p:cNvCxnSpPr>
            <a:cxnSpLocks/>
          </p:cNvCxnSpPr>
          <p:nvPr/>
        </p:nvCxnSpPr>
        <p:spPr>
          <a:xfrm>
            <a:off x="3706305" y="2064470"/>
            <a:ext cx="0" cy="82641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38C05C-A3DB-1B25-A8B2-4349B5F691D6}"/>
              </a:ext>
            </a:extLst>
          </p:cNvPr>
          <p:cNvSpPr txBox="1"/>
          <p:nvPr/>
        </p:nvSpPr>
        <p:spPr>
          <a:xfrm>
            <a:off x="3305393" y="1602805"/>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6.2%</a:t>
            </a:r>
          </a:p>
        </p:txBody>
      </p:sp>
      <p:cxnSp>
        <p:nvCxnSpPr>
          <p:cNvPr id="13" name="Straight Arrow Connector 12">
            <a:extLst>
              <a:ext uri="{FF2B5EF4-FFF2-40B4-BE49-F238E27FC236}">
                <a16:creationId xmlns:a16="http://schemas.microsoft.com/office/drawing/2014/main" id="{82B59BCC-BA98-1D91-27DD-F4D7C01C790C}"/>
              </a:ext>
            </a:extLst>
          </p:cNvPr>
          <p:cNvCxnSpPr>
            <a:cxnSpLocks/>
          </p:cNvCxnSpPr>
          <p:nvPr/>
        </p:nvCxnSpPr>
        <p:spPr>
          <a:xfrm>
            <a:off x="5138507" y="2890886"/>
            <a:ext cx="0" cy="642594"/>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7152A64-6BFE-11DD-66FA-CD99A534FF22}"/>
              </a:ext>
            </a:extLst>
          </p:cNvPr>
          <p:cNvSpPr txBox="1"/>
          <p:nvPr/>
        </p:nvSpPr>
        <p:spPr>
          <a:xfrm>
            <a:off x="4850717" y="2461846"/>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5.1%</a:t>
            </a:r>
          </a:p>
        </p:txBody>
      </p:sp>
      <p:cxnSp>
        <p:nvCxnSpPr>
          <p:cNvPr id="16" name="Straight Arrow Connector 15">
            <a:extLst>
              <a:ext uri="{FF2B5EF4-FFF2-40B4-BE49-F238E27FC236}">
                <a16:creationId xmlns:a16="http://schemas.microsoft.com/office/drawing/2014/main" id="{84ABEE4B-26FC-5A26-054B-52558D5DFD6C}"/>
              </a:ext>
            </a:extLst>
          </p:cNvPr>
          <p:cNvCxnSpPr>
            <a:cxnSpLocks/>
          </p:cNvCxnSpPr>
          <p:nvPr/>
        </p:nvCxnSpPr>
        <p:spPr>
          <a:xfrm>
            <a:off x="6535245" y="2692678"/>
            <a:ext cx="0" cy="953809"/>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5A68183-B032-1C62-1270-F559826CA833}"/>
              </a:ext>
            </a:extLst>
          </p:cNvPr>
          <p:cNvSpPr txBox="1"/>
          <p:nvPr/>
        </p:nvSpPr>
        <p:spPr>
          <a:xfrm>
            <a:off x="6182214" y="2279593"/>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7.6%</a:t>
            </a:r>
          </a:p>
        </p:txBody>
      </p:sp>
      <p:cxnSp>
        <p:nvCxnSpPr>
          <p:cNvPr id="19" name="Straight Arrow Connector 18">
            <a:extLst>
              <a:ext uri="{FF2B5EF4-FFF2-40B4-BE49-F238E27FC236}">
                <a16:creationId xmlns:a16="http://schemas.microsoft.com/office/drawing/2014/main" id="{7F94420F-B26A-981F-7731-94C506771B51}"/>
              </a:ext>
            </a:extLst>
          </p:cNvPr>
          <p:cNvCxnSpPr>
            <a:cxnSpLocks/>
          </p:cNvCxnSpPr>
          <p:nvPr/>
        </p:nvCxnSpPr>
        <p:spPr>
          <a:xfrm>
            <a:off x="7949341" y="3693622"/>
            <a:ext cx="0" cy="953809"/>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24716F7-E347-6116-8879-B8C6E8ADD5BB}"/>
              </a:ext>
            </a:extLst>
          </p:cNvPr>
          <p:cNvSpPr txBox="1"/>
          <p:nvPr/>
        </p:nvSpPr>
        <p:spPr>
          <a:xfrm>
            <a:off x="7596310" y="3261683"/>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7.7%</a:t>
            </a:r>
          </a:p>
        </p:txBody>
      </p:sp>
      <p:sp>
        <p:nvSpPr>
          <p:cNvPr id="21" name="Rectangle 20">
            <a:extLst>
              <a:ext uri="{FF2B5EF4-FFF2-40B4-BE49-F238E27FC236}">
                <a16:creationId xmlns:a16="http://schemas.microsoft.com/office/drawing/2014/main" id="{DBF4FCCD-1D63-9B33-5A23-C555062113D0}"/>
              </a:ext>
            </a:extLst>
          </p:cNvPr>
          <p:cNvSpPr/>
          <p:nvPr/>
        </p:nvSpPr>
        <p:spPr>
          <a:xfrm>
            <a:off x="168275" y="936625"/>
            <a:ext cx="8938421" cy="541972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a:extLst>
              <a:ext uri="{FF2B5EF4-FFF2-40B4-BE49-F238E27FC236}">
                <a16:creationId xmlns:a16="http://schemas.microsoft.com/office/drawing/2014/main" id="{6CF87B4E-4647-E3B7-1D3F-6C2DADDC3273}"/>
              </a:ext>
            </a:extLst>
          </p:cNvPr>
          <p:cNvSpPr/>
          <p:nvPr/>
        </p:nvSpPr>
        <p:spPr>
          <a:xfrm>
            <a:off x="517222" y="2961042"/>
            <a:ext cx="8196868" cy="1144761"/>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consistently improves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on top of a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wide range of baseline prefetchers</a:t>
            </a:r>
          </a:p>
        </p:txBody>
      </p:sp>
    </p:spTree>
    <p:extLst>
      <p:ext uri="{BB962C8B-B14F-4D97-AF65-F5344CB8AC3E}">
        <p14:creationId xmlns:p14="http://schemas.microsoft.com/office/powerpoint/2010/main" val="295732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C16F4E-6709-2FE5-773E-10F73E4392EA}"/>
              </a:ext>
            </a:extLst>
          </p:cNvPr>
          <p:cNvSpPr>
            <a:spLocks noGrp="1"/>
          </p:cNvSpPr>
          <p:nvPr>
            <p:ph type="title"/>
          </p:nvPr>
        </p:nvSpPr>
        <p:spPr/>
        <p:txBody>
          <a:bodyPr/>
          <a:lstStyle/>
          <a:p>
            <a:r>
              <a:rPr lang="en-US" sz="3600" dirty="0">
                <a:latin typeface="Corbel" panose="020B0503020204020204" pitchFamily="34" charset="0"/>
              </a:rPr>
              <a:t>Overhead of Hermes</a:t>
            </a:r>
          </a:p>
        </p:txBody>
      </p:sp>
      <p:sp>
        <p:nvSpPr>
          <p:cNvPr id="7" name="Rounded Rectangle 6">
            <a:extLst>
              <a:ext uri="{FF2B5EF4-FFF2-40B4-BE49-F238E27FC236}">
                <a16:creationId xmlns:a16="http://schemas.microsoft.com/office/drawing/2014/main" id="{69028D63-64CA-9DE7-07E9-FC9A892E648C}"/>
              </a:ext>
            </a:extLst>
          </p:cNvPr>
          <p:cNvSpPr/>
          <p:nvPr/>
        </p:nvSpPr>
        <p:spPr>
          <a:xfrm>
            <a:off x="2168166" y="2064091"/>
            <a:ext cx="6683603" cy="899084"/>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4 KB</a:t>
            </a: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storage overhead</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8" name="Rounded Rectangle 7">
            <a:extLst>
              <a:ext uri="{FF2B5EF4-FFF2-40B4-BE49-F238E27FC236}">
                <a16:creationId xmlns:a16="http://schemas.microsoft.com/office/drawing/2014/main" id="{EE1AFFAA-7845-A3B1-5718-7013AE276E15}"/>
              </a:ext>
            </a:extLst>
          </p:cNvPr>
          <p:cNvSpPr/>
          <p:nvPr/>
        </p:nvSpPr>
        <p:spPr>
          <a:xfrm>
            <a:off x="2168166" y="3985573"/>
            <a:ext cx="6683603" cy="899084"/>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1.5% </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power overhead*</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9" name="Picture 8">
            <a:extLst>
              <a:ext uri="{FF2B5EF4-FFF2-40B4-BE49-F238E27FC236}">
                <a16:creationId xmlns:a16="http://schemas.microsoft.com/office/drawing/2014/main" id="{DE56CFE2-750C-B64C-ACC9-3D391C3C3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01" y="1777547"/>
            <a:ext cx="1393213" cy="1393213"/>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0108C57-B893-7A0E-41AE-317684D29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01" y="3687240"/>
            <a:ext cx="1393213" cy="1393213"/>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5419932-23E7-ABFE-4E8A-8A4813722EDE}"/>
              </a:ext>
            </a:extLst>
          </p:cNvPr>
          <p:cNvSpPr txBox="1"/>
          <p:nvPr/>
        </p:nvSpPr>
        <p:spPr>
          <a:xfrm>
            <a:off x="1034530" y="5506945"/>
            <a:ext cx="716356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*On top of an Intel Alder Lake-like performance-core </a:t>
            </a:r>
            <a:r>
              <a:rPr kumimoji="0" lang="en-US" sz="2000" b="0" i="1" u="none" strike="noStrike" kern="1200" cap="none" spc="0" normalizeH="0" baseline="30000" noProof="0" dirty="0">
                <a:ln>
                  <a:noFill/>
                </a:ln>
                <a:solidFill>
                  <a:srgbClr val="E7E6E6">
                    <a:lumMod val="50000"/>
                  </a:srgbClr>
                </a:solidFill>
                <a:effectLst/>
                <a:uLnTx/>
                <a:uFillTx/>
                <a:latin typeface="Corbel" panose="020B0503020204020204" pitchFamily="34" charset="0"/>
                <a:ea typeface="+mn-ea"/>
                <a:cs typeface="+mn-cs"/>
              </a:rPr>
              <a:t>[2]</a:t>
            </a:r>
            <a:r>
              <a:rPr kumimoji="0" lang="en-US" sz="20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configuration</a:t>
            </a:r>
          </a:p>
        </p:txBody>
      </p:sp>
      <p:sp>
        <p:nvSpPr>
          <p:cNvPr id="3" name="TextBox 2">
            <a:extLst>
              <a:ext uri="{FF2B5EF4-FFF2-40B4-BE49-F238E27FC236}">
                <a16:creationId xmlns:a16="http://schemas.microsoft.com/office/drawing/2014/main" id="{672B9245-09F9-D5B0-F64B-49066E33188A}"/>
              </a:ext>
            </a:extLst>
          </p:cNvPr>
          <p:cNvSpPr txBox="1"/>
          <p:nvPr/>
        </p:nvSpPr>
        <p:spPr>
          <a:xfrm>
            <a:off x="1259198" y="6468733"/>
            <a:ext cx="6625603" cy="276999"/>
          </a:xfrm>
          <a:prstGeom prst="rect">
            <a:avLst/>
          </a:prstGeom>
          <a:noFill/>
        </p:spPr>
        <p:txBody>
          <a:bodyPr wrap="square" rtlCol="0">
            <a:spAutoFit/>
          </a:bodyPr>
          <a:lstStyle>
            <a:defPPr>
              <a:defRPr lang="en-US"/>
            </a:defPPr>
            <a:lvl1pPr algn="ctr">
              <a:defRPr sz="1200">
                <a:solidFill>
                  <a:schemeClr val="bg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[2] https://</a:t>
            </a:r>
            <a:r>
              <a:rPr kumimoji="0" lang="en-US"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www.anandtech.com</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/show/16881/a-deep-dive-into-</a:t>
            </a:r>
            <a:r>
              <a:rPr kumimoji="0" lang="en-US"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intels</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-alder-lake-microarchitectures/3</a:t>
            </a:r>
          </a:p>
        </p:txBody>
      </p:sp>
    </p:spTree>
    <p:extLst>
      <p:ext uri="{BB962C8B-B14F-4D97-AF65-F5344CB8AC3E}">
        <p14:creationId xmlns:p14="http://schemas.microsoft.com/office/powerpoint/2010/main" val="3345747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F33AF0-BD3E-7479-E1DB-76F532603F84}"/>
              </a:ext>
            </a:extLst>
          </p:cNvPr>
          <p:cNvSpPr>
            <a:spLocks noGrp="1"/>
          </p:cNvSpPr>
          <p:nvPr>
            <p:ph type="title"/>
          </p:nvPr>
        </p:nvSpPr>
        <p:spPr/>
        <p:txBody>
          <a:bodyPr/>
          <a:lstStyle/>
          <a:p>
            <a:r>
              <a:rPr lang="en-US" sz="4000" dirty="0">
                <a:latin typeface="Corbel" panose="020B0503020204020204" pitchFamily="34" charset="0"/>
              </a:rPr>
              <a:t>A Lot More in the Hermes Paper </a:t>
            </a:r>
          </a:p>
        </p:txBody>
      </p:sp>
      <p:sp>
        <p:nvSpPr>
          <p:cNvPr id="5" name="Content Placeholder 4">
            <a:extLst>
              <a:ext uri="{FF2B5EF4-FFF2-40B4-BE49-F238E27FC236}">
                <a16:creationId xmlns:a16="http://schemas.microsoft.com/office/drawing/2014/main" id="{59692505-A99E-72E6-E777-AD306FF664B5}"/>
              </a:ext>
            </a:extLst>
          </p:cNvPr>
          <p:cNvSpPr>
            <a:spLocks noGrp="1"/>
          </p:cNvSpPr>
          <p:nvPr>
            <p:ph idx="1"/>
          </p:nvPr>
        </p:nvSpPr>
        <p:spPr/>
        <p:txBody>
          <a:bodyPr>
            <a:normAutofit fontScale="92500"/>
          </a:bodyPr>
          <a:lstStyle/>
          <a:p>
            <a:r>
              <a:rPr lang="en-US" sz="2400" dirty="0"/>
              <a:t>Performance sensitivity to:</a:t>
            </a:r>
          </a:p>
          <a:p>
            <a:pPr lvl="1"/>
            <a:r>
              <a:rPr lang="en-US" sz="2000" dirty="0">
                <a:solidFill>
                  <a:srgbClr val="C00000"/>
                </a:solidFill>
              </a:rPr>
              <a:t>Cache hierarchy access latency</a:t>
            </a:r>
          </a:p>
          <a:p>
            <a:pPr lvl="1"/>
            <a:r>
              <a:rPr lang="en-US" sz="2000" dirty="0">
                <a:solidFill>
                  <a:srgbClr val="C00000"/>
                </a:solidFill>
              </a:rPr>
              <a:t>Hermes request issue latency</a:t>
            </a:r>
          </a:p>
          <a:p>
            <a:pPr lvl="1"/>
            <a:r>
              <a:rPr lang="en-US" sz="2000" dirty="0">
                <a:solidFill>
                  <a:srgbClr val="C00000"/>
                </a:solidFill>
              </a:rPr>
              <a:t>Activation threshold</a:t>
            </a:r>
          </a:p>
          <a:p>
            <a:pPr lvl="1"/>
            <a:r>
              <a:rPr lang="en-US" sz="2000" dirty="0">
                <a:solidFill>
                  <a:srgbClr val="C00000"/>
                </a:solidFill>
              </a:rPr>
              <a:t>ROB size (in extended version at </a:t>
            </a:r>
            <a:r>
              <a:rPr lang="en-US" sz="2000" dirty="0" err="1">
                <a:solidFill>
                  <a:srgbClr val="C00000"/>
                </a:solidFill>
              </a:rPr>
              <a:t>arXiv</a:t>
            </a:r>
            <a:r>
              <a:rPr lang="en-US" sz="2000" dirty="0">
                <a:solidFill>
                  <a:srgbClr val="C00000"/>
                </a:solidFill>
              </a:rPr>
              <a:t>)</a:t>
            </a:r>
          </a:p>
          <a:p>
            <a:pPr lvl="1"/>
            <a:r>
              <a:rPr lang="en-US" sz="2000" dirty="0">
                <a:solidFill>
                  <a:srgbClr val="C00000"/>
                </a:solidFill>
              </a:rPr>
              <a:t>LLC size (in extended version at </a:t>
            </a:r>
            <a:r>
              <a:rPr lang="en-US" sz="2000" dirty="0" err="1">
                <a:solidFill>
                  <a:srgbClr val="C00000"/>
                </a:solidFill>
              </a:rPr>
              <a:t>arXiv</a:t>
            </a:r>
            <a:r>
              <a:rPr lang="en-US" sz="2000" dirty="0">
                <a:solidFill>
                  <a:srgbClr val="C00000"/>
                </a:solidFill>
              </a:rPr>
              <a:t>)</a:t>
            </a:r>
          </a:p>
          <a:p>
            <a:pPr lvl="1"/>
            <a:endParaRPr lang="en-US" sz="2000" dirty="0"/>
          </a:p>
          <a:p>
            <a:r>
              <a:rPr lang="en-US" sz="2400" b="1" dirty="0">
                <a:solidFill>
                  <a:srgbClr val="7030A0"/>
                </a:solidFill>
              </a:rPr>
              <a:t>Accuracy, coverage, and performance analysis </a:t>
            </a:r>
            <a:r>
              <a:rPr lang="en-US" sz="2400" dirty="0"/>
              <a:t>against </a:t>
            </a:r>
            <a:r>
              <a:rPr lang="en-US" sz="2400" b="1" dirty="0">
                <a:solidFill>
                  <a:srgbClr val="7030A0"/>
                </a:solidFill>
              </a:rPr>
              <a:t>HMP</a:t>
            </a:r>
            <a:r>
              <a:rPr lang="en-US" sz="2400" dirty="0"/>
              <a:t> and </a:t>
            </a:r>
            <a:r>
              <a:rPr lang="en-US" sz="2400" b="1" dirty="0">
                <a:solidFill>
                  <a:srgbClr val="7030A0"/>
                </a:solidFill>
              </a:rPr>
              <a:t>TTP</a:t>
            </a:r>
          </a:p>
          <a:p>
            <a:endParaRPr lang="en-US" sz="2400" dirty="0"/>
          </a:p>
          <a:p>
            <a:r>
              <a:rPr lang="en-US" sz="2400" dirty="0"/>
              <a:t>Understanding </a:t>
            </a:r>
            <a:r>
              <a:rPr lang="en-US" sz="2400" b="1" dirty="0">
                <a:solidFill>
                  <a:srgbClr val="0000FF"/>
                </a:solidFill>
              </a:rPr>
              <a:t>usefulness of each program feature</a:t>
            </a:r>
          </a:p>
          <a:p>
            <a:endParaRPr lang="en-US" sz="2400" dirty="0"/>
          </a:p>
          <a:p>
            <a:r>
              <a:rPr lang="en-US" sz="2400" dirty="0"/>
              <a:t>Effect on </a:t>
            </a:r>
            <a:r>
              <a:rPr lang="en-US" sz="2400" b="1" dirty="0">
                <a:solidFill>
                  <a:srgbClr val="DF4CD4"/>
                </a:solidFill>
              </a:rPr>
              <a:t>stall cycle reduction</a:t>
            </a:r>
          </a:p>
          <a:p>
            <a:endParaRPr lang="en-US" sz="2400" dirty="0"/>
          </a:p>
          <a:p>
            <a:r>
              <a:rPr lang="en-US" sz="2400" b="1" dirty="0">
                <a:solidFill>
                  <a:srgbClr val="FF797F"/>
                </a:solidFill>
              </a:rPr>
              <a:t>Performance</a:t>
            </a:r>
            <a:r>
              <a:rPr lang="en-US" sz="2400" dirty="0"/>
              <a:t> analysis in </a:t>
            </a:r>
            <a:r>
              <a:rPr lang="en-US" sz="2400" b="1" dirty="0">
                <a:solidFill>
                  <a:srgbClr val="FF797F"/>
                </a:solidFill>
              </a:rPr>
              <a:t>eight-core</a:t>
            </a:r>
            <a:r>
              <a:rPr lang="en-US" sz="2400" dirty="0"/>
              <a:t> system</a:t>
            </a:r>
          </a:p>
          <a:p>
            <a:endParaRPr lang="en-US" sz="2400" dirty="0"/>
          </a:p>
        </p:txBody>
      </p:sp>
      <p:sp>
        <p:nvSpPr>
          <p:cNvPr id="2" name="Rectangle 1">
            <a:extLst>
              <a:ext uri="{FF2B5EF4-FFF2-40B4-BE49-F238E27FC236}">
                <a16:creationId xmlns:a16="http://schemas.microsoft.com/office/drawing/2014/main" id="{3BDDD6C2-E05E-612F-1443-CBDD1E4E30BF}"/>
              </a:ext>
            </a:extLst>
          </p:cNvPr>
          <p:cNvSpPr/>
          <p:nvPr/>
        </p:nvSpPr>
        <p:spPr>
          <a:xfrm>
            <a:off x="94269" y="936172"/>
            <a:ext cx="8938421" cy="5497038"/>
          </a:xfrm>
          <a:prstGeom prst="rect">
            <a:avLst/>
          </a:prstGeom>
          <a:solidFill>
            <a:srgbClr val="FFFFFF">
              <a:alpha val="9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BDE4642-6DE9-1D5B-F066-8C63F5CB9F77}"/>
              </a:ext>
            </a:extLst>
          </p:cNvPr>
          <p:cNvSpPr txBox="1"/>
          <p:nvPr/>
        </p:nvSpPr>
        <p:spPr>
          <a:xfrm>
            <a:off x="1394479" y="5796334"/>
            <a:ext cx="6443663" cy="510778"/>
          </a:xfrm>
          <a:prstGeom prst="roundRect">
            <a:avLst/>
          </a:prstGeom>
          <a:solidFill>
            <a:schemeClr val="bg1"/>
          </a:solid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3">
                  <a:extLst>
                    <a:ext uri="{A12FA001-AC4F-418D-AE19-62706E023703}">
                      <ahyp:hlinkClr xmlns:ahyp="http://schemas.microsoft.com/office/drawing/2018/hyperlinkcolor" val="tx"/>
                    </a:ext>
                  </a:extLst>
                </a:hlinkClick>
              </a:rPr>
              <a:t>https://arxiv.org/pdf/2209.00188.pdf</a:t>
            </a:r>
            <a:endParaRPr kumimoji="0" lang="en-US" sz="2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pic>
        <p:nvPicPr>
          <p:cNvPr id="6" name="Picture 5">
            <a:extLst>
              <a:ext uri="{FF2B5EF4-FFF2-40B4-BE49-F238E27FC236}">
                <a16:creationId xmlns:a16="http://schemas.microsoft.com/office/drawing/2014/main" id="{BC70E422-1C26-99A0-95A9-0707CA807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869" y="1208481"/>
            <a:ext cx="6598885" cy="4390099"/>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4682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EEC3-510A-5441-9B2B-77CCCC781441}"/>
              </a:ext>
            </a:extLst>
          </p:cNvPr>
          <p:cNvSpPr>
            <a:spLocks noGrp="1"/>
          </p:cNvSpPr>
          <p:nvPr>
            <p:ph type="title"/>
          </p:nvPr>
        </p:nvSpPr>
        <p:spPr/>
        <p:txBody>
          <a:bodyPr/>
          <a:lstStyle/>
          <a:p>
            <a:r>
              <a:rPr lang="en-US" dirty="0"/>
              <a:t>Task Deliverables (2020)</a:t>
            </a:r>
          </a:p>
        </p:txBody>
      </p:sp>
      <p:sp>
        <p:nvSpPr>
          <p:cNvPr id="4" name="Slide Number Placeholder 3">
            <a:extLst>
              <a:ext uri="{FF2B5EF4-FFF2-40B4-BE49-F238E27FC236}">
                <a16:creationId xmlns:a16="http://schemas.microsoft.com/office/drawing/2014/main" id="{F0494284-4621-4D41-8DD8-C7305675D726}"/>
              </a:ext>
            </a:extLst>
          </p:cNvPr>
          <p:cNvSpPr>
            <a:spLocks noGrp="1"/>
          </p:cNvSpPr>
          <p:nvPr>
            <p:ph type="sldNum" sz="quarter" idx="11"/>
          </p:nvPr>
        </p:nvSpPr>
        <p:spPr/>
        <p:txBody>
          <a:bodyPr/>
          <a:lstStyle/>
          <a:p>
            <a:fld id="{323594FA-E141-4234-AE05-360401972BE7}" type="slidenum">
              <a:rPr lang="en-US" altLang="en-US" smtClean="0"/>
              <a:pPr/>
              <a:t>7</a:t>
            </a:fld>
            <a:endParaRPr lang="en-US" altLang="en-US"/>
          </a:p>
        </p:txBody>
      </p:sp>
      <p:pic>
        <p:nvPicPr>
          <p:cNvPr id="5" name="Picture 4">
            <a:extLst>
              <a:ext uri="{FF2B5EF4-FFF2-40B4-BE49-F238E27FC236}">
                <a16:creationId xmlns:a16="http://schemas.microsoft.com/office/drawing/2014/main" id="{A5E4326D-5EBF-E54B-B325-515FF65FDD69}"/>
              </a:ext>
            </a:extLst>
          </p:cNvPr>
          <p:cNvPicPr>
            <a:picLocks noChangeAspect="1"/>
          </p:cNvPicPr>
          <p:nvPr/>
        </p:nvPicPr>
        <p:blipFill>
          <a:blip r:embed="rId2"/>
          <a:stretch>
            <a:fillRect/>
          </a:stretch>
        </p:blipFill>
        <p:spPr>
          <a:xfrm>
            <a:off x="9453" y="1340768"/>
            <a:ext cx="9144000" cy="3033503"/>
          </a:xfrm>
          <a:prstGeom prst="rect">
            <a:avLst/>
          </a:prstGeom>
        </p:spPr>
      </p:pic>
    </p:spTree>
    <p:extLst>
      <p:ext uri="{BB962C8B-B14F-4D97-AF65-F5344CB8AC3E}">
        <p14:creationId xmlns:p14="http://schemas.microsoft.com/office/powerpoint/2010/main" val="337390173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5E8D7B-C6DA-C059-AEB4-F260D255E600}"/>
              </a:ext>
            </a:extLst>
          </p:cNvPr>
          <p:cNvSpPr>
            <a:spLocks noGrp="1"/>
          </p:cNvSpPr>
          <p:nvPr>
            <p:ph type="title"/>
          </p:nvPr>
        </p:nvSpPr>
        <p:spPr>
          <a:xfrm>
            <a:off x="169010" y="132334"/>
            <a:ext cx="9083509" cy="606084"/>
          </a:xfrm>
        </p:spPr>
        <p:txBody>
          <a:bodyPr/>
          <a:lstStyle/>
          <a:p>
            <a:r>
              <a:rPr lang="en-US" dirty="0">
                <a:latin typeface="Corbel" panose="020B0503020204020204" pitchFamily="34" charset="0"/>
              </a:rPr>
              <a:t>A New Approach to Latency Reduction</a:t>
            </a:r>
          </a:p>
        </p:txBody>
      </p:sp>
      <p:sp>
        <p:nvSpPr>
          <p:cNvPr id="7" name="Rounded Rectangle 6">
            <a:extLst>
              <a:ext uri="{FF2B5EF4-FFF2-40B4-BE49-F238E27FC236}">
                <a16:creationId xmlns:a16="http://schemas.microsoft.com/office/drawing/2014/main" id="{5EBE7B16-A796-46EF-6F6C-5ED12FDCE2C2}"/>
              </a:ext>
            </a:extLst>
          </p:cNvPr>
          <p:cNvSpPr/>
          <p:nvPr/>
        </p:nvSpPr>
        <p:spPr>
          <a:xfrm>
            <a:off x="169011" y="1062866"/>
            <a:ext cx="8748746" cy="2366134"/>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Hermes advocates for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off-chip load prediction</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 </a:t>
            </a:r>
            <a:r>
              <a:rPr kumimoji="0" lang="en-US" sz="3200" b="1" i="0" u="none" strike="noStrike" kern="1200" cap="none" spc="0" normalizeH="0" baseline="0" noProof="0" dirty="0">
                <a:ln>
                  <a:noFill/>
                </a:ln>
                <a:solidFill>
                  <a:srgbClr val="EF483E"/>
                </a:solidFill>
                <a:effectLst/>
                <a:uLnTx/>
                <a:uFillTx/>
                <a:latin typeface="Corbel" panose="020B0503020204020204" pitchFamily="34" charset="0"/>
                <a:ea typeface="+mn-ea"/>
                <a:cs typeface="+mn-cs"/>
              </a:rPr>
              <a:t>different</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form of speculation than</a:t>
            </a:r>
            <a:endParaRPr kumimoji="0" lang="en-US" sz="3200" b="1" i="0" u="none" strike="noStrike" kern="1200" cap="none" spc="0" normalizeH="0" baseline="0" noProof="0" dirty="0">
              <a:ln>
                <a:noFill/>
              </a:ln>
              <a:solidFill>
                <a:srgbClr val="DF4CD4"/>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load address prediction </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employed by prefetchers</a:t>
            </a:r>
          </a:p>
        </p:txBody>
      </p:sp>
      <p:sp>
        <p:nvSpPr>
          <p:cNvPr id="8" name="Rounded Rectangle 7">
            <a:extLst>
              <a:ext uri="{FF2B5EF4-FFF2-40B4-BE49-F238E27FC236}">
                <a16:creationId xmlns:a16="http://schemas.microsoft.com/office/drawing/2014/main" id="{0020E888-ACDC-D0FD-6D0E-6B383DCD23A1}"/>
              </a:ext>
            </a:extLst>
          </p:cNvPr>
          <p:cNvSpPr/>
          <p:nvPr/>
        </p:nvSpPr>
        <p:spPr>
          <a:xfrm>
            <a:off x="197627" y="3762860"/>
            <a:ext cx="8748746" cy="2366134"/>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Off-chip load prediction </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can be applied</a:t>
            </a:r>
            <a:r>
              <a:rPr kumimoji="0" lang="en-US" sz="32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rPr>
              <a:t> by itself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or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combined with load address prediction</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provide performance improvement</a:t>
            </a:r>
            <a:endParaRPr kumimoji="0" lang="en-US" sz="32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217008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B1E70D-A4C3-1751-1C88-07F2CCB65296}"/>
              </a:ext>
            </a:extLst>
          </p:cNvPr>
          <p:cNvSpPr>
            <a:spLocks noGrp="1"/>
          </p:cNvSpPr>
          <p:nvPr>
            <p:ph type="title"/>
          </p:nvPr>
        </p:nvSpPr>
        <p:spPr/>
        <p:txBody>
          <a:bodyPr/>
          <a:lstStyle/>
          <a:p>
            <a:r>
              <a:rPr lang="en-US" sz="4400" dirty="0">
                <a:latin typeface="Corbel" panose="020B0503020204020204" pitchFamily="34" charset="0"/>
              </a:rPr>
              <a:t>Hermes: Summary</a:t>
            </a:r>
            <a:endParaRPr lang="en-US" sz="3600" dirty="0">
              <a:latin typeface="Corbel" panose="020B0503020204020204" pitchFamily="34" charset="0"/>
            </a:endParaRPr>
          </a:p>
        </p:txBody>
      </p:sp>
      <p:sp>
        <p:nvSpPr>
          <p:cNvPr id="8" name="Rounded Rectangle 7">
            <a:extLst>
              <a:ext uri="{FF2B5EF4-FFF2-40B4-BE49-F238E27FC236}">
                <a16:creationId xmlns:a16="http://schemas.microsoft.com/office/drawing/2014/main" id="{42EE2B45-2E36-11F9-67C4-45E81E35325E}"/>
              </a:ext>
            </a:extLst>
          </p:cNvPr>
          <p:cNvSpPr/>
          <p:nvPr/>
        </p:nvSpPr>
        <p:spPr>
          <a:xfrm>
            <a:off x="-304800" y="989416"/>
            <a:ext cx="9766300" cy="1499784"/>
          </a:xfrm>
          <a:prstGeom prst="roundRect">
            <a:avLst>
              <a:gd name="adj" fmla="val 6884"/>
            </a:avLst>
          </a:prstGeom>
          <a:solidFill>
            <a:schemeClr val="accent1"/>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employs </a:t>
            </a: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the first</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perceptron-based</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off-chip load predictor</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9" name="Rounded Rectangle 8">
            <a:extLst>
              <a:ext uri="{FF2B5EF4-FFF2-40B4-BE49-F238E27FC236}">
                <a16:creationId xmlns:a16="http://schemas.microsoft.com/office/drawing/2014/main" id="{C1350A91-1FA7-E81A-5DE3-2660E3855515}"/>
              </a:ext>
            </a:extLst>
          </p:cNvPr>
          <p:cNvSpPr/>
          <p:nvPr/>
        </p:nvSpPr>
        <p:spPr>
          <a:xfrm>
            <a:off x="3157831" y="3096704"/>
            <a:ext cx="2828338" cy="1511302"/>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High coverage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(74%)</a:t>
            </a:r>
            <a:endParaRPr kumimoji="0" lang="en-US" sz="36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2ABB8AE5-5353-CCD8-9FD2-80AEA0572B21}"/>
              </a:ext>
            </a:extLst>
          </p:cNvPr>
          <p:cNvSpPr/>
          <p:nvPr/>
        </p:nvSpPr>
        <p:spPr>
          <a:xfrm>
            <a:off x="124699" y="3108221"/>
            <a:ext cx="2828338" cy="1499784"/>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High accuracy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(77%)</a:t>
            </a:r>
            <a:endParaRPr kumimoji="0" lang="en-US" sz="36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0472F84A-7A17-799B-302E-AD7F63A192E7}"/>
              </a:ext>
            </a:extLst>
          </p:cNvPr>
          <p:cNvSpPr/>
          <p:nvPr/>
        </p:nvSpPr>
        <p:spPr>
          <a:xfrm>
            <a:off x="6146651" y="3108220"/>
            <a:ext cx="2828338" cy="1499785"/>
          </a:xfrm>
          <a:prstGeom prst="roundRect">
            <a:avLst>
              <a:gd name="adj" fmla="val 6884"/>
            </a:avLst>
          </a:prstGeom>
          <a:solidFill>
            <a:schemeClr val="accent4">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Low storage overhead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(4KB/core)</a:t>
            </a:r>
            <a:endParaRPr kumimoji="0" lang="en-US" sz="36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6BB13500-8B1A-6EAF-691B-1FCF1FCB0D1C}"/>
              </a:ext>
            </a:extLst>
          </p:cNvPr>
          <p:cNvSpPr/>
          <p:nvPr/>
        </p:nvSpPr>
        <p:spPr>
          <a:xfrm>
            <a:off x="124699" y="5286101"/>
            <a:ext cx="5238947" cy="1387579"/>
          </a:xfrm>
          <a:prstGeom prst="roundRect">
            <a:avLst>
              <a:gd name="adj" fmla="val 6884"/>
            </a:avLst>
          </a:prstGeom>
          <a:solidFill>
            <a:schemeClr val="accent2">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High performance improvement</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over best prior baseline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(5.4%)</a:t>
            </a:r>
          </a:p>
        </p:txBody>
      </p:sp>
      <p:sp>
        <p:nvSpPr>
          <p:cNvPr id="13" name="Rounded Rectangle 12">
            <a:extLst>
              <a:ext uri="{FF2B5EF4-FFF2-40B4-BE49-F238E27FC236}">
                <a16:creationId xmlns:a16="http://schemas.microsoft.com/office/drawing/2014/main" id="{2D8925EF-F9A3-3F28-64A7-2A83AEB45932}"/>
              </a:ext>
            </a:extLst>
          </p:cNvPr>
          <p:cNvSpPr/>
          <p:nvPr/>
        </p:nvSpPr>
        <p:spPr>
          <a:xfrm>
            <a:off x="5600700" y="5286100"/>
            <a:ext cx="3374290" cy="1387579"/>
          </a:xfrm>
          <a:prstGeom prst="roundRect">
            <a:avLst>
              <a:gd name="adj" fmla="val 6884"/>
            </a:avLst>
          </a:prstGeom>
          <a:solidFill>
            <a:schemeClr val="accent5">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High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per bandwidth</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pic>
        <p:nvPicPr>
          <p:cNvPr id="14" name="Graphic 13" descr="Target with solid fill">
            <a:extLst>
              <a:ext uri="{FF2B5EF4-FFF2-40B4-BE49-F238E27FC236}">
                <a16:creationId xmlns:a16="http://schemas.microsoft.com/office/drawing/2014/main" id="{9131C40D-649D-4DD9-8B06-D5A8BF8231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9107" y="2599979"/>
            <a:ext cx="679522" cy="679522"/>
          </a:xfrm>
          <a:prstGeom prst="rect">
            <a:avLst/>
          </a:prstGeom>
        </p:spPr>
      </p:pic>
      <p:pic>
        <p:nvPicPr>
          <p:cNvPr id="15" name="Graphic 14" descr="Research with solid fill">
            <a:extLst>
              <a:ext uri="{FF2B5EF4-FFF2-40B4-BE49-F238E27FC236}">
                <a16:creationId xmlns:a16="http://schemas.microsoft.com/office/drawing/2014/main" id="{48C40A15-6942-3659-AD9B-23036F7551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33084" y="2601670"/>
            <a:ext cx="677831" cy="677831"/>
          </a:xfrm>
          <a:prstGeom prst="rect">
            <a:avLst/>
          </a:prstGeom>
        </p:spPr>
      </p:pic>
      <p:pic>
        <p:nvPicPr>
          <p:cNvPr id="16" name="Graphic 15" descr="Disk with solid fill">
            <a:extLst>
              <a:ext uri="{FF2B5EF4-FFF2-40B4-BE49-F238E27FC236}">
                <a16:creationId xmlns:a16="http://schemas.microsoft.com/office/drawing/2014/main" id="{B133128E-9D9A-7087-2371-AA463A8BB8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1058" y="2599978"/>
            <a:ext cx="679523" cy="679523"/>
          </a:xfrm>
          <a:prstGeom prst="rect">
            <a:avLst/>
          </a:prstGeom>
        </p:spPr>
      </p:pic>
      <p:pic>
        <p:nvPicPr>
          <p:cNvPr id="17" name="Graphic 16" descr="Chevron arrows with solid fill">
            <a:extLst>
              <a:ext uri="{FF2B5EF4-FFF2-40B4-BE49-F238E27FC236}">
                <a16:creationId xmlns:a16="http://schemas.microsoft.com/office/drawing/2014/main" id="{B0DF521C-1C9A-40F6-F6FE-4088D04E56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6948083" y="4856486"/>
            <a:ext cx="679524" cy="679524"/>
          </a:xfrm>
          <a:prstGeom prst="rect">
            <a:avLst/>
          </a:prstGeom>
        </p:spPr>
      </p:pic>
      <p:pic>
        <p:nvPicPr>
          <p:cNvPr id="19" name="Graphic 18" descr="Gauge with solid fill">
            <a:extLst>
              <a:ext uri="{FF2B5EF4-FFF2-40B4-BE49-F238E27FC236}">
                <a16:creationId xmlns:a16="http://schemas.microsoft.com/office/drawing/2014/main" id="{8D8F3413-28B7-12AC-6779-FFF30F202C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04409" y="4849161"/>
            <a:ext cx="679526" cy="679526"/>
          </a:xfrm>
          <a:prstGeom prst="rect">
            <a:avLst/>
          </a:prstGeom>
        </p:spPr>
      </p:pic>
    </p:spTree>
    <p:extLst>
      <p:ext uri="{BB962C8B-B14F-4D97-AF65-F5344CB8AC3E}">
        <p14:creationId xmlns:p14="http://schemas.microsoft.com/office/powerpoint/2010/main" val="12416363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E887C5-5E97-D3B7-CDAD-902BD3E51E4C}"/>
              </a:ext>
            </a:extLst>
          </p:cNvPr>
          <p:cNvSpPr>
            <a:spLocks noGrp="1"/>
          </p:cNvSpPr>
          <p:nvPr>
            <p:ph type="title"/>
          </p:nvPr>
        </p:nvSpPr>
        <p:spPr/>
        <p:txBody>
          <a:bodyPr/>
          <a:lstStyle/>
          <a:p>
            <a:r>
              <a:rPr lang="en-US" sz="3600" dirty="0">
                <a:latin typeface="Corbel" panose="020B0503020204020204" pitchFamily="34" charset="0"/>
              </a:rPr>
              <a:t>Hermes is Open Source</a:t>
            </a:r>
          </a:p>
        </p:txBody>
      </p:sp>
      <p:pic>
        <p:nvPicPr>
          <p:cNvPr id="7" name="Content Placeholder 6">
            <a:extLst>
              <a:ext uri="{FF2B5EF4-FFF2-40B4-BE49-F238E27FC236}">
                <a16:creationId xmlns:a16="http://schemas.microsoft.com/office/drawing/2014/main" id="{3C4495D4-9952-B157-7E0E-5F1B69DC10A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04386" y="1049389"/>
            <a:ext cx="6838335" cy="4759222"/>
          </a:xfrm>
        </p:spPr>
      </p:pic>
      <p:pic>
        <p:nvPicPr>
          <p:cNvPr id="8" name="Picture 7">
            <a:extLst>
              <a:ext uri="{FF2B5EF4-FFF2-40B4-BE49-F238E27FC236}">
                <a16:creationId xmlns:a16="http://schemas.microsoft.com/office/drawing/2014/main" id="{A723EFD0-C3C9-4F21-1FDB-FCAD3CB28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0" y="1115378"/>
            <a:ext cx="1335375" cy="1327998"/>
          </a:xfrm>
          <a:prstGeom prst="rect">
            <a:avLst/>
          </a:prstGeom>
        </p:spPr>
      </p:pic>
      <p:pic>
        <p:nvPicPr>
          <p:cNvPr id="9" name="Picture 8">
            <a:extLst>
              <a:ext uri="{FF2B5EF4-FFF2-40B4-BE49-F238E27FC236}">
                <a16:creationId xmlns:a16="http://schemas.microsoft.com/office/drawing/2014/main" id="{A02BC995-E3D3-EA42-005A-956916E33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0" y="2754347"/>
            <a:ext cx="1335375" cy="1327998"/>
          </a:xfrm>
          <a:prstGeom prst="rect">
            <a:avLst/>
          </a:prstGeom>
        </p:spPr>
      </p:pic>
      <p:pic>
        <p:nvPicPr>
          <p:cNvPr id="10" name="Picture 9">
            <a:extLst>
              <a:ext uri="{FF2B5EF4-FFF2-40B4-BE49-F238E27FC236}">
                <a16:creationId xmlns:a16="http://schemas.microsoft.com/office/drawing/2014/main" id="{E8E1668F-6C70-32FA-5248-7FF700770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35" y="4393316"/>
            <a:ext cx="1335376" cy="1327998"/>
          </a:xfrm>
          <a:prstGeom prst="rect">
            <a:avLst/>
          </a:prstGeom>
        </p:spPr>
      </p:pic>
      <p:sp>
        <p:nvSpPr>
          <p:cNvPr id="11" name="TextBox 10">
            <a:extLst>
              <a:ext uri="{FF2B5EF4-FFF2-40B4-BE49-F238E27FC236}">
                <a16:creationId xmlns:a16="http://schemas.microsoft.com/office/drawing/2014/main" id="{9E6D0711-D33B-8273-045F-6834258C523F}"/>
              </a:ext>
            </a:extLst>
          </p:cNvPr>
          <p:cNvSpPr txBox="1"/>
          <p:nvPr/>
        </p:nvSpPr>
        <p:spPr>
          <a:xfrm>
            <a:off x="1639030" y="6264001"/>
            <a:ext cx="63017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8"/>
              </a:rPr>
              <a:t>https://github.com/CMU-SAFARI/Hermes</a:t>
            </a:r>
            <a:endParaRPr kumimoji="0" lang="en-US" sz="24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
        <p:nvSpPr>
          <p:cNvPr id="12" name="Rectangle 11">
            <a:extLst>
              <a:ext uri="{FF2B5EF4-FFF2-40B4-BE49-F238E27FC236}">
                <a16:creationId xmlns:a16="http://schemas.microsoft.com/office/drawing/2014/main" id="{F6A42BD8-6B60-67F9-6EC1-308B45C07853}"/>
              </a:ext>
            </a:extLst>
          </p:cNvPr>
          <p:cNvSpPr/>
          <p:nvPr/>
        </p:nvSpPr>
        <p:spPr>
          <a:xfrm>
            <a:off x="1504386" y="961534"/>
            <a:ext cx="7528304" cy="493021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9177675-53B4-B992-9860-90A9EADD7F54}"/>
              </a:ext>
            </a:extLst>
          </p:cNvPr>
          <p:cNvSpPr/>
          <p:nvPr/>
        </p:nvSpPr>
        <p:spPr>
          <a:xfrm>
            <a:off x="3452593" y="1136418"/>
            <a:ext cx="5020724" cy="899084"/>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rPr>
              <a:t>All workload traces</a:t>
            </a:r>
            <a:endParaRPr kumimoji="0" lang="en-US" sz="16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endParaRPr>
          </a:p>
        </p:txBody>
      </p:sp>
      <p:sp>
        <p:nvSpPr>
          <p:cNvPr id="14" name="Rounded Rectangle 13">
            <a:extLst>
              <a:ext uri="{FF2B5EF4-FFF2-40B4-BE49-F238E27FC236}">
                <a16:creationId xmlns:a16="http://schemas.microsoft.com/office/drawing/2014/main" id="{08A4508C-E259-0D75-4E23-5D5A67DB91FA}"/>
              </a:ext>
            </a:extLst>
          </p:cNvPr>
          <p:cNvSpPr/>
          <p:nvPr/>
        </p:nvSpPr>
        <p:spPr>
          <a:xfrm>
            <a:off x="1524170" y="2289524"/>
            <a:ext cx="3108463" cy="661066"/>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Consolas" panose="020B0609020204030204" pitchFamily="49" charset="0"/>
              </a:rPr>
              <a:t>13</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rPr>
              <a:t> prefetchers</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endParaRPr>
          </a:p>
        </p:txBody>
      </p:sp>
      <p:sp>
        <p:nvSpPr>
          <p:cNvPr id="15" name="Rounded Rectangle 14">
            <a:extLst>
              <a:ext uri="{FF2B5EF4-FFF2-40B4-BE49-F238E27FC236}">
                <a16:creationId xmlns:a16="http://schemas.microsoft.com/office/drawing/2014/main" id="{EC5BF47B-1935-643D-B226-8F8623857AE9}"/>
              </a:ext>
            </a:extLst>
          </p:cNvPr>
          <p:cNvSpPr/>
          <p:nvPr/>
        </p:nvSpPr>
        <p:spPr>
          <a:xfrm>
            <a:off x="4923553" y="2289524"/>
            <a:ext cx="4078719" cy="661066"/>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Consolas" panose="020B0609020204030204" pitchFamily="49" charset="0"/>
              </a:rPr>
              <a:t>9</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rPr>
              <a:t> off-chip predictors</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endParaRPr>
          </a:p>
        </p:txBody>
      </p:sp>
      <p:pic>
        <p:nvPicPr>
          <p:cNvPr id="16" name="Picture 15">
            <a:extLst>
              <a:ext uri="{FF2B5EF4-FFF2-40B4-BE49-F238E27FC236}">
                <a16:creationId xmlns:a16="http://schemas.microsoft.com/office/drawing/2014/main" id="{450E2586-0C8D-F33C-BA2C-5839658B1B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6068" y="1084952"/>
            <a:ext cx="996269" cy="99626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62FAAA89-64BC-4A3F-BBE7-EBDBE920C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3552" y="3267876"/>
            <a:ext cx="4078719" cy="2582306"/>
          </a:xfrm>
          <a:prstGeom prst="rect">
            <a:avLst/>
          </a:prstGeom>
          <a:ln w="19050">
            <a:solidFill>
              <a:schemeClr val="tx1"/>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7F87E09-0216-3C9C-AD59-BAA8D1C31A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9030" y="3115528"/>
            <a:ext cx="2751394" cy="2947922"/>
          </a:xfrm>
          <a:prstGeom prst="rect">
            <a:avLst/>
          </a:prstGeom>
          <a:ln w="19050">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1589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62E3D8-6D9A-15CF-C99A-EF5FEB91A9DD}"/>
              </a:ext>
            </a:extLst>
          </p:cNvPr>
          <p:cNvSpPr>
            <a:spLocks noGrp="1"/>
          </p:cNvSpPr>
          <p:nvPr>
            <p:ph type="title"/>
          </p:nvPr>
        </p:nvSpPr>
        <p:spPr/>
        <p:txBody>
          <a:bodyPr/>
          <a:lstStyle/>
          <a:p>
            <a:r>
              <a:rPr lang="en-US" sz="3600" dirty="0">
                <a:latin typeface="Corbel" panose="020B0503020204020204" pitchFamily="34" charset="0"/>
              </a:rPr>
              <a:t>Easy To Define Your Own Off-Chip Predictor</a:t>
            </a:r>
          </a:p>
        </p:txBody>
      </p:sp>
      <p:sp>
        <p:nvSpPr>
          <p:cNvPr id="5" name="Content Placeholder 4">
            <a:extLst>
              <a:ext uri="{FF2B5EF4-FFF2-40B4-BE49-F238E27FC236}">
                <a16:creationId xmlns:a16="http://schemas.microsoft.com/office/drawing/2014/main" id="{5A3EC7CB-50D1-FF80-754D-7542CB83D880}"/>
              </a:ext>
            </a:extLst>
          </p:cNvPr>
          <p:cNvSpPr>
            <a:spLocks noGrp="1"/>
          </p:cNvSpPr>
          <p:nvPr>
            <p:ph idx="1"/>
          </p:nvPr>
        </p:nvSpPr>
        <p:spPr/>
        <p:txBody>
          <a:bodyPr/>
          <a:lstStyle/>
          <a:p>
            <a:r>
              <a:rPr lang="en-US" dirty="0">
                <a:latin typeface="Corbel" panose="020B0503020204020204" pitchFamily="34" charset="0"/>
              </a:rPr>
              <a:t>Just extend the </a:t>
            </a:r>
            <a:r>
              <a:rPr lang="en-US" sz="3200" dirty="0" err="1">
                <a:solidFill>
                  <a:srgbClr val="C00000"/>
                </a:solidFill>
                <a:latin typeface="Corbel" panose="020B0503020204020204" pitchFamily="34" charset="0"/>
                <a:cs typeface="Consolas" panose="020B0609020204030204" pitchFamily="49" charset="0"/>
              </a:rPr>
              <a:t>OffchipPredBase</a:t>
            </a:r>
            <a:r>
              <a:rPr lang="en-US" dirty="0">
                <a:latin typeface="Corbel" panose="020B0503020204020204" pitchFamily="34" charset="0"/>
              </a:rPr>
              <a:t> class</a:t>
            </a: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p:txBody>
      </p:sp>
      <p:pic>
        <p:nvPicPr>
          <p:cNvPr id="9" name="Picture 8">
            <a:extLst>
              <a:ext uri="{FF2B5EF4-FFF2-40B4-BE49-F238E27FC236}">
                <a16:creationId xmlns:a16="http://schemas.microsoft.com/office/drawing/2014/main" id="{46FD622D-32A7-E60F-30C3-03D3C54B8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13" y="1517715"/>
            <a:ext cx="7824774" cy="4838000"/>
          </a:xfrm>
          <a:prstGeom prst="rect">
            <a:avLst/>
          </a:prstGeom>
        </p:spPr>
      </p:pic>
    </p:spTree>
    <p:extLst>
      <p:ext uri="{BB962C8B-B14F-4D97-AF65-F5344CB8AC3E}">
        <p14:creationId xmlns:p14="http://schemas.microsoft.com/office/powerpoint/2010/main" val="13507069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62E3D8-6D9A-15CF-C99A-EF5FEB91A9DD}"/>
              </a:ext>
            </a:extLst>
          </p:cNvPr>
          <p:cNvSpPr>
            <a:spLocks noGrp="1"/>
          </p:cNvSpPr>
          <p:nvPr>
            <p:ph type="title"/>
          </p:nvPr>
        </p:nvSpPr>
        <p:spPr/>
        <p:txBody>
          <a:bodyPr/>
          <a:lstStyle/>
          <a:p>
            <a:r>
              <a:rPr lang="en-US" sz="3600" dirty="0">
                <a:latin typeface="Corbel" panose="020B0503020204020204" pitchFamily="34" charset="0"/>
              </a:rPr>
              <a:t>Easy To Define Your Own Off-Chip Predictor</a:t>
            </a:r>
          </a:p>
        </p:txBody>
      </p:sp>
      <p:sp>
        <p:nvSpPr>
          <p:cNvPr id="5" name="Content Placeholder 4">
            <a:extLst>
              <a:ext uri="{FF2B5EF4-FFF2-40B4-BE49-F238E27FC236}">
                <a16:creationId xmlns:a16="http://schemas.microsoft.com/office/drawing/2014/main" id="{5A3EC7CB-50D1-FF80-754D-7542CB83D880}"/>
              </a:ext>
            </a:extLst>
          </p:cNvPr>
          <p:cNvSpPr>
            <a:spLocks noGrp="1"/>
          </p:cNvSpPr>
          <p:nvPr>
            <p:ph idx="1"/>
          </p:nvPr>
        </p:nvSpPr>
        <p:spPr/>
        <p:txBody>
          <a:bodyPr/>
          <a:lstStyle/>
          <a:p>
            <a:r>
              <a:rPr lang="en-US" dirty="0">
                <a:latin typeface="Corbel" panose="020B0503020204020204" pitchFamily="34" charset="0"/>
              </a:rPr>
              <a:t>Define your own </a:t>
            </a:r>
            <a:r>
              <a:rPr lang="en-US" sz="3200" dirty="0">
                <a:solidFill>
                  <a:srgbClr val="C00000"/>
                </a:solidFill>
                <a:latin typeface="Consolas" panose="020B0609020204030204" pitchFamily="49" charset="0"/>
                <a:cs typeface="Consolas" panose="020B0609020204030204" pitchFamily="49" charset="0"/>
              </a:rPr>
              <a:t>train()</a:t>
            </a:r>
            <a:r>
              <a:rPr lang="en-US" sz="2400" dirty="0">
                <a:latin typeface="Corbel" panose="020B0503020204020204" pitchFamily="34" charset="0"/>
              </a:rPr>
              <a:t> </a:t>
            </a:r>
            <a:r>
              <a:rPr lang="en-US" dirty="0">
                <a:latin typeface="Corbel" panose="020B0503020204020204" pitchFamily="34" charset="0"/>
              </a:rPr>
              <a:t>and </a:t>
            </a:r>
            <a:r>
              <a:rPr lang="en-US" sz="3200" dirty="0">
                <a:solidFill>
                  <a:srgbClr val="C00000"/>
                </a:solidFill>
                <a:latin typeface="Consolas" panose="020B0609020204030204" pitchFamily="49" charset="0"/>
                <a:cs typeface="Consolas" panose="020B0609020204030204" pitchFamily="49" charset="0"/>
              </a:rPr>
              <a:t>predict()</a:t>
            </a:r>
            <a:r>
              <a:rPr lang="en-US" dirty="0">
                <a:solidFill>
                  <a:srgbClr val="C00000"/>
                </a:solidFill>
                <a:latin typeface="Corbel" panose="020B0503020204020204" pitchFamily="34" charset="0"/>
                <a:cs typeface="Consolas" panose="020B0609020204030204" pitchFamily="49" charset="0"/>
              </a:rPr>
              <a:t> </a:t>
            </a:r>
            <a:r>
              <a:rPr lang="en-US" dirty="0">
                <a:latin typeface="Corbel" panose="020B0503020204020204" pitchFamily="34" charset="0"/>
              </a:rPr>
              <a:t>functions</a:t>
            </a: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sz="800" dirty="0">
              <a:latin typeface="Corbel" panose="020B0503020204020204" pitchFamily="34" charset="0"/>
            </a:endParaRPr>
          </a:p>
          <a:p>
            <a:r>
              <a:rPr lang="en-US" dirty="0">
                <a:latin typeface="Corbel" panose="020B0503020204020204" pitchFamily="34" charset="0"/>
              </a:rPr>
              <a:t>Get statistics like </a:t>
            </a:r>
            <a:r>
              <a:rPr lang="en-US" sz="3200" dirty="0">
                <a:solidFill>
                  <a:srgbClr val="C00000"/>
                </a:solidFill>
                <a:latin typeface="Corbel" panose="020B0503020204020204" pitchFamily="34" charset="0"/>
              </a:rPr>
              <a:t>accuracy</a:t>
            </a:r>
            <a:r>
              <a:rPr lang="en-US" dirty="0">
                <a:latin typeface="Corbel" panose="020B0503020204020204" pitchFamily="34" charset="0"/>
              </a:rPr>
              <a:t> (stat name </a:t>
            </a:r>
            <a:r>
              <a:rPr lang="en-US" i="1" dirty="0">
                <a:latin typeface="Corbel" panose="020B0503020204020204" pitchFamily="34" charset="0"/>
              </a:rPr>
              <a:t>precision</a:t>
            </a:r>
            <a:r>
              <a:rPr lang="en-US" dirty="0">
                <a:latin typeface="Corbel" panose="020B0503020204020204" pitchFamily="34" charset="0"/>
              </a:rPr>
              <a:t>) and </a:t>
            </a:r>
            <a:r>
              <a:rPr lang="en-US" sz="3200" dirty="0">
                <a:solidFill>
                  <a:srgbClr val="C00000"/>
                </a:solidFill>
                <a:latin typeface="Corbel" panose="020B0503020204020204" pitchFamily="34" charset="0"/>
              </a:rPr>
              <a:t>coverage</a:t>
            </a:r>
            <a:r>
              <a:rPr lang="en-US" dirty="0">
                <a:latin typeface="Corbel" panose="020B0503020204020204" pitchFamily="34" charset="0"/>
              </a:rPr>
              <a:t> (stat name </a:t>
            </a:r>
            <a:r>
              <a:rPr lang="en-US" i="1" dirty="0">
                <a:latin typeface="Corbel" panose="020B0503020204020204" pitchFamily="34" charset="0"/>
              </a:rPr>
              <a:t>recall</a:t>
            </a:r>
            <a:r>
              <a:rPr lang="en-US" dirty="0">
                <a:latin typeface="Corbel" panose="020B0503020204020204" pitchFamily="34" charset="0"/>
              </a:rPr>
              <a:t>) out of the box</a:t>
            </a:r>
          </a:p>
          <a:p>
            <a:endParaRPr lang="en-US" dirty="0">
              <a:latin typeface="Corbel" panose="020B0503020204020204" pitchFamily="34" charset="0"/>
            </a:endParaRPr>
          </a:p>
        </p:txBody>
      </p:sp>
      <p:pic>
        <p:nvPicPr>
          <p:cNvPr id="7" name="Picture 6">
            <a:extLst>
              <a:ext uri="{FF2B5EF4-FFF2-40B4-BE49-F238E27FC236}">
                <a16:creationId xmlns:a16="http://schemas.microsoft.com/office/drawing/2014/main" id="{AFBA408E-A745-DC49-B1DA-C6F0D5666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43" y="1517588"/>
            <a:ext cx="8677114" cy="2426559"/>
          </a:xfrm>
          <a:prstGeom prst="rect">
            <a:avLst/>
          </a:prstGeom>
        </p:spPr>
      </p:pic>
      <p:pic>
        <p:nvPicPr>
          <p:cNvPr id="3" name="Picture 2">
            <a:extLst>
              <a:ext uri="{FF2B5EF4-FFF2-40B4-BE49-F238E27FC236}">
                <a16:creationId xmlns:a16="http://schemas.microsoft.com/office/drawing/2014/main" id="{B8CFD6EC-5467-D435-7049-E9DFDE539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0650" y="5369378"/>
            <a:ext cx="3822700" cy="1104900"/>
          </a:xfrm>
          <a:prstGeom prst="rect">
            <a:avLst/>
          </a:prstGeom>
        </p:spPr>
      </p:pic>
    </p:spTree>
    <p:custDataLst>
      <p:tags r:id="rId1"/>
    </p:custDataLst>
    <p:extLst>
      <p:ext uri="{BB962C8B-B14F-4D97-AF65-F5344CB8AC3E}">
        <p14:creationId xmlns:p14="http://schemas.microsoft.com/office/powerpoint/2010/main" val="40504111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DCB412-F299-56E7-D99D-54719FC68007}"/>
              </a:ext>
            </a:extLst>
          </p:cNvPr>
          <p:cNvSpPr>
            <a:spLocks noGrp="1"/>
          </p:cNvSpPr>
          <p:nvPr>
            <p:ph type="title"/>
          </p:nvPr>
        </p:nvSpPr>
        <p:spPr/>
        <p:txBody>
          <a:bodyPr/>
          <a:lstStyle/>
          <a:p>
            <a:r>
              <a:rPr lang="en-US" sz="3600" dirty="0">
                <a:latin typeface="Corbel" panose="020B0503020204020204" pitchFamily="34" charset="0"/>
                <a:cs typeface="Consolas" panose="020B0609020204030204" pitchFamily="49" charset="0"/>
              </a:rPr>
              <a:t>Off-Chip Prediction </a:t>
            </a:r>
            <a:r>
              <a:rPr lang="en-US" sz="3600">
                <a:latin typeface="Corbel" panose="020B0503020204020204" pitchFamily="34" charset="0"/>
                <a:cs typeface="Consolas" panose="020B0609020204030204" pitchFamily="49" charset="0"/>
              </a:rPr>
              <a:t>Can Further Enable</a:t>
            </a:r>
            <a:r>
              <a:rPr lang="en-US" sz="3600" dirty="0">
                <a:latin typeface="Corbel" panose="020B0503020204020204" pitchFamily="34" charset="0"/>
                <a:cs typeface="Consolas" panose="020B0609020204030204" pitchFamily="49" charset="0"/>
              </a:rPr>
              <a:t>…</a:t>
            </a:r>
          </a:p>
        </p:txBody>
      </p:sp>
      <p:sp>
        <p:nvSpPr>
          <p:cNvPr id="6" name="Rounded Rectangle 5">
            <a:extLst>
              <a:ext uri="{FF2B5EF4-FFF2-40B4-BE49-F238E27FC236}">
                <a16:creationId xmlns:a16="http://schemas.microsoft.com/office/drawing/2014/main" id="{E6024B5D-523A-2B51-7C52-8C6C10D295C3}"/>
              </a:ext>
            </a:extLst>
          </p:cNvPr>
          <p:cNvSpPr/>
          <p:nvPr/>
        </p:nvSpPr>
        <p:spPr>
          <a:xfrm>
            <a:off x="504698" y="1203471"/>
            <a:ext cx="8134597" cy="1621411"/>
          </a:xfrm>
          <a:prstGeom prst="roundRect">
            <a:avLst>
              <a:gd name="adj" fmla="val 6884"/>
            </a:avLst>
          </a:prstGeom>
          <a:solidFill>
            <a:schemeClr val="accent1">
              <a:lumMod val="20000"/>
              <a:lumOff val="80000"/>
            </a:schemeClr>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Prioritizing</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loads that are likely go off-chip </a:t>
            </a:r>
            <a:endParaRPr kumimoji="0" lang="en-US" sz="32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cache queues</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on-chip network</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routing</a:t>
            </a:r>
          </a:p>
        </p:txBody>
      </p:sp>
      <p:sp>
        <p:nvSpPr>
          <p:cNvPr id="7" name="Rounded Rectangle 6">
            <a:extLst>
              <a:ext uri="{FF2B5EF4-FFF2-40B4-BE49-F238E27FC236}">
                <a16:creationId xmlns:a16="http://schemas.microsoft.com/office/drawing/2014/main" id="{6EAFB4CF-9C3F-762A-8072-78A10C631FC4}"/>
              </a:ext>
            </a:extLst>
          </p:cNvPr>
          <p:cNvSpPr/>
          <p:nvPr/>
        </p:nvSpPr>
        <p:spPr>
          <a:xfrm>
            <a:off x="504698" y="3144230"/>
            <a:ext cx="8171983" cy="1269889"/>
          </a:xfrm>
          <a:prstGeom prst="roundRect">
            <a:avLst>
              <a:gd name="adj" fmla="val 6884"/>
            </a:avLst>
          </a:prstGeom>
          <a:solidFill>
            <a:schemeClr val="accent6">
              <a:lumMod val="20000"/>
              <a:lumOff val="80000"/>
            </a:schemeClr>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Better instruction scheduling</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 data-dependent instructions</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 name="Rounded Rectangle 2">
            <a:extLst>
              <a:ext uri="{FF2B5EF4-FFF2-40B4-BE49-F238E27FC236}">
                <a16:creationId xmlns:a16="http://schemas.microsoft.com/office/drawing/2014/main" id="{DF10C7CD-80EB-203F-060C-4D4B1D1437B1}"/>
              </a:ext>
            </a:extLst>
          </p:cNvPr>
          <p:cNvSpPr/>
          <p:nvPr/>
        </p:nvSpPr>
        <p:spPr>
          <a:xfrm>
            <a:off x="486004" y="4733467"/>
            <a:ext cx="8171983" cy="1269889"/>
          </a:xfrm>
          <a:prstGeom prst="roundRect">
            <a:avLst>
              <a:gd name="adj" fmla="val 6884"/>
            </a:avLst>
          </a:prstGeom>
          <a:solidFill>
            <a:schemeClr val="accent4">
              <a:lumMod val="20000"/>
              <a:lumOff val="80000"/>
            </a:schemeClr>
          </a:solidFill>
          <a:ln w="28575">
            <a:solidFill>
              <a:schemeClr val="accent4">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Other ideas to improve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performance</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fairness</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 multi-core system design...</a:t>
            </a:r>
            <a:endPar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37744139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54F4-22A3-2780-0395-9FECC76AAA83}"/>
              </a:ext>
            </a:extLst>
          </p:cNvPr>
          <p:cNvSpPr>
            <a:spLocks noGrp="1"/>
          </p:cNvSpPr>
          <p:nvPr>
            <p:ph type="title"/>
          </p:nvPr>
        </p:nvSpPr>
        <p:spPr/>
        <p:txBody>
          <a:bodyPr/>
          <a:lstStyle/>
          <a:p>
            <a:r>
              <a:rPr lang="en-US" dirty="0"/>
              <a:t>Learning-Based Off-Chip Load Predictors</a:t>
            </a:r>
          </a:p>
        </p:txBody>
      </p:sp>
      <p:sp>
        <p:nvSpPr>
          <p:cNvPr id="3" name="Content Placeholder 2">
            <a:extLst>
              <a:ext uri="{FF2B5EF4-FFF2-40B4-BE49-F238E27FC236}">
                <a16:creationId xmlns:a16="http://schemas.microsoft.com/office/drawing/2014/main" id="{C96A31D7-E14C-2A49-976E-FCAC9C80BD4C}"/>
              </a:ext>
            </a:extLst>
          </p:cNvPr>
          <p:cNvSpPr>
            <a:spLocks noGrp="1"/>
          </p:cNvSpPr>
          <p:nvPr>
            <p:ph idx="1"/>
          </p:nvPr>
        </p:nvSpPr>
        <p:spPr/>
        <p:txBody>
          <a:bodyPr/>
          <a:lstStyle/>
          <a:p>
            <a:r>
              <a:rPr lang="en-US" b="1" dirty="0">
                <a:solidFill>
                  <a:srgbClr val="FF0000"/>
                </a:solidFill>
              </a:rPr>
              <a:t>Best Paper Award at MICRO 2022</a:t>
            </a:r>
          </a:p>
        </p:txBody>
      </p:sp>
      <p:sp>
        <p:nvSpPr>
          <p:cNvPr id="4" name="Slide Number Placeholder 3">
            <a:extLst>
              <a:ext uri="{FF2B5EF4-FFF2-40B4-BE49-F238E27FC236}">
                <a16:creationId xmlns:a16="http://schemas.microsoft.com/office/drawing/2014/main" id="{A9E616E4-45E4-AF92-9631-A68A275CFF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CB0D5613-3CA0-FC5A-F158-60D3E41987F1}"/>
              </a:ext>
            </a:extLst>
          </p:cNvPr>
          <p:cNvPicPr>
            <a:picLocks noChangeAspect="1"/>
          </p:cNvPicPr>
          <p:nvPr/>
        </p:nvPicPr>
        <p:blipFill>
          <a:blip r:embed="rId2"/>
          <a:stretch>
            <a:fillRect/>
          </a:stretch>
        </p:blipFill>
        <p:spPr>
          <a:xfrm>
            <a:off x="30420" y="2420888"/>
            <a:ext cx="8880218" cy="2816935"/>
          </a:xfrm>
          <a:prstGeom prst="rect">
            <a:avLst/>
          </a:prstGeom>
        </p:spPr>
      </p:pic>
      <p:sp>
        <p:nvSpPr>
          <p:cNvPr id="6" name="TextBox 5">
            <a:extLst>
              <a:ext uri="{FF2B5EF4-FFF2-40B4-BE49-F238E27FC236}">
                <a16:creationId xmlns:a16="http://schemas.microsoft.com/office/drawing/2014/main" id="{B5EACA9C-69E8-DB22-BDD8-D639266CB9DA}"/>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45152239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3" y="3990552"/>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Rahul </a:t>
            </a:r>
            <a:r>
              <a:rPr kumimoji="0" lang="en-US" sz="2800" b="1" i="0" u="sng"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Bera</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Konstantinos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Kanellopoulos</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Shankar Balachandran,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David Novo,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Ataberk</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Olgun</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Mohammad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Sadrosadati</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Onur</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Mutlu</a:t>
            </a:r>
            <a:endPar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7734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Accelerating Long-Latency Load Requests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via Perceptron-Based Off-Chip Load Prediction</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5" name="Picture 14">
            <a:extLst>
              <a:ext uri="{FF2B5EF4-FFF2-40B4-BE49-F238E27FC236}">
                <a16:creationId xmlns:a16="http://schemas.microsoft.com/office/drawing/2014/main" id="{E9E5C155-3DFC-349C-3925-C11C6135E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8950" y="847391"/>
            <a:ext cx="5626100" cy="1727200"/>
          </a:xfrm>
          <a:prstGeom prst="rect">
            <a:avLst/>
          </a:prstGeom>
        </p:spPr>
      </p:pic>
      <p:pic>
        <p:nvPicPr>
          <p:cNvPr id="19" name="Picture 18">
            <a:extLst>
              <a:ext uri="{FF2B5EF4-FFF2-40B4-BE49-F238E27FC236}">
                <a16:creationId xmlns:a16="http://schemas.microsoft.com/office/drawing/2014/main" id="{24B8599D-923A-3128-DEC4-9748DF54BF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4028" y="5765467"/>
            <a:ext cx="1984503" cy="639077"/>
          </a:xfrm>
          <a:prstGeom prst="rect">
            <a:avLst/>
          </a:prstGeom>
        </p:spPr>
      </p:pic>
      <p:pic>
        <p:nvPicPr>
          <p:cNvPr id="6" name="Picture 5">
            <a:extLst>
              <a:ext uri="{FF2B5EF4-FFF2-40B4-BE49-F238E27FC236}">
                <a16:creationId xmlns:a16="http://schemas.microsoft.com/office/drawing/2014/main" id="{816DE9BA-7D86-CA3B-0889-9396F7D6B8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8169" y="51302"/>
            <a:ext cx="1036927" cy="1031199"/>
          </a:xfrm>
          <a:prstGeom prst="rect">
            <a:avLst/>
          </a:prstGeom>
        </p:spPr>
      </p:pic>
      <p:pic>
        <p:nvPicPr>
          <p:cNvPr id="8" name="Picture 7">
            <a:extLst>
              <a:ext uri="{FF2B5EF4-FFF2-40B4-BE49-F238E27FC236}">
                <a16:creationId xmlns:a16="http://schemas.microsoft.com/office/drawing/2014/main" id="{4423FC76-B4D1-6231-1346-21ED3BEF01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4351" y="51302"/>
            <a:ext cx="1036927" cy="1031199"/>
          </a:xfrm>
          <a:prstGeom prst="rect">
            <a:avLst/>
          </a:prstGeom>
        </p:spPr>
      </p:pic>
      <p:pic>
        <p:nvPicPr>
          <p:cNvPr id="10" name="Picture 9">
            <a:extLst>
              <a:ext uri="{FF2B5EF4-FFF2-40B4-BE49-F238E27FC236}">
                <a16:creationId xmlns:a16="http://schemas.microsoft.com/office/drawing/2014/main" id="{A5F8AE1E-BD00-9F8E-092F-8060DF6B5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5573" y="51302"/>
            <a:ext cx="1036928" cy="1031199"/>
          </a:xfrm>
          <a:prstGeom prst="rect">
            <a:avLst/>
          </a:prstGeom>
        </p:spPr>
      </p:pic>
      <p:sp>
        <p:nvSpPr>
          <p:cNvPr id="5" name="TextBox 4">
            <a:extLst>
              <a:ext uri="{FF2B5EF4-FFF2-40B4-BE49-F238E27FC236}">
                <a16:creationId xmlns:a16="http://schemas.microsoft.com/office/drawing/2014/main" id="{F8324EE4-8EC6-AD86-673C-F948475D2718}"/>
              </a:ext>
            </a:extLst>
          </p:cNvPr>
          <p:cNvSpPr txBox="1"/>
          <p:nvPr/>
        </p:nvSpPr>
        <p:spPr>
          <a:xfrm>
            <a:off x="1940510" y="5043763"/>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11"/>
              </a:rPr>
              <a:t>https://github.com/CMU-SAFARI/Hermes</a:t>
            </a:r>
            <a:endPar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20093895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Major Thrusts</a:t>
            </a:r>
          </a:p>
        </p:txBody>
      </p:sp>
      <p:sp>
        <p:nvSpPr>
          <p:cNvPr id="3" name="Content Placeholder 2"/>
          <p:cNvSpPr>
            <a:spLocks noGrp="1"/>
          </p:cNvSpPr>
          <p:nvPr>
            <p:ph idx="1"/>
          </p:nvPr>
        </p:nvSpPr>
        <p:spPr>
          <a:xfrm>
            <a:off x="107504" y="908720"/>
            <a:ext cx="8928992" cy="5267672"/>
          </a:xfrm>
        </p:spPr>
        <p:txBody>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pPr marL="344487" lvl="1" indent="0">
              <a:buNone/>
            </a:pPr>
            <a:r>
              <a:rPr lang="en-US" dirty="0"/>
              <a:t>1. (</a:t>
            </a:r>
            <a:r>
              <a:rPr lang="en-US" dirty="0">
                <a:solidFill>
                  <a:srgbClr val="0000FF"/>
                </a:solidFill>
              </a:rPr>
              <a:t>Memory) system design for AI/ML workloads/accelerators</a:t>
            </a:r>
          </a:p>
          <a:p>
            <a:pPr marL="344487" lvl="1" indent="0">
              <a:buNone/>
            </a:pPr>
            <a:r>
              <a:rPr lang="en-US" dirty="0"/>
              <a:t>	</a:t>
            </a:r>
          </a:p>
          <a:p>
            <a:pPr marL="344487" lvl="1" indent="0">
              <a:buNone/>
            </a:pPr>
            <a:endParaRPr lang="en-US" dirty="0"/>
          </a:p>
          <a:p>
            <a:pPr marL="344487" lvl="1" indent="0">
              <a:buNone/>
            </a:pPr>
            <a:endParaRPr lang="en-US" dirty="0"/>
          </a:p>
          <a:p>
            <a:pPr marL="344487" lvl="1" indent="0">
              <a:buNone/>
            </a:pPr>
            <a:endParaRPr lang="en-US" dirty="0"/>
          </a:p>
          <a:p>
            <a:pPr marL="344487" lvl="1" indent="0">
              <a:buNone/>
            </a:pPr>
            <a:r>
              <a:rPr lang="en-US" dirty="0"/>
              <a:t>2. </a:t>
            </a:r>
            <a:r>
              <a:rPr lang="en-US" dirty="0">
                <a:solidFill>
                  <a:srgbClr val="FF0000"/>
                </a:solidFill>
              </a:rPr>
              <a:t>AI/ML techniques for improving (memory) system designs</a:t>
            </a:r>
          </a:p>
          <a:p>
            <a:pPr marL="344487" lvl="1" indent="0">
              <a:buNone/>
            </a:pP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AutoShape 25">
            <a:extLst>
              <a:ext uri="{FF2B5EF4-FFF2-40B4-BE49-F238E27FC236}">
                <a16:creationId xmlns:a16="http://schemas.microsoft.com/office/drawing/2014/main" id="{9CF23EDA-CA62-6A9D-DAC2-E5366718D31F}"/>
              </a:ext>
            </a:extLst>
          </p:cNvPr>
          <p:cNvSpPr>
            <a:spLocks noChangeArrowheads="1"/>
          </p:cNvSpPr>
          <p:nvPr/>
        </p:nvSpPr>
        <p:spPr bwMode="auto">
          <a:xfrm>
            <a:off x="419200" y="2204864"/>
            <a:ext cx="7753200" cy="504056"/>
          </a:xfrm>
          <a:prstGeom prst="roundRect">
            <a:avLst>
              <a:gd name="adj" fmla="val 16667"/>
            </a:avLst>
          </a:prstGeom>
          <a:noFill/>
          <a:ln w="79375">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09344697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1072480"/>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Accelerating</a:t>
            </a:r>
          </a:p>
          <a:p>
            <a:pPr marL="0" indent="0" algn="ctr" eaLnBrk="1" hangingPunct="1">
              <a:buNone/>
            </a:pPr>
            <a:r>
              <a:rPr lang="en-US" sz="6000" dirty="0">
                <a:solidFill>
                  <a:srgbClr val="FF0000"/>
                </a:solidFill>
                <a:latin typeface="Tahoma" charset="0"/>
                <a:ea typeface="ＭＳ Ｐゴシック" charset="0"/>
                <a:cs typeface="ＭＳ Ｐゴシック" charset="0"/>
              </a:rPr>
              <a:t>Emerging Workloads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7094640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EEC3-510A-5441-9B2B-77CCCC781441}"/>
              </a:ext>
            </a:extLst>
          </p:cNvPr>
          <p:cNvSpPr>
            <a:spLocks noGrp="1"/>
          </p:cNvSpPr>
          <p:nvPr>
            <p:ph type="title"/>
          </p:nvPr>
        </p:nvSpPr>
        <p:spPr/>
        <p:txBody>
          <a:bodyPr/>
          <a:lstStyle/>
          <a:p>
            <a:r>
              <a:rPr lang="en-US" dirty="0"/>
              <a:t>Task Deliverables (2021)</a:t>
            </a:r>
          </a:p>
        </p:txBody>
      </p:sp>
      <p:sp>
        <p:nvSpPr>
          <p:cNvPr id="4" name="Slide Number Placeholder 3">
            <a:extLst>
              <a:ext uri="{FF2B5EF4-FFF2-40B4-BE49-F238E27FC236}">
                <a16:creationId xmlns:a16="http://schemas.microsoft.com/office/drawing/2014/main" id="{F0494284-4621-4D41-8DD8-C7305675D726}"/>
              </a:ext>
            </a:extLst>
          </p:cNvPr>
          <p:cNvSpPr>
            <a:spLocks noGrp="1"/>
          </p:cNvSpPr>
          <p:nvPr>
            <p:ph type="sldNum" sz="quarter" idx="11"/>
          </p:nvPr>
        </p:nvSpPr>
        <p:spPr/>
        <p:txBody>
          <a:bodyPr/>
          <a:lstStyle/>
          <a:p>
            <a:fld id="{323594FA-E141-4234-AE05-360401972BE7}" type="slidenum">
              <a:rPr lang="en-US" altLang="en-US" smtClean="0"/>
              <a:pPr/>
              <a:t>8</a:t>
            </a:fld>
            <a:endParaRPr lang="en-US" altLang="en-US"/>
          </a:p>
        </p:txBody>
      </p:sp>
      <p:pic>
        <p:nvPicPr>
          <p:cNvPr id="3" name="Picture 2">
            <a:extLst>
              <a:ext uri="{FF2B5EF4-FFF2-40B4-BE49-F238E27FC236}">
                <a16:creationId xmlns:a16="http://schemas.microsoft.com/office/drawing/2014/main" id="{227A6EB3-DB29-3A42-B7C9-D5487128CD82}"/>
              </a:ext>
            </a:extLst>
          </p:cNvPr>
          <p:cNvPicPr>
            <a:picLocks noChangeAspect="1"/>
          </p:cNvPicPr>
          <p:nvPr/>
        </p:nvPicPr>
        <p:blipFill>
          <a:blip r:embed="rId2"/>
          <a:stretch>
            <a:fillRect/>
          </a:stretch>
        </p:blipFill>
        <p:spPr>
          <a:xfrm>
            <a:off x="0" y="1542229"/>
            <a:ext cx="9144000" cy="3773541"/>
          </a:xfrm>
          <a:prstGeom prst="rect">
            <a:avLst/>
          </a:prstGeom>
        </p:spPr>
      </p:pic>
    </p:spTree>
    <p:extLst>
      <p:ext uri="{BB962C8B-B14F-4D97-AF65-F5344CB8AC3E}">
        <p14:creationId xmlns:p14="http://schemas.microsoft.com/office/powerpoint/2010/main" val="184594004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name="Visio" r:id="rId5" imgW="2695276" imgH="2509932" progId="Visio.Drawing.11">
                  <p:embed/>
                </p:oleObj>
              </mc:Choice>
              <mc:Fallback>
                <p:oleObj name="Visio" r:id="rId5" imgW="2695276" imgH="2509932" progId="Visio.Drawing.11">
                  <p:embed/>
                  <p:pic>
                    <p:nvPicPr>
                      <p:cNvPr id="2" name="Object 1"/>
                      <p:cNvPicPr/>
                      <p:nvPr/>
                    </p:nvPicPr>
                    <p:blipFill>
                      <a:blip r:embed="rId6"/>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name="Visio" r:id="rId7" imgW="3859122" imgH="1695796" progId="Visio.Drawing.11">
                  <p:embed/>
                </p:oleObj>
              </mc:Choice>
              <mc:Fallback>
                <p:oleObj name="Visio" r:id="rId7" imgW="3859122" imgH="1695796" progId="Visio.Drawing.11">
                  <p:embed/>
                  <p:pic>
                    <p:nvPicPr>
                      <p:cNvPr id="23" name="Object 22"/>
                      <p:cNvPicPr/>
                      <p:nvPr/>
                    </p:nvPicPr>
                    <p:blipFill>
                      <a:blip r:embed="rId8"/>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D96F-9ED3-0E4C-BF7F-86EEEFB09540}"/>
              </a:ext>
            </a:extLst>
          </p:cNvPr>
          <p:cNvSpPr>
            <a:spLocks noGrp="1"/>
          </p:cNvSpPr>
          <p:nvPr>
            <p:ph type="title"/>
          </p:nvPr>
        </p:nvSpPr>
        <p:spPr>
          <a:xfrm>
            <a:off x="-36512" y="152400"/>
            <a:ext cx="9599984" cy="1066800"/>
          </a:xfrm>
        </p:spPr>
        <p:txBody>
          <a:bodyPr/>
          <a:lstStyle/>
          <a:p>
            <a:r>
              <a:rPr lang="en-US"/>
              <a:t>We Need Faster &amp; Scalable Genome Analysis</a:t>
            </a:r>
          </a:p>
        </p:txBody>
      </p:sp>
      <p:sp>
        <p:nvSpPr>
          <p:cNvPr id="4" name="Slide Number Placeholder 3">
            <a:extLst>
              <a:ext uri="{FF2B5EF4-FFF2-40B4-BE49-F238E27FC236}">
                <a16:creationId xmlns:a16="http://schemas.microsoft.com/office/drawing/2014/main" id="{6071BB7E-7845-6244-9D6F-DC2B6B02D6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Content Placeholder 5">
            <a:extLst>
              <a:ext uri="{FF2B5EF4-FFF2-40B4-BE49-F238E27FC236}">
                <a16:creationId xmlns:a16="http://schemas.microsoft.com/office/drawing/2014/main" id="{9D8BA7B5-6057-0749-8D04-0E229A51C619}"/>
              </a:ext>
            </a:extLst>
          </p:cNvPr>
          <p:cNvPicPr>
            <a:picLocks noChangeAspect="1"/>
          </p:cNvPicPr>
          <p:nvPr/>
        </p:nvPicPr>
        <p:blipFill rotWithShape="1">
          <a:blip r:embed="rId3">
            <a:extLst>
              <a:ext uri="{28A0092B-C50C-407E-A947-70E740481C1C}">
                <a14:useLocalDpi xmlns:a14="http://schemas.microsoft.com/office/drawing/2010/main" val="0"/>
              </a:ext>
            </a:extLst>
          </a:blip>
          <a:srcRect t="17717" r="23484" b="7611"/>
          <a:stretch/>
        </p:blipFill>
        <p:spPr>
          <a:xfrm>
            <a:off x="741198" y="1024625"/>
            <a:ext cx="3423714" cy="2088232"/>
          </a:xfrm>
          <a:prstGeom prst="rect">
            <a:avLst/>
          </a:prstGeom>
        </p:spPr>
      </p:pic>
      <p:pic>
        <p:nvPicPr>
          <p:cNvPr id="7" name="Picture 6">
            <a:extLst>
              <a:ext uri="{FF2B5EF4-FFF2-40B4-BE49-F238E27FC236}">
                <a16:creationId xmlns:a16="http://schemas.microsoft.com/office/drawing/2014/main" id="{A3B519A5-07C0-6A4A-B80F-C4828F13C08E}"/>
              </a:ext>
            </a:extLst>
          </p:cNvPr>
          <p:cNvPicPr>
            <a:picLocks noChangeAspect="1"/>
          </p:cNvPicPr>
          <p:nvPr/>
        </p:nvPicPr>
        <p:blipFill>
          <a:blip r:embed="rId4"/>
          <a:stretch>
            <a:fillRect/>
          </a:stretch>
        </p:blipFill>
        <p:spPr>
          <a:xfrm rot="5400000">
            <a:off x="5686509" y="1014038"/>
            <a:ext cx="2156459" cy="2131671"/>
          </a:xfrm>
          <a:prstGeom prst="rect">
            <a:avLst/>
          </a:prstGeom>
        </p:spPr>
      </p:pic>
      <p:sp>
        <p:nvSpPr>
          <p:cNvPr id="9" name="Rectangle 8">
            <a:extLst>
              <a:ext uri="{FF2B5EF4-FFF2-40B4-BE49-F238E27FC236}">
                <a16:creationId xmlns:a16="http://schemas.microsoft.com/office/drawing/2014/main" id="{79A357C3-037A-FF4C-9649-5150C5A41046}"/>
              </a:ext>
            </a:extLst>
          </p:cNvPr>
          <p:cNvSpPr/>
          <p:nvPr/>
        </p:nvSpPr>
        <p:spPr>
          <a:xfrm>
            <a:off x="4932040" y="3112857"/>
            <a:ext cx="410380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Predicting the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presence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relative abundance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of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microbes</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in a sample</a:t>
            </a:r>
          </a:p>
        </p:txBody>
      </p:sp>
      <p:sp>
        <p:nvSpPr>
          <p:cNvPr id="10" name="Rectangle 9">
            <a:extLst>
              <a:ext uri="{FF2B5EF4-FFF2-40B4-BE49-F238E27FC236}">
                <a16:creationId xmlns:a16="http://schemas.microsoft.com/office/drawing/2014/main" id="{B76B1D94-3169-C94C-81E6-31FAA4873F93}"/>
              </a:ext>
            </a:extLst>
          </p:cNvPr>
          <p:cNvSpPr/>
          <p:nvPr/>
        </p:nvSpPr>
        <p:spPr>
          <a:xfrm>
            <a:off x="539552" y="3131676"/>
            <a:ext cx="392392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Understanding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genetic variations, species, evolution, …</a:t>
            </a:r>
          </a:p>
        </p:txBody>
      </p:sp>
      <p:sp>
        <p:nvSpPr>
          <p:cNvPr id="13" name="Rectangle 12">
            <a:extLst>
              <a:ext uri="{FF2B5EF4-FFF2-40B4-BE49-F238E27FC236}">
                <a16:creationId xmlns:a16="http://schemas.microsoft.com/office/drawing/2014/main" id="{3A223A29-6644-0347-8D71-6121991CBC37}"/>
              </a:ext>
            </a:extLst>
          </p:cNvPr>
          <p:cNvSpPr/>
          <p:nvPr/>
        </p:nvSpPr>
        <p:spPr>
          <a:xfrm>
            <a:off x="144016" y="5879013"/>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Rapid surveillance of </a:t>
            </a: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disease outbreaks</a:t>
            </a:r>
          </a:p>
        </p:txBody>
      </p:sp>
      <p:pic>
        <p:nvPicPr>
          <p:cNvPr id="16" name="Picture 15">
            <a:extLst>
              <a:ext uri="{FF2B5EF4-FFF2-40B4-BE49-F238E27FC236}">
                <a16:creationId xmlns:a16="http://schemas.microsoft.com/office/drawing/2014/main" id="{065DED78-1DA1-334F-BE4E-C478633C9CCD}"/>
              </a:ext>
            </a:extLst>
          </p:cNvPr>
          <p:cNvPicPr>
            <a:picLocks noChangeAspect="1"/>
          </p:cNvPicPr>
          <p:nvPr/>
        </p:nvPicPr>
        <p:blipFill>
          <a:blip r:embed="rId5"/>
          <a:stretch>
            <a:fillRect/>
          </a:stretch>
        </p:blipFill>
        <p:spPr>
          <a:xfrm>
            <a:off x="688528" y="3914154"/>
            <a:ext cx="3476384" cy="1955466"/>
          </a:xfrm>
          <a:prstGeom prst="rect">
            <a:avLst/>
          </a:prstGeom>
        </p:spPr>
      </p:pic>
      <p:sp>
        <p:nvSpPr>
          <p:cNvPr id="17" name="Rectangle 16">
            <a:extLst>
              <a:ext uri="{FF2B5EF4-FFF2-40B4-BE49-F238E27FC236}">
                <a16:creationId xmlns:a16="http://schemas.microsoft.com/office/drawing/2014/main" id="{7BC48378-27E6-E74D-8EEF-1E75F9F5206F}"/>
              </a:ext>
            </a:extLst>
          </p:cNvPr>
          <p:cNvSpPr/>
          <p:nvPr/>
        </p:nvSpPr>
        <p:spPr>
          <a:xfrm>
            <a:off x="5004544" y="5874281"/>
            <a:ext cx="4031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Developing </a:t>
            </a: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personalized medicine</a:t>
            </a:r>
          </a:p>
        </p:txBody>
      </p:sp>
      <p:pic>
        <p:nvPicPr>
          <p:cNvPr id="22" name="Picture 20" descr="Related image">
            <a:extLst>
              <a:ext uri="{FF2B5EF4-FFF2-40B4-BE49-F238E27FC236}">
                <a16:creationId xmlns:a16="http://schemas.microsoft.com/office/drawing/2014/main" id="{A207574E-145E-3846-B1F1-469104C3B01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942" t="50853" r="8530" b="12146"/>
          <a:stretch/>
        </p:blipFill>
        <p:spPr bwMode="auto">
          <a:xfrm>
            <a:off x="5923875" y="4922839"/>
            <a:ext cx="625218"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Related image">
            <a:extLst>
              <a:ext uri="{FF2B5EF4-FFF2-40B4-BE49-F238E27FC236}">
                <a16:creationId xmlns:a16="http://schemas.microsoft.com/office/drawing/2014/main" id="{66E8E7A2-C541-7E48-93B5-E3E2C2B8C2B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835" t="50853" r="50206" b="12146"/>
          <a:stretch/>
        </p:blipFill>
        <p:spPr bwMode="auto">
          <a:xfrm>
            <a:off x="6020445" y="3980147"/>
            <a:ext cx="707212"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Related image">
            <a:extLst>
              <a:ext uri="{FF2B5EF4-FFF2-40B4-BE49-F238E27FC236}">
                <a16:creationId xmlns:a16="http://schemas.microsoft.com/office/drawing/2014/main" id="{042EC2D7-9036-5049-B7B0-A612D0C670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740" t="50853" r="71287" b="12146"/>
          <a:stretch/>
        </p:blipFill>
        <p:spPr bwMode="auto">
          <a:xfrm>
            <a:off x="5635182" y="3899121"/>
            <a:ext cx="673957"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descr="Image result for medication icon">
            <a:extLst>
              <a:ext uri="{FF2B5EF4-FFF2-40B4-BE49-F238E27FC236}">
                <a16:creationId xmlns:a16="http://schemas.microsoft.com/office/drawing/2014/main" id="{E34AC37D-D314-9349-8E43-D3A56B0F770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306" t="2057" r="6476" b="59543"/>
          <a:stretch/>
        </p:blipFill>
        <p:spPr bwMode="auto">
          <a:xfrm>
            <a:off x="7446864" y="5116655"/>
            <a:ext cx="653528" cy="6742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6" descr="Image result for medication icon">
            <a:extLst>
              <a:ext uri="{FF2B5EF4-FFF2-40B4-BE49-F238E27FC236}">
                <a16:creationId xmlns:a16="http://schemas.microsoft.com/office/drawing/2014/main" id="{8D68DAFE-2E59-6C43-A4FF-ADCD82611D5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663" t="2087" r="55824" b="60400"/>
          <a:stretch/>
        </p:blipFill>
        <p:spPr bwMode="auto">
          <a:xfrm>
            <a:off x="7301905" y="4219429"/>
            <a:ext cx="615574" cy="615574"/>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a:extLst>
              <a:ext uri="{FF2B5EF4-FFF2-40B4-BE49-F238E27FC236}">
                <a16:creationId xmlns:a16="http://schemas.microsoft.com/office/drawing/2014/main" id="{F9FEAE5E-C06E-0842-AD47-E10909BBE084}"/>
              </a:ext>
            </a:extLst>
          </p:cNvPr>
          <p:cNvSpPr/>
          <p:nvPr/>
        </p:nvSpPr>
        <p:spPr>
          <a:xfrm flipH="1">
            <a:off x="6806446" y="4413471"/>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34" name="Right Arrow 33">
            <a:extLst>
              <a:ext uri="{FF2B5EF4-FFF2-40B4-BE49-F238E27FC236}">
                <a16:creationId xmlns:a16="http://schemas.microsoft.com/office/drawing/2014/main" id="{559D13C8-7445-4B4C-9F01-68BBD716A138}"/>
              </a:ext>
            </a:extLst>
          </p:cNvPr>
          <p:cNvSpPr/>
          <p:nvPr/>
        </p:nvSpPr>
        <p:spPr>
          <a:xfrm flipH="1">
            <a:off x="6810216" y="5342806"/>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35" name="Rectangle 34">
            <a:extLst>
              <a:ext uri="{FF2B5EF4-FFF2-40B4-BE49-F238E27FC236}">
                <a16:creationId xmlns:a16="http://schemas.microsoft.com/office/drawing/2014/main" id="{470B46ED-CFE3-1B42-9238-85E51E7AF537}"/>
              </a:ext>
            </a:extLst>
          </p:cNvPr>
          <p:cNvSpPr/>
          <p:nvPr/>
        </p:nvSpPr>
        <p:spPr>
          <a:xfrm>
            <a:off x="2267744" y="6434284"/>
            <a:ext cx="49685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And, many, many other applications …</a:t>
            </a:r>
          </a:p>
        </p:txBody>
      </p:sp>
    </p:spTree>
    <p:extLst>
      <p:ext uri="{BB962C8B-B14F-4D97-AF65-F5344CB8AC3E}">
        <p14:creationId xmlns:p14="http://schemas.microsoft.com/office/powerpoint/2010/main" val="291652558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Open arxiv.org</a:t>
            </a:r>
            <a:r>
              <a:rPr kumimoji="0" lang="en-US" sz="1800" b="0" i="0" u="none" strike="noStrike" kern="1200" cap="none" spc="0" normalizeH="0" baseline="0" noProof="0">
                <a:ln>
                  <a:noFill/>
                </a:ln>
                <a:solidFill>
                  <a:srgbClr val="000000"/>
                </a:solidFill>
                <a:effectLst/>
                <a:uLnTx/>
                <a:uFillTx/>
                <a:latin typeface="Tahoma"/>
                <a:ea typeface="+mn-ea"/>
                <a:cs typeface="+mn-cs"/>
                <a:hlinkClick r:id="rId2"/>
              </a:rPr>
              <a:t> version</a:t>
            </a:r>
            <a:r>
              <a:rPr kumimoji="0" lang="en-US" sz="1800" b="0" i="0" u="none" strike="noStrike" kern="1200" cap="none" spc="0" normalizeH="0" baseline="0" noProof="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2D40-9A40-294C-821D-C9F551A98E1F}"/>
              </a:ext>
            </a:extLst>
          </p:cNvPr>
          <p:cNvSpPr>
            <a:spLocks noGrp="1"/>
          </p:cNvSpPr>
          <p:nvPr>
            <p:ph type="title"/>
          </p:nvPr>
        </p:nvSpPr>
        <p:spPr>
          <a:xfrm>
            <a:off x="35496" y="152400"/>
            <a:ext cx="9167936" cy="1066800"/>
          </a:xfrm>
        </p:spPr>
        <p:txBody>
          <a:bodyPr/>
          <a:lstStyle/>
          <a:p>
            <a:r>
              <a:rPr lang="en-US" dirty="0"/>
              <a:t> Problems with (Genome) Analysis Today</a:t>
            </a:r>
          </a:p>
        </p:txBody>
      </p:sp>
      <p:sp>
        <p:nvSpPr>
          <p:cNvPr id="3" name="Slide Number Placeholder 2">
            <a:extLst>
              <a:ext uri="{FF2B5EF4-FFF2-40B4-BE49-F238E27FC236}">
                <a16:creationId xmlns:a16="http://schemas.microsoft.com/office/drawing/2014/main" id="{54630187-28DD-9546-9969-9F24222B654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4" name="Group 3">
            <a:extLst>
              <a:ext uri="{FF2B5EF4-FFF2-40B4-BE49-F238E27FC236}">
                <a16:creationId xmlns:a16="http://schemas.microsoft.com/office/drawing/2014/main" id="{E5A101C6-D963-4545-B3BF-32EF1B31EC2F}"/>
              </a:ext>
            </a:extLst>
          </p:cNvPr>
          <p:cNvGrpSpPr/>
          <p:nvPr/>
        </p:nvGrpSpPr>
        <p:grpSpPr>
          <a:xfrm>
            <a:off x="918833" y="1487851"/>
            <a:ext cx="2830933" cy="2402638"/>
            <a:chOff x="4343037" y="3937719"/>
            <a:chExt cx="2445779" cy="1954638"/>
          </a:xfrm>
        </p:grpSpPr>
        <p:pic>
          <p:nvPicPr>
            <p:cNvPr id="5" name="Picture 4">
              <a:extLst>
                <a:ext uri="{FF2B5EF4-FFF2-40B4-BE49-F238E27FC236}">
                  <a16:creationId xmlns:a16="http://schemas.microsoft.com/office/drawing/2014/main" id="{AE77F47A-D91D-8C49-8B2B-7D114F7FC6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6" name="Picture 5">
              <a:extLst>
                <a:ext uri="{FF2B5EF4-FFF2-40B4-BE49-F238E27FC236}">
                  <a16:creationId xmlns:a16="http://schemas.microsoft.com/office/drawing/2014/main" id="{C59962F5-2E69-B348-8CF4-AB2C4E8979B8}"/>
                </a:ext>
              </a:extLst>
            </p:cNvPr>
            <p:cNvPicPr>
              <a:picLocks noChangeAspect="1"/>
            </p:cNvPicPr>
            <p:nvPr/>
          </p:nvPicPr>
          <p:blipFill rotWithShape="1">
            <a:blip r:embed="rId3"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7" name="Picture 6">
              <a:extLst>
                <a:ext uri="{FF2B5EF4-FFF2-40B4-BE49-F238E27FC236}">
                  <a16:creationId xmlns:a16="http://schemas.microsoft.com/office/drawing/2014/main" id="{CF679DEA-9351-BA4B-A1F0-552F129155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8" name="Text Box 20" descr="90%">
            <a:extLst>
              <a:ext uri="{FF2B5EF4-FFF2-40B4-BE49-F238E27FC236}">
                <a16:creationId xmlns:a16="http://schemas.microsoft.com/office/drawing/2014/main" id="{A802DAD3-ACBC-534D-95D3-1045421DFE0B}"/>
              </a:ext>
            </a:extLst>
          </p:cNvPr>
          <p:cNvSpPr txBox="1">
            <a:spLocks noChangeArrowheads="1"/>
          </p:cNvSpPr>
          <p:nvPr/>
        </p:nvSpPr>
        <p:spPr bwMode="auto">
          <a:xfrm>
            <a:off x="899592" y="4005064"/>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Special-Purpose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Generation</a:t>
            </a:r>
          </a:p>
        </p:txBody>
      </p:sp>
      <p:sp>
        <p:nvSpPr>
          <p:cNvPr id="9" name="Line 15">
            <a:extLst>
              <a:ext uri="{FF2B5EF4-FFF2-40B4-BE49-F238E27FC236}">
                <a16:creationId xmlns:a16="http://schemas.microsoft.com/office/drawing/2014/main" id="{92AD9E27-F44D-F440-8D0E-43BB6C91B087}"/>
              </a:ext>
            </a:extLst>
          </p:cNvPr>
          <p:cNvSpPr>
            <a:spLocks noChangeShapeType="1"/>
          </p:cNvSpPr>
          <p:nvPr/>
        </p:nvSpPr>
        <p:spPr bwMode="auto">
          <a:xfrm flipH="1">
            <a:off x="4093339" y="3143428"/>
            <a:ext cx="982715" cy="0"/>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0" name="Picture 9">
            <a:extLst>
              <a:ext uri="{FF2B5EF4-FFF2-40B4-BE49-F238E27FC236}">
                <a16:creationId xmlns:a16="http://schemas.microsoft.com/office/drawing/2014/main" id="{A98FBFE4-7E5C-BB48-892C-374ED0A83A23}"/>
              </a:ext>
            </a:extLst>
          </p:cNvPr>
          <p:cNvPicPr>
            <a:picLocks noChangeAspect="1"/>
          </p:cNvPicPr>
          <p:nvPr/>
        </p:nvPicPr>
        <p:blipFill>
          <a:blip r:embed="rId5"/>
          <a:stretch>
            <a:fillRect/>
          </a:stretch>
        </p:blipFill>
        <p:spPr>
          <a:xfrm>
            <a:off x="5353733" y="2180190"/>
            <a:ext cx="2016224" cy="2016224"/>
          </a:xfrm>
          <a:prstGeom prst="rect">
            <a:avLst/>
          </a:prstGeom>
        </p:spPr>
      </p:pic>
      <p:sp>
        <p:nvSpPr>
          <p:cNvPr id="11" name="Text Box 20" descr="90%">
            <a:extLst>
              <a:ext uri="{FF2B5EF4-FFF2-40B4-BE49-F238E27FC236}">
                <a16:creationId xmlns:a16="http://schemas.microsoft.com/office/drawing/2014/main" id="{C0521839-D35E-E242-8EC9-AB75DD55C357}"/>
              </a:ext>
            </a:extLst>
          </p:cNvPr>
          <p:cNvSpPr txBox="1">
            <a:spLocks noChangeArrowheads="1"/>
          </p:cNvSpPr>
          <p:nvPr/>
        </p:nvSpPr>
        <p:spPr bwMode="auto">
          <a:xfrm>
            <a:off x="4932040" y="3962497"/>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General-Purpose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Analysis</a:t>
            </a:r>
          </a:p>
        </p:txBody>
      </p:sp>
      <p:sp>
        <p:nvSpPr>
          <p:cNvPr id="12" name="Line 15">
            <a:extLst>
              <a:ext uri="{FF2B5EF4-FFF2-40B4-BE49-F238E27FC236}">
                <a16:creationId xmlns:a16="http://schemas.microsoft.com/office/drawing/2014/main" id="{FA4115C1-BC57-9A42-BB17-9423BC135CC1}"/>
              </a:ext>
            </a:extLst>
          </p:cNvPr>
          <p:cNvSpPr>
            <a:spLocks noChangeShapeType="1"/>
          </p:cNvSpPr>
          <p:nvPr/>
        </p:nvSpPr>
        <p:spPr bwMode="auto">
          <a:xfrm flipH="1">
            <a:off x="4090741" y="3346708"/>
            <a:ext cx="982714" cy="508223"/>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3" name="Line 15">
            <a:extLst>
              <a:ext uri="{FF2B5EF4-FFF2-40B4-BE49-F238E27FC236}">
                <a16:creationId xmlns:a16="http://schemas.microsoft.com/office/drawing/2014/main" id="{7730E787-E4D8-8144-BA30-E8D5145213DF}"/>
              </a:ext>
            </a:extLst>
          </p:cNvPr>
          <p:cNvSpPr>
            <a:spLocks noChangeShapeType="1"/>
          </p:cNvSpPr>
          <p:nvPr/>
        </p:nvSpPr>
        <p:spPr bwMode="auto">
          <a:xfrm flipH="1" flipV="1">
            <a:off x="4090742" y="2523560"/>
            <a:ext cx="985313" cy="399811"/>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4" name="Picture 13">
            <a:extLst>
              <a:ext uri="{FF2B5EF4-FFF2-40B4-BE49-F238E27FC236}">
                <a16:creationId xmlns:a16="http://schemas.microsoft.com/office/drawing/2014/main" id="{9BA03765-45CD-944B-B578-84948DA26504}"/>
              </a:ext>
            </a:extLst>
          </p:cNvPr>
          <p:cNvPicPr>
            <a:picLocks noChangeAspect="1"/>
          </p:cNvPicPr>
          <p:nvPr/>
        </p:nvPicPr>
        <p:blipFill rotWithShape="1">
          <a:blip r:embed="rId6"/>
          <a:srcRect r="-5153" b="30267"/>
          <a:stretch/>
        </p:blipFill>
        <p:spPr>
          <a:xfrm>
            <a:off x="5872655" y="2617993"/>
            <a:ext cx="585093" cy="525435"/>
          </a:xfrm>
          <a:prstGeom prst="rect">
            <a:avLst/>
          </a:prstGeom>
        </p:spPr>
      </p:pic>
      <p:sp>
        <p:nvSpPr>
          <p:cNvPr id="15" name="TextBox 14">
            <a:extLst>
              <a:ext uri="{FF2B5EF4-FFF2-40B4-BE49-F238E27FC236}">
                <a16:creationId xmlns:a16="http://schemas.microsoft.com/office/drawing/2014/main" id="{8E85EC62-DB59-024F-AEF7-95137CD1711B}"/>
              </a:ext>
            </a:extLst>
          </p:cNvPr>
          <p:cNvSpPr txBox="1"/>
          <p:nvPr/>
        </p:nvSpPr>
        <p:spPr>
          <a:xfrm>
            <a:off x="228600" y="4932457"/>
            <a:ext cx="81598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33"/>
                </a:solidFill>
                <a:effectLst/>
                <a:uLnTx/>
                <a:uFillTx/>
                <a:latin typeface="Comic Sans MS" panose="030F0902030302020204" pitchFamily="66" charset="0"/>
                <a:ea typeface="+mn-ea"/>
                <a:cs typeface="+mn-cs"/>
              </a:rPr>
              <a:t>FAST                        </a:t>
            </a:r>
            <a:r>
              <a:rPr kumimoji="0" lang="en-US" sz="3200" b="1" i="0" u="none" strike="noStrike" kern="1200" cap="none" spc="0" normalizeH="0" baseline="0" noProof="0" dirty="0">
                <a:ln>
                  <a:noFill/>
                </a:ln>
                <a:solidFill>
                  <a:srgbClr val="FF0000"/>
                </a:solidFill>
                <a:effectLst/>
                <a:uLnTx/>
                <a:uFillTx/>
                <a:latin typeface="Comic Sans MS" panose="030F0902030302020204" pitchFamily="66" charset="0"/>
                <a:ea typeface="+mn-ea"/>
                <a:cs typeface="+mn-cs"/>
              </a:rPr>
              <a:t>SLOW</a:t>
            </a:r>
          </a:p>
        </p:txBody>
      </p:sp>
      <p:sp>
        <p:nvSpPr>
          <p:cNvPr id="16" name="TextBox 15">
            <a:extLst>
              <a:ext uri="{FF2B5EF4-FFF2-40B4-BE49-F238E27FC236}">
                <a16:creationId xmlns:a16="http://schemas.microsoft.com/office/drawing/2014/main" id="{D4423DC6-1026-4355-C667-D4D1A1F16D6F}"/>
              </a:ext>
            </a:extLst>
          </p:cNvPr>
          <p:cNvSpPr txBox="1"/>
          <p:nvPr/>
        </p:nvSpPr>
        <p:spPr>
          <a:xfrm>
            <a:off x="2051720" y="5661248"/>
            <a:ext cx="4992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Slow and inefficient processing capability</a:t>
            </a:r>
          </a:p>
        </p:txBody>
      </p:sp>
      <p:sp>
        <p:nvSpPr>
          <p:cNvPr id="17" name="TextBox 16">
            <a:extLst>
              <a:ext uri="{FF2B5EF4-FFF2-40B4-BE49-F238E27FC236}">
                <a16:creationId xmlns:a16="http://schemas.microsoft.com/office/drawing/2014/main" id="{64086A96-D354-3059-9C64-A176A6002A90}"/>
              </a:ext>
            </a:extLst>
          </p:cNvPr>
          <p:cNvSpPr txBox="1"/>
          <p:nvPr/>
        </p:nvSpPr>
        <p:spPr>
          <a:xfrm>
            <a:off x="1295302" y="6460492"/>
            <a:ext cx="70688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This picture is similar for many “data generators &amp; analyzers” today</a:t>
            </a:r>
          </a:p>
        </p:txBody>
      </p:sp>
      <p:sp>
        <p:nvSpPr>
          <p:cNvPr id="18" name="Line 15">
            <a:extLst>
              <a:ext uri="{FF2B5EF4-FFF2-40B4-BE49-F238E27FC236}">
                <a16:creationId xmlns:a16="http://schemas.microsoft.com/office/drawing/2014/main" id="{925427A8-7454-B0ED-2AB3-4F8B14F32BAC}"/>
              </a:ext>
            </a:extLst>
          </p:cNvPr>
          <p:cNvSpPr>
            <a:spLocks noChangeShapeType="1"/>
          </p:cNvSpPr>
          <p:nvPr/>
        </p:nvSpPr>
        <p:spPr bwMode="auto">
          <a:xfrm flipH="1" flipV="1">
            <a:off x="4090740" y="1981407"/>
            <a:ext cx="982713" cy="724645"/>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 name="TextBox 18">
            <a:extLst>
              <a:ext uri="{FF2B5EF4-FFF2-40B4-BE49-F238E27FC236}">
                <a16:creationId xmlns:a16="http://schemas.microsoft.com/office/drawing/2014/main" id="{BBBEAA23-69D8-C5D9-EC3B-5818B11D43E9}"/>
              </a:ext>
            </a:extLst>
          </p:cNvPr>
          <p:cNvSpPr txBox="1"/>
          <p:nvPr/>
        </p:nvSpPr>
        <p:spPr>
          <a:xfrm>
            <a:off x="2339752" y="5960939"/>
            <a:ext cx="40991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Large amounts of data movement</a:t>
            </a:r>
          </a:p>
        </p:txBody>
      </p:sp>
    </p:spTree>
    <p:extLst>
      <p:ext uri="{BB962C8B-B14F-4D97-AF65-F5344CB8AC3E}">
        <p14:creationId xmlns:p14="http://schemas.microsoft.com/office/powerpoint/2010/main" val="216486275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Accelerating Genome Analysis </a:t>
            </a:r>
            <a:r>
              <a:rPr lang="en-US" sz="2200" b="1" dirty="0">
                <a:solidFill>
                  <a:srgbClr val="006633"/>
                </a:solidFill>
              </a:rPr>
              <a:t>[IEEE MICRO 2020]</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p:txBody>
          <a:bodyPr/>
          <a:lstStyle/>
          <a:p>
            <a:r>
              <a:rPr lang="en-US" dirty="0"/>
              <a:t>Beginner Reading on Genome Analysis</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Joel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Lindegger</a:t>
            </a:r>
            <a:r>
              <a:rPr kumimoji="0" lang="en-US" sz="1800" b="0" i="0" u="none" strike="noStrike" kern="1200" cap="none" spc="0" normalizeH="0" baseline="0" noProof="0" dirty="0">
                <a:ln>
                  <a:noFill/>
                </a:ln>
                <a:solidFill>
                  <a:srgbClr val="000000"/>
                </a:solidFill>
                <a:effectLst/>
                <a:uLnTx/>
                <a:uFillTx/>
                <a:latin typeface="Tahoma"/>
                <a:ea typeface="+mn-ea"/>
                <a:cs typeface="+mn-cs"/>
              </a:rPr>
              <a:t>,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Firtina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Nour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Almadhoun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Haiyu</a:t>
            </a:r>
            <a:r>
              <a:rPr kumimoji="0" lang="en-US" sz="1800" b="0" i="0" u="none" strike="noStrike" kern="1200" cap="none" spc="0" normalizeH="0" baseline="0" noProof="0" dirty="0">
                <a:ln>
                  <a:noFill/>
                </a:ln>
                <a:solidFill>
                  <a:srgbClr val="000000"/>
                </a:solidFill>
                <a:effectLst/>
                <a:uLnTx/>
                <a:uFillTx/>
                <a:latin typeface="Tahoma"/>
                <a:ea typeface="+mn-ea"/>
                <a:cs typeface="+mn-cs"/>
              </a:rPr>
              <a:t> Mao, Gagandeep Singh, Juan Gomez-Luna,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From Molecules to Genomic Variations to Scientific Discovery:    Intelligent Algorithms and Architectures for Intelligent Genome Analysis</a:t>
            </a: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Computational and Structural Biotechnology Journal,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10" name="Content Placeholder 9">
            <a:extLst>
              <a:ext uri="{FF2B5EF4-FFF2-40B4-BE49-F238E27FC236}">
                <a16:creationId xmlns:a16="http://schemas.microsoft.com/office/drawing/2014/main" id="{F45D9B22-CAE4-6040-89EE-CD3A1307D8E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852936"/>
            <a:ext cx="9144000" cy="3413760"/>
          </a:xfrm>
        </p:spPr>
      </p:pic>
      <p:sp>
        <p:nvSpPr>
          <p:cNvPr id="6" name="TextBox 5">
            <a:extLst>
              <a:ext uri="{FF2B5EF4-FFF2-40B4-BE49-F238E27FC236}">
                <a16:creationId xmlns:a16="http://schemas.microsoft.com/office/drawing/2014/main" id="{3CBD41D2-621F-D5F9-13B4-D39C618AB2B6}"/>
              </a:ext>
            </a:extLst>
          </p:cNvPr>
          <p:cNvSpPr txBox="1"/>
          <p:nvPr/>
        </p:nvSpPr>
        <p:spPr>
          <a:xfrm>
            <a:off x="1557121"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https://arxiv.org/pdf/2205.07957.pdf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23405615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00238831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2002519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EEC3-510A-5441-9B2B-77CCCC781441}"/>
              </a:ext>
            </a:extLst>
          </p:cNvPr>
          <p:cNvSpPr>
            <a:spLocks noGrp="1"/>
          </p:cNvSpPr>
          <p:nvPr>
            <p:ph type="title"/>
          </p:nvPr>
        </p:nvSpPr>
        <p:spPr/>
        <p:txBody>
          <a:bodyPr/>
          <a:lstStyle/>
          <a:p>
            <a:r>
              <a:rPr lang="en-US" dirty="0"/>
              <a:t>Task Deliverables (2022)</a:t>
            </a:r>
          </a:p>
        </p:txBody>
      </p:sp>
      <p:sp>
        <p:nvSpPr>
          <p:cNvPr id="4" name="Slide Number Placeholder 3">
            <a:extLst>
              <a:ext uri="{FF2B5EF4-FFF2-40B4-BE49-F238E27FC236}">
                <a16:creationId xmlns:a16="http://schemas.microsoft.com/office/drawing/2014/main" id="{F0494284-4621-4D41-8DD8-C7305675D726}"/>
              </a:ext>
            </a:extLst>
          </p:cNvPr>
          <p:cNvSpPr>
            <a:spLocks noGrp="1"/>
          </p:cNvSpPr>
          <p:nvPr>
            <p:ph type="sldNum" sz="quarter" idx="11"/>
          </p:nvPr>
        </p:nvSpPr>
        <p:spPr/>
        <p:txBody>
          <a:bodyPr/>
          <a:lstStyle/>
          <a:p>
            <a:fld id="{323594FA-E141-4234-AE05-360401972BE7}" type="slidenum">
              <a:rPr lang="en-US" altLang="en-US" smtClean="0"/>
              <a:pPr/>
              <a:t>9</a:t>
            </a:fld>
            <a:endParaRPr lang="en-US" altLang="en-US"/>
          </a:p>
        </p:txBody>
      </p:sp>
      <p:pic>
        <p:nvPicPr>
          <p:cNvPr id="5" name="Picture 4">
            <a:extLst>
              <a:ext uri="{FF2B5EF4-FFF2-40B4-BE49-F238E27FC236}">
                <a16:creationId xmlns:a16="http://schemas.microsoft.com/office/drawing/2014/main" id="{567CA2F0-F215-D74F-BFCC-0AF50A9B4720}"/>
              </a:ext>
            </a:extLst>
          </p:cNvPr>
          <p:cNvPicPr>
            <a:picLocks noChangeAspect="1"/>
          </p:cNvPicPr>
          <p:nvPr/>
        </p:nvPicPr>
        <p:blipFill>
          <a:blip r:embed="rId2"/>
          <a:stretch>
            <a:fillRect/>
          </a:stretch>
        </p:blipFill>
        <p:spPr>
          <a:xfrm>
            <a:off x="0" y="1552188"/>
            <a:ext cx="9144000" cy="3753623"/>
          </a:xfrm>
          <a:prstGeom prst="rect">
            <a:avLst/>
          </a:prstGeom>
        </p:spPr>
      </p:pic>
    </p:spTree>
    <p:extLst>
      <p:ext uri="{BB962C8B-B14F-4D97-AF65-F5344CB8AC3E}">
        <p14:creationId xmlns:p14="http://schemas.microsoft.com/office/powerpoint/2010/main" val="171889451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p:txBody>
          <a:bodyPr/>
          <a:lstStyle/>
          <a:p>
            <a:r>
              <a:rPr lang="en-US" dirty="0"/>
              <a:t>Accelerating </a:t>
            </a:r>
            <a:r>
              <a:rPr lang="en-US" dirty="0" err="1"/>
              <a:t>Basecalling</a:t>
            </a:r>
            <a:r>
              <a:rPr lang="en-US" dirty="0"/>
              <a:t> + Read Mapping</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p:txBody>
          <a:bodyPr/>
          <a:lstStyle/>
          <a:p>
            <a:r>
              <a:rPr lang="en-US" dirty="0">
                <a:solidFill>
                  <a:srgbClr val="0000FF"/>
                </a:solidFill>
              </a:rPr>
              <a:t>Appears at MICRO 2022</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2"/>
          <a:stretch>
            <a:fillRect/>
          </a:stretch>
        </p:blipFill>
        <p:spPr>
          <a:xfrm>
            <a:off x="-36512" y="3224297"/>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27511940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DFCC-CCCB-1E23-F22E-A65CD0142B6A}"/>
              </a:ext>
            </a:extLst>
          </p:cNvPr>
          <p:cNvSpPr>
            <a:spLocks noGrp="1"/>
          </p:cNvSpPr>
          <p:nvPr>
            <p:ph type="title"/>
          </p:nvPr>
        </p:nvSpPr>
        <p:spPr/>
        <p:txBody>
          <a:bodyPr/>
          <a:lstStyle/>
          <a:p>
            <a:r>
              <a:rPr lang="en-US" dirty="0"/>
              <a:t>Designing &amp; Accelerating </a:t>
            </a:r>
            <a:r>
              <a:rPr lang="en-US" dirty="0" err="1"/>
              <a:t>Basecallers</a:t>
            </a:r>
            <a:endParaRPr lang="en-US" dirty="0"/>
          </a:p>
        </p:txBody>
      </p:sp>
      <p:sp>
        <p:nvSpPr>
          <p:cNvPr id="3" name="Content Placeholder 2">
            <a:extLst>
              <a:ext uri="{FF2B5EF4-FFF2-40B4-BE49-F238E27FC236}">
                <a16:creationId xmlns:a16="http://schemas.microsoft.com/office/drawing/2014/main" id="{F2145380-609F-1545-CAB0-2DEC6E98E3B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A85EDC8-269D-5D0A-48A7-6A53D48D647B}"/>
              </a:ext>
            </a:extLst>
          </p:cNvPr>
          <p:cNvSpPr>
            <a:spLocks noGrp="1"/>
          </p:cNvSpPr>
          <p:nvPr>
            <p:ph type="sldNum" sz="quarter" idx="11"/>
          </p:nvPr>
        </p:nvSpPr>
        <p:spPr/>
        <p:txBody>
          <a:bodyPr/>
          <a:lstStyle/>
          <a:p>
            <a:fld id="{323594FA-E141-4234-AE05-360401972BE7}" type="slidenum">
              <a:rPr lang="en-US" altLang="en-US" smtClean="0"/>
              <a:pPr/>
              <a:t>91</a:t>
            </a:fld>
            <a:endParaRPr lang="en-US" altLang="en-US"/>
          </a:p>
        </p:txBody>
      </p:sp>
      <p:sp>
        <p:nvSpPr>
          <p:cNvPr id="5" name="TextBox 4">
            <a:extLst>
              <a:ext uri="{FF2B5EF4-FFF2-40B4-BE49-F238E27FC236}">
                <a16:creationId xmlns:a16="http://schemas.microsoft.com/office/drawing/2014/main" id="{51E87435-35BD-FF7B-908C-F92AA2E391C9}"/>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https://arxiv.org/pdf/2211.03079.pdf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97EE5A2-5932-7DB6-F1A7-0DAF5CE37BD1}"/>
              </a:ext>
            </a:extLst>
          </p:cNvPr>
          <p:cNvPicPr>
            <a:picLocks noChangeAspect="1"/>
          </p:cNvPicPr>
          <p:nvPr/>
        </p:nvPicPr>
        <p:blipFill>
          <a:blip r:embed="rId3"/>
          <a:stretch>
            <a:fillRect/>
          </a:stretch>
        </p:blipFill>
        <p:spPr>
          <a:xfrm>
            <a:off x="685800" y="1522776"/>
            <a:ext cx="7772400" cy="3812447"/>
          </a:xfrm>
          <a:prstGeom prst="rect">
            <a:avLst/>
          </a:prstGeom>
        </p:spPr>
      </p:pic>
    </p:spTree>
    <p:extLst>
      <p:ext uri="{BB962C8B-B14F-4D97-AF65-F5344CB8AC3E}">
        <p14:creationId xmlns:p14="http://schemas.microsoft.com/office/powerpoint/2010/main" val="339601466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p:txBody>
          <a:bodyPr/>
          <a:lstStyle/>
          <a:p>
            <a:r>
              <a:rPr lang="en-US" dirty="0"/>
              <a:t>In-Storage Genome Filtering </a:t>
            </a:r>
            <a:r>
              <a:rPr lang="en-US" sz="3000" b="1" dirty="0">
                <a:solidFill>
                  <a:srgbClr val="006633"/>
                </a:solidFill>
              </a:rPr>
              <a:t>[ASPLOS 2022]</a:t>
            </a:r>
            <a:r>
              <a:rPr lang="en-US"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980728"/>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Lightning Talk Video</a:t>
            </a:r>
            <a:r>
              <a:rPr lang="en-US" sz="1600" dirty="0"/>
              <a:t> (90 seconds)]</a:t>
            </a:r>
            <a:br>
              <a:rPr lang="en-US" sz="1600" dirty="0"/>
            </a:br>
            <a:r>
              <a:rPr lang="en-US" sz="1600" dirty="0"/>
              <a:t>[</a:t>
            </a:r>
            <a:r>
              <a:rPr lang="en-US" sz="1600" dirty="0">
                <a:hlinkClick r:id="rId9"/>
              </a:rPr>
              <a:t>Talk Video</a:t>
            </a:r>
            <a:r>
              <a:rPr lang="en-US" sz="1600" dirty="0"/>
              <a:t> (17 minutes)]</a:t>
            </a:r>
          </a:p>
          <a:p>
            <a:pPr marL="0" indent="0">
              <a:buNone/>
            </a:pP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10"/>
          <a:stretch>
            <a:fillRect/>
          </a:stretch>
        </p:blipFill>
        <p:spPr>
          <a:xfrm>
            <a:off x="0" y="4293096"/>
            <a:ext cx="9144000" cy="2009981"/>
          </a:xfrm>
          <a:prstGeom prst="rect">
            <a:avLst/>
          </a:prstGeom>
        </p:spPr>
      </p:pic>
    </p:spTree>
    <p:extLst>
      <p:ext uri="{BB962C8B-B14F-4D97-AF65-F5344CB8AC3E}">
        <p14:creationId xmlns:p14="http://schemas.microsoft.com/office/powerpoint/2010/main" val="362093580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solidFill>
                  <a:srgbClr val="0432FF"/>
                </a:solidFill>
              </a:rPr>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319604397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t>
            </a:r>
            <a:r>
              <a:rPr lang="en-US" sz="1800" dirty="0" err="1"/>
              <a:t>Alser</a:t>
            </a:r>
            <a:r>
              <a:rPr lang="en-US" sz="1800" dirty="0"/>
              <a:t>, Juan Gómez-Luna, Eladio Gutiérrez, Oscar Plata,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(10 minutes)]</a:t>
            </a:r>
            <a:br>
              <a:rPr lang="en-US" sz="1800" dirty="0"/>
            </a:br>
            <a:r>
              <a:rPr lang="en-US" sz="1800" dirty="0"/>
              <a:t>[</a:t>
            </a:r>
            <a:r>
              <a:rPr lang="en-US" sz="1800" dirty="0">
                <a:hlinkClick r:id="rId7"/>
              </a:rPr>
              <a:t>Source Code</a:t>
            </a:r>
            <a:r>
              <a:rPr lang="en-US" sz="1800" dirty="0"/>
              <a:t>]</a:t>
            </a:r>
          </a:p>
          <a:p>
            <a:pPr marL="0" indent="0">
              <a:buNone/>
            </a:pP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8"/>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89198293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F6E8-1782-6643-8F8C-01860653BFD1}"/>
              </a:ext>
            </a:extLst>
          </p:cNvPr>
          <p:cNvSpPr>
            <a:spLocks noGrp="1"/>
          </p:cNvSpPr>
          <p:nvPr>
            <p:ph type="title"/>
          </p:nvPr>
        </p:nvSpPr>
        <p:spPr/>
        <p:txBody>
          <a:bodyPr/>
          <a:lstStyle/>
          <a:p>
            <a:r>
              <a:rPr lang="en-US" dirty="0"/>
              <a:t>Accelerating Graph Pattern Mining</a:t>
            </a:r>
          </a:p>
        </p:txBody>
      </p:sp>
      <p:sp>
        <p:nvSpPr>
          <p:cNvPr id="3" name="Content Placeholder 2">
            <a:extLst>
              <a:ext uri="{FF2B5EF4-FFF2-40B4-BE49-F238E27FC236}">
                <a16:creationId xmlns:a16="http://schemas.microsoft.com/office/drawing/2014/main" id="{F343E170-D71E-634F-A533-6F399A423E3F}"/>
              </a:ext>
            </a:extLst>
          </p:cNvPr>
          <p:cNvSpPr>
            <a:spLocks noGrp="1"/>
          </p:cNvSpPr>
          <p:nvPr>
            <p:ph idx="1"/>
          </p:nvPr>
        </p:nvSpPr>
        <p:spPr>
          <a:xfrm>
            <a:off x="228600" y="908720"/>
            <a:ext cx="8610600" cy="5267672"/>
          </a:xfrm>
        </p:spPr>
        <p:txBody>
          <a:bodyPr/>
          <a:lstStyle/>
          <a:p>
            <a:r>
              <a:rPr lang="en-US" sz="1500" dirty="0"/>
              <a:t>Maciej Besta, Raghavendra </a:t>
            </a:r>
            <a:r>
              <a:rPr lang="en-US" sz="1500" dirty="0" err="1"/>
              <a:t>Kanakagiri</a:t>
            </a:r>
            <a:r>
              <a:rPr lang="en-US" sz="1500" dirty="0"/>
              <a:t>, Grzegorz Kwasniewski, </a:t>
            </a:r>
            <a:r>
              <a:rPr lang="en-US" sz="1500" dirty="0" err="1"/>
              <a:t>Rachata</a:t>
            </a:r>
            <a:r>
              <a:rPr lang="en-US" sz="1500" dirty="0"/>
              <a:t> </a:t>
            </a:r>
            <a:r>
              <a:rPr lang="en-US" sz="1500" dirty="0" err="1"/>
              <a:t>Ausavarungnirun</a:t>
            </a:r>
            <a:r>
              <a:rPr lang="en-US" sz="1500" dirty="0"/>
              <a:t>, Jakub </a:t>
            </a:r>
            <a:r>
              <a:rPr lang="en-US" sz="1500" dirty="0" err="1"/>
              <a:t>Beránek</a:t>
            </a:r>
            <a:r>
              <a:rPr lang="en-US" sz="1500" dirty="0"/>
              <a:t>, Konstantinos </a:t>
            </a:r>
            <a:r>
              <a:rPr lang="en-US" sz="1500" dirty="0" err="1"/>
              <a:t>Kanellopoulos</a:t>
            </a:r>
            <a:r>
              <a:rPr lang="en-US" sz="1500" dirty="0"/>
              <a:t>, </a:t>
            </a:r>
            <a:r>
              <a:rPr lang="en-US" sz="1500" dirty="0" err="1"/>
              <a:t>Kacper</a:t>
            </a:r>
            <a:r>
              <a:rPr lang="en-US" sz="1500" dirty="0"/>
              <a:t> </a:t>
            </a:r>
            <a:r>
              <a:rPr lang="en-US" sz="1500" dirty="0" err="1"/>
              <a:t>Janda</a:t>
            </a:r>
            <a:r>
              <a:rPr lang="en-US" sz="1500" dirty="0"/>
              <a:t>, </a:t>
            </a:r>
            <a:r>
              <a:rPr lang="en-US" sz="1500" dirty="0" err="1"/>
              <a:t>Zur</a:t>
            </a:r>
            <a:r>
              <a:rPr lang="en-US" sz="1500" dirty="0"/>
              <a:t> </a:t>
            </a:r>
            <a:r>
              <a:rPr lang="en-US" sz="1500" dirty="0" err="1"/>
              <a:t>Vonarburg-Shmaria</a:t>
            </a:r>
            <a:r>
              <a:rPr lang="en-US" sz="1500" dirty="0"/>
              <a:t>, Lukas </a:t>
            </a:r>
            <a:r>
              <a:rPr lang="en-US" sz="1500" dirty="0" err="1"/>
              <a:t>Gianinazzi</a:t>
            </a:r>
            <a:r>
              <a:rPr lang="en-US" sz="1500" dirty="0"/>
              <a:t>, Ioana Stefan, Juan Gómez-Luna, Marcin </a:t>
            </a:r>
            <a:r>
              <a:rPr lang="en-US" sz="1500" dirty="0" err="1"/>
              <a:t>Copik</a:t>
            </a:r>
            <a:r>
              <a:rPr lang="en-US" sz="1500" dirty="0"/>
              <a:t>, Lukas Kapp-</a:t>
            </a:r>
            <a:r>
              <a:rPr lang="en-US" sz="1500" dirty="0" err="1"/>
              <a:t>Schwoerer</a:t>
            </a:r>
            <a:r>
              <a:rPr lang="en-US" sz="1500" dirty="0"/>
              <a:t>, Salvatore Di Girolamo, Nils </a:t>
            </a:r>
            <a:r>
              <a:rPr lang="en-US" sz="1500" dirty="0" err="1"/>
              <a:t>Blach</a:t>
            </a:r>
            <a:r>
              <a:rPr lang="en-US" sz="1500" dirty="0"/>
              <a:t>, Marek Konieczny, Onur Mutlu, and </a:t>
            </a:r>
            <a:r>
              <a:rPr lang="en-US" sz="1500" dirty="0" err="1"/>
              <a:t>Torsten</a:t>
            </a:r>
            <a:r>
              <a:rPr lang="en-US" sz="1500" dirty="0"/>
              <a:t> </a:t>
            </a:r>
            <a:r>
              <a:rPr lang="en-US" sz="1500" dirty="0" err="1"/>
              <a:t>Hoefler</a:t>
            </a:r>
            <a:r>
              <a:rPr lang="en-US" sz="1500" dirty="0"/>
              <a:t>,</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"SISA: Set-Centric Instruction Set Architecture for Graph Mining on Processing-in-Memory Systems"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(pdf)</a:t>
            </a:r>
            <a:r>
              <a:rPr lang="en-US" sz="1500" dirty="0"/>
              <a:t>]</a:t>
            </a:r>
            <a:br>
              <a:rPr lang="en-US" sz="1500" dirty="0"/>
            </a:br>
            <a:r>
              <a:rPr lang="en-US" sz="1500" dirty="0"/>
              <a:t>[</a:t>
            </a:r>
            <a:r>
              <a:rPr lang="en-US" sz="1500" dirty="0">
                <a:hlinkClick r:id="rId5"/>
              </a:rPr>
              <a:t>Talk Video</a:t>
            </a:r>
            <a:r>
              <a:rPr lang="en-US" sz="1500" dirty="0"/>
              <a:t> (22 minutes)]</a:t>
            </a:r>
            <a:br>
              <a:rPr lang="en-US" sz="1500" dirty="0"/>
            </a:br>
            <a:r>
              <a:rPr lang="en-US" sz="1500" dirty="0"/>
              <a:t>[</a:t>
            </a:r>
            <a:r>
              <a:rPr lang="en-US" sz="1500" dirty="0">
                <a:hlinkClick r:id="rId6"/>
              </a:rPr>
              <a:t>Lightning Talk Video</a:t>
            </a:r>
            <a:r>
              <a:rPr lang="en-US" sz="1500" dirty="0"/>
              <a:t> (1.5 minutes)]</a:t>
            </a:r>
            <a:br>
              <a:rPr lang="en-US" sz="1500" dirty="0"/>
            </a:br>
            <a:r>
              <a:rPr lang="en-US" sz="1500" dirty="0"/>
              <a:t>[</a:t>
            </a:r>
            <a:r>
              <a:rPr lang="en-US" sz="1500" dirty="0">
                <a:hlinkClick r:id="rId7"/>
              </a:rPr>
              <a:t>Full arXiv version</a:t>
            </a:r>
            <a:r>
              <a:rPr lang="en-US" sz="1500" dirty="0"/>
              <a:t>]</a:t>
            </a:r>
          </a:p>
          <a:p>
            <a:pPr marL="0" indent="0">
              <a:buNone/>
            </a:pPr>
            <a:br>
              <a:rPr lang="en-US" sz="1500" dirty="0"/>
            </a:br>
            <a:endParaRPr lang="en-US" sz="1500" dirty="0"/>
          </a:p>
        </p:txBody>
      </p:sp>
      <p:sp>
        <p:nvSpPr>
          <p:cNvPr id="4" name="Slide Number Placeholder 3">
            <a:extLst>
              <a:ext uri="{FF2B5EF4-FFF2-40B4-BE49-F238E27FC236}">
                <a16:creationId xmlns:a16="http://schemas.microsoft.com/office/drawing/2014/main" id="{5A48F706-A831-C54E-B91E-4FFC8E0C8AC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041EA71-B1C7-FF49-BB1B-C78853115E49}"/>
              </a:ext>
            </a:extLst>
          </p:cNvPr>
          <p:cNvPicPr>
            <a:picLocks noChangeAspect="1"/>
          </p:cNvPicPr>
          <p:nvPr/>
        </p:nvPicPr>
        <p:blipFill>
          <a:blip r:embed="rId8"/>
          <a:stretch>
            <a:fillRect/>
          </a:stretch>
        </p:blipFill>
        <p:spPr>
          <a:xfrm>
            <a:off x="0" y="3861048"/>
            <a:ext cx="9144000" cy="2481246"/>
          </a:xfrm>
          <a:prstGeom prst="rect">
            <a:avLst/>
          </a:prstGeom>
        </p:spPr>
      </p:pic>
    </p:spTree>
    <p:extLst>
      <p:ext uri="{BB962C8B-B14F-4D97-AF65-F5344CB8AC3E}">
        <p14:creationId xmlns:p14="http://schemas.microsoft.com/office/powerpoint/2010/main" val="48801230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E8B4-949E-9F09-043F-5209533A1F31}"/>
              </a:ext>
            </a:extLst>
          </p:cNvPr>
          <p:cNvSpPr>
            <a:spLocks noGrp="1"/>
          </p:cNvSpPr>
          <p:nvPr>
            <p:ph type="title"/>
          </p:nvPr>
        </p:nvSpPr>
        <p:spPr>
          <a:xfrm>
            <a:off x="228600" y="152400"/>
            <a:ext cx="9816008" cy="1066800"/>
          </a:xfrm>
        </p:spPr>
        <p:txBody>
          <a:bodyPr/>
          <a:lstStyle/>
          <a:p>
            <a:r>
              <a:rPr lang="en-US" dirty="0">
                <a:solidFill>
                  <a:srgbClr val="006633"/>
                </a:solidFill>
              </a:rPr>
              <a:t>Accelerating HTAP Database Systems</a:t>
            </a:r>
            <a:endParaRPr lang="en-US" sz="3800" dirty="0"/>
          </a:p>
        </p:txBody>
      </p:sp>
      <p:sp>
        <p:nvSpPr>
          <p:cNvPr id="3" name="Content Placeholder 2">
            <a:extLst>
              <a:ext uri="{FF2B5EF4-FFF2-40B4-BE49-F238E27FC236}">
                <a16:creationId xmlns:a16="http://schemas.microsoft.com/office/drawing/2014/main" id="{B6DD14E2-BB96-C8B9-DAB3-23B6688E34E3}"/>
              </a:ext>
            </a:extLst>
          </p:cNvPr>
          <p:cNvSpPr>
            <a:spLocks noGrp="1"/>
          </p:cNvSpPr>
          <p:nvPr>
            <p:ph idx="1"/>
          </p:nvPr>
        </p:nvSpPr>
        <p:spPr>
          <a:xfrm>
            <a:off x="228600" y="1124744"/>
            <a:ext cx="8610600" cy="5123656"/>
          </a:xfrm>
        </p:spPr>
        <p:txBody>
          <a:bodyPr/>
          <a:lstStyle/>
          <a:p>
            <a:r>
              <a:rPr lang="en-US" sz="1700" dirty="0" err="1"/>
              <a:t>Amirali</a:t>
            </a:r>
            <a:r>
              <a:rPr lang="en-US" sz="1700" dirty="0"/>
              <a:t> </a:t>
            </a:r>
            <a:r>
              <a:rPr lang="en-US" sz="1700" dirty="0" err="1"/>
              <a:t>Boroumand</a:t>
            </a:r>
            <a:r>
              <a:rPr lang="en-US" sz="1700" dirty="0"/>
              <a:t>, </a:t>
            </a:r>
            <a:r>
              <a:rPr lang="en-US" sz="1700" dirty="0" err="1"/>
              <a:t>Saugata</a:t>
            </a:r>
            <a:r>
              <a:rPr lang="en-US" sz="1700" dirty="0"/>
              <a:t> Ghose, Geraldo F. Oliveira,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"Polynesia: Enabling High-Performance and Energy-Efficient Hybrid Transactional/Analytical Databases with Hardware/Software Co-Design"</a:t>
            </a:r>
            <a:br>
              <a:rPr lang="en-US" sz="1700" dirty="0">
                <a:solidFill>
                  <a:srgbClr val="0000FF"/>
                </a:solidFill>
              </a:rPr>
            </a:br>
            <a:r>
              <a:rPr lang="en-US" sz="1700" i="1" dirty="0"/>
              <a:t>Proceedings of the </a:t>
            </a:r>
            <a:r>
              <a:rPr lang="en-US" sz="1700" i="1" dirty="0">
                <a:hlinkClick r:id="rId3"/>
              </a:rPr>
              <a:t>38th International Conference on Data Engineering</a:t>
            </a:r>
            <a:r>
              <a:rPr lang="en-US" sz="1700" i="1" dirty="0"/>
              <a:t> (</a:t>
            </a:r>
            <a:r>
              <a:rPr lang="en-US" sz="1700" b="1" i="1" dirty="0"/>
              <a:t>ICDE</a:t>
            </a:r>
            <a:r>
              <a:rPr lang="en-US" sz="1700" i="1" dirty="0"/>
              <a:t>)</a:t>
            </a:r>
            <a:r>
              <a:rPr lang="en-US" sz="1700" dirty="0"/>
              <a:t>, Virtual, May 2022.</a:t>
            </a:r>
            <a:br>
              <a:rPr lang="en-US" sz="1700" dirty="0"/>
            </a:br>
            <a:r>
              <a:rPr lang="en-US" sz="1700" dirty="0"/>
              <a:t>[</a:t>
            </a:r>
            <a:r>
              <a:rPr lang="en-US" sz="1700" dirty="0">
                <a:hlinkClick r:id="rId4"/>
              </a:rPr>
              <a:t>arXiv version</a:t>
            </a:r>
            <a:r>
              <a:rPr lang="en-US" sz="1700" dirty="0"/>
              <a:t>]</a:t>
            </a:r>
            <a:br>
              <a:rPr lang="en-US" sz="1700" dirty="0"/>
            </a:br>
            <a:r>
              <a:rPr lang="en-US" sz="1700" dirty="0"/>
              <a:t>[</a:t>
            </a:r>
            <a:r>
              <a:rPr lang="en-US" sz="1700" dirty="0">
                <a:hlinkClick r:id="rId5"/>
              </a:rPr>
              <a:t>Slides (pptx)</a:t>
            </a:r>
            <a:r>
              <a:rPr lang="en-US" sz="1700" dirty="0"/>
              <a:t> </a:t>
            </a:r>
            <a:r>
              <a:rPr lang="en-US" sz="1700" dirty="0">
                <a:hlinkClick r:id="rId6"/>
              </a:rPr>
              <a:t>(pdf)</a:t>
            </a:r>
            <a:r>
              <a:rPr lang="en-US" sz="1700" dirty="0"/>
              <a:t>]</a:t>
            </a:r>
            <a:br>
              <a:rPr lang="en-US" sz="1700" dirty="0"/>
            </a:br>
            <a:r>
              <a:rPr lang="en-US" sz="1700" dirty="0"/>
              <a:t>[</a:t>
            </a:r>
            <a:r>
              <a:rPr lang="en-US" sz="1700" dirty="0">
                <a:hlinkClick r:id="rId7"/>
              </a:rPr>
              <a:t>Short Talk Slides (pptx)</a:t>
            </a:r>
            <a:r>
              <a:rPr lang="en-US" sz="1700" dirty="0"/>
              <a:t> </a:t>
            </a:r>
            <a:r>
              <a:rPr lang="en-US" sz="1700" dirty="0">
                <a:hlinkClick r:id="rId8"/>
              </a:rPr>
              <a:t>(pdf)</a:t>
            </a:r>
            <a:r>
              <a:rPr lang="en-US" sz="1700" dirty="0"/>
              <a:t>]</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CBDCB64F-3910-12B7-4D3E-28FB26AB451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20A66B2-A34D-555A-B962-7CC892A81C76}"/>
              </a:ext>
            </a:extLst>
          </p:cNvPr>
          <p:cNvPicPr>
            <a:picLocks noChangeAspect="1"/>
          </p:cNvPicPr>
          <p:nvPr/>
        </p:nvPicPr>
        <p:blipFill>
          <a:blip r:embed="rId9"/>
          <a:stretch>
            <a:fillRect/>
          </a:stretch>
        </p:blipFill>
        <p:spPr>
          <a:xfrm>
            <a:off x="0" y="4077072"/>
            <a:ext cx="9144000" cy="1912243"/>
          </a:xfrm>
          <a:prstGeom prst="rect">
            <a:avLst/>
          </a:prstGeom>
        </p:spPr>
      </p:pic>
      <p:sp>
        <p:nvSpPr>
          <p:cNvPr id="6" name="TextBox 5">
            <a:extLst>
              <a:ext uri="{FF2B5EF4-FFF2-40B4-BE49-F238E27FC236}">
                <a16:creationId xmlns:a16="http://schemas.microsoft.com/office/drawing/2014/main" id="{8062D7E6-31B2-D4AC-7E0C-D0BA16566789}"/>
              </a:ext>
            </a:extLst>
          </p:cNvPr>
          <p:cNvSpPr txBox="1"/>
          <p:nvPr/>
        </p:nvSpPr>
        <p:spPr>
          <a:xfrm>
            <a:off x="1657151" y="6381328"/>
            <a:ext cx="575349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https://arxiv.org/pdf/2204.11275.pdf</a:t>
            </a:r>
            <a:r>
              <a:rPr kumimoji="0" lang="en-US" sz="22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00704631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188458264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72480"/>
            <a:ext cx="8610600" cy="4876800"/>
          </a:xfrm>
        </p:spPr>
        <p:txBody>
          <a:bodyPr/>
          <a:lstStyle/>
          <a:p>
            <a:r>
              <a:rPr lang="en-US" b="1" dirty="0">
                <a:solidFill>
                  <a:srgbClr val="0000FF"/>
                </a:solidFill>
              </a:rPr>
              <a:t>Appears in IEEE Micro</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https://arxiv.org/pdf/2209.08938.pdf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765A0C76-BC89-94ED-4AD1-F836732A0A50}"/>
              </a:ext>
            </a:extLst>
          </p:cNvPr>
          <p:cNvPicPr>
            <a:picLocks noChangeAspect="1"/>
          </p:cNvPicPr>
          <p:nvPr/>
        </p:nvPicPr>
        <p:blipFill>
          <a:blip r:embed="rId3"/>
          <a:stretch>
            <a:fillRect/>
          </a:stretch>
        </p:blipFill>
        <p:spPr>
          <a:xfrm>
            <a:off x="685800" y="1772816"/>
            <a:ext cx="7772400" cy="4169991"/>
          </a:xfrm>
          <a:prstGeom prst="rect">
            <a:avLst/>
          </a:prstGeom>
        </p:spPr>
      </p:pic>
    </p:spTree>
    <p:extLst>
      <p:ext uri="{BB962C8B-B14F-4D97-AF65-F5344CB8AC3E}">
        <p14:creationId xmlns:p14="http://schemas.microsoft.com/office/powerpoint/2010/main" val="108669498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Near-Memory Analytics</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251801398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5.4|3.9"/>
</p:tagLst>
</file>

<file path=ppt/tags/tag10.xml><?xml version="1.0" encoding="utf-8"?>
<p:tagLst xmlns:a="http://schemas.openxmlformats.org/drawingml/2006/main" xmlns:r="http://schemas.openxmlformats.org/officeDocument/2006/relationships" xmlns:p="http://schemas.openxmlformats.org/presentationml/2006/main">
  <p:tag name="TIMING" val="|3.7|5.1|3.2"/>
</p:tagLst>
</file>

<file path=ppt/tags/tag11.xml><?xml version="1.0" encoding="utf-8"?>
<p:tagLst xmlns:a="http://schemas.openxmlformats.org/drawingml/2006/main" xmlns:r="http://schemas.openxmlformats.org/officeDocument/2006/relationships" xmlns:p="http://schemas.openxmlformats.org/presentationml/2006/main">
  <p:tag name="TIMING" val="|1.8|4|8.7|7.6"/>
</p:tagLst>
</file>

<file path=ppt/tags/tag12.xml><?xml version="1.0" encoding="utf-8"?>
<p:tagLst xmlns:a="http://schemas.openxmlformats.org/drawingml/2006/main" xmlns:r="http://schemas.openxmlformats.org/officeDocument/2006/relationships" xmlns:p="http://schemas.openxmlformats.org/presentationml/2006/main">
  <p:tag name="TIMING" val="|1.9|2.9|11.3|11.7"/>
</p:tagLst>
</file>

<file path=ppt/tags/tag13.xml><?xml version="1.0" encoding="utf-8"?>
<p:tagLst xmlns:a="http://schemas.openxmlformats.org/drawingml/2006/main" xmlns:r="http://schemas.openxmlformats.org/officeDocument/2006/relationships" xmlns:p="http://schemas.openxmlformats.org/presentationml/2006/main">
  <p:tag name="TIMING" val="|1.5|5.7|1.5|9.1|8.1"/>
</p:tagLst>
</file>

<file path=ppt/tags/tag14.xml><?xml version="1.0" encoding="utf-8"?>
<p:tagLst xmlns:a="http://schemas.openxmlformats.org/drawingml/2006/main" xmlns:r="http://schemas.openxmlformats.org/officeDocument/2006/relationships" xmlns:p="http://schemas.openxmlformats.org/presentationml/2006/main">
  <p:tag name="TIMING" val="|5.2|8.2|10.3|4.6|7.9|3.1|3.8|3.3"/>
</p:tagLst>
</file>

<file path=ppt/tags/tag15.xml><?xml version="1.0" encoding="utf-8"?>
<p:tagLst xmlns:a="http://schemas.openxmlformats.org/drawingml/2006/main" xmlns:r="http://schemas.openxmlformats.org/officeDocument/2006/relationships" xmlns:p="http://schemas.openxmlformats.org/presentationml/2006/main">
  <p:tag name="TIMING" val="|5.2|8.2|10.3|4.6|7.9|3.1|3.8|3.3"/>
</p:tagLst>
</file>

<file path=ppt/tags/tag16.xml><?xml version="1.0" encoding="utf-8"?>
<p:tagLst xmlns:a="http://schemas.openxmlformats.org/drawingml/2006/main" xmlns:r="http://schemas.openxmlformats.org/officeDocument/2006/relationships" xmlns:p="http://schemas.openxmlformats.org/presentationml/2006/main">
  <p:tag name="TIMING" val="|2|7.5|6.6|9.2|7.1|5.3|7.5"/>
</p:tagLst>
</file>

<file path=ppt/tags/tag17.xml><?xml version="1.0" encoding="utf-8"?>
<p:tagLst xmlns:a="http://schemas.openxmlformats.org/drawingml/2006/main" xmlns:r="http://schemas.openxmlformats.org/officeDocument/2006/relationships" xmlns:p="http://schemas.openxmlformats.org/presentationml/2006/main">
  <p:tag name="TIMING" val="|4.4|2.6|3.7|5.6|10.3"/>
</p:tagLst>
</file>

<file path=ppt/tags/tag18.xml><?xml version="1.0" encoding="utf-8"?>
<p:tagLst xmlns:a="http://schemas.openxmlformats.org/drawingml/2006/main" xmlns:r="http://schemas.openxmlformats.org/officeDocument/2006/relationships" xmlns:p="http://schemas.openxmlformats.org/presentationml/2006/main">
  <p:tag name="TIMING" val="|3.7|5.2|3.8"/>
</p:tagLst>
</file>

<file path=ppt/tags/tag19.xml><?xml version="1.0" encoding="utf-8"?>
<p:tagLst xmlns:a="http://schemas.openxmlformats.org/drawingml/2006/main" xmlns:r="http://schemas.openxmlformats.org/officeDocument/2006/relationships" xmlns:p="http://schemas.openxmlformats.org/presentationml/2006/main">
  <p:tag name="TIMING" val="|3.7|5.2|3.8"/>
</p:tagLst>
</file>

<file path=ppt/tags/tag2.xml><?xml version="1.0" encoding="utf-8"?>
<p:tagLst xmlns:a="http://schemas.openxmlformats.org/drawingml/2006/main" xmlns:r="http://schemas.openxmlformats.org/officeDocument/2006/relationships" xmlns:p="http://schemas.openxmlformats.org/presentationml/2006/main">
  <p:tag name="TIMING" val="|6.6|1.5"/>
</p:tagLst>
</file>

<file path=ppt/tags/tag20.xml><?xml version="1.0" encoding="utf-8"?>
<p:tagLst xmlns:a="http://schemas.openxmlformats.org/drawingml/2006/main" xmlns:r="http://schemas.openxmlformats.org/officeDocument/2006/relationships" xmlns:p="http://schemas.openxmlformats.org/presentationml/2006/main">
  <p:tag name="TIMING" val="|4.3|0.6|0.5|2.3"/>
</p:tagLst>
</file>

<file path=ppt/tags/tag21.xml><?xml version="1.0" encoding="utf-8"?>
<p:tagLst xmlns:a="http://schemas.openxmlformats.org/drawingml/2006/main" xmlns:r="http://schemas.openxmlformats.org/officeDocument/2006/relationships" xmlns:p="http://schemas.openxmlformats.org/presentationml/2006/main">
  <p:tag name="TIMING" val="|8.7|0.9|1.1|3|0.5|0.5"/>
</p:tagLst>
</file>

<file path=ppt/tags/tag22.xml><?xml version="1.0" encoding="utf-8"?>
<p:tagLst xmlns:a="http://schemas.openxmlformats.org/drawingml/2006/main" xmlns:r="http://schemas.openxmlformats.org/officeDocument/2006/relationships" xmlns:p="http://schemas.openxmlformats.org/presentationml/2006/main">
  <p:tag name="TIMING" val="|1.9|2.9|11.3|11.7"/>
</p:tagLst>
</file>

<file path=ppt/tags/tag23.xml><?xml version="1.0" encoding="utf-8"?>
<p:tagLst xmlns:a="http://schemas.openxmlformats.org/drawingml/2006/main" xmlns:r="http://schemas.openxmlformats.org/officeDocument/2006/relationships" xmlns:p="http://schemas.openxmlformats.org/presentationml/2006/main">
  <p:tag name="TIMING" val="|10.8|14|15.7|13.7"/>
</p:tagLst>
</file>

<file path=ppt/tags/tag24.xml><?xml version="1.0" encoding="utf-8"?>
<p:tagLst xmlns:a="http://schemas.openxmlformats.org/drawingml/2006/main" xmlns:r="http://schemas.openxmlformats.org/officeDocument/2006/relationships" xmlns:p="http://schemas.openxmlformats.org/presentationml/2006/main">
  <p:tag name="TIMING" val="|8.7|0.9|1.1|3|0.5|0.5"/>
</p:tagLst>
</file>

<file path=ppt/tags/tag25.xml><?xml version="1.0" encoding="utf-8"?>
<p:tagLst xmlns:a="http://schemas.openxmlformats.org/drawingml/2006/main" xmlns:r="http://schemas.openxmlformats.org/officeDocument/2006/relationships" xmlns:p="http://schemas.openxmlformats.org/presentationml/2006/main">
  <p:tag name="TIMING" val="|1.9|8.3|7.8|8.9|13.3|3.7|6"/>
</p:tagLst>
</file>

<file path=ppt/tags/tag26.xml><?xml version="1.0" encoding="utf-8"?>
<p:tagLst xmlns:a="http://schemas.openxmlformats.org/drawingml/2006/main" xmlns:r="http://schemas.openxmlformats.org/officeDocument/2006/relationships" xmlns:p="http://schemas.openxmlformats.org/presentationml/2006/main">
  <p:tag name="TIMING" val="|10.8|14|15.7|13.7"/>
</p:tagLst>
</file>

<file path=ppt/tags/tag27.xml><?xml version="1.0" encoding="utf-8"?>
<p:tagLst xmlns:a="http://schemas.openxmlformats.org/drawingml/2006/main" xmlns:r="http://schemas.openxmlformats.org/officeDocument/2006/relationships" xmlns:p="http://schemas.openxmlformats.org/presentationml/2006/main">
  <p:tag name="TIMING" val="|1.8|6.6|7.4|5.8|7.7|2.8"/>
</p:tagLst>
</file>

<file path=ppt/tags/tag3.xml><?xml version="1.0" encoding="utf-8"?>
<p:tagLst xmlns:a="http://schemas.openxmlformats.org/drawingml/2006/main" xmlns:r="http://schemas.openxmlformats.org/officeDocument/2006/relationships" xmlns:p="http://schemas.openxmlformats.org/presentationml/2006/main">
  <p:tag name="TIMING" val="|6.9|7.5"/>
</p:tagLst>
</file>

<file path=ppt/tags/tag4.xml><?xml version="1.0" encoding="utf-8"?>
<p:tagLst xmlns:a="http://schemas.openxmlformats.org/drawingml/2006/main" xmlns:r="http://schemas.openxmlformats.org/officeDocument/2006/relationships" xmlns:p="http://schemas.openxmlformats.org/presentationml/2006/main">
  <p:tag name="TIMING" val="|2.9|5.7"/>
</p:tagLst>
</file>

<file path=ppt/tags/tag5.xml><?xml version="1.0" encoding="utf-8"?>
<p:tagLst xmlns:a="http://schemas.openxmlformats.org/drawingml/2006/main" xmlns:r="http://schemas.openxmlformats.org/officeDocument/2006/relationships" xmlns:p="http://schemas.openxmlformats.org/presentationml/2006/main">
  <p:tag name="TIMING" val="|5"/>
</p:tagLst>
</file>

<file path=ppt/tags/tag6.xml><?xml version="1.0" encoding="utf-8"?>
<p:tagLst xmlns:a="http://schemas.openxmlformats.org/drawingml/2006/main" xmlns:r="http://schemas.openxmlformats.org/officeDocument/2006/relationships" xmlns:p="http://schemas.openxmlformats.org/presentationml/2006/main">
  <p:tag name="TIMING" val="|3|3.4"/>
</p:tagLst>
</file>

<file path=ppt/tags/tag7.xml><?xml version="1.0" encoding="utf-8"?>
<p:tagLst xmlns:a="http://schemas.openxmlformats.org/drawingml/2006/main" xmlns:r="http://schemas.openxmlformats.org/officeDocument/2006/relationships" xmlns:p="http://schemas.openxmlformats.org/presentationml/2006/main">
  <p:tag name="TIMING" val="|8.5"/>
</p:tagLst>
</file>

<file path=ppt/tags/tag8.xml><?xml version="1.0" encoding="utf-8"?>
<p:tagLst xmlns:a="http://schemas.openxmlformats.org/drawingml/2006/main" xmlns:r="http://schemas.openxmlformats.org/officeDocument/2006/relationships" xmlns:p="http://schemas.openxmlformats.org/presentationml/2006/main">
  <p:tag name="TIMING" val="|5.6|3.4|1.9"/>
</p:tagLst>
</file>

<file path=ppt/tags/tag9.xml><?xml version="1.0" encoding="utf-8"?>
<p:tagLst xmlns:a="http://schemas.openxmlformats.org/drawingml/2006/main" xmlns:r="http://schemas.openxmlformats.org/officeDocument/2006/relationships" xmlns:p="http://schemas.openxmlformats.org/presentationml/2006/main">
  <p:tag name="TIMING" val="|3.4"/>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ITET_Template">
  <a:themeElements>
    <a:clrScheme name="ETH">
      <a:dk1>
        <a:srgbClr val="000000"/>
      </a:dk1>
      <a:lt1>
        <a:srgbClr val="FFFFFF"/>
      </a:lt1>
      <a:dk2>
        <a:srgbClr val="000000"/>
      </a:dk2>
      <a:lt2>
        <a:srgbClr val="FFFFFF"/>
      </a:lt2>
      <a:accent1>
        <a:srgbClr val="00335B"/>
      </a:accent1>
      <a:accent2>
        <a:srgbClr val="005091"/>
      </a:accent2>
      <a:accent3>
        <a:srgbClr val="7FA7C8"/>
      </a:accent3>
      <a:accent4>
        <a:srgbClr val="BFD3E3"/>
      </a:accent4>
      <a:accent5>
        <a:srgbClr val="F5A858"/>
      </a:accent5>
      <a:accent6>
        <a:srgbClr val="7A4A60"/>
      </a:accent6>
      <a:hlink>
        <a:srgbClr val="52ADE7"/>
      </a:hlink>
      <a:folHlink>
        <a:srgbClr val="C7E4F7"/>
      </a:folHlink>
    </a:clrScheme>
    <a:fontScheme name="1_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9525" cap="flat" cmpd="sng" algn="ctr">
          <a:solidFill>
            <a:srgbClr val="FFFF00"/>
          </a:solidFill>
          <a:prstDash val="solid"/>
          <a:round/>
          <a:headEnd type="none" w="med" len="med"/>
          <a:tailEnd type="none" w="med" len="med"/>
        </a:ln>
        <a:effectLst/>
      </a:spPr>
      <a:bodyPr vert="horz" wrap="square" lIns="0" tIns="36000" rIns="0" bIns="36000" numCol="1" rtlCol="0" anchor="t" anchorCtr="0" compatLnSpc="1">
        <a:prstTxWarp prst="textNoShape">
          <a:avLst/>
        </a:prstTxWarp>
      </a:bodyPr>
      <a:lstStyle>
        <a:def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defRPr kumimoji="0" sz="16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36000" rIns="0" bIns="36000" numCol="1" anchor="t" anchorCtr="0" compatLnSpc="1">
        <a:prstTxWarp prst="textNoShape">
          <a:avLst/>
        </a:prstTxWarp>
      </a:bodyPr>
      <a:lstStyle>
        <a:def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defRPr kumimoji="0" lang="en-GB" sz="1600" b="0" i="0" u="none" strike="noStrike" cap="none" normalizeH="0" baseline="0" smtClean="0">
            <a:ln>
              <a:noFill/>
            </a:ln>
            <a:solidFill>
              <a:srgbClr val="000000"/>
            </a:solidFill>
            <a:effectLst/>
            <a:latin typeface="Arial" charset="0"/>
          </a:defRPr>
        </a:defPPr>
      </a:lstStyle>
    </a:lnDef>
  </a:objectDefaults>
  <a:extraClrSchemeLst>
    <a:extraClrScheme>
      <a:clrScheme name="1_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29.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SRC Template">
  <a:themeElements>
    <a:clrScheme name="SRC 2017">
      <a:dk1>
        <a:srgbClr val="1C1C1C"/>
      </a:dk1>
      <a:lt1>
        <a:srgbClr val="FFFFFF"/>
      </a:lt1>
      <a:dk2>
        <a:srgbClr val="003562"/>
      </a:dk2>
      <a:lt2>
        <a:srgbClr val="BFBFBF"/>
      </a:lt2>
      <a:accent1>
        <a:srgbClr val="003562"/>
      </a:accent1>
      <a:accent2>
        <a:srgbClr val="FF9C00"/>
      </a:accent2>
      <a:accent3>
        <a:srgbClr val="0070C0"/>
      </a:accent3>
      <a:accent4>
        <a:srgbClr val="B26D00"/>
      </a:accent4>
      <a:accent5>
        <a:srgbClr val="89CAFF"/>
      </a:accent5>
      <a:accent6>
        <a:srgbClr val="F57D37"/>
      </a:accent6>
      <a:hlink>
        <a:srgbClr val="0066FF"/>
      </a:hlink>
      <a:folHlink>
        <a:srgbClr val="0066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 16-9 - SRC Select Disclosure.potx" id="{B6822C0B-7ED6-4BB1-A3BC-B5B0DCC41FF3}" vid="{7198E460-49EC-43B7-AC18-29FB8C0939D1}"/>
    </a:ext>
  </a:extLst>
</a:theme>
</file>

<file path=ppt/theme/theme34.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RC Template">
  <a:themeElements>
    <a:clrScheme name="SRC 2017">
      <a:dk1>
        <a:srgbClr val="1C1C1C"/>
      </a:dk1>
      <a:lt1>
        <a:srgbClr val="FFFFFF"/>
      </a:lt1>
      <a:dk2>
        <a:srgbClr val="003562"/>
      </a:dk2>
      <a:lt2>
        <a:srgbClr val="BFBFBF"/>
      </a:lt2>
      <a:accent1>
        <a:srgbClr val="003562"/>
      </a:accent1>
      <a:accent2>
        <a:srgbClr val="FF9C00"/>
      </a:accent2>
      <a:accent3>
        <a:srgbClr val="0070C0"/>
      </a:accent3>
      <a:accent4>
        <a:srgbClr val="B26D00"/>
      </a:accent4>
      <a:accent5>
        <a:srgbClr val="89CAFF"/>
      </a:accent5>
      <a:accent6>
        <a:srgbClr val="F57D37"/>
      </a:accent6>
      <a:hlink>
        <a:srgbClr val="0066FF"/>
      </a:hlink>
      <a:folHlink>
        <a:srgbClr val="0066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021D7A8-12DC-4C8B-BD4F-1452256356BD}" vid="{C5250F86-0198-406D-B0E5-BD62D833EA83}"/>
    </a:ext>
  </a:extLst>
</a:theme>
</file>

<file path=ppt/theme/theme38.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39.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lIns="0" tIns="0" rIns="0" bIns="0" rtlCol="0" anchor="ctr"/>
      <a:lstStyle>
        <a:defPPr algn="ctr">
          <a:defRPr sz="1600" b="1" dirty="0" smtClean="0">
            <a:solidFill>
              <a:schemeClr val="tx1"/>
            </a:solidFill>
            <a:latin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lIns="0" tIns="0" rIns="0" bIns="0" rtlCol="0">
        <a:spAutoFit/>
      </a:bodyPr>
      <a:lstStyle>
        <a:defPPr algn="l">
          <a:defRPr dirty="0" smtClean="0">
            <a:latin typeface="Cambria" panose="02040503050406030204" pitchFamily="18" charset="0"/>
          </a:defRPr>
        </a:defPPr>
      </a:lstStyle>
    </a:tx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4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44.xml><?xml version="1.0" encoding="utf-8"?>
<a:theme xmlns:a="http://schemas.openxmlformats.org/drawingml/2006/main" name="1_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151099</TotalTime>
  <Words>16953</Words>
  <Application>Microsoft Macintosh PowerPoint</Application>
  <PresentationFormat>On-screen Show (4:3)</PresentationFormat>
  <Paragraphs>2414</Paragraphs>
  <Slides>160</Slides>
  <Notes>92</Notes>
  <HiddenSlides>0</HiddenSlides>
  <MMClips>0</MMClips>
  <ScaleCrop>false</ScaleCrop>
  <HeadingPairs>
    <vt:vector size="8" baseType="variant">
      <vt:variant>
        <vt:lpstr>Fonts Used</vt:lpstr>
      </vt:variant>
      <vt:variant>
        <vt:i4>24</vt:i4>
      </vt:variant>
      <vt:variant>
        <vt:lpstr>Theme</vt:lpstr>
      </vt:variant>
      <vt:variant>
        <vt:i4>44</vt:i4>
      </vt:variant>
      <vt:variant>
        <vt:lpstr>Embedded OLE Servers</vt:lpstr>
      </vt:variant>
      <vt:variant>
        <vt:i4>1</vt:i4>
      </vt:variant>
      <vt:variant>
        <vt:lpstr>Slide Titles</vt:lpstr>
      </vt:variant>
      <vt:variant>
        <vt:i4>160</vt:i4>
      </vt:variant>
    </vt:vector>
  </HeadingPairs>
  <TitlesOfParts>
    <vt:vector size="229" baseType="lpstr">
      <vt:lpstr>Alegreya Sans</vt:lpstr>
      <vt:lpstr>Arial</vt:lpstr>
      <vt:lpstr>Calibri</vt:lpstr>
      <vt:lpstr>Cambria</vt:lpstr>
      <vt:lpstr>Cambria Math</vt:lpstr>
      <vt:lpstr>Comic Sans MS</vt:lpstr>
      <vt:lpstr>Consolas</vt:lpstr>
      <vt:lpstr>Corbel</vt:lpstr>
      <vt:lpstr>Courier New</vt:lpstr>
      <vt:lpstr>europa</vt:lpstr>
      <vt:lpstr>Futura Medium</vt:lpstr>
      <vt:lpstr>Garamond</vt:lpstr>
      <vt:lpstr>Gill Sans MT</vt:lpstr>
      <vt:lpstr>Helvetica</vt:lpstr>
      <vt:lpstr>Lato</vt:lpstr>
      <vt:lpstr>Lato Black</vt:lpstr>
      <vt:lpstr>LinLibertineT</vt:lpstr>
      <vt:lpstr>LinLibertineTB</vt:lpstr>
      <vt:lpstr>LinLibertineTI</vt:lpstr>
      <vt:lpstr>Linux Libertine O Semibold</vt:lpstr>
      <vt:lpstr>Palatino Linotype</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ITET_Template</vt:lpstr>
      <vt:lpstr>safari</vt:lpstr>
      <vt:lpstr>5_Edge</vt:lpstr>
      <vt:lpstr>19_Edge</vt:lpstr>
      <vt:lpstr>11_Edge</vt:lpstr>
      <vt:lpstr>60_Edge</vt:lpstr>
      <vt:lpstr>SRC Template</vt:lpstr>
      <vt:lpstr>28_Edge</vt:lpstr>
      <vt:lpstr>157_Edge</vt:lpstr>
      <vt:lpstr>2_Edge</vt:lpstr>
      <vt:lpstr>1_SRC Template</vt:lpstr>
      <vt:lpstr>Theme1</vt:lpstr>
      <vt:lpstr>31_Edge</vt:lpstr>
      <vt:lpstr>Office Theme</vt:lpstr>
      <vt:lpstr>10_Edge</vt:lpstr>
      <vt:lpstr>1_Office Theme</vt:lpstr>
      <vt:lpstr>8_Office Theme</vt:lpstr>
      <vt:lpstr>1_Theme1</vt:lpstr>
      <vt:lpstr>Visio</vt:lpstr>
      <vt:lpstr>Memory System Design for AI/ML Accelerators &amp; ML/AI Techniques  for Memory System Design</vt:lpstr>
      <vt:lpstr>The Problem</vt:lpstr>
      <vt:lpstr>Data is Key for AI, ML, Genomics, …</vt:lpstr>
      <vt:lpstr>In This Task… (Task #2946.001)</vt:lpstr>
      <vt:lpstr>Anticipated Primary Results</vt:lpstr>
      <vt:lpstr>Task Description</vt:lpstr>
      <vt:lpstr>Task Deliverables (2020)</vt:lpstr>
      <vt:lpstr>Task Deliverables (2021)</vt:lpstr>
      <vt:lpstr>Task Deliverables (2022)</vt:lpstr>
      <vt:lpstr>Task Information #2946.001 (2)</vt:lpstr>
      <vt:lpstr>Task Information #2946.001 (1)</vt:lpstr>
      <vt:lpstr>Industry Liaisons</vt:lpstr>
      <vt:lpstr>Two Major Thrusts</vt:lpstr>
      <vt:lpstr>Challenge and Opportunity for Future</vt:lpstr>
      <vt:lpstr>System Architecture Design Today</vt:lpstr>
      <vt:lpstr>An Intelligent Architecture</vt:lpstr>
      <vt:lpstr>Self-Optimizing Memory Prefetchers</vt:lpstr>
      <vt:lpstr>Learning-Based Off-Chip Load Predictors</vt:lpstr>
      <vt:lpstr>Self-Optimizing Hybrid SSD Controllers</vt:lpstr>
      <vt:lpstr>Self-Optimizing Memory Controllers</vt:lpstr>
      <vt:lpstr>Pythia: Prefetching using Reinforcement Learning </vt:lpstr>
      <vt:lpstr>Self-Optimizing Memory Prefetchers</vt:lpstr>
      <vt:lpstr>PowerPoint Presentation</vt:lpstr>
      <vt:lpstr>PowerPoint Presentation</vt:lpstr>
      <vt:lpstr>PowerPoint Presentation</vt:lpstr>
      <vt:lpstr>Brief Overview of Pythia</vt:lpstr>
      <vt:lpstr>What is State?</vt:lpstr>
      <vt:lpstr>What is Action?</vt:lpstr>
      <vt:lpstr>What is Reward?</vt:lpstr>
      <vt:lpstr>What is Reward?</vt:lpstr>
      <vt:lpstr>Basic Pythia Configuration</vt:lpstr>
      <vt:lpstr>More Detailed Pythia Overview</vt:lpstr>
      <vt:lpstr>Simulation Methodology</vt:lpstr>
      <vt:lpstr>Performance with Varying Core Count</vt:lpstr>
      <vt:lpstr>Performance with Varying Core Count</vt:lpstr>
      <vt:lpstr>Performance with Varying DRAM Bandwidth</vt:lpstr>
      <vt:lpstr>Performance with Varying DRAM Bandwidth</vt:lpstr>
      <vt:lpstr>Performance Improvement via Customization</vt:lpstr>
      <vt:lpstr>Performance Improvement via Customization</vt:lpstr>
      <vt:lpstr>Pythia’s Overhead</vt:lpstr>
      <vt:lpstr>Pythia is Open Source</vt:lpstr>
      <vt:lpstr>Pythia Talk Video</vt:lpstr>
      <vt:lpstr>A Lot More in the Pythia Paper</vt:lpstr>
      <vt:lpstr>PowerPoint Presentation</vt:lpstr>
      <vt:lpstr>Hermes: Perceptron-Based  Off-Chip Load Prediction </vt:lpstr>
      <vt:lpstr>Learning-Based Off-Chip Load Predictors</vt:lpstr>
      <vt:lpstr>PowerPoint Presentation</vt:lpstr>
      <vt:lpstr>Problem</vt:lpstr>
      <vt:lpstr>Traditional Solutions</vt:lpstr>
      <vt:lpstr>Key Observation 1</vt:lpstr>
      <vt:lpstr>Key Observation 2</vt:lpstr>
      <vt:lpstr>Caches are Getting Bigger and Slower…</vt:lpstr>
      <vt:lpstr>Our Goal</vt:lpstr>
      <vt:lpstr>PowerPoint Presentation</vt:lpstr>
      <vt:lpstr>Hermes: Key Contribution</vt:lpstr>
      <vt:lpstr>Hermes Overview</vt:lpstr>
      <vt:lpstr>Hermes Overview</vt:lpstr>
      <vt:lpstr>Designing the Off-Chip Load Predictor</vt:lpstr>
      <vt:lpstr>POPET: Perceptron-Based Off-Chip Predictor</vt:lpstr>
      <vt:lpstr>Predicting using POPET</vt:lpstr>
      <vt:lpstr>Training POPET</vt:lpstr>
      <vt:lpstr>Evaluation</vt:lpstr>
      <vt:lpstr>Simulation Methodology</vt:lpstr>
      <vt:lpstr>Single-Core Performance Improvement</vt:lpstr>
      <vt:lpstr>Increase in Main Memory Requests</vt:lpstr>
      <vt:lpstr>Performance with Varying Memory Bandwidth</vt:lpstr>
      <vt:lpstr>Performance with Varying Baseline Prefetcher</vt:lpstr>
      <vt:lpstr>Overhead of Hermes</vt:lpstr>
      <vt:lpstr>A Lot More in the Hermes Paper </vt:lpstr>
      <vt:lpstr>A New Approach to Latency Reduction</vt:lpstr>
      <vt:lpstr>Hermes: Summary</vt:lpstr>
      <vt:lpstr>Hermes is Open Source</vt:lpstr>
      <vt:lpstr>Easy To Define Your Own Off-Chip Predictor</vt:lpstr>
      <vt:lpstr>Easy To Define Your Own Off-Chip Predictor</vt:lpstr>
      <vt:lpstr>Off-Chip Prediction Can Further Enable…</vt:lpstr>
      <vt:lpstr>Learning-Based Off-Chip Load Predictors</vt:lpstr>
      <vt:lpstr>PowerPoint Presentation</vt:lpstr>
      <vt:lpstr>Two Major Thrusts</vt:lpstr>
      <vt:lpstr>Challenge and Opportunity for Future</vt:lpstr>
      <vt:lpstr>Data is Key for Future Workloads</vt:lpstr>
      <vt:lpstr>PowerPoint Presentation</vt:lpstr>
      <vt:lpstr>We Need Faster &amp; Scalable Genome Analysis</vt:lpstr>
      <vt:lpstr>New Genome Sequencing Technologies</vt:lpstr>
      <vt:lpstr>New Genome Sequencing Technologies</vt:lpstr>
      <vt:lpstr> Problems with (Genome) Analysis Today</vt:lpstr>
      <vt:lpstr>Accelerating Genome Analysis [IEEE MICRO 2020]</vt:lpstr>
      <vt:lpstr>Beginner Reading on Genome Analysis</vt:lpstr>
      <vt:lpstr>Accelerating Approximate String Matching</vt:lpstr>
      <vt:lpstr>Accelerating Sequence-to-Graph Mapping</vt:lpstr>
      <vt:lpstr>Accelerating Basecalling + Read Mapping</vt:lpstr>
      <vt:lpstr>Designing &amp; Accelerating Basecallers</vt:lpstr>
      <vt:lpstr>In-Storage Genome Filtering [ASPLOS 2022] </vt:lpstr>
      <vt:lpstr>Accelerating Climate Modeling</vt:lpstr>
      <vt:lpstr>Accelerating Time Series Analysis</vt:lpstr>
      <vt:lpstr>Accelerating Graph Pattern Mining</vt:lpstr>
      <vt:lpstr>Accelerating HTAP Database Systems</vt:lpstr>
      <vt:lpstr>Accelerating Neural Network Inference</vt:lpstr>
      <vt:lpstr>Accelerating Neural Network Inference</vt:lpstr>
      <vt:lpstr>FPGA-based Near-Memory Analytics</vt:lpstr>
      <vt:lpstr>GenASM: Approximate String Matching Accelerator for Genomics</vt:lpstr>
      <vt:lpstr>GenASM Framework [MICRO 2020]</vt:lpstr>
      <vt:lpstr>GenASM: A High Performance, Low-Power Approximate String Matching Acceleration Framework for Genome Sequence Analysis</vt:lpstr>
      <vt:lpstr>Genome Sequencing</vt:lpstr>
      <vt:lpstr>Genome Sequence Analysis</vt:lpstr>
      <vt:lpstr>GenASM: ASM Framework for GSA</vt:lpstr>
      <vt:lpstr>GenASM: Hardware Design</vt:lpstr>
      <vt:lpstr>GenASM: Hardware Design</vt:lpstr>
      <vt:lpstr>GenASM-DC: Hardware Design</vt:lpstr>
      <vt:lpstr>GenASM-TB: Hardware Design</vt:lpstr>
      <vt:lpstr>Key Results – Area and Power</vt:lpstr>
      <vt:lpstr>Key Results – Area and Power</vt:lpstr>
      <vt:lpstr>Use Cases of GenASM</vt:lpstr>
      <vt:lpstr>Use Cases of GenASM (cont’d.)</vt:lpstr>
      <vt:lpstr>Key Results</vt:lpstr>
      <vt:lpstr>More on GenASM Framework [MICRO 2020]</vt:lpstr>
      <vt:lpstr>GenASM Talk Video</vt:lpstr>
      <vt:lpstr>GenASM: A High Performance, Low-Power Approximate String Matching Acceleration Framework for Genome Sequence Analysis</vt:lpstr>
      <vt:lpstr>SeGraM: Sequence-to-Graph Mapping Accelerator for Genomics</vt:lpstr>
      <vt:lpstr>Accelerating Sequence-to-Graph Mapping</vt:lpstr>
      <vt:lpstr>SeGraM: A Universal Hardware Accelerator for Genomic Sequence-to-Graph and  Sequence-to-Sequence Mapping</vt:lpstr>
      <vt:lpstr>Problem: Sequence-to-Graph Mapping</vt:lpstr>
      <vt:lpstr>S2S vs. S2G Alignment</vt:lpstr>
      <vt:lpstr>S2S vs. S2G Alignment</vt:lpstr>
      <vt:lpstr>SeGraM: First Graph Mapping Accelerator</vt:lpstr>
      <vt:lpstr>Sequence-to-Graph Mapping Pipeline</vt:lpstr>
      <vt:lpstr>SeGraM Hardware Design</vt:lpstr>
      <vt:lpstr>Overall System Design of SeGraM</vt:lpstr>
      <vt:lpstr>Use Cases of SeGraM</vt:lpstr>
      <vt:lpstr>Use Cases &amp; Key Results</vt:lpstr>
      <vt:lpstr>SeGraM is Open Source</vt:lpstr>
      <vt:lpstr>SeGraM Talk Video</vt:lpstr>
      <vt:lpstr>More on SeGraM</vt:lpstr>
      <vt:lpstr>SeGraM: A Universal Hardware Accelerator for Genomic Sequence-to-Graph and  Sequence-to-Sequence Mapping</vt:lpstr>
      <vt:lpstr>Summary: Two Major Thrusts</vt:lpstr>
      <vt:lpstr>Challenge and Opportunity for Future</vt:lpstr>
      <vt:lpstr>Challenge and Opportunity for Future</vt:lpstr>
      <vt:lpstr>Memory System Design for AI/ML Accelerators &amp; ML/AI Techniques  for Memory System Design</vt:lpstr>
      <vt:lpstr>Backup Slides: SRC Task</vt:lpstr>
      <vt:lpstr>Our Goals in This Task</vt:lpstr>
      <vt:lpstr>Backup Slides: Pythia</vt:lpstr>
      <vt:lpstr>Performance Improvement via Customization</vt:lpstr>
      <vt:lpstr>More in the Paper</vt:lpstr>
      <vt:lpstr>More in the Paper</vt:lpstr>
      <vt:lpstr>Backup Slides: Hermes</vt:lpstr>
      <vt:lpstr>Latency Configuration</vt:lpstr>
      <vt:lpstr>More in the Paper </vt:lpstr>
      <vt:lpstr>Backup Slides: SeGraM</vt:lpstr>
      <vt:lpstr>Genome Graphs</vt:lpstr>
      <vt:lpstr>Analysis of State-of-the-Art Tools</vt:lpstr>
      <vt:lpstr>SeGraM: Universal Genomic Mapping Accelerator</vt:lpstr>
      <vt:lpstr>SeGraM Hardware Design</vt:lpstr>
      <vt:lpstr>SeGraM Hardware Design</vt:lpstr>
      <vt:lpstr>MinSeed HW</vt:lpstr>
      <vt:lpstr>Overall System Design of SeGraM</vt:lpstr>
      <vt:lpstr>Use Cases of SeGraM</vt:lpstr>
      <vt:lpstr>Key Results – Area &amp; Power</vt:lpstr>
      <vt:lpstr>Key Results – SeGraM with Long Reads</vt:lpstr>
      <vt:lpstr>Key Results – SeGraM with Short Reads</vt:lpstr>
      <vt:lpstr>Key Results – BitAlign (S2G Alignment)</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2637</cp:revision>
  <cp:lastPrinted>2020-06-16T22:48:44Z</cp:lastPrinted>
  <dcterms:created xsi:type="dcterms:W3CDTF">2010-10-08T20:41:54Z</dcterms:created>
  <dcterms:modified xsi:type="dcterms:W3CDTF">2022-11-10T18:39:36Z</dcterms:modified>
</cp:coreProperties>
</file>