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2.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7.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8.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2.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3.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4.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5.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6.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7.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2.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3.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4.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2.xml" ContentType="application/vnd.openxmlformats-officedocument.presentationml.tags+xml"/>
  <Override PartName="/ppt/notesSlides/notesSlide94.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728" r:id="rId26"/>
    <p:sldMasterId id="2147486798" r:id="rId27"/>
    <p:sldMasterId id="2147486804" r:id="rId28"/>
    <p:sldMasterId id="2147486829" r:id="rId29"/>
    <p:sldMasterId id="2147486841" r:id="rId30"/>
    <p:sldMasterId id="2147486853" r:id="rId31"/>
    <p:sldMasterId id="2147486865" r:id="rId32"/>
    <p:sldMasterId id="2147486890" r:id="rId33"/>
    <p:sldMasterId id="2147486903" r:id="rId34"/>
    <p:sldMasterId id="2147486915" r:id="rId35"/>
    <p:sldMasterId id="2147486931" r:id="rId36"/>
    <p:sldMasterId id="2147486936" r:id="rId37"/>
    <p:sldMasterId id="2147486940" r:id="rId38"/>
    <p:sldMasterId id="2147486952" r:id="rId39"/>
    <p:sldMasterId id="2147486964" r:id="rId40"/>
    <p:sldMasterId id="2147486967" r:id="rId41"/>
    <p:sldMasterId id="2147486979" r:id="rId42"/>
    <p:sldMasterId id="2147486992" r:id="rId43"/>
    <p:sldMasterId id="2147486995" r:id="rId44"/>
    <p:sldMasterId id="2147487008" r:id="rId45"/>
    <p:sldMasterId id="2147487011" r:id="rId46"/>
    <p:sldMasterId id="2147487024" r:id="rId47"/>
    <p:sldMasterId id="2147487027" r:id="rId48"/>
  </p:sldMasterIdLst>
  <p:notesMasterIdLst>
    <p:notesMasterId r:id="rId244"/>
  </p:notesMasterIdLst>
  <p:handoutMasterIdLst>
    <p:handoutMasterId r:id="rId245"/>
  </p:handoutMasterIdLst>
  <p:sldIdLst>
    <p:sldId id="5652" r:id="rId49"/>
    <p:sldId id="276" r:id="rId50"/>
    <p:sldId id="3022" r:id="rId51"/>
    <p:sldId id="5219" r:id="rId52"/>
    <p:sldId id="5218" r:id="rId53"/>
    <p:sldId id="5220" r:id="rId54"/>
    <p:sldId id="5221" r:id="rId55"/>
    <p:sldId id="5222" r:id="rId56"/>
    <p:sldId id="5223" r:id="rId57"/>
    <p:sldId id="4457" r:id="rId58"/>
    <p:sldId id="4436" r:id="rId59"/>
    <p:sldId id="4696" r:id="rId60"/>
    <p:sldId id="5224" r:id="rId61"/>
    <p:sldId id="5227" r:id="rId62"/>
    <p:sldId id="5226" r:id="rId63"/>
    <p:sldId id="5228" r:id="rId64"/>
    <p:sldId id="5229" r:id="rId65"/>
    <p:sldId id="5230" r:id="rId66"/>
    <p:sldId id="5645" r:id="rId67"/>
    <p:sldId id="5680" r:id="rId68"/>
    <p:sldId id="5699" r:id="rId69"/>
    <p:sldId id="5700" r:id="rId70"/>
    <p:sldId id="5701" r:id="rId71"/>
    <p:sldId id="5675" r:id="rId72"/>
    <p:sldId id="5677" r:id="rId73"/>
    <p:sldId id="5678" r:id="rId74"/>
    <p:sldId id="5679" r:id="rId75"/>
    <p:sldId id="5702" r:id="rId76"/>
    <p:sldId id="5703" r:id="rId77"/>
    <p:sldId id="5688" r:id="rId78"/>
    <p:sldId id="5687" r:id="rId79"/>
    <p:sldId id="5692" r:id="rId80"/>
    <p:sldId id="5673" r:id="rId81"/>
    <p:sldId id="5681" r:id="rId82"/>
    <p:sldId id="5682" r:id="rId83"/>
    <p:sldId id="5683" r:id="rId84"/>
    <p:sldId id="5663" r:id="rId85"/>
    <p:sldId id="5684" r:id="rId86"/>
    <p:sldId id="5685" r:id="rId87"/>
    <p:sldId id="5659" r:id="rId88"/>
    <p:sldId id="5231" r:id="rId89"/>
    <p:sldId id="5341" r:id="rId90"/>
    <p:sldId id="5686" r:id="rId91"/>
    <p:sldId id="5691" r:id="rId92"/>
    <p:sldId id="5717" r:id="rId93"/>
    <p:sldId id="5716" r:id="rId94"/>
    <p:sldId id="3029" r:id="rId95"/>
    <p:sldId id="5694" r:id="rId96"/>
    <p:sldId id="5719" r:id="rId97"/>
    <p:sldId id="5718" r:id="rId98"/>
    <p:sldId id="1317" r:id="rId99"/>
    <p:sldId id="1303" r:id="rId100"/>
    <p:sldId id="1296" r:id="rId101"/>
    <p:sldId id="1282" r:id="rId102"/>
    <p:sldId id="1077" r:id="rId103"/>
    <p:sldId id="1263" r:id="rId104"/>
    <p:sldId id="1273" r:id="rId105"/>
    <p:sldId id="1086" r:id="rId106"/>
    <p:sldId id="1270" r:id="rId107"/>
    <p:sldId id="1318" r:id="rId108"/>
    <p:sldId id="5696" r:id="rId109"/>
    <p:sldId id="5721" r:id="rId110"/>
    <p:sldId id="297" r:id="rId111"/>
    <p:sldId id="298" r:id="rId112"/>
    <p:sldId id="307" r:id="rId113"/>
    <p:sldId id="309" r:id="rId114"/>
    <p:sldId id="310" r:id="rId115"/>
    <p:sldId id="314" r:id="rId116"/>
    <p:sldId id="317" r:id="rId117"/>
    <p:sldId id="318" r:id="rId118"/>
    <p:sldId id="319" r:id="rId119"/>
    <p:sldId id="326" r:id="rId120"/>
    <p:sldId id="328" r:id="rId121"/>
    <p:sldId id="5720" r:id="rId122"/>
    <p:sldId id="5722" r:id="rId123"/>
    <p:sldId id="5725" r:id="rId124"/>
    <p:sldId id="5723" r:id="rId125"/>
    <p:sldId id="437" r:id="rId126"/>
    <p:sldId id="434" r:id="rId127"/>
    <p:sldId id="419" r:id="rId128"/>
    <p:sldId id="591" r:id="rId129"/>
    <p:sldId id="5856" r:id="rId130"/>
    <p:sldId id="5724" r:id="rId131"/>
    <p:sldId id="6048" r:id="rId132"/>
    <p:sldId id="348" r:id="rId133"/>
    <p:sldId id="783" r:id="rId134"/>
    <p:sldId id="552" r:id="rId135"/>
    <p:sldId id="697" r:id="rId136"/>
    <p:sldId id="642" r:id="rId137"/>
    <p:sldId id="744" r:id="rId138"/>
    <p:sldId id="745" r:id="rId139"/>
    <p:sldId id="6357" r:id="rId140"/>
    <p:sldId id="746" r:id="rId141"/>
    <p:sldId id="747" r:id="rId142"/>
    <p:sldId id="748" r:id="rId143"/>
    <p:sldId id="757" r:id="rId144"/>
    <p:sldId id="754" r:id="rId145"/>
    <p:sldId id="756" r:id="rId146"/>
    <p:sldId id="753" r:id="rId147"/>
    <p:sldId id="6049" r:id="rId148"/>
    <p:sldId id="6358" r:id="rId149"/>
    <p:sldId id="646" r:id="rId150"/>
    <p:sldId id="6360" r:id="rId151"/>
    <p:sldId id="651" r:id="rId152"/>
    <p:sldId id="586" r:id="rId153"/>
    <p:sldId id="658" r:id="rId154"/>
    <p:sldId id="643" r:id="rId155"/>
    <p:sldId id="575" r:id="rId156"/>
    <p:sldId id="683" r:id="rId157"/>
    <p:sldId id="6361" r:id="rId158"/>
    <p:sldId id="707" r:id="rId159"/>
    <p:sldId id="6359" r:id="rId160"/>
    <p:sldId id="6296" r:id="rId161"/>
    <p:sldId id="6062" r:id="rId162"/>
    <p:sldId id="6362" r:id="rId163"/>
    <p:sldId id="6029" r:id="rId164"/>
    <p:sldId id="6369" r:id="rId165"/>
    <p:sldId id="6370" r:id="rId166"/>
    <p:sldId id="6030" r:id="rId167"/>
    <p:sldId id="6363" r:id="rId168"/>
    <p:sldId id="6371" r:id="rId169"/>
    <p:sldId id="6031" r:id="rId170"/>
    <p:sldId id="5870" r:id="rId171"/>
    <p:sldId id="5869" r:id="rId172"/>
    <p:sldId id="6225" r:id="rId173"/>
    <p:sldId id="6065" r:id="rId174"/>
    <p:sldId id="6035" r:id="rId175"/>
    <p:sldId id="6368" r:id="rId176"/>
    <p:sldId id="6016" r:id="rId177"/>
    <p:sldId id="5913" r:id="rId178"/>
    <p:sldId id="6021" r:id="rId179"/>
    <p:sldId id="5877" r:id="rId180"/>
    <p:sldId id="6008" r:id="rId181"/>
    <p:sldId id="6011" r:id="rId182"/>
    <p:sldId id="6010" r:id="rId183"/>
    <p:sldId id="6039" r:id="rId184"/>
    <p:sldId id="6014" r:id="rId185"/>
    <p:sldId id="5966" r:id="rId186"/>
    <p:sldId id="6372" r:id="rId187"/>
    <p:sldId id="6295" r:id="rId188"/>
    <p:sldId id="6302" r:id="rId189"/>
    <p:sldId id="6367" r:id="rId190"/>
    <p:sldId id="6364" r:id="rId191"/>
    <p:sldId id="6292" r:id="rId192"/>
    <p:sldId id="6366" r:id="rId193"/>
    <p:sldId id="6365" r:id="rId194"/>
    <p:sldId id="1175" r:id="rId195"/>
    <p:sldId id="296" r:id="rId196"/>
    <p:sldId id="1177" r:id="rId197"/>
    <p:sldId id="5690" r:id="rId198"/>
    <p:sldId id="6373" r:id="rId199"/>
    <p:sldId id="6374" r:id="rId200"/>
    <p:sldId id="299" r:id="rId201"/>
    <p:sldId id="300" r:id="rId202"/>
    <p:sldId id="301" r:id="rId203"/>
    <p:sldId id="302" r:id="rId204"/>
    <p:sldId id="305" r:id="rId205"/>
    <p:sldId id="303" r:id="rId206"/>
    <p:sldId id="330" r:id="rId207"/>
    <p:sldId id="304" r:id="rId208"/>
    <p:sldId id="6375" r:id="rId209"/>
    <p:sldId id="308" r:id="rId210"/>
    <p:sldId id="6376" r:id="rId211"/>
    <p:sldId id="6377" r:id="rId212"/>
    <p:sldId id="311" r:id="rId213"/>
    <p:sldId id="312" r:id="rId214"/>
    <p:sldId id="313" r:id="rId215"/>
    <p:sldId id="315" r:id="rId216"/>
    <p:sldId id="6378" r:id="rId217"/>
    <p:sldId id="341" r:id="rId218"/>
    <p:sldId id="316" r:id="rId219"/>
    <p:sldId id="6379" r:id="rId220"/>
    <p:sldId id="6380" r:id="rId221"/>
    <p:sldId id="6381" r:id="rId222"/>
    <p:sldId id="320" r:id="rId223"/>
    <p:sldId id="321" r:id="rId224"/>
    <p:sldId id="322" r:id="rId225"/>
    <p:sldId id="6382" r:id="rId226"/>
    <p:sldId id="6383" r:id="rId227"/>
    <p:sldId id="324" r:id="rId228"/>
    <p:sldId id="325" r:id="rId229"/>
    <p:sldId id="327" r:id="rId230"/>
    <p:sldId id="6384" r:id="rId231"/>
    <p:sldId id="279" r:id="rId232"/>
    <p:sldId id="5498" r:id="rId233"/>
    <p:sldId id="5531" r:id="rId234"/>
    <p:sldId id="4760" r:id="rId235"/>
    <p:sldId id="631" r:id="rId236"/>
    <p:sldId id="5883" r:id="rId237"/>
    <p:sldId id="5876" r:id="rId238"/>
    <p:sldId id="993" r:id="rId239"/>
    <p:sldId id="5885" r:id="rId240"/>
    <p:sldId id="5879" r:id="rId241"/>
    <p:sldId id="6385" r:id="rId242"/>
    <p:sldId id="5884" r:id="rId2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8" autoAdjust="0"/>
    <p:restoredTop sz="50000" autoAdjust="0"/>
  </p:normalViewPr>
  <p:slideViewPr>
    <p:cSldViewPr>
      <p:cViewPr varScale="1">
        <p:scale>
          <a:sx n="128" d="100"/>
          <a:sy n="128" d="100"/>
        </p:scale>
        <p:origin x="126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5.xml"/><Relationship Id="rId84" Type="http://schemas.openxmlformats.org/officeDocument/2006/relationships/slide" Target="slides/slide36.xml"/><Relationship Id="rId138" Type="http://schemas.openxmlformats.org/officeDocument/2006/relationships/slide" Target="slides/slide90.xml"/><Relationship Id="rId159" Type="http://schemas.openxmlformats.org/officeDocument/2006/relationships/slide" Target="slides/slide111.xml"/><Relationship Id="rId170" Type="http://schemas.openxmlformats.org/officeDocument/2006/relationships/slide" Target="slides/slide122.xml"/><Relationship Id="rId191" Type="http://schemas.openxmlformats.org/officeDocument/2006/relationships/slide" Target="slides/slide143.xml"/><Relationship Id="rId205" Type="http://schemas.openxmlformats.org/officeDocument/2006/relationships/slide" Target="slides/slide157.xml"/><Relationship Id="rId226" Type="http://schemas.openxmlformats.org/officeDocument/2006/relationships/slide" Target="slides/slide178.xml"/><Relationship Id="rId247" Type="http://schemas.openxmlformats.org/officeDocument/2006/relationships/viewProps" Target="viewProps.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5.xml"/><Relationship Id="rId74" Type="http://schemas.openxmlformats.org/officeDocument/2006/relationships/slide" Target="slides/slide26.xml"/><Relationship Id="rId128" Type="http://schemas.openxmlformats.org/officeDocument/2006/relationships/slide" Target="slides/slide80.xml"/><Relationship Id="rId149" Type="http://schemas.openxmlformats.org/officeDocument/2006/relationships/slide" Target="slides/slide101.xml"/><Relationship Id="rId5" Type="http://schemas.openxmlformats.org/officeDocument/2006/relationships/slideMaster" Target="slideMasters/slideMaster5.xml"/><Relationship Id="rId95" Type="http://schemas.openxmlformats.org/officeDocument/2006/relationships/slide" Target="slides/slide47.xml"/><Relationship Id="rId160" Type="http://schemas.openxmlformats.org/officeDocument/2006/relationships/slide" Target="slides/slide112.xml"/><Relationship Id="rId181" Type="http://schemas.openxmlformats.org/officeDocument/2006/relationships/slide" Target="slides/slide133.xml"/><Relationship Id="rId216" Type="http://schemas.openxmlformats.org/officeDocument/2006/relationships/slide" Target="slides/slide168.xml"/><Relationship Id="rId237" Type="http://schemas.openxmlformats.org/officeDocument/2006/relationships/slide" Target="slides/slide18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6.xml"/><Relationship Id="rId118" Type="http://schemas.openxmlformats.org/officeDocument/2006/relationships/slide" Target="slides/slide70.xml"/><Relationship Id="rId139" Type="http://schemas.openxmlformats.org/officeDocument/2006/relationships/slide" Target="slides/slide91.xml"/><Relationship Id="rId85" Type="http://schemas.openxmlformats.org/officeDocument/2006/relationships/slide" Target="slides/slide37.xml"/><Relationship Id="rId150" Type="http://schemas.openxmlformats.org/officeDocument/2006/relationships/slide" Target="slides/slide102.xml"/><Relationship Id="rId171" Type="http://schemas.openxmlformats.org/officeDocument/2006/relationships/slide" Target="slides/slide123.xml"/><Relationship Id="rId192" Type="http://schemas.openxmlformats.org/officeDocument/2006/relationships/slide" Target="slides/slide144.xml"/><Relationship Id="rId206" Type="http://schemas.openxmlformats.org/officeDocument/2006/relationships/slide" Target="slides/slide158.xml"/><Relationship Id="rId227" Type="http://schemas.openxmlformats.org/officeDocument/2006/relationships/slide" Target="slides/slide179.xml"/><Relationship Id="rId248"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0.xml"/><Relationship Id="rId129" Type="http://schemas.openxmlformats.org/officeDocument/2006/relationships/slide" Target="slides/slide81.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slide" Target="slides/slide190.xml"/><Relationship Id="rId23" Type="http://schemas.openxmlformats.org/officeDocument/2006/relationships/slideMaster" Target="slideMasters/slideMaster23.xml"/><Relationship Id="rId119" Type="http://schemas.openxmlformats.org/officeDocument/2006/relationships/slide" Target="slides/slide71.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61.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2.xml"/><Relationship Id="rId210" Type="http://schemas.openxmlformats.org/officeDocument/2006/relationships/slide" Target="slides/slide162.xml"/><Relationship Id="rId215" Type="http://schemas.openxmlformats.org/officeDocument/2006/relationships/slide" Target="slides/slide167.xml"/><Relationship Id="rId236" Type="http://schemas.openxmlformats.org/officeDocument/2006/relationships/slide" Target="slides/slide188.xml"/><Relationship Id="rId26" Type="http://schemas.openxmlformats.org/officeDocument/2006/relationships/slideMaster" Target="slideMasters/slideMaster26.xml"/><Relationship Id="rId231" Type="http://schemas.openxmlformats.org/officeDocument/2006/relationships/slide" Target="slides/slide183.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handoutMaster" Target="handoutMasters/handoutMaster1.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presProps" Target="presProps.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el1goluj/Documents/ZURICH/PROJECTS/UPMEM/upmem-workloads/Microbenchmarks/AI/ai_output-2021-03.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el1goluj/Documents/ZURICH/PROJECTS/UPMEM/upmem-workloads/Comparison-results-2021-06.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Users/el1goluj/Documents/ZURICH/PROJECTS/UPMEM/upmem-workloads/Comparison-results-2021-06.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41275"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41275"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5042735042736"/>
          <c:y val="3.4725185185185185E-2"/>
          <c:w val="0.80509358974358969"/>
          <c:h val="0.68869192724792083"/>
        </c:manualLayout>
      </c:layout>
      <c:scatterChart>
        <c:scatterStyle val="lineMarker"/>
        <c:varyColors val="0"/>
        <c:ser>
          <c:idx val="0"/>
          <c:order val="0"/>
          <c:spPr>
            <a:ln w="19050" cap="rnd">
              <a:noFill/>
              <a:round/>
            </a:ln>
            <a:effectLst/>
          </c:spPr>
          <c:marker>
            <c:symbol val="circle"/>
            <c:size val="15"/>
            <c:spPr>
              <a:solidFill>
                <a:schemeClr val="accent6">
                  <a:lumMod val="20000"/>
                  <a:lumOff val="80000"/>
                </a:schemeClr>
              </a:solidFill>
              <a:ln w="25400">
                <a:solidFill>
                  <a:srgbClr val="00B050"/>
                </a:solidFill>
              </a:ln>
              <a:effectLst/>
            </c:spPr>
          </c:marker>
          <c:dLbls>
            <c:dLbl>
              <c:idx val="0"/>
              <c:tx>
                <c:strRef>
                  <c:f>'/Users/el1goluj/Documents/ZURICH/PROJECTS/UPMEM/upmem-workloads/Microbenchmarks/AI/[ai_output.xlsx]ai_output (4)'!$J$2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{76A32D53-5E7C-AB4B-9321-7F8CA063D226}</c15:txfldGUID>
                      <c15:f>'/Users/el1goluj/Documents/ZURICH/PROJECTS/UPMEM/upmem-workloads/Microbenchmarks/AI/[ai_output.xlsx]ai_output (4)'!$J$2</c15:f>
                      <c15:dlblFieldTableCache>
                        <c:ptCount val="1"/>
                        <c:pt idx="0">
                          <c:v>1</c:v>
                        </c:pt>
                      </c15:dlblFieldTableCache>
                    </c15:dlblFTEntry>
                  </c15:dlblFieldTable>
                  <c15:showDataLabelsRange val="0"/>
                </c:ext>
                <c:ext xmlns:c16="http://schemas.microsoft.com/office/drawing/2014/chart" uri="{C3380CC4-5D6E-409C-BE32-E72D297353CC}">
                  <c16:uniqueId val="{00000000-FF8B-5F4C-8BBF-ED4DE736661E}"/>
                </c:ext>
              </c:extLst>
            </c:dLbl>
            <c:dLbl>
              <c:idx val="1"/>
              <c:tx>
                <c:strRef>
                  <c:f>'/Users/el1goluj/Documents/ZURICH/PROJECTS/UPMEM/upmem-workloads/Microbenchmarks/AI/[ai_output.xlsx]ai_output (4)'!$J$3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{0C65DDAC-D55F-1144-9B8C-119D6BAA813A}</c15:txfldGUID>
                      <c15:f>'/Users/el1goluj/Documents/ZURICH/PROJECTS/UPMEM/upmem-workloads/Microbenchmarks/AI/[ai_output.xlsx]ai_output (4)'!$J$3</c15:f>
                      <c15:dlblFieldTableCache>
                        <c:ptCount val="1"/>
                        <c:pt idx="0">
                          <c:v>2</c:v>
                        </c:pt>
                      </c15:dlblFieldTableCache>
                    </c15:dlblFTEntry>
                  </c15:dlblFieldTable>
                  <c15:showDataLabelsRange val="0"/>
                </c:ext>
                <c:ext xmlns:c16="http://schemas.microsoft.com/office/drawing/2014/chart" uri="{C3380CC4-5D6E-409C-BE32-E72D297353CC}">
                  <c16:uniqueId val="{00000001-FF8B-5F4C-8BBF-ED4DE736661E}"/>
                </c:ext>
              </c:extLst>
            </c:dLbl>
            <c:dLbl>
              <c:idx val="2"/>
              <c:tx>
                <c:strRef>
                  <c:f>'/Users/el1goluj/Documents/ZURICH/PROJECTS/UPMEM/upmem-workloads/Microbenchmarks/AI/[ai_output.xlsx]ai_output (4)'!$J$4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{9B3F5BDC-C3F5-E345-859A-CF24C3A1B286}</c15:txfldGUID>
                      <c15:f>'/Users/el1goluj/Documents/ZURICH/PROJECTS/UPMEM/upmem-workloads/Microbenchmarks/AI/[ai_output.xlsx]ai_output (4)'!$J$4</c15:f>
                      <c15:dlblFieldTableCache>
                        <c:ptCount val="1"/>
                        <c:pt idx="0">
                          <c:v>3</c:v>
                        </c:pt>
                      </c15:dlblFieldTableCache>
                    </c15:dlblFTEntry>
                  </c15:dlblFieldTable>
                  <c15:showDataLabelsRange val="0"/>
                </c:ext>
                <c:ext xmlns:c16="http://schemas.microsoft.com/office/drawing/2014/chart" uri="{C3380CC4-5D6E-409C-BE32-E72D297353CC}">
                  <c16:uniqueId val="{00000002-FF8B-5F4C-8BBF-ED4DE736661E}"/>
                </c:ext>
              </c:extLst>
            </c:dLbl>
            <c:dLbl>
              <c:idx val="3"/>
              <c:tx>
                <c:strRef>
                  <c:f>'/Users/el1goluj/Documents/ZURICH/PROJECTS/UPMEM/upmem-workloads/Microbenchmarks/AI/[ai_output.xlsx]ai_output (4)'!$J$5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{C45D58BF-58DC-1E4D-960F-AA2DE769D632}</c15:txfldGUID>
                      <c15:f>'/Users/el1goluj/Documents/ZURICH/PROJECTS/UPMEM/upmem-workloads/Microbenchmarks/AI/[ai_output.xlsx]ai_output (4)'!$J$5</c15:f>
                      <c15:dlblFieldTableCache>
                        <c:ptCount val="1"/>
                        <c:pt idx="0">
                          <c:v>4</c:v>
                        </c:pt>
                      </c15:dlblFieldTableCache>
                    </c15:dlblFTEntry>
                  </c15:dlblFieldTable>
                  <c15:showDataLabelsRange val="0"/>
                </c:ext>
                <c:ext xmlns:c16="http://schemas.microsoft.com/office/drawing/2014/chart" uri="{C3380CC4-5D6E-409C-BE32-E72D297353CC}">
                  <c16:uniqueId val="{00000003-FF8B-5F4C-8BBF-ED4DE736661E}"/>
                </c:ext>
              </c:extLst>
            </c:dLbl>
            <c:dLbl>
              <c:idx val="4"/>
              <c:tx>
                <c:strRef>
                  <c:f>'/Users/el1goluj/Documents/ZURICH/PROJECTS/UPMEM/upmem-workloads/Microbenchmarks/AI/[ai_output.xlsx]ai_output (4)'!$J$6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{99BDBEE3-36DE-524F-B23C-CC8D41C8A218}</c15:txfldGUID>
                      <c15:f>'/Users/el1goluj/Documents/ZURICH/PROJECTS/UPMEM/upmem-workloads/Microbenchmarks/AI/[ai_output.xlsx]ai_output (4)'!$J$6</c15:f>
                      <c15:dlblFieldTableCache>
                        <c:ptCount val="1"/>
                        <c:pt idx="0">
                          <c:v>5</c:v>
                        </c:pt>
                      </c15:dlblFieldTableCache>
                    </c15:dlblFTEntry>
                  </c15:dlblFieldTable>
                  <c15:showDataLabelsRange val="0"/>
                </c:ext>
                <c:ext xmlns:c16="http://schemas.microsoft.com/office/drawing/2014/chart" uri="{C3380CC4-5D6E-409C-BE32-E72D297353CC}">
                  <c16:uniqueId val="{00000004-FF8B-5F4C-8BBF-ED4DE736661E}"/>
                </c:ext>
              </c:extLst>
            </c:dLbl>
            <c:dLbl>
              <c:idx val="5"/>
              <c:tx>
                <c:strRef>
                  <c:f>'/Users/el1goluj/Documents/ZURICH/PROJECTS/UPMEM/upmem-workloads/Microbenchmarks/AI/[ai_output.xlsx]ai_output (4)'!$J$7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{CE85880D-0A89-4D47-8AEC-2968157CA5A5}</c15:txfldGUID>
                      <c15:f>'/Users/el1goluj/Documents/ZURICH/PROJECTS/UPMEM/upmem-workloads/Microbenchmarks/AI/[ai_output.xlsx]ai_output (4)'!$J$7</c15:f>
                      <c15:dlblFieldTableCache>
                        <c:ptCount val="1"/>
                        <c:pt idx="0">
                          <c:v>6</c:v>
                        </c:pt>
                      </c15:dlblFieldTableCache>
                    </c15:dlblFTEntry>
                  </c15:dlblFieldTable>
                  <c15:showDataLabelsRange val="0"/>
                </c:ext>
                <c:ext xmlns:c16="http://schemas.microsoft.com/office/drawing/2014/chart" uri="{C3380CC4-5D6E-409C-BE32-E72D297353CC}">
                  <c16:uniqueId val="{00000005-FF8B-5F4C-8BBF-ED4DE736661E}"/>
                </c:ext>
              </c:extLst>
            </c:dLbl>
            <c:dLbl>
              <c:idx val="6"/>
              <c:tx>
                <c:strRef>
                  <c:f>'/Users/el1goluj/Documents/ZURICH/PROJECTS/UPMEM/upmem-workloads/Microbenchmarks/AI/[ai_output.xlsx]ai_output (4)'!$J$8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{6C9D54E9-79FE-2140-8229-3E39CFDC9E31}</c15:txfldGUID>
                      <c15:f>'/Users/el1goluj/Documents/ZURICH/PROJECTS/UPMEM/upmem-workloads/Microbenchmarks/AI/[ai_output.xlsx]ai_output (4)'!$J$8</c15:f>
                      <c15:dlblFieldTableCache>
                        <c:ptCount val="1"/>
                        <c:pt idx="0">
                          <c:v>7</c:v>
                        </c:pt>
                      </c15:dlblFieldTableCache>
                    </c15:dlblFTEntry>
                  </c15:dlblFieldTable>
                  <c15:showDataLabelsRange val="0"/>
                </c:ext>
                <c:ext xmlns:c16="http://schemas.microsoft.com/office/drawing/2014/chart" uri="{C3380CC4-5D6E-409C-BE32-E72D297353CC}">
                  <c16:uniqueId val="{00000006-FF8B-5F4C-8BBF-ED4DE736661E}"/>
                </c:ext>
              </c:extLst>
            </c:dLbl>
            <c:dLbl>
              <c:idx val="7"/>
              <c:tx>
                <c:strRef>
                  <c:f>'/Users/el1goluj/Documents/ZURICH/PROJECTS/UPMEM/upmem-workloads/Microbenchmarks/AI/[ai_output.xlsx]ai_output (4)'!$J$9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{8A0FF4DA-3BFB-BA40-B2F2-91321866DE5E}</c15:txfldGUID>
                      <c15:f>'/Users/el1goluj/Documents/ZURICH/PROJECTS/UPMEM/upmem-workloads/Microbenchmarks/AI/[ai_output.xlsx]ai_output (4)'!$J$9</c15:f>
                      <c15:dlblFieldTableCache>
                        <c:ptCount val="1"/>
                        <c:pt idx="0">
                          <c:v>8</c:v>
                        </c:pt>
                      </c15:dlblFieldTableCache>
                    </c15:dlblFTEntry>
                  </c15:dlblFieldTable>
                  <c15:showDataLabelsRange val="0"/>
                </c:ext>
                <c:ext xmlns:c16="http://schemas.microsoft.com/office/drawing/2014/chart" uri="{C3380CC4-5D6E-409C-BE32-E72D297353CC}">
                  <c16:uniqueId val="{00000007-FF8B-5F4C-8BBF-ED4DE736661E}"/>
                </c:ext>
              </c:extLst>
            </c:dLbl>
            <c:dLbl>
              <c:idx val="8"/>
              <c:tx>
                <c:strRef>
                  <c:f>'/Users/el1goluj/Documents/ZURICH/PROJECTS/UPMEM/upmem-workloads/Microbenchmarks/AI/[ai_output.xlsx]ai_output (4)'!$J$10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{45FCA010-6288-CA4A-B258-5ACC8D287BCD}</c15:txfldGUID>
                      <c15:f>'/Users/el1goluj/Documents/ZURICH/PROJECTS/UPMEM/upmem-workloads/Microbenchmarks/AI/[ai_output.xlsx]ai_output (4)'!$J$10</c15:f>
                      <c15:dlblFieldTableCache>
                        <c:ptCount val="1"/>
                        <c:pt idx="0">
                          <c:v>9</c:v>
                        </c:pt>
                      </c15:dlblFieldTableCache>
                    </c15:dlblFTEntry>
                  </c15:dlblFieldTable>
                  <c15:showDataLabelsRange val="0"/>
                </c:ext>
                <c:ext xmlns:c16="http://schemas.microsoft.com/office/drawing/2014/chart" uri="{C3380CC4-5D6E-409C-BE32-E72D297353CC}">
                  <c16:uniqueId val="{00000008-FF8B-5F4C-8BBF-ED4DE736661E}"/>
                </c:ext>
              </c:extLst>
            </c:dLbl>
            <c:dLbl>
              <c:idx val="9"/>
              <c:tx>
                <c:strRef>
                  <c:f>'/Users/el1goluj/Documents/ZURICH/PROJECTS/UPMEM/upmem-workloads/Microbenchmarks/AI/[ai_output.xlsx]ai_output (4)'!$J$11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{3AD455AD-FDF2-3548-8ACC-3FD60544069D}</c15:txfldGUID>
                      <c15:f>'/Users/el1goluj/Documents/ZURICH/PROJECTS/UPMEM/upmem-workloads/Microbenchmarks/AI/[ai_output.xlsx]ai_output (4)'!$J$11</c15:f>
                      <c15:dlblFieldTableCache>
                        <c:ptCount val="1"/>
                        <c:pt idx="0">
                          <c:v>10</c:v>
                        </c:pt>
                      </c15:dlblFieldTableCache>
                    </c15:dlblFTEntry>
                  </c15:dlblFieldTable>
                  <c15:showDataLabelsRange val="0"/>
                </c:ext>
                <c:ext xmlns:c16="http://schemas.microsoft.com/office/drawing/2014/chart" uri="{C3380CC4-5D6E-409C-BE32-E72D297353CC}">
                  <c16:uniqueId val="{00000009-FF8B-5F4C-8BBF-ED4DE736661E}"/>
                </c:ext>
              </c:extLst>
            </c:dLbl>
            <c:dLbl>
              <c:idx val="10"/>
              <c:tx>
                <c:strRef>
                  <c:f>'/Users/el1goluj/Documents/ZURICH/PROJECTS/UPMEM/upmem-workloads/Microbenchmarks/AI/[ai_output.xlsx]ai_output (4)'!$J$12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{163B8D2B-D850-CA4B-B0FC-8E64DDFE8136}</c15:txfldGUID>
                      <c15:f>'/Users/el1goluj/Documents/ZURICH/PROJECTS/UPMEM/upmem-workloads/Microbenchmarks/AI/[ai_output.xlsx]ai_output (4)'!$J$12</c15:f>
                      <c15:dlblFieldTableCache>
                        <c:ptCount val="1"/>
                        <c:pt idx="0">
                          <c:v>11</c:v>
                        </c:pt>
                      </c15:dlblFieldTableCache>
                    </c15:dlblFTEntry>
                  </c15:dlblFieldTable>
                  <c15:showDataLabelsRange val="0"/>
                </c:ext>
                <c:ext xmlns:c16="http://schemas.microsoft.com/office/drawing/2014/chart" uri="{C3380CC4-5D6E-409C-BE32-E72D297353CC}">
                  <c16:uniqueId val="{0000000A-FF8B-5F4C-8BBF-ED4DE736661E}"/>
                </c:ext>
              </c:extLst>
            </c:dLbl>
            <c:dLbl>
              <c:idx val="11"/>
              <c:tx>
                <c:strRef>
                  <c:f>'/Users/el1goluj/Documents/ZURICH/PROJECTS/UPMEM/upmem-workloads/Microbenchmarks/AI/[ai_output.xlsx]ai_output (4)'!$J$13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{042D321A-7146-694B-BD5C-36B8C49ACB79}</c15:txfldGUID>
                      <c15:f>'/Users/el1goluj/Documents/ZURICH/PROJECTS/UPMEM/upmem-workloads/Microbenchmarks/AI/[ai_output.xlsx]ai_output (4)'!$J$13</c15:f>
                      <c15:dlblFieldTableCache>
                        <c:ptCount val="1"/>
                        <c:pt idx="0">
                          <c:v>12</c:v>
                        </c:pt>
                      </c15:dlblFieldTableCache>
                    </c15:dlblFTEntry>
                  </c15:dlblFieldTable>
                  <c15:showDataLabelsRange val="0"/>
                </c:ext>
                <c:ext xmlns:c16="http://schemas.microsoft.com/office/drawing/2014/chart" uri="{C3380CC4-5D6E-409C-BE32-E72D297353CC}">
                  <c16:uniqueId val="{0000000B-FF8B-5F4C-8BBF-ED4DE736661E}"/>
                </c:ext>
              </c:extLst>
            </c:dLbl>
            <c:dLbl>
              <c:idx val="12"/>
              <c:tx>
                <c:strRef>
                  <c:f>'/Users/el1goluj/Documents/ZURICH/PROJECTS/UPMEM/upmem-workloads/Microbenchmarks/AI/[ai_output.xlsx]ai_output (4)'!$J$14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{5B542954-D889-4243-AF1D-C52226FAF7D3}</c15:txfldGUID>
                      <c15:f>'/Users/el1goluj/Documents/ZURICH/PROJECTS/UPMEM/upmem-workloads/Microbenchmarks/AI/[ai_output.xlsx]ai_output (4)'!$J$14</c15:f>
                      <c15:dlblFieldTableCache>
                        <c:ptCount val="1"/>
                        <c:pt idx="0">
                          <c:v>13</c:v>
                        </c:pt>
                      </c15:dlblFieldTableCache>
                    </c15:dlblFTEntry>
                  </c15:dlblFieldTable>
                  <c15:showDataLabelsRange val="0"/>
                </c:ext>
                <c:ext xmlns:c16="http://schemas.microsoft.com/office/drawing/2014/chart" uri="{C3380CC4-5D6E-409C-BE32-E72D297353CC}">
                  <c16:uniqueId val="{0000000C-FF8B-5F4C-8BBF-ED4DE736661E}"/>
                </c:ext>
              </c:extLst>
            </c:dLbl>
            <c:dLbl>
              <c:idx val="13"/>
              <c:tx>
                <c:strRef>
                  <c:f>'/Users/el1goluj/Documents/ZURICH/PROJECTS/UPMEM/upmem-workloads/Microbenchmarks/AI/[ai_output.xlsx]ai_output (4)'!$J$15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{F5A2F70B-C238-6348-AA32-B074B8C5644B}</c15:txfldGUID>
                      <c15:f>'/Users/el1goluj/Documents/ZURICH/PROJECTS/UPMEM/upmem-workloads/Microbenchmarks/AI/[ai_output.xlsx]ai_output (4)'!$J$15</c15:f>
                      <c15:dlblFieldTableCache>
                        <c:ptCount val="1"/>
                        <c:pt idx="0">
                          <c:v>14</c:v>
                        </c:pt>
                      </c15:dlblFieldTableCache>
                    </c15:dlblFTEntry>
                  </c15:dlblFieldTable>
                  <c15:showDataLabelsRange val="0"/>
                </c:ext>
                <c:ext xmlns:c16="http://schemas.microsoft.com/office/drawing/2014/chart" uri="{C3380CC4-5D6E-409C-BE32-E72D297353CC}">
                  <c16:uniqueId val="{0000000D-FF8B-5F4C-8BBF-ED4DE736661E}"/>
                </c:ext>
              </c:extLst>
            </c:dLbl>
            <c:dLbl>
              <c:idx val="14"/>
              <c:tx>
                <c:strRef>
                  <c:f>'/Users/el1goluj/Documents/ZURICH/PROJECTS/UPMEM/upmem-workloads/Microbenchmarks/AI/[ai_output.xlsx]ai_output (4)'!$J$16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{176157B3-E96B-DF4F-976F-4CB07E3DAD01}</c15:txfldGUID>
                      <c15:f>'/Users/el1goluj/Documents/ZURICH/PROJECTS/UPMEM/upmem-workloads/Microbenchmarks/AI/[ai_output.xlsx]ai_output (4)'!$J$16</c15:f>
                      <c15:dlblFieldTableCache>
                        <c:ptCount val="1"/>
                        <c:pt idx="0">
                          <c:v>15</c:v>
                        </c:pt>
                      </c15:dlblFieldTableCache>
                    </c15:dlblFTEntry>
                  </c15:dlblFieldTable>
                  <c15:showDataLabelsRange val="0"/>
                </c:ext>
                <c:ext xmlns:c16="http://schemas.microsoft.com/office/drawing/2014/chart" uri="{C3380CC4-5D6E-409C-BE32-E72D297353CC}">
                  <c16:uniqueId val="{0000000E-FF8B-5F4C-8BBF-ED4DE736661E}"/>
                </c:ext>
              </c:extLst>
            </c:dLbl>
            <c:dLbl>
              <c:idx val="15"/>
              <c:tx>
                <c:strRef>
                  <c:f>'/Users/el1goluj/Documents/ZURICH/PROJECTS/UPMEM/upmem-workloads/Microbenchmarks/AI/[ai_output.xlsx]ai_output (4)'!$J$17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{ACA3CC75-5EFC-1342-A688-2F9BA073D198}</c15:txfldGUID>
                      <c15:f>'/Users/el1goluj/Documents/ZURICH/PROJECTS/UPMEM/upmem-workloads/Microbenchmarks/AI/[ai_output.xlsx]ai_output (4)'!$J$17</c15:f>
                      <c15:dlblFieldTableCache>
                        <c:ptCount val="1"/>
                        <c:pt idx="0">
                          <c:v>16</c:v>
                        </c:pt>
                      </c15:dlblFieldTableCache>
                    </c15:dlblFTEntry>
                  </c15:dlblFieldTable>
                  <c15:showDataLabelsRange val="0"/>
                </c:ext>
                <c:ext xmlns:c16="http://schemas.microsoft.com/office/drawing/2014/chart" uri="{C3380CC4-5D6E-409C-BE32-E72D297353CC}">
                  <c16:uniqueId val="{0000000F-FF8B-5F4C-8BBF-ED4DE736661E}"/>
                </c:ext>
              </c:extLst>
            </c:dLbl>
            <c:dLbl>
              <c:idx val="16"/>
              <c:tx>
                <c:strRef>
                  <c:f>'/Users/el1goluj/Documents/ZURICH/PROJECTS/UPMEM/upmem-workloads/Microbenchmarks/AI/[ai_output.xlsx]ai_output (4)'!$J$18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{7622B03F-44B6-344E-B5A2-334E42210BE6}</c15:txfldGUID>
                      <c15:f>'/Users/el1goluj/Documents/ZURICH/PROJECTS/UPMEM/upmem-workloads/Microbenchmarks/AI/[ai_output.xlsx]ai_output (4)'!$J$18</c15:f>
                      <c15:dlblFieldTableCache>
                        <c:ptCount val="1"/>
                        <c:pt idx="0">
                          <c:v>1</c:v>
                        </c:pt>
                      </c15:dlblFieldTableCache>
                    </c15:dlblFTEntry>
                  </c15:dlblFieldTable>
                  <c15:showDataLabelsRange val="0"/>
                </c:ext>
                <c:ext xmlns:c16="http://schemas.microsoft.com/office/drawing/2014/chart" uri="{C3380CC4-5D6E-409C-BE32-E72D297353CC}">
                  <c16:uniqueId val="{00000010-FF8B-5F4C-8BBF-ED4DE736661E}"/>
                </c:ext>
              </c:extLst>
            </c:dLbl>
            <c:dLbl>
              <c:idx val="17"/>
              <c:tx>
                <c:strRef>
                  <c:f>'/Users/el1goluj/Documents/ZURICH/PROJECTS/UPMEM/upmem-workloads/Microbenchmarks/AI/[ai_output.xlsx]ai_output (4)'!$J$19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{B3721378-2033-A84B-AD86-3D7C3C27202B}</c15:txfldGUID>
                      <c15:f>'/Users/el1goluj/Documents/ZURICH/PROJECTS/UPMEM/upmem-workloads/Microbenchmarks/AI/[ai_output.xlsx]ai_output (4)'!$J$19</c15:f>
                      <c15:dlblFieldTableCache>
                        <c:ptCount val="1"/>
                        <c:pt idx="0">
                          <c:v>2</c:v>
                        </c:pt>
                      </c15:dlblFieldTableCache>
                    </c15:dlblFTEntry>
                  </c15:dlblFieldTable>
                  <c15:showDataLabelsRange val="0"/>
                </c:ext>
                <c:ext xmlns:c16="http://schemas.microsoft.com/office/drawing/2014/chart" uri="{C3380CC4-5D6E-409C-BE32-E72D297353CC}">
                  <c16:uniqueId val="{00000011-FF8B-5F4C-8BBF-ED4DE736661E}"/>
                </c:ext>
              </c:extLst>
            </c:dLbl>
            <c:dLbl>
              <c:idx val="18"/>
              <c:tx>
                <c:strRef>
                  <c:f>'/Users/el1goluj/Documents/ZURICH/PROJECTS/UPMEM/upmem-workloads/Microbenchmarks/AI/[ai_output.xlsx]ai_output (4)'!$J$20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{2624204A-2AD1-494E-9110-7A62758CCE13}</c15:txfldGUID>
                      <c15:f>'/Users/el1goluj/Documents/ZURICH/PROJECTS/UPMEM/upmem-workloads/Microbenchmarks/AI/[ai_output.xlsx]ai_output (4)'!$J$20</c15:f>
                      <c15:dlblFieldTableCache>
                        <c:ptCount val="1"/>
                        <c:pt idx="0">
                          <c:v>3</c:v>
                        </c:pt>
                      </c15:dlblFieldTableCache>
                    </c15:dlblFTEntry>
                  </c15:dlblFieldTable>
                  <c15:showDataLabelsRange val="0"/>
                </c:ext>
                <c:ext xmlns:c16="http://schemas.microsoft.com/office/drawing/2014/chart" uri="{C3380CC4-5D6E-409C-BE32-E72D297353CC}">
                  <c16:uniqueId val="{00000012-FF8B-5F4C-8BBF-ED4DE736661E}"/>
                </c:ext>
              </c:extLst>
            </c:dLbl>
            <c:dLbl>
              <c:idx val="19"/>
              <c:tx>
                <c:strRef>
                  <c:f>'/Users/el1goluj/Documents/ZURICH/PROJECTS/UPMEM/upmem-workloads/Microbenchmarks/AI/[ai_output.xlsx]ai_output (4)'!$J$21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{4CABC66F-8BE9-7C49-A301-D9E636804C87}</c15:txfldGUID>
                      <c15:f>'/Users/el1goluj/Documents/ZURICH/PROJECTS/UPMEM/upmem-workloads/Microbenchmarks/AI/[ai_output.xlsx]ai_output (4)'!$J$21</c15:f>
                      <c15:dlblFieldTableCache>
                        <c:ptCount val="1"/>
                        <c:pt idx="0">
                          <c:v>4</c:v>
                        </c:pt>
                      </c15:dlblFieldTableCache>
                    </c15:dlblFTEntry>
                  </c15:dlblFieldTable>
                  <c15:showDataLabelsRange val="0"/>
                </c:ext>
                <c:ext xmlns:c16="http://schemas.microsoft.com/office/drawing/2014/chart" uri="{C3380CC4-5D6E-409C-BE32-E72D297353CC}">
                  <c16:uniqueId val="{00000013-FF8B-5F4C-8BBF-ED4DE736661E}"/>
                </c:ext>
              </c:extLst>
            </c:dLbl>
            <c:dLbl>
              <c:idx val="20"/>
              <c:tx>
                <c:strRef>
                  <c:f>'/Users/el1goluj/Documents/ZURICH/PROJECTS/UPMEM/upmem-workloads/Microbenchmarks/AI/[ai_output.xlsx]ai_output (4)'!$J$22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{DE68CF25-BD1B-3C42-8DA4-620446A41A47}</c15:txfldGUID>
                      <c15:f>'/Users/el1goluj/Documents/ZURICH/PROJECTS/UPMEM/upmem-workloads/Microbenchmarks/AI/[ai_output.xlsx]ai_output (4)'!$J$22</c15:f>
                      <c15:dlblFieldTableCache>
                        <c:ptCount val="1"/>
                        <c:pt idx="0">
                          <c:v>5</c:v>
                        </c:pt>
                      </c15:dlblFieldTableCache>
                    </c15:dlblFTEntry>
                  </c15:dlblFieldTable>
                  <c15:showDataLabelsRange val="0"/>
                </c:ext>
                <c:ext xmlns:c16="http://schemas.microsoft.com/office/drawing/2014/chart" uri="{C3380CC4-5D6E-409C-BE32-E72D297353CC}">
                  <c16:uniqueId val="{00000014-FF8B-5F4C-8BBF-ED4DE736661E}"/>
                </c:ext>
              </c:extLst>
            </c:dLbl>
            <c:dLbl>
              <c:idx val="21"/>
              <c:tx>
                <c:strRef>
                  <c:f>'/Users/el1goluj/Documents/ZURICH/PROJECTS/UPMEM/upmem-workloads/Microbenchmarks/AI/[ai_output.xlsx]ai_output (4)'!$J$23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{DEEB1CA0-1992-C54C-BF7B-0CFDF99418E1}</c15:txfldGUID>
                      <c15:f>'/Users/el1goluj/Documents/ZURICH/PROJECTS/UPMEM/upmem-workloads/Microbenchmarks/AI/[ai_output.xlsx]ai_output (4)'!$J$23</c15:f>
                      <c15:dlblFieldTableCache>
                        <c:ptCount val="1"/>
                        <c:pt idx="0">
                          <c:v>6</c:v>
                        </c:pt>
                      </c15:dlblFieldTableCache>
                    </c15:dlblFTEntry>
                  </c15:dlblFieldTable>
                  <c15:showDataLabelsRange val="0"/>
                </c:ext>
                <c:ext xmlns:c16="http://schemas.microsoft.com/office/drawing/2014/chart" uri="{C3380CC4-5D6E-409C-BE32-E72D297353CC}">
                  <c16:uniqueId val="{00000015-FF8B-5F4C-8BBF-ED4DE736661E}"/>
                </c:ext>
              </c:extLst>
            </c:dLbl>
            <c:dLbl>
              <c:idx val="22"/>
              <c:tx>
                <c:strRef>
                  <c:f>'/Users/el1goluj/Documents/ZURICH/PROJECTS/UPMEM/upmem-workloads/Microbenchmarks/AI/[ai_output.xlsx]ai_output (4)'!$J$24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{0D289B91-A697-D34A-84B4-1E11A3F71B93}</c15:txfldGUID>
                      <c15:f>'/Users/el1goluj/Documents/ZURICH/PROJECTS/UPMEM/upmem-workloads/Microbenchmarks/AI/[ai_output.xlsx]ai_output (4)'!$J$24</c15:f>
                      <c15:dlblFieldTableCache>
                        <c:ptCount val="1"/>
                        <c:pt idx="0">
                          <c:v>7</c:v>
                        </c:pt>
                      </c15:dlblFieldTableCache>
                    </c15:dlblFTEntry>
                  </c15:dlblFieldTable>
                  <c15:showDataLabelsRange val="0"/>
                </c:ext>
                <c:ext xmlns:c16="http://schemas.microsoft.com/office/drawing/2014/chart" uri="{C3380CC4-5D6E-409C-BE32-E72D297353CC}">
                  <c16:uniqueId val="{00000016-FF8B-5F4C-8BBF-ED4DE736661E}"/>
                </c:ext>
              </c:extLst>
            </c:dLbl>
            <c:dLbl>
              <c:idx val="23"/>
              <c:tx>
                <c:strRef>
                  <c:f>'/Users/el1goluj/Documents/ZURICH/PROJECTS/UPMEM/upmem-workloads/Microbenchmarks/AI/[ai_output.xlsx]ai_output (4)'!$J$25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{2DBF6D21-D7D1-484B-BA5D-EF33AB43FB6E}</c15:txfldGUID>
                      <c15:f>'/Users/el1goluj/Documents/ZURICH/PROJECTS/UPMEM/upmem-workloads/Microbenchmarks/AI/[ai_output.xlsx]ai_output (4)'!$J$25</c15:f>
                      <c15:dlblFieldTableCache>
                        <c:ptCount val="1"/>
                        <c:pt idx="0">
                          <c:v>8</c:v>
                        </c:pt>
                      </c15:dlblFieldTableCache>
                    </c15:dlblFTEntry>
                  </c15:dlblFieldTable>
                  <c15:showDataLabelsRange val="0"/>
                </c:ext>
                <c:ext xmlns:c16="http://schemas.microsoft.com/office/drawing/2014/chart" uri="{C3380CC4-5D6E-409C-BE32-E72D297353CC}">
                  <c16:uniqueId val="{00000017-FF8B-5F4C-8BBF-ED4DE736661E}"/>
                </c:ext>
              </c:extLst>
            </c:dLbl>
            <c:dLbl>
              <c:idx val="24"/>
              <c:tx>
                <c:strRef>
                  <c:f>'/Users/el1goluj/Documents/ZURICH/PROJECTS/UPMEM/upmem-workloads/Microbenchmarks/AI/[ai_output.xlsx]ai_output (4)'!$J$26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{87239FC0-C0B1-7F43-B379-5878EE43B5EA}</c15:txfldGUID>
                      <c15:f>'/Users/el1goluj/Documents/ZURICH/PROJECTS/UPMEM/upmem-workloads/Microbenchmarks/AI/[ai_output.xlsx]ai_output (4)'!$J$26</c15:f>
                      <c15:dlblFieldTableCache>
                        <c:ptCount val="1"/>
                        <c:pt idx="0">
                          <c:v>9</c:v>
                        </c:pt>
                      </c15:dlblFieldTableCache>
                    </c15:dlblFTEntry>
                  </c15:dlblFieldTable>
                  <c15:showDataLabelsRange val="0"/>
                </c:ext>
                <c:ext xmlns:c16="http://schemas.microsoft.com/office/drawing/2014/chart" uri="{C3380CC4-5D6E-409C-BE32-E72D297353CC}">
                  <c16:uniqueId val="{00000018-FF8B-5F4C-8BBF-ED4DE736661E}"/>
                </c:ext>
              </c:extLst>
            </c:dLbl>
            <c:dLbl>
              <c:idx val="25"/>
              <c:tx>
                <c:strRef>
                  <c:f>'/Users/el1goluj/Documents/ZURICH/PROJECTS/UPMEM/upmem-workloads/Microbenchmarks/AI/[ai_output.xlsx]ai_output (4)'!$J$27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{64DF9A53-8433-9640-BFD7-C07E61D1967B}</c15:txfldGUID>
                      <c15:f>'/Users/el1goluj/Documents/ZURICH/PROJECTS/UPMEM/upmem-workloads/Microbenchmarks/AI/[ai_output.xlsx]ai_output (4)'!$J$27</c15:f>
                      <c15:dlblFieldTableCache>
                        <c:ptCount val="1"/>
                        <c:pt idx="0">
                          <c:v>10</c:v>
                        </c:pt>
                      </c15:dlblFieldTableCache>
                    </c15:dlblFTEntry>
                  </c15:dlblFieldTable>
                  <c15:showDataLabelsRange val="0"/>
                </c:ext>
                <c:ext xmlns:c16="http://schemas.microsoft.com/office/drawing/2014/chart" uri="{C3380CC4-5D6E-409C-BE32-E72D297353CC}">
                  <c16:uniqueId val="{00000019-FF8B-5F4C-8BBF-ED4DE736661E}"/>
                </c:ext>
              </c:extLst>
            </c:dLbl>
            <c:dLbl>
              <c:idx val="26"/>
              <c:tx>
                <c:strRef>
                  <c:f>'/Users/el1goluj/Documents/ZURICH/PROJECTS/UPMEM/upmem-workloads/Microbenchmarks/AI/[ai_output.xlsx]ai_output (4)'!$J$28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{F7EFD2FC-E9F5-CC43-AF9D-62D4998D1217}</c15:txfldGUID>
                      <c15:f>'/Users/el1goluj/Documents/ZURICH/PROJECTS/UPMEM/upmem-workloads/Microbenchmarks/AI/[ai_output.xlsx]ai_output (4)'!$J$28</c15:f>
                      <c15:dlblFieldTableCache>
                        <c:ptCount val="1"/>
                        <c:pt idx="0">
                          <c:v>11</c:v>
                        </c:pt>
                      </c15:dlblFieldTableCache>
                    </c15:dlblFTEntry>
                  </c15:dlblFieldTable>
                  <c15:showDataLabelsRange val="0"/>
                </c:ext>
                <c:ext xmlns:c16="http://schemas.microsoft.com/office/drawing/2014/chart" uri="{C3380CC4-5D6E-409C-BE32-E72D297353CC}">
                  <c16:uniqueId val="{0000001A-FF8B-5F4C-8BBF-ED4DE736661E}"/>
                </c:ext>
              </c:extLst>
            </c:dLbl>
            <c:dLbl>
              <c:idx val="27"/>
              <c:tx>
                <c:strRef>
                  <c:f>'/Users/el1goluj/Documents/ZURICH/PROJECTS/UPMEM/upmem-workloads/Microbenchmarks/AI/[ai_output.xlsx]ai_output (4)'!$J$29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{D4C446DB-399F-804B-BA3F-357C6C32C7D8}</c15:txfldGUID>
                      <c15:f>'/Users/el1goluj/Documents/ZURICH/PROJECTS/UPMEM/upmem-workloads/Microbenchmarks/AI/[ai_output.xlsx]ai_output (4)'!$J$29</c15:f>
                      <c15:dlblFieldTableCache>
                        <c:ptCount val="1"/>
                        <c:pt idx="0">
                          <c:v>12</c:v>
                        </c:pt>
                      </c15:dlblFieldTableCache>
                    </c15:dlblFTEntry>
                  </c15:dlblFieldTable>
                  <c15:showDataLabelsRange val="0"/>
                </c:ext>
                <c:ext xmlns:c16="http://schemas.microsoft.com/office/drawing/2014/chart" uri="{C3380CC4-5D6E-409C-BE32-E72D297353CC}">
                  <c16:uniqueId val="{0000001B-FF8B-5F4C-8BBF-ED4DE736661E}"/>
                </c:ext>
              </c:extLst>
            </c:dLbl>
            <c:dLbl>
              <c:idx val="28"/>
              <c:tx>
                <c:strRef>
                  <c:f>'/Users/el1goluj/Documents/ZURICH/PROJECTS/UPMEM/upmem-workloads/Microbenchmarks/AI/[ai_output.xlsx]ai_output (4)'!$J$30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{7F18401F-47FA-B749-9064-A9CE5C10C546}</c15:txfldGUID>
                      <c15:f>'/Users/el1goluj/Documents/ZURICH/PROJECTS/UPMEM/upmem-workloads/Microbenchmarks/AI/[ai_output.xlsx]ai_output (4)'!$J$30</c15:f>
                      <c15:dlblFieldTableCache>
                        <c:ptCount val="1"/>
                        <c:pt idx="0">
                          <c:v>13</c:v>
                        </c:pt>
                      </c15:dlblFieldTableCache>
                    </c15:dlblFTEntry>
                  </c15:dlblFieldTable>
                  <c15:showDataLabelsRange val="0"/>
                </c:ext>
                <c:ext xmlns:c16="http://schemas.microsoft.com/office/drawing/2014/chart" uri="{C3380CC4-5D6E-409C-BE32-E72D297353CC}">
                  <c16:uniqueId val="{0000001C-FF8B-5F4C-8BBF-ED4DE736661E}"/>
                </c:ext>
              </c:extLst>
            </c:dLbl>
            <c:dLbl>
              <c:idx val="29"/>
              <c:tx>
                <c:strRef>
                  <c:f>'/Users/el1goluj/Documents/ZURICH/PROJECTS/UPMEM/upmem-workloads/Microbenchmarks/AI/[ai_output.xlsx]ai_output (4)'!$J$31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{F0ADEAA3-BF8B-B041-81CD-FD22E85D0FAF}</c15:txfldGUID>
                      <c15:f>'/Users/el1goluj/Documents/ZURICH/PROJECTS/UPMEM/upmem-workloads/Microbenchmarks/AI/[ai_output.xlsx]ai_output (4)'!$J$31</c15:f>
                      <c15:dlblFieldTableCache>
                        <c:ptCount val="1"/>
                        <c:pt idx="0">
                          <c:v>14</c:v>
                        </c:pt>
                      </c15:dlblFieldTableCache>
                    </c15:dlblFTEntry>
                  </c15:dlblFieldTable>
                  <c15:showDataLabelsRange val="0"/>
                </c:ext>
                <c:ext xmlns:c16="http://schemas.microsoft.com/office/drawing/2014/chart" uri="{C3380CC4-5D6E-409C-BE32-E72D297353CC}">
                  <c16:uniqueId val="{0000001D-FF8B-5F4C-8BBF-ED4DE736661E}"/>
                </c:ext>
              </c:extLst>
            </c:dLbl>
            <c:dLbl>
              <c:idx val="30"/>
              <c:tx>
                <c:strRef>
                  <c:f>'/Users/el1goluj/Documents/ZURICH/PROJECTS/UPMEM/upmem-workloads/Microbenchmarks/AI/[ai_output.xlsx]ai_output (4)'!$J$32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{3E9BCA8E-05A5-EB4C-AD4C-360E0A028D00}</c15:txfldGUID>
                      <c15:f>'/Users/el1goluj/Documents/ZURICH/PROJECTS/UPMEM/upmem-workloads/Microbenchmarks/AI/[ai_output.xlsx]ai_output (4)'!$J$32</c15:f>
                      <c15:dlblFieldTableCache>
                        <c:ptCount val="1"/>
                        <c:pt idx="0">
                          <c:v>15</c:v>
                        </c:pt>
                      </c15:dlblFieldTableCache>
                    </c15:dlblFTEntry>
                  </c15:dlblFieldTable>
                  <c15:showDataLabelsRange val="0"/>
                </c:ext>
                <c:ext xmlns:c16="http://schemas.microsoft.com/office/drawing/2014/chart" uri="{C3380CC4-5D6E-409C-BE32-E72D297353CC}">
                  <c16:uniqueId val="{0000001E-FF8B-5F4C-8BBF-ED4DE736661E}"/>
                </c:ext>
              </c:extLst>
            </c:dLbl>
            <c:dLbl>
              <c:idx val="31"/>
              <c:tx>
                <c:strRef>
                  <c:f>'/Users/el1goluj/Documents/ZURICH/PROJECTS/UPMEM/upmem-workloads/Microbenchmarks/AI/[ai_output.xlsx]ai_output (4)'!$J$33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{C438E3D5-6632-4A45-BAA6-3C907883CE89}</c15:txfldGUID>
                      <c15:f>'/Users/el1goluj/Documents/ZURICH/PROJECTS/UPMEM/upmem-workloads/Microbenchmarks/AI/[ai_output.xlsx]ai_output (4)'!$J$33</c15:f>
                      <c15:dlblFieldTableCache>
                        <c:ptCount val="1"/>
                        <c:pt idx="0">
                          <c:v>16</c:v>
                        </c:pt>
                      </c15:dlblFieldTableCache>
                    </c15:dlblFTEntry>
                  </c15:dlblFieldTable>
                  <c15:showDataLabelsRange val="0"/>
                </c:ext>
                <c:ext xmlns:c16="http://schemas.microsoft.com/office/drawing/2014/chart" uri="{C3380CC4-5D6E-409C-BE32-E72D297353CC}">
                  <c16:uniqueId val="{0000001F-FF8B-5F4C-8BBF-ED4DE736661E}"/>
                </c:ext>
              </c:extLst>
            </c:dLbl>
            <c:dLbl>
              <c:idx val="32"/>
              <c:tx>
                <c:strRef>
                  <c:f>'/Users/el1goluj/Documents/ZURICH/PROJECTS/UPMEM/upmem-workloads/Microbenchmarks/AI/[ai_output.xlsx]ai_output (4)'!$J$34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{D75E5788-8E5B-7447-8E17-2766765DCDCA}</c15:txfldGUID>
                      <c15:f>'/Users/el1goluj/Documents/ZURICH/PROJECTS/UPMEM/upmem-workloads/Microbenchmarks/AI/[ai_output.xlsx]ai_output (4)'!$J$34</c15:f>
                      <c15:dlblFieldTableCache>
                        <c:ptCount val="1"/>
                        <c:pt idx="0">
                          <c:v>1</c:v>
                        </c:pt>
                      </c15:dlblFieldTableCache>
                    </c15:dlblFTEntry>
                  </c15:dlblFieldTable>
                  <c15:showDataLabelsRange val="0"/>
                </c:ext>
                <c:ext xmlns:c16="http://schemas.microsoft.com/office/drawing/2014/chart" uri="{C3380CC4-5D6E-409C-BE32-E72D297353CC}">
                  <c16:uniqueId val="{00000020-FF8B-5F4C-8BBF-ED4DE736661E}"/>
                </c:ext>
              </c:extLst>
            </c:dLbl>
            <c:dLbl>
              <c:idx val="33"/>
              <c:tx>
                <c:strRef>
                  <c:f>'/Users/el1goluj/Documents/ZURICH/PROJECTS/UPMEM/upmem-workloads/Microbenchmarks/AI/[ai_output.xlsx]ai_output (4)'!$J$35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{E36D33F5-15A3-6E43-8E1D-2BBA42A8EA08}</c15:txfldGUID>
                      <c15:f>'/Users/el1goluj/Documents/ZURICH/PROJECTS/UPMEM/upmem-workloads/Microbenchmarks/AI/[ai_output.xlsx]ai_output (4)'!$J$35</c15:f>
                      <c15:dlblFieldTableCache>
                        <c:ptCount val="1"/>
                        <c:pt idx="0">
                          <c:v>2</c:v>
                        </c:pt>
                      </c15:dlblFieldTableCache>
                    </c15:dlblFTEntry>
                  </c15:dlblFieldTable>
                  <c15:showDataLabelsRange val="0"/>
                </c:ext>
                <c:ext xmlns:c16="http://schemas.microsoft.com/office/drawing/2014/chart" uri="{C3380CC4-5D6E-409C-BE32-E72D297353CC}">
                  <c16:uniqueId val="{00000021-FF8B-5F4C-8BBF-ED4DE736661E}"/>
                </c:ext>
              </c:extLst>
            </c:dLbl>
            <c:dLbl>
              <c:idx val="34"/>
              <c:tx>
                <c:strRef>
                  <c:f>'/Users/el1goluj/Documents/ZURICH/PROJECTS/UPMEM/upmem-workloads/Microbenchmarks/AI/[ai_output.xlsx]ai_output (4)'!$J$36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{C117C2A9-F914-B848-924D-237C00F10379}</c15:txfldGUID>
                      <c15:f>'/Users/el1goluj/Documents/ZURICH/PROJECTS/UPMEM/upmem-workloads/Microbenchmarks/AI/[ai_output.xlsx]ai_output (4)'!$J$36</c15:f>
                      <c15:dlblFieldTableCache>
                        <c:ptCount val="1"/>
                        <c:pt idx="0">
                          <c:v>3</c:v>
                        </c:pt>
                      </c15:dlblFieldTableCache>
                    </c15:dlblFTEntry>
                  </c15:dlblFieldTable>
                  <c15:showDataLabelsRange val="0"/>
                </c:ext>
                <c:ext xmlns:c16="http://schemas.microsoft.com/office/drawing/2014/chart" uri="{C3380CC4-5D6E-409C-BE32-E72D297353CC}">
                  <c16:uniqueId val="{00000022-FF8B-5F4C-8BBF-ED4DE736661E}"/>
                </c:ext>
              </c:extLst>
            </c:dLbl>
            <c:dLbl>
              <c:idx val="35"/>
              <c:tx>
                <c:strRef>
                  <c:f>'/Users/el1goluj/Documents/ZURICH/PROJECTS/UPMEM/upmem-workloads/Microbenchmarks/AI/[ai_output.xlsx]ai_output (4)'!$J$37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{77D6BD91-5268-4A42-B4CC-DED20FC12680}</c15:txfldGUID>
                      <c15:f>'/Users/el1goluj/Documents/ZURICH/PROJECTS/UPMEM/upmem-workloads/Microbenchmarks/AI/[ai_output.xlsx]ai_output (4)'!$J$37</c15:f>
                      <c15:dlblFieldTableCache>
                        <c:ptCount val="1"/>
                        <c:pt idx="0">
                          <c:v>4</c:v>
                        </c:pt>
                      </c15:dlblFieldTableCache>
                    </c15:dlblFTEntry>
                  </c15:dlblFieldTable>
                  <c15:showDataLabelsRange val="0"/>
                </c:ext>
                <c:ext xmlns:c16="http://schemas.microsoft.com/office/drawing/2014/chart" uri="{C3380CC4-5D6E-409C-BE32-E72D297353CC}">
                  <c16:uniqueId val="{00000023-FF8B-5F4C-8BBF-ED4DE736661E}"/>
                </c:ext>
              </c:extLst>
            </c:dLbl>
            <c:dLbl>
              <c:idx val="36"/>
              <c:tx>
                <c:strRef>
                  <c:f>'/Users/el1goluj/Documents/ZURICH/PROJECTS/UPMEM/upmem-workloads/Microbenchmarks/AI/[ai_output.xlsx]ai_output (4)'!$J$38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{AD4B8F6C-78B0-C043-8EF2-6CFC74339C07}</c15:txfldGUID>
                      <c15:f>'/Users/el1goluj/Documents/ZURICH/PROJECTS/UPMEM/upmem-workloads/Microbenchmarks/AI/[ai_output.xlsx]ai_output (4)'!$J$38</c15:f>
                      <c15:dlblFieldTableCache>
                        <c:ptCount val="1"/>
                        <c:pt idx="0">
                          <c:v>5</c:v>
                        </c:pt>
                      </c15:dlblFieldTableCache>
                    </c15:dlblFTEntry>
                  </c15:dlblFieldTable>
                  <c15:showDataLabelsRange val="0"/>
                </c:ext>
                <c:ext xmlns:c16="http://schemas.microsoft.com/office/drawing/2014/chart" uri="{C3380CC4-5D6E-409C-BE32-E72D297353CC}">
                  <c16:uniqueId val="{00000024-FF8B-5F4C-8BBF-ED4DE736661E}"/>
                </c:ext>
              </c:extLst>
            </c:dLbl>
            <c:dLbl>
              <c:idx val="37"/>
              <c:tx>
                <c:strRef>
                  <c:f>'/Users/el1goluj/Documents/ZURICH/PROJECTS/UPMEM/upmem-workloads/Microbenchmarks/AI/[ai_output.xlsx]ai_output (4)'!$J$39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{1E3C09EF-1E8E-3141-824C-0A6CD6997FF1}</c15:txfldGUID>
                      <c15:f>'/Users/el1goluj/Documents/ZURICH/PROJECTS/UPMEM/upmem-workloads/Microbenchmarks/AI/[ai_output.xlsx]ai_output (4)'!$J$39</c15:f>
                      <c15:dlblFieldTableCache>
                        <c:ptCount val="1"/>
                        <c:pt idx="0">
                          <c:v>6</c:v>
                        </c:pt>
                      </c15:dlblFieldTableCache>
                    </c15:dlblFTEntry>
                  </c15:dlblFieldTable>
                  <c15:showDataLabelsRange val="0"/>
                </c:ext>
                <c:ext xmlns:c16="http://schemas.microsoft.com/office/drawing/2014/chart" uri="{C3380CC4-5D6E-409C-BE32-E72D297353CC}">
                  <c16:uniqueId val="{00000025-FF8B-5F4C-8BBF-ED4DE736661E}"/>
                </c:ext>
              </c:extLst>
            </c:dLbl>
            <c:dLbl>
              <c:idx val="38"/>
              <c:tx>
                <c:strRef>
                  <c:f>'/Users/el1goluj/Documents/ZURICH/PROJECTS/UPMEM/upmem-workloads/Microbenchmarks/AI/[ai_output.xlsx]ai_output (4)'!$J$40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{F515D61B-3A8E-604B-8580-30DF80354240}</c15:txfldGUID>
                      <c15:f>'/Users/el1goluj/Documents/ZURICH/PROJECTS/UPMEM/upmem-workloads/Microbenchmarks/AI/[ai_output.xlsx]ai_output (4)'!$J$40</c15:f>
                      <c15:dlblFieldTableCache>
                        <c:ptCount val="1"/>
                        <c:pt idx="0">
                          <c:v>7</c:v>
                        </c:pt>
                      </c15:dlblFieldTableCache>
                    </c15:dlblFTEntry>
                  </c15:dlblFieldTable>
                  <c15:showDataLabelsRange val="0"/>
                </c:ext>
                <c:ext xmlns:c16="http://schemas.microsoft.com/office/drawing/2014/chart" uri="{C3380CC4-5D6E-409C-BE32-E72D297353CC}">
                  <c16:uniqueId val="{00000026-FF8B-5F4C-8BBF-ED4DE736661E}"/>
                </c:ext>
              </c:extLst>
            </c:dLbl>
            <c:dLbl>
              <c:idx val="39"/>
              <c:tx>
                <c:strRef>
                  <c:f>'/Users/el1goluj/Documents/ZURICH/PROJECTS/UPMEM/upmem-workloads/Microbenchmarks/AI/[ai_output.xlsx]ai_output (4)'!$J$41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{C7AE7A03-D28B-9447-9889-6EE0C3F2E8E9}</c15:txfldGUID>
                      <c15:f>'/Users/el1goluj/Documents/ZURICH/PROJECTS/UPMEM/upmem-workloads/Microbenchmarks/AI/[ai_output.xlsx]ai_output (4)'!$J$41</c15:f>
                      <c15:dlblFieldTableCache>
                        <c:ptCount val="1"/>
                        <c:pt idx="0">
                          <c:v>8</c:v>
                        </c:pt>
                      </c15:dlblFieldTableCache>
                    </c15:dlblFTEntry>
                  </c15:dlblFieldTable>
                  <c15:showDataLabelsRange val="0"/>
                </c:ext>
                <c:ext xmlns:c16="http://schemas.microsoft.com/office/drawing/2014/chart" uri="{C3380CC4-5D6E-409C-BE32-E72D297353CC}">
                  <c16:uniqueId val="{00000027-FF8B-5F4C-8BBF-ED4DE736661E}"/>
                </c:ext>
              </c:extLst>
            </c:dLbl>
            <c:dLbl>
              <c:idx val="40"/>
              <c:tx>
                <c:strRef>
                  <c:f>'/Users/el1goluj/Documents/ZURICH/PROJECTS/UPMEM/upmem-workloads/Microbenchmarks/AI/[ai_output.xlsx]ai_output (4)'!$J$42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{E119F0D9-9C60-0C44-932F-879658C41CCB}</c15:txfldGUID>
                      <c15:f>'/Users/el1goluj/Documents/ZURICH/PROJECTS/UPMEM/upmem-workloads/Microbenchmarks/AI/[ai_output.xlsx]ai_output (4)'!$J$42</c15:f>
                      <c15:dlblFieldTableCache>
                        <c:ptCount val="1"/>
                        <c:pt idx="0">
                          <c:v>9</c:v>
                        </c:pt>
                      </c15:dlblFieldTableCache>
                    </c15:dlblFTEntry>
                  </c15:dlblFieldTable>
                  <c15:showDataLabelsRange val="0"/>
                </c:ext>
                <c:ext xmlns:c16="http://schemas.microsoft.com/office/drawing/2014/chart" uri="{C3380CC4-5D6E-409C-BE32-E72D297353CC}">
                  <c16:uniqueId val="{00000028-FF8B-5F4C-8BBF-ED4DE736661E}"/>
                </c:ext>
              </c:extLst>
            </c:dLbl>
            <c:dLbl>
              <c:idx val="41"/>
              <c:tx>
                <c:strRef>
                  <c:f>'/Users/el1goluj/Documents/ZURICH/PROJECTS/UPMEM/upmem-workloads/Microbenchmarks/AI/[ai_output.xlsx]ai_output (4)'!$J$43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{195F5BC6-531F-D841-9CBF-167498FA7CDE}</c15:txfldGUID>
                      <c15:f>'/Users/el1goluj/Documents/ZURICH/PROJECTS/UPMEM/upmem-workloads/Microbenchmarks/AI/[ai_output.xlsx]ai_output (4)'!$J$43</c15:f>
                      <c15:dlblFieldTableCache>
                        <c:ptCount val="1"/>
                        <c:pt idx="0">
                          <c:v>10</c:v>
                        </c:pt>
                      </c15:dlblFieldTableCache>
                    </c15:dlblFTEntry>
                  </c15:dlblFieldTable>
                  <c15:showDataLabelsRange val="0"/>
                </c:ext>
                <c:ext xmlns:c16="http://schemas.microsoft.com/office/drawing/2014/chart" uri="{C3380CC4-5D6E-409C-BE32-E72D297353CC}">
                  <c16:uniqueId val="{00000029-FF8B-5F4C-8BBF-ED4DE736661E}"/>
                </c:ext>
              </c:extLst>
            </c:dLbl>
            <c:dLbl>
              <c:idx val="42"/>
              <c:tx>
                <c:strRef>
                  <c:f>'/Users/el1goluj/Documents/ZURICH/PROJECTS/UPMEM/upmem-workloads/Microbenchmarks/AI/[ai_output.xlsx]ai_output (4)'!$J$44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{A4D25623-0750-BC4A-B78A-030F0AD41141}</c15:txfldGUID>
                      <c15:f>'/Users/el1goluj/Documents/ZURICH/PROJECTS/UPMEM/upmem-workloads/Microbenchmarks/AI/[ai_output.xlsx]ai_output (4)'!$J$44</c15:f>
                      <c15:dlblFieldTableCache>
                        <c:ptCount val="1"/>
                        <c:pt idx="0">
                          <c:v>11</c:v>
                        </c:pt>
                      </c15:dlblFieldTableCache>
                    </c15:dlblFTEntry>
                  </c15:dlblFieldTable>
                  <c15:showDataLabelsRange val="0"/>
                </c:ext>
                <c:ext xmlns:c16="http://schemas.microsoft.com/office/drawing/2014/chart" uri="{C3380CC4-5D6E-409C-BE32-E72D297353CC}">
                  <c16:uniqueId val="{0000002A-FF8B-5F4C-8BBF-ED4DE736661E}"/>
                </c:ext>
              </c:extLst>
            </c:dLbl>
            <c:dLbl>
              <c:idx val="43"/>
              <c:tx>
                <c:strRef>
                  <c:f>'/Users/el1goluj/Documents/ZURICH/PROJECTS/UPMEM/upmem-workloads/Microbenchmarks/AI/[ai_output.xlsx]ai_output (4)'!$J$45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{6376C073-611D-EC4E-9F55-9AF906864017}</c15:txfldGUID>
                      <c15:f>'/Users/el1goluj/Documents/ZURICH/PROJECTS/UPMEM/upmem-workloads/Microbenchmarks/AI/[ai_output.xlsx]ai_output (4)'!$J$45</c15:f>
                      <c15:dlblFieldTableCache>
                        <c:ptCount val="1"/>
                        <c:pt idx="0">
                          <c:v>12</c:v>
                        </c:pt>
                      </c15:dlblFieldTableCache>
                    </c15:dlblFTEntry>
                  </c15:dlblFieldTable>
                  <c15:showDataLabelsRange val="0"/>
                </c:ext>
                <c:ext xmlns:c16="http://schemas.microsoft.com/office/drawing/2014/chart" uri="{C3380CC4-5D6E-409C-BE32-E72D297353CC}">
                  <c16:uniqueId val="{0000002B-FF8B-5F4C-8BBF-ED4DE736661E}"/>
                </c:ext>
              </c:extLst>
            </c:dLbl>
            <c:dLbl>
              <c:idx val="44"/>
              <c:tx>
                <c:strRef>
                  <c:f>'/Users/el1goluj/Documents/ZURICH/PROJECTS/UPMEM/upmem-workloads/Microbenchmarks/AI/[ai_output.xlsx]ai_output (4)'!$J$46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{4000282D-DB02-5A4E-A8CC-094CC25DFA87}</c15:txfldGUID>
                      <c15:f>'/Users/el1goluj/Documents/ZURICH/PROJECTS/UPMEM/upmem-workloads/Microbenchmarks/AI/[ai_output.xlsx]ai_output (4)'!$J$46</c15:f>
                      <c15:dlblFieldTableCache>
                        <c:ptCount val="1"/>
                        <c:pt idx="0">
                          <c:v>13</c:v>
                        </c:pt>
                      </c15:dlblFieldTableCache>
                    </c15:dlblFTEntry>
                  </c15:dlblFieldTable>
                  <c15:showDataLabelsRange val="0"/>
                </c:ext>
                <c:ext xmlns:c16="http://schemas.microsoft.com/office/drawing/2014/chart" uri="{C3380CC4-5D6E-409C-BE32-E72D297353CC}">
                  <c16:uniqueId val="{0000002C-FF8B-5F4C-8BBF-ED4DE736661E}"/>
                </c:ext>
              </c:extLst>
            </c:dLbl>
            <c:dLbl>
              <c:idx val="45"/>
              <c:tx>
                <c:strRef>
                  <c:f>'/Users/el1goluj/Documents/ZURICH/PROJECTS/UPMEM/upmem-workloads/Microbenchmarks/AI/[ai_output.xlsx]ai_output (4)'!$J$47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{AD8BBB77-B828-B746-A7EC-640FE6658772}</c15:txfldGUID>
                      <c15:f>'/Users/el1goluj/Documents/ZURICH/PROJECTS/UPMEM/upmem-workloads/Microbenchmarks/AI/[ai_output.xlsx]ai_output (4)'!$J$47</c15:f>
                      <c15:dlblFieldTableCache>
                        <c:ptCount val="1"/>
                        <c:pt idx="0">
                          <c:v>14</c:v>
                        </c:pt>
                      </c15:dlblFieldTableCache>
                    </c15:dlblFTEntry>
                  </c15:dlblFieldTable>
                  <c15:showDataLabelsRange val="0"/>
                </c:ext>
                <c:ext xmlns:c16="http://schemas.microsoft.com/office/drawing/2014/chart" uri="{C3380CC4-5D6E-409C-BE32-E72D297353CC}">
                  <c16:uniqueId val="{0000002D-FF8B-5F4C-8BBF-ED4DE736661E}"/>
                </c:ext>
              </c:extLst>
            </c:dLbl>
            <c:dLbl>
              <c:idx val="46"/>
              <c:tx>
                <c:strRef>
                  <c:f>'/Users/el1goluj/Documents/ZURICH/PROJECTS/UPMEM/upmem-workloads/Microbenchmarks/AI/[ai_output.xlsx]ai_output (4)'!$J$48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{771DEE23-0971-8C46-B2A3-303F966B19DA}</c15:txfldGUID>
                      <c15:f>'/Users/el1goluj/Documents/ZURICH/PROJECTS/UPMEM/upmem-workloads/Microbenchmarks/AI/[ai_output.xlsx]ai_output (4)'!$J$48</c15:f>
                      <c15:dlblFieldTableCache>
                        <c:ptCount val="1"/>
                        <c:pt idx="0">
                          <c:v>15</c:v>
                        </c:pt>
                      </c15:dlblFieldTableCache>
                    </c15:dlblFTEntry>
                  </c15:dlblFieldTable>
                  <c15:showDataLabelsRange val="0"/>
                </c:ext>
                <c:ext xmlns:c16="http://schemas.microsoft.com/office/drawing/2014/chart" uri="{C3380CC4-5D6E-409C-BE32-E72D297353CC}">
                  <c16:uniqueId val="{0000002E-FF8B-5F4C-8BBF-ED4DE736661E}"/>
                </c:ext>
              </c:extLst>
            </c:dLbl>
            <c:dLbl>
              <c:idx val="47"/>
              <c:tx>
                <c:strRef>
                  <c:f>'/Users/el1goluj/Documents/ZURICH/PROJECTS/UPMEM/upmem-workloads/Microbenchmarks/AI/[ai_output.xlsx]ai_output (4)'!$J$49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{C56F20CF-2F05-DC4A-8142-9A33E55BFDEC}</c15:txfldGUID>
                      <c15:f>'/Users/el1goluj/Documents/ZURICH/PROJECTS/UPMEM/upmem-workloads/Microbenchmarks/AI/[ai_output.xlsx]ai_output (4)'!$J$49</c15:f>
                      <c15:dlblFieldTableCache>
                        <c:ptCount val="1"/>
                        <c:pt idx="0">
                          <c:v>16</c:v>
                        </c:pt>
                      </c15:dlblFieldTableCache>
                    </c15:dlblFTEntry>
                  </c15:dlblFieldTable>
                  <c15:showDataLabelsRange val="0"/>
                </c:ext>
                <c:ext xmlns:c16="http://schemas.microsoft.com/office/drawing/2014/chart" uri="{C3380CC4-5D6E-409C-BE32-E72D297353CC}">
                  <c16:uniqueId val="{0000002F-FF8B-5F4C-8BBF-ED4DE736661E}"/>
                </c:ext>
              </c:extLst>
            </c:dLbl>
            <c:dLbl>
              <c:idx val="48"/>
              <c:tx>
                <c:strRef>
                  <c:f>'/Users/el1goluj/Documents/ZURICH/PROJECTS/UPMEM/upmem-workloads/Microbenchmarks/AI/[ai_output.xlsx]ai_output (4)'!$J$50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{22961E3A-F895-E34C-B326-DEA91FEF4EE8}</c15:txfldGUID>
                      <c15:f>'/Users/el1goluj/Documents/ZURICH/PROJECTS/UPMEM/upmem-workloads/Microbenchmarks/AI/[ai_output.xlsx]ai_output (4)'!$J$50</c15:f>
                      <c15:dlblFieldTableCache>
                        <c:ptCount val="1"/>
                        <c:pt idx="0">
                          <c:v>1</c:v>
                        </c:pt>
                      </c15:dlblFieldTableCache>
                    </c15:dlblFTEntry>
                  </c15:dlblFieldTable>
                  <c15:showDataLabelsRange val="0"/>
                </c:ext>
                <c:ext xmlns:c16="http://schemas.microsoft.com/office/drawing/2014/chart" uri="{C3380CC4-5D6E-409C-BE32-E72D297353CC}">
                  <c16:uniqueId val="{00000030-FF8B-5F4C-8BBF-ED4DE736661E}"/>
                </c:ext>
              </c:extLst>
            </c:dLbl>
            <c:dLbl>
              <c:idx val="49"/>
              <c:tx>
                <c:strRef>
                  <c:f>'/Users/el1goluj/Documents/ZURICH/PROJECTS/UPMEM/upmem-workloads/Microbenchmarks/AI/[ai_output.xlsx]ai_output (4)'!$J$51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{C213441B-2CFC-964E-B33F-D41A06AC7FDA}</c15:txfldGUID>
                      <c15:f>'/Users/el1goluj/Documents/ZURICH/PROJECTS/UPMEM/upmem-workloads/Microbenchmarks/AI/[ai_output.xlsx]ai_output (4)'!$J$51</c15:f>
                      <c15:dlblFieldTableCache>
                        <c:ptCount val="1"/>
                        <c:pt idx="0">
                          <c:v>2</c:v>
                        </c:pt>
                      </c15:dlblFieldTableCache>
                    </c15:dlblFTEntry>
                  </c15:dlblFieldTable>
                  <c15:showDataLabelsRange val="0"/>
                </c:ext>
                <c:ext xmlns:c16="http://schemas.microsoft.com/office/drawing/2014/chart" uri="{C3380CC4-5D6E-409C-BE32-E72D297353CC}">
                  <c16:uniqueId val="{00000031-FF8B-5F4C-8BBF-ED4DE736661E}"/>
                </c:ext>
              </c:extLst>
            </c:dLbl>
            <c:dLbl>
              <c:idx val="50"/>
              <c:tx>
                <c:strRef>
                  <c:f>'/Users/el1goluj/Documents/ZURICH/PROJECTS/UPMEM/upmem-workloads/Microbenchmarks/AI/[ai_output.xlsx]ai_output (4)'!$J$52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{1B91B722-02FF-A241-8527-58588846324C}</c15:txfldGUID>
                      <c15:f>'/Users/el1goluj/Documents/ZURICH/PROJECTS/UPMEM/upmem-workloads/Microbenchmarks/AI/[ai_output.xlsx]ai_output (4)'!$J$52</c15:f>
                      <c15:dlblFieldTableCache>
                        <c:ptCount val="1"/>
                        <c:pt idx="0">
                          <c:v>3</c:v>
                        </c:pt>
                      </c15:dlblFieldTableCache>
                    </c15:dlblFTEntry>
                  </c15:dlblFieldTable>
                  <c15:showDataLabelsRange val="0"/>
                </c:ext>
                <c:ext xmlns:c16="http://schemas.microsoft.com/office/drawing/2014/chart" uri="{C3380CC4-5D6E-409C-BE32-E72D297353CC}">
                  <c16:uniqueId val="{00000032-FF8B-5F4C-8BBF-ED4DE736661E}"/>
                </c:ext>
              </c:extLst>
            </c:dLbl>
            <c:dLbl>
              <c:idx val="51"/>
              <c:tx>
                <c:strRef>
                  <c:f>'/Users/el1goluj/Documents/ZURICH/PROJECTS/UPMEM/upmem-workloads/Microbenchmarks/AI/[ai_output.xlsx]ai_output (4)'!$J$53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{2C4BDD7A-E678-C54B-AE31-3C257D4986E0}</c15:txfldGUID>
                      <c15:f>'/Users/el1goluj/Documents/ZURICH/PROJECTS/UPMEM/upmem-workloads/Microbenchmarks/AI/[ai_output.xlsx]ai_output (4)'!$J$53</c15:f>
                      <c15:dlblFieldTableCache>
                        <c:ptCount val="1"/>
                        <c:pt idx="0">
                          <c:v>4</c:v>
                        </c:pt>
                      </c15:dlblFieldTableCache>
                    </c15:dlblFTEntry>
                  </c15:dlblFieldTable>
                  <c15:showDataLabelsRange val="0"/>
                </c:ext>
                <c:ext xmlns:c16="http://schemas.microsoft.com/office/drawing/2014/chart" uri="{C3380CC4-5D6E-409C-BE32-E72D297353CC}">
                  <c16:uniqueId val="{00000033-FF8B-5F4C-8BBF-ED4DE736661E}"/>
                </c:ext>
              </c:extLst>
            </c:dLbl>
            <c:dLbl>
              <c:idx val="52"/>
              <c:tx>
                <c:strRef>
                  <c:f>'/Users/el1goluj/Documents/ZURICH/PROJECTS/UPMEM/upmem-workloads/Microbenchmarks/AI/[ai_output.xlsx]ai_output (4)'!$J$54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{31F2ED5F-6064-CB43-9F6B-272F498F79A8}</c15:txfldGUID>
                      <c15:f>'/Users/el1goluj/Documents/ZURICH/PROJECTS/UPMEM/upmem-workloads/Microbenchmarks/AI/[ai_output.xlsx]ai_output (4)'!$J$54</c15:f>
                      <c15:dlblFieldTableCache>
                        <c:ptCount val="1"/>
                        <c:pt idx="0">
                          <c:v>5</c:v>
                        </c:pt>
                      </c15:dlblFieldTableCache>
                    </c15:dlblFTEntry>
                  </c15:dlblFieldTable>
                  <c15:showDataLabelsRange val="0"/>
                </c:ext>
                <c:ext xmlns:c16="http://schemas.microsoft.com/office/drawing/2014/chart" uri="{C3380CC4-5D6E-409C-BE32-E72D297353CC}">
                  <c16:uniqueId val="{00000034-FF8B-5F4C-8BBF-ED4DE736661E}"/>
                </c:ext>
              </c:extLst>
            </c:dLbl>
            <c:dLbl>
              <c:idx val="53"/>
              <c:tx>
                <c:strRef>
                  <c:f>'/Users/el1goluj/Documents/ZURICH/PROJECTS/UPMEM/upmem-workloads/Microbenchmarks/AI/[ai_output.xlsx]ai_output (4)'!$J$55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{2A867B24-FF60-3947-991B-14557C22FE52}</c15:txfldGUID>
                      <c15:f>'/Users/el1goluj/Documents/ZURICH/PROJECTS/UPMEM/upmem-workloads/Microbenchmarks/AI/[ai_output.xlsx]ai_output (4)'!$J$55</c15:f>
                      <c15:dlblFieldTableCache>
                        <c:ptCount val="1"/>
                        <c:pt idx="0">
                          <c:v>6</c:v>
                        </c:pt>
                      </c15:dlblFieldTableCache>
                    </c15:dlblFTEntry>
                  </c15:dlblFieldTable>
                  <c15:showDataLabelsRange val="0"/>
                </c:ext>
                <c:ext xmlns:c16="http://schemas.microsoft.com/office/drawing/2014/chart" uri="{C3380CC4-5D6E-409C-BE32-E72D297353CC}">
                  <c16:uniqueId val="{00000035-FF8B-5F4C-8BBF-ED4DE736661E}"/>
                </c:ext>
              </c:extLst>
            </c:dLbl>
            <c:dLbl>
              <c:idx val="54"/>
              <c:tx>
                <c:strRef>
                  <c:f>'/Users/el1goluj/Documents/ZURICH/PROJECTS/UPMEM/upmem-workloads/Microbenchmarks/AI/[ai_output.xlsx]ai_output (4)'!$J$56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{BF5E6A02-B3C3-8E43-80DA-9BCC48B6BE09}</c15:txfldGUID>
                      <c15:f>'/Users/el1goluj/Documents/ZURICH/PROJECTS/UPMEM/upmem-workloads/Microbenchmarks/AI/[ai_output.xlsx]ai_output (4)'!$J$56</c15:f>
                      <c15:dlblFieldTableCache>
                        <c:ptCount val="1"/>
                        <c:pt idx="0">
                          <c:v>7</c:v>
                        </c:pt>
                      </c15:dlblFieldTableCache>
                    </c15:dlblFTEntry>
                  </c15:dlblFieldTable>
                  <c15:showDataLabelsRange val="0"/>
                </c:ext>
                <c:ext xmlns:c16="http://schemas.microsoft.com/office/drawing/2014/chart" uri="{C3380CC4-5D6E-409C-BE32-E72D297353CC}">
                  <c16:uniqueId val="{00000036-FF8B-5F4C-8BBF-ED4DE736661E}"/>
                </c:ext>
              </c:extLst>
            </c:dLbl>
            <c:dLbl>
              <c:idx val="55"/>
              <c:tx>
                <c:strRef>
                  <c:f>'/Users/el1goluj/Documents/ZURICH/PROJECTS/UPMEM/upmem-workloads/Microbenchmarks/AI/[ai_output.xlsx]ai_output (4)'!$J$57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{5F1B4D62-9E2A-9649-B459-7650543234D4}</c15:txfldGUID>
                      <c15:f>'/Users/el1goluj/Documents/ZURICH/PROJECTS/UPMEM/upmem-workloads/Microbenchmarks/AI/[ai_output.xlsx]ai_output (4)'!$J$57</c15:f>
                      <c15:dlblFieldTableCache>
                        <c:ptCount val="1"/>
                        <c:pt idx="0">
                          <c:v>8</c:v>
                        </c:pt>
                      </c15:dlblFieldTableCache>
                    </c15:dlblFTEntry>
                  </c15:dlblFieldTable>
                  <c15:showDataLabelsRange val="0"/>
                </c:ext>
                <c:ext xmlns:c16="http://schemas.microsoft.com/office/drawing/2014/chart" uri="{C3380CC4-5D6E-409C-BE32-E72D297353CC}">
                  <c16:uniqueId val="{00000037-FF8B-5F4C-8BBF-ED4DE736661E}"/>
                </c:ext>
              </c:extLst>
            </c:dLbl>
            <c:dLbl>
              <c:idx val="56"/>
              <c:tx>
                <c:strRef>
                  <c:f>'/Users/el1goluj/Documents/ZURICH/PROJECTS/UPMEM/upmem-workloads/Microbenchmarks/AI/[ai_output.xlsx]ai_output (4)'!$J$58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{958314F0-F4DD-BA4B-A4A8-31980850FC50}</c15:txfldGUID>
                      <c15:f>'/Users/el1goluj/Documents/ZURICH/PROJECTS/UPMEM/upmem-workloads/Microbenchmarks/AI/[ai_output.xlsx]ai_output (4)'!$J$58</c15:f>
                      <c15:dlblFieldTableCache>
                        <c:ptCount val="1"/>
                        <c:pt idx="0">
                          <c:v>9</c:v>
                        </c:pt>
                      </c15:dlblFieldTableCache>
                    </c15:dlblFTEntry>
                  </c15:dlblFieldTable>
                  <c15:showDataLabelsRange val="0"/>
                </c:ext>
                <c:ext xmlns:c16="http://schemas.microsoft.com/office/drawing/2014/chart" uri="{C3380CC4-5D6E-409C-BE32-E72D297353CC}">
                  <c16:uniqueId val="{00000038-FF8B-5F4C-8BBF-ED4DE736661E}"/>
                </c:ext>
              </c:extLst>
            </c:dLbl>
            <c:dLbl>
              <c:idx val="57"/>
              <c:tx>
                <c:strRef>
                  <c:f>'/Users/el1goluj/Documents/ZURICH/PROJECTS/UPMEM/upmem-workloads/Microbenchmarks/AI/[ai_output.xlsx]ai_output (4)'!$J$59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{C324595B-0867-5340-8DE6-333DAB54BE85}</c15:txfldGUID>
                      <c15:f>'/Users/el1goluj/Documents/ZURICH/PROJECTS/UPMEM/upmem-workloads/Microbenchmarks/AI/[ai_output.xlsx]ai_output (4)'!$J$59</c15:f>
                      <c15:dlblFieldTableCache>
                        <c:ptCount val="1"/>
                        <c:pt idx="0">
                          <c:v>10</c:v>
                        </c:pt>
                      </c15:dlblFieldTableCache>
                    </c15:dlblFTEntry>
                  </c15:dlblFieldTable>
                  <c15:showDataLabelsRange val="0"/>
                </c:ext>
                <c:ext xmlns:c16="http://schemas.microsoft.com/office/drawing/2014/chart" uri="{C3380CC4-5D6E-409C-BE32-E72D297353CC}">
                  <c16:uniqueId val="{00000039-FF8B-5F4C-8BBF-ED4DE736661E}"/>
                </c:ext>
              </c:extLst>
            </c:dLbl>
            <c:dLbl>
              <c:idx val="58"/>
              <c:tx>
                <c:strRef>
                  <c:f>'/Users/el1goluj/Documents/ZURICH/PROJECTS/UPMEM/upmem-workloads/Microbenchmarks/AI/[ai_output.xlsx]ai_output (4)'!$J$60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{5281BA69-997B-8449-B82F-D5F2DFCBF3E1}</c15:txfldGUID>
                      <c15:f>'/Users/el1goluj/Documents/ZURICH/PROJECTS/UPMEM/upmem-workloads/Microbenchmarks/AI/[ai_output.xlsx]ai_output (4)'!$J$60</c15:f>
                      <c15:dlblFieldTableCache>
                        <c:ptCount val="1"/>
                        <c:pt idx="0">
                          <c:v>11</c:v>
                        </c:pt>
                      </c15:dlblFieldTableCache>
                    </c15:dlblFTEntry>
                  </c15:dlblFieldTable>
                  <c15:showDataLabelsRange val="0"/>
                </c:ext>
                <c:ext xmlns:c16="http://schemas.microsoft.com/office/drawing/2014/chart" uri="{C3380CC4-5D6E-409C-BE32-E72D297353CC}">
                  <c16:uniqueId val="{0000003A-FF8B-5F4C-8BBF-ED4DE736661E}"/>
                </c:ext>
              </c:extLst>
            </c:dLbl>
            <c:dLbl>
              <c:idx val="59"/>
              <c:tx>
                <c:strRef>
                  <c:f>'/Users/el1goluj/Documents/ZURICH/PROJECTS/UPMEM/upmem-workloads/Microbenchmarks/AI/[ai_output.xlsx]ai_output (4)'!$J$61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{BC7EA3B3-B91A-844E-832F-99BAD96CC835}</c15:txfldGUID>
                      <c15:f>'/Users/el1goluj/Documents/ZURICH/PROJECTS/UPMEM/upmem-workloads/Microbenchmarks/AI/[ai_output.xlsx]ai_output (4)'!$J$61</c15:f>
                      <c15:dlblFieldTableCache>
                        <c:ptCount val="1"/>
                        <c:pt idx="0">
                          <c:v>12</c:v>
                        </c:pt>
                      </c15:dlblFieldTableCache>
                    </c15:dlblFTEntry>
                  </c15:dlblFieldTable>
                  <c15:showDataLabelsRange val="0"/>
                </c:ext>
                <c:ext xmlns:c16="http://schemas.microsoft.com/office/drawing/2014/chart" uri="{C3380CC4-5D6E-409C-BE32-E72D297353CC}">
                  <c16:uniqueId val="{0000003B-FF8B-5F4C-8BBF-ED4DE736661E}"/>
                </c:ext>
              </c:extLst>
            </c:dLbl>
            <c:dLbl>
              <c:idx val="60"/>
              <c:tx>
                <c:strRef>
                  <c:f>'/Users/el1goluj/Documents/ZURICH/PROJECTS/UPMEM/upmem-workloads/Microbenchmarks/AI/[ai_output.xlsx]ai_output (4)'!$J$62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{FAE83535-F158-474B-8930-7BD934CDD728}</c15:txfldGUID>
                      <c15:f>'/Users/el1goluj/Documents/ZURICH/PROJECTS/UPMEM/upmem-workloads/Microbenchmarks/AI/[ai_output.xlsx]ai_output (4)'!$J$62</c15:f>
                      <c15:dlblFieldTableCache>
                        <c:ptCount val="1"/>
                        <c:pt idx="0">
                          <c:v>13</c:v>
                        </c:pt>
                      </c15:dlblFieldTableCache>
                    </c15:dlblFTEntry>
                  </c15:dlblFieldTable>
                  <c15:showDataLabelsRange val="0"/>
                </c:ext>
                <c:ext xmlns:c16="http://schemas.microsoft.com/office/drawing/2014/chart" uri="{C3380CC4-5D6E-409C-BE32-E72D297353CC}">
                  <c16:uniqueId val="{0000003C-FF8B-5F4C-8BBF-ED4DE736661E}"/>
                </c:ext>
              </c:extLst>
            </c:dLbl>
            <c:dLbl>
              <c:idx val="61"/>
              <c:tx>
                <c:strRef>
                  <c:f>'/Users/el1goluj/Documents/ZURICH/PROJECTS/UPMEM/upmem-workloads/Microbenchmarks/AI/[ai_output.xlsx]ai_output (4)'!$J$63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{BEF0FEA4-FDE8-CA42-8076-5866198A7122}</c15:txfldGUID>
                      <c15:f>'/Users/el1goluj/Documents/ZURICH/PROJECTS/UPMEM/upmem-workloads/Microbenchmarks/AI/[ai_output.xlsx]ai_output (4)'!$J$63</c15:f>
                      <c15:dlblFieldTableCache>
                        <c:ptCount val="1"/>
                        <c:pt idx="0">
                          <c:v>14</c:v>
                        </c:pt>
                      </c15:dlblFieldTableCache>
                    </c15:dlblFTEntry>
                  </c15:dlblFieldTable>
                  <c15:showDataLabelsRange val="0"/>
                </c:ext>
                <c:ext xmlns:c16="http://schemas.microsoft.com/office/drawing/2014/chart" uri="{C3380CC4-5D6E-409C-BE32-E72D297353CC}">
                  <c16:uniqueId val="{0000003D-FF8B-5F4C-8BBF-ED4DE736661E}"/>
                </c:ext>
              </c:extLst>
            </c:dLbl>
            <c:dLbl>
              <c:idx val="62"/>
              <c:tx>
                <c:strRef>
                  <c:f>'/Users/el1goluj/Documents/ZURICH/PROJECTS/UPMEM/upmem-workloads/Microbenchmarks/AI/[ai_output.xlsx]ai_output (4)'!$J$64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{45EBFEF5-0891-1442-AA68-1F1AC766A5F5}</c15:txfldGUID>
                      <c15:f>'/Users/el1goluj/Documents/ZURICH/PROJECTS/UPMEM/upmem-workloads/Microbenchmarks/AI/[ai_output.xlsx]ai_output (4)'!$J$64</c15:f>
                      <c15:dlblFieldTableCache>
                        <c:ptCount val="1"/>
                        <c:pt idx="0">
                          <c:v>15</c:v>
                        </c:pt>
                      </c15:dlblFieldTableCache>
                    </c15:dlblFTEntry>
                  </c15:dlblFieldTable>
                  <c15:showDataLabelsRange val="0"/>
                </c:ext>
                <c:ext xmlns:c16="http://schemas.microsoft.com/office/drawing/2014/chart" uri="{C3380CC4-5D6E-409C-BE32-E72D297353CC}">
                  <c16:uniqueId val="{0000003E-FF8B-5F4C-8BBF-ED4DE736661E}"/>
                </c:ext>
              </c:extLst>
            </c:dLbl>
            <c:dLbl>
              <c:idx val="63"/>
              <c:tx>
                <c:strRef>
                  <c:f>'/Users/el1goluj/Documents/ZURICH/PROJECTS/UPMEM/upmem-workloads/Microbenchmarks/AI/[ai_output.xlsx]ai_output (4)'!$J$65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{6D7E7F4F-B9D2-764E-9E52-8687B24A082C}</c15:txfldGUID>
                      <c15:f>'/Users/el1goluj/Documents/ZURICH/PROJECTS/UPMEM/upmem-workloads/Microbenchmarks/AI/[ai_output.xlsx]ai_output (4)'!$J$65</c15:f>
                      <c15:dlblFieldTableCache>
                        <c:ptCount val="1"/>
                        <c:pt idx="0">
                          <c:v>16</c:v>
                        </c:pt>
                      </c15:dlblFieldTableCache>
                    </c15:dlblFTEntry>
                  </c15:dlblFieldTable>
                  <c15:showDataLabelsRange val="0"/>
                </c:ext>
                <c:ext xmlns:c16="http://schemas.microsoft.com/office/drawing/2014/chart" uri="{C3380CC4-5D6E-409C-BE32-E72D297353CC}">
                  <c16:uniqueId val="{0000003F-FF8B-5F4C-8BBF-ED4DE736661E}"/>
                </c:ext>
              </c:extLst>
            </c:dLbl>
            <c:dLbl>
              <c:idx val="64"/>
              <c:tx>
                <c:strRef>
                  <c:f>'/Users/el1goluj/Documents/ZURICH/PROJECTS/UPMEM/upmem-workloads/Microbenchmarks/AI/[ai_output.xlsx]ai_output (4)'!$J$66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{E1B25109-CAAF-BD4E-9EEC-6858E9FBB00C}</c15:txfldGUID>
                      <c15:f>'/Users/el1goluj/Documents/ZURICH/PROJECTS/UPMEM/upmem-workloads/Microbenchmarks/AI/[ai_output.xlsx]ai_output (4)'!$J$66</c15:f>
                      <c15:dlblFieldTableCache>
                        <c:ptCount val="1"/>
                        <c:pt idx="0">
                          <c:v>1</c:v>
                        </c:pt>
                      </c15:dlblFieldTableCache>
                    </c15:dlblFTEntry>
                  </c15:dlblFieldTable>
                  <c15:showDataLabelsRange val="0"/>
                </c:ext>
                <c:ext xmlns:c16="http://schemas.microsoft.com/office/drawing/2014/chart" uri="{C3380CC4-5D6E-409C-BE32-E72D297353CC}">
                  <c16:uniqueId val="{00000040-FF8B-5F4C-8BBF-ED4DE736661E}"/>
                </c:ext>
              </c:extLst>
            </c:dLbl>
            <c:dLbl>
              <c:idx val="65"/>
              <c:tx>
                <c:strRef>
                  <c:f>'/Users/el1goluj/Documents/ZURICH/PROJECTS/UPMEM/upmem-workloads/Microbenchmarks/AI/[ai_output.xlsx]ai_output (4)'!$J$67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{B6497221-A0BF-E146-B051-5759E431A720}</c15:txfldGUID>
                      <c15:f>'/Users/el1goluj/Documents/ZURICH/PROJECTS/UPMEM/upmem-workloads/Microbenchmarks/AI/[ai_output.xlsx]ai_output (4)'!$J$67</c15:f>
                      <c15:dlblFieldTableCache>
                        <c:ptCount val="1"/>
                        <c:pt idx="0">
                          <c:v>2</c:v>
                        </c:pt>
                      </c15:dlblFieldTableCache>
                    </c15:dlblFTEntry>
                  </c15:dlblFieldTable>
                  <c15:showDataLabelsRange val="0"/>
                </c:ext>
                <c:ext xmlns:c16="http://schemas.microsoft.com/office/drawing/2014/chart" uri="{C3380CC4-5D6E-409C-BE32-E72D297353CC}">
                  <c16:uniqueId val="{00000041-FF8B-5F4C-8BBF-ED4DE736661E}"/>
                </c:ext>
              </c:extLst>
            </c:dLbl>
            <c:dLbl>
              <c:idx val="66"/>
              <c:tx>
                <c:strRef>
                  <c:f>'/Users/el1goluj/Documents/ZURICH/PROJECTS/UPMEM/upmem-workloads/Microbenchmarks/AI/[ai_output.xlsx]ai_output (4)'!$J$68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{C8661C3E-3BD5-0C49-A6B8-B1D31CAABDE4}</c15:txfldGUID>
                      <c15:f>'/Users/el1goluj/Documents/ZURICH/PROJECTS/UPMEM/upmem-workloads/Microbenchmarks/AI/[ai_output.xlsx]ai_output (4)'!$J$68</c15:f>
                      <c15:dlblFieldTableCache>
                        <c:ptCount val="1"/>
                        <c:pt idx="0">
                          <c:v>3</c:v>
                        </c:pt>
                      </c15:dlblFieldTableCache>
                    </c15:dlblFTEntry>
                  </c15:dlblFieldTable>
                  <c15:showDataLabelsRange val="0"/>
                </c:ext>
                <c:ext xmlns:c16="http://schemas.microsoft.com/office/drawing/2014/chart" uri="{C3380CC4-5D6E-409C-BE32-E72D297353CC}">
                  <c16:uniqueId val="{00000042-FF8B-5F4C-8BBF-ED4DE736661E}"/>
                </c:ext>
              </c:extLst>
            </c:dLbl>
            <c:dLbl>
              <c:idx val="67"/>
              <c:tx>
                <c:strRef>
                  <c:f>'/Users/el1goluj/Documents/ZURICH/PROJECTS/UPMEM/upmem-workloads/Microbenchmarks/AI/[ai_output.xlsx]ai_output (4)'!$J$69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{6B57F46B-5A83-E94F-AF7B-216261CE35DA}</c15:txfldGUID>
                      <c15:f>'/Users/el1goluj/Documents/ZURICH/PROJECTS/UPMEM/upmem-workloads/Microbenchmarks/AI/[ai_output.xlsx]ai_output (4)'!$J$69</c15:f>
                      <c15:dlblFieldTableCache>
                        <c:ptCount val="1"/>
                        <c:pt idx="0">
                          <c:v>4</c:v>
                        </c:pt>
                      </c15:dlblFieldTableCache>
                    </c15:dlblFTEntry>
                  </c15:dlblFieldTable>
                  <c15:showDataLabelsRange val="0"/>
                </c:ext>
                <c:ext xmlns:c16="http://schemas.microsoft.com/office/drawing/2014/chart" uri="{C3380CC4-5D6E-409C-BE32-E72D297353CC}">
                  <c16:uniqueId val="{00000043-FF8B-5F4C-8BBF-ED4DE736661E}"/>
                </c:ext>
              </c:extLst>
            </c:dLbl>
            <c:dLbl>
              <c:idx val="68"/>
              <c:tx>
                <c:strRef>
                  <c:f>'/Users/el1goluj/Documents/ZURICH/PROJECTS/UPMEM/upmem-workloads/Microbenchmarks/AI/[ai_output.xlsx]ai_output (4)'!$J$70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{6EC8ECEE-D0CC-4A42-AE0E-71C7105435CF}</c15:txfldGUID>
                      <c15:f>'/Users/el1goluj/Documents/ZURICH/PROJECTS/UPMEM/upmem-workloads/Microbenchmarks/AI/[ai_output.xlsx]ai_output (4)'!$J$70</c15:f>
                      <c15:dlblFieldTableCache>
                        <c:ptCount val="1"/>
                        <c:pt idx="0">
                          <c:v>5</c:v>
                        </c:pt>
                      </c15:dlblFieldTableCache>
                    </c15:dlblFTEntry>
                  </c15:dlblFieldTable>
                  <c15:showDataLabelsRange val="0"/>
                </c:ext>
                <c:ext xmlns:c16="http://schemas.microsoft.com/office/drawing/2014/chart" uri="{C3380CC4-5D6E-409C-BE32-E72D297353CC}">
                  <c16:uniqueId val="{00000044-FF8B-5F4C-8BBF-ED4DE736661E}"/>
                </c:ext>
              </c:extLst>
            </c:dLbl>
            <c:dLbl>
              <c:idx val="69"/>
              <c:tx>
                <c:strRef>
                  <c:f>'/Users/el1goluj/Documents/ZURICH/PROJECTS/UPMEM/upmem-workloads/Microbenchmarks/AI/[ai_output.xlsx]ai_output (4)'!$J$71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{84D09B67-CF7E-1744-8991-36FD3E20C875}</c15:txfldGUID>
                      <c15:f>'/Users/el1goluj/Documents/ZURICH/PROJECTS/UPMEM/upmem-workloads/Microbenchmarks/AI/[ai_output.xlsx]ai_output (4)'!$J$71</c15:f>
                      <c15:dlblFieldTableCache>
                        <c:ptCount val="1"/>
                        <c:pt idx="0">
                          <c:v>6</c:v>
                        </c:pt>
                      </c15:dlblFieldTableCache>
                    </c15:dlblFTEntry>
                  </c15:dlblFieldTable>
                  <c15:showDataLabelsRange val="0"/>
                </c:ext>
                <c:ext xmlns:c16="http://schemas.microsoft.com/office/drawing/2014/chart" uri="{C3380CC4-5D6E-409C-BE32-E72D297353CC}">
                  <c16:uniqueId val="{00000045-FF8B-5F4C-8BBF-ED4DE736661E}"/>
                </c:ext>
              </c:extLst>
            </c:dLbl>
            <c:dLbl>
              <c:idx val="70"/>
              <c:tx>
                <c:strRef>
                  <c:f>'/Users/el1goluj/Documents/ZURICH/PROJECTS/UPMEM/upmem-workloads/Microbenchmarks/AI/[ai_output.xlsx]ai_output (4)'!$J$72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{1EC91513-6FE5-D649-B89B-94A00BB5AD1D}</c15:txfldGUID>
                      <c15:f>'/Users/el1goluj/Documents/ZURICH/PROJECTS/UPMEM/upmem-workloads/Microbenchmarks/AI/[ai_output.xlsx]ai_output (4)'!$J$72</c15:f>
                      <c15:dlblFieldTableCache>
                        <c:ptCount val="1"/>
                        <c:pt idx="0">
                          <c:v>7</c:v>
                        </c:pt>
                      </c15:dlblFieldTableCache>
                    </c15:dlblFTEntry>
                  </c15:dlblFieldTable>
                  <c15:showDataLabelsRange val="0"/>
                </c:ext>
                <c:ext xmlns:c16="http://schemas.microsoft.com/office/drawing/2014/chart" uri="{C3380CC4-5D6E-409C-BE32-E72D297353CC}">
                  <c16:uniqueId val="{00000046-FF8B-5F4C-8BBF-ED4DE736661E}"/>
                </c:ext>
              </c:extLst>
            </c:dLbl>
            <c:dLbl>
              <c:idx val="71"/>
              <c:tx>
                <c:strRef>
                  <c:f>'/Users/el1goluj/Documents/ZURICH/PROJECTS/UPMEM/upmem-workloads/Microbenchmarks/AI/[ai_output.xlsx]ai_output (4)'!$J$73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{1290FE30-C259-D24D-842E-4C19FC06D5BA}</c15:txfldGUID>
                      <c15:f>'/Users/el1goluj/Documents/ZURICH/PROJECTS/UPMEM/upmem-workloads/Microbenchmarks/AI/[ai_output.xlsx]ai_output (4)'!$J$73</c15:f>
                      <c15:dlblFieldTableCache>
                        <c:ptCount val="1"/>
                        <c:pt idx="0">
                          <c:v>8</c:v>
                        </c:pt>
                      </c15:dlblFieldTableCache>
                    </c15:dlblFTEntry>
                  </c15:dlblFieldTable>
                  <c15:showDataLabelsRange val="0"/>
                </c:ext>
                <c:ext xmlns:c16="http://schemas.microsoft.com/office/drawing/2014/chart" uri="{C3380CC4-5D6E-409C-BE32-E72D297353CC}">
                  <c16:uniqueId val="{00000047-FF8B-5F4C-8BBF-ED4DE736661E}"/>
                </c:ext>
              </c:extLst>
            </c:dLbl>
            <c:dLbl>
              <c:idx val="72"/>
              <c:tx>
                <c:strRef>
                  <c:f>'/Users/el1goluj/Documents/ZURICH/PROJECTS/UPMEM/upmem-workloads/Microbenchmarks/AI/[ai_output.xlsx]ai_output (4)'!$J$74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{E2EA49AB-3C5E-8944-B633-3C03473BAA16}</c15:txfldGUID>
                      <c15:f>'/Users/el1goluj/Documents/ZURICH/PROJECTS/UPMEM/upmem-workloads/Microbenchmarks/AI/[ai_output.xlsx]ai_output (4)'!$J$74</c15:f>
                      <c15:dlblFieldTableCache>
                        <c:ptCount val="1"/>
                        <c:pt idx="0">
                          <c:v>9</c:v>
                        </c:pt>
                      </c15:dlblFieldTableCache>
                    </c15:dlblFTEntry>
                  </c15:dlblFieldTable>
                  <c15:showDataLabelsRange val="0"/>
                </c:ext>
                <c:ext xmlns:c16="http://schemas.microsoft.com/office/drawing/2014/chart" uri="{C3380CC4-5D6E-409C-BE32-E72D297353CC}">
                  <c16:uniqueId val="{00000048-FF8B-5F4C-8BBF-ED4DE736661E}"/>
                </c:ext>
              </c:extLst>
            </c:dLbl>
            <c:dLbl>
              <c:idx val="73"/>
              <c:tx>
                <c:strRef>
                  <c:f>'/Users/el1goluj/Documents/ZURICH/PROJECTS/UPMEM/upmem-workloads/Microbenchmarks/AI/[ai_output.xlsx]ai_output (4)'!$J$75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{9B5D880F-50AF-024E-BE57-E5F1B545FD09}</c15:txfldGUID>
                      <c15:f>'/Users/el1goluj/Documents/ZURICH/PROJECTS/UPMEM/upmem-workloads/Microbenchmarks/AI/[ai_output.xlsx]ai_output (4)'!$J$75</c15:f>
                      <c15:dlblFieldTableCache>
                        <c:ptCount val="1"/>
                        <c:pt idx="0">
                          <c:v>10</c:v>
                        </c:pt>
                      </c15:dlblFieldTableCache>
                    </c15:dlblFTEntry>
                  </c15:dlblFieldTable>
                  <c15:showDataLabelsRange val="0"/>
                </c:ext>
                <c:ext xmlns:c16="http://schemas.microsoft.com/office/drawing/2014/chart" uri="{C3380CC4-5D6E-409C-BE32-E72D297353CC}">
                  <c16:uniqueId val="{00000049-FF8B-5F4C-8BBF-ED4DE736661E}"/>
                </c:ext>
              </c:extLst>
            </c:dLbl>
            <c:dLbl>
              <c:idx val="74"/>
              <c:tx>
                <c:strRef>
                  <c:f>'/Users/el1goluj/Documents/ZURICH/PROJECTS/UPMEM/upmem-workloads/Microbenchmarks/AI/[ai_output.xlsx]ai_output (4)'!$J$76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{134E588E-DEE5-7F4F-B8C9-CA1F1B3D084B}</c15:txfldGUID>
                      <c15:f>'/Users/el1goluj/Documents/ZURICH/PROJECTS/UPMEM/upmem-workloads/Microbenchmarks/AI/[ai_output.xlsx]ai_output (4)'!$J$76</c15:f>
                      <c15:dlblFieldTableCache>
                        <c:ptCount val="1"/>
                        <c:pt idx="0">
                          <c:v>11</c:v>
                        </c:pt>
                      </c15:dlblFieldTableCache>
                    </c15:dlblFTEntry>
                  </c15:dlblFieldTable>
                  <c15:showDataLabelsRange val="0"/>
                </c:ext>
                <c:ext xmlns:c16="http://schemas.microsoft.com/office/drawing/2014/chart" uri="{C3380CC4-5D6E-409C-BE32-E72D297353CC}">
                  <c16:uniqueId val="{0000004A-FF8B-5F4C-8BBF-ED4DE736661E}"/>
                </c:ext>
              </c:extLst>
            </c:dLbl>
            <c:dLbl>
              <c:idx val="75"/>
              <c:tx>
                <c:strRef>
                  <c:f>'/Users/el1goluj/Documents/ZURICH/PROJECTS/UPMEM/upmem-workloads/Microbenchmarks/AI/[ai_output.xlsx]ai_output (4)'!$J$77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{7DC92064-BA75-0445-94D4-CC4027D3CD21}</c15:txfldGUID>
                      <c15:f>'/Users/el1goluj/Documents/ZURICH/PROJECTS/UPMEM/upmem-workloads/Microbenchmarks/AI/[ai_output.xlsx]ai_output (4)'!$J$77</c15:f>
                      <c15:dlblFieldTableCache>
                        <c:ptCount val="1"/>
                        <c:pt idx="0">
                          <c:v>12</c:v>
                        </c:pt>
                      </c15:dlblFieldTableCache>
                    </c15:dlblFTEntry>
                  </c15:dlblFieldTable>
                  <c15:showDataLabelsRange val="0"/>
                </c:ext>
                <c:ext xmlns:c16="http://schemas.microsoft.com/office/drawing/2014/chart" uri="{C3380CC4-5D6E-409C-BE32-E72D297353CC}">
                  <c16:uniqueId val="{0000004B-FF8B-5F4C-8BBF-ED4DE736661E}"/>
                </c:ext>
              </c:extLst>
            </c:dLbl>
            <c:dLbl>
              <c:idx val="76"/>
              <c:tx>
                <c:strRef>
                  <c:f>'/Users/el1goluj/Documents/ZURICH/PROJECTS/UPMEM/upmem-workloads/Microbenchmarks/AI/[ai_output.xlsx]ai_output (4)'!$J$78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{3E55D5F1-3064-5F46-8C7D-3D9796381178}</c15:txfldGUID>
                      <c15:f>'/Users/el1goluj/Documents/ZURICH/PROJECTS/UPMEM/upmem-workloads/Microbenchmarks/AI/[ai_output.xlsx]ai_output (4)'!$J$78</c15:f>
                      <c15:dlblFieldTableCache>
                        <c:ptCount val="1"/>
                        <c:pt idx="0">
                          <c:v>13</c:v>
                        </c:pt>
                      </c15:dlblFieldTableCache>
                    </c15:dlblFTEntry>
                  </c15:dlblFieldTable>
                  <c15:showDataLabelsRange val="0"/>
                </c:ext>
                <c:ext xmlns:c16="http://schemas.microsoft.com/office/drawing/2014/chart" uri="{C3380CC4-5D6E-409C-BE32-E72D297353CC}">
                  <c16:uniqueId val="{0000004C-FF8B-5F4C-8BBF-ED4DE736661E}"/>
                </c:ext>
              </c:extLst>
            </c:dLbl>
            <c:dLbl>
              <c:idx val="77"/>
              <c:tx>
                <c:strRef>
                  <c:f>'/Users/el1goluj/Documents/ZURICH/PROJECTS/UPMEM/upmem-workloads/Microbenchmarks/AI/[ai_output.xlsx]ai_output (4)'!$J$79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{9735F67A-1CA0-F84F-8F21-3ED899667CFC}</c15:txfldGUID>
                      <c15:f>'/Users/el1goluj/Documents/ZURICH/PROJECTS/UPMEM/upmem-workloads/Microbenchmarks/AI/[ai_output.xlsx]ai_output (4)'!$J$79</c15:f>
                      <c15:dlblFieldTableCache>
                        <c:ptCount val="1"/>
                        <c:pt idx="0">
                          <c:v>14</c:v>
                        </c:pt>
                      </c15:dlblFieldTableCache>
                    </c15:dlblFTEntry>
                  </c15:dlblFieldTable>
                  <c15:showDataLabelsRange val="0"/>
                </c:ext>
                <c:ext xmlns:c16="http://schemas.microsoft.com/office/drawing/2014/chart" uri="{C3380CC4-5D6E-409C-BE32-E72D297353CC}">
                  <c16:uniqueId val="{0000004D-FF8B-5F4C-8BBF-ED4DE736661E}"/>
                </c:ext>
              </c:extLst>
            </c:dLbl>
            <c:dLbl>
              <c:idx val="78"/>
              <c:tx>
                <c:strRef>
                  <c:f>'/Users/el1goluj/Documents/ZURICH/PROJECTS/UPMEM/upmem-workloads/Microbenchmarks/AI/[ai_output.xlsx]ai_output (4)'!$J$80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{541C5BC1-4DEF-5F43-BB05-37787C9779B9}</c15:txfldGUID>
                      <c15:f>'/Users/el1goluj/Documents/ZURICH/PROJECTS/UPMEM/upmem-workloads/Microbenchmarks/AI/[ai_output.xlsx]ai_output (4)'!$J$80</c15:f>
                      <c15:dlblFieldTableCache>
                        <c:ptCount val="1"/>
                        <c:pt idx="0">
                          <c:v>15</c:v>
                        </c:pt>
                      </c15:dlblFieldTableCache>
                    </c15:dlblFTEntry>
                  </c15:dlblFieldTable>
                  <c15:showDataLabelsRange val="0"/>
                </c:ext>
                <c:ext xmlns:c16="http://schemas.microsoft.com/office/drawing/2014/chart" uri="{C3380CC4-5D6E-409C-BE32-E72D297353CC}">
                  <c16:uniqueId val="{0000004E-FF8B-5F4C-8BBF-ED4DE736661E}"/>
                </c:ext>
              </c:extLst>
            </c:dLbl>
            <c:dLbl>
              <c:idx val="79"/>
              <c:tx>
                <c:strRef>
                  <c:f>'/Users/el1goluj/Documents/ZURICH/PROJECTS/UPMEM/upmem-workloads/Microbenchmarks/AI/[ai_output.xlsx]ai_output (4)'!$J$81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{54A05209-C853-4B48-961D-ECE702EF206C}</c15:txfldGUID>
                      <c15:f>'/Users/el1goluj/Documents/ZURICH/PROJECTS/UPMEM/upmem-workloads/Microbenchmarks/AI/[ai_output.xlsx]ai_output (4)'!$J$81</c15:f>
                      <c15:dlblFieldTableCache>
                        <c:ptCount val="1"/>
                        <c:pt idx="0">
                          <c:v>16</c:v>
                        </c:pt>
                      </c15:dlblFieldTableCache>
                    </c15:dlblFTEntry>
                  </c15:dlblFieldTable>
                  <c15:showDataLabelsRange val="0"/>
                </c:ext>
                <c:ext xmlns:c16="http://schemas.microsoft.com/office/drawing/2014/chart" uri="{C3380CC4-5D6E-409C-BE32-E72D297353CC}">
                  <c16:uniqueId val="{0000004F-FF8B-5F4C-8BBF-ED4DE736661E}"/>
                </c:ext>
              </c:extLst>
            </c:dLbl>
            <c:dLbl>
              <c:idx val="80"/>
              <c:tx>
                <c:strRef>
                  <c:f>'/Users/el1goluj/Documents/ZURICH/PROJECTS/UPMEM/upmem-workloads/Microbenchmarks/AI/[ai_output.xlsx]ai_output (4)'!$J$82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{3DCCE942-3555-1D4B-AA1E-91CFE8330894}</c15:txfldGUID>
                      <c15:f>'/Users/el1goluj/Documents/ZURICH/PROJECTS/UPMEM/upmem-workloads/Microbenchmarks/AI/[ai_output.xlsx]ai_output (4)'!$J$82</c15:f>
                      <c15:dlblFieldTableCache>
                        <c:ptCount val="1"/>
                        <c:pt idx="0">
                          <c:v>1</c:v>
                        </c:pt>
                      </c15:dlblFieldTableCache>
                    </c15:dlblFTEntry>
                  </c15:dlblFieldTable>
                  <c15:showDataLabelsRange val="0"/>
                </c:ext>
                <c:ext xmlns:c16="http://schemas.microsoft.com/office/drawing/2014/chart" uri="{C3380CC4-5D6E-409C-BE32-E72D297353CC}">
                  <c16:uniqueId val="{00000050-FF8B-5F4C-8BBF-ED4DE736661E}"/>
                </c:ext>
              </c:extLst>
            </c:dLbl>
            <c:dLbl>
              <c:idx val="81"/>
              <c:tx>
                <c:strRef>
                  <c:f>'/Users/el1goluj/Documents/ZURICH/PROJECTS/UPMEM/upmem-workloads/Microbenchmarks/AI/[ai_output.xlsx]ai_output (4)'!$J$83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{1595A341-8E1A-1144-9697-761311EB79C6}</c15:txfldGUID>
                      <c15:f>'/Users/el1goluj/Documents/ZURICH/PROJECTS/UPMEM/upmem-workloads/Microbenchmarks/AI/[ai_output.xlsx]ai_output (4)'!$J$83</c15:f>
                      <c15:dlblFieldTableCache>
                        <c:ptCount val="1"/>
                        <c:pt idx="0">
                          <c:v>2</c:v>
                        </c:pt>
                      </c15:dlblFieldTableCache>
                    </c15:dlblFTEntry>
                  </c15:dlblFieldTable>
                  <c15:showDataLabelsRange val="0"/>
                </c:ext>
                <c:ext xmlns:c16="http://schemas.microsoft.com/office/drawing/2014/chart" uri="{C3380CC4-5D6E-409C-BE32-E72D297353CC}">
                  <c16:uniqueId val="{00000051-FF8B-5F4C-8BBF-ED4DE736661E}"/>
                </c:ext>
              </c:extLst>
            </c:dLbl>
            <c:dLbl>
              <c:idx val="82"/>
              <c:tx>
                <c:strRef>
                  <c:f>'/Users/el1goluj/Documents/ZURICH/PROJECTS/UPMEM/upmem-workloads/Microbenchmarks/AI/[ai_output.xlsx]ai_output (4)'!$J$84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{E2F15CB3-6012-394D-8442-B45AF472B30B}</c15:txfldGUID>
                      <c15:f>'/Users/el1goluj/Documents/ZURICH/PROJECTS/UPMEM/upmem-workloads/Microbenchmarks/AI/[ai_output.xlsx]ai_output (4)'!$J$84</c15:f>
                      <c15:dlblFieldTableCache>
                        <c:ptCount val="1"/>
                        <c:pt idx="0">
                          <c:v>3</c:v>
                        </c:pt>
                      </c15:dlblFieldTableCache>
                    </c15:dlblFTEntry>
                  </c15:dlblFieldTable>
                  <c15:showDataLabelsRange val="0"/>
                </c:ext>
                <c:ext xmlns:c16="http://schemas.microsoft.com/office/drawing/2014/chart" uri="{C3380CC4-5D6E-409C-BE32-E72D297353CC}">
                  <c16:uniqueId val="{00000052-FF8B-5F4C-8BBF-ED4DE736661E}"/>
                </c:ext>
              </c:extLst>
            </c:dLbl>
            <c:dLbl>
              <c:idx val="83"/>
              <c:tx>
                <c:strRef>
                  <c:f>'/Users/el1goluj/Documents/ZURICH/PROJECTS/UPMEM/upmem-workloads/Microbenchmarks/AI/[ai_output.xlsx]ai_output (4)'!$J$85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{71735BCC-3CFC-0B45-85F2-CAA1B1849154}</c15:txfldGUID>
                      <c15:f>'/Users/el1goluj/Documents/ZURICH/PROJECTS/UPMEM/upmem-workloads/Microbenchmarks/AI/[ai_output.xlsx]ai_output (4)'!$J$85</c15:f>
                      <c15:dlblFieldTableCache>
                        <c:ptCount val="1"/>
                        <c:pt idx="0">
                          <c:v>4</c:v>
                        </c:pt>
                      </c15:dlblFieldTableCache>
                    </c15:dlblFTEntry>
                  </c15:dlblFieldTable>
                  <c15:showDataLabelsRange val="0"/>
                </c:ext>
                <c:ext xmlns:c16="http://schemas.microsoft.com/office/drawing/2014/chart" uri="{C3380CC4-5D6E-409C-BE32-E72D297353CC}">
                  <c16:uniqueId val="{00000053-FF8B-5F4C-8BBF-ED4DE736661E}"/>
                </c:ext>
              </c:extLst>
            </c:dLbl>
            <c:dLbl>
              <c:idx val="84"/>
              <c:tx>
                <c:strRef>
                  <c:f>'/Users/el1goluj/Documents/ZURICH/PROJECTS/UPMEM/upmem-workloads/Microbenchmarks/AI/[ai_output.xlsx]ai_output (4)'!$J$86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{AFEB1469-4BDE-3947-824B-2E12DB4F663C}</c15:txfldGUID>
                      <c15:f>'/Users/el1goluj/Documents/ZURICH/PROJECTS/UPMEM/upmem-workloads/Microbenchmarks/AI/[ai_output.xlsx]ai_output (4)'!$J$86</c15:f>
                      <c15:dlblFieldTableCache>
                        <c:ptCount val="1"/>
                        <c:pt idx="0">
                          <c:v>5</c:v>
                        </c:pt>
                      </c15:dlblFieldTableCache>
                    </c15:dlblFTEntry>
                  </c15:dlblFieldTable>
                  <c15:showDataLabelsRange val="0"/>
                </c:ext>
                <c:ext xmlns:c16="http://schemas.microsoft.com/office/drawing/2014/chart" uri="{C3380CC4-5D6E-409C-BE32-E72D297353CC}">
                  <c16:uniqueId val="{00000054-FF8B-5F4C-8BBF-ED4DE736661E}"/>
                </c:ext>
              </c:extLst>
            </c:dLbl>
            <c:dLbl>
              <c:idx val="85"/>
              <c:tx>
                <c:strRef>
                  <c:f>'/Users/el1goluj/Documents/ZURICH/PROJECTS/UPMEM/upmem-workloads/Microbenchmarks/AI/[ai_output.xlsx]ai_output (4)'!$J$87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{0C94246D-F6D5-B44F-8546-4F0AAB76B48B}</c15:txfldGUID>
                      <c15:f>'/Users/el1goluj/Documents/ZURICH/PROJECTS/UPMEM/upmem-workloads/Microbenchmarks/AI/[ai_output.xlsx]ai_output (4)'!$J$87</c15:f>
                      <c15:dlblFieldTableCache>
                        <c:ptCount val="1"/>
                        <c:pt idx="0">
                          <c:v>6</c:v>
                        </c:pt>
                      </c15:dlblFieldTableCache>
                    </c15:dlblFTEntry>
                  </c15:dlblFieldTable>
                  <c15:showDataLabelsRange val="0"/>
                </c:ext>
                <c:ext xmlns:c16="http://schemas.microsoft.com/office/drawing/2014/chart" uri="{C3380CC4-5D6E-409C-BE32-E72D297353CC}">
                  <c16:uniqueId val="{00000055-FF8B-5F4C-8BBF-ED4DE736661E}"/>
                </c:ext>
              </c:extLst>
            </c:dLbl>
            <c:dLbl>
              <c:idx val="86"/>
              <c:tx>
                <c:strRef>
                  <c:f>'/Users/el1goluj/Documents/ZURICH/PROJECTS/UPMEM/upmem-workloads/Microbenchmarks/AI/[ai_output.xlsx]ai_output (4)'!$J$88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{A5DCA682-CE9A-004F-9335-5864C686B3AA}</c15:txfldGUID>
                      <c15:f>'/Users/el1goluj/Documents/ZURICH/PROJECTS/UPMEM/upmem-workloads/Microbenchmarks/AI/[ai_output.xlsx]ai_output (4)'!$J$88</c15:f>
                      <c15:dlblFieldTableCache>
                        <c:ptCount val="1"/>
                        <c:pt idx="0">
                          <c:v>7</c:v>
                        </c:pt>
                      </c15:dlblFieldTableCache>
                    </c15:dlblFTEntry>
                  </c15:dlblFieldTable>
                  <c15:showDataLabelsRange val="0"/>
                </c:ext>
                <c:ext xmlns:c16="http://schemas.microsoft.com/office/drawing/2014/chart" uri="{C3380CC4-5D6E-409C-BE32-E72D297353CC}">
                  <c16:uniqueId val="{00000056-FF8B-5F4C-8BBF-ED4DE736661E}"/>
                </c:ext>
              </c:extLst>
            </c:dLbl>
            <c:dLbl>
              <c:idx val="87"/>
              <c:tx>
                <c:strRef>
                  <c:f>'/Users/el1goluj/Documents/ZURICH/PROJECTS/UPMEM/upmem-workloads/Microbenchmarks/AI/[ai_output.xlsx]ai_output (4)'!$J$89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{9920E010-41AB-8D41-8699-C74825C6B603}</c15:txfldGUID>
                      <c15:f>'/Users/el1goluj/Documents/ZURICH/PROJECTS/UPMEM/upmem-workloads/Microbenchmarks/AI/[ai_output.xlsx]ai_output (4)'!$J$89</c15:f>
                      <c15:dlblFieldTableCache>
                        <c:ptCount val="1"/>
                        <c:pt idx="0">
                          <c:v>8</c:v>
                        </c:pt>
                      </c15:dlblFieldTableCache>
                    </c15:dlblFTEntry>
                  </c15:dlblFieldTable>
                  <c15:showDataLabelsRange val="0"/>
                </c:ext>
                <c:ext xmlns:c16="http://schemas.microsoft.com/office/drawing/2014/chart" uri="{C3380CC4-5D6E-409C-BE32-E72D297353CC}">
                  <c16:uniqueId val="{00000057-FF8B-5F4C-8BBF-ED4DE736661E}"/>
                </c:ext>
              </c:extLst>
            </c:dLbl>
            <c:dLbl>
              <c:idx val="88"/>
              <c:tx>
                <c:strRef>
                  <c:f>'/Users/el1goluj/Documents/ZURICH/PROJECTS/UPMEM/upmem-workloads/Microbenchmarks/AI/[ai_output.xlsx]ai_output (4)'!$J$90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{986C634C-6825-D249-B7B3-1D9CD4B3755B}</c15:txfldGUID>
                      <c15:f>'/Users/el1goluj/Documents/ZURICH/PROJECTS/UPMEM/upmem-workloads/Microbenchmarks/AI/[ai_output.xlsx]ai_output (4)'!$J$90</c15:f>
                      <c15:dlblFieldTableCache>
                        <c:ptCount val="1"/>
                        <c:pt idx="0">
                          <c:v>9</c:v>
                        </c:pt>
                      </c15:dlblFieldTableCache>
                    </c15:dlblFTEntry>
                  </c15:dlblFieldTable>
                  <c15:showDataLabelsRange val="0"/>
                </c:ext>
                <c:ext xmlns:c16="http://schemas.microsoft.com/office/drawing/2014/chart" uri="{C3380CC4-5D6E-409C-BE32-E72D297353CC}">
                  <c16:uniqueId val="{00000058-FF8B-5F4C-8BBF-ED4DE736661E}"/>
                </c:ext>
              </c:extLst>
            </c:dLbl>
            <c:dLbl>
              <c:idx val="89"/>
              <c:tx>
                <c:strRef>
                  <c:f>'/Users/el1goluj/Documents/ZURICH/PROJECTS/UPMEM/upmem-workloads/Microbenchmarks/AI/[ai_output.xlsx]ai_output (4)'!$J$91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{CB1AB25D-0617-C04E-A4A7-E78A84EC916D}</c15:txfldGUID>
                      <c15:f>'/Users/el1goluj/Documents/ZURICH/PROJECTS/UPMEM/upmem-workloads/Microbenchmarks/AI/[ai_output.xlsx]ai_output (4)'!$J$91</c15:f>
                      <c15:dlblFieldTableCache>
                        <c:ptCount val="1"/>
                        <c:pt idx="0">
                          <c:v>10</c:v>
                        </c:pt>
                      </c15:dlblFieldTableCache>
                    </c15:dlblFTEntry>
                  </c15:dlblFieldTable>
                  <c15:showDataLabelsRange val="0"/>
                </c:ext>
                <c:ext xmlns:c16="http://schemas.microsoft.com/office/drawing/2014/chart" uri="{C3380CC4-5D6E-409C-BE32-E72D297353CC}">
                  <c16:uniqueId val="{00000059-FF8B-5F4C-8BBF-ED4DE736661E}"/>
                </c:ext>
              </c:extLst>
            </c:dLbl>
            <c:dLbl>
              <c:idx val="90"/>
              <c:tx>
                <c:strRef>
                  <c:f>'/Users/el1goluj/Documents/ZURICH/PROJECTS/UPMEM/upmem-workloads/Microbenchmarks/AI/[ai_output.xlsx]ai_output (4)'!$J$92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{1741F1B3-4AE8-6341-9562-A304ADEE6E3C}</c15:txfldGUID>
                      <c15:f>'/Users/el1goluj/Documents/ZURICH/PROJECTS/UPMEM/upmem-workloads/Microbenchmarks/AI/[ai_output.xlsx]ai_output (4)'!$J$92</c15:f>
                      <c15:dlblFieldTableCache>
                        <c:ptCount val="1"/>
                        <c:pt idx="0">
                          <c:v>11</c:v>
                        </c:pt>
                      </c15:dlblFieldTableCache>
                    </c15:dlblFTEntry>
                  </c15:dlblFieldTable>
                  <c15:showDataLabelsRange val="0"/>
                </c:ext>
                <c:ext xmlns:c16="http://schemas.microsoft.com/office/drawing/2014/chart" uri="{C3380CC4-5D6E-409C-BE32-E72D297353CC}">
                  <c16:uniqueId val="{0000005A-FF8B-5F4C-8BBF-ED4DE736661E}"/>
                </c:ext>
              </c:extLst>
            </c:dLbl>
            <c:dLbl>
              <c:idx val="91"/>
              <c:tx>
                <c:strRef>
                  <c:f>'/Users/el1goluj/Documents/ZURICH/PROJECTS/UPMEM/upmem-workloads/Microbenchmarks/AI/[ai_output.xlsx]ai_output (4)'!$J$93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{CAFEB7B4-3CE5-AF4B-BB75-73351702043E}</c15:txfldGUID>
                      <c15:f>'/Users/el1goluj/Documents/ZURICH/PROJECTS/UPMEM/upmem-workloads/Microbenchmarks/AI/[ai_output.xlsx]ai_output (4)'!$J$93</c15:f>
                      <c15:dlblFieldTableCache>
                        <c:ptCount val="1"/>
                        <c:pt idx="0">
                          <c:v>12</c:v>
                        </c:pt>
                      </c15:dlblFieldTableCache>
                    </c15:dlblFTEntry>
                  </c15:dlblFieldTable>
                  <c15:showDataLabelsRange val="0"/>
                </c:ext>
                <c:ext xmlns:c16="http://schemas.microsoft.com/office/drawing/2014/chart" uri="{C3380CC4-5D6E-409C-BE32-E72D297353CC}">
                  <c16:uniqueId val="{0000005B-FF8B-5F4C-8BBF-ED4DE736661E}"/>
                </c:ext>
              </c:extLst>
            </c:dLbl>
            <c:dLbl>
              <c:idx val="92"/>
              <c:tx>
                <c:strRef>
                  <c:f>'/Users/el1goluj/Documents/ZURICH/PROJECTS/UPMEM/upmem-workloads/Microbenchmarks/AI/[ai_output.xlsx]ai_output (4)'!$J$94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{2CF1401F-09F1-E74A-9D33-EA0E525EA617}</c15:txfldGUID>
                      <c15:f>'/Users/el1goluj/Documents/ZURICH/PROJECTS/UPMEM/upmem-workloads/Microbenchmarks/AI/[ai_output.xlsx]ai_output (4)'!$J$94</c15:f>
                      <c15:dlblFieldTableCache>
                        <c:ptCount val="1"/>
                        <c:pt idx="0">
                          <c:v>13</c:v>
                        </c:pt>
                      </c15:dlblFieldTableCache>
                    </c15:dlblFTEntry>
                  </c15:dlblFieldTable>
                  <c15:showDataLabelsRange val="0"/>
                </c:ext>
                <c:ext xmlns:c16="http://schemas.microsoft.com/office/drawing/2014/chart" uri="{C3380CC4-5D6E-409C-BE32-E72D297353CC}">
                  <c16:uniqueId val="{0000005C-FF8B-5F4C-8BBF-ED4DE736661E}"/>
                </c:ext>
              </c:extLst>
            </c:dLbl>
            <c:dLbl>
              <c:idx val="93"/>
              <c:tx>
                <c:strRef>
                  <c:f>'/Users/el1goluj/Documents/ZURICH/PROJECTS/UPMEM/upmem-workloads/Microbenchmarks/AI/[ai_output.xlsx]ai_output (4)'!$J$95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{48A54B99-D1D7-E04E-A5A5-0FE7A95673F4}</c15:txfldGUID>
                      <c15:f>'/Users/el1goluj/Documents/ZURICH/PROJECTS/UPMEM/upmem-workloads/Microbenchmarks/AI/[ai_output.xlsx]ai_output (4)'!$J$95</c15:f>
                      <c15:dlblFieldTableCache>
                        <c:ptCount val="1"/>
                        <c:pt idx="0">
                          <c:v>14</c:v>
                        </c:pt>
                      </c15:dlblFieldTableCache>
                    </c15:dlblFTEntry>
                  </c15:dlblFieldTable>
                  <c15:showDataLabelsRange val="0"/>
                </c:ext>
                <c:ext xmlns:c16="http://schemas.microsoft.com/office/drawing/2014/chart" uri="{C3380CC4-5D6E-409C-BE32-E72D297353CC}">
                  <c16:uniqueId val="{0000005D-FF8B-5F4C-8BBF-ED4DE736661E}"/>
                </c:ext>
              </c:extLst>
            </c:dLbl>
            <c:dLbl>
              <c:idx val="94"/>
              <c:tx>
                <c:strRef>
                  <c:f>'/Users/el1goluj/Documents/ZURICH/PROJECTS/UPMEM/upmem-workloads/Microbenchmarks/AI/[ai_output.xlsx]ai_output (4)'!$J$96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{396A5095-917F-3E47-B91A-2AAD910E230F}</c15:txfldGUID>
                      <c15:f>'/Users/el1goluj/Documents/ZURICH/PROJECTS/UPMEM/upmem-workloads/Microbenchmarks/AI/[ai_output.xlsx]ai_output (4)'!$J$96</c15:f>
                      <c15:dlblFieldTableCache>
                        <c:ptCount val="1"/>
                        <c:pt idx="0">
                          <c:v>15</c:v>
                        </c:pt>
                      </c15:dlblFieldTableCache>
                    </c15:dlblFTEntry>
                  </c15:dlblFieldTable>
                  <c15:showDataLabelsRange val="0"/>
                </c:ext>
                <c:ext xmlns:c16="http://schemas.microsoft.com/office/drawing/2014/chart" uri="{C3380CC4-5D6E-409C-BE32-E72D297353CC}">
                  <c16:uniqueId val="{0000005E-FF8B-5F4C-8BBF-ED4DE736661E}"/>
                </c:ext>
              </c:extLst>
            </c:dLbl>
            <c:dLbl>
              <c:idx val="95"/>
              <c:tx>
                <c:strRef>
                  <c:f>'/Users/el1goluj/Documents/ZURICH/PROJECTS/UPMEM/upmem-workloads/Microbenchmarks/AI/[ai_output.xlsx]ai_output (4)'!$J$97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{9B26B310-C8CD-2F4E-AF8E-F3DEF8B58CB6}</c15:txfldGUID>
                      <c15:f>'/Users/el1goluj/Documents/ZURICH/PROJECTS/UPMEM/upmem-workloads/Microbenchmarks/AI/[ai_output.xlsx]ai_output (4)'!$J$97</c15:f>
                      <c15:dlblFieldTableCache>
                        <c:ptCount val="1"/>
                        <c:pt idx="0">
                          <c:v>16</c:v>
                        </c:pt>
                      </c15:dlblFieldTableCache>
                    </c15:dlblFTEntry>
                  </c15:dlblFieldTable>
                  <c15:showDataLabelsRange val="0"/>
                </c:ext>
                <c:ext xmlns:c16="http://schemas.microsoft.com/office/drawing/2014/chart" uri="{C3380CC4-5D6E-409C-BE32-E72D297353CC}">
                  <c16:uniqueId val="{0000005F-FF8B-5F4C-8BBF-ED4DE736661E}"/>
                </c:ext>
              </c:extLst>
            </c:dLbl>
            <c:dLbl>
              <c:idx val="96"/>
              <c:tx>
                <c:strRef>
                  <c:f>'/Users/el1goluj/Documents/ZURICH/PROJECTS/UPMEM/upmem-workloads/Microbenchmarks/AI/[ai_output.xlsx]ai_output (4)'!$J$98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{BFCB5E62-DFD7-2745-8D8F-981B59F43A9E}</c15:txfldGUID>
                      <c15:f>'/Users/el1goluj/Documents/ZURICH/PROJECTS/UPMEM/upmem-workloads/Microbenchmarks/AI/[ai_output.xlsx]ai_output (4)'!$J$98</c15:f>
                      <c15:dlblFieldTableCache>
                        <c:ptCount val="1"/>
                        <c:pt idx="0">
                          <c:v>1</c:v>
                        </c:pt>
                      </c15:dlblFieldTableCache>
                    </c15:dlblFTEntry>
                  </c15:dlblFieldTable>
                  <c15:showDataLabelsRange val="0"/>
                </c:ext>
                <c:ext xmlns:c16="http://schemas.microsoft.com/office/drawing/2014/chart" uri="{C3380CC4-5D6E-409C-BE32-E72D297353CC}">
                  <c16:uniqueId val="{00000060-FF8B-5F4C-8BBF-ED4DE736661E}"/>
                </c:ext>
              </c:extLst>
            </c:dLbl>
            <c:dLbl>
              <c:idx val="97"/>
              <c:tx>
                <c:strRef>
                  <c:f>'/Users/el1goluj/Documents/ZURICH/PROJECTS/UPMEM/upmem-workloads/Microbenchmarks/AI/[ai_output.xlsx]ai_output (4)'!$J$99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{CBDD295C-FBF7-0147-85A7-E5CE05DF6002}</c15:txfldGUID>
                      <c15:f>'/Users/el1goluj/Documents/ZURICH/PROJECTS/UPMEM/upmem-workloads/Microbenchmarks/AI/[ai_output.xlsx]ai_output (4)'!$J$99</c15:f>
                      <c15:dlblFieldTableCache>
                        <c:ptCount val="1"/>
                        <c:pt idx="0">
                          <c:v>2</c:v>
                        </c:pt>
                      </c15:dlblFieldTableCache>
                    </c15:dlblFTEntry>
                  </c15:dlblFieldTable>
                  <c15:showDataLabelsRange val="0"/>
                </c:ext>
                <c:ext xmlns:c16="http://schemas.microsoft.com/office/drawing/2014/chart" uri="{C3380CC4-5D6E-409C-BE32-E72D297353CC}">
                  <c16:uniqueId val="{00000061-FF8B-5F4C-8BBF-ED4DE736661E}"/>
                </c:ext>
              </c:extLst>
            </c:dLbl>
            <c:dLbl>
              <c:idx val="98"/>
              <c:tx>
                <c:strRef>
                  <c:f>'/Users/el1goluj/Documents/ZURICH/PROJECTS/UPMEM/upmem-workloads/Microbenchmarks/AI/[ai_output.xlsx]ai_output (4)'!$J$100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{B26B1529-2575-3248-8F3B-3005A8A4B6FE}</c15:txfldGUID>
                      <c15:f>'/Users/el1goluj/Documents/ZURICH/PROJECTS/UPMEM/upmem-workloads/Microbenchmarks/AI/[ai_output.xlsx]ai_output (4)'!$J$100</c15:f>
                      <c15:dlblFieldTableCache>
                        <c:ptCount val="1"/>
                        <c:pt idx="0">
                          <c:v>3</c:v>
                        </c:pt>
                      </c15:dlblFieldTableCache>
                    </c15:dlblFTEntry>
                  </c15:dlblFieldTable>
                  <c15:showDataLabelsRange val="0"/>
                </c:ext>
                <c:ext xmlns:c16="http://schemas.microsoft.com/office/drawing/2014/chart" uri="{C3380CC4-5D6E-409C-BE32-E72D297353CC}">
                  <c16:uniqueId val="{00000062-FF8B-5F4C-8BBF-ED4DE736661E}"/>
                </c:ext>
              </c:extLst>
            </c:dLbl>
            <c:dLbl>
              <c:idx val="99"/>
              <c:tx>
                <c:strRef>
                  <c:f>'/Users/el1goluj/Documents/ZURICH/PROJECTS/UPMEM/upmem-workloads/Microbenchmarks/AI/[ai_output.xlsx]ai_output (4)'!$J$101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{266501DA-65E6-EF4F-9567-A4F514753AB3}</c15:txfldGUID>
                      <c15:f>'/Users/el1goluj/Documents/ZURICH/PROJECTS/UPMEM/upmem-workloads/Microbenchmarks/AI/[ai_output.xlsx]ai_output (4)'!$J$101</c15:f>
                      <c15:dlblFieldTableCache>
                        <c:ptCount val="1"/>
                        <c:pt idx="0">
                          <c:v>4</c:v>
                        </c:pt>
                      </c15:dlblFieldTableCache>
                    </c15:dlblFTEntry>
                  </c15:dlblFieldTable>
                  <c15:showDataLabelsRange val="0"/>
                </c:ext>
                <c:ext xmlns:c16="http://schemas.microsoft.com/office/drawing/2014/chart" uri="{C3380CC4-5D6E-409C-BE32-E72D297353CC}">
                  <c16:uniqueId val="{00000063-FF8B-5F4C-8BBF-ED4DE736661E}"/>
                </c:ext>
              </c:extLst>
            </c:dLbl>
            <c:dLbl>
              <c:idx val="100"/>
              <c:tx>
                <c:strRef>
                  <c:f>'/Users/el1goluj/Documents/ZURICH/PROJECTS/UPMEM/upmem-workloads/Microbenchmarks/AI/[ai_output.xlsx]ai_output (4)'!$J$102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{C395A61E-E757-FC42-93E5-97128E41DDE3}</c15:txfldGUID>
                      <c15:f>'/Users/el1goluj/Documents/ZURICH/PROJECTS/UPMEM/upmem-workloads/Microbenchmarks/AI/[ai_output.xlsx]ai_output (4)'!$J$102</c15:f>
                      <c15:dlblFieldTableCache>
                        <c:ptCount val="1"/>
                        <c:pt idx="0">
                          <c:v>5</c:v>
                        </c:pt>
                      </c15:dlblFieldTableCache>
                    </c15:dlblFTEntry>
                  </c15:dlblFieldTable>
                  <c15:showDataLabelsRange val="0"/>
                </c:ext>
                <c:ext xmlns:c16="http://schemas.microsoft.com/office/drawing/2014/chart" uri="{C3380CC4-5D6E-409C-BE32-E72D297353CC}">
                  <c16:uniqueId val="{00000064-FF8B-5F4C-8BBF-ED4DE736661E}"/>
                </c:ext>
              </c:extLst>
            </c:dLbl>
            <c:dLbl>
              <c:idx val="101"/>
              <c:tx>
                <c:strRef>
                  <c:f>'/Users/el1goluj/Documents/ZURICH/PROJECTS/UPMEM/upmem-workloads/Microbenchmarks/AI/[ai_output.xlsx]ai_output (4)'!$J$103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{04EEFA7D-6EC1-3D4F-B098-BB3D309682FD}</c15:txfldGUID>
                      <c15:f>'/Users/el1goluj/Documents/ZURICH/PROJECTS/UPMEM/upmem-workloads/Microbenchmarks/AI/[ai_output.xlsx]ai_output (4)'!$J$103</c15:f>
                      <c15:dlblFieldTableCache>
                        <c:ptCount val="1"/>
                        <c:pt idx="0">
                          <c:v>6</c:v>
                        </c:pt>
                      </c15:dlblFieldTableCache>
                    </c15:dlblFTEntry>
                  </c15:dlblFieldTable>
                  <c15:showDataLabelsRange val="0"/>
                </c:ext>
                <c:ext xmlns:c16="http://schemas.microsoft.com/office/drawing/2014/chart" uri="{C3380CC4-5D6E-409C-BE32-E72D297353CC}">
                  <c16:uniqueId val="{00000065-FF8B-5F4C-8BBF-ED4DE736661E}"/>
                </c:ext>
              </c:extLst>
            </c:dLbl>
            <c:dLbl>
              <c:idx val="102"/>
              <c:tx>
                <c:strRef>
                  <c:f>'/Users/el1goluj/Documents/ZURICH/PROJECTS/UPMEM/upmem-workloads/Microbenchmarks/AI/[ai_output.xlsx]ai_output (4)'!$J$104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{F331D679-CE22-5540-9B66-ED9FBC114E5B}</c15:txfldGUID>
                      <c15:f>'/Users/el1goluj/Documents/ZURICH/PROJECTS/UPMEM/upmem-workloads/Microbenchmarks/AI/[ai_output.xlsx]ai_output (4)'!$J$104</c15:f>
                      <c15:dlblFieldTableCache>
                        <c:ptCount val="1"/>
                        <c:pt idx="0">
                          <c:v>7</c:v>
                        </c:pt>
                      </c15:dlblFieldTableCache>
                    </c15:dlblFTEntry>
                  </c15:dlblFieldTable>
                  <c15:showDataLabelsRange val="0"/>
                </c:ext>
                <c:ext xmlns:c16="http://schemas.microsoft.com/office/drawing/2014/chart" uri="{C3380CC4-5D6E-409C-BE32-E72D297353CC}">
                  <c16:uniqueId val="{00000066-FF8B-5F4C-8BBF-ED4DE736661E}"/>
                </c:ext>
              </c:extLst>
            </c:dLbl>
            <c:dLbl>
              <c:idx val="103"/>
              <c:tx>
                <c:strRef>
                  <c:f>'/Users/el1goluj/Documents/ZURICH/PROJECTS/UPMEM/upmem-workloads/Microbenchmarks/AI/[ai_output.xlsx]ai_output (4)'!$J$105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{D587571D-CF69-014B-9679-09DFE048C053}</c15:txfldGUID>
                      <c15:f>'/Users/el1goluj/Documents/ZURICH/PROJECTS/UPMEM/upmem-workloads/Microbenchmarks/AI/[ai_output.xlsx]ai_output (4)'!$J$105</c15:f>
                      <c15:dlblFieldTableCache>
                        <c:ptCount val="1"/>
                        <c:pt idx="0">
                          <c:v>8</c:v>
                        </c:pt>
                      </c15:dlblFieldTableCache>
                    </c15:dlblFTEntry>
                  </c15:dlblFieldTable>
                  <c15:showDataLabelsRange val="0"/>
                </c:ext>
                <c:ext xmlns:c16="http://schemas.microsoft.com/office/drawing/2014/chart" uri="{C3380CC4-5D6E-409C-BE32-E72D297353CC}">
                  <c16:uniqueId val="{00000067-FF8B-5F4C-8BBF-ED4DE736661E}"/>
                </c:ext>
              </c:extLst>
            </c:dLbl>
            <c:dLbl>
              <c:idx val="104"/>
              <c:tx>
                <c:strRef>
                  <c:f>'/Users/el1goluj/Documents/ZURICH/PROJECTS/UPMEM/upmem-workloads/Microbenchmarks/AI/[ai_output.xlsx]ai_output (4)'!$J$106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{A567C3BD-776E-A14A-B9A5-AB2D9B8CF84B}</c15:txfldGUID>
                      <c15:f>'/Users/el1goluj/Documents/ZURICH/PROJECTS/UPMEM/upmem-workloads/Microbenchmarks/AI/[ai_output.xlsx]ai_output (4)'!$J$106</c15:f>
                      <c15:dlblFieldTableCache>
                        <c:ptCount val="1"/>
                        <c:pt idx="0">
                          <c:v>9</c:v>
                        </c:pt>
                      </c15:dlblFieldTableCache>
                    </c15:dlblFTEntry>
                  </c15:dlblFieldTable>
                  <c15:showDataLabelsRange val="0"/>
                </c:ext>
                <c:ext xmlns:c16="http://schemas.microsoft.com/office/drawing/2014/chart" uri="{C3380CC4-5D6E-409C-BE32-E72D297353CC}">
                  <c16:uniqueId val="{00000068-FF8B-5F4C-8BBF-ED4DE736661E}"/>
                </c:ext>
              </c:extLst>
            </c:dLbl>
            <c:dLbl>
              <c:idx val="105"/>
              <c:tx>
                <c:strRef>
                  <c:f>'/Users/el1goluj/Documents/ZURICH/PROJECTS/UPMEM/upmem-workloads/Microbenchmarks/AI/[ai_output.xlsx]ai_output (4)'!$J$107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{8747BAE2-0C27-4A4A-9FDE-C8389BC182C2}</c15:txfldGUID>
                      <c15:f>'/Users/el1goluj/Documents/ZURICH/PROJECTS/UPMEM/upmem-workloads/Microbenchmarks/AI/[ai_output.xlsx]ai_output (4)'!$J$107</c15:f>
                      <c15:dlblFieldTableCache>
                        <c:ptCount val="1"/>
                        <c:pt idx="0">
                          <c:v>10</c:v>
                        </c:pt>
                      </c15:dlblFieldTableCache>
                    </c15:dlblFTEntry>
                  </c15:dlblFieldTable>
                  <c15:showDataLabelsRange val="0"/>
                </c:ext>
                <c:ext xmlns:c16="http://schemas.microsoft.com/office/drawing/2014/chart" uri="{C3380CC4-5D6E-409C-BE32-E72D297353CC}">
                  <c16:uniqueId val="{00000069-FF8B-5F4C-8BBF-ED4DE736661E}"/>
                </c:ext>
              </c:extLst>
            </c:dLbl>
            <c:dLbl>
              <c:idx val="106"/>
              <c:tx>
                <c:strRef>
                  <c:f>'/Users/el1goluj/Documents/ZURICH/PROJECTS/UPMEM/upmem-workloads/Microbenchmarks/AI/[ai_output.xlsx]ai_output (4)'!$J$108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{4CA71EA0-B685-4844-98C2-0449458E978B}</c15:txfldGUID>
                      <c15:f>'/Users/el1goluj/Documents/ZURICH/PROJECTS/UPMEM/upmem-workloads/Microbenchmarks/AI/[ai_output.xlsx]ai_output (4)'!$J$108</c15:f>
                      <c15:dlblFieldTableCache>
                        <c:ptCount val="1"/>
                        <c:pt idx="0">
                          <c:v>11</c:v>
                        </c:pt>
                      </c15:dlblFieldTableCache>
                    </c15:dlblFTEntry>
                  </c15:dlblFieldTable>
                  <c15:showDataLabelsRange val="0"/>
                </c:ext>
                <c:ext xmlns:c16="http://schemas.microsoft.com/office/drawing/2014/chart" uri="{C3380CC4-5D6E-409C-BE32-E72D297353CC}">
                  <c16:uniqueId val="{0000006A-FF8B-5F4C-8BBF-ED4DE736661E}"/>
                </c:ext>
              </c:extLst>
            </c:dLbl>
            <c:dLbl>
              <c:idx val="107"/>
              <c:tx>
                <c:strRef>
                  <c:f>'/Users/el1goluj/Documents/ZURICH/PROJECTS/UPMEM/upmem-workloads/Microbenchmarks/AI/[ai_output.xlsx]ai_output (4)'!$J$109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{D6F74E1F-FA6A-D845-AEAF-F07D784F706B}</c15:txfldGUID>
                      <c15:f>'/Users/el1goluj/Documents/ZURICH/PROJECTS/UPMEM/upmem-workloads/Microbenchmarks/AI/[ai_output.xlsx]ai_output (4)'!$J$109</c15:f>
                      <c15:dlblFieldTableCache>
                        <c:ptCount val="1"/>
                        <c:pt idx="0">
                          <c:v>12</c:v>
                        </c:pt>
                      </c15:dlblFieldTableCache>
                    </c15:dlblFTEntry>
                  </c15:dlblFieldTable>
                  <c15:showDataLabelsRange val="0"/>
                </c:ext>
                <c:ext xmlns:c16="http://schemas.microsoft.com/office/drawing/2014/chart" uri="{C3380CC4-5D6E-409C-BE32-E72D297353CC}">
                  <c16:uniqueId val="{0000006B-FF8B-5F4C-8BBF-ED4DE736661E}"/>
                </c:ext>
              </c:extLst>
            </c:dLbl>
            <c:dLbl>
              <c:idx val="108"/>
              <c:tx>
                <c:strRef>
                  <c:f>'/Users/el1goluj/Documents/ZURICH/PROJECTS/UPMEM/upmem-workloads/Microbenchmarks/AI/[ai_output.xlsx]ai_output (4)'!$J$110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{B72F6430-FD71-0349-B8B7-F4DBAAC7092A}</c15:txfldGUID>
                      <c15:f>'/Users/el1goluj/Documents/ZURICH/PROJECTS/UPMEM/upmem-workloads/Microbenchmarks/AI/[ai_output.xlsx]ai_output (4)'!$J$110</c15:f>
                      <c15:dlblFieldTableCache>
                        <c:ptCount val="1"/>
                        <c:pt idx="0">
                          <c:v>13</c:v>
                        </c:pt>
                      </c15:dlblFieldTableCache>
                    </c15:dlblFTEntry>
                  </c15:dlblFieldTable>
                  <c15:showDataLabelsRange val="0"/>
                </c:ext>
                <c:ext xmlns:c16="http://schemas.microsoft.com/office/drawing/2014/chart" uri="{C3380CC4-5D6E-409C-BE32-E72D297353CC}">
                  <c16:uniqueId val="{0000006C-FF8B-5F4C-8BBF-ED4DE736661E}"/>
                </c:ext>
              </c:extLst>
            </c:dLbl>
            <c:dLbl>
              <c:idx val="109"/>
              <c:tx>
                <c:strRef>
                  <c:f>'/Users/el1goluj/Documents/ZURICH/PROJECTS/UPMEM/upmem-workloads/Microbenchmarks/AI/[ai_output.xlsx]ai_output (4)'!$J$111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{CE148069-3E12-A845-8F91-0477FCDA0371}</c15:txfldGUID>
                      <c15:f>'/Users/el1goluj/Documents/ZURICH/PROJECTS/UPMEM/upmem-workloads/Microbenchmarks/AI/[ai_output.xlsx]ai_output (4)'!$J$111</c15:f>
                      <c15:dlblFieldTableCache>
                        <c:ptCount val="1"/>
                        <c:pt idx="0">
                          <c:v>14</c:v>
                        </c:pt>
                      </c15:dlblFieldTableCache>
                    </c15:dlblFTEntry>
                  </c15:dlblFieldTable>
                  <c15:showDataLabelsRange val="0"/>
                </c:ext>
                <c:ext xmlns:c16="http://schemas.microsoft.com/office/drawing/2014/chart" uri="{C3380CC4-5D6E-409C-BE32-E72D297353CC}">
                  <c16:uniqueId val="{0000006D-FF8B-5F4C-8BBF-ED4DE736661E}"/>
                </c:ext>
              </c:extLst>
            </c:dLbl>
            <c:dLbl>
              <c:idx val="110"/>
              <c:tx>
                <c:strRef>
                  <c:f>'/Users/el1goluj/Documents/ZURICH/PROJECTS/UPMEM/upmem-workloads/Microbenchmarks/AI/[ai_output.xlsx]ai_output (4)'!$J$112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{6F238EC1-CAB7-CB42-9A17-16EC072D981C}</c15:txfldGUID>
                      <c15:f>'/Users/el1goluj/Documents/ZURICH/PROJECTS/UPMEM/upmem-workloads/Microbenchmarks/AI/[ai_output.xlsx]ai_output (4)'!$J$112</c15:f>
                      <c15:dlblFieldTableCache>
                        <c:ptCount val="1"/>
                        <c:pt idx="0">
                          <c:v>15</c:v>
                        </c:pt>
                      </c15:dlblFieldTableCache>
                    </c15:dlblFTEntry>
                  </c15:dlblFieldTable>
                  <c15:showDataLabelsRange val="0"/>
                </c:ext>
                <c:ext xmlns:c16="http://schemas.microsoft.com/office/drawing/2014/chart" uri="{C3380CC4-5D6E-409C-BE32-E72D297353CC}">
                  <c16:uniqueId val="{0000006E-FF8B-5F4C-8BBF-ED4DE736661E}"/>
                </c:ext>
              </c:extLst>
            </c:dLbl>
            <c:dLbl>
              <c:idx val="111"/>
              <c:tx>
                <c:strRef>
                  <c:f>'/Users/el1goluj/Documents/ZURICH/PROJECTS/UPMEM/upmem-workloads/Microbenchmarks/AI/[ai_output.xlsx]ai_output (4)'!$J$113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{1A28B31A-27A1-F943-97E1-0B3BFF6D44A1}</c15:txfldGUID>
                      <c15:f>'/Users/el1goluj/Documents/ZURICH/PROJECTS/UPMEM/upmem-workloads/Microbenchmarks/AI/[ai_output.xlsx]ai_output (4)'!$J$113</c15:f>
                      <c15:dlblFieldTableCache>
                        <c:ptCount val="1"/>
                        <c:pt idx="0">
                          <c:v>16</c:v>
                        </c:pt>
                      </c15:dlblFieldTableCache>
                    </c15:dlblFTEntry>
                  </c15:dlblFieldTable>
                  <c15:showDataLabelsRange val="0"/>
                </c:ext>
                <c:ext xmlns:c16="http://schemas.microsoft.com/office/drawing/2014/chart" uri="{C3380CC4-5D6E-409C-BE32-E72D297353CC}">
                  <c16:uniqueId val="{0000006F-FF8B-5F4C-8BBF-ED4DE736661E}"/>
                </c:ext>
              </c:extLst>
            </c:dLbl>
            <c:dLbl>
              <c:idx val="112"/>
              <c:tx>
                <c:strRef>
                  <c:f>'/Users/el1goluj/Documents/ZURICH/PROJECTS/UPMEM/upmem-workloads/Microbenchmarks/AI/[ai_output.xlsx]ai_output (4)'!$J$114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{A5EAD136-BE6B-1A4A-ABE5-E4B027448101}</c15:txfldGUID>
                      <c15:f>'/Users/el1goluj/Documents/ZURICH/PROJECTS/UPMEM/upmem-workloads/Microbenchmarks/AI/[ai_output.xlsx]ai_output (4)'!$J$114</c15:f>
                      <c15:dlblFieldTableCache>
                        <c:ptCount val="1"/>
                        <c:pt idx="0">
                          <c:v>1</c:v>
                        </c:pt>
                      </c15:dlblFieldTableCache>
                    </c15:dlblFTEntry>
                  </c15:dlblFieldTable>
                  <c15:showDataLabelsRange val="0"/>
                </c:ext>
                <c:ext xmlns:c16="http://schemas.microsoft.com/office/drawing/2014/chart" uri="{C3380CC4-5D6E-409C-BE32-E72D297353CC}">
                  <c16:uniqueId val="{00000070-FF8B-5F4C-8BBF-ED4DE736661E}"/>
                </c:ext>
              </c:extLst>
            </c:dLbl>
            <c:dLbl>
              <c:idx val="113"/>
              <c:tx>
                <c:strRef>
                  <c:f>'/Users/el1goluj/Documents/ZURICH/PROJECTS/UPMEM/upmem-workloads/Microbenchmarks/AI/[ai_output.xlsx]ai_output (4)'!$J$115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{ABCBEE24-5119-D045-87DA-1C444DA342D9}</c15:txfldGUID>
                      <c15:f>'/Users/el1goluj/Documents/ZURICH/PROJECTS/UPMEM/upmem-workloads/Microbenchmarks/AI/[ai_output.xlsx]ai_output (4)'!$J$115</c15:f>
                      <c15:dlblFieldTableCache>
                        <c:ptCount val="1"/>
                        <c:pt idx="0">
                          <c:v>2</c:v>
                        </c:pt>
                      </c15:dlblFieldTableCache>
                    </c15:dlblFTEntry>
                  </c15:dlblFieldTable>
                  <c15:showDataLabelsRange val="0"/>
                </c:ext>
                <c:ext xmlns:c16="http://schemas.microsoft.com/office/drawing/2014/chart" uri="{C3380CC4-5D6E-409C-BE32-E72D297353CC}">
                  <c16:uniqueId val="{00000071-FF8B-5F4C-8BBF-ED4DE736661E}"/>
                </c:ext>
              </c:extLst>
            </c:dLbl>
            <c:dLbl>
              <c:idx val="114"/>
              <c:tx>
                <c:strRef>
                  <c:f>'/Users/el1goluj/Documents/ZURICH/PROJECTS/UPMEM/upmem-workloads/Microbenchmarks/AI/[ai_output.xlsx]ai_output (4)'!$J$116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{E8F684BC-E45A-3A4A-BBE1-C41269B7FDF6}</c15:txfldGUID>
                      <c15:f>'/Users/el1goluj/Documents/ZURICH/PROJECTS/UPMEM/upmem-workloads/Microbenchmarks/AI/[ai_output.xlsx]ai_output (4)'!$J$116</c15:f>
                      <c15:dlblFieldTableCache>
                        <c:ptCount val="1"/>
                        <c:pt idx="0">
                          <c:v>3</c:v>
                        </c:pt>
                      </c15:dlblFieldTableCache>
                    </c15:dlblFTEntry>
                  </c15:dlblFieldTable>
                  <c15:showDataLabelsRange val="0"/>
                </c:ext>
                <c:ext xmlns:c16="http://schemas.microsoft.com/office/drawing/2014/chart" uri="{C3380CC4-5D6E-409C-BE32-E72D297353CC}">
                  <c16:uniqueId val="{00000072-FF8B-5F4C-8BBF-ED4DE736661E}"/>
                </c:ext>
              </c:extLst>
            </c:dLbl>
            <c:dLbl>
              <c:idx val="115"/>
              <c:tx>
                <c:strRef>
                  <c:f>'/Users/el1goluj/Documents/ZURICH/PROJECTS/UPMEM/upmem-workloads/Microbenchmarks/AI/[ai_output.xlsx]ai_output (4)'!$J$117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{EBB5A213-147B-B24E-A9A7-91786D68A083}</c15:txfldGUID>
                      <c15:f>'/Users/el1goluj/Documents/ZURICH/PROJECTS/UPMEM/upmem-workloads/Microbenchmarks/AI/[ai_output.xlsx]ai_output (4)'!$J$117</c15:f>
                      <c15:dlblFieldTableCache>
                        <c:ptCount val="1"/>
                        <c:pt idx="0">
                          <c:v>4</c:v>
                        </c:pt>
                      </c15:dlblFieldTableCache>
                    </c15:dlblFTEntry>
                  </c15:dlblFieldTable>
                  <c15:showDataLabelsRange val="0"/>
                </c:ext>
                <c:ext xmlns:c16="http://schemas.microsoft.com/office/drawing/2014/chart" uri="{C3380CC4-5D6E-409C-BE32-E72D297353CC}">
                  <c16:uniqueId val="{00000073-FF8B-5F4C-8BBF-ED4DE736661E}"/>
                </c:ext>
              </c:extLst>
            </c:dLbl>
            <c:dLbl>
              <c:idx val="116"/>
              <c:tx>
                <c:strRef>
                  <c:f>'/Users/el1goluj/Documents/ZURICH/PROJECTS/UPMEM/upmem-workloads/Microbenchmarks/AI/[ai_output.xlsx]ai_output (4)'!$J$118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{12C06782-DA4C-0144-8D8D-ECAC2D3CFF1A}</c15:txfldGUID>
                      <c15:f>'/Users/el1goluj/Documents/ZURICH/PROJECTS/UPMEM/upmem-workloads/Microbenchmarks/AI/[ai_output.xlsx]ai_output (4)'!$J$118</c15:f>
                      <c15:dlblFieldTableCache>
                        <c:ptCount val="1"/>
                        <c:pt idx="0">
                          <c:v>5</c:v>
                        </c:pt>
                      </c15:dlblFieldTableCache>
                    </c15:dlblFTEntry>
                  </c15:dlblFieldTable>
                  <c15:showDataLabelsRange val="0"/>
                </c:ext>
                <c:ext xmlns:c16="http://schemas.microsoft.com/office/drawing/2014/chart" uri="{C3380CC4-5D6E-409C-BE32-E72D297353CC}">
                  <c16:uniqueId val="{00000074-FF8B-5F4C-8BBF-ED4DE736661E}"/>
                </c:ext>
              </c:extLst>
            </c:dLbl>
            <c:dLbl>
              <c:idx val="117"/>
              <c:tx>
                <c:strRef>
                  <c:f>'/Users/el1goluj/Documents/ZURICH/PROJECTS/UPMEM/upmem-workloads/Microbenchmarks/AI/[ai_output.xlsx]ai_output (4)'!$J$119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{1E317FB0-E77B-A943-807B-A24DC3C1AED3}</c15:txfldGUID>
                      <c15:f>'/Users/el1goluj/Documents/ZURICH/PROJECTS/UPMEM/upmem-workloads/Microbenchmarks/AI/[ai_output.xlsx]ai_output (4)'!$J$119</c15:f>
                      <c15:dlblFieldTableCache>
                        <c:ptCount val="1"/>
                        <c:pt idx="0">
                          <c:v>6</c:v>
                        </c:pt>
                      </c15:dlblFieldTableCache>
                    </c15:dlblFTEntry>
                  </c15:dlblFieldTable>
                  <c15:showDataLabelsRange val="0"/>
                </c:ext>
                <c:ext xmlns:c16="http://schemas.microsoft.com/office/drawing/2014/chart" uri="{C3380CC4-5D6E-409C-BE32-E72D297353CC}">
                  <c16:uniqueId val="{00000075-FF8B-5F4C-8BBF-ED4DE736661E}"/>
                </c:ext>
              </c:extLst>
            </c:dLbl>
            <c:dLbl>
              <c:idx val="118"/>
              <c:tx>
                <c:strRef>
                  <c:f>'/Users/el1goluj/Documents/ZURICH/PROJECTS/UPMEM/upmem-workloads/Microbenchmarks/AI/[ai_output.xlsx]ai_output (4)'!$J$120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{72A87C17-615A-4043-888E-76D7DCD06623}</c15:txfldGUID>
                      <c15:f>'/Users/el1goluj/Documents/ZURICH/PROJECTS/UPMEM/upmem-workloads/Microbenchmarks/AI/[ai_output.xlsx]ai_output (4)'!$J$120</c15:f>
                      <c15:dlblFieldTableCache>
                        <c:ptCount val="1"/>
                        <c:pt idx="0">
                          <c:v>7</c:v>
                        </c:pt>
                      </c15:dlblFieldTableCache>
                    </c15:dlblFTEntry>
                  </c15:dlblFieldTable>
                  <c15:showDataLabelsRange val="0"/>
                </c:ext>
                <c:ext xmlns:c16="http://schemas.microsoft.com/office/drawing/2014/chart" uri="{C3380CC4-5D6E-409C-BE32-E72D297353CC}">
                  <c16:uniqueId val="{00000076-FF8B-5F4C-8BBF-ED4DE736661E}"/>
                </c:ext>
              </c:extLst>
            </c:dLbl>
            <c:dLbl>
              <c:idx val="119"/>
              <c:tx>
                <c:strRef>
                  <c:f>'/Users/el1goluj/Documents/ZURICH/PROJECTS/UPMEM/upmem-workloads/Microbenchmarks/AI/[ai_output.xlsx]ai_output (4)'!$J$121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{C0A8918F-B8C2-D042-95CC-D9F1D2B8866B}</c15:txfldGUID>
                      <c15:f>'/Users/el1goluj/Documents/ZURICH/PROJECTS/UPMEM/upmem-workloads/Microbenchmarks/AI/[ai_output.xlsx]ai_output (4)'!$J$121</c15:f>
                      <c15:dlblFieldTableCache>
                        <c:ptCount val="1"/>
                        <c:pt idx="0">
                          <c:v>8</c:v>
                        </c:pt>
                      </c15:dlblFieldTableCache>
                    </c15:dlblFTEntry>
                  </c15:dlblFieldTable>
                  <c15:showDataLabelsRange val="0"/>
                </c:ext>
                <c:ext xmlns:c16="http://schemas.microsoft.com/office/drawing/2014/chart" uri="{C3380CC4-5D6E-409C-BE32-E72D297353CC}">
                  <c16:uniqueId val="{00000077-FF8B-5F4C-8BBF-ED4DE736661E}"/>
                </c:ext>
              </c:extLst>
            </c:dLbl>
            <c:dLbl>
              <c:idx val="120"/>
              <c:tx>
                <c:strRef>
                  <c:f>'/Users/el1goluj/Documents/ZURICH/PROJECTS/UPMEM/upmem-workloads/Microbenchmarks/AI/[ai_output.xlsx]ai_output (4)'!$J$122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{8A171AE0-45B7-6049-9C94-55D97C331123}</c15:txfldGUID>
                      <c15:f>'/Users/el1goluj/Documents/ZURICH/PROJECTS/UPMEM/upmem-workloads/Microbenchmarks/AI/[ai_output.xlsx]ai_output (4)'!$J$122</c15:f>
                      <c15:dlblFieldTableCache>
                        <c:ptCount val="1"/>
                        <c:pt idx="0">
                          <c:v>9</c:v>
                        </c:pt>
                      </c15:dlblFieldTableCache>
                    </c15:dlblFTEntry>
                  </c15:dlblFieldTable>
                  <c15:showDataLabelsRange val="0"/>
                </c:ext>
                <c:ext xmlns:c16="http://schemas.microsoft.com/office/drawing/2014/chart" uri="{C3380CC4-5D6E-409C-BE32-E72D297353CC}">
                  <c16:uniqueId val="{00000078-FF8B-5F4C-8BBF-ED4DE736661E}"/>
                </c:ext>
              </c:extLst>
            </c:dLbl>
            <c:dLbl>
              <c:idx val="121"/>
              <c:tx>
                <c:strRef>
                  <c:f>'/Users/el1goluj/Documents/ZURICH/PROJECTS/UPMEM/upmem-workloads/Microbenchmarks/AI/[ai_output.xlsx]ai_output (4)'!$J$123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{90DFC4B9-6167-5F4E-B565-EC339D39A006}</c15:txfldGUID>
                      <c15:f>'/Users/el1goluj/Documents/ZURICH/PROJECTS/UPMEM/upmem-workloads/Microbenchmarks/AI/[ai_output.xlsx]ai_output (4)'!$J$123</c15:f>
                      <c15:dlblFieldTableCache>
                        <c:ptCount val="1"/>
                        <c:pt idx="0">
                          <c:v>10</c:v>
                        </c:pt>
                      </c15:dlblFieldTableCache>
                    </c15:dlblFTEntry>
                  </c15:dlblFieldTable>
                  <c15:showDataLabelsRange val="0"/>
                </c:ext>
                <c:ext xmlns:c16="http://schemas.microsoft.com/office/drawing/2014/chart" uri="{C3380CC4-5D6E-409C-BE32-E72D297353CC}">
                  <c16:uniqueId val="{00000079-FF8B-5F4C-8BBF-ED4DE736661E}"/>
                </c:ext>
              </c:extLst>
            </c:dLbl>
            <c:dLbl>
              <c:idx val="122"/>
              <c:tx>
                <c:strRef>
                  <c:f>'/Users/el1goluj/Documents/ZURICH/PROJECTS/UPMEM/upmem-workloads/Microbenchmarks/AI/[ai_output.xlsx]ai_output (4)'!$J$124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{9162A7EA-0857-8545-8DEB-1865D7E86087}</c15:txfldGUID>
                      <c15:f>'/Users/el1goluj/Documents/ZURICH/PROJECTS/UPMEM/upmem-workloads/Microbenchmarks/AI/[ai_output.xlsx]ai_output (4)'!$J$124</c15:f>
                      <c15:dlblFieldTableCache>
                        <c:ptCount val="1"/>
                        <c:pt idx="0">
                          <c:v>11</c:v>
                        </c:pt>
                      </c15:dlblFieldTableCache>
                    </c15:dlblFTEntry>
                  </c15:dlblFieldTable>
                  <c15:showDataLabelsRange val="0"/>
                </c:ext>
                <c:ext xmlns:c16="http://schemas.microsoft.com/office/drawing/2014/chart" uri="{C3380CC4-5D6E-409C-BE32-E72D297353CC}">
                  <c16:uniqueId val="{0000007A-FF8B-5F4C-8BBF-ED4DE736661E}"/>
                </c:ext>
              </c:extLst>
            </c:dLbl>
            <c:dLbl>
              <c:idx val="123"/>
              <c:tx>
                <c:strRef>
                  <c:f>'/Users/el1goluj/Documents/ZURICH/PROJECTS/UPMEM/upmem-workloads/Microbenchmarks/AI/[ai_output.xlsx]ai_output (4)'!$J$125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{9A90B554-E43D-964C-8811-DC3D74118A1B}</c15:txfldGUID>
                      <c15:f>'/Users/el1goluj/Documents/ZURICH/PROJECTS/UPMEM/upmem-workloads/Microbenchmarks/AI/[ai_output.xlsx]ai_output (4)'!$J$125</c15:f>
                      <c15:dlblFieldTableCache>
                        <c:ptCount val="1"/>
                        <c:pt idx="0">
                          <c:v>12</c:v>
                        </c:pt>
                      </c15:dlblFieldTableCache>
                    </c15:dlblFTEntry>
                  </c15:dlblFieldTable>
                  <c15:showDataLabelsRange val="0"/>
                </c:ext>
                <c:ext xmlns:c16="http://schemas.microsoft.com/office/drawing/2014/chart" uri="{C3380CC4-5D6E-409C-BE32-E72D297353CC}">
                  <c16:uniqueId val="{0000007B-FF8B-5F4C-8BBF-ED4DE736661E}"/>
                </c:ext>
              </c:extLst>
            </c:dLbl>
            <c:dLbl>
              <c:idx val="124"/>
              <c:tx>
                <c:strRef>
                  <c:f>'/Users/el1goluj/Documents/ZURICH/PROJECTS/UPMEM/upmem-workloads/Microbenchmarks/AI/[ai_output.xlsx]ai_output (4)'!$J$126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{3BAFEC21-881D-E94B-9234-87377BD2563D}</c15:txfldGUID>
                      <c15:f>'/Users/el1goluj/Documents/ZURICH/PROJECTS/UPMEM/upmem-workloads/Microbenchmarks/AI/[ai_output.xlsx]ai_output (4)'!$J$126</c15:f>
                      <c15:dlblFieldTableCache>
                        <c:ptCount val="1"/>
                        <c:pt idx="0">
                          <c:v>13</c:v>
                        </c:pt>
                      </c15:dlblFieldTableCache>
                    </c15:dlblFTEntry>
                  </c15:dlblFieldTable>
                  <c15:showDataLabelsRange val="0"/>
                </c:ext>
                <c:ext xmlns:c16="http://schemas.microsoft.com/office/drawing/2014/chart" uri="{C3380CC4-5D6E-409C-BE32-E72D297353CC}">
                  <c16:uniqueId val="{0000007C-FF8B-5F4C-8BBF-ED4DE736661E}"/>
                </c:ext>
              </c:extLst>
            </c:dLbl>
            <c:dLbl>
              <c:idx val="125"/>
              <c:tx>
                <c:strRef>
                  <c:f>'/Users/el1goluj/Documents/ZURICH/PROJECTS/UPMEM/upmem-workloads/Microbenchmarks/AI/[ai_output.xlsx]ai_output (4)'!$J$127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{6E20377B-8EA3-3D4F-9B36-D60015BD0C08}</c15:txfldGUID>
                      <c15:f>'/Users/el1goluj/Documents/ZURICH/PROJECTS/UPMEM/upmem-workloads/Microbenchmarks/AI/[ai_output.xlsx]ai_output (4)'!$J$127</c15:f>
                      <c15:dlblFieldTableCache>
                        <c:ptCount val="1"/>
                        <c:pt idx="0">
                          <c:v>14</c:v>
                        </c:pt>
                      </c15:dlblFieldTableCache>
                    </c15:dlblFTEntry>
                  </c15:dlblFieldTable>
                  <c15:showDataLabelsRange val="0"/>
                </c:ext>
                <c:ext xmlns:c16="http://schemas.microsoft.com/office/drawing/2014/chart" uri="{C3380CC4-5D6E-409C-BE32-E72D297353CC}">
                  <c16:uniqueId val="{0000007D-FF8B-5F4C-8BBF-ED4DE736661E}"/>
                </c:ext>
              </c:extLst>
            </c:dLbl>
            <c:dLbl>
              <c:idx val="126"/>
              <c:tx>
                <c:strRef>
                  <c:f>'/Users/el1goluj/Documents/ZURICH/PROJECTS/UPMEM/upmem-workloads/Microbenchmarks/AI/[ai_output.xlsx]ai_output (4)'!$J$128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{E644F2E4-74B0-A647-B495-958344C30E00}</c15:txfldGUID>
                      <c15:f>'/Users/el1goluj/Documents/ZURICH/PROJECTS/UPMEM/upmem-workloads/Microbenchmarks/AI/[ai_output.xlsx]ai_output (4)'!$J$128</c15:f>
                      <c15:dlblFieldTableCache>
                        <c:ptCount val="1"/>
                        <c:pt idx="0">
                          <c:v>15</c:v>
                        </c:pt>
                      </c15:dlblFieldTableCache>
                    </c15:dlblFTEntry>
                  </c15:dlblFieldTable>
                  <c15:showDataLabelsRange val="0"/>
                </c:ext>
                <c:ext xmlns:c16="http://schemas.microsoft.com/office/drawing/2014/chart" uri="{C3380CC4-5D6E-409C-BE32-E72D297353CC}">
                  <c16:uniqueId val="{0000007E-FF8B-5F4C-8BBF-ED4DE736661E}"/>
                </c:ext>
              </c:extLst>
            </c:dLbl>
            <c:dLbl>
              <c:idx val="127"/>
              <c:tx>
                <c:strRef>
                  <c:f>'/Users/el1goluj/Documents/ZURICH/PROJECTS/UPMEM/upmem-workloads/Microbenchmarks/AI/[ai_output.xlsx]ai_output (4)'!$J$129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{479D3CFA-56F5-5D4E-8C24-19CE2D811304}</c15:txfldGUID>
                      <c15:f>'/Users/el1goluj/Documents/ZURICH/PROJECTS/UPMEM/upmem-workloads/Microbenchmarks/AI/[ai_output.xlsx]ai_output (4)'!$J$129</c15:f>
                      <c15:dlblFieldTableCache>
                        <c:ptCount val="1"/>
                        <c:pt idx="0">
                          <c:v>16</c:v>
                        </c:pt>
                      </c15:dlblFieldTableCache>
                    </c15:dlblFTEntry>
                  </c15:dlblFieldTable>
                  <c15:showDataLabelsRange val="0"/>
                </c:ext>
                <c:ext xmlns:c16="http://schemas.microsoft.com/office/drawing/2014/chart" uri="{C3380CC4-5D6E-409C-BE32-E72D297353CC}">
                  <c16:uniqueId val="{0000007F-FF8B-5F4C-8BBF-ED4DE736661E}"/>
                </c:ext>
              </c:extLst>
            </c:dLbl>
            <c:dLbl>
              <c:idx val="128"/>
              <c:tx>
                <c:strRef>
                  <c:f>'/Users/el1goluj/Documents/ZURICH/PROJECTS/UPMEM/upmem-workloads/Microbenchmarks/AI/[ai_output.xlsx]ai_output (4)'!$J$130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{3275AE11-D5AD-A647-893E-66D5AFE88798}</c15:txfldGUID>
                      <c15:f>'/Users/el1goluj/Documents/ZURICH/PROJECTS/UPMEM/upmem-workloads/Microbenchmarks/AI/[ai_output.xlsx]ai_output (4)'!$J$130</c15:f>
                      <c15:dlblFieldTableCache>
                        <c:ptCount val="1"/>
                        <c:pt idx="0">
                          <c:v>1</c:v>
                        </c:pt>
                      </c15:dlblFieldTableCache>
                    </c15:dlblFTEntry>
                  </c15:dlblFieldTable>
                  <c15:showDataLabelsRange val="0"/>
                </c:ext>
                <c:ext xmlns:c16="http://schemas.microsoft.com/office/drawing/2014/chart" uri="{C3380CC4-5D6E-409C-BE32-E72D297353CC}">
                  <c16:uniqueId val="{00000080-FF8B-5F4C-8BBF-ED4DE736661E}"/>
                </c:ext>
              </c:extLst>
            </c:dLbl>
            <c:dLbl>
              <c:idx val="129"/>
              <c:tx>
                <c:strRef>
                  <c:f>'/Users/el1goluj/Documents/ZURICH/PROJECTS/UPMEM/upmem-workloads/Microbenchmarks/AI/[ai_output.xlsx]ai_output (4)'!$J$131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{70930717-E271-0341-9EE7-94A592D75DCB}</c15:txfldGUID>
                      <c15:f>'/Users/el1goluj/Documents/ZURICH/PROJECTS/UPMEM/upmem-workloads/Microbenchmarks/AI/[ai_output.xlsx]ai_output (4)'!$J$131</c15:f>
                      <c15:dlblFieldTableCache>
                        <c:ptCount val="1"/>
                        <c:pt idx="0">
                          <c:v>2</c:v>
                        </c:pt>
                      </c15:dlblFieldTableCache>
                    </c15:dlblFTEntry>
                  </c15:dlblFieldTable>
                  <c15:showDataLabelsRange val="0"/>
                </c:ext>
                <c:ext xmlns:c16="http://schemas.microsoft.com/office/drawing/2014/chart" uri="{C3380CC4-5D6E-409C-BE32-E72D297353CC}">
                  <c16:uniqueId val="{00000081-FF8B-5F4C-8BBF-ED4DE736661E}"/>
                </c:ext>
              </c:extLst>
            </c:dLbl>
            <c:dLbl>
              <c:idx val="130"/>
              <c:tx>
                <c:strRef>
                  <c:f>'/Users/el1goluj/Documents/ZURICH/PROJECTS/UPMEM/upmem-workloads/Microbenchmarks/AI/[ai_output.xlsx]ai_output (4)'!$J$132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{632DB5D9-7896-5341-8E30-FD45546D75E7}</c15:txfldGUID>
                      <c15:f>'/Users/el1goluj/Documents/ZURICH/PROJECTS/UPMEM/upmem-workloads/Microbenchmarks/AI/[ai_output.xlsx]ai_output (4)'!$J$132</c15:f>
                      <c15:dlblFieldTableCache>
                        <c:ptCount val="1"/>
                        <c:pt idx="0">
                          <c:v>3</c:v>
                        </c:pt>
                      </c15:dlblFieldTableCache>
                    </c15:dlblFTEntry>
                  </c15:dlblFieldTable>
                  <c15:showDataLabelsRange val="0"/>
                </c:ext>
                <c:ext xmlns:c16="http://schemas.microsoft.com/office/drawing/2014/chart" uri="{C3380CC4-5D6E-409C-BE32-E72D297353CC}">
                  <c16:uniqueId val="{00000082-FF8B-5F4C-8BBF-ED4DE736661E}"/>
                </c:ext>
              </c:extLst>
            </c:dLbl>
            <c:dLbl>
              <c:idx val="131"/>
              <c:tx>
                <c:strRef>
                  <c:f>'/Users/el1goluj/Documents/ZURICH/PROJECTS/UPMEM/upmem-workloads/Microbenchmarks/AI/[ai_output.xlsx]ai_output (4)'!$J$133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{74D8CA87-277C-944A-80EF-8B9FD4276116}</c15:txfldGUID>
                      <c15:f>'/Users/el1goluj/Documents/ZURICH/PROJECTS/UPMEM/upmem-workloads/Microbenchmarks/AI/[ai_output.xlsx]ai_output (4)'!$J$133</c15:f>
                      <c15:dlblFieldTableCache>
                        <c:ptCount val="1"/>
                        <c:pt idx="0">
                          <c:v>4</c:v>
                        </c:pt>
                      </c15:dlblFieldTableCache>
                    </c15:dlblFTEntry>
                  </c15:dlblFieldTable>
                  <c15:showDataLabelsRange val="0"/>
                </c:ext>
                <c:ext xmlns:c16="http://schemas.microsoft.com/office/drawing/2014/chart" uri="{C3380CC4-5D6E-409C-BE32-E72D297353CC}">
                  <c16:uniqueId val="{00000083-FF8B-5F4C-8BBF-ED4DE736661E}"/>
                </c:ext>
              </c:extLst>
            </c:dLbl>
            <c:dLbl>
              <c:idx val="132"/>
              <c:tx>
                <c:strRef>
                  <c:f>'/Users/el1goluj/Documents/ZURICH/PROJECTS/UPMEM/upmem-workloads/Microbenchmarks/AI/[ai_output.xlsx]ai_output (4)'!$J$134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{2D47B060-5522-7247-8C9E-6737D70BF7F2}</c15:txfldGUID>
                      <c15:f>'/Users/el1goluj/Documents/ZURICH/PROJECTS/UPMEM/upmem-workloads/Microbenchmarks/AI/[ai_output.xlsx]ai_output (4)'!$J$134</c15:f>
                      <c15:dlblFieldTableCache>
                        <c:ptCount val="1"/>
                        <c:pt idx="0">
                          <c:v>5</c:v>
                        </c:pt>
                      </c15:dlblFieldTableCache>
                    </c15:dlblFTEntry>
                  </c15:dlblFieldTable>
                  <c15:showDataLabelsRange val="0"/>
                </c:ext>
                <c:ext xmlns:c16="http://schemas.microsoft.com/office/drawing/2014/chart" uri="{C3380CC4-5D6E-409C-BE32-E72D297353CC}">
                  <c16:uniqueId val="{00000084-FF8B-5F4C-8BBF-ED4DE736661E}"/>
                </c:ext>
              </c:extLst>
            </c:dLbl>
            <c:dLbl>
              <c:idx val="133"/>
              <c:tx>
                <c:strRef>
                  <c:f>'/Users/el1goluj/Documents/ZURICH/PROJECTS/UPMEM/upmem-workloads/Microbenchmarks/AI/[ai_output.xlsx]ai_output (4)'!$J$135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{7CB02D4C-1774-F64F-95C3-767F9D5873E7}</c15:txfldGUID>
                      <c15:f>'/Users/el1goluj/Documents/ZURICH/PROJECTS/UPMEM/upmem-workloads/Microbenchmarks/AI/[ai_output.xlsx]ai_output (4)'!$J$135</c15:f>
                      <c15:dlblFieldTableCache>
                        <c:ptCount val="1"/>
                        <c:pt idx="0">
                          <c:v>6</c:v>
                        </c:pt>
                      </c15:dlblFieldTableCache>
                    </c15:dlblFTEntry>
                  </c15:dlblFieldTable>
                  <c15:showDataLabelsRange val="0"/>
                </c:ext>
                <c:ext xmlns:c16="http://schemas.microsoft.com/office/drawing/2014/chart" uri="{C3380CC4-5D6E-409C-BE32-E72D297353CC}">
                  <c16:uniqueId val="{00000085-FF8B-5F4C-8BBF-ED4DE736661E}"/>
                </c:ext>
              </c:extLst>
            </c:dLbl>
            <c:dLbl>
              <c:idx val="134"/>
              <c:tx>
                <c:strRef>
                  <c:f>'/Users/el1goluj/Documents/ZURICH/PROJECTS/UPMEM/upmem-workloads/Microbenchmarks/AI/[ai_output.xlsx]ai_output (4)'!$J$136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{1724E4E8-0F26-6C4D-97AD-B767F10C6F91}</c15:txfldGUID>
                      <c15:f>'/Users/el1goluj/Documents/ZURICH/PROJECTS/UPMEM/upmem-workloads/Microbenchmarks/AI/[ai_output.xlsx]ai_output (4)'!$J$136</c15:f>
                      <c15:dlblFieldTableCache>
                        <c:ptCount val="1"/>
                        <c:pt idx="0">
                          <c:v>7</c:v>
                        </c:pt>
                      </c15:dlblFieldTableCache>
                    </c15:dlblFTEntry>
                  </c15:dlblFieldTable>
                  <c15:showDataLabelsRange val="0"/>
                </c:ext>
                <c:ext xmlns:c16="http://schemas.microsoft.com/office/drawing/2014/chart" uri="{C3380CC4-5D6E-409C-BE32-E72D297353CC}">
                  <c16:uniqueId val="{00000086-FF8B-5F4C-8BBF-ED4DE736661E}"/>
                </c:ext>
              </c:extLst>
            </c:dLbl>
            <c:dLbl>
              <c:idx val="135"/>
              <c:tx>
                <c:strRef>
                  <c:f>'/Users/el1goluj/Documents/ZURICH/PROJECTS/UPMEM/upmem-workloads/Microbenchmarks/AI/[ai_output.xlsx]ai_output (4)'!$J$137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{D3C148DA-3072-C547-B9DD-D1E46FED883E}</c15:txfldGUID>
                      <c15:f>'/Users/el1goluj/Documents/ZURICH/PROJECTS/UPMEM/upmem-workloads/Microbenchmarks/AI/[ai_output.xlsx]ai_output (4)'!$J$137</c15:f>
                      <c15:dlblFieldTableCache>
                        <c:ptCount val="1"/>
                        <c:pt idx="0">
                          <c:v>8</c:v>
                        </c:pt>
                      </c15:dlblFieldTableCache>
                    </c15:dlblFTEntry>
                  </c15:dlblFieldTable>
                  <c15:showDataLabelsRange val="0"/>
                </c:ext>
                <c:ext xmlns:c16="http://schemas.microsoft.com/office/drawing/2014/chart" uri="{C3380CC4-5D6E-409C-BE32-E72D297353CC}">
                  <c16:uniqueId val="{00000087-FF8B-5F4C-8BBF-ED4DE736661E}"/>
                </c:ext>
              </c:extLst>
            </c:dLbl>
            <c:dLbl>
              <c:idx val="136"/>
              <c:tx>
                <c:strRef>
                  <c:f>'/Users/el1goluj/Documents/ZURICH/PROJECTS/UPMEM/upmem-workloads/Microbenchmarks/AI/[ai_output.xlsx]ai_output (4)'!$J$138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{7709CA2F-AFC2-2A46-A3A8-7927570C5AE5}</c15:txfldGUID>
                      <c15:f>'/Users/el1goluj/Documents/ZURICH/PROJECTS/UPMEM/upmem-workloads/Microbenchmarks/AI/[ai_output.xlsx]ai_output (4)'!$J$138</c15:f>
                      <c15:dlblFieldTableCache>
                        <c:ptCount val="1"/>
                        <c:pt idx="0">
                          <c:v>9</c:v>
                        </c:pt>
                      </c15:dlblFieldTableCache>
                    </c15:dlblFTEntry>
                  </c15:dlblFieldTable>
                  <c15:showDataLabelsRange val="0"/>
                </c:ext>
                <c:ext xmlns:c16="http://schemas.microsoft.com/office/drawing/2014/chart" uri="{C3380CC4-5D6E-409C-BE32-E72D297353CC}">
                  <c16:uniqueId val="{00000088-FF8B-5F4C-8BBF-ED4DE736661E}"/>
                </c:ext>
              </c:extLst>
            </c:dLbl>
            <c:dLbl>
              <c:idx val="137"/>
              <c:tx>
                <c:strRef>
                  <c:f>'/Users/el1goluj/Documents/ZURICH/PROJECTS/UPMEM/upmem-workloads/Microbenchmarks/AI/[ai_output.xlsx]ai_output (4)'!$J$139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{F78E7E5D-E0BB-9440-808E-80DEFAD1426A}</c15:txfldGUID>
                      <c15:f>'/Users/el1goluj/Documents/ZURICH/PROJECTS/UPMEM/upmem-workloads/Microbenchmarks/AI/[ai_output.xlsx]ai_output (4)'!$J$139</c15:f>
                      <c15:dlblFieldTableCache>
                        <c:ptCount val="1"/>
                        <c:pt idx="0">
                          <c:v>10</c:v>
                        </c:pt>
                      </c15:dlblFieldTableCache>
                    </c15:dlblFTEntry>
                  </c15:dlblFieldTable>
                  <c15:showDataLabelsRange val="0"/>
                </c:ext>
                <c:ext xmlns:c16="http://schemas.microsoft.com/office/drawing/2014/chart" uri="{C3380CC4-5D6E-409C-BE32-E72D297353CC}">
                  <c16:uniqueId val="{00000089-FF8B-5F4C-8BBF-ED4DE736661E}"/>
                </c:ext>
              </c:extLst>
            </c:dLbl>
            <c:dLbl>
              <c:idx val="138"/>
              <c:tx>
                <c:strRef>
                  <c:f>'/Users/el1goluj/Documents/ZURICH/PROJECTS/UPMEM/upmem-workloads/Microbenchmarks/AI/[ai_output.xlsx]ai_output (4)'!$J$140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{4943136B-A3F5-E94E-BA79-A9EE9DB9278A}</c15:txfldGUID>
                      <c15:f>'/Users/el1goluj/Documents/ZURICH/PROJECTS/UPMEM/upmem-workloads/Microbenchmarks/AI/[ai_output.xlsx]ai_output (4)'!$J$140</c15:f>
                      <c15:dlblFieldTableCache>
                        <c:ptCount val="1"/>
                        <c:pt idx="0">
                          <c:v>11</c:v>
                        </c:pt>
                      </c15:dlblFieldTableCache>
                    </c15:dlblFTEntry>
                  </c15:dlblFieldTable>
                  <c15:showDataLabelsRange val="0"/>
                </c:ext>
                <c:ext xmlns:c16="http://schemas.microsoft.com/office/drawing/2014/chart" uri="{C3380CC4-5D6E-409C-BE32-E72D297353CC}">
                  <c16:uniqueId val="{0000008A-FF8B-5F4C-8BBF-ED4DE736661E}"/>
                </c:ext>
              </c:extLst>
            </c:dLbl>
            <c:dLbl>
              <c:idx val="139"/>
              <c:tx>
                <c:strRef>
                  <c:f>'/Users/el1goluj/Documents/ZURICH/PROJECTS/UPMEM/upmem-workloads/Microbenchmarks/AI/[ai_output.xlsx]ai_output (4)'!$J$141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{B938FA82-D8AB-7E4D-A71E-8DA733D90E2E}</c15:txfldGUID>
                      <c15:f>'/Users/el1goluj/Documents/ZURICH/PROJECTS/UPMEM/upmem-workloads/Microbenchmarks/AI/[ai_output.xlsx]ai_output (4)'!$J$141</c15:f>
                      <c15:dlblFieldTableCache>
                        <c:ptCount val="1"/>
                        <c:pt idx="0">
                          <c:v>12</c:v>
                        </c:pt>
                      </c15:dlblFieldTableCache>
                    </c15:dlblFTEntry>
                  </c15:dlblFieldTable>
                  <c15:showDataLabelsRange val="0"/>
                </c:ext>
                <c:ext xmlns:c16="http://schemas.microsoft.com/office/drawing/2014/chart" uri="{C3380CC4-5D6E-409C-BE32-E72D297353CC}">
                  <c16:uniqueId val="{0000008B-FF8B-5F4C-8BBF-ED4DE736661E}"/>
                </c:ext>
              </c:extLst>
            </c:dLbl>
            <c:dLbl>
              <c:idx val="140"/>
              <c:tx>
                <c:strRef>
                  <c:f>'/Users/el1goluj/Documents/ZURICH/PROJECTS/UPMEM/upmem-workloads/Microbenchmarks/AI/[ai_output.xlsx]ai_output (4)'!$J$142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{53459A87-5936-3545-88D4-962E327D6EF6}</c15:txfldGUID>
                      <c15:f>'/Users/el1goluj/Documents/ZURICH/PROJECTS/UPMEM/upmem-workloads/Microbenchmarks/AI/[ai_output.xlsx]ai_output (4)'!$J$142</c15:f>
                      <c15:dlblFieldTableCache>
                        <c:ptCount val="1"/>
                        <c:pt idx="0">
                          <c:v>13</c:v>
                        </c:pt>
                      </c15:dlblFieldTableCache>
                    </c15:dlblFTEntry>
                  </c15:dlblFieldTable>
                  <c15:showDataLabelsRange val="0"/>
                </c:ext>
                <c:ext xmlns:c16="http://schemas.microsoft.com/office/drawing/2014/chart" uri="{C3380CC4-5D6E-409C-BE32-E72D297353CC}">
                  <c16:uniqueId val="{0000008C-FF8B-5F4C-8BBF-ED4DE736661E}"/>
                </c:ext>
              </c:extLst>
            </c:dLbl>
            <c:dLbl>
              <c:idx val="141"/>
              <c:tx>
                <c:strRef>
                  <c:f>'/Users/el1goluj/Documents/ZURICH/PROJECTS/UPMEM/upmem-workloads/Microbenchmarks/AI/[ai_output.xlsx]ai_output (4)'!$J$143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{92CFB499-BE20-A140-BF1E-5752E177F7D6}</c15:txfldGUID>
                      <c15:f>'/Users/el1goluj/Documents/ZURICH/PROJECTS/UPMEM/upmem-workloads/Microbenchmarks/AI/[ai_output.xlsx]ai_output (4)'!$J$143</c15:f>
                      <c15:dlblFieldTableCache>
                        <c:ptCount val="1"/>
                        <c:pt idx="0">
                          <c:v>14</c:v>
                        </c:pt>
                      </c15:dlblFieldTableCache>
                    </c15:dlblFTEntry>
                  </c15:dlblFieldTable>
                  <c15:showDataLabelsRange val="0"/>
                </c:ext>
                <c:ext xmlns:c16="http://schemas.microsoft.com/office/drawing/2014/chart" uri="{C3380CC4-5D6E-409C-BE32-E72D297353CC}">
                  <c16:uniqueId val="{0000008D-FF8B-5F4C-8BBF-ED4DE736661E}"/>
                </c:ext>
              </c:extLst>
            </c:dLbl>
            <c:dLbl>
              <c:idx val="142"/>
              <c:tx>
                <c:strRef>
                  <c:f>'/Users/el1goluj/Documents/ZURICH/PROJECTS/UPMEM/upmem-workloads/Microbenchmarks/AI/[ai_output.xlsx]ai_output (4)'!$J$144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{28387370-949D-C545-997F-1170B69AF409}</c15:txfldGUID>
                      <c15:f>'/Users/el1goluj/Documents/ZURICH/PROJECTS/UPMEM/upmem-workloads/Microbenchmarks/AI/[ai_output.xlsx]ai_output (4)'!$J$144</c15:f>
                      <c15:dlblFieldTableCache>
                        <c:ptCount val="1"/>
                        <c:pt idx="0">
                          <c:v>15</c:v>
                        </c:pt>
                      </c15:dlblFieldTableCache>
                    </c15:dlblFTEntry>
                  </c15:dlblFieldTable>
                  <c15:showDataLabelsRange val="0"/>
                </c:ext>
                <c:ext xmlns:c16="http://schemas.microsoft.com/office/drawing/2014/chart" uri="{C3380CC4-5D6E-409C-BE32-E72D297353CC}">
                  <c16:uniqueId val="{0000008E-FF8B-5F4C-8BBF-ED4DE736661E}"/>
                </c:ext>
              </c:extLst>
            </c:dLbl>
            <c:dLbl>
              <c:idx val="143"/>
              <c:tx>
                <c:strRef>
                  <c:f>'/Users/el1goluj/Documents/ZURICH/PROJECTS/UPMEM/upmem-workloads/Microbenchmarks/AI/[ai_output.xlsx]ai_output (4)'!$J$145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{A3651502-DDC8-0C4B-8F06-9B083F8F90BE}</c15:txfldGUID>
                      <c15:f>'/Users/el1goluj/Documents/ZURICH/PROJECTS/UPMEM/upmem-workloads/Microbenchmarks/AI/[ai_output.xlsx]ai_output (4)'!$J$145</c15:f>
                      <c15:dlblFieldTableCache>
                        <c:ptCount val="1"/>
                        <c:pt idx="0">
                          <c:v>16</c:v>
                        </c:pt>
                      </c15:dlblFieldTableCache>
                    </c15:dlblFTEntry>
                  </c15:dlblFieldTable>
                  <c15:showDataLabelsRange val="0"/>
                </c:ext>
                <c:ext xmlns:c16="http://schemas.microsoft.com/office/drawing/2014/chart" uri="{C3380CC4-5D6E-409C-BE32-E72D297353CC}">
                  <c16:uniqueId val="{0000008F-FF8B-5F4C-8BBF-ED4DE736661E}"/>
                </c:ext>
              </c:extLst>
            </c:dLbl>
            <c:dLbl>
              <c:idx val="144"/>
              <c:tx>
                <c:strRef>
                  <c:f>'/Users/el1goluj/Documents/ZURICH/PROJECTS/UPMEM/upmem-workloads/Microbenchmarks/AI/[ai_output.xlsx]ai_output (4)'!$J$146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{72565CDE-9287-FB44-B5D5-0953C77D1647}</c15:txfldGUID>
                      <c15:f>'/Users/el1goluj/Documents/ZURICH/PROJECTS/UPMEM/upmem-workloads/Microbenchmarks/AI/[ai_output.xlsx]ai_output (4)'!$J$146</c15:f>
                      <c15:dlblFieldTableCache>
                        <c:ptCount val="1"/>
                        <c:pt idx="0">
                          <c:v>1</c:v>
                        </c:pt>
                      </c15:dlblFieldTableCache>
                    </c15:dlblFTEntry>
                  </c15:dlblFieldTable>
                  <c15:showDataLabelsRange val="0"/>
                </c:ext>
                <c:ext xmlns:c16="http://schemas.microsoft.com/office/drawing/2014/chart" uri="{C3380CC4-5D6E-409C-BE32-E72D297353CC}">
                  <c16:uniqueId val="{00000090-FF8B-5F4C-8BBF-ED4DE736661E}"/>
                </c:ext>
              </c:extLst>
            </c:dLbl>
            <c:dLbl>
              <c:idx val="145"/>
              <c:tx>
                <c:strRef>
                  <c:f>'/Users/el1goluj/Documents/ZURICH/PROJECTS/UPMEM/upmem-workloads/Microbenchmarks/AI/[ai_output.xlsx]ai_output (4)'!$J$147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{F3F9F0AC-83CC-9C4D-AE3F-EF633D0EA359}</c15:txfldGUID>
                      <c15:f>'/Users/el1goluj/Documents/ZURICH/PROJECTS/UPMEM/upmem-workloads/Microbenchmarks/AI/[ai_output.xlsx]ai_output (4)'!$J$147</c15:f>
                      <c15:dlblFieldTableCache>
                        <c:ptCount val="1"/>
                        <c:pt idx="0">
                          <c:v>2</c:v>
                        </c:pt>
                      </c15:dlblFieldTableCache>
                    </c15:dlblFTEntry>
                  </c15:dlblFieldTable>
                  <c15:showDataLabelsRange val="0"/>
                </c:ext>
                <c:ext xmlns:c16="http://schemas.microsoft.com/office/drawing/2014/chart" uri="{C3380CC4-5D6E-409C-BE32-E72D297353CC}">
                  <c16:uniqueId val="{00000091-FF8B-5F4C-8BBF-ED4DE736661E}"/>
                </c:ext>
              </c:extLst>
            </c:dLbl>
            <c:dLbl>
              <c:idx val="146"/>
              <c:tx>
                <c:strRef>
                  <c:f>'/Users/el1goluj/Documents/ZURICH/PROJECTS/UPMEM/upmem-workloads/Microbenchmarks/AI/[ai_output.xlsx]ai_output (4)'!$J$148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{36484042-DCB5-C548-8EA1-A5917F11F688}</c15:txfldGUID>
                      <c15:f>'/Users/el1goluj/Documents/ZURICH/PROJECTS/UPMEM/upmem-workloads/Microbenchmarks/AI/[ai_output.xlsx]ai_output (4)'!$J$148</c15:f>
                      <c15:dlblFieldTableCache>
                        <c:ptCount val="1"/>
                        <c:pt idx="0">
                          <c:v>3</c:v>
                        </c:pt>
                      </c15:dlblFieldTableCache>
                    </c15:dlblFTEntry>
                  </c15:dlblFieldTable>
                  <c15:showDataLabelsRange val="0"/>
                </c:ext>
                <c:ext xmlns:c16="http://schemas.microsoft.com/office/drawing/2014/chart" uri="{C3380CC4-5D6E-409C-BE32-E72D297353CC}">
                  <c16:uniqueId val="{00000092-FF8B-5F4C-8BBF-ED4DE736661E}"/>
                </c:ext>
              </c:extLst>
            </c:dLbl>
            <c:dLbl>
              <c:idx val="147"/>
              <c:tx>
                <c:strRef>
                  <c:f>'/Users/el1goluj/Documents/ZURICH/PROJECTS/UPMEM/upmem-workloads/Microbenchmarks/AI/[ai_output.xlsx]ai_output (4)'!$J$149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{FCF9C988-FF28-2C48-838C-AF3ED631FEB3}</c15:txfldGUID>
                      <c15:f>'/Users/el1goluj/Documents/ZURICH/PROJECTS/UPMEM/upmem-workloads/Microbenchmarks/AI/[ai_output.xlsx]ai_output (4)'!$J$149</c15:f>
                      <c15:dlblFieldTableCache>
                        <c:ptCount val="1"/>
                        <c:pt idx="0">
                          <c:v>4</c:v>
                        </c:pt>
                      </c15:dlblFieldTableCache>
                    </c15:dlblFTEntry>
                  </c15:dlblFieldTable>
                  <c15:showDataLabelsRange val="0"/>
                </c:ext>
                <c:ext xmlns:c16="http://schemas.microsoft.com/office/drawing/2014/chart" uri="{C3380CC4-5D6E-409C-BE32-E72D297353CC}">
                  <c16:uniqueId val="{00000093-FF8B-5F4C-8BBF-ED4DE736661E}"/>
                </c:ext>
              </c:extLst>
            </c:dLbl>
            <c:dLbl>
              <c:idx val="148"/>
              <c:tx>
                <c:strRef>
                  <c:f>'/Users/el1goluj/Documents/ZURICH/PROJECTS/UPMEM/upmem-workloads/Microbenchmarks/AI/[ai_output.xlsx]ai_output (4)'!$J$150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{B58BB3CB-1E13-6244-B5A7-EEA1C24991C1}</c15:txfldGUID>
                      <c15:f>'/Users/el1goluj/Documents/ZURICH/PROJECTS/UPMEM/upmem-workloads/Microbenchmarks/AI/[ai_output.xlsx]ai_output (4)'!$J$150</c15:f>
                      <c15:dlblFieldTableCache>
                        <c:ptCount val="1"/>
                        <c:pt idx="0">
                          <c:v>5</c:v>
                        </c:pt>
                      </c15:dlblFieldTableCache>
                    </c15:dlblFTEntry>
                  </c15:dlblFieldTable>
                  <c15:showDataLabelsRange val="0"/>
                </c:ext>
                <c:ext xmlns:c16="http://schemas.microsoft.com/office/drawing/2014/chart" uri="{C3380CC4-5D6E-409C-BE32-E72D297353CC}">
                  <c16:uniqueId val="{00000094-FF8B-5F4C-8BBF-ED4DE736661E}"/>
                </c:ext>
              </c:extLst>
            </c:dLbl>
            <c:dLbl>
              <c:idx val="149"/>
              <c:tx>
                <c:strRef>
                  <c:f>'/Users/el1goluj/Documents/ZURICH/PROJECTS/UPMEM/upmem-workloads/Microbenchmarks/AI/[ai_output.xlsx]ai_output (4)'!$J$151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{FFE7F670-0A6B-414C-A7E9-E30EDBAD74BB}</c15:txfldGUID>
                      <c15:f>'/Users/el1goluj/Documents/ZURICH/PROJECTS/UPMEM/upmem-workloads/Microbenchmarks/AI/[ai_output.xlsx]ai_output (4)'!$J$151</c15:f>
                      <c15:dlblFieldTableCache>
                        <c:ptCount val="1"/>
                        <c:pt idx="0">
                          <c:v>6</c:v>
                        </c:pt>
                      </c15:dlblFieldTableCache>
                    </c15:dlblFTEntry>
                  </c15:dlblFieldTable>
                  <c15:showDataLabelsRange val="0"/>
                </c:ext>
                <c:ext xmlns:c16="http://schemas.microsoft.com/office/drawing/2014/chart" uri="{C3380CC4-5D6E-409C-BE32-E72D297353CC}">
                  <c16:uniqueId val="{00000095-FF8B-5F4C-8BBF-ED4DE736661E}"/>
                </c:ext>
              </c:extLst>
            </c:dLbl>
            <c:dLbl>
              <c:idx val="150"/>
              <c:tx>
                <c:strRef>
                  <c:f>'/Users/el1goluj/Documents/ZURICH/PROJECTS/UPMEM/upmem-workloads/Microbenchmarks/AI/[ai_output.xlsx]ai_output (4)'!$J$152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{B8E039EB-4A16-5344-9E5B-2073961BB27E}</c15:txfldGUID>
                      <c15:f>'/Users/el1goluj/Documents/ZURICH/PROJECTS/UPMEM/upmem-workloads/Microbenchmarks/AI/[ai_output.xlsx]ai_output (4)'!$J$152</c15:f>
                      <c15:dlblFieldTableCache>
                        <c:ptCount val="1"/>
                        <c:pt idx="0">
                          <c:v>7</c:v>
                        </c:pt>
                      </c15:dlblFieldTableCache>
                    </c15:dlblFTEntry>
                  </c15:dlblFieldTable>
                  <c15:showDataLabelsRange val="0"/>
                </c:ext>
                <c:ext xmlns:c16="http://schemas.microsoft.com/office/drawing/2014/chart" uri="{C3380CC4-5D6E-409C-BE32-E72D297353CC}">
                  <c16:uniqueId val="{00000096-FF8B-5F4C-8BBF-ED4DE736661E}"/>
                </c:ext>
              </c:extLst>
            </c:dLbl>
            <c:dLbl>
              <c:idx val="151"/>
              <c:tx>
                <c:strRef>
                  <c:f>'/Users/el1goluj/Documents/ZURICH/PROJECTS/UPMEM/upmem-workloads/Microbenchmarks/AI/[ai_output.xlsx]ai_output (4)'!$J$153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{A501CE1F-21F9-424B-8E0D-48FC3BA399AB}</c15:txfldGUID>
                      <c15:f>'/Users/el1goluj/Documents/ZURICH/PROJECTS/UPMEM/upmem-workloads/Microbenchmarks/AI/[ai_output.xlsx]ai_output (4)'!$J$153</c15:f>
                      <c15:dlblFieldTableCache>
                        <c:ptCount val="1"/>
                        <c:pt idx="0">
                          <c:v>8</c:v>
                        </c:pt>
                      </c15:dlblFieldTableCache>
                    </c15:dlblFTEntry>
                  </c15:dlblFieldTable>
                  <c15:showDataLabelsRange val="0"/>
                </c:ext>
                <c:ext xmlns:c16="http://schemas.microsoft.com/office/drawing/2014/chart" uri="{C3380CC4-5D6E-409C-BE32-E72D297353CC}">
                  <c16:uniqueId val="{00000097-FF8B-5F4C-8BBF-ED4DE736661E}"/>
                </c:ext>
              </c:extLst>
            </c:dLbl>
            <c:dLbl>
              <c:idx val="152"/>
              <c:tx>
                <c:strRef>
                  <c:f>'/Users/el1goluj/Documents/ZURICH/PROJECTS/UPMEM/upmem-workloads/Microbenchmarks/AI/[ai_output.xlsx]ai_output (4)'!$J$154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{9C7DA8BD-C9B6-6B4E-841B-978DF2BE1A24}</c15:txfldGUID>
                      <c15:f>'/Users/el1goluj/Documents/ZURICH/PROJECTS/UPMEM/upmem-workloads/Microbenchmarks/AI/[ai_output.xlsx]ai_output (4)'!$J$154</c15:f>
                      <c15:dlblFieldTableCache>
                        <c:ptCount val="1"/>
                        <c:pt idx="0">
                          <c:v>9</c:v>
                        </c:pt>
                      </c15:dlblFieldTableCache>
                    </c15:dlblFTEntry>
                  </c15:dlblFieldTable>
                  <c15:showDataLabelsRange val="0"/>
                </c:ext>
                <c:ext xmlns:c16="http://schemas.microsoft.com/office/drawing/2014/chart" uri="{C3380CC4-5D6E-409C-BE32-E72D297353CC}">
                  <c16:uniqueId val="{00000098-FF8B-5F4C-8BBF-ED4DE736661E}"/>
                </c:ext>
              </c:extLst>
            </c:dLbl>
            <c:dLbl>
              <c:idx val="153"/>
              <c:tx>
                <c:strRef>
                  <c:f>'/Users/el1goluj/Documents/ZURICH/PROJECTS/UPMEM/upmem-workloads/Microbenchmarks/AI/[ai_output.xlsx]ai_output (4)'!$J$155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{ECE35929-DE09-F146-87F5-2A7EC6779182}</c15:txfldGUID>
                      <c15:f>'/Users/el1goluj/Documents/ZURICH/PROJECTS/UPMEM/upmem-workloads/Microbenchmarks/AI/[ai_output.xlsx]ai_output (4)'!$J$155</c15:f>
                      <c15:dlblFieldTableCache>
                        <c:ptCount val="1"/>
                        <c:pt idx="0">
                          <c:v>10</c:v>
                        </c:pt>
                      </c15:dlblFieldTableCache>
                    </c15:dlblFTEntry>
                  </c15:dlblFieldTable>
                  <c15:showDataLabelsRange val="0"/>
                </c:ext>
                <c:ext xmlns:c16="http://schemas.microsoft.com/office/drawing/2014/chart" uri="{C3380CC4-5D6E-409C-BE32-E72D297353CC}">
                  <c16:uniqueId val="{00000099-FF8B-5F4C-8BBF-ED4DE736661E}"/>
                </c:ext>
              </c:extLst>
            </c:dLbl>
            <c:dLbl>
              <c:idx val="154"/>
              <c:tx>
                <c:strRef>
                  <c:f>'/Users/el1goluj/Documents/ZURICH/PROJECTS/UPMEM/upmem-workloads/Microbenchmarks/AI/[ai_output.xlsx]ai_output (4)'!$J$156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{9C0D14FF-C57F-8948-9648-58E1FFB81342}</c15:txfldGUID>
                      <c15:f>'/Users/el1goluj/Documents/ZURICH/PROJECTS/UPMEM/upmem-workloads/Microbenchmarks/AI/[ai_output.xlsx]ai_output (4)'!$J$156</c15:f>
                      <c15:dlblFieldTableCache>
                        <c:ptCount val="1"/>
                        <c:pt idx="0">
                          <c:v>11</c:v>
                        </c:pt>
                      </c15:dlblFieldTableCache>
                    </c15:dlblFTEntry>
                  </c15:dlblFieldTable>
                  <c15:showDataLabelsRange val="0"/>
                </c:ext>
                <c:ext xmlns:c16="http://schemas.microsoft.com/office/drawing/2014/chart" uri="{C3380CC4-5D6E-409C-BE32-E72D297353CC}">
                  <c16:uniqueId val="{0000009A-FF8B-5F4C-8BBF-ED4DE736661E}"/>
                </c:ext>
              </c:extLst>
            </c:dLbl>
            <c:dLbl>
              <c:idx val="155"/>
              <c:tx>
                <c:strRef>
                  <c:f>'/Users/el1goluj/Documents/ZURICH/PROJECTS/UPMEM/upmem-workloads/Microbenchmarks/AI/[ai_output.xlsx]ai_output (4)'!$J$157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{D0117ADC-572B-A640-AC49-E3A23F2272B5}</c15:txfldGUID>
                      <c15:f>'/Users/el1goluj/Documents/ZURICH/PROJECTS/UPMEM/upmem-workloads/Microbenchmarks/AI/[ai_output.xlsx]ai_output (4)'!$J$157</c15:f>
                      <c15:dlblFieldTableCache>
                        <c:ptCount val="1"/>
                        <c:pt idx="0">
                          <c:v>12</c:v>
                        </c:pt>
                      </c15:dlblFieldTableCache>
                    </c15:dlblFTEntry>
                  </c15:dlblFieldTable>
                  <c15:showDataLabelsRange val="0"/>
                </c:ext>
                <c:ext xmlns:c16="http://schemas.microsoft.com/office/drawing/2014/chart" uri="{C3380CC4-5D6E-409C-BE32-E72D297353CC}">
                  <c16:uniqueId val="{0000009B-FF8B-5F4C-8BBF-ED4DE736661E}"/>
                </c:ext>
              </c:extLst>
            </c:dLbl>
            <c:dLbl>
              <c:idx val="156"/>
              <c:tx>
                <c:strRef>
                  <c:f>'/Users/el1goluj/Documents/ZURICH/PROJECTS/UPMEM/upmem-workloads/Microbenchmarks/AI/[ai_output.xlsx]ai_output (4)'!$J$158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{43E6EBAA-1D8A-FC46-B2C0-AFF02D96A3E9}</c15:txfldGUID>
                      <c15:f>'/Users/el1goluj/Documents/ZURICH/PROJECTS/UPMEM/upmem-workloads/Microbenchmarks/AI/[ai_output.xlsx]ai_output (4)'!$J$158</c15:f>
                      <c15:dlblFieldTableCache>
                        <c:ptCount val="1"/>
                        <c:pt idx="0">
                          <c:v>13</c:v>
                        </c:pt>
                      </c15:dlblFieldTableCache>
                    </c15:dlblFTEntry>
                  </c15:dlblFieldTable>
                  <c15:showDataLabelsRange val="0"/>
                </c:ext>
                <c:ext xmlns:c16="http://schemas.microsoft.com/office/drawing/2014/chart" uri="{C3380CC4-5D6E-409C-BE32-E72D297353CC}">
                  <c16:uniqueId val="{0000009C-FF8B-5F4C-8BBF-ED4DE736661E}"/>
                </c:ext>
              </c:extLst>
            </c:dLbl>
            <c:dLbl>
              <c:idx val="157"/>
              <c:tx>
                <c:strRef>
                  <c:f>'/Users/el1goluj/Documents/ZURICH/PROJECTS/UPMEM/upmem-workloads/Microbenchmarks/AI/[ai_output.xlsx]ai_output (4)'!$J$159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{1BE10578-89CA-DF4B-B429-7E60073C8B0B}</c15:txfldGUID>
                      <c15:f>'/Users/el1goluj/Documents/ZURICH/PROJECTS/UPMEM/upmem-workloads/Microbenchmarks/AI/[ai_output.xlsx]ai_output (4)'!$J$159</c15:f>
                      <c15:dlblFieldTableCache>
                        <c:ptCount val="1"/>
                        <c:pt idx="0">
                          <c:v>14</c:v>
                        </c:pt>
                      </c15:dlblFieldTableCache>
                    </c15:dlblFTEntry>
                  </c15:dlblFieldTable>
                  <c15:showDataLabelsRange val="0"/>
                </c:ext>
                <c:ext xmlns:c16="http://schemas.microsoft.com/office/drawing/2014/chart" uri="{C3380CC4-5D6E-409C-BE32-E72D297353CC}">
                  <c16:uniqueId val="{0000009D-FF8B-5F4C-8BBF-ED4DE736661E}"/>
                </c:ext>
              </c:extLst>
            </c:dLbl>
            <c:dLbl>
              <c:idx val="158"/>
              <c:tx>
                <c:strRef>
                  <c:f>'/Users/el1goluj/Documents/ZURICH/PROJECTS/UPMEM/upmem-workloads/Microbenchmarks/AI/[ai_output.xlsx]ai_output (4)'!$J$160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{425F537B-501A-EA45-91A6-03B264160537}</c15:txfldGUID>
                      <c15:f>'/Users/el1goluj/Documents/ZURICH/PROJECTS/UPMEM/upmem-workloads/Microbenchmarks/AI/[ai_output.xlsx]ai_output (4)'!$J$160</c15:f>
                      <c15:dlblFieldTableCache>
                        <c:ptCount val="1"/>
                        <c:pt idx="0">
                          <c:v>15</c:v>
                        </c:pt>
                      </c15:dlblFieldTableCache>
                    </c15:dlblFTEntry>
                  </c15:dlblFieldTable>
                  <c15:showDataLabelsRange val="0"/>
                </c:ext>
                <c:ext xmlns:c16="http://schemas.microsoft.com/office/drawing/2014/chart" uri="{C3380CC4-5D6E-409C-BE32-E72D297353CC}">
                  <c16:uniqueId val="{0000009E-FF8B-5F4C-8BBF-ED4DE736661E}"/>
                </c:ext>
              </c:extLst>
            </c:dLbl>
            <c:dLbl>
              <c:idx val="159"/>
              <c:tx>
                <c:strRef>
                  <c:f>'/Users/el1goluj/Documents/ZURICH/PROJECTS/UPMEM/upmem-workloads/Microbenchmarks/AI/[ai_output.xlsx]ai_output (4)'!$J$161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{810C8927-D913-8246-AD24-FDC9AE912EC1}</c15:txfldGUID>
                      <c15:f>'/Users/el1goluj/Documents/ZURICH/PROJECTS/UPMEM/upmem-workloads/Microbenchmarks/AI/[ai_output.xlsx]ai_output (4)'!$J$161</c15:f>
                      <c15:dlblFieldTableCache>
                        <c:ptCount val="1"/>
                        <c:pt idx="0">
                          <c:v>16</c:v>
                        </c:pt>
                      </c15:dlblFieldTableCache>
                    </c15:dlblFTEntry>
                  </c15:dlblFieldTable>
                  <c15:showDataLabelsRange val="0"/>
                </c:ext>
                <c:ext xmlns:c16="http://schemas.microsoft.com/office/drawing/2014/chart" uri="{C3380CC4-5D6E-409C-BE32-E72D297353CC}">
                  <c16:uniqueId val="{0000009F-FF8B-5F4C-8BBF-ED4DE736661E}"/>
                </c:ext>
              </c:extLst>
            </c:dLbl>
            <c:dLbl>
              <c:idx val="160"/>
              <c:tx>
                <c:strRef>
                  <c:f>'/Users/el1goluj/Documents/ZURICH/PROJECTS/UPMEM/upmem-workloads/Microbenchmarks/AI/[ai_output.xlsx]ai_output (4)'!$J$162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{FC0DB1B0-8D69-B34F-B89D-C837187795A7}</c15:txfldGUID>
                      <c15:f>'/Users/el1goluj/Documents/ZURICH/PROJECTS/UPMEM/upmem-workloads/Microbenchmarks/AI/[ai_output.xlsx]ai_output (4)'!$J$162</c15:f>
                      <c15:dlblFieldTableCache>
                        <c:ptCount val="1"/>
                        <c:pt idx="0">
                          <c:v>1</c:v>
                        </c:pt>
                      </c15:dlblFieldTableCache>
                    </c15:dlblFTEntry>
                  </c15:dlblFieldTable>
                  <c15:showDataLabelsRange val="0"/>
                </c:ext>
                <c:ext xmlns:c16="http://schemas.microsoft.com/office/drawing/2014/chart" uri="{C3380CC4-5D6E-409C-BE32-E72D297353CC}">
                  <c16:uniqueId val="{000000A0-FF8B-5F4C-8BBF-ED4DE736661E}"/>
                </c:ext>
              </c:extLst>
            </c:dLbl>
            <c:dLbl>
              <c:idx val="161"/>
              <c:tx>
                <c:strRef>
                  <c:f>'/Users/el1goluj/Documents/ZURICH/PROJECTS/UPMEM/upmem-workloads/Microbenchmarks/AI/[ai_output.xlsx]ai_output (4)'!$J$163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{A320B85E-A031-484B-B884-C0ED4CDA3D64}</c15:txfldGUID>
                      <c15:f>'/Users/el1goluj/Documents/ZURICH/PROJECTS/UPMEM/upmem-workloads/Microbenchmarks/AI/[ai_output.xlsx]ai_output (4)'!$J$163</c15:f>
                      <c15:dlblFieldTableCache>
                        <c:ptCount val="1"/>
                        <c:pt idx="0">
                          <c:v>2</c:v>
                        </c:pt>
                      </c15:dlblFieldTableCache>
                    </c15:dlblFTEntry>
                  </c15:dlblFieldTable>
                  <c15:showDataLabelsRange val="0"/>
                </c:ext>
                <c:ext xmlns:c16="http://schemas.microsoft.com/office/drawing/2014/chart" uri="{C3380CC4-5D6E-409C-BE32-E72D297353CC}">
                  <c16:uniqueId val="{000000A1-FF8B-5F4C-8BBF-ED4DE736661E}"/>
                </c:ext>
              </c:extLst>
            </c:dLbl>
            <c:dLbl>
              <c:idx val="162"/>
              <c:tx>
                <c:strRef>
                  <c:f>'/Users/el1goluj/Documents/ZURICH/PROJECTS/UPMEM/upmem-workloads/Microbenchmarks/AI/[ai_output.xlsx]ai_output (4)'!$J$164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{31A36FBE-4E0F-7B4E-BBA1-A4DD35D81D75}</c15:txfldGUID>
                      <c15:f>'/Users/el1goluj/Documents/ZURICH/PROJECTS/UPMEM/upmem-workloads/Microbenchmarks/AI/[ai_output.xlsx]ai_output (4)'!$J$164</c15:f>
                      <c15:dlblFieldTableCache>
                        <c:ptCount val="1"/>
                        <c:pt idx="0">
                          <c:v>3</c:v>
                        </c:pt>
                      </c15:dlblFieldTableCache>
                    </c15:dlblFTEntry>
                  </c15:dlblFieldTable>
                  <c15:showDataLabelsRange val="0"/>
                </c:ext>
                <c:ext xmlns:c16="http://schemas.microsoft.com/office/drawing/2014/chart" uri="{C3380CC4-5D6E-409C-BE32-E72D297353CC}">
                  <c16:uniqueId val="{000000A2-FF8B-5F4C-8BBF-ED4DE736661E}"/>
                </c:ext>
              </c:extLst>
            </c:dLbl>
            <c:dLbl>
              <c:idx val="163"/>
              <c:tx>
                <c:strRef>
                  <c:f>'/Users/el1goluj/Documents/ZURICH/PROJECTS/UPMEM/upmem-workloads/Microbenchmarks/AI/[ai_output.xlsx]ai_output (4)'!$J$165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{B4F0916B-8F90-9D44-9D2C-345A0DA7406E}</c15:txfldGUID>
                      <c15:f>'/Users/el1goluj/Documents/ZURICH/PROJECTS/UPMEM/upmem-workloads/Microbenchmarks/AI/[ai_output.xlsx]ai_output (4)'!$J$165</c15:f>
                      <c15:dlblFieldTableCache>
                        <c:ptCount val="1"/>
                        <c:pt idx="0">
                          <c:v>4</c:v>
                        </c:pt>
                      </c15:dlblFieldTableCache>
                    </c15:dlblFTEntry>
                  </c15:dlblFieldTable>
                  <c15:showDataLabelsRange val="0"/>
                </c:ext>
                <c:ext xmlns:c16="http://schemas.microsoft.com/office/drawing/2014/chart" uri="{C3380CC4-5D6E-409C-BE32-E72D297353CC}">
                  <c16:uniqueId val="{000000A3-FF8B-5F4C-8BBF-ED4DE736661E}"/>
                </c:ext>
              </c:extLst>
            </c:dLbl>
            <c:dLbl>
              <c:idx val="164"/>
              <c:tx>
                <c:strRef>
                  <c:f>'/Users/el1goluj/Documents/ZURICH/PROJECTS/UPMEM/upmem-workloads/Microbenchmarks/AI/[ai_output.xlsx]ai_output (4)'!$J$166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{AD338C7A-5A42-FF45-A152-8D9C50C68E70}</c15:txfldGUID>
                      <c15:f>'/Users/el1goluj/Documents/ZURICH/PROJECTS/UPMEM/upmem-workloads/Microbenchmarks/AI/[ai_output.xlsx]ai_output (4)'!$J$166</c15:f>
                      <c15:dlblFieldTableCache>
                        <c:ptCount val="1"/>
                        <c:pt idx="0">
                          <c:v>5</c:v>
                        </c:pt>
                      </c15:dlblFieldTableCache>
                    </c15:dlblFTEntry>
                  </c15:dlblFieldTable>
                  <c15:showDataLabelsRange val="0"/>
                </c:ext>
                <c:ext xmlns:c16="http://schemas.microsoft.com/office/drawing/2014/chart" uri="{C3380CC4-5D6E-409C-BE32-E72D297353CC}">
                  <c16:uniqueId val="{000000A4-FF8B-5F4C-8BBF-ED4DE736661E}"/>
                </c:ext>
              </c:extLst>
            </c:dLbl>
            <c:dLbl>
              <c:idx val="165"/>
              <c:tx>
                <c:strRef>
                  <c:f>'/Users/el1goluj/Documents/ZURICH/PROJECTS/UPMEM/upmem-workloads/Microbenchmarks/AI/[ai_output.xlsx]ai_output (4)'!$J$167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{8242A0A5-9229-E447-9AC9-210B461A2411}</c15:txfldGUID>
                      <c15:f>'/Users/el1goluj/Documents/ZURICH/PROJECTS/UPMEM/upmem-workloads/Microbenchmarks/AI/[ai_output.xlsx]ai_output (4)'!$J$167</c15:f>
                      <c15:dlblFieldTableCache>
                        <c:ptCount val="1"/>
                        <c:pt idx="0">
                          <c:v>6</c:v>
                        </c:pt>
                      </c15:dlblFieldTableCache>
                    </c15:dlblFTEntry>
                  </c15:dlblFieldTable>
                  <c15:showDataLabelsRange val="0"/>
                </c:ext>
                <c:ext xmlns:c16="http://schemas.microsoft.com/office/drawing/2014/chart" uri="{C3380CC4-5D6E-409C-BE32-E72D297353CC}">
                  <c16:uniqueId val="{000000A5-FF8B-5F4C-8BBF-ED4DE736661E}"/>
                </c:ext>
              </c:extLst>
            </c:dLbl>
            <c:dLbl>
              <c:idx val="166"/>
              <c:tx>
                <c:strRef>
                  <c:f>'/Users/el1goluj/Documents/ZURICH/PROJECTS/UPMEM/upmem-workloads/Microbenchmarks/AI/[ai_output.xlsx]ai_output (4)'!$J$168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{747D83F8-29A6-BF41-BFC5-B249298D429C}</c15:txfldGUID>
                      <c15:f>'/Users/el1goluj/Documents/ZURICH/PROJECTS/UPMEM/upmem-workloads/Microbenchmarks/AI/[ai_output.xlsx]ai_output (4)'!$J$168</c15:f>
                      <c15:dlblFieldTableCache>
                        <c:ptCount val="1"/>
                        <c:pt idx="0">
                          <c:v>7</c:v>
                        </c:pt>
                      </c15:dlblFieldTableCache>
                    </c15:dlblFTEntry>
                  </c15:dlblFieldTable>
                  <c15:showDataLabelsRange val="0"/>
                </c:ext>
                <c:ext xmlns:c16="http://schemas.microsoft.com/office/drawing/2014/chart" uri="{C3380CC4-5D6E-409C-BE32-E72D297353CC}">
                  <c16:uniqueId val="{000000A6-FF8B-5F4C-8BBF-ED4DE736661E}"/>
                </c:ext>
              </c:extLst>
            </c:dLbl>
            <c:dLbl>
              <c:idx val="167"/>
              <c:tx>
                <c:strRef>
                  <c:f>'/Users/el1goluj/Documents/ZURICH/PROJECTS/UPMEM/upmem-workloads/Microbenchmarks/AI/[ai_output.xlsx]ai_output (4)'!$J$169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{1B1A7EBC-0FD5-824A-8623-435EFCF36CCE}</c15:txfldGUID>
                      <c15:f>'/Users/el1goluj/Documents/ZURICH/PROJECTS/UPMEM/upmem-workloads/Microbenchmarks/AI/[ai_output.xlsx]ai_output (4)'!$J$169</c15:f>
                      <c15:dlblFieldTableCache>
                        <c:ptCount val="1"/>
                        <c:pt idx="0">
                          <c:v>8</c:v>
                        </c:pt>
                      </c15:dlblFieldTableCache>
                    </c15:dlblFTEntry>
                  </c15:dlblFieldTable>
                  <c15:showDataLabelsRange val="0"/>
                </c:ext>
                <c:ext xmlns:c16="http://schemas.microsoft.com/office/drawing/2014/chart" uri="{C3380CC4-5D6E-409C-BE32-E72D297353CC}">
                  <c16:uniqueId val="{000000A7-FF8B-5F4C-8BBF-ED4DE736661E}"/>
                </c:ext>
              </c:extLst>
            </c:dLbl>
            <c:dLbl>
              <c:idx val="168"/>
              <c:tx>
                <c:strRef>
                  <c:f>'/Users/el1goluj/Documents/ZURICH/PROJECTS/UPMEM/upmem-workloads/Microbenchmarks/AI/[ai_output.xlsx]ai_output (4)'!$J$170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{1E13BBB2-D5DE-5541-B846-C5BE6D5BCB8B}</c15:txfldGUID>
                      <c15:f>'/Users/el1goluj/Documents/ZURICH/PROJECTS/UPMEM/upmem-workloads/Microbenchmarks/AI/[ai_output.xlsx]ai_output (4)'!$J$170</c15:f>
                      <c15:dlblFieldTableCache>
                        <c:ptCount val="1"/>
                        <c:pt idx="0">
                          <c:v>9</c:v>
                        </c:pt>
                      </c15:dlblFieldTableCache>
                    </c15:dlblFTEntry>
                  </c15:dlblFieldTable>
                  <c15:showDataLabelsRange val="0"/>
                </c:ext>
                <c:ext xmlns:c16="http://schemas.microsoft.com/office/drawing/2014/chart" uri="{C3380CC4-5D6E-409C-BE32-E72D297353CC}">
                  <c16:uniqueId val="{000000A8-FF8B-5F4C-8BBF-ED4DE736661E}"/>
                </c:ext>
              </c:extLst>
            </c:dLbl>
            <c:dLbl>
              <c:idx val="169"/>
              <c:tx>
                <c:strRef>
                  <c:f>'/Users/el1goluj/Documents/ZURICH/PROJECTS/UPMEM/upmem-workloads/Microbenchmarks/AI/[ai_output.xlsx]ai_output (4)'!$J$171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{7F22D2CC-DD72-8A4B-9341-614A3A0DBF72}</c15:txfldGUID>
                      <c15:f>'/Users/el1goluj/Documents/ZURICH/PROJECTS/UPMEM/upmem-workloads/Microbenchmarks/AI/[ai_output.xlsx]ai_output (4)'!$J$171</c15:f>
                      <c15:dlblFieldTableCache>
                        <c:ptCount val="1"/>
                        <c:pt idx="0">
                          <c:v>10</c:v>
                        </c:pt>
                      </c15:dlblFieldTableCache>
                    </c15:dlblFTEntry>
                  </c15:dlblFieldTable>
                  <c15:showDataLabelsRange val="0"/>
                </c:ext>
                <c:ext xmlns:c16="http://schemas.microsoft.com/office/drawing/2014/chart" uri="{C3380CC4-5D6E-409C-BE32-E72D297353CC}">
                  <c16:uniqueId val="{000000A9-FF8B-5F4C-8BBF-ED4DE736661E}"/>
                </c:ext>
              </c:extLst>
            </c:dLbl>
            <c:dLbl>
              <c:idx val="170"/>
              <c:tx>
                <c:strRef>
                  <c:f>'/Users/el1goluj/Documents/ZURICH/PROJECTS/UPMEM/upmem-workloads/Microbenchmarks/AI/[ai_output.xlsx]ai_output (4)'!$J$172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{C198F9F6-BA47-BE49-B8CD-6213D2437652}</c15:txfldGUID>
                      <c15:f>'/Users/el1goluj/Documents/ZURICH/PROJECTS/UPMEM/upmem-workloads/Microbenchmarks/AI/[ai_output.xlsx]ai_output (4)'!$J$172</c15:f>
                      <c15:dlblFieldTableCache>
                        <c:ptCount val="1"/>
                        <c:pt idx="0">
                          <c:v>11</c:v>
                        </c:pt>
                      </c15:dlblFieldTableCache>
                    </c15:dlblFTEntry>
                  </c15:dlblFieldTable>
                  <c15:showDataLabelsRange val="0"/>
                </c:ext>
                <c:ext xmlns:c16="http://schemas.microsoft.com/office/drawing/2014/chart" uri="{C3380CC4-5D6E-409C-BE32-E72D297353CC}">
                  <c16:uniqueId val="{000000AA-FF8B-5F4C-8BBF-ED4DE736661E}"/>
                </c:ext>
              </c:extLst>
            </c:dLbl>
            <c:dLbl>
              <c:idx val="171"/>
              <c:tx>
                <c:strRef>
                  <c:f>'/Users/el1goluj/Documents/ZURICH/PROJECTS/UPMEM/upmem-workloads/Microbenchmarks/AI/[ai_output.xlsx]ai_output (4)'!$J$173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{24B8DA3E-61DB-5D42-9C86-D72DBC27FCA0}</c15:txfldGUID>
                      <c15:f>'/Users/el1goluj/Documents/ZURICH/PROJECTS/UPMEM/upmem-workloads/Microbenchmarks/AI/[ai_output.xlsx]ai_output (4)'!$J$173</c15:f>
                      <c15:dlblFieldTableCache>
                        <c:ptCount val="1"/>
                        <c:pt idx="0">
                          <c:v>12</c:v>
                        </c:pt>
                      </c15:dlblFieldTableCache>
                    </c15:dlblFTEntry>
                  </c15:dlblFieldTable>
                  <c15:showDataLabelsRange val="0"/>
                </c:ext>
                <c:ext xmlns:c16="http://schemas.microsoft.com/office/drawing/2014/chart" uri="{C3380CC4-5D6E-409C-BE32-E72D297353CC}">
                  <c16:uniqueId val="{000000AB-FF8B-5F4C-8BBF-ED4DE736661E}"/>
                </c:ext>
              </c:extLst>
            </c:dLbl>
            <c:dLbl>
              <c:idx val="172"/>
              <c:tx>
                <c:strRef>
                  <c:f>'/Users/el1goluj/Documents/ZURICH/PROJECTS/UPMEM/upmem-workloads/Microbenchmarks/AI/[ai_output.xlsx]ai_output (4)'!$J$174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{C15A852C-5DCE-1B47-B800-A80EDA37EDB0}</c15:txfldGUID>
                      <c15:f>'/Users/el1goluj/Documents/ZURICH/PROJECTS/UPMEM/upmem-workloads/Microbenchmarks/AI/[ai_output.xlsx]ai_output (4)'!$J$174</c15:f>
                      <c15:dlblFieldTableCache>
                        <c:ptCount val="1"/>
                        <c:pt idx="0">
                          <c:v>13</c:v>
                        </c:pt>
                      </c15:dlblFieldTableCache>
                    </c15:dlblFTEntry>
                  </c15:dlblFieldTable>
                  <c15:showDataLabelsRange val="0"/>
                </c:ext>
                <c:ext xmlns:c16="http://schemas.microsoft.com/office/drawing/2014/chart" uri="{C3380CC4-5D6E-409C-BE32-E72D297353CC}">
                  <c16:uniqueId val="{000000AC-FF8B-5F4C-8BBF-ED4DE736661E}"/>
                </c:ext>
              </c:extLst>
            </c:dLbl>
            <c:dLbl>
              <c:idx val="173"/>
              <c:tx>
                <c:strRef>
                  <c:f>'/Users/el1goluj/Documents/ZURICH/PROJECTS/UPMEM/upmem-workloads/Microbenchmarks/AI/[ai_output.xlsx]ai_output (4)'!$J$175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{4C58D67F-CDAE-E547-BC79-F15E09CBEE88}</c15:txfldGUID>
                      <c15:f>'/Users/el1goluj/Documents/ZURICH/PROJECTS/UPMEM/upmem-workloads/Microbenchmarks/AI/[ai_output.xlsx]ai_output (4)'!$J$175</c15:f>
                      <c15:dlblFieldTableCache>
                        <c:ptCount val="1"/>
                        <c:pt idx="0">
                          <c:v>14</c:v>
                        </c:pt>
                      </c15:dlblFieldTableCache>
                    </c15:dlblFTEntry>
                  </c15:dlblFieldTable>
                  <c15:showDataLabelsRange val="0"/>
                </c:ext>
                <c:ext xmlns:c16="http://schemas.microsoft.com/office/drawing/2014/chart" uri="{C3380CC4-5D6E-409C-BE32-E72D297353CC}">
                  <c16:uniqueId val="{000000AD-FF8B-5F4C-8BBF-ED4DE736661E}"/>
                </c:ext>
              </c:extLst>
            </c:dLbl>
            <c:dLbl>
              <c:idx val="174"/>
              <c:tx>
                <c:strRef>
                  <c:f>'/Users/el1goluj/Documents/ZURICH/PROJECTS/UPMEM/upmem-workloads/Microbenchmarks/AI/[ai_output.xlsx]ai_output (4)'!$J$176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{8DE8F4C1-B067-384E-BA84-A97C963E0A96}</c15:txfldGUID>
                      <c15:f>'/Users/el1goluj/Documents/ZURICH/PROJECTS/UPMEM/upmem-workloads/Microbenchmarks/AI/[ai_output.xlsx]ai_output (4)'!$J$176</c15:f>
                      <c15:dlblFieldTableCache>
                        <c:ptCount val="1"/>
                        <c:pt idx="0">
                          <c:v>15</c:v>
                        </c:pt>
                      </c15:dlblFieldTableCache>
                    </c15:dlblFTEntry>
                  </c15:dlblFieldTable>
                  <c15:showDataLabelsRange val="0"/>
                </c:ext>
                <c:ext xmlns:c16="http://schemas.microsoft.com/office/drawing/2014/chart" uri="{C3380CC4-5D6E-409C-BE32-E72D297353CC}">
                  <c16:uniqueId val="{000000AE-FF8B-5F4C-8BBF-ED4DE736661E}"/>
                </c:ext>
              </c:extLst>
            </c:dLbl>
            <c:dLbl>
              <c:idx val="175"/>
              <c:tx>
                <c:strRef>
                  <c:f>'/Users/el1goluj/Documents/ZURICH/PROJECTS/UPMEM/upmem-workloads/Microbenchmarks/AI/[ai_output.xlsx]ai_output (4)'!$J$177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{07317D6C-AA59-814D-B3A1-5D77CA1937BE}</c15:txfldGUID>
                      <c15:f>'/Users/el1goluj/Documents/ZURICH/PROJECTS/UPMEM/upmem-workloads/Microbenchmarks/AI/[ai_output.xlsx]ai_output (4)'!$J$177</c15:f>
                      <c15:dlblFieldTableCache>
                        <c:ptCount val="1"/>
                        <c:pt idx="0">
                          <c:v>16</c:v>
                        </c:pt>
                      </c15:dlblFieldTableCache>
                    </c15:dlblFTEntry>
                  </c15:dlblFieldTable>
                  <c15:showDataLabelsRange val="0"/>
                </c:ext>
                <c:ext xmlns:c16="http://schemas.microsoft.com/office/drawing/2014/chart" uri="{C3380CC4-5D6E-409C-BE32-E72D297353CC}">
                  <c16:uniqueId val="{000000AF-FF8B-5F4C-8BBF-ED4DE736661E}"/>
                </c:ext>
              </c:extLst>
            </c:dLbl>
            <c:dLbl>
              <c:idx val="176"/>
              <c:tx>
                <c:strRef>
                  <c:f>'/Users/el1goluj/Documents/ZURICH/PROJECTS/UPMEM/upmem-workloads/Microbenchmarks/AI/[ai_output.xlsx]ai_output (4)'!$J$178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{33A51F3A-3505-CB40-9F93-729A0831CE06}</c15:txfldGUID>
                      <c15:f>'/Users/el1goluj/Documents/ZURICH/PROJECTS/UPMEM/upmem-workloads/Microbenchmarks/AI/[ai_output.xlsx]ai_output (4)'!$J$178</c15:f>
                      <c15:dlblFieldTableCache>
                        <c:ptCount val="1"/>
                        <c:pt idx="0">
                          <c:v>1</c:v>
                        </c:pt>
                      </c15:dlblFieldTableCache>
                    </c15:dlblFTEntry>
                  </c15:dlblFieldTable>
                  <c15:showDataLabelsRange val="0"/>
                </c:ext>
                <c:ext xmlns:c16="http://schemas.microsoft.com/office/drawing/2014/chart" uri="{C3380CC4-5D6E-409C-BE32-E72D297353CC}">
                  <c16:uniqueId val="{000000B0-FF8B-5F4C-8BBF-ED4DE736661E}"/>
                </c:ext>
              </c:extLst>
            </c:dLbl>
            <c:dLbl>
              <c:idx val="177"/>
              <c:tx>
                <c:strRef>
                  <c:f>'/Users/el1goluj/Documents/ZURICH/PROJECTS/UPMEM/upmem-workloads/Microbenchmarks/AI/[ai_output.xlsx]ai_output (4)'!$J$179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{81F49B53-F022-D949-90EA-825CFB7D6F66}</c15:txfldGUID>
                      <c15:f>'/Users/el1goluj/Documents/ZURICH/PROJECTS/UPMEM/upmem-workloads/Microbenchmarks/AI/[ai_output.xlsx]ai_output (4)'!$J$179</c15:f>
                      <c15:dlblFieldTableCache>
                        <c:ptCount val="1"/>
                        <c:pt idx="0">
                          <c:v>2</c:v>
                        </c:pt>
                      </c15:dlblFieldTableCache>
                    </c15:dlblFTEntry>
                  </c15:dlblFieldTable>
                  <c15:showDataLabelsRange val="0"/>
                </c:ext>
                <c:ext xmlns:c16="http://schemas.microsoft.com/office/drawing/2014/chart" uri="{C3380CC4-5D6E-409C-BE32-E72D297353CC}">
                  <c16:uniqueId val="{000000B1-FF8B-5F4C-8BBF-ED4DE736661E}"/>
                </c:ext>
              </c:extLst>
            </c:dLbl>
            <c:dLbl>
              <c:idx val="178"/>
              <c:tx>
                <c:strRef>
                  <c:f>'/Users/el1goluj/Documents/ZURICH/PROJECTS/UPMEM/upmem-workloads/Microbenchmarks/AI/[ai_output.xlsx]ai_output (4)'!$J$180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{27462E2F-74DD-9043-82FA-A9BC49357F10}</c15:txfldGUID>
                      <c15:f>'/Users/el1goluj/Documents/ZURICH/PROJECTS/UPMEM/upmem-workloads/Microbenchmarks/AI/[ai_output.xlsx]ai_output (4)'!$J$180</c15:f>
                      <c15:dlblFieldTableCache>
                        <c:ptCount val="1"/>
                        <c:pt idx="0">
                          <c:v>3</c:v>
                        </c:pt>
                      </c15:dlblFieldTableCache>
                    </c15:dlblFTEntry>
                  </c15:dlblFieldTable>
                  <c15:showDataLabelsRange val="0"/>
                </c:ext>
                <c:ext xmlns:c16="http://schemas.microsoft.com/office/drawing/2014/chart" uri="{C3380CC4-5D6E-409C-BE32-E72D297353CC}">
                  <c16:uniqueId val="{000000B2-FF8B-5F4C-8BBF-ED4DE736661E}"/>
                </c:ext>
              </c:extLst>
            </c:dLbl>
            <c:dLbl>
              <c:idx val="179"/>
              <c:tx>
                <c:strRef>
                  <c:f>'/Users/el1goluj/Documents/ZURICH/PROJECTS/UPMEM/upmem-workloads/Microbenchmarks/AI/[ai_output.xlsx]ai_output (4)'!$J$181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{9210DCF8-9FB5-7B4D-A3D0-930953005BA0}</c15:txfldGUID>
                      <c15:f>'/Users/el1goluj/Documents/ZURICH/PROJECTS/UPMEM/upmem-workloads/Microbenchmarks/AI/[ai_output.xlsx]ai_output (4)'!$J$181</c15:f>
                      <c15:dlblFieldTableCache>
                        <c:ptCount val="1"/>
                        <c:pt idx="0">
                          <c:v>4</c:v>
                        </c:pt>
                      </c15:dlblFieldTableCache>
                    </c15:dlblFTEntry>
                  </c15:dlblFieldTable>
                  <c15:showDataLabelsRange val="0"/>
                </c:ext>
                <c:ext xmlns:c16="http://schemas.microsoft.com/office/drawing/2014/chart" uri="{C3380CC4-5D6E-409C-BE32-E72D297353CC}">
                  <c16:uniqueId val="{000000B3-FF8B-5F4C-8BBF-ED4DE736661E}"/>
                </c:ext>
              </c:extLst>
            </c:dLbl>
            <c:dLbl>
              <c:idx val="180"/>
              <c:tx>
                <c:strRef>
                  <c:f>'/Users/el1goluj/Documents/ZURICH/PROJECTS/UPMEM/upmem-workloads/Microbenchmarks/AI/[ai_output.xlsx]ai_output (4)'!$J$182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{8ACC6C8C-97A4-1B4D-AEBF-B54D29AD94D6}</c15:txfldGUID>
                      <c15:f>'/Users/el1goluj/Documents/ZURICH/PROJECTS/UPMEM/upmem-workloads/Microbenchmarks/AI/[ai_output.xlsx]ai_output (4)'!$J$182</c15:f>
                      <c15:dlblFieldTableCache>
                        <c:ptCount val="1"/>
                        <c:pt idx="0">
                          <c:v>5</c:v>
                        </c:pt>
                      </c15:dlblFieldTableCache>
                    </c15:dlblFTEntry>
                  </c15:dlblFieldTable>
                  <c15:showDataLabelsRange val="0"/>
                </c:ext>
                <c:ext xmlns:c16="http://schemas.microsoft.com/office/drawing/2014/chart" uri="{C3380CC4-5D6E-409C-BE32-E72D297353CC}">
                  <c16:uniqueId val="{000000B4-FF8B-5F4C-8BBF-ED4DE736661E}"/>
                </c:ext>
              </c:extLst>
            </c:dLbl>
            <c:dLbl>
              <c:idx val="181"/>
              <c:tx>
                <c:strRef>
                  <c:f>'/Users/el1goluj/Documents/ZURICH/PROJECTS/UPMEM/upmem-workloads/Microbenchmarks/AI/[ai_output.xlsx]ai_output (4)'!$J$183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{A0AADACC-18BB-2140-AEA9-1D92198C004B}</c15:txfldGUID>
                      <c15:f>'/Users/el1goluj/Documents/ZURICH/PROJECTS/UPMEM/upmem-workloads/Microbenchmarks/AI/[ai_output.xlsx]ai_output (4)'!$J$183</c15:f>
                      <c15:dlblFieldTableCache>
                        <c:ptCount val="1"/>
                        <c:pt idx="0">
                          <c:v>6</c:v>
                        </c:pt>
                      </c15:dlblFieldTableCache>
                    </c15:dlblFTEntry>
                  </c15:dlblFieldTable>
                  <c15:showDataLabelsRange val="0"/>
                </c:ext>
                <c:ext xmlns:c16="http://schemas.microsoft.com/office/drawing/2014/chart" uri="{C3380CC4-5D6E-409C-BE32-E72D297353CC}">
                  <c16:uniqueId val="{000000B5-FF8B-5F4C-8BBF-ED4DE736661E}"/>
                </c:ext>
              </c:extLst>
            </c:dLbl>
            <c:dLbl>
              <c:idx val="182"/>
              <c:tx>
                <c:strRef>
                  <c:f>'/Users/el1goluj/Documents/ZURICH/PROJECTS/UPMEM/upmem-workloads/Microbenchmarks/AI/[ai_output.xlsx]ai_output (4)'!$J$184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{7A6251D1-35A7-324A-831C-BCE966696349}</c15:txfldGUID>
                      <c15:f>'/Users/el1goluj/Documents/ZURICH/PROJECTS/UPMEM/upmem-workloads/Microbenchmarks/AI/[ai_output.xlsx]ai_output (4)'!$J$184</c15:f>
                      <c15:dlblFieldTableCache>
                        <c:ptCount val="1"/>
                        <c:pt idx="0">
                          <c:v>7</c:v>
                        </c:pt>
                      </c15:dlblFieldTableCache>
                    </c15:dlblFTEntry>
                  </c15:dlblFieldTable>
                  <c15:showDataLabelsRange val="0"/>
                </c:ext>
                <c:ext xmlns:c16="http://schemas.microsoft.com/office/drawing/2014/chart" uri="{C3380CC4-5D6E-409C-BE32-E72D297353CC}">
                  <c16:uniqueId val="{000000B6-FF8B-5F4C-8BBF-ED4DE736661E}"/>
                </c:ext>
              </c:extLst>
            </c:dLbl>
            <c:dLbl>
              <c:idx val="183"/>
              <c:tx>
                <c:strRef>
                  <c:f>'/Users/el1goluj/Documents/ZURICH/PROJECTS/UPMEM/upmem-workloads/Microbenchmarks/AI/[ai_output.xlsx]ai_output (4)'!$J$185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{7A4A46E8-1787-FA46-8175-AFB66F8EF765}</c15:txfldGUID>
                      <c15:f>'/Users/el1goluj/Documents/ZURICH/PROJECTS/UPMEM/upmem-workloads/Microbenchmarks/AI/[ai_output.xlsx]ai_output (4)'!$J$185</c15:f>
                      <c15:dlblFieldTableCache>
                        <c:ptCount val="1"/>
                        <c:pt idx="0">
                          <c:v>8</c:v>
                        </c:pt>
                      </c15:dlblFieldTableCache>
                    </c15:dlblFTEntry>
                  </c15:dlblFieldTable>
                  <c15:showDataLabelsRange val="0"/>
                </c:ext>
                <c:ext xmlns:c16="http://schemas.microsoft.com/office/drawing/2014/chart" uri="{C3380CC4-5D6E-409C-BE32-E72D297353CC}">
                  <c16:uniqueId val="{000000B7-FF8B-5F4C-8BBF-ED4DE736661E}"/>
                </c:ext>
              </c:extLst>
            </c:dLbl>
            <c:dLbl>
              <c:idx val="184"/>
              <c:tx>
                <c:strRef>
                  <c:f>'/Users/el1goluj/Documents/ZURICH/PROJECTS/UPMEM/upmem-workloads/Microbenchmarks/AI/[ai_output.xlsx]ai_output (4)'!$J$186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{E9C8EA1C-F8D5-2548-B776-3B96E86EDC3C}</c15:txfldGUID>
                      <c15:f>'/Users/el1goluj/Documents/ZURICH/PROJECTS/UPMEM/upmem-workloads/Microbenchmarks/AI/[ai_output.xlsx]ai_output (4)'!$J$186</c15:f>
                      <c15:dlblFieldTableCache>
                        <c:ptCount val="1"/>
                        <c:pt idx="0">
                          <c:v>9</c:v>
                        </c:pt>
                      </c15:dlblFieldTableCache>
                    </c15:dlblFTEntry>
                  </c15:dlblFieldTable>
                  <c15:showDataLabelsRange val="0"/>
                </c:ext>
                <c:ext xmlns:c16="http://schemas.microsoft.com/office/drawing/2014/chart" uri="{C3380CC4-5D6E-409C-BE32-E72D297353CC}">
                  <c16:uniqueId val="{000000B8-FF8B-5F4C-8BBF-ED4DE736661E}"/>
                </c:ext>
              </c:extLst>
            </c:dLbl>
            <c:dLbl>
              <c:idx val="185"/>
              <c:tx>
                <c:strRef>
                  <c:f>'/Users/el1goluj/Documents/ZURICH/PROJECTS/UPMEM/upmem-workloads/Microbenchmarks/AI/[ai_output.xlsx]ai_output (4)'!$J$187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{6884916A-6DAC-134A-8D84-A6F3AAC21285}</c15:txfldGUID>
                      <c15:f>'/Users/el1goluj/Documents/ZURICH/PROJECTS/UPMEM/upmem-workloads/Microbenchmarks/AI/[ai_output.xlsx]ai_output (4)'!$J$187</c15:f>
                      <c15:dlblFieldTableCache>
                        <c:ptCount val="1"/>
                        <c:pt idx="0">
                          <c:v>10</c:v>
                        </c:pt>
                      </c15:dlblFieldTableCache>
                    </c15:dlblFTEntry>
                  </c15:dlblFieldTable>
                  <c15:showDataLabelsRange val="0"/>
                </c:ext>
                <c:ext xmlns:c16="http://schemas.microsoft.com/office/drawing/2014/chart" uri="{C3380CC4-5D6E-409C-BE32-E72D297353CC}">
                  <c16:uniqueId val="{000000B9-FF8B-5F4C-8BBF-ED4DE736661E}"/>
                </c:ext>
              </c:extLst>
            </c:dLbl>
            <c:dLbl>
              <c:idx val="186"/>
              <c:tx>
                <c:strRef>
                  <c:f>'/Users/el1goluj/Documents/ZURICH/PROJECTS/UPMEM/upmem-workloads/Microbenchmarks/AI/[ai_output.xlsx]ai_output (4)'!$J$188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{5F68D932-568F-7C41-8878-AC28A682EA79}</c15:txfldGUID>
                      <c15:f>'/Users/el1goluj/Documents/ZURICH/PROJECTS/UPMEM/upmem-workloads/Microbenchmarks/AI/[ai_output.xlsx]ai_output (4)'!$J$188</c15:f>
                      <c15:dlblFieldTableCache>
                        <c:ptCount val="1"/>
                        <c:pt idx="0">
                          <c:v>11</c:v>
                        </c:pt>
                      </c15:dlblFieldTableCache>
                    </c15:dlblFTEntry>
                  </c15:dlblFieldTable>
                  <c15:showDataLabelsRange val="0"/>
                </c:ext>
                <c:ext xmlns:c16="http://schemas.microsoft.com/office/drawing/2014/chart" uri="{C3380CC4-5D6E-409C-BE32-E72D297353CC}">
                  <c16:uniqueId val="{000000BA-FF8B-5F4C-8BBF-ED4DE736661E}"/>
                </c:ext>
              </c:extLst>
            </c:dLbl>
            <c:dLbl>
              <c:idx val="187"/>
              <c:tx>
                <c:strRef>
                  <c:f>'/Users/el1goluj/Documents/ZURICH/PROJECTS/UPMEM/upmem-workloads/Microbenchmarks/AI/[ai_output.xlsx]ai_output (4)'!$J$189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{FDFF048E-0681-544E-ADBD-11E76ACA8194}</c15:txfldGUID>
                      <c15:f>'/Users/el1goluj/Documents/ZURICH/PROJECTS/UPMEM/upmem-workloads/Microbenchmarks/AI/[ai_output.xlsx]ai_output (4)'!$J$189</c15:f>
                      <c15:dlblFieldTableCache>
                        <c:ptCount val="1"/>
                        <c:pt idx="0">
                          <c:v>12</c:v>
                        </c:pt>
                      </c15:dlblFieldTableCache>
                    </c15:dlblFTEntry>
                  </c15:dlblFieldTable>
                  <c15:showDataLabelsRange val="0"/>
                </c:ext>
                <c:ext xmlns:c16="http://schemas.microsoft.com/office/drawing/2014/chart" uri="{C3380CC4-5D6E-409C-BE32-E72D297353CC}">
                  <c16:uniqueId val="{000000BB-FF8B-5F4C-8BBF-ED4DE736661E}"/>
                </c:ext>
              </c:extLst>
            </c:dLbl>
            <c:dLbl>
              <c:idx val="188"/>
              <c:tx>
                <c:strRef>
                  <c:f>'/Users/el1goluj/Documents/ZURICH/PROJECTS/UPMEM/upmem-workloads/Microbenchmarks/AI/[ai_output.xlsx]ai_output (4)'!$J$190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{04167CB8-623B-844B-826B-607F223F6901}</c15:txfldGUID>
                      <c15:f>'/Users/el1goluj/Documents/ZURICH/PROJECTS/UPMEM/upmem-workloads/Microbenchmarks/AI/[ai_output.xlsx]ai_output (4)'!$J$190</c15:f>
                      <c15:dlblFieldTableCache>
                        <c:ptCount val="1"/>
                        <c:pt idx="0">
                          <c:v>13</c:v>
                        </c:pt>
                      </c15:dlblFieldTableCache>
                    </c15:dlblFTEntry>
                  </c15:dlblFieldTable>
                  <c15:showDataLabelsRange val="0"/>
                </c:ext>
                <c:ext xmlns:c16="http://schemas.microsoft.com/office/drawing/2014/chart" uri="{C3380CC4-5D6E-409C-BE32-E72D297353CC}">
                  <c16:uniqueId val="{000000BC-FF8B-5F4C-8BBF-ED4DE736661E}"/>
                </c:ext>
              </c:extLst>
            </c:dLbl>
            <c:dLbl>
              <c:idx val="189"/>
              <c:tx>
                <c:strRef>
                  <c:f>'/Users/el1goluj/Documents/ZURICH/PROJECTS/UPMEM/upmem-workloads/Microbenchmarks/AI/[ai_output.xlsx]ai_output (4)'!$J$191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{EC7F1C8F-3EF2-F44A-9B5A-7915C2BAAC63}</c15:txfldGUID>
                      <c15:f>'/Users/el1goluj/Documents/ZURICH/PROJECTS/UPMEM/upmem-workloads/Microbenchmarks/AI/[ai_output.xlsx]ai_output (4)'!$J$191</c15:f>
                      <c15:dlblFieldTableCache>
                        <c:ptCount val="1"/>
                        <c:pt idx="0">
                          <c:v>14</c:v>
                        </c:pt>
                      </c15:dlblFieldTableCache>
                    </c15:dlblFTEntry>
                  </c15:dlblFieldTable>
                  <c15:showDataLabelsRange val="0"/>
                </c:ext>
                <c:ext xmlns:c16="http://schemas.microsoft.com/office/drawing/2014/chart" uri="{C3380CC4-5D6E-409C-BE32-E72D297353CC}">
                  <c16:uniqueId val="{000000BD-FF8B-5F4C-8BBF-ED4DE736661E}"/>
                </c:ext>
              </c:extLst>
            </c:dLbl>
            <c:dLbl>
              <c:idx val="190"/>
              <c:tx>
                <c:strRef>
                  <c:f>'/Users/el1goluj/Documents/ZURICH/PROJECTS/UPMEM/upmem-workloads/Microbenchmarks/AI/[ai_output.xlsx]ai_output (4)'!$J$192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{AA966786-3C26-9442-B516-5E25A6FDBDE1}</c15:txfldGUID>
                      <c15:f>'/Users/el1goluj/Documents/ZURICH/PROJECTS/UPMEM/upmem-workloads/Microbenchmarks/AI/[ai_output.xlsx]ai_output (4)'!$J$192</c15:f>
                      <c15:dlblFieldTableCache>
                        <c:ptCount val="1"/>
                        <c:pt idx="0">
                          <c:v>15</c:v>
                        </c:pt>
                      </c15:dlblFieldTableCache>
                    </c15:dlblFTEntry>
                  </c15:dlblFieldTable>
                  <c15:showDataLabelsRange val="0"/>
                </c:ext>
                <c:ext xmlns:c16="http://schemas.microsoft.com/office/drawing/2014/chart" uri="{C3380CC4-5D6E-409C-BE32-E72D297353CC}">
                  <c16:uniqueId val="{000000BE-FF8B-5F4C-8BBF-ED4DE736661E}"/>
                </c:ext>
              </c:extLst>
            </c:dLbl>
            <c:dLbl>
              <c:idx val="191"/>
              <c:tx>
                <c:strRef>
                  <c:f>'/Users/el1goluj/Documents/ZURICH/PROJECTS/UPMEM/upmem-workloads/Microbenchmarks/AI/[ai_output.xlsx]ai_output (4)'!$J$193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{D6BB1857-23AC-0C4D-A746-64F527F0F197}</c15:txfldGUID>
                      <c15:f>'/Users/el1goluj/Documents/ZURICH/PROJECTS/UPMEM/upmem-workloads/Microbenchmarks/AI/[ai_output.xlsx]ai_output (4)'!$J$193</c15:f>
                      <c15:dlblFieldTableCache>
                        <c:ptCount val="1"/>
                        <c:pt idx="0">
                          <c:v>16</c:v>
                        </c:pt>
                      </c15:dlblFieldTableCache>
                    </c15:dlblFTEntry>
                  </c15:dlblFieldTable>
                  <c15:showDataLabelsRange val="0"/>
                </c:ext>
                <c:ext xmlns:c16="http://schemas.microsoft.com/office/drawing/2014/chart" uri="{C3380CC4-5D6E-409C-BE32-E72D297353CC}">
                  <c16:uniqueId val="{000000BF-FF8B-5F4C-8BBF-ED4DE736661E}"/>
                </c:ext>
              </c:extLst>
            </c:dLbl>
            <c:dLbl>
              <c:idx val="192"/>
              <c:tx>
                <c:strRef>
                  <c:f>'/Users/el1goluj/Documents/ZURICH/PROJECTS/UPMEM/upmem-workloads/Microbenchmarks/AI/[ai_output.xlsx]ai_output (4)'!$J$194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{BFAAF7C2-E9D6-2B4F-9573-511ECFCF6CC6}</c15:txfldGUID>
                      <c15:f>'/Users/el1goluj/Documents/ZURICH/PROJECTS/UPMEM/upmem-workloads/Microbenchmarks/AI/[ai_output.xlsx]ai_output (4)'!$J$194</c15:f>
                      <c15:dlblFieldTableCache>
                        <c:ptCount val="1"/>
                        <c:pt idx="0">
                          <c:v>1</c:v>
                        </c:pt>
                      </c15:dlblFieldTableCache>
                    </c15:dlblFTEntry>
                  </c15:dlblFieldTable>
                  <c15:showDataLabelsRange val="0"/>
                </c:ext>
                <c:ext xmlns:c16="http://schemas.microsoft.com/office/drawing/2014/chart" uri="{C3380CC4-5D6E-409C-BE32-E72D297353CC}">
                  <c16:uniqueId val="{000000C0-FF8B-5F4C-8BBF-ED4DE736661E}"/>
                </c:ext>
              </c:extLst>
            </c:dLbl>
            <c:dLbl>
              <c:idx val="193"/>
              <c:tx>
                <c:strRef>
                  <c:f>'/Users/el1goluj/Documents/ZURICH/PROJECTS/UPMEM/upmem-workloads/Microbenchmarks/AI/[ai_output.xlsx]ai_output (4)'!$J$195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{B913F0B7-DD8C-DC42-8F35-50971F104A83}</c15:txfldGUID>
                      <c15:f>'/Users/el1goluj/Documents/ZURICH/PROJECTS/UPMEM/upmem-workloads/Microbenchmarks/AI/[ai_output.xlsx]ai_output (4)'!$J$195</c15:f>
                      <c15:dlblFieldTableCache>
                        <c:ptCount val="1"/>
                        <c:pt idx="0">
                          <c:v>2</c:v>
                        </c:pt>
                      </c15:dlblFieldTableCache>
                    </c15:dlblFTEntry>
                  </c15:dlblFieldTable>
                  <c15:showDataLabelsRange val="0"/>
                </c:ext>
                <c:ext xmlns:c16="http://schemas.microsoft.com/office/drawing/2014/chart" uri="{C3380CC4-5D6E-409C-BE32-E72D297353CC}">
                  <c16:uniqueId val="{000000C1-FF8B-5F4C-8BBF-ED4DE736661E}"/>
                </c:ext>
              </c:extLst>
            </c:dLbl>
            <c:dLbl>
              <c:idx val="194"/>
              <c:tx>
                <c:strRef>
                  <c:f>'/Users/el1goluj/Documents/ZURICH/PROJECTS/UPMEM/upmem-workloads/Microbenchmarks/AI/[ai_output.xlsx]ai_output (4)'!$J$196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{6C771EFC-8A73-2D45-8F47-513DD1B78734}</c15:txfldGUID>
                      <c15:f>'/Users/el1goluj/Documents/ZURICH/PROJECTS/UPMEM/upmem-workloads/Microbenchmarks/AI/[ai_output.xlsx]ai_output (4)'!$J$196</c15:f>
                      <c15:dlblFieldTableCache>
                        <c:ptCount val="1"/>
                        <c:pt idx="0">
                          <c:v>3</c:v>
                        </c:pt>
                      </c15:dlblFieldTableCache>
                    </c15:dlblFTEntry>
                  </c15:dlblFieldTable>
                  <c15:showDataLabelsRange val="0"/>
                </c:ext>
                <c:ext xmlns:c16="http://schemas.microsoft.com/office/drawing/2014/chart" uri="{C3380CC4-5D6E-409C-BE32-E72D297353CC}">
                  <c16:uniqueId val="{000000C2-FF8B-5F4C-8BBF-ED4DE736661E}"/>
                </c:ext>
              </c:extLst>
            </c:dLbl>
            <c:dLbl>
              <c:idx val="195"/>
              <c:tx>
                <c:strRef>
                  <c:f>'/Users/el1goluj/Documents/ZURICH/PROJECTS/UPMEM/upmem-workloads/Microbenchmarks/AI/[ai_output.xlsx]ai_output (4)'!$J$197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{2536B08C-1262-3C49-B6BE-2BF95C853BE0}</c15:txfldGUID>
                      <c15:f>'/Users/el1goluj/Documents/ZURICH/PROJECTS/UPMEM/upmem-workloads/Microbenchmarks/AI/[ai_output.xlsx]ai_output (4)'!$J$197</c15:f>
                      <c15:dlblFieldTableCache>
                        <c:ptCount val="1"/>
                        <c:pt idx="0">
                          <c:v>4</c:v>
                        </c:pt>
                      </c15:dlblFieldTableCache>
                    </c15:dlblFTEntry>
                  </c15:dlblFieldTable>
                  <c15:showDataLabelsRange val="0"/>
                </c:ext>
                <c:ext xmlns:c16="http://schemas.microsoft.com/office/drawing/2014/chart" uri="{C3380CC4-5D6E-409C-BE32-E72D297353CC}">
                  <c16:uniqueId val="{000000C3-FF8B-5F4C-8BBF-ED4DE736661E}"/>
                </c:ext>
              </c:extLst>
            </c:dLbl>
            <c:dLbl>
              <c:idx val="196"/>
              <c:tx>
                <c:strRef>
                  <c:f>'/Users/el1goluj/Documents/ZURICH/PROJECTS/UPMEM/upmem-workloads/Microbenchmarks/AI/[ai_output.xlsx]ai_output (4)'!$J$198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{F3CD07F6-D511-044F-803B-A00F38FF4867}</c15:txfldGUID>
                      <c15:f>'/Users/el1goluj/Documents/ZURICH/PROJECTS/UPMEM/upmem-workloads/Microbenchmarks/AI/[ai_output.xlsx]ai_output (4)'!$J$198</c15:f>
                      <c15:dlblFieldTableCache>
                        <c:ptCount val="1"/>
                        <c:pt idx="0">
                          <c:v>5</c:v>
                        </c:pt>
                      </c15:dlblFieldTableCache>
                    </c15:dlblFTEntry>
                  </c15:dlblFieldTable>
                  <c15:showDataLabelsRange val="0"/>
                </c:ext>
                <c:ext xmlns:c16="http://schemas.microsoft.com/office/drawing/2014/chart" uri="{C3380CC4-5D6E-409C-BE32-E72D297353CC}">
                  <c16:uniqueId val="{000000C4-FF8B-5F4C-8BBF-ED4DE736661E}"/>
                </c:ext>
              </c:extLst>
            </c:dLbl>
            <c:dLbl>
              <c:idx val="197"/>
              <c:tx>
                <c:strRef>
                  <c:f>'/Users/el1goluj/Documents/ZURICH/PROJECTS/UPMEM/upmem-workloads/Microbenchmarks/AI/[ai_output.xlsx]ai_output (4)'!$J$199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{AD058EC4-7869-6640-A73D-D566644B399E}</c15:txfldGUID>
                      <c15:f>'/Users/el1goluj/Documents/ZURICH/PROJECTS/UPMEM/upmem-workloads/Microbenchmarks/AI/[ai_output.xlsx]ai_output (4)'!$J$199</c15:f>
                      <c15:dlblFieldTableCache>
                        <c:ptCount val="1"/>
                        <c:pt idx="0">
                          <c:v>6</c:v>
                        </c:pt>
                      </c15:dlblFieldTableCache>
                    </c15:dlblFTEntry>
                  </c15:dlblFieldTable>
                  <c15:showDataLabelsRange val="0"/>
                </c:ext>
                <c:ext xmlns:c16="http://schemas.microsoft.com/office/drawing/2014/chart" uri="{C3380CC4-5D6E-409C-BE32-E72D297353CC}">
                  <c16:uniqueId val="{000000C5-FF8B-5F4C-8BBF-ED4DE736661E}"/>
                </c:ext>
              </c:extLst>
            </c:dLbl>
            <c:dLbl>
              <c:idx val="198"/>
              <c:tx>
                <c:strRef>
                  <c:f>'/Users/el1goluj/Documents/ZURICH/PROJECTS/UPMEM/upmem-workloads/Microbenchmarks/AI/[ai_output.xlsx]ai_output (4)'!$J$200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{6A3EDE04-362F-1E4F-96D2-41A50B794DD1}</c15:txfldGUID>
                      <c15:f>'/Users/el1goluj/Documents/ZURICH/PROJECTS/UPMEM/upmem-workloads/Microbenchmarks/AI/[ai_output.xlsx]ai_output (4)'!$J$200</c15:f>
                      <c15:dlblFieldTableCache>
                        <c:ptCount val="1"/>
                        <c:pt idx="0">
                          <c:v>7</c:v>
                        </c:pt>
                      </c15:dlblFieldTableCache>
                    </c15:dlblFTEntry>
                  </c15:dlblFieldTable>
                  <c15:showDataLabelsRange val="0"/>
                </c:ext>
                <c:ext xmlns:c16="http://schemas.microsoft.com/office/drawing/2014/chart" uri="{C3380CC4-5D6E-409C-BE32-E72D297353CC}">
                  <c16:uniqueId val="{000000C6-FF8B-5F4C-8BBF-ED4DE736661E}"/>
                </c:ext>
              </c:extLst>
            </c:dLbl>
            <c:dLbl>
              <c:idx val="199"/>
              <c:tx>
                <c:strRef>
                  <c:f>'/Users/el1goluj/Documents/ZURICH/PROJECTS/UPMEM/upmem-workloads/Microbenchmarks/AI/[ai_output.xlsx]ai_output (4)'!$J$201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{E4B5E08A-F55E-954C-B2C7-825C77589632}</c15:txfldGUID>
                      <c15:f>'/Users/el1goluj/Documents/ZURICH/PROJECTS/UPMEM/upmem-workloads/Microbenchmarks/AI/[ai_output.xlsx]ai_output (4)'!$J$201</c15:f>
                      <c15:dlblFieldTableCache>
                        <c:ptCount val="1"/>
                        <c:pt idx="0">
                          <c:v>8</c:v>
                        </c:pt>
                      </c15:dlblFieldTableCache>
                    </c15:dlblFTEntry>
                  </c15:dlblFieldTable>
                  <c15:showDataLabelsRange val="0"/>
                </c:ext>
                <c:ext xmlns:c16="http://schemas.microsoft.com/office/drawing/2014/chart" uri="{C3380CC4-5D6E-409C-BE32-E72D297353CC}">
                  <c16:uniqueId val="{000000C7-FF8B-5F4C-8BBF-ED4DE736661E}"/>
                </c:ext>
              </c:extLst>
            </c:dLbl>
            <c:dLbl>
              <c:idx val="200"/>
              <c:tx>
                <c:strRef>
                  <c:f>'/Users/el1goluj/Documents/ZURICH/PROJECTS/UPMEM/upmem-workloads/Microbenchmarks/AI/[ai_output.xlsx]ai_output (4)'!$J$202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{F86D1826-82DD-D343-B32A-5DE69B42BA83}</c15:txfldGUID>
                      <c15:f>'/Users/el1goluj/Documents/ZURICH/PROJECTS/UPMEM/upmem-workloads/Microbenchmarks/AI/[ai_output.xlsx]ai_output (4)'!$J$202</c15:f>
                      <c15:dlblFieldTableCache>
                        <c:ptCount val="1"/>
                        <c:pt idx="0">
                          <c:v>9</c:v>
                        </c:pt>
                      </c15:dlblFieldTableCache>
                    </c15:dlblFTEntry>
                  </c15:dlblFieldTable>
                  <c15:showDataLabelsRange val="0"/>
                </c:ext>
                <c:ext xmlns:c16="http://schemas.microsoft.com/office/drawing/2014/chart" uri="{C3380CC4-5D6E-409C-BE32-E72D297353CC}">
                  <c16:uniqueId val="{000000C8-FF8B-5F4C-8BBF-ED4DE736661E}"/>
                </c:ext>
              </c:extLst>
            </c:dLbl>
            <c:dLbl>
              <c:idx val="201"/>
              <c:tx>
                <c:strRef>
                  <c:f>'/Users/el1goluj/Documents/ZURICH/PROJECTS/UPMEM/upmem-workloads/Microbenchmarks/AI/[ai_output.xlsx]ai_output (4)'!$J$203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{E65C977B-FBF8-F94C-9C7E-08C7F1ABA9F2}</c15:txfldGUID>
                      <c15:f>'/Users/el1goluj/Documents/ZURICH/PROJECTS/UPMEM/upmem-workloads/Microbenchmarks/AI/[ai_output.xlsx]ai_output (4)'!$J$203</c15:f>
                      <c15:dlblFieldTableCache>
                        <c:ptCount val="1"/>
                        <c:pt idx="0">
                          <c:v>10</c:v>
                        </c:pt>
                      </c15:dlblFieldTableCache>
                    </c15:dlblFTEntry>
                  </c15:dlblFieldTable>
                  <c15:showDataLabelsRange val="0"/>
                </c:ext>
                <c:ext xmlns:c16="http://schemas.microsoft.com/office/drawing/2014/chart" uri="{C3380CC4-5D6E-409C-BE32-E72D297353CC}">
                  <c16:uniqueId val="{000000C9-FF8B-5F4C-8BBF-ED4DE736661E}"/>
                </c:ext>
              </c:extLst>
            </c:dLbl>
            <c:dLbl>
              <c:idx val="202"/>
              <c:tx>
                <c:strRef>
                  <c:f>'/Users/el1goluj/Documents/ZURICH/PROJECTS/UPMEM/upmem-workloads/Microbenchmarks/AI/[ai_output.xlsx]ai_output (4)'!$J$204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{D99F229A-9A88-FD43-9ECB-92B065A2F367}</c15:txfldGUID>
                      <c15:f>'/Users/el1goluj/Documents/ZURICH/PROJECTS/UPMEM/upmem-workloads/Microbenchmarks/AI/[ai_output.xlsx]ai_output (4)'!$J$204</c15:f>
                      <c15:dlblFieldTableCache>
                        <c:ptCount val="1"/>
                        <c:pt idx="0">
                          <c:v>11</c:v>
                        </c:pt>
                      </c15:dlblFieldTableCache>
                    </c15:dlblFTEntry>
                  </c15:dlblFieldTable>
                  <c15:showDataLabelsRange val="0"/>
                </c:ext>
                <c:ext xmlns:c16="http://schemas.microsoft.com/office/drawing/2014/chart" uri="{C3380CC4-5D6E-409C-BE32-E72D297353CC}">
                  <c16:uniqueId val="{000000CA-FF8B-5F4C-8BBF-ED4DE736661E}"/>
                </c:ext>
              </c:extLst>
            </c:dLbl>
            <c:dLbl>
              <c:idx val="203"/>
              <c:tx>
                <c:strRef>
                  <c:f>'/Users/el1goluj/Documents/ZURICH/PROJECTS/UPMEM/upmem-workloads/Microbenchmarks/AI/[ai_output.xlsx]ai_output (4)'!$J$205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{0119E7F6-E9D4-EE4C-8964-D48E3280E5B7}</c15:txfldGUID>
                      <c15:f>'/Users/el1goluj/Documents/ZURICH/PROJECTS/UPMEM/upmem-workloads/Microbenchmarks/AI/[ai_output.xlsx]ai_output (4)'!$J$205</c15:f>
                      <c15:dlblFieldTableCache>
                        <c:ptCount val="1"/>
                        <c:pt idx="0">
                          <c:v>12</c:v>
                        </c:pt>
                      </c15:dlblFieldTableCache>
                    </c15:dlblFTEntry>
                  </c15:dlblFieldTable>
                  <c15:showDataLabelsRange val="0"/>
                </c:ext>
                <c:ext xmlns:c16="http://schemas.microsoft.com/office/drawing/2014/chart" uri="{C3380CC4-5D6E-409C-BE32-E72D297353CC}">
                  <c16:uniqueId val="{000000CB-FF8B-5F4C-8BBF-ED4DE736661E}"/>
                </c:ext>
              </c:extLst>
            </c:dLbl>
            <c:dLbl>
              <c:idx val="204"/>
              <c:tx>
                <c:strRef>
                  <c:f>'/Users/el1goluj/Documents/ZURICH/PROJECTS/UPMEM/upmem-workloads/Microbenchmarks/AI/[ai_output.xlsx]ai_output (4)'!$J$206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{DA12E2C1-A0A6-6A4C-B9D3-3853290F5386}</c15:txfldGUID>
                      <c15:f>'/Users/el1goluj/Documents/ZURICH/PROJECTS/UPMEM/upmem-workloads/Microbenchmarks/AI/[ai_output.xlsx]ai_output (4)'!$J$206</c15:f>
                      <c15:dlblFieldTableCache>
                        <c:ptCount val="1"/>
                        <c:pt idx="0">
                          <c:v>13</c:v>
                        </c:pt>
                      </c15:dlblFieldTableCache>
                    </c15:dlblFTEntry>
                  </c15:dlblFieldTable>
                  <c15:showDataLabelsRange val="0"/>
                </c:ext>
                <c:ext xmlns:c16="http://schemas.microsoft.com/office/drawing/2014/chart" uri="{C3380CC4-5D6E-409C-BE32-E72D297353CC}">
                  <c16:uniqueId val="{000000CC-FF8B-5F4C-8BBF-ED4DE736661E}"/>
                </c:ext>
              </c:extLst>
            </c:dLbl>
            <c:dLbl>
              <c:idx val="205"/>
              <c:tx>
                <c:strRef>
                  <c:f>'/Users/el1goluj/Documents/ZURICH/PROJECTS/UPMEM/upmem-workloads/Microbenchmarks/AI/[ai_output.xlsx]ai_output (4)'!$J$207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{FB472549-8E0F-D64D-8BDE-4825BF015D87}</c15:txfldGUID>
                      <c15:f>'/Users/el1goluj/Documents/ZURICH/PROJECTS/UPMEM/upmem-workloads/Microbenchmarks/AI/[ai_output.xlsx]ai_output (4)'!$J$207</c15:f>
                      <c15:dlblFieldTableCache>
                        <c:ptCount val="1"/>
                        <c:pt idx="0">
                          <c:v>14</c:v>
                        </c:pt>
                      </c15:dlblFieldTableCache>
                    </c15:dlblFTEntry>
                  </c15:dlblFieldTable>
                  <c15:showDataLabelsRange val="0"/>
                </c:ext>
                <c:ext xmlns:c16="http://schemas.microsoft.com/office/drawing/2014/chart" uri="{C3380CC4-5D6E-409C-BE32-E72D297353CC}">
                  <c16:uniqueId val="{000000CD-FF8B-5F4C-8BBF-ED4DE736661E}"/>
                </c:ext>
              </c:extLst>
            </c:dLbl>
            <c:dLbl>
              <c:idx val="206"/>
              <c:tx>
                <c:strRef>
                  <c:f>'/Users/el1goluj/Documents/ZURICH/PROJECTS/UPMEM/upmem-workloads/Microbenchmarks/AI/[ai_output.xlsx]ai_output (4)'!$J$208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{5F01287C-E874-3847-9E75-4EF4FC070382}</c15:txfldGUID>
                      <c15:f>'/Users/el1goluj/Documents/ZURICH/PROJECTS/UPMEM/upmem-workloads/Microbenchmarks/AI/[ai_output.xlsx]ai_output (4)'!$J$208</c15:f>
                      <c15:dlblFieldTableCache>
                        <c:ptCount val="1"/>
                        <c:pt idx="0">
                          <c:v>15</c:v>
                        </c:pt>
                      </c15:dlblFieldTableCache>
                    </c15:dlblFTEntry>
                  </c15:dlblFieldTable>
                  <c15:showDataLabelsRange val="0"/>
                </c:ext>
                <c:ext xmlns:c16="http://schemas.microsoft.com/office/drawing/2014/chart" uri="{C3380CC4-5D6E-409C-BE32-E72D297353CC}">
                  <c16:uniqueId val="{000000CE-FF8B-5F4C-8BBF-ED4DE736661E}"/>
                </c:ext>
              </c:extLst>
            </c:dLbl>
            <c:dLbl>
              <c:idx val="207"/>
              <c:tx>
                <c:strRef>
                  <c:f>'/Users/el1goluj/Documents/ZURICH/PROJECTS/UPMEM/upmem-workloads/Microbenchmarks/AI/[ai_output.xlsx]ai_output (4)'!$J$209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{4DA5265D-A500-834A-8E2E-C25C8D712B2E}</c15:txfldGUID>
                      <c15:f>'/Users/el1goluj/Documents/ZURICH/PROJECTS/UPMEM/upmem-workloads/Microbenchmarks/AI/[ai_output.xlsx]ai_output (4)'!$J$209</c15:f>
                      <c15:dlblFieldTableCache>
                        <c:ptCount val="1"/>
                        <c:pt idx="0">
                          <c:v>16</c:v>
                        </c:pt>
                      </c15:dlblFieldTableCache>
                    </c15:dlblFTEntry>
                  </c15:dlblFieldTable>
                  <c15:showDataLabelsRange val="0"/>
                </c:ext>
                <c:ext xmlns:c16="http://schemas.microsoft.com/office/drawing/2014/chart" uri="{C3380CC4-5D6E-409C-BE32-E72D297353CC}">
                  <c16:uniqueId val="{000000CF-FF8B-5F4C-8BBF-ED4DE736661E}"/>
                </c:ext>
              </c:extLst>
            </c:dLbl>
            <c:dLbl>
              <c:idx val="208"/>
              <c:tx>
                <c:strRef>
                  <c:f>'/Users/el1goluj/Documents/ZURICH/PROJECTS/UPMEM/upmem-workloads/Microbenchmarks/AI/[ai_output.xlsx]ai_output (4)'!$J$210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{37238912-0958-B146-A90C-C42F6E0F4B67}</c15:txfldGUID>
                      <c15:f>'/Users/el1goluj/Documents/ZURICH/PROJECTS/UPMEM/upmem-workloads/Microbenchmarks/AI/[ai_output.xlsx]ai_output (4)'!$J$210</c15:f>
                      <c15:dlblFieldTableCache>
                        <c:ptCount val="1"/>
                        <c:pt idx="0">
                          <c:v>1</c:v>
                        </c:pt>
                      </c15:dlblFieldTableCache>
                    </c15:dlblFTEntry>
                  </c15:dlblFieldTable>
                  <c15:showDataLabelsRange val="0"/>
                </c:ext>
                <c:ext xmlns:c16="http://schemas.microsoft.com/office/drawing/2014/chart" uri="{C3380CC4-5D6E-409C-BE32-E72D297353CC}">
                  <c16:uniqueId val="{000000D0-FF8B-5F4C-8BBF-ED4DE736661E}"/>
                </c:ext>
              </c:extLst>
            </c:dLbl>
            <c:dLbl>
              <c:idx val="209"/>
              <c:tx>
                <c:strRef>
                  <c:f>'/Users/el1goluj/Documents/ZURICH/PROJECTS/UPMEM/upmem-workloads/Microbenchmarks/AI/[ai_output.xlsx]ai_output (4)'!$J$211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{E63E259B-2AAE-4B4D-9F46-2F85774959D7}</c15:txfldGUID>
                      <c15:f>'/Users/el1goluj/Documents/ZURICH/PROJECTS/UPMEM/upmem-workloads/Microbenchmarks/AI/[ai_output.xlsx]ai_output (4)'!$J$211</c15:f>
                      <c15:dlblFieldTableCache>
                        <c:ptCount val="1"/>
                        <c:pt idx="0">
                          <c:v>2</c:v>
                        </c:pt>
                      </c15:dlblFieldTableCache>
                    </c15:dlblFTEntry>
                  </c15:dlblFieldTable>
                  <c15:showDataLabelsRange val="0"/>
                </c:ext>
                <c:ext xmlns:c16="http://schemas.microsoft.com/office/drawing/2014/chart" uri="{C3380CC4-5D6E-409C-BE32-E72D297353CC}">
                  <c16:uniqueId val="{000000D1-FF8B-5F4C-8BBF-ED4DE736661E}"/>
                </c:ext>
              </c:extLst>
            </c:dLbl>
            <c:dLbl>
              <c:idx val="210"/>
              <c:tx>
                <c:strRef>
                  <c:f>'/Users/el1goluj/Documents/ZURICH/PROJECTS/UPMEM/upmem-workloads/Microbenchmarks/AI/[ai_output.xlsx]ai_output (4)'!$J$212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{DED3D024-957C-2743-A8EE-BB898FFE1014}</c15:txfldGUID>
                      <c15:f>'/Users/el1goluj/Documents/ZURICH/PROJECTS/UPMEM/upmem-workloads/Microbenchmarks/AI/[ai_output.xlsx]ai_output (4)'!$J$212</c15:f>
                      <c15:dlblFieldTableCache>
                        <c:ptCount val="1"/>
                        <c:pt idx="0">
                          <c:v>3</c:v>
                        </c:pt>
                      </c15:dlblFieldTableCache>
                    </c15:dlblFTEntry>
                  </c15:dlblFieldTable>
                  <c15:showDataLabelsRange val="0"/>
                </c:ext>
                <c:ext xmlns:c16="http://schemas.microsoft.com/office/drawing/2014/chart" uri="{C3380CC4-5D6E-409C-BE32-E72D297353CC}">
                  <c16:uniqueId val="{000000D2-FF8B-5F4C-8BBF-ED4DE736661E}"/>
                </c:ext>
              </c:extLst>
            </c:dLbl>
            <c:dLbl>
              <c:idx val="211"/>
              <c:tx>
                <c:strRef>
                  <c:f>'/Users/el1goluj/Documents/ZURICH/PROJECTS/UPMEM/upmem-workloads/Microbenchmarks/AI/[ai_output.xlsx]ai_output (4)'!$J$213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{1112B108-0963-474C-A945-490F1E10BAD1}</c15:txfldGUID>
                      <c15:f>'/Users/el1goluj/Documents/ZURICH/PROJECTS/UPMEM/upmem-workloads/Microbenchmarks/AI/[ai_output.xlsx]ai_output (4)'!$J$213</c15:f>
                      <c15:dlblFieldTableCache>
                        <c:ptCount val="1"/>
                        <c:pt idx="0">
                          <c:v>4</c:v>
                        </c:pt>
                      </c15:dlblFieldTableCache>
                    </c15:dlblFTEntry>
                  </c15:dlblFieldTable>
                  <c15:showDataLabelsRange val="0"/>
                </c:ext>
                <c:ext xmlns:c16="http://schemas.microsoft.com/office/drawing/2014/chart" uri="{C3380CC4-5D6E-409C-BE32-E72D297353CC}">
                  <c16:uniqueId val="{000000D3-FF8B-5F4C-8BBF-ED4DE736661E}"/>
                </c:ext>
              </c:extLst>
            </c:dLbl>
            <c:dLbl>
              <c:idx val="212"/>
              <c:tx>
                <c:strRef>
                  <c:f>'/Users/el1goluj/Documents/ZURICH/PROJECTS/UPMEM/upmem-workloads/Microbenchmarks/AI/[ai_output.xlsx]ai_output (4)'!$J$214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{BA3AF56C-2A7C-244C-9DB6-5BF46BC76237}</c15:txfldGUID>
                      <c15:f>'/Users/el1goluj/Documents/ZURICH/PROJECTS/UPMEM/upmem-workloads/Microbenchmarks/AI/[ai_output.xlsx]ai_output (4)'!$J$214</c15:f>
                      <c15:dlblFieldTableCache>
                        <c:ptCount val="1"/>
                        <c:pt idx="0">
                          <c:v>5</c:v>
                        </c:pt>
                      </c15:dlblFieldTableCache>
                    </c15:dlblFTEntry>
                  </c15:dlblFieldTable>
                  <c15:showDataLabelsRange val="0"/>
                </c:ext>
                <c:ext xmlns:c16="http://schemas.microsoft.com/office/drawing/2014/chart" uri="{C3380CC4-5D6E-409C-BE32-E72D297353CC}">
                  <c16:uniqueId val="{000000D4-FF8B-5F4C-8BBF-ED4DE736661E}"/>
                </c:ext>
              </c:extLst>
            </c:dLbl>
            <c:dLbl>
              <c:idx val="213"/>
              <c:tx>
                <c:strRef>
                  <c:f>'/Users/el1goluj/Documents/ZURICH/PROJECTS/UPMEM/upmem-workloads/Microbenchmarks/AI/[ai_output.xlsx]ai_output (4)'!$J$215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{14BBE4B7-4421-0141-AF3C-4F9453351279}</c15:txfldGUID>
                      <c15:f>'/Users/el1goluj/Documents/ZURICH/PROJECTS/UPMEM/upmem-workloads/Microbenchmarks/AI/[ai_output.xlsx]ai_output (4)'!$J$215</c15:f>
                      <c15:dlblFieldTableCache>
                        <c:ptCount val="1"/>
                        <c:pt idx="0">
                          <c:v>6</c:v>
                        </c:pt>
                      </c15:dlblFieldTableCache>
                    </c15:dlblFTEntry>
                  </c15:dlblFieldTable>
                  <c15:showDataLabelsRange val="0"/>
                </c:ext>
                <c:ext xmlns:c16="http://schemas.microsoft.com/office/drawing/2014/chart" uri="{C3380CC4-5D6E-409C-BE32-E72D297353CC}">
                  <c16:uniqueId val="{000000D5-FF8B-5F4C-8BBF-ED4DE736661E}"/>
                </c:ext>
              </c:extLst>
            </c:dLbl>
            <c:dLbl>
              <c:idx val="214"/>
              <c:tx>
                <c:strRef>
                  <c:f>'/Users/el1goluj/Documents/ZURICH/PROJECTS/UPMEM/upmem-workloads/Microbenchmarks/AI/[ai_output.xlsx]ai_output (4)'!$J$216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{A5DB86B8-52BB-5C48-9CE2-5B683CFAB3F5}</c15:txfldGUID>
                      <c15:f>'/Users/el1goluj/Documents/ZURICH/PROJECTS/UPMEM/upmem-workloads/Microbenchmarks/AI/[ai_output.xlsx]ai_output (4)'!$J$216</c15:f>
                      <c15:dlblFieldTableCache>
                        <c:ptCount val="1"/>
                        <c:pt idx="0">
                          <c:v>7</c:v>
                        </c:pt>
                      </c15:dlblFieldTableCache>
                    </c15:dlblFTEntry>
                  </c15:dlblFieldTable>
                  <c15:showDataLabelsRange val="0"/>
                </c:ext>
                <c:ext xmlns:c16="http://schemas.microsoft.com/office/drawing/2014/chart" uri="{C3380CC4-5D6E-409C-BE32-E72D297353CC}">
                  <c16:uniqueId val="{000000D6-FF8B-5F4C-8BBF-ED4DE736661E}"/>
                </c:ext>
              </c:extLst>
            </c:dLbl>
            <c:dLbl>
              <c:idx val="215"/>
              <c:tx>
                <c:strRef>
                  <c:f>'/Users/el1goluj/Documents/ZURICH/PROJECTS/UPMEM/upmem-workloads/Microbenchmarks/AI/[ai_output.xlsx]ai_output (4)'!$J$217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{1DF8E298-B7DA-1F4B-A372-A688A52CDDF2}</c15:txfldGUID>
                      <c15:f>'/Users/el1goluj/Documents/ZURICH/PROJECTS/UPMEM/upmem-workloads/Microbenchmarks/AI/[ai_output.xlsx]ai_output (4)'!$J$217</c15:f>
                      <c15:dlblFieldTableCache>
                        <c:ptCount val="1"/>
                        <c:pt idx="0">
                          <c:v>8</c:v>
                        </c:pt>
                      </c15:dlblFieldTableCache>
                    </c15:dlblFTEntry>
                  </c15:dlblFieldTable>
                  <c15:showDataLabelsRange val="0"/>
                </c:ext>
                <c:ext xmlns:c16="http://schemas.microsoft.com/office/drawing/2014/chart" uri="{C3380CC4-5D6E-409C-BE32-E72D297353CC}">
                  <c16:uniqueId val="{000000D7-FF8B-5F4C-8BBF-ED4DE736661E}"/>
                </c:ext>
              </c:extLst>
            </c:dLbl>
            <c:dLbl>
              <c:idx val="216"/>
              <c:tx>
                <c:strRef>
                  <c:f>'/Users/el1goluj/Documents/ZURICH/PROJECTS/UPMEM/upmem-workloads/Microbenchmarks/AI/[ai_output.xlsx]ai_output (4)'!$J$218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{27C6D2F7-ED55-8B4B-94D5-3486EC6C2555}</c15:txfldGUID>
                      <c15:f>'/Users/el1goluj/Documents/ZURICH/PROJECTS/UPMEM/upmem-workloads/Microbenchmarks/AI/[ai_output.xlsx]ai_output (4)'!$J$218</c15:f>
                      <c15:dlblFieldTableCache>
                        <c:ptCount val="1"/>
                        <c:pt idx="0">
                          <c:v>9</c:v>
                        </c:pt>
                      </c15:dlblFieldTableCache>
                    </c15:dlblFTEntry>
                  </c15:dlblFieldTable>
                  <c15:showDataLabelsRange val="0"/>
                </c:ext>
                <c:ext xmlns:c16="http://schemas.microsoft.com/office/drawing/2014/chart" uri="{C3380CC4-5D6E-409C-BE32-E72D297353CC}">
                  <c16:uniqueId val="{000000D8-FF8B-5F4C-8BBF-ED4DE736661E}"/>
                </c:ext>
              </c:extLst>
            </c:dLbl>
            <c:dLbl>
              <c:idx val="217"/>
              <c:tx>
                <c:strRef>
                  <c:f>'/Users/el1goluj/Documents/ZURICH/PROJECTS/UPMEM/upmem-workloads/Microbenchmarks/AI/[ai_output.xlsx]ai_output (4)'!$J$219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{15B8E53C-20C6-D54E-A7DF-CA4D721E44FD}</c15:txfldGUID>
                      <c15:f>'/Users/el1goluj/Documents/ZURICH/PROJECTS/UPMEM/upmem-workloads/Microbenchmarks/AI/[ai_output.xlsx]ai_output (4)'!$J$219</c15:f>
                      <c15:dlblFieldTableCache>
                        <c:ptCount val="1"/>
                        <c:pt idx="0">
                          <c:v>10</c:v>
                        </c:pt>
                      </c15:dlblFieldTableCache>
                    </c15:dlblFTEntry>
                  </c15:dlblFieldTable>
                  <c15:showDataLabelsRange val="0"/>
                </c:ext>
                <c:ext xmlns:c16="http://schemas.microsoft.com/office/drawing/2014/chart" uri="{C3380CC4-5D6E-409C-BE32-E72D297353CC}">
                  <c16:uniqueId val="{000000D9-FF8B-5F4C-8BBF-ED4DE736661E}"/>
                </c:ext>
              </c:extLst>
            </c:dLbl>
            <c:dLbl>
              <c:idx val="218"/>
              <c:tx>
                <c:strRef>
                  <c:f>'/Users/el1goluj/Documents/ZURICH/PROJECTS/UPMEM/upmem-workloads/Microbenchmarks/AI/[ai_output.xlsx]ai_output (4)'!$J$220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{9C587312-ACCC-E348-A521-1CFBA34D5570}</c15:txfldGUID>
                      <c15:f>'/Users/el1goluj/Documents/ZURICH/PROJECTS/UPMEM/upmem-workloads/Microbenchmarks/AI/[ai_output.xlsx]ai_output (4)'!$J$220</c15:f>
                      <c15:dlblFieldTableCache>
                        <c:ptCount val="1"/>
                        <c:pt idx="0">
                          <c:v>11</c:v>
                        </c:pt>
                      </c15:dlblFieldTableCache>
                    </c15:dlblFTEntry>
                  </c15:dlblFieldTable>
                  <c15:showDataLabelsRange val="0"/>
                </c:ext>
                <c:ext xmlns:c16="http://schemas.microsoft.com/office/drawing/2014/chart" uri="{C3380CC4-5D6E-409C-BE32-E72D297353CC}">
                  <c16:uniqueId val="{000000DA-FF8B-5F4C-8BBF-ED4DE736661E}"/>
                </c:ext>
              </c:extLst>
            </c:dLbl>
            <c:dLbl>
              <c:idx val="219"/>
              <c:tx>
                <c:strRef>
                  <c:f>'/Users/el1goluj/Documents/ZURICH/PROJECTS/UPMEM/upmem-workloads/Microbenchmarks/AI/[ai_output.xlsx]ai_output (4)'!$J$221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{CE1E042E-9E3B-CC47-97DE-20A7649FD36D}</c15:txfldGUID>
                      <c15:f>'/Users/el1goluj/Documents/ZURICH/PROJECTS/UPMEM/upmem-workloads/Microbenchmarks/AI/[ai_output.xlsx]ai_output (4)'!$J$221</c15:f>
                      <c15:dlblFieldTableCache>
                        <c:ptCount val="1"/>
                        <c:pt idx="0">
                          <c:v>12</c:v>
                        </c:pt>
                      </c15:dlblFieldTableCache>
                    </c15:dlblFTEntry>
                  </c15:dlblFieldTable>
                  <c15:showDataLabelsRange val="0"/>
                </c:ext>
                <c:ext xmlns:c16="http://schemas.microsoft.com/office/drawing/2014/chart" uri="{C3380CC4-5D6E-409C-BE32-E72D297353CC}">
                  <c16:uniqueId val="{000000DB-FF8B-5F4C-8BBF-ED4DE736661E}"/>
                </c:ext>
              </c:extLst>
            </c:dLbl>
            <c:dLbl>
              <c:idx val="220"/>
              <c:tx>
                <c:strRef>
                  <c:f>'/Users/el1goluj/Documents/ZURICH/PROJECTS/UPMEM/upmem-workloads/Microbenchmarks/AI/[ai_output.xlsx]ai_output (4)'!$J$222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{19DEFF62-C522-F240-981E-32BB022D1FF4}</c15:txfldGUID>
                      <c15:f>'/Users/el1goluj/Documents/ZURICH/PROJECTS/UPMEM/upmem-workloads/Microbenchmarks/AI/[ai_output.xlsx]ai_output (4)'!$J$222</c15:f>
                      <c15:dlblFieldTableCache>
                        <c:ptCount val="1"/>
                        <c:pt idx="0">
                          <c:v>13</c:v>
                        </c:pt>
                      </c15:dlblFieldTableCache>
                    </c15:dlblFTEntry>
                  </c15:dlblFieldTable>
                  <c15:showDataLabelsRange val="0"/>
                </c:ext>
                <c:ext xmlns:c16="http://schemas.microsoft.com/office/drawing/2014/chart" uri="{C3380CC4-5D6E-409C-BE32-E72D297353CC}">
                  <c16:uniqueId val="{000000DC-FF8B-5F4C-8BBF-ED4DE736661E}"/>
                </c:ext>
              </c:extLst>
            </c:dLbl>
            <c:dLbl>
              <c:idx val="221"/>
              <c:tx>
                <c:strRef>
                  <c:f>'/Users/el1goluj/Documents/ZURICH/PROJECTS/UPMEM/upmem-workloads/Microbenchmarks/AI/[ai_output.xlsx]ai_output (4)'!$J$223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{9A31FE2F-3D8F-6C41-8EFF-91E385D017BE}</c15:txfldGUID>
                      <c15:f>'/Users/el1goluj/Documents/ZURICH/PROJECTS/UPMEM/upmem-workloads/Microbenchmarks/AI/[ai_output.xlsx]ai_output (4)'!$J$223</c15:f>
                      <c15:dlblFieldTableCache>
                        <c:ptCount val="1"/>
                        <c:pt idx="0">
                          <c:v>14</c:v>
                        </c:pt>
                      </c15:dlblFieldTableCache>
                    </c15:dlblFTEntry>
                  </c15:dlblFieldTable>
                  <c15:showDataLabelsRange val="0"/>
                </c:ext>
                <c:ext xmlns:c16="http://schemas.microsoft.com/office/drawing/2014/chart" uri="{C3380CC4-5D6E-409C-BE32-E72D297353CC}">
                  <c16:uniqueId val="{000000DD-FF8B-5F4C-8BBF-ED4DE736661E}"/>
                </c:ext>
              </c:extLst>
            </c:dLbl>
            <c:dLbl>
              <c:idx val="222"/>
              <c:tx>
                <c:strRef>
                  <c:f>'/Users/el1goluj/Documents/ZURICH/PROJECTS/UPMEM/upmem-workloads/Microbenchmarks/AI/[ai_output.xlsx]ai_output (4)'!$J$224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{4726A94F-4D7A-EF45-8D9B-229D9D962F91}</c15:txfldGUID>
                      <c15:f>'/Users/el1goluj/Documents/ZURICH/PROJECTS/UPMEM/upmem-workloads/Microbenchmarks/AI/[ai_output.xlsx]ai_output (4)'!$J$224</c15:f>
                      <c15:dlblFieldTableCache>
                        <c:ptCount val="1"/>
                        <c:pt idx="0">
                          <c:v>15</c:v>
                        </c:pt>
                      </c15:dlblFieldTableCache>
                    </c15:dlblFTEntry>
                  </c15:dlblFieldTable>
                  <c15:showDataLabelsRange val="0"/>
                </c:ext>
                <c:ext xmlns:c16="http://schemas.microsoft.com/office/drawing/2014/chart" uri="{C3380CC4-5D6E-409C-BE32-E72D297353CC}">
                  <c16:uniqueId val="{000000DE-FF8B-5F4C-8BBF-ED4DE736661E}"/>
                </c:ext>
              </c:extLst>
            </c:dLbl>
            <c:dLbl>
              <c:idx val="223"/>
              <c:tx>
                <c:strRef>
                  <c:f>'/Users/el1goluj/Documents/ZURICH/PROJECTS/UPMEM/upmem-workloads/Microbenchmarks/AI/[ai_output.xlsx]ai_output (4)'!$J$225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{494EA956-32F7-974E-A85B-BB828EB5AD38}</c15:txfldGUID>
                      <c15:f>'/Users/el1goluj/Documents/ZURICH/PROJECTS/UPMEM/upmem-workloads/Microbenchmarks/AI/[ai_output.xlsx]ai_output (4)'!$J$225</c15:f>
                      <c15:dlblFieldTableCache>
                        <c:ptCount val="1"/>
                        <c:pt idx="0">
                          <c:v>16</c:v>
                        </c:pt>
                      </c15:dlblFieldTableCache>
                    </c15:dlblFTEntry>
                  </c15:dlblFieldTable>
                  <c15:showDataLabelsRange val="0"/>
                </c:ext>
                <c:ext xmlns:c16="http://schemas.microsoft.com/office/drawing/2014/chart" uri="{C3380CC4-5D6E-409C-BE32-E72D297353CC}">
                  <c16:uniqueId val="{000000DF-FF8B-5F4C-8BBF-ED4DE736661E}"/>
                </c:ext>
              </c:extLst>
            </c:dLbl>
            <c:dLbl>
              <c:idx val="224"/>
              <c:tx>
                <c:strRef>
                  <c:f>'/Users/el1goluj/Documents/ZURICH/PROJECTS/UPMEM/upmem-workloads/Microbenchmarks/AI/[ai_output.xlsx]ai_output (4)'!$J$226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{CFA6F7FA-1053-864F-9815-7E084068B4BD}</c15:txfldGUID>
                      <c15:f>'/Users/el1goluj/Documents/ZURICH/PROJECTS/UPMEM/upmem-workloads/Microbenchmarks/AI/[ai_output.xlsx]ai_output (4)'!$J$226</c15:f>
                      <c15:dlblFieldTableCache>
                        <c:ptCount val="1"/>
                        <c:pt idx="0">
                          <c:v>1</c:v>
                        </c:pt>
                      </c15:dlblFieldTableCache>
                    </c15:dlblFTEntry>
                  </c15:dlblFieldTable>
                  <c15:showDataLabelsRange val="0"/>
                </c:ext>
                <c:ext xmlns:c16="http://schemas.microsoft.com/office/drawing/2014/chart" uri="{C3380CC4-5D6E-409C-BE32-E72D297353CC}">
                  <c16:uniqueId val="{000000E0-FF8B-5F4C-8BBF-ED4DE736661E}"/>
                </c:ext>
              </c:extLst>
            </c:dLbl>
            <c:dLbl>
              <c:idx val="225"/>
              <c:tx>
                <c:strRef>
                  <c:f>'/Users/el1goluj/Documents/ZURICH/PROJECTS/UPMEM/upmem-workloads/Microbenchmarks/AI/[ai_output.xlsx]ai_output (4)'!$J$227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{669B09E7-D253-8943-B32B-1CE11526B6C8}</c15:txfldGUID>
                      <c15:f>'/Users/el1goluj/Documents/ZURICH/PROJECTS/UPMEM/upmem-workloads/Microbenchmarks/AI/[ai_output.xlsx]ai_output (4)'!$J$227</c15:f>
                      <c15:dlblFieldTableCache>
                        <c:ptCount val="1"/>
                        <c:pt idx="0">
                          <c:v>2</c:v>
                        </c:pt>
                      </c15:dlblFieldTableCache>
                    </c15:dlblFTEntry>
                  </c15:dlblFieldTable>
                  <c15:showDataLabelsRange val="0"/>
                </c:ext>
                <c:ext xmlns:c16="http://schemas.microsoft.com/office/drawing/2014/chart" uri="{C3380CC4-5D6E-409C-BE32-E72D297353CC}">
                  <c16:uniqueId val="{000000E1-FF8B-5F4C-8BBF-ED4DE736661E}"/>
                </c:ext>
              </c:extLst>
            </c:dLbl>
            <c:dLbl>
              <c:idx val="226"/>
              <c:tx>
                <c:strRef>
                  <c:f>'/Users/el1goluj/Documents/ZURICH/PROJECTS/UPMEM/upmem-workloads/Microbenchmarks/AI/[ai_output.xlsx]ai_output (4)'!$J$228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{C9B308FC-E322-C64A-9951-EB2077DB6ABF}</c15:txfldGUID>
                      <c15:f>'/Users/el1goluj/Documents/ZURICH/PROJECTS/UPMEM/upmem-workloads/Microbenchmarks/AI/[ai_output.xlsx]ai_output (4)'!$J$228</c15:f>
                      <c15:dlblFieldTableCache>
                        <c:ptCount val="1"/>
                        <c:pt idx="0">
                          <c:v>3</c:v>
                        </c:pt>
                      </c15:dlblFieldTableCache>
                    </c15:dlblFTEntry>
                  </c15:dlblFieldTable>
                  <c15:showDataLabelsRange val="0"/>
                </c:ext>
                <c:ext xmlns:c16="http://schemas.microsoft.com/office/drawing/2014/chart" uri="{C3380CC4-5D6E-409C-BE32-E72D297353CC}">
                  <c16:uniqueId val="{000000E2-FF8B-5F4C-8BBF-ED4DE736661E}"/>
                </c:ext>
              </c:extLst>
            </c:dLbl>
            <c:dLbl>
              <c:idx val="227"/>
              <c:tx>
                <c:strRef>
                  <c:f>'/Users/el1goluj/Documents/ZURICH/PROJECTS/UPMEM/upmem-workloads/Microbenchmarks/AI/[ai_output.xlsx]ai_output (4)'!$J$229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{074B9C04-2803-EF49-8907-C4DFA997B9FE}</c15:txfldGUID>
                      <c15:f>'/Users/el1goluj/Documents/ZURICH/PROJECTS/UPMEM/upmem-workloads/Microbenchmarks/AI/[ai_output.xlsx]ai_output (4)'!$J$229</c15:f>
                      <c15:dlblFieldTableCache>
                        <c:ptCount val="1"/>
                        <c:pt idx="0">
                          <c:v>4</c:v>
                        </c:pt>
                      </c15:dlblFieldTableCache>
                    </c15:dlblFTEntry>
                  </c15:dlblFieldTable>
                  <c15:showDataLabelsRange val="0"/>
                </c:ext>
                <c:ext xmlns:c16="http://schemas.microsoft.com/office/drawing/2014/chart" uri="{C3380CC4-5D6E-409C-BE32-E72D297353CC}">
                  <c16:uniqueId val="{000000E3-FF8B-5F4C-8BBF-ED4DE736661E}"/>
                </c:ext>
              </c:extLst>
            </c:dLbl>
            <c:dLbl>
              <c:idx val="228"/>
              <c:tx>
                <c:strRef>
                  <c:f>'/Users/el1goluj/Documents/ZURICH/PROJECTS/UPMEM/upmem-workloads/Microbenchmarks/AI/[ai_output.xlsx]ai_output (4)'!$J$230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{0AA37B6C-39C3-3348-A092-01BD06374737}</c15:txfldGUID>
                      <c15:f>'/Users/el1goluj/Documents/ZURICH/PROJECTS/UPMEM/upmem-workloads/Microbenchmarks/AI/[ai_output.xlsx]ai_output (4)'!$J$230</c15:f>
                      <c15:dlblFieldTableCache>
                        <c:ptCount val="1"/>
                        <c:pt idx="0">
                          <c:v>5</c:v>
                        </c:pt>
                      </c15:dlblFieldTableCache>
                    </c15:dlblFTEntry>
                  </c15:dlblFieldTable>
                  <c15:showDataLabelsRange val="0"/>
                </c:ext>
                <c:ext xmlns:c16="http://schemas.microsoft.com/office/drawing/2014/chart" uri="{C3380CC4-5D6E-409C-BE32-E72D297353CC}">
                  <c16:uniqueId val="{000000E4-FF8B-5F4C-8BBF-ED4DE736661E}"/>
                </c:ext>
              </c:extLst>
            </c:dLbl>
            <c:dLbl>
              <c:idx val="229"/>
              <c:tx>
                <c:strRef>
                  <c:f>'/Users/el1goluj/Documents/ZURICH/PROJECTS/UPMEM/upmem-workloads/Microbenchmarks/AI/[ai_output.xlsx]ai_output (4)'!$J$231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{7A18BE1B-97F2-0542-B474-B8CB4663241D}</c15:txfldGUID>
                      <c15:f>'/Users/el1goluj/Documents/ZURICH/PROJECTS/UPMEM/upmem-workloads/Microbenchmarks/AI/[ai_output.xlsx]ai_output (4)'!$J$231</c15:f>
                      <c15:dlblFieldTableCache>
                        <c:ptCount val="1"/>
                        <c:pt idx="0">
                          <c:v>6</c:v>
                        </c:pt>
                      </c15:dlblFieldTableCache>
                    </c15:dlblFTEntry>
                  </c15:dlblFieldTable>
                  <c15:showDataLabelsRange val="0"/>
                </c:ext>
                <c:ext xmlns:c16="http://schemas.microsoft.com/office/drawing/2014/chart" uri="{C3380CC4-5D6E-409C-BE32-E72D297353CC}">
                  <c16:uniqueId val="{000000E5-FF8B-5F4C-8BBF-ED4DE736661E}"/>
                </c:ext>
              </c:extLst>
            </c:dLbl>
            <c:dLbl>
              <c:idx val="230"/>
              <c:tx>
                <c:strRef>
                  <c:f>'/Users/el1goluj/Documents/ZURICH/PROJECTS/UPMEM/upmem-workloads/Microbenchmarks/AI/[ai_output.xlsx]ai_output (4)'!$J$232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{F9F630EF-A659-004E-85AC-20A3F7105C4B}</c15:txfldGUID>
                      <c15:f>'/Users/el1goluj/Documents/ZURICH/PROJECTS/UPMEM/upmem-workloads/Microbenchmarks/AI/[ai_output.xlsx]ai_output (4)'!$J$232</c15:f>
                      <c15:dlblFieldTableCache>
                        <c:ptCount val="1"/>
                        <c:pt idx="0">
                          <c:v>7</c:v>
                        </c:pt>
                      </c15:dlblFieldTableCache>
                    </c15:dlblFTEntry>
                  </c15:dlblFieldTable>
                  <c15:showDataLabelsRange val="0"/>
                </c:ext>
                <c:ext xmlns:c16="http://schemas.microsoft.com/office/drawing/2014/chart" uri="{C3380CC4-5D6E-409C-BE32-E72D297353CC}">
                  <c16:uniqueId val="{000000E6-FF8B-5F4C-8BBF-ED4DE736661E}"/>
                </c:ext>
              </c:extLst>
            </c:dLbl>
            <c:dLbl>
              <c:idx val="231"/>
              <c:tx>
                <c:strRef>
                  <c:f>'/Users/el1goluj/Documents/ZURICH/PROJECTS/UPMEM/upmem-workloads/Microbenchmarks/AI/[ai_output.xlsx]ai_output (4)'!$J$233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{AF89A9B7-CF1B-D347-B9F3-396E1A8EFDE7}</c15:txfldGUID>
                      <c15:f>'/Users/el1goluj/Documents/ZURICH/PROJECTS/UPMEM/upmem-workloads/Microbenchmarks/AI/[ai_output.xlsx]ai_output (4)'!$J$233</c15:f>
                      <c15:dlblFieldTableCache>
                        <c:ptCount val="1"/>
                        <c:pt idx="0">
                          <c:v>8</c:v>
                        </c:pt>
                      </c15:dlblFieldTableCache>
                    </c15:dlblFTEntry>
                  </c15:dlblFieldTable>
                  <c15:showDataLabelsRange val="0"/>
                </c:ext>
                <c:ext xmlns:c16="http://schemas.microsoft.com/office/drawing/2014/chart" uri="{C3380CC4-5D6E-409C-BE32-E72D297353CC}">
                  <c16:uniqueId val="{000000E7-FF8B-5F4C-8BBF-ED4DE736661E}"/>
                </c:ext>
              </c:extLst>
            </c:dLbl>
            <c:dLbl>
              <c:idx val="232"/>
              <c:tx>
                <c:strRef>
                  <c:f>'/Users/el1goluj/Documents/ZURICH/PROJECTS/UPMEM/upmem-workloads/Microbenchmarks/AI/[ai_output.xlsx]ai_output (4)'!$J$234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{D023A40B-87B5-A548-8947-048E88A0D300}</c15:txfldGUID>
                      <c15:f>'/Users/el1goluj/Documents/ZURICH/PROJECTS/UPMEM/upmem-workloads/Microbenchmarks/AI/[ai_output.xlsx]ai_output (4)'!$J$234</c15:f>
                      <c15:dlblFieldTableCache>
                        <c:ptCount val="1"/>
                        <c:pt idx="0">
                          <c:v>9</c:v>
                        </c:pt>
                      </c15:dlblFieldTableCache>
                    </c15:dlblFTEntry>
                  </c15:dlblFieldTable>
                  <c15:showDataLabelsRange val="0"/>
                </c:ext>
                <c:ext xmlns:c16="http://schemas.microsoft.com/office/drawing/2014/chart" uri="{C3380CC4-5D6E-409C-BE32-E72D297353CC}">
                  <c16:uniqueId val="{000000E8-FF8B-5F4C-8BBF-ED4DE736661E}"/>
                </c:ext>
              </c:extLst>
            </c:dLbl>
            <c:dLbl>
              <c:idx val="233"/>
              <c:tx>
                <c:strRef>
                  <c:f>'/Users/el1goluj/Documents/ZURICH/PROJECTS/UPMEM/upmem-workloads/Microbenchmarks/AI/[ai_output.xlsx]ai_output (4)'!$J$235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{1F13B1F8-56C9-5045-888F-289281994AF9}</c15:txfldGUID>
                      <c15:f>'/Users/el1goluj/Documents/ZURICH/PROJECTS/UPMEM/upmem-workloads/Microbenchmarks/AI/[ai_output.xlsx]ai_output (4)'!$J$235</c15:f>
                      <c15:dlblFieldTableCache>
                        <c:ptCount val="1"/>
                        <c:pt idx="0">
                          <c:v>10</c:v>
                        </c:pt>
                      </c15:dlblFieldTableCache>
                    </c15:dlblFTEntry>
                  </c15:dlblFieldTable>
                  <c15:showDataLabelsRange val="0"/>
                </c:ext>
                <c:ext xmlns:c16="http://schemas.microsoft.com/office/drawing/2014/chart" uri="{C3380CC4-5D6E-409C-BE32-E72D297353CC}">
                  <c16:uniqueId val="{000000E9-FF8B-5F4C-8BBF-ED4DE736661E}"/>
                </c:ext>
              </c:extLst>
            </c:dLbl>
            <c:dLbl>
              <c:idx val="234"/>
              <c:tx>
                <c:strRef>
                  <c:f>'/Users/el1goluj/Documents/ZURICH/PROJECTS/UPMEM/upmem-workloads/Microbenchmarks/AI/[ai_output.xlsx]ai_output (4)'!$J$236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{6BDE10BC-1276-594B-980E-DB0F4F27C4BB}</c15:txfldGUID>
                      <c15:f>'/Users/el1goluj/Documents/ZURICH/PROJECTS/UPMEM/upmem-workloads/Microbenchmarks/AI/[ai_output.xlsx]ai_output (4)'!$J$236</c15:f>
                      <c15:dlblFieldTableCache>
                        <c:ptCount val="1"/>
                        <c:pt idx="0">
                          <c:v>11</c:v>
                        </c:pt>
                      </c15:dlblFieldTableCache>
                    </c15:dlblFTEntry>
                  </c15:dlblFieldTable>
                  <c15:showDataLabelsRange val="0"/>
                </c:ext>
                <c:ext xmlns:c16="http://schemas.microsoft.com/office/drawing/2014/chart" uri="{C3380CC4-5D6E-409C-BE32-E72D297353CC}">
                  <c16:uniqueId val="{000000EA-FF8B-5F4C-8BBF-ED4DE736661E}"/>
                </c:ext>
              </c:extLst>
            </c:dLbl>
            <c:dLbl>
              <c:idx val="235"/>
              <c:tx>
                <c:strRef>
                  <c:f>'/Users/el1goluj/Documents/ZURICH/PROJECTS/UPMEM/upmem-workloads/Microbenchmarks/AI/[ai_output.xlsx]ai_output (4)'!$J$237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{C366BD75-51F8-5243-925C-C9EF4EF33B5C}</c15:txfldGUID>
                      <c15:f>'/Users/el1goluj/Documents/ZURICH/PROJECTS/UPMEM/upmem-workloads/Microbenchmarks/AI/[ai_output.xlsx]ai_output (4)'!$J$237</c15:f>
                      <c15:dlblFieldTableCache>
                        <c:ptCount val="1"/>
                        <c:pt idx="0">
                          <c:v>12</c:v>
                        </c:pt>
                      </c15:dlblFieldTableCache>
                    </c15:dlblFTEntry>
                  </c15:dlblFieldTable>
                  <c15:showDataLabelsRange val="0"/>
                </c:ext>
                <c:ext xmlns:c16="http://schemas.microsoft.com/office/drawing/2014/chart" uri="{C3380CC4-5D6E-409C-BE32-E72D297353CC}">
                  <c16:uniqueId val="{000000EB-FF8B-5F4C-8BBF-ED4DE736661E}"/>
                </c:ext>
              </c:extLst>
            </c:dLbl>
            <c:dLbl>
              <c:idx val="236"/>
              <c:tx>
                <c:strRef>
                  <c:f>'/Users/el1goluj/Documents/ZURICH/PROJECTS/UPMEM/upmem-workloads/Microbenchmarks/AI/[ai_output.xlsx]ai_output (4)'!$J$238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{87F136BD-74AC-D64F-A84B-A7482BFEA7DD}</c15:txfldGUID>
                      <c15:f>'/Users/el1goluj/Documents/ZURICH/PROJECTS/UPMEM/upmem-workloads/Microbenchmarks/AI/[ai_output.xlsx]ai_output (4)'!$J$238</c15:f>
                      <c15:dlblFieldTableCache>
                        <c:ptCount val="1"/>
                        <c:pt idx="0">
                          <c:v>13</c:v>
                        </c:pt>
                      </c15:dlblFieldTableCache>
                    </c15:dlblFTEntry>
                  </c15:dlblFieldTable>
                  <c15:showDataLabelsRange val="0"/>
                </c:ext>
                <c:ext xmlns:c16="http://schemas.microsoft.com/office/drawing/2014/chart" uri="{C3380CC4-5D6E-409C-BE32-E72D297353CC}">
                  <c16:uniqueId val="{000000EC-FF8B-5F4C-8BBF-ED4DE736661E}"/>
                </c:ext>
              </c:extLst>
            </c:dLbl>
            <c:dLbl>
              <c:idx val="237"/>
              <c:tx>
                <c:strRef>
                  <c:f>'/Users/el1goluj/Documents/ZURICH/PROJECTS/UPMEM/upmem-workloads/Microbenchmarks/AI/[ai_output.xlsx]ai_output (4)'!$J$239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{E15D4EE7-F4AF-A143-A6D2-4156CD946B4D}</c15:txfldGUID>
                      <c15:f>'/Users/el1goluj/Documents/ZURICH/PROJECTS/UPMEM/upmem-workloads/Microbenchmarks/AI/[ai_output.xlsx]ai_output (4)'!$J$239</c15:f>
                      <c15:dlblFieldTableCache>
                        <c:ptCount val="1"/>
                        <c:pt idx="0">
                          <c:v>14</c:v>
                        </c:pt>
                      </c15:dlblFieldTableCache>
                    </c15:dlblFTEntry>
                  </c15:dlblFieldTable>
                  <c15:showDataLabelsRange val="0"/>
                </c:ext>
                <c:ext xmlns:c16="http://schemas.microsoft.com/office/drawing/2014/chart" uri="{C3380CC4-5D6E-409C-BE32-E72D297353CC}">
                  <c16:uniqueId val="{000000ED-FF8B-5F4C-8BBF-ED4DE736661E}"/>
                </c:ext>
              </c:extLst>
            </c:dLbl>
            <c:dLbl>
              <c:idx val="238"/>
              <c:tx>
                <c:strRef>
                  <c:f>'/Users/el1goluj/Documents/ZURICH/PROJECTS/UPMEM/upmem-workloads/Microbenchmarks/AI/[ai_output.xlsx]ai_output (4)'!$J$240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{F500BE3B-9D02-6042-8E97-43D196E07249}</c15:txfldGUID>
                      <c15:f>'/Users/el1goluj/Documents/ZURICH/PROJECTS/UPMEM/upmem-workloads/Microbenchmarks/AI/[ai_output.xlsx]ai_output (4)'!$J$240</c15:f>
                      <c15:dlblFieldTableCache>
                        <c:ptCount val="1"/>
                        <c:pt idx="0">
                          <c:v>15</c:v>
                        </c:pt>
                      </c15:dlblFieldTableCache>
                    </c15:dlblFTEntry>
                  </c15:dlblFieldTable>
                  <c15:showDataLabelsRange val="0"/>
                </c:ext>
                <c:ext xmlns:c16="http://schemas.microsoft.com/office/drawing/2014/chart" uri="{C3380CC4-5D6E-409C-BE32-E72D297353CC}">
                  <c16:uniqueId val="{000000EE-FF8B-5F4C-8BBF-ED4DE736661E}"/>
                </c:ext>
              </c:extLst>
            </c:dLbl>
            <c:dLbl>
              <c:idx val="239"/>
              <c:tx>
                <c:strRef>
                  <c:f>'/Users/el1goluj/Documents/ZURICH/PROJECTS/UPMEM/upmem-workloads/Microbenchmarks/AI/[ai_output.xlsx]ai_output (4)'!$J$241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{4366B5BA-4D4A-9D4C-BF70-D73039CA3547}</c15:txfldGUID>
                      <c15:f>'/Users/el1goluj/Documents/ZURICH/PROJECTS/UPMEM/upmem-workloads/Microbenchmarks/AI/[ai_output.xlsx]ai_output (4)'!$J$241</c15:f>
                      <c15:dlblFieldTableCache>
                        <c:ptCount val="1"/>
                        <c:pt idx="0">
                          <c:v>16</c:v>
                        </c:pt>
                      </c15:dlblFieldTableCache>
                    </c15:dlblFTEntry>
                  </c15:dlblFieldTable>
                  <c15:showDataLabelsRange val="0"/>
                </c:ext>
                <c:ext xmlns:c16="http://schemas.microsoft.com/office/drawing/2014/chart" uri="{C3380CC4-5D6E-409C-BE32-E72D297353CC}">
                  <c16:uniqueId val="{000000EF-FF8B-5F4C-8BBF-ED4DE736661E}"/>
                </c:ext>
              </c:extLst>
            </c:dLbl>
            <c:dLbl>
              <c:idx val="240"/>
              <c:tx>
                <c:strRef>
                  <c:f>'/Users/el1goluj/Documents/ZURICH/PROJECTS/UPMEM/upmem-workloads/Microbenchmarks/AI/[ai_output.xlsx]ai_output (4)'!$J$242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{7301D691-CFFD-2E43-B5F5-587462C44B8B}</c15:txfldGUID>
                      <c15:f>'/Users/el1goluj/Documents/ZURICH/PROJECTS/UPMEM/upmem-workloads/Microbenchmarks/AI/[ai_output.xlsx]ai_output (4)'!$J$242</c15:f>
                      <c15:dlblFieldTableCache>
                        <c:ptCount val="1"/>
                        <c:pt idx="0">
                          <c:v>1</c:v>
                        </c:pt>
                      </c15:dlblFieldTableCache>
                    </c15:dlblFTEntry>
                  </c15:dlblFieldTable>
                  <c15:showDataLabelsRange val="0"/>
                </c:ext>
                <c:ext xmlns:c16="http://schemas.microsoft.com/office/drawing/2014/chart" uri="{C3380CC4-5D6E-409C-BE32-E72D297353CC}">
                  <c16:uniqueId val="{000000F0-FF8B-5F4C-8BBF-ED4DE736661E}"/>
                </c:ext>
              </c:extLst>
            </c:dLbl>
            <c:dLbl>
              <c:idx val="241"/>
              <c:tx>
                <c:strRef>
                  <c:f>'/Users/el1goluj/Documents/ZURICH/PROJECTS/UPMEM/upmem-workloads/Microbenchmarks/AI/[ai_output.xlsx]ai_output (4)'!$J$243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{AB954700-D621-3645-BB36-4627545C4AC2}</c15:txfldGUID>
                      <c15:f>'/Users/el1goluj/Documents/ZURICH/PROJECTS/UPMEM/upmem-workloads/Microbenchmarks/AI/[ai_output.xlsx]ai_output (4)'!$J$243</c15:f>
                      <c15:dlblFieldTableCache>
                        <c:ptCount val="1"/>
                        <c:pt idx="0">
                          <c:v>2</c:v>
                        </c:pt>
                      </c15:dlblFieldTableCache>
                    </c15:dlblFTEntry>
                  </c15:dlblFieldTable>
                  <c15:showDataLabelsRange val="0"/>
                </c:ext>
                <c:ext xmlns:c16="http://schemas.microsoft.com/office/drawing/2014/chart" uri="{C3380CC4-5D6E-409C-BE32-E72D297353CC}">
                  <c16:uniqueId val="{000000F1-FF8B-5F4C-8BBF-ED4DE736661E}"/>
                </c:ext>
              </c:extLst>
            </c:dLbl>
            <c:dLbl>
              <c:idx val="242"/>
              <c:tx>
                <c:strRef>
                  <c:f>'/Users/el1goluj/Documents/ZURICH/PROJECTS/UPMEM/upmem-workloads/Microbenchmarks/AI/[ai_output.xlsx]ai_output (4)'!$J$244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{1175B693-20CB-2145-A0BA-5A3A31F57B2F}</c15:txfldGUID>
                      <c15:f>'/Users/el1goluj/Documents/ZURICH/PROJECTS/UPMEM/upmem-workloads/Microbenchmarks/AI/[ai_output.xlsx]ai_output (4)'!$J$244</c15:f>
                      <c15:dlblFieldTableCache>
                        <c:ptCount val="1"/>
                        <c:pt idx="0">
                          <c:v>3</c:v>
                        </c:pt>
                      </c15:dlblFieldTableCache>
                    </c15:dlblFTEntry>
                  </c15:dlblFieldTable>
                  <c15:showDataLabelsRange val="0"/>
                </c:ext>
                <c:ext xmlns:c16="http://schemas.microsoft.com/office/drawing/2014/chart" uri="{C3380CC4-5D6E-409C-BE32-E72D297353CC}">
                  <c16:uniqueId val="{000000F2-FF8B-5F4C-8BBF-ED4DE736661E}"/>
                </c:ext>
              </c:extLst>
            </c:dLbl>
            <c:dLbl>
              <c:idx val="243"/>
              <c:tx>
                <c:strRef>
                  <c:f>'/Users/el1goluj/Documents/ZURICH/PROJECTS/UPMEM/upmem-workloads/Microbenchmarks/AI/[ai_output.xlsx]ai_output (4)'!$J$245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{C195BE4B-3BAE-AB49-825D-664D6DCA71A4}</c15:txfldGUID>
                      <c15:f>'/Users/el1goluj/Documents/ZURICH/PROJECTS/UPMEM/upmem-workloads/Microbenchmarks/AI/[ai_output.xlsx]ai_output (4)'!$J$245</c15:f>
                      <c15:dlblFieldTableCache>
                        <c:ptCount val="1"/>
                        <c:pt idx="0">
                          <c:v>4</c:v>
                        </c:pt>
                      </c15:dlblFieldTableCache>
                    </c15:dlblFTEntry>
                  </c15:dlblFieldTable>
                  <c15:showDataLabelsRange val="0"/>
                </c:ext>
                <c:ext xmlns:c16="http://schemas.microsoft.com/office/drawing/2014/chart" uri="{C3380CC4-5D6E-409C-BE32-E72D297353CC}">
                  <c16:uniqueId val="{000000F3-FF8B-5F4C-8BBF-ED4DE736661E}"/>
                </c:ext>
              </c:extLst>
            </c:dLbl>
            <c:dLbl>
              <c:idx val="244"/>
              <c:tx>
                <c:strRef>
                  <c:f>'/Users/el1goluj/Documents/ZURICH/PROJECTS/UPMEM/upmem-workloads/Microbenchmarks/AI/[ai_output.xlsx]ai_output (4)'!$J$246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{8AFAEA96-6261-A347-ACD5-7D1FEA6EDC15}</c15:txfldGUID>
                      <c15:f>'/Users/el1goluj/Documents/ZURICH/PROJECTS/UPMEM/upmem-workloads/Microbenchmarks/AI/[ai_output.xlsx]ai_output (4)'!$J$246</c15:f>
                      <c15:dlblFieldTableCache>
                        <c:ptCount val="1"/>
                        <c:pt idx="0">
                          <c:v>5</c:v>
                        </c:pt>
                      </c15:dlblFieldTableCache>
                    </c15:dlblFTEntry>
                  </c15:dlblFieldTable>
                  <c15:showDataLabelsRange val="0"/>
                </c:ext>
                <c:ext xmlns:c16="http://schemas.microsoft.com/office/drawing/2014/chart" uri="{C3380CC4-5D6E-409C-BE32-E72D297353CC}">
                  <c16:uniqueId val="{000000F4-FF8B-5F4C-8BBF-ED4DE736661E}"/>
                </c:ext>
              </c:extLst>
            </c:dLbl>
            <c:dLbl>
              <c:idx val="245"/>
              <c:tx>
                <c:strRef>
                  <c:f>'/Users/el1goluj/Documents/ZURICH/PROJECTS/UPMEM/upmem-workloads/Microbenchmarks/AI/[ai_output.xlsx]ai_output (4)'!$J$247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{E5686295-EFA1-E64F-A2E8-FA3C1EF84A45}</c15:txfldGUID>
                      <c15:f>'/Users/el1goluj/Documents/ZURICH/PROJECTS/UPMEM/upmem-workloads/Microbenchmarks/AI/[ai_output.xlsx]ai_output (4)'!$J$247</c15:f>
                      <c15:dlblFieldTableCache>
                        <c:ptCount val="1"/>
                        <c:pt idx="0">
                          <c:v>6</c:v>
                        </c:pt>
                      </c15:dlblFieldTableCache>
                    </c15:dlblFTEntry>
                  </c15:dlblFieldTable>
                  <c15:showDataLabelsRange val="0"/>
                </c:ext>
                <c:ext xmlns:c16="http://schemas.microsoft.com/office/drawing/2014/chart" uri="{C3380CC4-5D6E-409C-BE32-E72D297353CC}">
                  <c16:uniqueId val="{000000F5-FF8B-5F4C-8BBF-ED4DE736661E}"/>
                </c:ext>
              </c:extLst>
            </c:dLbl>
            <c:dLbl>
              <c:idx val="246"/>
              <c:tx>
                <c:strRef>
                  <c:f>'/Users/el1goluj/Documents/ZURICH/PROJECTS/UPMEM/upmem-workloads/Microbenchmarks/AI/[ai_output.xlsx]ai_output (4)'!$J$248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{BB4BA503-F0FA-E045-9F2D-2FB6B700F338}</c15:txfldGUID>
                      <c15:f>'/Users/el1goluj/Documents/ZURICH/PROJECTS/UPMEM/upmem-workloads/Microbenchmarks/AI/[ai_output.xlsx]ai_output (4)'!$J$248</c15:f>
                      <c15:dlblFieldTableCache>
                        <c:ptCount val="1"/>
                        <c:pt idx="0">
                          <c:v>7</c:v>
                        </c:pt>
                      </c15:dlblFieldTableCache>
                    </c15:dlblFTEntry>
                  </c15:dlblFieldTable>
                  <c15:showDataLabelsRange val="0"/>
                </c:ext>
                <c:ext xmlns:c16="http://schemas.microsoft.com/office/drawing/2014/chart" uri="{C3380CC4-5D6E-409C-BE32-E72D297353CC}">
                  <c16:uniqueId val="{000000F6-FF8B-5F4C-8BBF-ED4DE736661E}"/>
                </c:ext>
              </c:extLst>
            </c:dLbl>
            <c:dLbl>
              <c:idx val="247"/>
              <c:tx>
                <c:strRef>
                  <c:f>'/Users/el1goluj/Documents/ZURICH/PROJECTS/UPMEM/upmem-workloads/Microbenchmarks/AI/[ai_output.xlsx]ai_output (4)'!$J$249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{CEF30E18-9233-C740-872A-64668FA99F13}</c15:txfldGUID>
                      <c15:f>'/Users/el1goluj/Documents/ZURICH/PROJECTS/UPMEM/upmem-workloads/Microbenchmarks/AI/[ai_output.xlsx]ai_output (4)'!$J$249</c15:f>
                      <c15:dlblFieldTableCache>
                        <c:ptCount val="1"/>
                        <c:pt idx="0">
                          <c:v>8</c:v>
                        </c:pt>
                      </c15:dlblFieldTableCache>
                    </c15:dlblFTEntry>
                  </c15:dlblFieldTable>
                  <c15:showDataLabelsRange val="0"/>
                </c:ext>
                <c:ext xmlns:c16="http://schemas.microsoft.com/office/drawing/2014/chart" uri="{C3380CC4-5D6E-409C-BE32-E72D297353CC}">
                  <c16:uniqueId val="{000000F7-FF8B-5F4C-8BBF-ED4DE736661E}"/>
                </c:ext>
              </c:extLst>
            </c:dLbl>
            <c:dLbl>
              <c:idx val="248"/>
              <c:tx>
                <c:strRef>
                  <c:f>'/Users/el1goluj/Documents/ZURICH/PROJECTS/UPMEM/upmem-workloads/Microbenchmarks/AI/[ai_output.xlsx]ai_output (4)'!$J$250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{6E887E1F-EE8F-CC4E-AFA3-CD1D7EEA5D92}</c15:txfldGUID>
                      <c15:f>'/Users/el1goluj/Documents/ZURICH/PROJECTS/UPMEM/upmem-workloads/Microbenchmarks/AI/[ai_output.xlsx]ai_output (4)'!$J$250</c15:f>
                      <c15:dlblFieldTableCache>
                        <c:ptCount val="1"/>
                        <c:pt idx="0">
                          <c:v>9</c:v>
                        </c:pt>
                      </c15:dlblFieldTableCache>
                    </c15:dlblFTEntry>
                  </c15:dlblFieldTable>
                  <c15:showDataLabelsRange val="0"/>
                </c:ext>
                <c:ext xmlns:c16="http://schemas.microsoft.com/office/drawing/2014/chart" uri="{C3380CC4-5D6E-409C-BE32-E72D297353CC}">
                  <c16:uniqueId val="{000000F8-FF8B-5F4C-8BBF-ED4DE736661E}"/>
                </c:ext>
              </c:extLst>
            </c:dLbl>
            <c:dLbl>
              <c:idx val="249"/>
              <c:tx>
                <c:strRef>
                  <c:f>'/Users/el1goluj/Documents/ZURICH/PROJECTS/UPMEM/upmem-workloads/Microbenchmarks/AI/[ai_output.xlsx]ai_output (4)'!$J$251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{94C5C6A4-D2E4-CB4F-86A3-25ED7E7A5E6A}</c15:txfldGUID>
                      <c15:f>'/Users/el1goluj/Documents/ZURICH/PROJECTS/UPMEM/upmem-workloads/Microbenchmarks/AI/[ai_output.xlsx]ai_output (4)'!$J$251</c15:f>
                      <c15:dlblFieldTableCache>
                        <c:ptCount val="1"/>
                        <c:pt idx="0">
                          <c:v>10</c:v>
                        </c:pt>
                      </c15:dlblFieldTableCache>
                    </c15:dlblFTEntry>
                  </c15:dlblFieldTable>
                  <c15:showDataLabelsRange val="0"/>
                </c:ext>
                <c:ext xmlns:c16="http://schemas.microsoft.com/office/drawing/2014/chart" uri="{C3380CC4-5D6E-409C-BE32-E72D297353CC}">
                  <c16:uniqueId val="{000000F9-FF8B-5F4C-8BBF-ED4DE736661E}"/>
                </c:ext>
              </c:extLst>
            </c:dLbl>
            <c:dLbl>
              <c:idx val="250"/>
              <c:tx>
                <c:strRef>
                  <c:f>'/Users/el1goluj/Documents/ZURICH/PROJECTS/UPMEM/upmem-workloads/Microbenchmarks/AI/[ai_output.xlsx]ai_output (4)'!$J$252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{2D2F6BBC-05AF-EC4A-8DF6-12B7498F003A}</c15:txfldGUID>
                      <c15:f>'/Users/el1goluj/Documents/ZURICH/PROJECTS/UPMEM/upmem-workloads/Microbenchmarks/AI/[ai_output.xlsx]ai_output (4)'!$J$252</c15:f>
                      <c15:dlblFieldTableCache>
                        <c:ptCount val="1"/>
                        <c:pt idx="0">
                          <c:v>11</c:v>
                        </c:pt>
                      </c15:dlblFieldTableCache>
                    </c15:dlblFTEntry>
                  </c15:dlblFieldTable>
                  <c15:showDataLabelsRange val="0"/>
                </c:ext>
                <c:ext xmlns:c16="http://schemas.microsoft.com/office/drawing/2014/chart" uri="{C3380CC4-5D6E-409C-BE32-E72D297353CC}">
                  <c16:uniqueId val="{000000FA-FF8B-5F4C-8BBF-ED4DE736661E}"/>
                </c:ext>
              </c:extLst>
            </c:dLbl>
            <c:dLbl>
              <c:idx val="251"/>
              <c:tx>
                <c:strRef>
                  <c:f>'/Users/el1goluj/Documents/ZURICH/PROJECTS/UPMEM/upmem-workloads/Microbenchmarks/AI/[ai_output.xlsx]ai_output (4)'!$J$253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{9F18D72D-4320-5341-90D8-54C15D0859A8}</c15:txfldGUID>
                      <c15:f>'/Users/el1goluj/Documents/ZURICH/PROJECTS/UPMEM/upmem-workloads/Microbenchmarks/AI/[ai_output.xlsx]ai_output (4)'!$J$253</c15:f>
                      <c15:dlblFieldTableCache>
                        <c:ptCount val="1"/>
                        <c:pt idx="0">
                          <c:v>12</c:v>
                        </c:pt>
                      </c15:dlblFieldTableCache>
                    </c15:dlblFTEntry>
                  </c15:dlblFieldTable>
                  <c15:showDataLabelsRange val="0"/>
                </c:ext>
                <c:ext xmlns:c16="http://schemas.microsoft.com/office/drawing/2014/chart" uri="{C3380CC4-5D6E-409C-BE32-E72D297353CC}">
                  <c16:uniqueId val="{000000FB-FF8B-5F4C-8BBF-ED4DE736661E}"/>
                </c:ext>
              </c:extLst>
            </c:dLbl>
            <c:dLbl>
              <c:idx val="252"/>
              <c:tx>
                <c:strRef>
                  <c:f>'/Users/el1goluj/Documents/ZURICH/PROJECTS/UPMEM/upmem-workloads/Microbenchmarks/AI/[ai_output.xlsx]ai_output (4)'!$J$254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{0530431C-C90F-1342-A041-6030BBA81440}</c15:txfldGUID>
                      <c15:f>'/Users/el1goluj/Documents/ZURICH/PROJECTS/UPMEM/upmem-workloads/Microbenchmarks/AI/[ai_output.xlsx]ai_output (4)'!$J$254</c15:f>
                      <c15:dlblFieldTableCache>
                        <c:ptCount val="1"/>
                        <c:pt idx="0">
                          <c:v>13</c:v>
                        </c:pt>
                      </c15:dlblFieldTableCache>
                    </c15:dlblFTEntry>
                  </c15:dlblFieldTable>
                  <c15:showDataLabelsRange val="0"/>
                </c:ext>
                <c:ext xmlns:c16="http://schemas.microsoft.com/office/drawing/2014/chart" uri="{C3380CC4-5D6E-409C-BE32-E72D297353CC}">
                  <c16:uniqueId val="{000000FC-FF8B-5F4C-8BBF-ED4DE736661E}"/>
                </c:ext>
              </c:extLst>
            </c:dLbl>
            <c:dLbl>
              <c:idx val="253"/>
              <c:tx>
                <c:strRef>
                  <c:f>'/Users/el1goluj/Documents/ZURICH/PROJECTS/UPMEM/upmem-workloads/Microbenchmarks/AI/[ai_output.xlsx]ai_output (4)'!$J$255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{0F489360-A55D-E846-8941-5E85BF977760}</c15:txfldGUID>
                      <c15:f>'/Users/el1goluj/Documents/ZURICH/PROJECTS/UPMEM/upmem-workloads/Microbenchmarks/AI/[ai_output.xlsx]ai_output (4)'!$J$255</c15:f>
                      <c15:dlblFieldTableCache>
                        <c:ptCount val="1"/>
                        <c:pt idx="0">
                          <c:v>14</c:v>
                        </c:pt>
                      </c15:dlblFieldTableCache>
                    </c15:dlblFTEntry>
                  </c15:dlblFieldTable>
                  <c15:showDataLabelsRange val="0"/>
                </c:ext>
                <c:ext xmlns:c16="http://schemas.microsoft.com/office/drawing/2014/chart" uri="{C3380CC4-5D6E-409C-BE32-E72D297353CC}">
                  <c16:uniqueId val="{000000FD-FF8B-5F4C-8BBF-ED4DE736661E}"/>
                </c:ext>
              </c:extLst>
            </c:dLbl>
            <c:dLbl>
              <c:idx val="254"/>
              <c:tx>
                <c:strRef>
                  <c:f>'/Users/el1goluj/Documents/ZURICH/PROJECTS/UPMEM/upmem-workloads/Microbenchmarks/AI/[ai_output.xlsx]ai_output (4)'!$J$256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{3D177FF5-8D6D-FE4F-9100-3C1B3DE58A40}</c15:txfldGUID>
                      <c15:f>'/Users/el1goluj/Documents/ZURICH/PROJECTS/UPMEM/upmem-workloads/Microbenchmarks/AI/[ai_output.xlsx]ai_output (4)'!$J$256</c15:f>
                      <c15:dlblFieldTableCache>
                        <c:ptCount val="1"/>
                        <c:pt idx="0">
                          <c:v>15</c:v>
                        </c:pt>
                      </c15:dlblFieldTableCache>
                    </c15:dlblFTEntry>
                  </c15:dlblFieldTable>
                  <c15:showDataLabelsRange val="0"/>
                </c:ext>
                <c:ext xmlns:c16="http://schemas.microsoft.com/office/drawing/2014/chart" uri="{C3380CC4-5D6E-409C-BE32-E72D297353CC}">
                  <c16:uniqueId val="{000000FE-FF8B-5F4C-8BBF-ED4DE736661E}"/>
                </c:ext>
              </c:extLst>
            </c:dLbl>
            <c:dLbl>
              <c:idx val="255"/>
              <c:tx>
                <c:strRef>
                  <c:f>'/Users/el1goluj/Documents/ZURICH/PROJECTS/UPMEM/upmem-workloads/Microbenchmarks/AI/[ai_output.xlsx]ai_output (4)'!$J$257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{7AF7282E-EEE7-7747-B1BA-D350D4F38626}</c15:txfldGUID>
                      <c15:f>'/Users/el1goluj/Documents/ZURICH/PROJECTS/UPMEM/upmem-workloads/Microbenchmarks/AI/[ai_output.xlsx]ai_output (4)'!$J$257</c15:f>
                      <c15:dlblFieldTableCache>
                        <c:ptCount val="1"/>
                        <c:pt idx="0">
                          <c:v>16</c:v>
                        </c:pt>
                      </c15:dlblFieldTableCache>
                    </c15:dlblFTEntry>
                  </c15:dlblFieldTable>
                  <c15:showDataLabelsRange val="0"/>
                </c:ext>
                <c:ext xmlns:c16="http://schemas.microsoft.com/office/drawing/2014/chart" uri="{C3380CC4-5D6E-409C-BE32-E72D297353CC}">
                  <c16:uniqueId val="{000000FF-FF8B-5F4C-8BBF-ED4DE736661E}"/>
                </c:ext>
              </c:extLst>
            </c:dLbl>
            <c:dLbl>
              <c:idx val="256"/>
              <c:tx>
                <c:strRef>
                  <c:f>'/Users/el1goluj/Documents/ZURICH/PROJECTS/UPMEM/upmem-workloads/Microbenchmarks/AI/[ai_output.xlsx]ai_output (4)'!$J$258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{A3C2EFDD-E0FE-4A43-8BF4-E30BA05E9DDC}</c15:txfldGUID>
                      <c15:f>'/Users/el1goluj/Documents/ZURICH/PROJECTS/UPMEM/upmem-workloads/Microbenchmarks/AI/[ai_output.xlsx]ai_output (4)'!$J$258</c15:f>
                      <c15:dlblFieldTableCache>
                        <c:ptCount val="1"/>
                        <c:pt idx="0">
                          <c:v>1</c:v>
                        </c:pt>
                      </c15:dlblFieldTableCache>
                    </c15:dlblFTEntry>
                  </c15:dlblFieldTable>
                  <c15:showDataLabelsRange val="0"/>
                </c:ext>
                <c:ext xmlns:c16="http://schemas.microsoft.com/office/drawing/2014/chart" uri="{C3380CC4-5D6E-409C-BE32-E72D297353CC}">
                  <c16:uniqueId val="{00000100-FF8B-5F4C-8BBF-ED4DE736661E}"/>
                </c:ext>
              </c:extLst>
            </c:dLbl>
            <c:dLbl>
              <c:idx val="257"/>
              <c:tx>
                <c:strRef>
                  <c:f>'/Users/el1goluj/Documents/ZURICH/PROJECTS/UPMEM/upmem-workloads/Microbenchmarks/AI/[ai_output.xlsx]ai_output (4)'!$J$259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{621613B1-A27E-AB4B-8487-88244DD47CB1}</c15:txfldGUID>
                      <c15:f>'/Users/el1goluj/Documents/ZURICH/PROJECTS/UPMEM/upmem-workloads/Microbenchmarks/AI/[ai_output.xlsx]ai_output (4)'!$J$259</c15:f>
                      <c15:dlblFieldTableCache>
                        <c:ptCount val="1"/>
                        <c:pt idx="0">
                          <c:v>2</c:v>
                        </c:pt>
                      </c15:dlblFieldTableCache>
                    </c15:dlblFTEntry>
                  </c15:dlblFieldTable>
                  <c15:showDataLabelsRange val="0"/>
                </c:ext>
                <c:ext xmlns:c16="http://schemas.microsoft.com/office/drawing/2014/chart" uri="{C3380CC4-5D6E-409C-BE32-E72D297353CC}">
                  <c16:uniqueId val="{00000101-FF8B-5F4C-8BBF-ED4DE736661E}"/>
                </c:ext>
              </c:extLst>
            </c:dLbl>
            <c:dLbl>
              <c:idx val="258"/>
              <c:tx>
                <c:strRef>
                  <c:f>'/Users/el1goluj/Documents/ZURICH/PROJECTS/UPMEM/upmem-workloads/Microbenchmarks/AI/[ai_output.xlsx]ai_output (4)'!$J$260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{539D300A-0A4E-CF45-8425-5B95880C864C}</c15:txfldGUID>
                      <c15:f>'/Users/el1goluj/Documents/ZURICH/PROJECTS/UPMEM/upmem-workloads/Microbenchmarks/AI/[ai_output.xlsx]ai_output (4)'!$J$260</c15:f>
                      <c15:dlblFieldTableCache>
                        <c:ptCount val="1"/>
                        <c:pt idx="0">
                          <c:v>3</c:v>
                        </c:pt>
                      </c15:dlblFieldTableCache>
                    </c15:dlblFTEntry>
                  </c15:dlblFieldTable>
                  <c15:showDataLabelsRange val="0"/>
                </c:ext>
                <c:ext xmlns:c16="http://schemas.microsoft.com/office/drawing/2014/chart" uri="{C3380CC4-5D6E-409C-BE32-E72D297353CC}">
                  <c16:uniqueId val="{00000102-FF8B-5F4C-8BBF-ED4DE736661E}"/>
                </c:ext>
              </c:extLst>
            </c:dLbl>
            <c:dLbl>
              <c:idx val="259"/>
              <c:tx>
                <c:strRef>
                  <c:f>'/Users/el1goluj/Documents/ZURICH/PROJECTS/UPMEM/upmem-workloads/Microbenchmarks/AI/[ai_output.xlsx]ai_output (4)'!$J$261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{396735EF-8B7F-EB49-BD56-FA5B2637F3C9}</c15:txfldGUID>
                      <c15:f>'/Users/el1goluj/Documents/ZURICH/PROJECTS/UPMEM/upmem-workloads/Microbenchmarks/AI/[ai_output.xlsx]ai_output (4)'!$J$261</c15:f>
                      <c15:dlblFieldTableCache>
                        <c:ptCount val="1"/>
                        <c:pt idx="0">
                          <c:v>4</c:v>
                        </c:pt>
                      </c15:dlblFieldTableCache>
                    </c15:dlblFTEntry>
                  </c15:dlblFieldTable>
                  <c15:showDataLabelsRange val="0"/>
                </c:ext>
                <c:ext xmlns:c16="http://schemas.microsoft.com/office/drawing/2014/chart" uri="{C3380CC4-5D6E-409C-BE32-E72D297353CC}">
                  <c16:uniqueId val="{00000103-FF8B-5F4C-8BBF-ED4DE736661E}"/>
                </c:ext>
              </c:extLst>
            </c:dLbl>
            <c:dLbl>
              <c:idx val="260"/>
              <c:tx>
                <c:strRef>
                  <c:f>'/Users/el1goluj/Documents/ZURICH/PROJECTS/UPMEM/upmem-workloads/Microbenchmarks/AI/[ai_output.xlsx]ai_output (4)'!$J$262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{4985CB44-86B8-9E4C-A547-49A30F8E3330}</c15:txfldGUID>
                      <c15:f>'/Users/el1goluj/Documents/ZURICH/PROJECTS/UPMEM/upmem-workloads/Microbenchmarks/AI/[ai_output.xlsx]ai_output (4)'!$J$262</c15:f>
                      <c15:dlblFieldTableCache>
                        <c:ptCount val="1"/>
                        <c:pt idx="0">
                          <c:v>5</c:v>
                        </c:pt>
                      </c15:dlblFieldTableCache>
                    </c15:dlblFTEntry>
                  </c15:dlblFieldTable>
                  <c15:showDataLabelsRange val="0"/>
                </c:ext>
                <c:ext xmlns:c16="http://schemas.microsoft.com/office/drawing/2014/chart" uri="{C3380CC4-5D6E-409C-BE32-E72D297353CC}">
                  <c16:uniqueId val="{00000104-FF8B-5F4C-8BBF-ED4DE736661E}"/>
                </c:ext>
              </c:extLst>
            </c:dLbl>
            <c:dLbl>
              <c:idx val="261"/>
              <c:tx>
                <c:strRef>
                  <c:f>'/Users/el1goluj/Documents/ZURICH/PROJECTS/UPMEM/upmem-workloads/Microbenchmarks/AI/[ai_output.xlsx]ai_output (4)'!$J$263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{CABC0577-DF1A-4A42-98FF-94674CADEBCC}</c15:txfldGUID>
                      <c15:f>'/Users/el1goluj/Documents/ZURICH/PROJECTS/UPMEM/upmem-workloads/Microbenchmarks/AI/[ai_output.xlsx]ai_output (4)'!$J$263</c15:f>
                      <c15:dlblFieldTableCache>
                        <c:ptCount val="1"/>
                        <c:pt idx="0">
                          <c:v>6</c:v>
                        </c:pt>
                      </c15:dlblFieldTableCache>
                    </c15:dlblFTEntry>
                  </c15:dlblFieldTable>
                  <c15:showDataLabelsRange val="0"/>
                </c:ext>
                <c:ext xmlns:c16="http://schemas.microsoft.com/office/drawing/2014/chart" uri="{C3380CC4-5D6E-409C-BE32-E72D297353CC}">
                  <c16:uniqueId val="{00000105-FF8B-5F4C-8BBF-ED4DE736661E}"/>
                </c:ext>
              </c:extLst>
            </c:dLbl>
            <c:dLbl>
              <c:idx val="262"/>
              <c:tx>
                <c:strRef>
                  <c:f>'/Users/el1goluj/Documents/ZURICH/PROJECTS/UPMEM/upmem-workloads/Microbenchmarks/AI/[ai_output.xlsx]ai_output (4)'!$J$264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{57F4E2E8-6580-8243-8EB3-D6D156197474}</c15:txfldGUID>
                      <c15:f>'/Users/el1goluj/Documents/ZURICH/PROJECTS/UPMEM/upmem-workloads/Microbenchmarks/AI/[ai_output.xlsx]ai_output (4)'!$J$264</c15:f>
                      <c15:dlblFieldTableCache>
                        <c:ptCount val="1"/>
                        <c:pt idx="0">
                          <c:v>7</c:v>
                        </c:pt>
                      </c15:dlblFieldTableCache>
                    </c15:dlblFTEntry>
                  </c15:dlblFieldTable>
                  <c15:showDataLabelsRange val="0"/>
                </c:ext>
                <c:ext xmlns:c16="http://schemas.microsoft.com/office/drawing/2014/chart" uri="{C3380CC4-5D6E-409C-BE32-E72D297353CC}">
                  <c16:uniqueId val="{00000106-FF8B-5F4C-8BBF-ED4DE736661E}"/>
                </c:ext>
              </c:extLst>
            </c:dLbl>
            <c:dLbl>
              <c:idx val="263"/>
              <c:tx>
                <c:strRef>
                  <c:f>'/Users/el1goluj/Documents/ZURICH/PROJECTS/UPMEM/upmem-workloads/Microbenchmarks/AI/[ai_output.xlsx]ai_output (4)'!$J$265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{01B11C2A-0847-9640-B038-A914F9158070}</c15:txfldGUID>
                      <c15:f>'/Users/el1goluj/Documents/ZURICH/PROJECTS/UPMEM/upmem-workloads/Microbenchmarks/AI/[ai_output.xlsx]ai_output (4)'!$J$265</c15:f>
                      <c15:dlblFieldTableCache>
                        <c:ptCount val="1"/>
                        <c:pt idx="0">
                          <c:v>8</c:v>
                        </c:pt>
                      </c15:dlblFieldTableCache>
                    </c15:dlblFTEntry>
                  </c15:dlblFieldTable>
                  <c15:showDataLabelsRange val="0"/>
                </c:ext>
                <c:ext xmlns:c16="http://schemas.microsoft.com/office/drawing/2014/chart" uri="{C3380CC4-5D6E-409C-BE32-E72D297353CC}">
                  <c16:uniqueId val="{00000107-FF8B-5F4C-8BBF-ED4DE736661E}"/>
                </c:ext>
              </c:extLst>
            </c:dLbl>
            <c:dLbl>
              <c:idx val="264"/>
              <c:tx>
                <c:strRef>
                  <c:f>'/Users/el1goluj/Documents/ZURICH/PROJECTS/UPMEM/upmem-workloads/Microbenchmarks/AI/[ai_output.xlsx]ai_output (4)'!$J$266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{3CA2B0D5-15F5-9946-8593-DCFEF5A80BCB}</c15:txfldGUID>
                      <c15:f>'/Users/el1goluj/Documents/ZURICH/PROJECTS/UPMEM/upmem-workloads/Microbenchmarks/AI/[ai_output.xlsx]ai_output (4)'!$J$266</c15:f>
                      <c15:dlblFieldTableCache>
                        <c:ptCount val="1"/>
                        <c:pt idx="0">
                          <c:v>9</c:v>
                        </c:pt>
                      </c15:dlblFieldTableCache>
                    </c15:dlblFTEntry>
                  </c15:dlblFieldTable>
                  <c15:showDataLabelsRange val="0"/>
                </c:ext>
                <c:ext xmlns:c16="http://schemas.microsoft.com/office/drawing/2014/chart" uri="{C3380CC4-5D6E-409C-BE32-E72D297353CC}">
                  <c16:uniqueId val="{00000108-FF8B-5F4C-8BBF-ED4DE736661E}"/>
                </c:ext>
              </c:extLst>
            </c:dLbl>
            <c:dLbl>
              <c:idx val="265"/>
              <c:tx>
                <c:strRef>
                  <c:f>'/Users/el1goluj/Documents/ZURICH/PROJECTS/UPMEM/upmem-workloads/Microbenchmarks/AI/[ai_output.xlsx]ai_output (4)'!$J$267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{7E77DA76-CDF8-4B49-9119-E776EA92DF18}</c15:txfldGUID>
                      <c15:f>'/Users/el1goluj/Documents/ZURICH/PROJECTS/UPMEM/upmem-workloads/Microbenchmarks/AI/[ai_output.xlsx]ai_output (4)'!$J$267</c15:f>
                      <c15:dlblFieldTableCache>
                        <c:ptCount val="1"/>
                        <c:pt idx="0">
                          <c:v>10</c:v>
                        </c:pt>
                      </c15:dlblFieldTableCache>
                    </c15:dlblFTEntry>
                  </c15:dlblFieldTable>
                  <c15:showDataLabelsRange val="0"/>
                </c:ext>
                <c:ext xmlns:c16="http://schemas.microsoft.com/office/drawing/2014/chart" uri="{C3380CC4-5D6E-409C-BE32-E72D297353CC}">
                  <c16:uniqueId val="{00000109-FF8B-5F4C-8BBF-ED4DE736661E}"/>
                </c:ext>
              </c:extLst>
            </c:dLbl>
            <c:dLbl>
              <c:idx val="266"/>
              <c:tx>
                <c:strRef>
                  <c:f>'/Users/el1goluj/Documents/ZURICH/PROJECTS/UPMEM/upmem-workloads/Microbenchmarks/AI/[ai_output.xlsx]ai_output (4)'!$J$268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{AC9B86D8-B887-CC48-90F0-73F9402A8CE1}</c15:txfldGUID>
                      <c15:f>'/Users/el1goluj/Documents/ZURICH/PROJECTS/UPMEM/upmem-workloads/Microbenchmarks/AI/[ai_output.xlsx]ai_output (4)'!$J$268</c15:f>
                      <c15:dlblFieldTableCache>
                        <c:ptCount val="1"/>
                        <c:pt idx="0">
                          <c:v>11</c:v>
                        </c:pt>
                      </c15:dlblFieldTableCache>
                    </c15:dlblFTEntry>
                  </c15:dlblFieldTable>
                  <c15:showDataLabelsRange val="0"/>
                </c:ext>
                <c:ext xmlns:c16="http://schemas.microsoft.com/office/drawing/2014/chart" uri="{C3380CC4-5D6E-409C-BE32-E72D297353CC}">
                  <c16:uniqueId val="{0000010A-FF8B-5F4C-8BBF-ED4DE736661E}"/>
                </c:ext>
              </c:extLst>
            </c:dLbl>
            <c:dLbl>
              <c:idx val="267"/>
              <c:tx>
                <c:strRef>
                  <c:f>'/Users/el1goluj/Documents/ZURICH/PROJECTS/UPMEM/upmem-workloads/Microbenchmarks/AI/[ai_output.xlsx]ai_output (4)'!$J$269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{8309850B-1A75-DC4E-8EFF-EF853D178E4C}</c15:txfldGUID>
                      <c15:f>'/Users/el1goluj/Documents/ZURICH/PROJECTS/UPMEM/upmem-workloads/Microbenchmarks/AI/[ai_output.xlsx]ai_output (4)'!$J$269</c15:f>
                      <c15:dlblFieldTableCache>
                        <c:ptCount val="1"/>
                        <c:pt idx="0">
                          <c:v>12</c:v>
                        </c:pt>
                      </c15:dlblFieldTableCache>
                    </c15:dlblFTEntry>
                  </c15:dlblFieldTable>
                  <c15:showDataLabelsRange val="0"/>
                </c:ext>
                <c:ext xmlns:c16="http://schemas.microsoft.com/office/drawing/2014/chart" uri="{C3380CC4-5D6E-409C-BE32-E72D297353CC}">
                  <c16:uniqueId val="{0000010B-FF8B-5F4C-8BBF-ED4DE736661E}"/>
                </c:ext>
              </c:extLst>
            </c:dLbl>
            <c:dLbl>
              <c:idx val="268"/>
              <c:tx>
                <c:strRef>
                  <c:f>'/Users/el1goluj/Documents/ZURICH/PROJECTS/UPMEM/upmem-workloads/Microbenchmarks/AI/[ai_output.xlsx]ai_output (4)'!$J$270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{961C84B9-3FC3-2F41-A728-A7B87DAFBF4B}</c15:txfldGUID>
                      <c15:f>'/Users/el1goluj/Documents/ZURICH/PROJECTS/UPMEM/upmem-workloads/Microbenchmarks/AI/[ai_output.xlsx]ai_output (4)'!$J$270</c15:f>
                      <c15:dlblFieldTableCache>
                        <c:ptCount val="1"/>
                        <c:pt idx="0">
                          <c:v>13</c:v>
                        </c:pt>
                      </c15:dlblFieldTableCache>
                    </c15:dlblFTEntry>
                  </c15:dlblFieldTable>
                  <c15:showDataLabelsRange val="0"/>
                </c:ext>
                <c:ext xmlns:c16="http://schemas.microsoft.com/office/drawing/2014/chart" uri="{C3380CC4-5D6E-409C-BE32-E72D297353CC}">
                  <c16:uniqueId val="{0000010C-FF8B-5F4C-8BBF-ED4DE736661E}"/>
                </c:ext>
              </c:extLst>
            </c:dLbl>
            <c:dLbl>
              <c:idx val="269"/>
              <c:tx>
                <c:strRef>
                  <c:f>'/Users/el1goluj/Documents/ZURICH/PROJECTS/UPMEM/upmem-workloads/Microbenchmarks/AI/[ai_output.xlsx]ai_output (4)'!$J$271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{F900C53C-12BF-C04C-9DC0-B871B466A327}</c15:txfldGUID>
                      <c15:f>'/Users/el1goluj/Documents/ZURICH/PROJECTS/UPMEM/upmem-workloads/Microbenchmarks/AI/[ai_output.xlsx]ai_output (4)'!$J$271</c15:f>
                      <c15:dlblFieldTableCache>
                        <c:ptCount val="1"/>
                        <c:pt idx="0">
                          <c:v>14</c:v>
                        </c:pt>
                      </c15:dlblFieldTableCache>
                    </c15:dlblFTEntry>
                  </c15:dlblFieldTable>
                  <c15:showDataLabelsRange val="0"/>
                </c:ext>
                <c:ext xmlns:c16="http://schemas.microsoft.com/office/drawing/2014/chart" uri="{C3380CC4-5D6E-409C-BE32-E72D297353CC}">
                  <c16:uniqueId val="{0000010D-FF8B-5F4C-8BBF-ED4DE736661E}"/>
                </c:ext>
              </c:extLst>
            </c:dLbl>
            <c:dLbl>
              <c:idx val="270"/>
              <c:tx>
                <c:strRef>
                  <c:f>'/Users/el1goluj/Documents/ZURICH/PROJECTS/UPMEM/upmem-workloads/Microbenchmarks/AI/[ai_output.xlsx]ai_output (4)'!$J$272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{BA71CD24-B1BE-0649-8159-12B282E40062}</c15:txfldGUID>
                      <c15:f>'/Users/el1goluj/Documents/ZURICH/PROJECTS/UPMEM/upmem-workloads/Microbenchmarks/AI/[ai_output.xlsx]ai_output (4)'!$J$272</c15:f>
                      <c15:dlblFieldTableCache>
                        <c:ptCount val="1"/>
                        <c:pt idx="0">
                          <c:v>15</c:v>
                        </c:pt>
                      </c15:dlblFieldTableCache>
                    </c15:dlblFTEntry>
                  </c15:dlblFieldTable>
                  <c15:showDataLabelsRange val="0"/>
                </c:ext>
                <c:ext xmlns:c16="http://schemas.microsoft.com/office/drawing/2014/chart" uri="{C3380CC4-5D6E-409C-BE32-E72D297353CC}">
                  <c16:uniqueId val="{0000010E-FF8B-5F4C-8BBF-ED4DE736661E}"/>
                </c:ext>
              </c:extLst>
            </c:dLbl>
            <c:dLbl>
              <c:idx val="271"/>
              <c:tx>
                <c:strRef>
                  <c:f>'/Users/el1goluj/Documents/ZURICH/PROJECTS/UPMEM/upmem-workloads/Microbenchmarks/AI/[ai_output.xlsx]ai_output (4)'!$J$273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{6691929D-0422-6148-96D6-F326131DE20C}</c15:txfldGUID>
                      <c15:f>'/Users/el1goluj/Documents/ZURICH/PROJECTS/UPMEM/upmem-workloads/Microbenchmarks/AI/[ai_output.xlsx]ai_output (4)'!$J$273</c15:f>
                      <c15:dlblFieldTableCache>
                        <c:ptCount val="1"/>
                        <c:pt idx="0">
                          <c:v>16</c:v>
                        </c:pt>
                      </c15:dlblFieldTableCache>
                    </c15:dlblFTEntry>
                  </c15:dlblFieldTable>
                  <c15:showDataLabelsRange val="0"/>
                </c:ext>
                <c:ext xmlns:c16="http://schemas.microsoft.com/office/drawing/2014/chart" uri="{C3380CC4-5D6E-409C-BE32-E72D297353CC}">
                  <c16:uniqueId val="{0000010F-FF8B-5F4C-8BBF-ED4DE736661E}"/>
                </c:ext>
              </c:extLst>
            </c:dLbl>
            <c:dLbl>
              <c:idx val="272"/>
              <c:tx>
                <c:strRef>
                  <c:f>'/Users/el1goluj/Documents/ZURICH/PROJECTS/UPMEM/upmem-workloads/Microbenchmarks/AI/[ai_output.xlsx]ai_output (4)'!$J$274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{06DB06B1-5D3F-E34A-AD60-E0EC3EFFFE7A}</c15:txfldGUID>
                      <c15:f>'/Users/el1goluj/Documents/ZURICH/PROJECTS/UPMEM/upmem-workloads/Microbenchmarks/AI/[ai_output.xlsx]ai_output (4)'!$J$274</c15:f>
                      <c15:dlblFieldTableCache>
                        <c:ptCount val="1"/>
                        <c:pt idx="0">
                          <c:v>1</c:v>
                        </c:pt>
                      </c15:dlblFieldTableCache>
                    </c15:dlblFTEntry>
                  </c15:dlblFieldTable>
                  <c15:showDataLabelsRange val="0"/>
                </c:ext>
                <c:ext xmlns:c16="http://schemas.microsoft.com/office/drawing/2014/chart" uri="{C3380CC4-5D6E-409C-BE32-E72D297353CC}">
                  <c16:uniqueId val="{00000110-FF8B-5F4C-8BBF-ED4DE736661E}"/>
                </c:ext>
              </c:extLst>
            </c:dLbl>
            <c:dLbl>
              <c:idx val="273"/>
              <c:tx>
                <c:strRef>
                  <c:f>'/Users/el1goluj/Documents/ZURICH/PROJECTS/UPMEM/upmem-workloads/Microbenchmarks/AI/[ai_output.xlsx]ai_output (4)'!$J$275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{9B624D27-EE3B-6D4C-BEE3-92828136C560}</c15:txfldGUID>
                      <c15:f>'/Users/el1goluj/Documents/ZURICH/PROJECTS/UPMEM/upmem-workloads/Microbenchmarks/AI/[ai_output.xlsx]ai_output (4)'!$J$275</c15:f>
                      <c15:dlblFieldTableCache>
                        <c:ptCount val="1"/>
                        <c:pt idx="0">
                          <c:v>2</c:v>
                        </c:pt>
                      </c15:dlblFieldTableCache>
                    </c15:dlblFTEntry>
                  </c15:dlblFieldTable>
                  <c15:showDataLabelsRange val="0"/>
                </c:ext>
                <c:ext xmlns:c16="http://schemas.microsoft.com/office/drawing/2014/chart" uri="{C3380CC4-5D6E-409C-BE32-E72D297353CC}">
                  <c16:uniqueId val="{00000111-FF8B-5F4C-8BBF-ED4DE736661E}"/>
                </c:ext>
              </c:extLst>
            </c:dLbl>
            <c:dLbl>
              <c:idx val="274"/>
              <c:tx>
                <c:strRef>
                  <c:f>'/Users/el1goluj/Documents/ZURICH/PROJECTS/UPMEM/upmem-workloads/Microbenchmarks/AI/[ai_output.xlsx]ai_output (4)'!$J$276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{01E8A372-DA6C-7944-B40B-4D2B591A5A8E}</c15:txfldGUID>
                      <c15:f>'/Users/el1goluj/Documents/ZURICH/PROJECTS/UPMEM/upmem-workloads/Microbenchmarks/AI/[ai_output.xlsx]ai_output (4)'!$J$276</c15:f>
                      <c15:dlblFieldTableCache>
                        <c:ptCount val="1"/>
                        <c:pt idx="0">
                          <c:v>3</c:v>
                        </c:pt>
                      </c15:dlblFieldTableCache>
                    </c15:dlblFTEntry>
                  </c15:dlblFieldTable>
                  <c15:showDataLabelsRange val="0"/>
                </c:ext>
                <c:ext xmlns:c16="http://schemas.microsoft.com/office/drawing/2014/chart" uri="{C3380CC4-5D6E-409C-BE32-E72D297353CC}">
                  <c16:uniqueId val="{00000112-FF8B-5F4C-8BBF-ED4DE736661E}"/>
                </c:ext>
              </c:extLst>
            </c:dLbl>
            <c:dLbl>
              <c:idx val="275"/>
              <c:tx>
                <c:strRef>
                  <c:f>'/Users/el1goluj/Documents/ZURICH/PROJECTS/UPMEM/upmem-workloads/Microbenchmarks/AI/[ai_output.xlsx]ai_output (4)'!$J$277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{9128FEF3-EA91-8047-894A-0288FFE97347}</c15:txfldGUID>
                      <c15:f>'/Users/el1goluj/Documents/ZURICH/PROJECTS/UPMEM/upmem-workloads/Microbenchmarks/AI/[ai_output.xlsx]ai_output (4)'!$J$277</c15:f>
                      <c15:dlblFieldTableCache>
                        <c:ptCount val="1"/>
                        <c:pt idx="0">
                          <c:v>4</c:v>
                        </c:pt>
                      </c15:dlblFieldTableCache>
                    </c15:dlblFTEntry>
                  </c15:dlblFieldTable>
                  <c15:showDataLabelsRange val="0"/>
                </c:ext>
                <c:ext xmlns:c16="http://schemas.microsoft.com/office/drawing/2014/chart" uri="{C3380CC4-5D6E-409C-BE32-E72D297353CC}">
                  <c16:uniqueId val="{00000113-FF8B-5F4C-8BBF-ED4DE736661E}"/>
                </c:ext>
              </c:extLst>
            </c:dLbl>
            <c:dLbl>
              <c:idx val="276"/>
              <c:tx>
                <c:strRef>
                  <c:f>'/Users/el1goluj/Documents/ZURICH/PROJECTS/UPMEM/upmem-workloads/Microbenchmarks/AI/[ai_output.xlsx]ai_output (4)'!$J$278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{6A4FCD46-C7AD-EA4A-B4A0-142D44708077}</c15:txfldGUID>
                      <c15:f>'/Users/el1goluj/Documents/ZURICH/PROJECTS/UPMEM/upmem-workloads/Microbenchmarks/AI/[ai_output.xlsx]ai_output (4)'!$J$278</c15:f>
                      <c15:dlblFieldTableCache>
                        <c:ptCount val="1"/>
                        <c:pt idx="0">
                          <c:v>5</c:v>
                        </c:pt>
                      </c15:dlblFieldTableCache>
                    </c15:dlblFTEntry>
                  </c15:dlblFieldTable>
                  <c15:showDataLabelsRange val="0"/>
                </c:ext>
                <c:ext xmlns:c16="http://schemas.microsoft.com/office/drawing/2014/chart" uri="{C3380CC4-5D6E-409C-BE32-E72D297353CC}">
                  <c16:uniqueId val="{00000114-FF8B-5F4C-8BBF-ED4DE736661E}"/>
                </c:ext>
              </c:extLst>
            </c:dLbl>
            <c:dLbl>
              <c:idx val="277"/>
              <c:tx>
                <c:strRef>
                  <c:f>'/Users/el1goluj/Documents/ZURICH/PROJECTS/UPMEM/upmem-workloads/Microbenchmarks/AI/[ai_output.xlsx]ai_output (4)'!$J$279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{21E1D127-8AB3-EC41-BEAD-E4E84E1270E3}</c15:txfldGUID>
                      <c15:f>'/Users/el1goluj/Documents/ZURICH/PROJECTS/UPMEM/upmem-workloads/Microbenchmarks/AI/[ai_output.xlsx]ai_output (4)'!$J$279</c15:f>
                      <c15:dlblFieldTableCache>
                        <c:ptCount val="1"/>
                        <c:pt idx="0">
                          <c:v>6</c:v>
                        </c:pt>
                      </c15:dlblFieldTableCache>
                    </c15:dlblFTEntry>
                  </c15:dlblFieldTable>
                  <c15:showDataLabelsRange val="0"/>
                </c:ext>
                <c:ext xmlns:c16="http://schemas.microsoft.com/office/drawing/2014/chart" uri="{C3380CC4-5D6E-409C-BE32-E72D297353CC}">
                  <c16:uniqueId val="{00000115-FF8B-5F4C-8BBF-ED4DE736661E}"/>
                </c:ext>
              </c:extLst>
            </c:dLbl>
            <c:dLbl>
              <c:idx val="278"/>
              <c:tx>
                <c:strRef>
                  <c:f>'/Users/el1goluj/Documents/ZURICH/PROJECTS/UPMEM/upmem-workloads/Microbenchmarks/AI/[ai_output.xlsx]ai_output (4)'!$J$280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{CF1A7560-40A2-1E4A-9209-98259C3980B9}</c15:txfldGUID>
                      <c15:f>'/Users/el1goluj/Documents/ZURICH/PROJECTS/UPMEM/upmem-workloads/Microbenchmarks/AI/[ai_output.xlsx]ai_output (4)'!$J$280</c15:f>
                      <c15:dlblFieldTableCache>
                        <c:ptCount val="1"/>
                        <c:pt idx="0">
                          <c:v>7</c:v>
                        </c:pt>
                      </c15:dlblFieldTableCache>
                    </c15:dlblFTEntry>
                  </c15:dlblFieldTable>
                  <c15:showDataLabelsRange val="0"/>
                </c:ext>
                <c:ext xmlns:c16="http://schemas.microsoft.com/office/drawing/2014/chart" uri="{C3380CC4-5D6E-409C-BE32-E72D297353CC}">
                  <c16:uniqueId val="{00000116-FF8B-5F4C-8BBF-ED4DE736661E}"/>
                </c:ext>
              </c:extLst>
            </c:dLbl>
            <c:dLbl>
              <c:idx val="279"/>
              <c:tx>
                <c:strRef>
                  <c:f>'/Users/el1goluj/Documents/ZURICH/PROJECTS/UPMEM/upmem-workloads/Microbenchmarks/AI/[ai_output.xlsx]ai_output (4)'!$J$281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{AB0DE050-3486-FB41-A258-255759406808}</c15:txfldGUID>
                      <c15:f>'/Users/el1goluj/Documents/ZURICH/PROJECTS/UPMEM/upmem-workloads/Microbenchmarks/AI/[ai_output.xlsx]ai_output (4)'!$J$281</c15:f>
                      <c15:dlblFieldTableCache>
                        <c:ptCount val="1"/>
                        <c:pt idx="0">
                          <c:v>8</c:v>
                        </c:pt>
                      </c15:dlblFieldTableCache>
                    </c15:dlblFTEntry>
                  </c15:dlblFieldTable>
                  <c15:showDataLabelsRange val="0"/>
                </c:ext>
                <c:ext xmlns:c16="http://schemas.microsoft.com/office/drawing/2014/chart" uri="{C3380CC4-5D6E-409C-BE32-E72D297353CC}">
                  <c16:uniqueId val="{00000117-FF8B-5F4C-8BBF-ED4DE736661E}"/>
                </c:ext>
              </c:extLst>
            </c:dLbl>
            <c:dLbl>
              <c:idx val="280"/>
              <c:tx>
                <c:strRef>
                  <c:f>'/Users/el1goluj/Documents/ZURICH/PROJECTS/UPMEM/upmem-workloads/Microbenchmarks/AI/[ai_output.xlsx]ai_output (4)'!$J$282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{E9DBA3A6-2163-584B-B9F6-B58AAB315F2B}</c15:txfldGUID>
                      <c15:f>'/Users/el1goluj/Documents/ZURICH/PROJECTS/UPMEM/upmem-workloads/Microbenchmarks/AI/[ai_output.xlsx]ai_output (4)'!$J$282</c15:f>
                      <c15:dlblFieldTableCache>
                        <c:ptCount val="1"/>
                        <c:pt idx="0">
                          <c:v>9</c:v>
                        </c:pt>
                      </c15:dlblFieldTableCache>
                    </c15:dlblFTEntry>
                  </c15:dlblFieldTable>
                  <c15:showDataLabelsRange val="0"/>
                </c:ext>
                <c:ext xmlns:c16="http://schemas.microsoft.com/office/drawing/2014/chart" uri="{C3380CC4-5D6E-409C-BE32-E72D297353CC}">
                  <c16:uniqueId val="{00000118-FF8B-5F4C-8BBF-ED4DE736661E}"/>
                </c:ext>
              </c:extLst>
            </c:dLbl>
            <c:dLbl>
              <c:idx val="281"/>
              <c:tx>
                <c:strRef>
                  <c:f>'/Users/el1goluj/Documents/ZURICH/PROJECTS/UPMEM/upmem-workloads/Microbenchmarks/AI/[ai_output.xlsx]ai_output (4)'!$J$283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{8D971F9C-6255-9C41-8BB2-5682AD6DB52E}</c15:txfldGUID>
                      <c15:f>'/Users/el1goluj/Documents/ZURICH/PROJECTS/UPMEM/upmem-workloads/Microbenchmarks/AI/[ai_output.xlsx]ai_output (4)'!$J$283</c15:f>
                      <c15:dlblFieldTableCache>
                        <c:ptCount val="1"/>
                        <c:pt idx="0">
                          <c:v>10</c:v>
                        </c:pt>
                      </c15:dlblFieldTableCache>
                    </c15:dlblFTEntry>
                  </c15:dlblFieldTable>
                  <c15:showDataLabelsRange val="0"/>
                </c:ext>
                <c:ext xmlns:c16="http://schemas.microsoft.com/office/drawing/2014/chart" uri="{C3380CC4-5D6E-409C-BE32-E72D297353CC}">
                  <c16:uniqueId val="{00000119-FF8B-5F4C-8BBF-ED4DE736661E}"/>
                </c:ext>
              </c:extLst>
            </c:dLbl>
            <c:dLbl>
              <c:idx val="282"/>
              <c:tx>
                <c:strRef>
                  <c:f>'/Users/el1goluj/Documents/ZURICH/PROJECTS/UPMEM/upmem-workloads/Microbenchmarks/AI/[ai_output.xlsx]ai_output (4)'!$J$284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{8C0AA9F5-2A98-BA4B-BF00-1C0981D6D1A3}</c15:txfldGUID>
                      <c15:f>'/Users/el1goluj/Documents/ZURICH/PROJECTS/UPMEM/upmem-workloads/Microbenchmarks/AI/[ai_output.xlsx]ai_output (4)'!$J$284</c15:f>
                      <c15:dlblFieldTableCache>
                        <c:ptCount val="1"/>
                        <c:pt idx="0">
                          <c:v>11</c:v>
                        </c:pt>
                      </c15:dlblFieldTableCache>
                    </c15:dlblFTEntry>
                  </c15:dlblFieldTable>
                  <c15:showDataLabelsRange val="0"/>
                </c:ext>
                <c:ext xmlns:c16="http://schemas.microsoft.com/office/drawing/2014/chart" uri="{C3380CC4-5D6E-409C-BE32-E72D297353CC}">
                  <c16:uniqueId val="{0000011A-FF8B-5F4C-8BBF-ED4DE736661E}"/>
                </c:ext>
              </c:extLst>
            </c:dLbl>
            <c:dLbl>
              <c:idx val="283"/>
              <c:tx>
                <c:strRef>
                  <c:f>'/Users/el1goluj/Documents/ZURICH/PROJECTS/UPMEM/upmem-workloads/Microbenchmarks/AI/[ai_output.xlsx]ai_output (4)'!$J$285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{55838BD2-742F-0C45-87E6-718F4D637A62}</c15:txfldGUID>
                      <c15:f>'/Users/el1goluj/Documents/ZURICH/PROJECTS/UPMEM/upmem-workloads/Microbenchmarks/AI/[ai_output.xlsx]ai_output (4)'!$J$285</c15:f>
                      <c15:dlblFieldTableCache>
                        <c:ptCount val="1"/>
                        <c:pt idx="0">
                          <c:v>12</c:v>
                        </c:pt>
                      </c15:dlblFieldTableCache>
                    </c15:dlblFTEntry>
                  </c15:dlblFieldTable>
                  <c15:showDataLabelsRange val="0"/>
                </c:ext>
                <c:ext xmlns:c16="http://schemas.microsoft.com/office/drawing/2014/chart" uri="{C3380CC4-5D6E-409C-BE32-E72D297353CC}">
                  <c16:uniqueId val="{0000011B-FF8B-5F4C-8BBF-ED4DE736661E}"/>
                </c:ext>
              </c:extLst>
            </c:dLbl>
            <c:dLbl>
              <c:idx val="284"/>
              <c:tx>
                <c:strRef>
                  <c:f>'/Users/el1goluj/Documents/ZURICH/PROJECTS/UPMEM/upmem-workloads/Microbenchmarks/AI/[ai_output.xlsx]ai_output (4)'!$J$286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{6E6509F2-CCCF-D24B-9FF5-09B6B4FEA849}</c15:txfldGUID>
                      <c15:f>'/Users/el1goluj/Documents/ZURICH/PROJECTS/UPMEM/upmem-workloads/Microbenchmarks/AI/[ai_output.xlsx]ai_output (4)'!$J$286</c15:f>
                      <c15:dlblFieldTableCache>
                        <c:ptCount val="1"/>
                        <c:pt idx="0">
                          <c:v>13</c:v>
                        </c:pt>
                      </c15:dlblFieldTableCache>
                    </c15:dlblFTEntry>
                  </c15:dlblFieldTable>
                  <c15:showDataLabelsRange val="0"/>
                </c:ext>
                <c:ext xmlns:c16="http://schemas.microsoft.com/office/drawing/2014/chart" uri="{C3380CC4-5D6E-409C-BE32-E72D297353CC}">
                  <c16:uniqueId val="{0000011C-FF8B-5F4C-8BBF-ED4DE736661E}"/>
                </c:ext>
              </c:extLst>
            </c:dLbl>
            <c:dLbl>
              <c:idx val="285"/>
              <c:tx>
                <c:strRef>
                  <c:f>'/Users/el1goluj/Documents/ZURICH/PROJECTS/UPMEM/upmem-workloads/Microbenchmarks/AI/[ai_output.xlsx]ai_output (4)'!$J$287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{AFE8DDE9-6757-CD40-9449-011192520040}</c15:txfldGUID>
                      <c15:f>'/Users/el1goluj/Documents/ZURICH/PROJECTS/UPMEM/upmem-workloads/Microbenchmarks/AI/[ai_output.xlsx]ai_output (4)'!$J$287</c15:f>
                      <c15:dlblFieldTableCache>
                        <c:ptCount val="1"/>
                        <c:pt idx="0">
                          <c:v>14</c:v>
                        </c:pt>
                      </c15:dlblFieldTableCache>
                    </c15:dlblFTEntry>
                  </c15:dlblFieldTable>
                  <c15:showDataLabelsRange val="0"/>
                </c:ext>
                <c:ext xmlns:c16="http://schemas.microsoft.com/office/drawing/2014/chart" uri="{C3380CC4-5D6E-409C-BE32-E72D297353CC}">
                  <c16:uniqueId val="{0000011D-FF8B-5F4C-8BBF-ED4DE736661E}"/>
                </c:ext>
              </c:extLst>
            </c:dLbl>
            <c:dLbl>
              <c:idx val="286"/>
              <c:tx>
                <c:strRef>
                  <c:f>'/Users/el1goluj/Documents/ZURICH/PROJECTS/UPMEM/upmem-workloads/Microbenchmarks/AI/[ai_output.xlsx]ai_output (4)'!$J$288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{AA1F6905-E997-2847-8254-4573ACF5BACC}</c15:txfldGUID>
                      <c15:f>'/Users/el1goluj/Documents/ZURICH/PROJECTS/UPMEM/upmem-workloads/Microbenchmarks/AI/[ai_output.xlsx]ai_output (4)'!$J$288</c15:f>
                      <c15:dlblFieldTableCache>
                        <c:ptCount val="1"/>
                        <c:pt idx="0">
                          <c:v>15</c:v>
                        </c:pt>
                      </c15:dlblFieldTableCache>
                    </c15:dlblFTEntry>
                  </c15:dlblFieldTable>
                  <c15:showDataLabelsRange val="0"/>
                </c:ext>
                <c:ext xmlns:c16="http://schemas.microsoft.com/office/drawing/2014/chart" uri="{C3380CC4-5D6E-409C-BE32-E72D297353CC}">
                  <c16:uniqueId val="{0000011E-FF8B-5F4C-8BBF-ED4DE736661E}"/>
                </c:ext>
              </c:extLst>
            </c:dLbl>
            <c:dLbl>
              <c:idx val="287"/>
              <c:tx>
                <c:strRef>
                  <c:f>'/Users/el1goluj/Documents/ZURICH/PROJECTS/UPMEM/upmem-workloads/Microbenchmarks/AI/[ai_output.xlsx]ai_output (4)'!$J$289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{8E0845DD-CE9B-6047-ACF5-5F73341646DA}</c15:txfldGUID>
                      <c15:f>'/Users/el1goluj/Documents/ZURICH/PROJECTS/UPMEM/upmem-workloads/Microbenchmarks/AI/[ai_output.xlsx]ai_output (4)'!$J$289</c15:f>
                      <c15:dlblFieldTableCache>
                        <c:ptCount val="1"/>
                        <c:pt idx="0">
                          <c:v>16</c:v>
                        </c:pt>
                      </c15:dlblFieldTableCache>
                    </c15:dlblFTEntry>
                  </c15:dlblFieldTable>
                  <c15:showDataLabelsRange val="0"/>
                </c:ext>
                <c:ext xmlns:c16="http://schemas.microsoft.com/office/drawing/2014/chart" uri="{C3380CC4-5D6E-409C-BE32-E72D297353CC}">
                  <c16:uniqueId val="{0000011F-FF8B-5F4C-8BBF-ED4DE736661E}"/>
                </c:ext>
              </c:extLst>
            </c:dLbl>
            <c:dLbl>
              <c:idx val="288"/>
              <c:tx>
                <c:strRef>
                  <c:f>'/Users/el1goluj/Documents/ZURICH/PROJECTS/UPMEM/upmem-workloads/Microbenchmarks/AI/[ai_output.xlsx]ai_output (4)'!$J$290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{E95567AE-7461-0D4C-8166-97784446A036}</c15:txfldGUID>
                      <c15:f>'/Users/el1goluj/Documents/ZURICH/PROJECTS/UPMEM/upmem-workloads/Microbenchmarks/AI/[ai_output.xlsx]ai_output (4)'!$J$290</c15:f>
                      <c15:dlblFieldTableCache>
                        <c:ptCount val="1"/>
                        <c:pt idx="0">
                          <c:v>1</c:v>
                        </c:pt>
                      </c15:dlblFieldTableCache>
                    </c15:dlblFTEntry>
                  </c15:dlblFieldTable>
                  <c15:showDataLabelsRange val="0"/>
                </c:ext>
                <c:ext xmlns:c16="http://schemas.microsoft.com/office/drawing/2014/chart" uri="{C3380CC4-5D6E-409C-BE32-E72D297353CC}">
                  <c16:uniqueId val="{00000120-FF8B-5F4C-8BBF-ED4DE736661E}"/>
                </c:ext>
              </c:extLst>
            </c:dLbl>
            <c:dLbl>
              <c:idx val="289"/>
              <c:tx>
                <c:strRef>
                  <c:f>'/Users/el1goluj/Documents/ZURICH/PROJECTS/UPMEM/upmem-workloads/Microbenchmarks/AI/[ai_output.xlsx]ai_output (4)'!$J$291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{09D5EE06-81B6-8C4C-8C94-5D6A84F2FF2F}</c15:txfldGUID>
                      <c15:f>'/Users/el1goluj/Documents/ZURICH/PROJECTS/UPMEM/upmem-workloads/Microbenchmarks/AI/[ai_output.xlsx]ai_output (4)'!$J$291</c15:f>
                      <c15:dlblFieldTableCache>
                        <c:ptCount val="1"/>
                        <c:pt idx="0">
                          <c:v>2</c:v>
                        </c:pt>
                      </c15:dlblFieldTableCache>
                    </c15:dlblFTEntry>
                  </c15:dlblFieldTable>
                  <c15:showDataLabelsRange val="0"/>
                </c:ext>
                <c:ext xmlns:c16="http://schemas.microsoft.com/office/drawing/2014/chart" uri="{C3380CC4-5D6E-409C-BE32-E72D297353CC}">
                  <c16:uniqueId val="{00000121-FF8B-5F4C-8BBF-ED4DE736661E}"/>
                </c:ext>
              </c:extLst>
            </c:dLbl>
            <c:dLbl>
              <c:idx val="290"/>
              <c:tx>
                <c:strRef>
                  <c:f>'/Users/el1goluj/Documents/ZURICH/PROJECTS/UPMEM/upmem-workloads/Microbenchmarks/AI/[ai_output.xlsx]ai_output (4)'!$J$292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{6F1F89CE-6523-D444-81C2-3CC5D95F43CA}</c15:txfldGUID>
                      <c15:f>'/Users/el1goluj/Documents/ZURICH/PROJECTS/UPMEM/upmem-workloads/Microbenchmarks/AI/[ai_output.xlsx]ai_output (4)'!$J$292</c15:f>
                      <c15:dlblFieldTableCache>
                        <c:ptCount val="1"/>
                        <c:pt idx="0">
                          <c:v>3</c:v>
                        </c:pt>
                      </c15:dlblFieldTableCache>
                    </c15:dlblFTEntry>
                  </c15:dlblFieldTable>
                  <c15:showDataLabelsRange val="0"/>
                </c:ext>
                <c:ext xmlns:c16="http://schemas.microsoft.com/office/drawing/2014/chart" uri="{C3380CC4-5D6E-409C-BE32-E72D297353CC}">
                  <c16:uniqueId val="{00000122-FF8B-5F4C-8BBF-ED4DE736661E}"/>
                </c:ext>
              </c:extLst>
            </c:dLbl>
            <c:dLbl>
              <c:idx val="291"/>
              <c:tx>
                <c:strRef>
                  <c:f>'/Users/el1goluj/Documents/ZURICH/PROJECTS/UPMEM/upmem-workloads/Microbenchmarks/AI/[ai_output.xlsx]ai_output (4)'!$J$293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{7B230C6F-B19D-AB43-825D-46F6B4E67002}</c15:txfldGUID>
                      <c15:f>'/Users/el1goluj/Documents/ZURICH/PROJECTS/UPMEM/upmem-workloads/Microbenchmarks/AI/[ai_output.xlsx]ai_output (4)'!$J$293</c15:f>
                      <c15:dlblFieldTableCache>
                        <c:ptCount val="1"/>
                        <c:pt idx="0">
                          <c:v>4</c:v>
                        </c:pt>
                      </c15:dlblFieldTableCache>
                    </c15:dlblFTEntry>
                  </c15:dlblFieldTable>
                  <c15:showDataLabelsRange val="0"/>
                </c:ext>
                <c:ext xmlns:c16="http://schemas.microsoft.com/office/drawing/2014/chart" uri="{C3380CC4-5D6E-409C-BE32-E72D297353CC}">
                  <c16:uniqueId val="{00000123-FF8B-5F4C-8BBF-ED4DE736661E}"/>
                </c:ext>
              </c:extLst>
            </c:dLbl>
            <c:dLbl>
              <c:idx val="292"/>
              <c:tx>
                <c:strRef>
                  <c:f>'/Users/el1goluj/Documents/ZURICH/PROJECTS/UPMEM/upmem-workloads/Microbenchmarks/AI/[ai_output.xlsx]ai_output (4)'!$J$294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{265ED486-68F5-D742-ACAF-9F48629DC03F}</c15:txfldGUID>
                      <c15:f>'/Users/el1goluj/Documents/ZURICH/PROJECTS/UPMEM/upmem-workloads/Microbenchmarks/AI/[ai_output.xlsx]ai_output (4)'!$J$294</c15:f>
                      <c15:dlblFieldTableCache>
                        <c:ptCount val="1"/>
                        <c:pt idx="0">
                          <c:v>5</c:v>
                        </c:pt>
                      </c15:dlblFieldTableCache>
                    </c15:dlblFTEntry>
                  </c15:dlblFieldTable>
                  <c15:showDataLabelsRange val="0"/>
                </c:ext>
                <c:ext xmlns:c16="http://schemas.microsoft.com/office/drawing/2014/chart" uri="{C3380CC4-5D6E-409C-BE32-E72D297353CC}">
                  <c16:uniqueId val="{00000124-FF8B-5F4C-8BBF-ED4DE736661E}"/>
                </c:ext>
              </c:extLst>
            </c:dLbl>
            <c:dLbl>
              <c:idx val="293"/>
              <c:tx>
                <c:strRef>
                  <c:f>'/Users/el1goluj/Documents/ZURICH/PROJECTS/UPMEM/upmem-workloads/Microbenchmarks/AI/[ai_output.xlsx]ai_output (4)'!$J$295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{79D83087-C82D-4946-90CD-DE5C9A704608}</c15:txfldGUID>
                      <c15:f>'/Users/el1goluj/Documents/ZURICH/PROJECTS/UPMEM/upmem-workloads/Microbenchmarks/AI/[ai_output.xlsx]ai_output (4)'!$J$295</c15:f>
                      <c15:dlblFieldTableCache>
                        <c:ptCount val="1"/>
                        <c:pt idx="0">
                          <c:v>6</c:v>
                        </c:pt>
                      </c15:dlblFieldTableCache>
                    </c15:dlblFTEntry>
                  </c15:dlblFieldTable>
                  <c15:showDataLabelsRange val="0"/>
                </c:ext>
                <c:ext xmlns:c16="http://schemas.microsoft.com/office/drawing/2014/chart" uri="{C3380CC4-5D6E-409C-BE32-E72D297353CC}">
                  <c16:uniqueId val="{00000125-FF8B-5F4C-8BBF-ED4DE736661E}"/>
                </c:ext>
              </c:extLst>
            </c:dLbl>
            <c:dLbl>
              <c:idx val="294"/>
              <c:tx>
                <c:strRef>
                  <c:f>'/Users/el1goluj/Documents/ZURICH/PROJECTS/UPMEM/upmem-workloads/Microbenchmarks/AI/[ai_output.xlsx]ai_output (4)'!$J$296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{F9262061-F92B-FE41-9721-C04019C9D8B1}</c15:txfldGUID>
                      <c15:f>'/Users/el1goluj/Documents/ZURICH/PROJECTS/UPMEM/upmem-workloads/Microbenchmarks/AI/[ai_output.xlsx]ai_output (4)'!$J$296</c15:f>
                      <c15:dlblFieldTableCache>
                        <c:ptCount val="1"/>
                        <c:pt idx="0">
                          <c:v>7</c:v>
                        </c:pt>
                      </c15:dlblFieldTableCache>
                    </c15:dlblFTEntry>
                  </c15:dlblFieldTable>
                  <c15:showDataLabelsRange val="0"/>
                </c:ext>
                <c:ext xmlns:c16="http://schemas.microsoft.com/office/drawing/2014/chart" uri="{C3380CC4-5D6E-409C-BE32-E72D297353CC}">
                  <c16:uniqueId val="{00000126-FF8B-5F4C-8BBF-ED4DE736661E}"/>
                </c:ext>
              </c:extLst>
            </c:dLbl>
            <c:dLbl>
              <c:idx val="295"/>
              <c:tx>
                <c:strRef>
                  <c:f>'/Users/el1goluj/Documents/ZURICH/PROJECTS/UPMEM/upmem-workloads/Microbenchmarks/AI/[ai_output.xlsx]ai_output (4)'!$J$297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{5676CA2B-C252-7041-94E4-CBD305F1E38D}</c15:txfldGUID>
                      <c15:f>'/Users/el1goluj/Documents/ZURICH/PROJECTS/UPMEM/upmem-workloads/Microbenchmarks/AI/[ai_output.xlsx]ai_output (4)'!$J$297</c15:f>
                      <c15:dlblFieldTableCache>
                        <c:ptCount val="1"/>
                        <c:pt idx="0">
                          <c:v>8</c:v>
                        </c:pt>
                      </c15:dlblFieldTableCache>
                    </c15:dlblFTEntry>
                  </c15:dlblFieldTable>
                  <c15:showDataLabelsRange val="0"/>
                </c:ext>
                <c:ext xmlns:c16="http://schemas.microsoft.com/office/drawing/2014/chart" uri="{C3380CC4-5D6E-409C-BE32-E72D297353CC}">
                  <c16:uniqueId val="{00000127-FF8B-5F4C-8BBF-ED4DE736661E}"/>
                </c:ext>
              </c:extLst>
            </c:dLbl>
            <c:dLbl>
              <c:idx val="296"/>
              <c:tx>
                <c:strRef>
                  <c:f>'/Users/el1goluj/Documents/ZURICH/PROJECTS/UPMEM/upmem-workloads/Microbenchmarks/AI/[ai_output.xlsx]ai_output (4)'!$J$298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{9BEE3684-6CE5-BC45-9606-63518C84266F}</c15:txfldGUID>
                      <c15:f>'/Users/el1goluj/Documents/ZURICH/PROJECTS/UPMEM/upmem-workloads/Microbenchmarks/AI/[ai_output.xlsx]ai_output (4)'!$J$298</c15:f>
                      <c15:dlblFieldTableCache>
                        <c:ptCount val="1"/>
                        <c:pt idx="0">
                          <c:v>9</c:v>
                        </c:pt>
                      </c15:dlblFieldTableCache>
                    </c15:dlblFTEntry>
                  </c15:dlblFieldTable>
                  <c15:showDataLabelsRange val="0"/>
                </c:ext>
                <c:ext xmlns:c16="http://schemas.microsoft.com/office/drawing/2014/chart" uri="{C3380CC4-5D6E-409C-BE32-E72D297353CC}">
                  <c16:uniqueId val="{00000128-FF8B-5F4C-8BBF-ED4DE736661E}"/>
                </c:ext>
              </c:extLst>
            </c:dLbl>
            <c:dLbl>
              <c:idx val="297"/>
              <c:tx>
                <c:strRef>
                  <c:f>'/Users/el1goluj/Documents/ZURICH/PROJECTS/UPMEM/upmem-workloads/Microbenchmarks/AI/[ai_output.xlsx]ai_output (4)'!$J$299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{1E79D36C-FEB0-C74F-8B6C-48CFD3C63456}</c15:txfldGUID>
                      <c15:f>'/Users/el1goluj/Documents/ZURICH/PROJECTS/UPMEM/upmem-workloads/Microbenchmarks/AI/[ai_output.xlsx]ai_output (4)'!$J$299</c15:f>
                      <c15:dlblFieldTableCache>
                        <c:ptCount val="1"/>
                        <c:pt idx="0">
                          <c:v>10</c:v>
                        </c:pt>
                      </c15:dlblFieldTableCache>
                    </c15:dlblFTEntry>
                  </c15:dlblFieldTable>
                  <c15:showDataLabelsRange val="0"/>
                </c:ext>
                <c:ext xmlns:c16="http://schemas.microsoft.com/office/drawing/2014/chart" uri="{C3380CC4-5D6E-409C-BE32-E72D297353CC}">
                  <c16:uniqueId val="{00000129-FF8B-5F4C-8BBF-ED4DE736661E}"/>
                </c:ext>
              </c:extLst>
            </c:dLbl>
            <c:dLbl>
              <c:idx val="298"/>
              <c:tx>
                <c:strRef>
                  <c:f>'/Users/el1goluj/Documents/ZURICH/PROJECTS/UPMEM/upmem-workloads/Microbenchmarks/AI/[ai_output.xlsx]ai_output (4)'!$J$300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{5FBCD19B-20A9-0C4B-888F-D2AE5E3927F8}</c15:txfldGUID>
                      <c15:f>'/Users/el1goluj/Documents/ZURICH/PROJECTS/UPMEM/upmem-workloads/Microbenchmarks/AI/[ai_output.xlsx]ai_output (4)'!$J$300</c15:f>
                      <c15:dlblFieldTableCache>
                        <c:ptCount val="1"/>
                        <c:pt idx="0">
                          <c:v>11</c:v>
                        </c:pt>
                      </c15:dlblFieldTableCache>
                    </c15:dlblFTEntry>
                  </c15:dlblFieldTable>
                  <c15:showDataLabelsRange val="0"/>
                </c:ext>
                <c:ext xmlns:c16="http://schemas.microsoft.com/office/drawing/2014/chart" uri="{C3380CC4-5D6E-409C-BE32-E72D297353CC}">
                  <c16:uniqueId val="{0000012A-FF8B-5F4C-8BBF-ED4DE736661E}"/>
                </c:ext>
              </c:extLst>
            </c:dLbl>
            <c:dLbl>
              <c:idx val="299"/>
              <c:tx>
                <c:strRef>
                  <c:f>'/Users/el1goluj/Documents/ZURICH/PROJECTS/UPMEM/upmem-workloads/Microbenchmarks/AI/[ai_output.xlsx]ai_output (4)'!$J$301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{48F1F800-C277-A340-887B-3C30D84E7978}</c15:txfldGUID>
                      <c15:f>'/Users/el1goluj/Documents/ZURICH/PROJECTS/UPMEM/upmem-workloads/Microbenchmarks/AI/[ai_output.xlsx]ai_output (4)'!$J$301</c15:f>
                      <c15:dlblFieldTableCache>
                        <c:ptCount val="1"/>
                        <c:pt idx="0">
                          <c:v>12</c:v>
                        </c:pt>
                      </c15:dlblFieldTableCache>
                    </c15:dlblFTEntry>
                  </c15:dlblFieldTable>
                  <c15:showDataLabelsRange val="0"/>
                </c:ext>
                <c:ext xmlns:c16="http://schemas.microsoft.com/office/drawing/2014/chart" uri="{C3380CC4-5D6E-409C-BE32-E72D297353CC}">
                  <c16:uniqueId val="{0000012B-FF8B-5F4C-8BBF-ED4DE736661E}"/>
                </c:ext>
              </c:extLst>
            </c:dLbl>
            <c:dLbl>
              <c:idx val="300"/>
              <c:tx>
                <c:strRef>
                  <c:f>'/Users/el1goluj/Documents/ZURICH/PROJECTS/UPMEM/upmem-workloads/Microbenchmarks/AI/[ai_output.xlsx]ai_output (4)'!$J$302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{01C220FF-A5C6-6D4F-AF2B-75624E5500F5}</c15:txfldGUID>
                      <c15:f>'/Users/el1goluj/Documents/ZURICH/PROJECTS/UPMEM/upmem-workloads/Microbenchmarks/AI/[ai_output.xlsx]ai_output (4)'!$J$302</c15:f>
                      <c15:dlblFieldTableCache>
                        <c:ptCount val="1"/>
                        <c:pt idx="0">
                          <c:v>13</c:v>
                        </c:pt>
                      </c15:dlblFieldTableCache>
                    </c15:dlblFTEntry>
                  </c15:dlblFieldTable>
                  <c15:showDataLabelsRange val="0"/>
                </c:ext>
                <c:ext xmlns:c16="http://schemas.microsoft.com/office/drawing/2014/chart" uri="{C3380CC4-5D6E-409C-BE32-E72D297353CC}">
                  <c16:uniqueId val="{0000012C-FF8B-5F4C-8BBF-ED4DE736661E}"/>
                </c:ext>
              </c:extLst>
            </c:dLbl>
            <c:dLbl>
              <c:idx val="301"/>
              <c:tx>
                <c:strRef>
                  <c:f>'/Users/el1goluj/Documents/ZURICH/PROJECTS/UPMEM/upmem-workloads/Microbenchmarks/AI/[ai_output.xlsx]ai_output (4)'!$J$303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{B55E1425-1FAC-D84B-A0C3-74E6B4C25A85}</c15:txfldGUID>
                      <c15:f>'/Users/el1goluj/Documents/ZURICH/PROJECTS/UPMEM/upmem-workloads/Microbenchmarks/AI/[ai_output.xlsx]ai_output (4)'!$J$303</c15:f>
                      <c15:dlblFieldTableCache>
                        <c:ptCount val="1"/>
                        <c:pt idx="0">
                          <c:v>14</c:v>
                        </c:pt>
                      </c15:dlblFieldTableCache>
                    </c15:dlblFTEntry>
                  </c15:dlblFieldTable>
                  <c15:showDataLabelsRange val="0"/>
                </c:ext>
                <c:ext xmlns:c16="http://schemas.microsoft.com/office/drawing/2014/chart" uri="{C3380CC4-5D6E-409C-BE32-E72D297353CC}">
                  <c16:uniqueId val="{0000012D-FF8B-5F4C-8BBF-ED4DE736661E}"/>
                </c:ext>
              </c:extLst>
            </c:dLbl>
            <c:dLbl>
              <c:idx val="302"/>
              <c:tx>
                <c:strRef>
                  <c:f>'/Users/el1goluj/Documents/ZURICH/PROJECTS/UPMEM/upmem-workloads/Microbenchmarks/AI/[ai_output.xlsx]ai_output (4)'!$J$304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{B7F0FD76-3C0C-E441-9893-DB3D7FAA6436}</c15:txfldGUID>
                      <c15:f>'/Users/el1goluj/Documents/ZURICH/PROJECTS/UPMEM/upmem-workloads/Microbenchmarks/AI/[ai_output.xlsx]ai_output (4)'!$J$304</c15:f>
                      <c15:dlblFieldTableCache>
                        <c:ptCount val="1"/>
                        <c:pt idx="0">
                          <c:v>15</c:v>
                        </c:pt>
                      </c15:dlblFieldTableCache>
                    </c15:dlblFTEntry>
                  </c15:dlblFieldTable>
                  <c15:showDataLabelsRange val="0"/>
                </c:ext>
                <c:ext xmlns:c16="http://schemas.microsoft.com/office/drawing/2014/chart" uri="{C3380CC4-5D6E-409C-BE32-E72D297353CC}">
                  <c16:uniqueId val="{0000012E-FF8B-5F4C-8BBF-ED4DE736661E}"/>
                </c:ext>
              </c:extLst>
            </c:dLbl>
            <c:dLbl>
              <c:idx val="303"/>
              <c:tx>
                <c:strRef>
                  <c:f>'/Users/el1goluj/Documents/ZURICH/PROJECTS/UPMEM/upmem-workloads/Microbenchmarks/AI/[ai_output.xlsx]ai_output (4)'!$J$305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{80BC6025-9952-0C4C-B256-57A50B588E44}</c15:txfldGUID>
                      <c15:f>'/Users/el1goluj/Documents/ZURICH/PROJECTS/UPMEM/upmem-workloads/Microbenchmarks/AI/[ai_output.xlsx]ai_output (4)'!$J$305</c15:f>
                      <c15:dlblFieldTableCache>
                        <c:ptCount val="1"/>
                        <c:pt idx="0">
                          <c:v>16</c:v>
                        </c:pt>
                      </c15:dlblFieldTableCache>
                    </c15:dlblFTEntry>
                  </c15:dlblFieldTable>
                  <c15:showDataLabelsRange val="0"/>
                </c:ext>
                <c:ext xmlns:c16="http://schemas.microsoft.com/office/drawing/2014/chart" uri="{C3380CC4-5D6E-409C-BE32-E72D297353CC}">
                  <c16:uniqueId val="{0000012F-FF8B-5F4C-8BBF-ED4DE736661E}"/>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'ai_output-frac'!$K$610:$K$849</c:f>
              <c:numCache>
                <c:formatCode>#\ ????/????</c:formatCode>
                <c:ptCount val="240"/>
                <c:pt idx="0">
                  <c:v>4.8825000000000002E-4</c:v>
                </c:pt>
                <c:pt idx="1">
                  <c:v>4.8825000000000002E-4</c:v>
                </c:pt>
                <c:pt idx="2">
                  <c:v>4.8825000000000002E-4</c:v>
                </c:pt>
                <c:pt idx="3">
                  <c:v>4.8825000000000002E-4</c:v>
                </c:pt>
                <c:pt idx="4">
                  <c:v>4.8825000000000002E-4</c:v>
                </c:pt>
                <c:pt idx="5">
                  <c:v>4.8825000000000002E-4</c:v>
                </c:pt>
                <c:pt idx="6">
                  <c:v>4.8825000000000002E-4</c:v>
                </c:pt>
                <c:pt idx="7">
                  <c:v>4.8825000000000002E-4</c:v>
                </c:pt>
                <c:pt idx="8">
                  <c:v>4.8825000000000002E-4</c:v>
                </c:pt>
                <c:pt idx="9">
                  <c:v>4.8825000000000002E-4</c:v>
                </c:pt>
                <c:pt idx="10">
                  <c:v>4.8825000000000002E-4</c:v>
                </c:pt>
                <c:pt idx="11">
                  <c:v>4.8825000000000002E-4</c:v>
                </c:pt>
                <c:pt idx="12">
                  <c:v>4.8825000000000002E-4</c:v>
                </c:pt>
                <c:pt idx="13">
                  <c:v>4.8825000000000002E-4</c:v>
                </c:pt>
                <c:pt idx="14">
                  <c:v>4.8825000000000002E-4</c:v>
                </c:pt>
                <c:pt idx="15">
                  <c:v>4.8825000000000002E-4</c:v>
                </c:pt>
                <c:pt idx="16">
                  <c:v>9.7650000000000005E-4</c:v>
                </c:pt>
                <c:pt idx="17">
                  <c:v>9.7650000000000005E-4</c:v>
                </c:pt>
                <c:pt idx="18">
                  <c:v>9.7650000000000005E-4</c:v>
                </c:pt>
                <c:pt idx="19">
                  <c:v>9.7650000000000005E-4</c:v>
                </c:pt>
                <c:pt idx="20">
                  <c:v>9.7650000000000005E-4</c:v>
                </c:pt>
                <c:pt idx="21">
                  <c:v>9.7650000000000005E-4</c:v>
                </c:pt>
                <c:pt idx="22">
                  <c:v>9.7650000000000005E-4</c:v>
                </c:pt>
                <c:pt idx="23">
                  <c:v>9.7650000000000005E-4</c:v>
                </c:pt>
                <c:pt idx="24">
                  <c:v>9.7650000000000005E-4</c:v>
                </c:pt>
                <c:pt idx="25">
                  <c:v>9.7650000000000005E-4</c:v>
                </c:pt>
                <c:pt idx="26">
                  <c:v>9.7650000000000005E-4</c:v>
                </c:pt>
                <c:pt idx="27">
                  <c:v>9.7650000000000005E-4</c:v>
                </c:pt>
                <c:pt idx="28">
                  <c:v>9.7650000000000005E-4</c:v>
                </c:pt>
                <c:pt idx="29">
                  <c:v>9.7650000000000005E-4</c:v>
                </c:pt>
                <c:pt idx="30">
                  <c:v>9.7650000000000005E-4</c:v>
                </c:pt>
                <c:pt idx="31">
                  <c:v>9.7650000000000005E-4</c:v>
                </c:pt>
                <c:pt idx="32">
                  <c:v>1.9530000000000001E-3</c:v>
                </c:pt>
                <c:pt idx="33">
                  <c:v>1.9530000000000001E-3</c:v>
                </c:pt>
                <c:pt idx="34">
                  <c:v>1.9530000000000001E-3</c:v>
                </c:pt>
                <c:pt idx="35">
                  <c:v>1.9530000000000001E-3</c:v>
                </c:pt>
                <c:pt idx="36">
                  <c:v>1.9530000000000001E-3</c:v>
                </c:pt>
                <c:pt idx="37">
                  <c:v>1.9530000000000001E-3</c:v>
                </c:pt>
                <c:pt idx="38">
                  <c:v>1.9530000000000001E-3</c:v>
                </c:pt>
                <c:pt idx="39">
                  <c:v>1.9530000000000001E-3</c:v>
                </c:pt>
                <c:pt idx="40">
                  <c:v>1.9530000000000001E-3</c:v>
                </c:pt>
                <c:pt idx="41">
                  <c:v>1.9530000000000001E-3</c:v>
                </c:pt>
                <c:pt idx="42">
                  <c:v>1.9530000000000001E-3</c:v>
                </c:pt>
                <c:pt idx="43">
                  <c:v>1.9530000000000001E-3</c:v>
                </c:pt>
                <c:pt idx="44">
                  <c:v>1.9530000000000001E-3</c:v>
                </c:pt>
                <c:pt idx="45">
                  <c:v>1.9530000000000001E-3</c:v>
                </c:pt>
                <c:pt idx="46">
                  <c:v>1.9530000000000001E-3</c:v>
                </c:pt>
                <c:pt idx="47">
                  <c:v>1.9530000000000001E-3</c:v>
                </c:pt>
                <c:pt idx="48">
                  <c:v>3.90625E-3</c:v>
                </c:pt>
                <c:pt idx="49">
                  <c:v>3.90625E-3</c:v>
                </c:pt>
                <c:pt idx="50">
                  <c:v>3.90625E-3</c:v>
                </c:pt>
                <c:pt idx="51">
                  <c:v>3.90625E-3</c:v>
                </c:pt>
                <c:pt idx="52">
                  <c:v>3.90625E-3</c:v>
                </c:pt>
                <c:pt idx="53">
                  <c:v>3.90625E-3</c:v>
                </c:pt>
                <c:pt idx="54">
                  <c:v>3.90625E-3</c:v>
                </c:pt>
                <c:pt idx="55">
                  <c:v>3.90625E-3</c:v>
                </c:pt>
                <c:pt idx="56">
                  <c:v>3.90625E-3</c:v>
                </c:pt>
                <c:pt idx="57">
                  <c:v>3.90625E-3</c:v>
                </c:pt>
                <c:pt idx="58">
                  <c:v>3.90625E-3</c:v>
                </c:pt>
                <c:pt idx="59">
                  <c:v>3.90625E-3</c:v>
                </c:pt>
                <c:pt idx="60">
                  <c:v>3.90625E-3</c:v>
                </c:pt>
                <c:pt idx="61">
                  <c:v>3.90625E-3</c:v>
                </c:pt>
                <c:pt idx="62">
                  <c:v>3.90625E-3</c:v>
                </c:pt>
                <c:pt idx="63">
                  <c:v>3.90625E-3</c:v>
                </c:pt>
                <c:pt idx="64">
                  <c:v>7.8125E-3</c:v>
                </c:pt>
                <c:pt idx="65">
                  <c:v>7.8125E-3</c:v>
                </c:pt>
                <c:pt idx="66">
                  <c:v>7.8125E-3</c:v>
                </c:pt>
                <c:pt idx="67">
                  <c:v>7.8125E-3</c:v>
                </c:pt>
                <c:pt idx="68">
                  <c:v>7.8125E-3</c:v>
                </c:pt>
                <c:pt idx="69">
                  <c:v>7.8125E-3</c:v>
                </c:pt>
                <c:pt idx="70">
                  <c:v>7.8125E-3</c:v>
                </c:pt>
                <c:pt idx="71">
                  <c:v>7.8125E-3</c:v>
                </c:pt>
                <c:pt idx="72">
                  <c:v>7.8125E-3</c:v>
                </c:pt>
                <c:pt idx="73">
                  <c:v>7.8125E-3</c:v>
                </c:pt>
                <c:pt idx="74">
                  <c:v>7.8125E-3</c:v>
                </c:pt>
                <c:pt idx="75">
                  <c:v>7.8125E-3</c:v>
                </c:pt>
                <c:pt idx="76">
                  <c:v>7.8125E-3</c:v>
                </c:pt>
                <c:pt idx="77">
                  <c:v>7.8125E-3</c:v>
                </c:pt>
                <c:pt idx="78">
                  <c:v>7.8125E-3</c:v>
                </c:pt>
                <c:pt idx="79">
                  <c:v>7.8125E-3</c:v>
                </c:pt>
                <c:pt idx="80">
                  <c:v>1.5625E-2</c:v>
                </c:pt>
                <c:pt idx="81">
                  <c:v>1.5625E-2</c:v>
                </c:pt>
                <c:pt idx="82">
                  <c:v>1.5625E-2</c:v>
                </c:pt>
                <c:pt idx="83">
                  <c:v>1.5625E-2</c:v>
                </c:pt>
                <c:pt idx="84">
                  <c:v>1.5625E-2</c:v>
                </c:pt>
                <c:pt idx="85">
                  <c:v>1.5625E-2</c:v>
                </c:pt>
                <c:pt idx="86">
                  <c:v>1.5625E-2</c:v>
                </c:pt>
                <c:pt idx="87">
                  <c:v>1.5625E-2</c:v>
                </c:pt>
                <c:pt idx="88">
                  <c:v>1.5625E-2</c:v>
                </c:pt>
                <c:pt idx="89">
                  <c:v>1.5625E-2</c:v>
                </c:pt>
                <c:pt idx="90">
                  <c:v>1.5625E-2</c:v>
                </c:pt>
                <c:pt idx="91">
                  <c:v>1.5625E-2</c:v>
                </c:pt>
                <c:pt idx="92">
                  <c:v>1.5625E-2</c:v>
                </c:pt>
                <c:pt idx="93">
                  <c:v>1.5625E-2</c:v>
                </c:pt>
                <c:pt idx="94">
                  <c:v>1.5625E-2</c:v>
                </c:pt>
                <c:pt idx="95">
                  <c:v>1.5625E-2</c:v>
                </c:pt>
                <c:pt idx="96">
                  <c:v>3.125E-2</c:v>
                </c:pt>
                <c:pt idx="97">
                  <c:v>3.125E-2</c:v>
                </c:pt>
                <c:pt idx="98">
                  <c:v>3.125E-2</c:v>
                </c:pt>
                <c:pt idx="99">
                  <c:v>3.125E-2</c:v>
                </c:pt>
                <c:pt idx="100">
                  <c:v>3.125E-2</c:v>
                </c:pt>
                <c:pt idx="101">
                  <c:v>3.125E-2</c:v>
                </c:pt>
                <c:pt idx="102">
                  <c:v>3.125E-2</c:v>
                </c:pt>
                <c:pt idx="103">
                  <c:v>3.125E-2</c:v>
                </c:pt>
                <c:pt idx="104">
                  <c:v>3.125E-2</c:v>
                </c:pt>
                <c:pt idx="105">
                  <c:v>3.125E-2</c:v>
                </c:pt>
                <c:pt idx="106">
                  <c:v>3.125E-2</c:v>
                </c:pt>
                <c:pt idx="107">
                  <c:v>3.125E-2</c:v>
                </c:pt>
                <c:pt idx="108">
                  <c:v>3.125E-2</c:v>
                </c:pt>
                <c:pt idx="109">
                  <c:v>3.125E-2</c:v>
                </c:pt>
                <c:pt idx="110">
                  <c:v>3.125E-2</c:v>
                </c:pt>
                <c:pt idx="111">
                  <c:v>3.125E-2</c:v>
                </c:pt>
                <c:pt idx="112">
                  <c:v>6.25E-2</c:v>
                </c:pt>
                <c:pt idx="113">
                  <c:v>6.25E-2</c:v>
                </c:pt>
                <c:pt idx="114">
                  <c:v>6.25E-2</c:v>
                </c:pt>
                <c:pt idx="115">
                  <c:v>6.25E-2</c:v>
                </c:pt>
                <c:pt idx="116">
                  <c:v>6.25E-2</c:v>
                </c:pt>
                <c:pt idx="117">
                  <c:v>6.25E-2</c:v>
                </c:pt>
                <c:pt idx="118">
                  <c:v>6.25E-2</c:v>
                </c:pt>
                <c:pt idx="119">
                  <c:v>6.25E-2</c:v>
                </c:pt>
                <c:pt idx="120">
                  <c:v>6.25E-2</c:v>
                </c:pt>
                <c:pt idx="121">
                  <c:v>6.25E-2</c:v>
                </c:pt>
                <c:pt idx="122">
                  <c:v>6.25E-2</c:v>
                </c:pt>
                <c:pt idx="123">
                  <c:v>6.25E-2</c:v>
                </c:pt>
                <c:pt idx="124">
                  <c:v>6.25E-2</c:v>
                </c:pt>
                <c:pt idx="125">
                  <c:v>6.25E-2</c:v>
                </c:pt>
                <c:pt idx="126">
                  <c:v>6.25E-2</c:v>
                </c:pt>
                <c:pt idx="127">
                  <c:v>6.25E-2</c:v>
                </c:pt>
                <c:pt idx="128">
                  <c:v>0.125</c:v>
                </c:pt>
                <c:pt idx="129">
                  <c:v>0.125</c:v>
                </c:pt>
                <c:pt idx="130">
                  <c:v>0.125</c:v>
                </c:pt>
                <c:pt idx="131">
                  <c:v>0.125</c:v>
                </c:pt>
                <c:pt idx="132">
                  <c:v>0.125</c:v>
                </c:pt>
                <c:pt idx="133">
                  <c:v>0.125</c:v>
                </c:pt>
                <c:pt idx="134">
                  <c:v>0.125</c:v>
                </c:pt>
                <c:pt idx="135">
                  <c:v>0.125</c:v>
                </c:pt>
                <c:pt idx="136">
                  <c:v>0.125</c:v>
                </c:pt>
                <c:pt idx="137">
                  <c:v>0.125</c:v>
                </c:pt>
                <c:pt idx="138">
                  <c:v>0.125</c:v>
                </c:pt>
                <c:pt idx="139">
                  <c:v>0.125</c:v>
                </c:pt>
                <c:pt idx="140">
                  <c:v>0.125</c:v>
                </c:pt>
                <c:pt idx="141">
                  <c:v>0.125</c:v>
                </c:pt>
                <c:pt idx="142">
                  <c:v>0.125</c:v>
                </c:pt>
                <c:pt idx="143">
                  <c:v>0.125</c:v>
                </c:pt>
                <c:pt idx="144">
                  <c:v>0.25</c:v>
                </c:pt>
                <c:pt idx="145">
                  <c:v>0.25</c:v>
                </c:pt>
                <c:pt idx="146">
                  <c:v>0.25</c:v>
                </c:pt>
                <c:pt idx="147">
                  <c:v>0.25</c:v>
                </c:pt>
                <c:pt idx="148">
                  <c:v>0.25</c:v>
                </c:pt>
                <c:pt idx="149">
                  <c:v>0.25</c:v>
                </c:pt>
                <c:pt idx="150">
                  <c:v>0.25</c:v>
                </c:pt>
                <c:pt idx="151">
                  <c:v>0.25</c:v>
                </c:pt>
                <c:pt idx="152">
                  <c:v>0.25</c:v>
                </c:pt>
                <c:pt idx="153">
                  <c:v>0.25</c:v>
                </c:pt>
                <c:pt idx="154">
                  <c:v>0.25</c:v>
                </c:pt>
                <c:pt idx="155">
                  <c:v>0.25</c:v>
                </c:pt>
                <c:pt idx="156">
                  <c:v>0.25</c:v>
                </c:pt>
                <c:pt idx="157">
                  <c:v>0.25</c:v>
                </c:pt>
                <c:pt idx="158">
                  <c:v>0.25</c:v>
                </c:pt>
                <c:pt idx="159">
                  <c:v>0.25</c:v>
                </c:pt>
                <c:pt idx="160">
                  <c:v>0.5</c:v>
                </c:pt>
                <c:pt idx="161">
                  <c:v>0.5</c:v>
                </c:pt>
                <c:pt idx="162">
                  <c:v>0.5</c:v>
                </c:pt>
                <c:pt idx="163">
                  <c:v>0.5</c:v>
                </c:pt>
                <c:pt idx="164">
                  <c:v>0.5</c:v>
                </c:pt>
                <c:pt idx="165">
                  <c:v>0.5</c:v>
                </c:pt>
                <c:pt idx="166">
                  <c:v>0.5</c:v>
                </c:pt>
                <c:pt idx="167">
                  <c:v>0.5</c:v>
                </c:pt>
                <c:pt idx="168">
                  <c:v>0.5</c:v>
                </c:pt>
                <c:pt idx="169">
                  <c:v>0.5</c:v>
                </c:pt>
                <c:pt idx="170">
                  <c:v>0.5</c:v>
                </c:pt>
                <c:pt idx="171">
                  <c:v>0.5</c:v>
                </c:pt>
                <c:pt idx="172">
                  <c:v>0.5</c:v>
                </c:pt>
                <c:pt idx="173">
                  <c:v>0.5</c:v>
                </c:pt>
                <c:pt idx="174">
                  <c:v>0.5</c:v>
                </c:pt>
                <c:pt idx="175">
                  <c:v>0.5</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4</c:v>
                </c:pt>
                <c:pt idx="209">
                  <c:v>4</c:v>
                </c:pt>
                <c:pt idx="210">
                  <c:v>4</c:v>
                </c:pt>
                <c:pt idx="211">
                  <c:v>4</c:v>
                </c:pt>
                <c:pt idx="212">
                  <c:v>4</c:v>
                </c:pt>
                <c:pt idx="213">
                  <c:v>4</c:v>
                </c:pt>
                <c:pt idx="214">
                  <c:v>4</c:v>
                </c:pt>
                <c:pt idx="215">
                  <c:v>4</c:v>
                </c:pt>
                <c:pt idx="216">
                  <c:v>4</c:v>
                </c:pt>
                <c:pt idx="217">
                  <c:v>4</c:v>
                </c:pt>
                <c:pt idx="218">
                  <c:v>4</c:v>
                </c:pt>
                <c:pt idx="219">
                  <c:v>4</c:v>
                </c:pt>
                <c:pt idx="220">
                  <c:v>4</c:v>
                </c:pt>
                <c:pt idx="221">
                  <c:v>4</c:v>
                </c:pt>
                <c:pt idx="222">
                  <c:v>4</c:v>
                </c:pt>
                <c:pt idx="223">
                  <c:v>4</c:v>
                </c:pt>
                <c:pt idx="224">
                  <c:v>8</c:v>
                </c:pt>
                <c:pt idx="225">
                  <c:v>8</c:v>
                </c:pt>
                <c:pt idx="226">
                  <c:v>8</c:v>
                </c:pt>
                <c:pt idx="227">
                  <c:v>8</c:v>
                </c:pt>
                <c:pt idx="228">
                  <c:v>8</c:v>
                </c:pt>
                <c:pt idx="229">
                  <c:v>8</c:v>
                </c:pt>
                <c:pt idx="230">
                  <c:v>8</c:v>
                </c:pt>
                <c:pt idx="231">
                  <c:v>8</c:v>
                </c:pt>
                <c:pt idx="232">
                  <c:v>8</c:v>
                </c:pt>
                <c:pt idx="233">
                  <c:v>8</c:v>
                </c:pt>
                <c:pt idx="234">
                  <c:v>8</c:v>
                </c:pt>
                <c:pt idx="235">
                  <c:v>8</c:v>
                </c:pt>
                <c:pt idx="236">
                  <c:v>8</c:v>
                </c:pt>
                <c:pt idx="237">
                  <c:v>8</c:v>
                </c:pt>
                <c:pt idx="238">
                  <c:v>8</c:v>
                </c:pt>
                <c:pt idx="239">
                  <c:v>8</c:v>
                </c:pt>
              </c:numCache>
            </c:numRef>
          </c:xVal>
          <c:yVal>
            <c:numRef>
              <c:f>'ai_output-frac'!$L$610:$L$849</c:f>
              <c:numCache>
                <c:formatCode>0.0000</c:formatCode>
                <c:ptCount val="240"/>
                <c:pt idx="0">
                  <c:v>0.129720096644761</c:v>
                </c:pt>
                <c:pt idx="1">
                  <c:v>0.15234270051520901</c:v>
                </c:pt>
                <c:pt idx="2">
                  <c:v>0.15231421168950299</c:v>
                </c:pt>
                <c:pt idx="3">
                  <c:v>0.15245416825483199</c:v>
                </c:pt>
                <c:pt idx="4">
                  <c:v>0.15226696963388101</c:v>
                </c:pt>
                <c:pt idx="5">
                  <c:v>0.152366665277819</c:v>
                </c:pt>
                <c:pt idx="6">
                  <c:v>0.152222666403318</c:v>
                </c:pt>
                <c:pt idx="7">
                  <c:v>0.152499904213377</c:v>
                </c:pt>
                <c:pt idx="8">
                  <c:v>0.15219002140309101</c:v>
                </c:pt>
                <c:pt idx="9">
                  <c:v>0.15237832653738001</c:v>
                </c:pt>
                <c:pt idx="10">
                  <c:v>0.15225629569521301</c:v>
                </c:pt>
                <c:pt idx="11">
                  <c:v>0.15219616147245599</c:v>
                </c:pt>
                <c:pt idx="12">
                  <c:v>0.15208507056239801</c:v>
                </c:pt>
                <c:pt idx="13">
                  <c:v>0.152284762857816</c:v>
                </c:pt>
                <c:pt idx="14">
                  <c:v>0.15203087578189101</c:v>
                </c:pt>
                <c:pt idx="15">
                  <c:v>0.15252846255173799</c:v>
                </c:pt>
                <c:pt idx="16">
                  <c:v>0.25947917111950902</c:v>
                </c:pt>
                <c:pt idx="17">
                  <c:v>0.30461936071739698</c:v>
                </c:pt>
                <c:pt idx="18">
                  <c:v>0.30461159315089997</c:v>
                </c:pt>
                <c:pt idx="19">
                  <c:v>0.30490833650966498</c:v>
                </c:pt>
                <c:pt idx="20">
                  <c:v>0.30464072356802602</c:v>
                </c:pt>
                <c:pt idx="21">
                  <c:v>0.30484479259615199</c:v>
                </c:pt>
                <c:pt idx="22">
                  <c:v>0.30444533280663599</c:v>
                </c:pt>
                <c:pt idx="23">
                  <c:v>0.30501927761807501</c:v>
                </c:pt>
                <c:pt idx="24">
                  <c:v>0.30450030154596402</c:v>
                </c:pt>
                <c:pt idx="25">
                  <c:v>0.30483895825846102</c:v>
                </c:pt>
                <c:pt idx="26">
                  <c:v>0.304579879698545</c:v>
                </c:pt>
                <c:pt idx="27">
                  <c:v>0.30443175535168099</c:v>
                </c:pt>
                <c:pt idx="28">
                  <c:v>0.304089486773721</c:v>
                </c:pt>
                <c:pt idx="29">
                  <c:v>0.30475665307476102</c:v>
                </c:pt>
                <c:pt idx="30">
                  <c:v>0.30410432396311299</c:v>
                </c:pt>
                <c:pt idx="31">
                  <c:v>0.30501408559069398</c:v>
                </c:pt>
                <c:pt idx="32">
                  <c:v>0.50430006986635301</c:v>
                </c:pt>
                <c:pt idx="33">
                  <c:v>0.60915717082436505</c:v>
                </c:pt>
                <c:pt idx="34">
                  <c:v>0.60943686385212004</c:v>
                </c:pt>
                <c:pt idx="35">
                  <c:v>0.60953663134620295</c:v>
                </c:pt>
                <c:pt idx="36">
                  <c:v>0.60918694073900903</c:v>
                </c:pt>
                <c:pt idx="37">
                  <c:v>0.60988672364866303</c:v>
                </c:pt>
                <c:pt idx="38">
                  <c:v>0.60904200160597499</c:v>
                </c:pt>
                <c:pt idx="39">
                  <c:v>0.60989191322438796</c:v>
                </c:pt>
                <c:pt idx="40">
                  <c:v>0.60895921020547705</c:v>
                </c:pt>
                <c:pt idx="41">
                  <c:v>0.60982315851269497</c:v>
                </c:pt>
                <c:pt idx="42">
                  <c:v>0.60925425736009697</c:v>
                </c:pt>
                <c:pt idx="43">
                  <c:v>0.60892170276211399</c:v>
                </c:pt>
                <c:pt idx="44">
                  <c:v>0.60829510718832203</c:v>
                </c:pt>
                <c:pt idx="45">
                  <c:v>0.60965328411338104</c:v>
                </c:pt>
                <c:pt idx="46">
                  <c:v>0.60812608292272097</c:v>
                </c:pt>
                <c:pt idx="47">
                  <c:v>0.61032555459050697</c:v>
                </c:pt>
                <c:pt idx="48">
                  <c:v>0.913094847599909</c:v>
                </c:pt>
                <c:pt idx="49">
                  <c:v>1.2192627525690101</c:v>
                </c:pt>
                <c:pt idx="50">
                  <c:v>1.2192627525690101</c:v>
                </c:pt>
                <c:pt idx="51">
                  <c:v>1.22086958002801</c:v>
                </c:pt>
                <c:pt idx="52">
                  <c:v>1.2177222071214999</c:v>
                </c:pt>
                <c:pt idx="53">
                  <c:v>1.21933793760419</c:v>
                </c:pt>
                <c:pt idx="54">
                  <c:v>1.21834313492198</c:v>
                </c:pt>
                <c:pt idx="55">
                  <c:v>1.2204382544736301</c:v>
                </c:pt>
                <c:pt idx="56">
                  <c:v>1.2178308237942499</c:v>
                </c:pt>
                <c:pt idx="57">
                  <c:v>1.21871599564744</c:v>
                </c:pt>
                <c:pt idx="58">
                  <c:v>1.21833795790717</c:v>
                </c:pt>
                <c:pt idx="59">
                  <c:v>1.2181024502671101</c:v>
                </c:pt>
                <c:pt idx="60">
                  <c:v>1.2164899902203901</c:v>
                </c:pt>
                <c:pt idx="61">
                  <c:v>1.2188118369958101</c:v>
                </c:pt>
                <c:pt idx="62">
                  <c:v>1.2161442814030199</c:v>
                </c:pt>
                <c:pt idx="63">
                  <c:v>1.2202356886594501</c:v>
                </c:pt>
                <c:pt idx="64">
                  <c:v>1.5570634539199399</c:v>
                </c:pt>
                <c:pt idx="65">
                  <c:v>2.4137778628990598</c:v>
                </c:pt>
                <c:pt idx="66">
                  <c:v>2.4344621759194398</c:v>
                </c:pt>
                <c:pt idx="67">
                  <c:v>2.4338163984661301</c:v>
                </c:pt>
                <c:pt idx="68">
                  <c:v>2.4362618267715099</c:v>
                </c:pt>
                <c:pt idx="69">
                  <c:v>2.43545992962546</c:v>
                </c:pt>
                <c:pt idx="70">
                  <c:v>2.4341779916248698</c:v>
                </c:pt>
                <c:pt idx="71">
                  <c:v>2.4380537745956699</c:v>
                </c:pt>
                <c:pt idx="72">
                  <c:v>2.4352892712903</c:v>
                </c:pt>
                <c:pt idx="73">
                  <c:v>2.4358685725208602</c:v>
                </c:pt>
                <c:pt idx="74">
                  <c:v>2.4347826086956501</c:v>
                </c:pt>
                <c:pt idx="75">
                  <c:v>2.4337492572786599</c:v>
                </c:pt>
                <c:pt idx="76">
                  <c:v>2.4335013834428199</c:v>
                </c:pt>
                <c:pt idx="77">
                  <c:v>2.4362152505613199</c:v>
                </c:pt>
                <c:pt idx="78">
                  <c:v>2.4324845965407098</c:v>
                </c:pt>
                <c:pt idx="79">
                  <c:v>2.4413597263347402</c:v>
                </c:pt>
                <c:pt idx="80">
                  <c:v>2.4077678055949101</c:v>
                </c:pt>
                <c:pt idx="81">
                  <c:v>4.7512184815637903</c:v>
                </c:pt>
                <c:pt idx="82">
                  <c:v>4.8611234735873898</c:v>
                </c:pt>
                <c:pt idx="83">
                  <c:v>4.8647215641694999</c:v>
                </c:pt>
                <c:pt idx="84">
                  <c:v>4.8658154487773704</c:v>
                </c:pt>
                <c:pt idx="85">
                  <c:v>4.8669821129241004</c:v>
                </c:pt>
                <c:pt idx="86">
                  <c:v>4.8645771256121098</c:v>
                </c:pt>
                <c:pt idx="87">
                  <c:v>4.8673642395910397</c:v>
                </c:pt>
                <c:pt idx="88">
                  <c:v>4.8568312953258097</c:v>
                </c:pt>
                <c:pt idx="89">
                  <c:v>4.8646080760094996</c:v>
                </c:pt>
                <c:pt idx="90">
                  <c:v>4.8616180242046498</c:v>
                </c:pt>
                <c:pt idx="91">
                  <c:v>4.8616386326641301</c:v>
                </c:pt>
                <c:pt idx="92">
                  <c:v>4.85429249855033</c:v>
                </c:pt>
                <c:pt idx="93">
                  <c:v>4.8612883126131203</c:v>
                </c:pt>
                <c:pt idx="94">
                  <c:v>4.8528341485706497</c:v>
                </c:pt>
                <c:pt idx="95">
                  <c:v>4.86849031294041</c:v>
                </c:pt>
                <c:pt idx="96">
                  <c:v>3.3092304584932299</c:v>
                </c:pt>
                <c:pt idx="97">
                  <c:v>6.6138235879277802</c:v>
                </c:pt>
                <c:pt idx="98">
                  <c:v>9.5714911640134304</c:v>
                </c:pt>
                <c:pt idx="99">
                  <c:v>9.7467864958463402</c:v>
                </c:pt>
                <c:pt idx="100">
                  <c:v>9.7215876581406597</c:v>
                </c:pt>
                <c:pt idx="101">
                  <c:v>9.7362780095844794</c:v>
                </c:pt>
                <c:pt idx="102">
                  <c:v>9.7188278562106998</c:v>
                </c:pt>
                <c:pt idx="103">
                  <c:v>9.74720067991076</c:v>
                </c:pt>
                <c:pt idx="104">
                  <c:v>9.7144442303334895</c:v>
                </c:pt>
                <c:pt idx="105">
                  <c:v>9.7321883167577408</c:v>
                </c:pt>
                <c:pt idx="106">
                  <c:v>9.7176132163200108</c:v>
                </c:pt>
                <c:pt idx="107">
                  <c:v>9.7309084121347809</c:v>
                </c:pt>
                <c:pt idx="108">
                  <c:v>9.7075372482134998</c:v>
                </c:pt>
                <c:pt idx="109">
                  <c:v>9.7269675952920593</c:v>
                </c:pt>
                <c:pt idx="110">
                  <c:v>9.7138271359209902</c:v>
                </c:pt>
                <c:pt idx="111">
                  <c:v>9.74595823330713</c:v>
                </c:pt>
                <c:pt idx="112">
                  <c:v>4.0847123351096704</c:v>
                </c:pt>
                <c:pt idx="113">
                  <c:v>8.1625564926515004</c:v>
                </c:pt>
                <c:pt idx="114">
                  <c:v>12.2315274744905</c:v>
                </c:pt>
                <c:pt idx="115">
                  <c:v>16.305790440849702</c:v>
                </c:pt>
                <c:pt idx="116">
                  <c:v>19.191030977431002</c:v>
                </c:pt>
                <c:pt idx="117">
                  <c:v>19.466358883834602</c:v>
                </c:pt>
                <c:pt idx="118">
                  <c:v>19.430205101597799</c:v>
                </c:pt>
                <c:pt idx="119">
                  <c:v>19.476689635262101</c:v>
                </c:pt>
                <c:pt idx="120">
                  <c:v>19.422924666900901</c:v>
                </c:pt>
                <c:pt idx="121">
                  <c:v>19.4533989763422</c:v>
                </c:pt>
                <c:pt idx="122">
                  <c:v>19.431851153728001</c:v>
                </c:pt>
                <c:pt idx="123">
                  <c:v>19.453357730317201</c:v>
                </c:pt>
                <c:pt idx="124">
                  <c:v>19.4368733356918</c:v>
                </c:pt>
                <c:pt idx="125">
                  <c:v>19.447214026520101</c:v>
                </c:pt>
                <c:pt idx="126">
                  <c:v>19.416594714476702</c:v>
                </c:pt>
                <c:pt idx="127">
                  <c:v>19.4604958958152</c:v>
                </c:pt>
                <c:pt idx="128">
                  <c:v>4.6042564722767203</c:v>
                </c:pt>
                <c:pt idx="129">
                  <c:v>9.2057873296811294</c:v>
                </c:pt>
                <c:pt idx="130">
                  <c:v>13.798297590760001</c:v>
                </c:pt>
                <c:pt idx="131">
                  <c:v>18.402896312416601</c:v>
                </c:pt>
                <c:pt idx="132">
                  <c:v>22.969383884950801</c:v>
                </c:pt>
                <c:pt idx="133">
                  <c:v>27.566497312466002</c:v>
                </c:pt>
                <c:pt idx="134">
                  <c:v>32.110199624828503</c:v>
                </c:pt>
                <c:pt idx="135">
                  <c:v>36.681012511469</c:v>
                </c:pt>
                <c:pt idx="136">
                  <c:v>38.758794617303401</c:v>
                </c:pt>
                <c:pt idx="137">
                  <c:v>38.869217831890801</c:v>
                </c:pt>
                <c:pt idx="138">
                  <c:v>38.862138488385803</c:v>
                </c:pt>
                <c:pt idx="139">
                  <c:v>38.839764972822799</c:v>
                </c:pt>
                <c:pt idx="140">
                  <c:v>38.818977425858101</c:v>
                </c:pt>
                <c:pt idx="141">
                  <c:v>38.905643095815499</c:v>
                </c:pt>
                <c:pt idx="142">
                  <c:v>38.803627013127603</c:v>
                </c:pt>
                <c:pt idx="143">
                  <c:v>38.946847865997903</c:v>
                </c:pt>
                <c:pt idx="144">
                  <c:v>4.9238497091989704</c:v>
                </c:pt>
                <c:pt idx="145">
                  <c:v>9.8477126305084504</c:v>
                </c:pt>
                <c:pt idx="146">
                  <c:v>14.7608946591535</c:v>
                </c:pt>
                <c:pt idx="147">
                  <c:v>19.685230777482701</c:v>
                </c:pt>
                <c:pt idx="148">
                  <c:v>24.577536096006</c:v>
                </c:pt>
                <c:pt idx="149">
                  <c:v>29.4981794799662</c:v>
                </c:pt>
                <c:pt idx="150">
                  <c:v>34.377608752669602</c:v>
                </c:pt>
                <c:pt idx="151">
                  <c:v>39.336660321380101</c:v>
                </c:pt>
                <c:pt idx="152">
                  <c:v>44.149081294103702</c:v>
                </c:pt>
                <c:pt idx="153">
                  <c:v>49.0764573103544</c:v>
                </c:pt>
                <c:pt idx="154">
                  <c:v>53.912312813446498</c:v>
                </c:pt>
                <c:pt idx="155">
                  <c:v>57.367484814095697</c:v>
                </c:pt>
                <c:pt idx="156">
                  <c:v>57.3523340110359</c:v>
                </c:pt>
                <c:pt idx="157">
                  <c:v>57.435627774934702</c:v>
                </c:pt>
                <c:pt idx="158">
                  <c:v>57.340684991648899</c:v>
                </c:pt>
                <c:pt idx="159">
                  <c:v>57.539634758177797</c:v>
                </c:pt>
                <c:pt idx="160">
                  <c:v>5.0965012046854197</c:v>
                </c:pt>
                <c:pt idx="161">
                  <c:v>10.193441229651301</c:v>
                </c:pt>
                <c:pt idx="162">
                  <c:v>15.2808139183874</c:v>
                </c:pt>
                <c:pt idx="163">
                  <c:v>20.3819007289135</c:v>
                </c:pt>
                <c:pt idx="164">
                  <c:v>25.451756302229601</c:v>
                </c:pt>
                <c:pt idx="165">
                  <c:v>30.549480369755301</c:v>
                </c:pt>
                <c:pt idx="166">
                  <c:v>35.602706569980299</c:v>
                </c:pt>
                <c:pt idx="167">
                  <c:v>40.743097572077197</c:v>
                </c:pt>
                <c:pt idx="168">
                  <c:v>45.7359910771589</c:v>
                </c:pt>
                <c:pt idx="169">
                  <c:v>50.853433284604698</c:v>
                </c:pt>
                <c:pt idx="170">
                  <c:v>55.8840297234742</c:v>
                </c:pt>
                <c:pt idx="171">
                  <c:v>57.685153603734499</c:v>
                </c:pt>
                <c:pt idx="172">
                  <c:v>57.638949310927003</c:v>
                </c:pt>
                <c:pt idx="173">
                  <c:v>57.723713804872602</c:v>
                </c:pt>
                <c:pt idx="174">
                  <c:v>57.616327171396001</c:v>
                </c:pt>
                <c:pt idx="175">
                  <c:v>57.819201562844597</c:v>
                </c:pt>
                <c:pt idx="176">
                  <c:v>5.1878883831387297</c:v>
                </c:pt>
                <c:pt idx="177">
                  <c:v>10.3751167902299</c:v>
                </c:pt>
                <c:pt idx="178">
                  <c:v>15.5547874735765</c:v>
                </c:pt>
                <c:pt idx="179">
                  <c:v>20.747506211504898</c:v>
                </c:pt>
                <c:pt idx="180">
                  <c:v>25.909180599261902</c:v>
                </c:pt>
                <c:pt idx="181">
                  <c:v>31.1044005754712</c:v>
                </c:pt>
                <c:pt idx="182">
                  <c:v>36.252084238808301</c:v>
                </c:pt>
                <c:pt idx="183">
                  <c:v>41.488679687875297</c:v>
                </c:pt>
                <c:pt idx="184">
                  <c:v>46.579127057658802</c:v>
                </c:pt>
                <c:pt idx="185">
                  <c:v>51.797609134405</c:v>
                </c:pt>
                <c:pt idx="186">
                  <c:v>56.926170801034502</c:v>
                </c:pt>
                <c:pt idx="187">
                  <c:v>57.835146911663898</c:v>
                </c:pt>
                <c:pt idx="188">
                  <c:v>57.789157100792004</c:v>
                </c:pt>
                <c:pt idx="189">
                  <c:v>57.8604497172023</c:v>
                </c:pt>
                <c:pt idx="190">
                  <c:v>57.765962302758403</c:v>
                </c:pt>
                <c:pt idx="191">
                  <c:v>57.963255878230299</c:v>
                </c:pt>
                <c:pt idx="192">
                  <c:v>5.23494345180253</c:v>
                </c:pt>
                <c:pt idx="193">
                  <c:v>10.4696068922234</c:v>
                </c:pt>
                <c:pt idx="194">
                  <c:v>15.696490224486601</c:v>
                </c:pt>
                <c:pt idx="195">
                  <c:v>20.9395124595261</c:v>
                </c:pt>
                <c:pt idx="196">
                  <c:v>26.147863027118401</c:v>
                </c:pt>
                <c:pt idx="197">
                  <c:v>31.388650956729599</c:v>
                </c:pt>
                <c:pt idx="198">
                  <c:v>36.584689573533502</c:v>
                </c:pt>
                <c:pt idx="199">
                  <c:v>41.8739479858233</c:v>
                </c:pt>
                <c:pt idx="200">
                  <c:v>47.013213601747204</c:v>
                </c:pt>
                <c:pt idx="201">
                  <c:v>52.280826589029203</c:v>
                </c:pt>
                <c:pt idx="202">
                  <c:v>57.463641096501703</c:v>
                </c:pt>
                <c:pt idx="203">
                  <c:v>57.921289729471603</c:v>
                </c:pt>
                <c:pt idx="204">
                  <c:v>57.859993614933103</c:v>
                </c:pt>
                <c:pt idx="205">
                  <c:v>57.936033845862397</c:v>
                </c:pt>
                <c:pt idx="206">
                  <c:v>57.840274070294498</c:v>
                </c:pt>
                <c:pt idx="207">
                  <c:v>58.026032546612299</c:v>
                </c:pt>
                <c:pt idx="208">
                  <c:v>5.2584676003868598</c:v>
                </c:pt>
                <c:pt idx="209">
                  <c:v>10.516841021232301</c:v>
                </c:pt>
                <c:pt idx="210">
                  <c:v>15.7676790840178</c:v>
                </c:pt>
                <c:pt idx="211">
                  <c:v>21.035528106954001</c:v>
                </c:pt>
                <c:pt idx="212">
                  <c:v>26.2645841160789</c:v>
                </c:pt>
                <c:pt idx="213">
                  <c:v>31.528162064355399</c:v>
                </c:pt>
                <c:pt idx="214">
                  <c:v>36.756673385329897</c:v>
                </c:pt>
                <c:pt idx="215">
                  <c:v>42.0580989421059</c:v>
                </c:pt>
                <c:pt idx="216">
                  <c:v>47.222517451024501</c:v>
                </c:pt>
                <c:pt idx="217">
                  <c:v>52.528698328070298</c:v>
                </c:pt>
                <c:pt idx="218">
                  <c:v>57.738698131760003</c:v>
                </c:pt>
                <c:pt idx="219">
                  <c:v>57.943808959936803</c:v>
                </c:pt>
                <c:pt idx="220">
                  <c:v>57.898102938276402</c:v>
                </c:pt>
                <c:pt idx="221">
                  <c:v>57.965544609188299</c:v>
                </c:pt>
                <c:pt idx="222">
                  <c:v>57.872424974128997</c:v>
                </c:pt>
                <c:pt idx="223">
                  <c:v>58.074467916765499</c:v>
                </c:pt>
                <c:pt idx="224">
                  <c:v>5.2708579019886797</c:v>
                </c:pt>
                <c:pt idx="225">
                  <c:v>10.5414792474508</c:v>
                </c:pt>
                <c:pt idx="226">
                  <c:v>15.804303101096499</c:v>
                </c:pt>
                <c:pt idx="227">
                  <c:v>21.0829206467746</c:v>
                </c:pt>
                <c:pt idx="228">
                  <c:v>26.3262277038401</c:v>
                </c:pt>
                <c:pt idx="229">
                  <c:v>31.6063944538339</c:v>
                </c:pt>
                <c:pt idx="230">
                  <c:v>36.836685967366499</c:v>
                </c:pt>
                <c:pt idx="231">
                  <c:v>42.1612243359384</c:v>
                </c:pt>
                <c:pt idx="232">
                  <c:v>47.337484481563202</c:v>
                </c:pt>
                <c:pt idx="233">
                  <c:v>52.648560733418499</c:v>
                </c:pt>
                <c:pt idx="234">
                  <c:v>57.861590004335604</c:v>
                </c:pt>
                <c:pt idx="235">
                  <c:v>57.973842774281103</c:v>
                </c:pt>
                <c:pt idx="236">
                  <c:v>57.917233556735802</c:v>
                </c:pt>
                <c:pt idx="237">
                  <c:v>57.990446234143299</c:v>
                </c:pt>
                <c:pt idx="238">
                  <c:v>57.8898264397221</c:v>
                </c:pt>
                <c:pt idx="239">
                  <c:v>58.087681152251903</c:v>
                </c:pt>
              </c:numCache>
            </c:numRef>
          </c:yVal>
          <c:smooth val="0"/>
          <c:extLst>
            <c:ext xmlns:c16="http://schemas.microsoft.com/office/drawing/2014/chart" uri="{C3380CC4-5D6E-409C-BE32-E72D297353CC}">
              <c16:uniqueId val="{00000130-FF8B-5F4C-8BBF-ED4DE736661E}"/>
            </c:ext>
          </c:extLst>
        </c:ser>
        <c:dLbls>
          <c:showLegendKey val="0"/>
          <c:showVal val="0"/>
          <c:showCatName val="0"/>
          <c:showSerName val="0"/>
          <c:showPercent val="0"/>
          <c:showBubbleSize val="0"/>
        </c:dLbls>
        <c:axId val="123850848"/>
        <c:axId val="119669536"/>
      </c:scatterChart>
      <c:valAx>
        <c:axId val="123850848"/>
        <c:scaling>
          <c:logBase val="2"/>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200" b="0"/>
                </a:pPr>
                <a:r>
                  <a:rPr lang="en-US" sz="1200" b="0"/>
                  <a:t>Operational Intensity (OP/B)</a:t>
                </a:r>
              </a:p>
            </c:rich>
          </c:tx>
          <c:layout>
            <c:manualLayout>
              <c:xMode val="edge"/>
              <c:yMode val="edge"/>
              <c:x val="0.36643746180033554"/>
              <c:y val="0.93376597222222224"/>
            </c:manualLayout>
          </c:layout>
          <c:overlay val="0"/>
          <c:spPr>
            <a:noFill/>
            <a:ln>
              <a:noFill/>
            </a:ln>
            <a:effectLst/>
          </c:spPr>
        </c:title>
        <c:numFmt formatCode="#\ ????/????" sourceLinked="1"/>
        <c:majorTickMark val="out"/>
        <c:minorTickMark val="none"/>
        <c:tickLblPos val="nextTo"/>
        <c:spPr>
          <a:noFill/>
          <a:ln w="9525" cap="flat" cmpd="sng" algn="ctr">
            <a:solidFill>
              <a:schemeClr val="tx1"/>
            </a:solidFill>
            <a:round/>
          </a:ln>
          <a:effectLst/>
        </c:spPr>
        <c:txPr>
          <a:bodyPr rot="-2700000"/>
          <a:lstStyle/>
          <a:p>
            <a:pPr>
              <a:defRPr/>
            </a:pPr>
            <a:endParaRPr lang="en-US"/>
          </a:p>
        </c:txPr>
        <c:crossAx val="119669536"/>
        <c:crossesAt val="1.0000000000000002E-3"/>
        <c:crossBetween val="midCat"/>
        <c:majorUnit val="2"/>
        <c:minorUnit val="2"/>
      </c:valAx>
      <c:valAx>
        <c:axId val="119669536"/>
        <c:scaling>
          <c:logBase val="2"/>
          <c:orientation val="minMax"/>
          <c:max val="64"/>
          <c:min val="3.1250000000000007E-2"/>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b="0"/>
                </a:pPr>
                <a:r>
                  <a:rPr lang="en-US" sz="1000" b="0"/>
                  <a:t>Arithmetic Throughput (MOPS, log scale)</a:t>
                </a:r>
              </a:p>
            </c:rich>
          </c:tx>
          <c:overlay val="0"/>
          <c:spPr>
            <a:noFill/>
            <a:ln>
              <a:noFill/>
            </a:ln>
            <a:effectLst/>
          </c:spPr>
        </c:title>
        <c:numFmt formatCode="0.00" sourceLinked="0"/>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23850848"/>
        <c:crossesAt val="4.8830000000000019E-5"/>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567901234568"/>
          <c:y val="7.2466666666666665E-2"/>
          <c:w val="0.84894567901234563"/>
          <c:h val="0.58538282828282828"/>
        </c:manualLayout>
      </c:layout>
      <c:barChart>
        <c:barDir val="col"/>
        <c:grouping val="clustered"/>
        <c:varyColors val="0"/>
        <c:ser>
          <c:idx val="3"/>
          <c:order val="0"/>
          <c:tx>
            <c:strRef>
              <c:f>'2021-06-09'!$F$2</c:f>
              <c:strCache>
                <c:ptCount val="1"/>
                <c:pt idx="0">
                  <c:v>CPU</c:v>
                </c:pt>
              </c:strCache>
            </c:strRef>
          </c:tx>
          <c:spPr>
            <a:solidFill>
              <a:schemeClr val="accent1">
                <a:lumMod val="40000"/>
                <a:lumOff val="60000"/>
              </a:schemeClr>
            </a:solidFill>
            <a:ln>
              <a:solidFill>
                <a:schemeClr val="accent1"/>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'2021-06-09'!$F$3:$F$23</c:f>
              <c:numCache>
                <c:formatCode>0.00</c:formatCode>
                <c:ptCount val="21"/>
                <c:pt idx="0">
                  <c:v>1</c:v>
                </c:pt>
                <c:pt idx="1">
                  <c:v>1</c:v>
                </c:pt>
                <c:pt idx="2">
                  <c:v>1</c:v>
                </c:pt>
                <c:pt idx="3">
                  <c:v>1</c:v>
                </c:pt>
                <c:pt idx="4" formatCode="0.0">
                  <c:v>1</c:v>
                </c:pt>
                <c:pt idx="5" formatCode="0.0">
                  <c:v>1</c:v>
                </c:pt>
                <c:pt idx="6">
                  <c:v>1</c:v>
                </c:pt>
                <c:pt idx="7" formatCode="0.0">
                  <c:v>1</c:v>
                </c:pt>
                <c:pt idx="8" formatCode="0.0">
                  <c:v>1</c:v>
                </c:pt>
                <c:pt idx="9">
                  <c:v>1</c:v>
                </c:pt>
                <c:pt idx="11">
                  <c:v>1</c:v>
                </c:pt>
                <c:pt idx="12">
                  <c:v>1</c:v>
                </c:pt>
                <c:pt idx="13">
                  <c:v>1</c:v>
                </c:pt>
                <c:pt idx="14">
                  <c:v>1</c:v>
                </c:pt>
                <c:pt idx="15">
                  <c:v>1</c:v>
                </c:pt>
                <c:pt idx="16">
                  <c:v>1</c:v>
                </c:pt>
                <c:pt idx="18" formatCode="0.0">
                  <c:v>1</c:v>
                </c:pt>
                <c:pt idx="19" formatCode="0.0">
                  <c:v>1</c:v>
                </c:pt>
                <c:pt idx="20" formatCode="0.0">
                  <c:v>1</c:v>
                </c:pt>
              </c:numCache>
            </c:numRef>
          </c:val>
          <c:extLst>
            <c:ext xmlns:c16="http://schemas.microsoft.com/office/drawing/2014/chart" uri="{C3380CC4-5D6E-409C-BE32-E72D297353CC}">
              <c16:uniqueId val="{00000000-FE00-6B41-8A32-3EE0779DB6AB}"/>
            </c:ext>
          </c:extLst>
        </c:ser>
        <c:ser>
          <c:idx val="0"/>
          <c:order val="1"/>
          <c:tx>
            <c:strRef>
              <c:f>'2021-06-09'!$E$2</c:f>
              <c:strCache>
                <c:ptCount val="1"/>
                <c:pt idx="0">
                  <c:v>GPU</c:v>
                </c:pt>
              </c:strCache>
            </c:strRef>
          </c:tx>
          <c:spPr>
            <a:pattFill prst="wdUpDiag">
              <a:fgClr>
                <a:schemeClr val="accent6">
                  <a:lumMod val="60000"/>
                  <a:lumOff val="40000"/>
                </a:schemeClr>
              </a:fgClr>
              <a:bgClr>
                <a:schemeClr val="accent6">
                  <a:lumMod val="20000"/>
                  <a:lumOff val="80000"/>
                </a:schemeClr>
              </a:bgClr>
            </a:pattFill>
            <a:ln>
              <a:solidFill>
                <a:schemeClr val="accent6"/>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'2021-06-09'!$E$3:$E$23</c:f>
              <c:numCache>
                <c:formatCode>0.0</c:formatCode>
                <c:ptCount val="21"/>
                <c:pt idx="0">
                  <c:v>93.4</c:v>
                </c:pt>
                <c:pt idx="1">
                  <c:v>410.1</c:v>
                </c:pt>
                <c:pt idx="2">
                  <c:v>439.4</c:v>
                </c:pt>
                <c:pt idx="3">
                  <c:v>0.4</c:v>
                </c:pt>
                <c:pt idx="4">
                  <c:v>71.099999999999994</c:v>
                </c:pt>
                <c:pt idx="5">
                  <c:v>71.099999999999994</c:v>
                </c:pt>
                <c:pt idx="6">
                  <c:v>26.1</c:v>
                </c:pt>
                <c:pt idx="7">
                  <c:v>57.6</c:v>
                </c:pt>
                <c:pt idx="8">
                  <c:v>57.6</c:v>
                </c:pt>
                <c:pt idx="9">
                  <c:v>51.3</c:v>
                </c:pt>
                <c:pt idx="11">
                  <c:v>447.2</c:v>
                </c:pt>
                <c:pt idx="12">
                  <c:v>30.7</c:v>
                </c:pt>
                <c:pt idx="13">
                  <c:v>1552.7</c:v>
                </c:pt>
                <c:pt idx="14">
                  <c:v>1.6</c:v>
                </c:pt>
                <c:pt idx="15">
                  <c:v>305</c:v>
                </c:pt>
                <c:pt idx="16">
                  <c:v>68.8</c:v>
                </c:pt>
                <c:pt idx="18">
                  <c:v>52.233589665378666</c:v>
                </c:pt>
                <c:pt idx="19">
                  <c:v>94.577826795981181</c:v>
                </c:pt>
                <c:pt idx="20">
                  <c:v>65.638241188110143</c:v>
                </c:pt>
              </c:numCache>
            </c:numRef>
          </c:val>
          <c:extLst>
            <c:ext xmlns:c16="http://schemas.microsoft.com/office/drawing/2014/chart" uri="{C3380CC4-5D6E-409C-BE32-E72D297353CC}">
              <c16:uniqueId val="{00000001-FE00-6B41-8A32-3EE0779DB6AB}"/>
            </c:ext>
          </c:extLst>
        </c:ser>
        <c:ser>
          <c:idx val="2"/>
          <c:order val="2"/>
          <c:tx>
            <c:strRef>
              <c:f>'2021-06-09'!$C$2</c:f>
              <c:strCache>
                <c:ptCount val="1"/>
                <c:pt idx="0">
                  <c:v>640 DPUs</c:v>
                </c:pt>
              </c:strCache>
            </c:strRef>
          </c:tx>
          <c:spPr>
            <a:solidFill>
              <a:srgbClr val="FFFD78"/>
            </a:solidFill>
            <a:ln>
              <a:solidFill>
                <a:schemeClr val="accent4"/>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'2021-06-09'!$C$3:$C$23</c:f>
              <c:numCache>
                <c:formatCode>0.0</c:formatCode>
                <c:ptCount val="21"/>
                <c:pt idx="0">
                  <c:v>38.6</c:v>
                </c:pt>
                <c:pt idx="1">
                  <c:v>167</c:v>
                </c:pt>
                <c:pt idx="2">
                  <c:v>234.4</c:v>
                </c:pt>
                <c:pt idx="3">
                  <c:v>4.4000000000000004</c:v>
                </c:pt>
                <c:pt idx="4">
                  <c:v>134.4</c:v>
                </c:pt>
                <c:pt idx="5">
                  <c:v>33.6</c:v>
                </c:pt>
                <c:pt idx="6">
                  <c:v>9.1</c:v>
                </c:pt>
                <c:pt idx="7">
                  <c:v>13.5</c:v>
                </c:pt>
                <c:pt idx="8">
                  <c:v>16</c:v>
                </c:pt>
                <c:pt idx="9">
                  <c:v>36.6</c:v>
                </c:pt>
                <c:pt idx="11">
                  <c:v>25.2</c:v>
                </c:pt>
                <c:pt idx="12">
                  <c:v>0.4</c:v>
                </c:pt>
                <c:pt idx="13">
                  <c:v>20.100000000000001</c:v>
                </c:pt>
                <c:pt idx="14" formatCode="0.0000">
                  <c:v>3.6799999999999999E-2</c:v>
                </c:pt>
                <c:pt idx="15">
                  <c:v>5.6</c:v>
                </c:pt>
                <c:pt idx="16">
                  <c:v>0.1</c:v>
                </c:pt>
                <c:pt idx="18">
                  <c:v>34.154102972882662</c:v>
                </c:pt>
                <c:pt idx="19">
                  <c:v>1.2689623569961614</c:v>
                </c:pt>
                <c:pt idx="20">
                  <c:v>10.100450522505204</c:v>
                </c:pt>
              </c:numCache>
            </c:numRef>
          </c:val>
          <c:extLst>
            <c:ext xmlns:c16="http://schemas.microsoft.com/office/drawing/2014/chart" uri="{C3380CC4-5D6E-409C-BE32-E72D297353CC}">
              <c16:uniqueId val="{00000002-FE00-6B41-8A32-3EE0779DB6AB}"/>
            </c:ext>
          </c:extLst>
        </c:ser>
        <c:ser>
          <c:idx val="1"/>
          <c:order val="3"/>
          <c:tx>
            <c:strRef>
              <c:f>'2021-06-09'!$D$2</c:f>
              <c:strCache>
                <c:ptCount val="1"/>
                <c:pt idx="0">
                  <c:v>2556 DPUs</c:v>
                </c:pt>
              </c:strCache>
            </c:strRef>
          </c:tx>
          <c:spPr>
            <a:pattFill prst="wdDnDiag">
              <a:fgClr>
                <a:schemeClr val="accent2"/>
              </a:fgClr>
              <a:bgClr>
                <a:schemeClr val="accent2">
                  <a:lumMod val="40000"/>
                  <a:lumOff val="60000"/>
                </a:schemeClr>
              </a:bgClr>
            </a:pattFill>
            <a:ln>
              <a:solidFill>
                <a:schemeClr val="accent2"/>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'2021-06-09'!$D$3:$D$23</c:f>
              <c:numCache>
                <c:formatCode>0.0</c:formatCode>
                <c:ptCount val="21"/>
                <c:pt idx="0">
                  <c:v>149.1</c:v>
                </c:pt>
                <c:pt idx="1">
                  <c:v>498.2</c:v>
                </c:pt>
                <c:pt idx="2">
                  <c:v>629.5</c:v>
                </c:pt>
                <c:pt idx="3">
                  <c:v>23</c:v>
                </c:pt>
                <c:pt idx="4">
                  <c:v>496.6</c:v>
                </c:pt>
                <c:pt idx="5">
                  <c:v>167.1</c:v>
                </c:pt>
                <c:pt idx="6">
                  <c:v>45.3</c:v>
                </c:pt>
                <c:pt idx="7">
                  <c:v>61.3</c:v>
                </c:pt>
                <c:pt idx="8">
                  <c:v>70.2</c:v>
                </c:pt>
                <c:pt idx="9">
                  <c:v>96.3</c:v>
                </c:pt>
                <c:pt idx="11">
                  <c:v>46.3</c:v>
                </c:pt>
                <c:pt idx="12">
                  <c:v>0.9</c:v>
                </c:pt>
                <c:pt idx="13">
                  <c:v>86.6</c:v>
                </c:pt>
                <c:pt idx="14" formatCode="0.0000">
                  <c:v>1.9E-3</c:v>
                </c:pt>
                <c:pt idx="15">
                  <c:v>5.8</c:v>
                </c:pt>
                <c:pt idx="16">
                  <c:v>0.1</c:v>
                </c:pt>
                <c:pt idx="18">
                  <c:v>132.55954898885241</c:v>
                </c:pt>
                <c:pt idx="19">
                  <c:v>1.2586949733620922</c:v>
                </c:pt>
                <c:pt idx="20">
                  <c:v>23.226702722854029</c:v>
                </c:pt>
              </c:numCache>
            </c:numRef>
          </c:val>
          <c:extLst>
            <c:ext xmlns:c16="http://schemas.microsoft.com/office/drawing/2014/chart" uri="{C3380CC4-5D6E-409C-BE32-E72D297353CC}">
              <c16:uniqueId val="{00000003-FE00-6B41-8A32-3EE0779DB6AB}"/>
            </c:ext>
          </c:extLst>
        </c:ser>
        <c:dLbls>
          <c:showLegendKey val="0"/>
          <c:showVal val="0"/>
          <c:showCatName val="0"/>
          <c:showSerName val="0"/>
          <c:showPercent val="0"/>
          <c:showBubbleSize val="0"/>
        </c:dLbls>
        <c:gapWidth val="219"/>
        <c:overlap val="-27"/>
        <c:axId val="41925439"/>
        <c:axId val="41607039"/>
      </c:barChart>
      <c:catAx>
        <c:axId val="4192543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607039"/>
        <c:crossesAt val="1.0000000000000003E-4"/>
        <c:auto val="1"/>
        <c:lblAlgn val="ctr"/>
        <c:lblOffset val="100"/>
        <c:noMultiLvlLbl val="0"/>
      </c:catAx>
      <c:valAx>
        <c:axId val="41607039"/>
        <c:scaling>
          <c:logBase val="2"/>
          <c:orientation val="minMax"/>
          <c:max val="20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Speedup over CPU (log scale)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925439"/>
        <c:crosses val="autoZero"/>
        <c:crossBetween val="between"/>
        <c:majorUnit val="4"/>
        <c:minorUnit val="4"/>
      </c:valAx>
      <c:spPr>
        <a:noFill/>
        <a:ln>
          <a:solidFill>
            <a:schemeClr val="tx1"/>
          </a:solidFill>
        </a:ln>
        <a:effectLst/>
      </c:spPr>
    </c:plotArea>
    <c:legend>
      <c:legendPos val="t"/>
      <c:layout>
        <c:manualLayout>
          <c:xMode val="edge"/>
          <c:yMode val="edge"/>
          <c:x val="0.12842992551563362"/>
          <c:y val="9.4994949494949521E-3"/>
          <c:w val="0.52368132716049387"/>
          <c:h val="6.41851010101010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567901234568"/>
          <c:y val="7.2466666666666665E-2"/>
          <c:w val="0.84894567901234563"/>
          <c:h val="0.58538282828282828"/>
        </c:manualLayout>
      </c:layout>
      <c:barChart>
        <c:barDir val="col"/>
        <c:grouping val="clustered"/>
        <c:varyColors val="0"/>
        <c:ser>
          <c:idx val="3"/>
          <c:order val="0"/>
          <c:tx>
            <c:strRef>
              <c:f>'2021-06-09'!$F$2</c:f>
              <c:strCache>
                <c:ptCount val="1"/>
                <c:pt idx="0">
                  <c:v>CPU</c:v>
                </c:pt>
              </c:strCache>
            </c:strRef>
          </c:tx>
          <c:spPr>
            <a:solidFill>
              <a:schemeClr val="accent1">
                <a:lumMod val="40000"/>
                <a:lumOff val="60000"/>
              </a:schemeClr>
            </a:solidFill>
            <a:ln>
              <a:solidFill>
                <a:schemeClr val="accent1"/>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'2021-06-09'!$F$3:$F$23</c:f>
              <c:numCache>
                <c:formatCode>0.00</c:formatCode>
                <c:ptCount val="21"/>
                <c:pt idx="0">
                  <c:v>1</c:v>
                </c:pt>
                <c:pt idx="1">
                  <c:v>1</c:v>
                </c:pt>
                <c:pt idx="2">
                  <c:v>1</c:v>
                </c:pt>
                <c:pt idx="3">
                  <c:v>1</c:v>
                </c:pt>
                <c:pt idx="4" formatCode="0.0">
                  <c:v>1</c:v>
                </c:pt>
                <c:pt idx="5" formatCode="0.0">
                  <c:v>1</c:v>
                </c:pt>
                <c:pt idx="6">
                  <c:v>1</c:v>
                </c:pt>
                <c:pt idx="7" formatCode="0.0">
                  <c:v>1</c:v>
                </c:pt>
                <c:pt idx="8" formatCode="0.0">
                  <c:v>1</c:v>
                </c:pt>
                <c:pt idx="9">
                  <c:v>1</c:v>
                </c:pt>
                <c:pt idx="11">
                  <c:v>1</c:v>
                </c:pt>
                <c:pt idx="12">
                  <c:v>1</c:v>
                </c:pt>
                <c:pt idx="13">
                  <c:v>1</c:v>
                </c:pt>
                <c:pt idx="14">
                  <c:v>1</c:v>
                </c:pt>
                <c:pt idx="15">
                  <c:v>1</c:v>
                </c:pt>
                <c:pt idx="16">
                  <c:v>1</c:v>
                </c:pt>
                <c:pt idx="18" formatCode="0.0">
                  <c:v>1</c:v>
                </c:pt>
                <c:pt idx="19" formatCode="0.0">
                  <c:v>1</c:v>
                </c:pt>
                <c:pt idx="20" formatCode="0.0">
                  <c:v>1</c:v>
                </c:pt>
              </c:numCache>
            </c:numRef>
          </c:val>
          <c:extLst>
            <c:ext xmlns:c16="http://schemas.microsoft.com/office/drawing/2014/chart" uri="{C3380CC4-5D6E-409C-BE32-E72D297353CC}">
              <c16:uniqueId val="{00000000-FE00-6B41-8A32-3EE0779DB6AB}"/>
            </c:ext>
          </c:extLst>
        </c:ser>
        <c:ser>
          <c:idx val="0"/>
          <c:order val="1"/>
          <c:tx>
            <c:strRef>
              <c:f>'2021-06-09'!$E$2</c:f>
              <c:strCache>
                <c:ptCount val="1"/>
                <c:pt idx="0">
                  <c:v>GPU</c:v>
                </c:pt>
              </c:strCache>
            </c:strRef>
          </c:tx>
          <c:spPr>
            <a:pattFill prst="wdUpDiag">
              <a:fgClr>
                <a:schemeClr val="accent6">
                  <a:lumMod val="60000"/>
                  <a:lumOff val="40000"/>
                </a:schemeClr>
              </a:fgClr>
              <a:bgClr>
                <a:schemeClr val="accent6">
                  <a:lumMod val="20000"/>
                  <a:lumOff val="80000"/>
                </a:schemeClr>
              </a:bgClr>
            </a:pattFill>
            <a:ln>
              <a:solidFill>
                <a:schemeClr val="accent6"/>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'2021-06-09'!$E$3:$E$23</c:f>
              <c:numCache>
                <c:formatCode>0.0</c:formatCode>
                <c:ptCount val="21"/>
                <c:pt idx="0">
                  <c:v>93.4</c:v>
                </c:pt>
                <c:pt idx="1">
                  <c:v>410.1</c:v>
                </c:pt>
                <c:pt idx="2">
                  <c:v>439.4</c:v>
                </c:pt>
                <c:pt idx="3">
                  <c:v>0.4</c:v>
                </c:pt>
                <c:pt idx="4">
                  <c:v>71.099999999999994</c:v>
                </c:pt>
                <c:pt idx="5">
                  <c:v>71.099999999999994</c:v>
                </c:pt>
                <c:pt idx="6">
                  <c:v>26.1</c:v>
                </c:pt>
                <c:pt idx="7">
                  <c:v>57.6</c:v>
                </c:pt>
                <c:pt idx="8">
                  <c:v>57.6</c:v>
                </c:pt>
                <c:pt idx="9">
                  <c:v>51.3</c:v>
                </c:pt>
                <c:pt idx="11">
                  <c:v>447.2</c:v>
                </c:pt>
                <c:pt idx="12">
                  <c:v>30.7</c:v>
                </c:pt>
                <c:pt idx="13">
                  <c:v>1552.7</c:v>
                </c:pt>
                <c:pt idx="14">
                  <c:v>1.6</c:v>
                </c:pt>
                <c:pt idx="15">
                  <c:v>305</c:v>
                </c:pt>
                <c:pt idx="16">
                  <c:v>68.8</c:v>
                </c:pt>
                <c:pt idx="18">
                  <c:v>52.233589665378666</c:v>
                </c:pt>
                <c:pt idx="19">
                  <c:v>94.577826795981181</c:v>
                </c:pt>
                <c:pt idx="20">
                  <c:v>65.638241188110143</c:v>
                </c:pt>
              </c:numCache>
            </c:numRef>
          </c:val>
          <c:extLst>
            <c:ext xmlns:c16="http://schemas.microsoft.com/office/drawing/2014/chart" uri="{C3380CC4-5D6E-409C-BE32-E72D297353CC}">
              <c16:uniqueId val="{00000001-FE00-6B41-8A32-3EE0779DB6AB}"/>
            </c:ext>
          </c:extLst>
        </c:ser>
        <c:ser>
          <c:idx val="2"/>
          <c:order val="2"/>
          <c:tx>
            <c:strRef>
              <c:f>'2021-06-09'!$C$2</c:f>
              <c:strCache>
                <c:ptCount val="1"/>
                <c:pt idx="0">
                  <c:v>640 DPUs</c:v>
                </c:pt>
              </c:strCache>
            </c:strRef>
          </c:tx>
          <c:spPr>
            <a:solidFill>
              <a:srgbClr val="FFFD78"/>
            </a:solidFill>
            <a:ln>
              <a:solidFill>
                <a:schemeClr val="accent4"/>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'2021-06-09'!$C$3:$C$23</c:f>
              <c:numCache>
                <c:formatCode>0.0</c:formatCode>
                <c:ptCount val="21"/>
                <c:pt idx="0">
                  <c:v>38.6</c:v>
                </c:pt>
                <c:pt idx="1">
                  <c:v>167</c:v>
                </c:pt>
                <c:pt idx="2">
                  <c:v>234.4</c:v>
                </c:pt>
                <c:pt idx="3">
                  <c:v>4.4000000000000004</c:v>
                </c:pt>
                <c:pt idx="4">
                  <c:v>134.4</c:v>
                </c:pt>
                <c:pt idx="5">
                  <c:v>33.6</c:v>
                </c:pt>
                <c:pt idx="6">
                  <c:v>9.1</c:v>
                </c:pt>
                <c:pt idx="7">
                  <c:v>13.5</c:v>
                </c:pt>
                <c:pt idx="8">
                  <c:v>16</c:v>
                </c:pt>
                <c:pt idx="9">
                  <c:v>36.6</c:v>
                </c:pt>
                <c:pt idx="11">
                  <c:v>25.2</c:v>
                </c:pt>
                <c:pt idx="12">
                  <c:v>0.4</c:v>
                </c:pt>
                <c:pt idx="13">
                  <c:v>20.100000000000001</c:v>
                </c:pt>
                <c:pt idx="14" formatCode="0.0000">
                  <c:v>3.6799999999999999E-2</c:v>
                </c:pt>
                <c:pt idx="15">
                  <c:v>5.6</c:v>
                </c:pt>
                <c:pt idx="16">
                  <c:v>0.1</c:v>
                </c:pt>
                <c:pt idx="18">
                  <c:v>34.154102972882662</c:v>
                </c:pt>
                <c:pt idx="19">
                  <c:v>1.2689623569961614</c:v>
                </c:pt>
                <c:pt idx="20">
                  <c:v>10.100450522505204</c:v>
                </c:pt>
              </c:numCache>
            </c:numRef>
          </c:val>
          <c:extLst>
            <c:ext xmlns:c16="http://schemas.microsoft.com/office/drawing/2014/chart" uri="{C3380CC4-5D6E-409C-BE32-E72D297353CC}">
              <c16:uniqueId val="{00000002-FE00-6B41-8A32-3EE0779DB6AB}"/>
            </c:ext>
          </c:extLst>
        </c:ser>
        <c:ser>
          <c:idx val="1"/>
          <c:order val="3"/>
          <c:tx>
            <c:strRef>
              <c:f>'2021-06-09'!$D$2</c:f>
              <c:strCache>
                <c:ptCount val="1"/>
                <c:pt idx="0">
                  <c:v>2556 DPUs</c:v>
                </c:pt>
              </c:strCache>
            </c:strRef>
          </c:tx>
          <c:spPr>
            <a:pattFill prst="wdDnDiag">
              <a:fgClr>
                <a:schemeClr val="accent2"/>
              </a:fgClr>
              <a:bgClr>
                <a:schemeClr val="accent2">
                  <a:lumMod val="40000"/>
                  <a:lumOff val="60000"/>
                </a:schemeClr>
              </a:bgClr>
            </a:pattFill>
            <a:ln>
              <a:solidFill>
                <a:schemeClr val="accent2"/>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'2021-06-09'!$D$3:$D$23</c:f>
              <c:numCache>
                <c:formatCode>0.0</c:formatCode>
                <c:ptCount val="21"/>
                <c:pt idx="0">
                  <c:v>149.1</c:v>
                </c:pt>
                <c:pt idx="1">
                  <c:v>498.2</c:v>
                </c:pt>
                <c:pt idx="2">
                  <c:v>629.5</c:v>
                </c:pt>
                <c:pt idx="3">
                  <c:v>23</c:v>
                </c:pt>
                <c:pt idx="4">
                  <c:v>496.6</c:v>
                </c:pt>
                <c:pt idx="5">
                  <c:v>167.1</c:v>
                </c:pt>
                <c:pt idx="6">
                  <c:v>45.3</c:v>
                </c:pt>
                <c:pt idx="7">
                  <c:v>61.3</c:v>
                </c:pt>
                <c:pt idx="8">
                  <c:v>70.2</c:v>
                </c:pt>
                <c:pt idx="9">
                  <c:v>96.3</c:v>
                </c:pt>
                <c:pt idx="11">
                  <c:v>46.3</c:v>
                </c:pt>
                <c:pt idx="12">
                  <c:v>0.9</c:v>
                </c:pt>
                <c:pt idx="13">
                  <c:v>86.6</c:v>
                </c:pt>
                <c:pt idx="14" formatCode="0.0000">
                  <c:v>1.9E-3</c:v>
                </c:pt>
                <c:pt idx="15">
                  <c:v>5.8</c:v>
                </c:pt>
                <c:pt idx="16">
                  <c:v>0.1</c:v>
                </c:pt>
                <c:pt idx="18">
                  <c:v>132.55954898885241</c:v>
                </c:pt>
                <c:pt idx="19">
                  <c:v>1.2586949733620922</c:v>
                </c:pt>
                <c:pt idx="20">
                  <c:v>23.226702722854029</c:v>
                </c:pt>
              </c:numCache>
            </c:numRef>
          </c:val>
          <c:extLst>
            <c:ext xmlns:c16="http://schemas.microsoft.com/office/drawing/2014/chart" uri="{C3380CC4-5D6E-409C-BE32-E72D297353CC}">
              <c16:uniqueId val="{00000003-FE00-6B41-8A32-3EE0779DB6AB}"/>
            </c:ext>
          </c:extLst>
        </c:ser>
        <c:dLbls>
          <c:showLegendKey val="0"/>
          <c:showVal val="0"/>
          <c:showCatName val="0"/>
          <c:showSerName val="0"/>
          <c:showPercent val="0"/>
          <c:showBubbleSize val="0"/>
        </c:dLbls>
        <c:gapWidth val="219"/>
        <c:overlap val="-27"/>
        <c:axId val="41925439"/>
        <c:axId val="41607039"/>
      </c:barChart>
      <c:catAx>
        <c:axId val="4192543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607039"/>
        <c:crossesAt val="1.0000000000000003E-4"/>
        <c:auto val="1"/>
        <c:lblAlgn val="ctr"/>
        <c:lblOffset val="100"/>
        <c:noMultiLvlLbl val="0"/>
      </c:catAx>
      <c:valAx>
        <c:axId val="41607039"/>
        <c:scaling>
          <c:logBase val="2"/>
          <c:orientation val="minMax"/>
          <c:max val="20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Speedup over CPU (log scale)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925439"/>
        <c:crosses val="autoZero"/>
        <c:crossBetween val="between"/>
        <c:majorUnit val="4"/>
        <c:minorUnit val="4"/>
      </c:valAx>
      <c:spPr>
        <a:noFill/>
        <a:ln>
          <a:solidFill>
            <a:schemeClr val="tx1"/>
          </a:solidFill>
        </a:ln>
        <a:effectLst/>
      </c:spPr>
    </c:plotArea>
    <c:legend>
      <c:legendPos val="t"/>
      <c:layout>
        <c:manualLayout>
          <c:xMode val="edge"/>
          <c:yMode val="edge"/>
          <c:x val="0.12842992551563362"/>
          <c:y val="9.4994949494949521E-3"/>
          <c:w val="0.52368132716049387"/>
          <c:h val="6.41851010101010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0.14141</cdr:x>
      <cdr:y>0.03248</cdr:y>
    </cdr:from>
    <cdr:to>
      <cdr:x>0.42698</cdr:x>
      <cdr:y>0.14518</cdr:y>
    </cdr:to>
    <cdr:sp macro="" textlink="">
      <cdr:nvSpPr>
        <cdr:cNvPr id="2" name="TextBox 1">
          <a:extLst xmlns:a="http://schemas.openxmlformats.org/drawingml/2006/main">
            <a:ext uri="{FF2B5EF4-FFF2-40B4-BE49-F238E27FC236}">
              <a16:creationId xmlns:a16="http://schemas.microsoft.com/office/drawing/2014/main" id="{DF0EF052-1488-F14F-93AC-9A50A084E40B}"/>
            </a:ext>
          </a:extLst>
        </cdr:cNvPr>
        <cdr:cNvSpPr txBox="1"/>
      </cdr:nvSpPr>
      <cdr:spPr>
        <a:xfrm xmlns:a="http://schemas.openxmlformats.org/drawingml/2006/main">
          <a:off x="661793" y="90793"/>
          <a:ext cx="1336465" cy="3149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a:t>(a)</a:t>
          </a:r>
          <a:r>
            <a:rPr lang="en-US" sz="1000" b="1" baseline="0"/>
            <a:t> </a:t>
          </a:r>
          <a:r>
            <a:rPr lang="en-US" sz="1000" b="1"/>
            <a:t>INT32, ADD</a:t>
          </a:r>
          <a:r>
            <a:rPr lang="en-US" sz="1000" b="0"/>
            <a:t> (1 DPU)</a:t>
          </a:r>
        </a:p>
      </cdr:txBody>
    </cdr:sp>
  </cdr:relSizeAnchor>
  <cdr:relSizeAnchor xmlns:cdr="http://schemas.openxmlformats.org/drawingml/2006/chartDrawing">
    <cdr:from>
      <cdr:x>0.03118</cdr:x>
      <cdr:y>0.82039</cdr:y>
    </cdr:from>
    <cdr:to>
      <cdr:x>0.16175</cdr:x>
      <cdr:y>0.88401</cdr:y>
    </cdr:to>
    <cdr:sp macro="" textlink="">
      <cdr:nvSpPr>
        <cdr:cNvPr id="3" name="Rectangle 2">
          <a:extLst xmlns:a="http://schemas.openxmlformats.org/drawingml/2006/main">
            <a:ext uri="{FF2B5EF4-FFF2-40B4-BE49-F238E27FC236}">
              <a16:creationId xmlns:a16="http://schemas.microsoft.com/office/drawing/2014/main" id="{E119D161-B698-C34F-A096-FAD6AC5487BA}"/>
            </a:ext>
          </a:extLst>
        </cdr:cNvPr>
        <cdr:cNvSpPr/>
      </cdr:nvSpPr>
      <cdr:spPr>
        <a:xfrm xmlns:a="http://schemas.openxmlformats.org/drawingml/2006/main" rot="18950358" flipV="1">
          <a:off x="145901" y="2292982"/>
          <a:ext cx="611068" cy="177803"/>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a:p>
      </cdr:txBody>
    </cdr:sp>
  </cdr:relSizeAnchor>
  <cdr:relSizeAnchor xmlns:cdr="http://schemas.openxmlformats.org/drawingml/2006/chartDrawing">
    <cdr:from>
      <cdr:x>0.77363</cdr:x>
      <cdr:y>0.81068</cdr:y>
    </cdr:from>
    <cdr:to>
      <cdr:x>0.86405</cdr:x>
      <cdr:y>0.91162</cdr:y>
    </cdr:to>
    <cdr:sp macro="" textlink="">
      <cdr:nvSpPr>
        <cdr:cNvPr id="4" name="Rectangle 3">
          <a:extLst xmlns:a="http://schemas.openxmlformats.org/drawingml/2006/main">
            <a:ext uri="{FF2B5EF4-FFF2-40B4-BE49-F238E27FC236}">
              <a16:creationId xmlns:a16="http://schemas.microsoft.com/office/drawing/2014/main" id="{6F144DA0-F221-484F-BAE9-E0442D4EF9F4}"/>
            </a:ext>
          </a:extLst>
        </cdr:cNvPr>
        <cdr:cNvSpPr/>
      </cdr:nvSpPr>
      <cdr:spPr>
        <a:xfrm xmlns:a="http://schemas.openxmlformats.org/drawingml/2006/main" rot="18950358">
          <a:off x="3620572" y="2265822"/>
          <a:ext cx="423190" cy="2821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2</a:t>
          </a:r>
        </a:p>
      </cdr:txBody>
    </cdr:sp>
  </cdr:relSizeAnchor>
  <cdr:relSizeAnchor xmlns:cdr="http://schemas.openxmlformats.org/drawingml/2006/chartDrawing">
    <cdr:from>
      <cdr:x>0.7382</cdr:x>
      <cdr:y>0.79928</cdr:y>
    </cdr:from>
    <cdr:to>
      <cdr:x>0.80682</cdr:x>
      <cdr:y>0.89976</cdr:y>
    </cdr:to>
    <cdr:sp macro="" textlink="">
      <cdr:nvSpPr>
        <cdr:cNvPr id="5" name="Rectangle 4">
          <a:extLst xmlns:a="http://schemas.openxmlformats.org/drawingml/2006/main">
            <a:ext uri="{FF2B5EF4-FFF2-40B4-BE49-F238E27FC236}">
              <a16:creationId xmlns:a16="http://schemas.microsoft.com/office/drawing/2014/main" id="{90539433-DDEC-FA4F-A51B-B0E6DAA77E86}"/>
            </a:ext>
          </a:extLst>
        </cdr:cNvPr>
        <cdr:cNvSpPr/>
      </cdr:nvSpPr>
      <cdr:spPr>
        <a:xfrm xmlns:a="http://schemas.openxmlformats.org/drawingml/2006/main" rot="18950358">
          <a:off x="3454760" y="2233983"/>
          <a:ext cx="321176" cy="280832"/>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1</a:t>
          </a:r>
        </a:p>
      </cdr:txBody>
    </cdr:sp>
  </cdr:relSizeAnchor>
  <cdr:relSizeAnchor xmlns:cdr="http://schemas.openxmlformats.org/drawingml/2006/chartDrawing">
    <cdr:from>
      <cdr:x>0.85818</cdr:x>
      <cdr:y>0.81973</cdr:y>
    </cdr:from>
    <cdr:to>
      <cdr:x>0.9687</cdr:x>
      <cdr:y>0.92067</cdr:y>
    </cdr:to>
    <cdr:sp macro="" textlink="">
      <cdr:nvSpPr>
        <cdr:cNvPr id="6" name="Rectangle 5">
          <a:extLst xmlns:a="http://schemas.openxmlformats.org/drawingml/2006/main">
            <a:ext uri="{FF2B5EF4-FFF2-40B4-BE49-F238E27FC236}">
              <a16:creationId xmlns:a16="http://schemas.microsoft.com/office/drawing/2014/main" id="{AFC48ECF-5AC6-D24C-BB45-70F0790CED2B}"/>
            </a:ext>
          </a:extLst>
        </cdr:cNvPr>
        <cdr:cNvSpPr/>
      </cdr:nvSpPr>
      <cdr:spPr>
        <a:xfrm xmlns:a="http://schemas.openxmlformats.org/drawingml/2006/main" rot="18950358">
          <a:off x="4016261" y="2291120"/>
          <a:ext cx="517233" cy="282128"/>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8</a:t>
          </a:r>
        </a:p>
      </cdr:txBody>
    </cdr:sp>
  </cdr:relSizeAnchor>
  <cdr:relSizeAnchor xmlns:cdr="http://schemas.openxmlformats.org/drawingml/2006/chartDrawing">
    <cdr:from>
      <cdr:x>0.83298</cdr:x>
      <cdr:y>0.80474</cdr:y>
    </cdr:from>
    <cdr:to>
      <cdr:x>0.91336</cdr:x>
      <cdr:y>0.90568</cdr:y>
    </cdr:to>
    <cdr:sp macro="" textlink="">
      <cdr:nvSpPr>
        <cdr:cNvPr id="7" name="Rectangle 6">
          <a:extLst xmlns:a="http://schemas.openxmlformats.org/drawingml/2006/main">
            <a:ext uri="{FF2B5EF4-FFF2-40B4-BE49-F238E27FC236}">
              <a16:creationId xmlns:a16="http://schemas.microsoft.com/office/drawing/2014/main" id="{73F0D319-4AF1-664C-8CC7-33ABFD5DB396}"/>
            </a:ext>
          </a:extLst>
        </cdr:cNvPr>
        <cdr:cNvSpPr/>
      </cdr:nvSpPr>
      <cdr:spPr>
        <a:xfrm xmlns:a="http://schemas.openxmlformats.org/drawingml/2006/main" rot="18950358">
          <a:off x="3898357" y="2249224"/>
          <a:ext cx="376169" cy="2821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4</a:t>
          </a:r>
        </a:p>
      </cdr:txBody>
    </cdr:sp>
  </cdr:relSizeAnchor>
</c:userShapes>
</file>

<file path=ppt/drawings/drawing2.xml><?xml version="1.0" encoding="utf-8"?>
<c:userShapes xmlns:c="http://schemas.openxmlformats.org/drawingml/2006/chart">
  <cdr:relSizeAnchor xmlns:cdr="http://schemas.openxmlformats.org/drawingml/2006/chartDrawing">
    <cdr:from>
      <cdr:x>0.85682</cdr:x>
      <cdr:y>0.06781</cdr:y>
    </cdr:from>
    <cdr:to>
      <cdr:x>0.85682</cdr:x>
      <cdr:y>0.65872</cdr:y>
    </cdr:to>
    <cdr:cxnSp macro="">
      <cdr:nvCxnSpPr>
        <cdr:cNvPr id="2" name="Straight Connector 1">
          <a:extLst xmlns:a="http://schemas.openxmlformats.org/drawingml/2006/main">
            <a:ext uri="{FF2B5EF4-FFF2-40B4-BE49-F238E27FC236}">
              <a16:creationId xmlns:a16="http://schemas.microsoft.com/office/drawing/2014/main" id="{00F891FD-3D50-6D40-9596-4076114A2B91}"/>
            </a:ext>
          </a:extLst>
        </cdr:cNvPr>
        <cdr:cNvCxnSpPr/>
      </cdr:nvCxnSpPr>
      <cdr:spPr>
        <a:xfrm xmlns:a="http://schemas.openxmlformats.org/drawingml/2006/main" flipV="1">
          <a:off x="7439172" y="268543"/>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0.12309</cdr:x>
      <cdr:y>0.37843</cdr:y>
    </cdr:from>
    <cdr:to>
      <cdr:x>0.97907</cdr:x>
      <cdr:y>0.37843</cdr:y>
    </cdr:to>
    <cdr:cxnSp macro="">
      <cdr:nvCxnSpPr>
        <cdr:cNvPr id="4" name="Straight Connector 3">
          <a:extLst xmlns:a="http://schemas.openxmlformats.org/drawingml/2006/main">
            <a:ext uri="{FF2B5EF4-FFF2-40B4-BE49-F238E27FC236}">
              <a16:creationId xmlns:a16="http://schemas.microsoft.com/office/drawing/2014/main" id="{98DB0197-3862-8946-9922-BE04C1B1B1F6}"/>
            </a:ext>
          </a:extLst>
        </cdr:cNvPr>
        <cdr:cNvCxnSpPr/>
      </cdr:nvCxnSpPr>
      <cdr:spPr>
        <a:xfrm xmlns:a="http://schemas.openxmlformats.org/drawingml/2006/main">
          <a:off x="1068751" y="1498596"/>
          <a:ext cx="7431903"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0.57408</cdr:x>
      <cdr:y>0.06834</cdr:y>
    </cdr:from>
    <cdr:to>
      <cdr:x>0.57408</cdr:x>
      <cdr:y>0.65925</cdr:y>
    </cdr:to>
    <cdr:cxnSp macro="">
      <cdr:nvCxnSpPr>
        <cdr:cNvPr id="7" name="Straight Connector 6">
          <a:extLst xmlns:a="http://schemas.openxmlformats.org/drawingml/2006/main">
            <a:ext uri="{FF2B5EF4-FFF2-40B4-BE49-F238E27FC236}">
              <a16:creationId xmlns:a16="http://schemas.microsoft.com/office/drawing/2014/main" id="{A4C5590F-F1DC-E649-BD5E-160ACE05BF26}"/>
            </a:ext>
          </a:extLst>
        </cdr:cNvPr>
        <cdr:cNvCxnSpPr/>
      </cdr:nvCxnSpPr>
      <cdr:spPr>
        <a:xfrm xmlns:a="http://schemas.openxmlformats.org/drawingml/2006/main" flipV="1">
          <a:off x="4984350" y="270642"/>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0.86628</cdr:x>
      <cdr:y>0.68505</cdr:y>
    </cdr:from>
    <cdr:to>
      <cdr:x>0.89022</cdr:x>
      <cdr:y>0.90751</cdr:y>
    </cdr:to>
    <cdr:sp macro="" textlink="">
      <cdr:nvSpPr>
        <cdr:cNvPr id="5" name="TextBox 2">
          <a:extLst xmlns:a="http://schemas.openxmlformats.org/drawingml/2006/main">
            <a:ext uri="{FF2B5EF4-FFF2-40B4-BE49-F238E27FC236}">
              <a16:creationId xmlns:a16="http://schemas.microsoft.com/office/drawing/2014/main" id="{EB943F8D-E402-6A4C-A99D-66736CC995CA}"/>
            </a:ext>
          </a:extLst>
        </cdr:cNvPr>
        <cdr:cNvSpPr txBox="1"/>
      </cdr:nvSpPr>
      <cdr:spPr>
        <a:xfrm xmlns:a="http://schemas.openxmlformats.org/drawingml/2006/main" rot="16200000">
          <a:off x="7480727" y="2924259"/>
          <a:ext cx="847045"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(1)</a:t>
          </a:r>
          <a:endParaRPr lang="en-US" sz="1400" b="1" dirty="0"/>
        </a:p>
      </cdr:txBody>
    </cdr:sp>
  </cdr:relSizeAnchor>
  <cdr:relSizeAnchor xmlns:cdr="http://schemas.openxmlformats.org/drawingml/2006/chartDrawing">
    <cdr:from>
      <cdr:x>0.90658</cdr:x>
      <cdr:y>0.67933</cdr:y>
    </cdr:from>
    <cdr:to>
      <cdr:x>0.93051</cdr:x>
      <cdr:y>0.90508</cdr:y>
    </cdr:to>
    <cdr:sp macro="" textlink="">
      <cdr:nvSpPr>
        <cdr:cNvPr id="6"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7837108" y="2908747"/>
          <a:ext cx="859594"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(2)</a:t>
          </a:r>
          <a:endParaRPr lang="en-US" sz="1400" b="1" dirty="0"/>
        </a:p>
      </cdr:txBody>
    </cdr:sp>
  </cdr:relSizeAnchor>
  <cdr:relSizeAnchor xmlns:cdr="http://schemas.openxmlformats.org/drawingml/2006/chartDrawing">
    <cdr:from>
      <cdr:x>0.94666</cdr:x>
      <cdr:y>0.68284</cdr:y>
    </cdr:from>
    <cdr:to>
      <cdr:x>0.9706</cdr:x>
      <cdr:y>0.84686</cdr:y>
    </cdr:to>
    <cdr:sp macro="" textlink="">
      <cdr:nvSpPr>
        <cdr:cNvPr id="8"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8315417" y="2804597"/>
          <a:ext cx="624552"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p>
      </cdr:txBody>
    </cdr:sp>
  </cdr:relSizeAnchor>
  <cdr:relSizeAnchor xmlns:cdr="http://schemas.openxmlformats.org/drawingml/2006/chartDrawing">
    <cdr:from>
      <cdr:x>0.21822</cdr:x>
      <cdr:y>0.93382</cdr:y>
    </cdr:from>
    <cdr:to>
      <cdr:x>0.48622</cdr:x>
      <cdr:y>1</cdr:y>
    </cdr:to>
    <cdr:sp macro="" textlink="">
      <cdr:nvSpPr>
        <cdr:cNvPr id="9" name="TextBox 2">
          <a:extLst xmlns:a="http://schemas.openxmlformats.org/drawingml/2006/main">
            <a:ext uri="{FF2B5EF4-FFF2-40B4-BE49-F238E27FC236}">
              <a16:creationId xmlns:a16="http://schemas.microsoft.com/office/drawing/2014/main" id="{FEB5A6DD-9CB5-3547-8E28-885598E7524D}"/>
            </a:ext>
          </a:extLst>
        </cdr:cNvPr>
        <cdr:cNvSpPr txBox="1"/>
      </cdr:nvSpPr>
      <cdr:spPr>
        <a:xfrm xmlns:a="http://schemas.openxmlformats.org/drawingml/2006/main">
          <a:off x="1963996" y="3555690"/>
          <a:ext cx="2412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More PIM-suitable workloads (1)</a:t>
          </a:r>
        </a:p>
      </cdr:txBody>
    </cdr:sp>
  </cdr:relSizeAnchor>
  <cdr:relSizeAnchor xmlns:cdr="http://schemas.openxmlformats.org/drawingml/2006/chartDrawing">
    <cdr:from>
      <cdr:x>0.58832</cdr:x>
      <cdr:y>0.93382</cdr:y>
    </cdr:from>
    <cdr:to>
      <cdr:x>0.84832</cdr:x>
      <cdr:y>1</cdr:y>
    </cdr:to>
    <cdr:sp macro="" textlink="">
      <cdr:nvSpPr>
        <cdr:cNvPr id="10" name="TextBox 2">
          <a:extLst xmlns:a="http://schemas.openxmlformats.org/drawingml/2006/main">
            <a:ext uri="{FF2B5EF4-FFF2-40B4-BE49-F238E27FC236}">
              <a16:creationId xmlns:a16="http://schemas.microsoft.com/office/drawing/2014/main" id="{056654C3-77F1-084E-B3E8-E9FA3F33CD62}"/>
            </a:ext>
          </a:extLst>
        </cdr:cNvPr>
        <cdr:cNvSpPr txBox="1"/>
      </cdr:nvSpPr>
      <cdr:spPr>
        <a:xfrm xmlns:a="http://schemas.openxmlformats.org/drawingml/2006/main">
          <a:off x="5294896" y="3555690"/>
          <a:ext cx="2340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Less PIM-suitable workloads (2)</a:t>
          </a:r>
        </a:p>
      </cdr:txBody>
    </cdr:sp>
  </cdr:relSizeAnchor>
</c:userShapes>
</file>

<file path=ppt/drawings/drawing3.xml><?xml version="1.0" encoding="utf-8"?>
<c:userShapes xmlns:c="http://schemas.openxmlformats.org/drawingml/2006/chart">
  <cdr:relSizeAnchor xmlns:cdr="http://schemas.openxmlformats.org/drawingml/2006/chartDrawing">
    <cdr:from>
      <cdr:x>0.85682</cdr:x>
      <cdr:y>0.06781</cdr:y>
    </cdr:from>
    <cdr:to>
      <cdr:x>0.85682</cdr:x>
      <cdr:y>0.65872</cdr:y>
    </cdr:to>
    <cdr:cxnSp macro="">
      <cdr:nvCxnSpPr>
        <cdr:cNvPr id="2" name="Straight Connector 1">
          <a:extLst xmlns:a="http://schemas.openxmlformats.org/drawingml/2006/main">
            <a:ext uri="{FF2B5EF4-FFF2-40B4-BE49-F238E27FC236}">
              <a16:creationId xmlns:a16="http://schemas.microsoft.com/office/drawing/2014/main" id="{00F891FD-3D50-6D40-9596-4076114A2B91}"/>
            </a:ext>
          </a:extLst>
        </cdr:cNvPr>
        <cdr:cNvCxnSpPr/>
      </cdr:nvCxnSpPr>
      <cdr:spPr>
        <a:xfrm xmlns:a="http://schemas.openxmlformats.org/drawingml/2006/main" flipV="1">
          <a:off x="7439172" y="268543"/>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0.12309</cdr:x>
      <cdr:y>0.37843</cdr:y>
    </cdr:from>
    <cdr:to>
      <cdr:x>0.97907</cdr:x>
      <cdr:y>0.37843</cdr:y>
    </cdr:to>
    <cdr:cxnSp macro="">
      <cdr:nvCxnSpPr>
        <cdr:cNvPr id="4" name="Straight Connector 3">
          <a:extLst xmlns:a="http://schemas.openxmlformats.org/drawingml/2006/main">
            <a:ext uri="{FF2B5EF4-FFF2-40B4-BE49-F238E27FC236}">
              <a16:creationId xmlns:a16="http://schemas.microsoft.com/office/drawing/2014/main" id="{98DB0197-3862-8946-9922-BE04C1B1B1F6}"/>
            </a:ext>
          </a:extLst>
        </cdr:cNvPr>
        <cdr:cNvCxnSpPr/>
      </cdr:nvCxnSpPr>
      <cdr:spPr>
        <a:xfrm xmlns:a="http://schemas.openxmlformats.org/drawingml/2006/main">
          <a:off x="1068751" y="1498596"/>
          <a:ext cx="7431903"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0.57408</cdr:x>
      <cdr:y>0.06834</cdr:y>
    </cdr:from>
    <cdr:to>
      <cdr:x>0.57408</cdr:x>
      <cdr:y>0.65925</cdr:y>
    </cdr:to>
    <cdr:cxnSp macro="">
      <cdr:nvCxnSpPr>
        <cdr:cNvPr id="7" name="Straight Connector 6">
          <a:extLst xmlns:a="http://schemas.openxmlformats.org/drawingml/2006/main">
            <a:ext uri="{FF2B5EF4-FFF2-40B4-BE49-F238E27FC236}">
              <a16:creationId xmlns:a16="http://schemas.microsoft.com/office/drawing/2014/main" id="{A4C5590F-F1DC-E649-BD5E-160ACE05BF26}"/>
            </a:ext>
          </a:extLst>
        </cdr:cNvPr>
        <cdr:cNvCxnSpPr/>
      </cdr:nvCxnSpPr>
      <cdr:spPr>
        <a:xfrm xmlns:a="http://schemas.openxmlformats.org/drawingml/2006/main" flipV="1">
          <a:off x="4984350" y="270642"/>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0.86628</cdr:x>
      <cdr:y>0.68505</cdr:y>
    </cdr:from>
    <cdr:to>
      <cdr:x>0.89022</cdr:x>
      <cdr:y>0.90751</cdr:y>
    </cdr:to>
    <cdr:sp macro="" textlink="">
      <cdr:nvSpPr>
        <cdr:cNvPr id="5" name="TextBox 2">
          <a:extLst xmlns:a="http://schemas.openxmlformats.org/drawingml/2006/main">
            <a:ext uri="{FF2B5EF4-FFF2-40B4-BE49-F238E27FC236}">
              <a16:creationId xmlns:a16="http://schemas.microsoft.com/office/drawing/2014/main" id="{EB943F8D-E402-6A4C-A99D-66736CC995CA}"/>
            </a:ext>
          </a:extLst>
        </cdr:cNvPr>
        <cdr:cNvSpPr txBox="1"/>
      </cdr:nvSpPr>
      <cdr:spPr>
        <a:xfrm xmlns:a="http://schemas.openxmlformats.org/drawingml/2006/main" rot="16200000">
          <a:off x="7480727" y="2924259"/>
          <a:ext cx="847045"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(1)</a:t>
          </a:r>
          <a:endParaRPr lang="en-US" sz="1400" b="1" dirty="0"/>
        </a:p>
      </cdr:txBody>
    </cdr:sp>
  </cdr:relSizeAnchor>
  <cdr:relSizeAnchor xmlns:cdr="http://schemas.openxmlformats.org/drawingml/2006/chartDrawing">
    <cdr:from>
      <cdr:x>0.90658</cdr:x>
      <cdr:y>0.67933</cdr:y>
    </cdr:from>
    <cdr:to>
      <cdr:x>0.93051</cdr:x>
      <cdr:y>0.90508</cdr:y>
    </cdr:to>
    <cdr:sp macro="" textlink="">
      <cdr:nvSpPr>
        <cdr:cNvPr id="6"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7837108" y="2908747"/>
          <a:ext cx="859594"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(2)</a:t>
          </a:r>
          <a:endParaRPr lang="en-US" sz="1400" b="1" dirty="0"/>
        </a:p>
      </cdr:txBody>
    </cdr:sp>
  </cdr:relSizeAnchor>
  <cdr:relSizeAnchor xmlns:cdr="http://schemas.openxmlformats.org/drawingml/2006/chartDrawing">
    <cdr:from>
      <cdr:x>0.94666</cdr:x>
      <cdr:y>0.68284</cdr:y>
    </cdr:from>
    <cdr:to>
      <cdr:x>0.9706</cdr:x>
      <cdr:y>0.84686</cdr:y>
    </cdr:to>
    <cdr:sp macro="" textlink="">
      <cdr:nvSpPr>
        <cdr:cNvPr id="8"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8315417" y="2804597"/>
          <a:ext cx="624552"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p>
      </cdr:txBody>
    </cdr:sp>
  </cdr:relSizeAnchor>
  <cdr:relSizeAnchor xmlns:cdr="http://schemas.openxmlformats.org/drawingml/2006/chartDrawing">
    <cdr:from>
      <cdr:x>0.21822</cdr:x>
      <cdr:y>0.93382</cdr:y>
    </cdr:from>
    <cdr:to>
      <cdr:x>0.48622</cdr:x>
      <cdr:y>1</cdr:y>
    </cdr:to>
    <cdr:sp macro="" textlink="">
      <cdr:nvSpPr>
        <cdr:cNvPr id="9" name="TextBox 2">
          <a:extLst xmlns:a="http://schemas.openxmlformats.org/drawingml/2006/main">
            <a:ext uri="{FF2B5EF4-FFF2-40B4-BE49-F238E27FC236}">
              <a16:creationId xmlns:a16="http://schemas.microsoft.com/office/drawing/2014/main" id="{FEB5A6DD-9CB5-3547-8E28-885598E7524D}"/>
            </a:ext>
          </a:extLst>
        </cdr:cNvPr>
        <cdr:cNvSpPr txBox="1"/>
      </cdr:nvSpPr>
      <cdr:spPr>
        <a:xfrm xmlns:a="http://schemas.openxmlformats.org/drawingml/2006/main">
          <a:off x="1963996" y="3555690"/>
          <a:ext cx="2412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More PIM-suitable workloads (1)</a:t>
          </a:r>
        </a:p>
      </cdr:txBody>
    </cdr:sp>
  </cdr:relSizeAnchor>
  <cdr:relSizeAnchor xmlns:cdr="http://schemas.openxmlformats.org/drawingml/2006/chartDrawing">
    <cdr:from>
      <cdr:x>0.58832</cdr:x>
      <cdr:y>0.93382</cdr:y>
    </cdr:from>
    <cdr:to>
      <cdr:x>0.84832</cdr:x>
      <cdr:y>1</cdr:y>
    </cdr:to>
    <cdr:sp macro="" textlink="">
      <cdr:nvSpPr>
        <cdr:cNvPr id="10" name="TextBox 2">
          <a:extLst xmlns:a="http://schemas.openxmlformats.org/drawingml/2006/main">
            <a:ext uri="{FF2B5EF4-FFF2-40B4-BE49-F238E27FC236}">
              <a16:creationId xmlns:a16="http://schemas.microsoft.com/office/drawing/2014/main" id="{056654C3-77F1-084E-B3E8-E9FA3F33CD62}"/>
            </a:ext>
          </a:extLst>
        </cdr:cNvPr>
        <cdr:cNvSpPr txBox="1"/>
      </cdr:nvSpPr>
      <cdr:spPr>
        <a:xfrm xmlns:a="http://schemas.openxmlformats.org/drawingml/2006/main">
          <a:off x="5294896" y="3555690"/>
          <a:ext cx="2340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Less PIM-suitable workloads (2)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9/30/21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9/30/21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55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First, I will give an overview of this work. </a:t>
            </a:r>
          </a:p>
          <a:p>
            <a:endParaRPr lang="en-US" dirty="0"/>
          </a:p>
          <a:p>
            <a:r>
              <a:rPr lang="en-US" dirty="0"/>
              <a:t>[CLICK] In this work, we extensively analyze 24 edge NN models from Google while running inference on the Google Edge TPU accelerator for various types of NN models </a:t>
            </a:r>
          </a:p>
          <a:p>
            <a:endParaRPr lang="en-US" dirty="0"/>
          </a:p>
          <a:p>
            <a:r>
              <a:rPr lang="en-US" dirty="0"/>
              <a:t>[CLICK] We identify that while running NN inference, the accelerator suffers from three main challenges </a:t>
            </a:r>
          </a:p>
          <a:p>
            <a:endParaRPr lang="en-US" dirty="0"/>
          </a:p>
          <a:p>
            <a:r>
              <a:rPr lang="en-US" dirty="0"/>
              <a:t>[CLICK] it operates significantly below its peak throughput </a:t>
            </a:r>
          </a:p>
          <a:p>
            <a:endParaRPr lang="en-US" dirty="0"/>
          </a:p>
          <a:p>
            <a:r>
              <a:rPr lang="en-US" dirty="0"/>
              <a:t>[CLICK] it operates significantly below its theorical peak energy efficiency </a:t>
            </a:r>
          </a:p>
          <a:p>
            <a:endParaRPr lang="en-US" dirty="0"/>
          </a:p>
          <a:p>
            <a:r>
              <a:rPr lang="en-US" dirty="0"/>
              <a:t>[CLICK] and its memory system is not efficient </a:t>
            </a:r>
          </a:p>
          <a:p>
            <a:endParaRPr lang="en-US" dirty="0"/>
          </a:p>
          <a:p>
            <a:r>
              <a:rPr lang="en-US" dirty="0"/>
              <a:t>[CLICK] Our analysis leads to the key insight that these challenges arrive due to the monolithic one-size-fit-all design of the accelerators, which does not account for heterogeneity across different NN layers </a:t>
            </a:r>
          </a:p>
          <a:p>
            <a:endParaRPr lang="en-US" dirty="0"/>
          </a:p>
          <a:p>
            <a:r>
              <a:rPr lang="en-US" dirty="0"/>
              <a:t>[CLICK] To solve this issue, we propose Mensa, a framework that maps the execution of a particular NN layer to its most appropriate hardware accelerator </a:t>
            </a:r>
          </a:p>
          <a:p>
            <a:endParaRPr lang="en-US" dirty="0"/>
          </a:p>
          <a:p>
            <a:r>
              <a:rPr lang="en-US" dirty="0"/>
              <a:t>[CLICK] We extensively evaluate Mensa for Google NN models and we observe that it improves performance and energy efficiency by 3.0x and 3.1x compared to the baseline Edge TPU accelerator while reducing area and cost across 24 edge ML models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8107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ahoma" panose="020B0604030504040204" pitchFamily="34" charset="0"/>
                <a:ea typeface="Tahoma" panose="020B0604030504040204" pitchFamily="34" charset="0"/>
                <a:cs typeface="Tahoma" panose="020B0604030504040204" pitchFamily="34" charset="0"/>
              </a:rPr>
              <a:t>can provide tremendous gains in terms of </a:t>
            </a: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t>performance</a:t>
            </a:r>
            <a:r>
              <a:rPr lang="en-US" sz="1200" dirty="0">
                <a:latin typeface="Tahoma" panose="020B0604030504040204" pitchFamily="34" charset="0"/>
                <a:ea typeface="Tahoma" panose="020B0604030504040204" pitchFamily="34" charset="0"/>
                <a:cs typeface="Tahoma" panose="020B0604030504040204" pitchFamily="34" charset="0"/>
              </a:rPr>
              <a:t> and  </a:t>
            </a:r>
            <a:r>
              <a:rPr lang="en-US" sz="1200" b="1" dirty="0">
                <a:solidFill>
                  <a:srgbClr val="FF0000"/>
                </a:solidFill>
                <a:latin typeface="Tahoma" panose="020B0604030504040204" pitchFamily="34" charset="0"/>
                <a:ea typeface="Tahoma" panose="020B0604030504040204" pitchFamily="34" charset="0"/>
                <a:cs typeface="Tahoma" panose="020B0604030504040204" pitchFamily="34" charset="0"/>
              </a:rPr>
              <a:t>energy efficiency</a:t>
            </a: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1228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
            </a:r>
            <a:r>
              <a:rPr lang="en-CH" dirty="0"/>
              <a:t>e provide many more results and insights in our 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CH" dirty="0"/>
              <a:t>nd we also  opensource designs on our github page.</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631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encourage you to read our IEEE Micro and FPL papers.</a:t>
            </a:r>
            <a:endParaRPr lang="en-GB" sz="800" b="1" dirty="0">
              <a:solidFill>
                <a:srgbClr val="0D1F6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14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7022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40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The main conclusion of our analysis is that the key components of the Edge TPU are oblivious to the layer heterogeneity of different NN models and even within a single NN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The monolithic design approach of the edge TPU leads to inefficiency and resources under-utilization, since the accelerator design over-</a:t>
            </a:r>
            <a:r>
              <a:rPr lang="en-US" dirty="0" err="1"/>
              <a:t>provised</a:t>
            </a:r>
            <a:r>
              <a:rPr lang="en-US" dirty="0"/>
              <a:t> the size of the PE array and on-chip buffer, while assuming a rigid dataflow and fixed off-chip memory bandwidth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leading to the three accelerator challenges related to performance, energy and memory we identified in our analysis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407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Based on our analysis and insights, the goal of our work is to design an edge NN accelerator that can efficiently run inference across a varying number of different models and layers.</a:t>
            </a:r>
          </a:p>
          <a:p>
            <a:endParaRPr lang="en-US" dirty="0"/>
          </a:p>
          <a:p>
            <a:r>
              <a:rPr lang="en-US" dirty="0"/>
              <a:t>[CLICK] To this end, instead of designing a one-size-fit-all monolithic accelerator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propose Mensa,  a new acceleration framework for NN inference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68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goal of Mensa’s software runtime scheduler is to identify which accelerator each layer in an NN model should run on. It works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scheduler gets a NN model as an input.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It also has two other pieces of information: (1) the characteristics of each layer; and (2) the key characteristics  of the available  hardware accelerators.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 I will show next, different layers tend to group into a smaller set of layer families with sharing key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In this way we can have a small pool of edge accelerators where each accelerator caters to a specific family of layers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We collect the characteristics of the accelerators and layers once prior to inference execution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[CLICK] With all this information, the scheduler generates a per-layer mapping between layers and accelerators by utilizing a mapping heuristic.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a:r>
            <a:r>
              <a:rPr lang="en-US" dirty="0"/>
              <a:t>We invite you to check our paper for more details about our scheduling heuristics.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095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50000"/>
                  </a:schemeClr>
                </a:solidFill>
                <a:latin typeface="Palatino Linotype" panose="02040502050505030304" pitchFamily="18" charset="0"/>
              </a:rPr>
              <a:t>Today </a:t>
            </a:r>
            <a:r>
              <a:rPr lang="en-US" sz="1200" b="1" dirty="0" err="1">
                <a:solidFill>
                  <a:schemeClr val="accent1">
                    <a:lumMod val="50000"/>
                  </a:schemeClr>
                </a:solidFill>
                <a:latin typeface="Palatino Linotype" panose="02040502050505030304" pitchFamily="18" charset="0"/>
              </a:rPr>
              <a:t>Giray</a:t>
            </a:r>
            <a:r>
              <a:rPr lang="en-US" sz="1200" b="1" dirty="0">
                <a:solidFill>
                  <a:schemeClr val="accent1">
                    <a:lumMod val="50000"/>
                  </a:schemeClr>
                </a:solidFill>
                <a:latin typeface="Palatino Linotype" panose="02040502050505030304" pitchFamily="18" charset="0"/>
              </a:rPr>
              <a:t> and I  I will present Charon, a specialized near-memory architecture to accelerate garbage collection. This paper was presented in MICRO 2019. </a:t>
            </a:r>
            <a:endParaRPr lang="en-CH" sz="1200" b="1"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91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835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latin typeface="Nunito"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54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dirty="0">
              <a:solidFill>
                <a:schemeClr val="tx1"/>
              </a:solidFill>
              <a:effectLst/>
              <a:latin typeface="Nunito" pitchFamily="2" charset="77"/>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69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E170B-F3DD-2444-9313-30B484567F70}" type="slidenum">
              <a:rPr kumimoji="0" lang="en-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154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753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88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684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172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6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16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54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09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68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15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51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898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56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069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799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 I’m Geraldo, a PhD Student under the supervision of professor </a:t>
            </a:r>
            <a:r>
              <a:rPr lang="en-US" baseline="0" dirty="0" err="1"/>
              <a:t>Multu</a:t>
            </a:r>
            <a:r>
              <a:rPr lang="en-US" baseline="0" dirty="0"/>
              <a:t> at ETH Zurich and I’ll be talking about our work </a:t>
            </a:r>
            <a:r>
              <a:rPr lang="en-US" sz="1200" dirty="0">
                <a:solidFill>
                  <a:schemeClr val="bg1">
                    <a:lumMod val="95000"/>
                  </a:schemeClr>
                </a:solidFill>
                <a:latin typeface="Cambria" panose="02040503050406030204" pitchFamily="18" charset="0"/>
              </a:rPr>
              <a:t>DAMOV: A New Methodology and Benchmark Suite for Evaluating Data Movement Bottlenecks.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95000"/>
                </a:schemeClr>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95000"/>
                  </a:schemeClr>
                </a:solidFill>
                <a:latin typeface="Cambria" panose="02040503050406030204" pitchFamily="18" charset="0"/>
              </a:rPr>
              <a:t>[NEXT]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lumMod val="95000"/>
                </a:schemeClr>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lumMod val="95000"/>
                </a:schemeClr>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5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350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0" baseline="0" dirty="0"/>
              <a:t>First, I will give a glance of what this talk is about.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It is known that data movement is a major bottleneck in modern systems. However, it is unclear how we can identify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0" baseline="0" dirty="0"/>
              <a:t>[CLICK]  the different sources that lead to a data movement bottleneck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and the most suitable data movement mitigation technique, as for example, traditional compute-centric techniques as data caching and prefetching, and memory-centric techniques as near-data processing, for a given data movement bottleneck</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Therefore, the goal of our work is twofold </a:t>
            </a:r>
          </a:p>
          <a:p>
            <a:endParaRPr lang="en-US" b="0" baseline="0" dirty="0"/>
          </a:p>
          <a:p>
            <a:r>
              <a:rPr lang="en-US" b="0" baseline="0" dirty="0"/>
              <a:t>[CLICK] First, we aim to design a methodology that can systematically identify different sources of data movement bottlenecks in a system and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Second, we aim to compare the suitability of compute-centric and memory-centric data movement mitigation techniques for different data movement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To do so, we perform a large-scale application characterization in order to identify key metrics that can reveal a particular source of data movement bottleneck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From such characterization, we draw four key contributions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Our first contribution is our large-scale experimental  workload characterization of 77K functions from across 345 different applications from varying domains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Second, we develop and validate a systematic methodology that cluster workloads into six different classes of data movement bottlenecks using four key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also analyze how each one of the six classes of data movement bottlenecks correlates with three different data movement mitigation techniques, including near-data processing architectures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 [CLICK] Third, by applying our new methodology over a wide-range of workloads, we develop DAMOV, a open-source benchmark suite with 144 application functions that target the study of data movement related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Fourth, we showcase how DAMOV can aid the study of open research problems with four case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We public release and open-source DAMOV in our </a:t>
            </a:r>
            <a:r>
              <a:rPr lang="en-US" b="0" baseline="0" dirty="0" err="1"/>
              <a:t>github</a:t>
            </a:r>
            <a:r>
              <a:rPr lang="en-US" b="0" baseline="0" dirty="0"/>
              <a:t>, with the hope it can enables </a:t>
            </a:r>
            <a:r>
              <a:rPr lang="en-US" b="0" dirty="0"/>
              <a:t>further studies and research on hardware and software solutions for data movement bottlenecks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67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Near-data processing in not a new idea. In fact, the idea of near-data processing architectures has been around for at least five decades. However, only recently industry has introduced the first NDP architectures</a:t>
            </a:r>
          </a:p>
          <a:p>
            <a:endParaRPr lang="en-US" dirty="0"/>
          </a:p>
          <a:p>
            <a:r>
              <a:rPr lang="en-US" dirty="0"/>
              <a:t>[CLICK]  For example, the UPMEM architecture designed by the company of same name.</a:t>
            </a:r>
          </a:p>
          <a:p>
            <a:endParaRPr lang="en-US" dirty="0"/>
          </a:p>
          <a:p>
            <a:r>
              <a:rPr lang="en-US" dirty="0"/>
              <a:t>[CLICK] integrates a large number of simple CPUs nearby DRAM chips, targeting general-purpose computing </a:t>
            </a:r>
          </a:p>
          <a:p>
            <a:endParaRPr lang="en-US" dirty="0"/>
          </a:p>
          <a:p>
            <a:r>
              <a:rPr lang="en-US" dirty="0"/>
              <a:t>[CLICK] The UPMEM architecture can provide a compute throughput of around 0.9 TOPS</a:t>
            </a:r>
          </a:p>
          <a:p>
            <a:endParaRPr lang="en-US" dirty="0"/>
          </a:p>
          <a:p>
            <a:r>
              <a:rPr lang="en-US" dirty="0"/>
              <a:t>[CLICK] Another example, Samsung recently introduced the FIMDRAM architecture</a:t>
            </a:r>
          </a:p>
          <a:p>
            <a:endParaRPr lang="en-US" dirty="0"/>
          </a:p>
          <a:p>
            <a:r>
              <a:rPr lang="en-US" dirty="0"/>
              <a:t>[CLICK] which integrates processing elements nearby DRAM banks, which aims to accelerate neural networks.</a:t>
            </a:r>
          </a:p>
          <a:p>
            <a:endParaRPr lang="en-US" dirty="0"/>
          </a:p>
          <a:p>
            <a:r>
              <a:rPr lang="en-US" dirty="0"/>
              <a:t>[CLICK] The FIMDRAM architecture can provide up to 1.2 TFLOPS of compute throughput.</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842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[CLICK] Many recent works explore how NDP can benefit various application domains like</a:t>
            </a:r>
          </a:p>
          <a:p>
            <a:endParaRPr lang="en-US" dirty="0"/>
          </a:p>
          <a:p>
            <a:r>
              <a:rPr lang="en-US" dirty="0"/>
              <a:t>[CLICK] Graph processing,</a:t>
            </a:r>
          </a:p>
          <a:p>
            <a:r>
              <a:rPr lang="en-US" dirty="0"/>
              <a:t>[CLICK] mobile consumer workloads </a:t>
            </a:r>
          </a:p>
          <a:p>
            <a:r>
              <a:rPr lang="en-US" dirty="0"/>
              <a:t>[CLICK] neural networks </a:t>
            </a:r>
          </a:p>
          <a:p>
            <a:r>
              <a:rPr lang="en-US" dirty="0"/>
              <a:t>[CLICK] DNA sequence mapping  </a:t>
            </a:r>
          </a:p>
          <a:p>
            <a:r>
              <a:rPr lang="en-US" dirty="0"/>
              <a:t>[CLICK] Databases</a:t>
            </a:r>
          </a:p>
          <a:p>
            <a:r>
              <a:rPr lang="en-US" dirty="0"/>
              <a:t>[CLICK] Time series analysis</a:t>
            </a:r>
          </a:p>
          <a:p>
            <a:r>
              <a:rPr lang="en-US" dirty="0"/>
              <a:t>[CLICK]  and more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527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develop a new workload characterization methodology to analyze </a:t>
            </a:r>
          </a:p>
          <a:p>
            <a:endParaRPr lang="en-US" dirty="0"/>
          </a:p>
          <a:p>
            <a:r>
              <a:rPr lang="en-US" dirty="0"/>
              <a:t>[CLICK] data movement bottlenecks and </a:t>
            </a:r>
          </a:p>
          <a:p>
            <a:endParaRPr lang="en-US" dirty="0"/>
          </a:p>
          <a:p>
            <a:r>
              <a:rPr lang="en-US" dirty="0"/>
              <a:t>[CLICK] the suitability of different data movement mitigation mechanisms for these bottlenecks</a:t>
            </a:r>
          </a:p>
          <a:p>
            <a:endParaRPr lang="en-US" dirty="0"/>
          </a:p>
          <a:p>
            <a:r>
              <a:rPr lang="en-US" dirty="0"/>
              <a:t>[CLICK] We use two main profiling strategies to gather key metrics from applications</a:t>
            </a:r>
          </a:p>
          <a:p>
            <a:endParaRPr lang="en-US" dirty="0"/>
          </a:p>
          <a:p>
            <a:r>
              <a:rPr lang="en-US" dirty="0"/>
              <a:t>[CLICK]  an architecture-independent profiling  that provides metrics that characterize the application memory behavior independently of the underlying hardware. </a:t>
            </a:r>
          </a:p>
          <a:p>
            <a:endParaRPr lang="en-US" dirty="0"/>
          </a:p>
          <a:p>
            <a:r>
              <a:rPr lang="en-US" dirty="0"/>
              <a:t>[CLICK] And an architecture-dependent profiling  that evaluates the impact of the system configuration (e.g., cache hierarchy) on the memory behavior.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191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work, we analyzed 345 applications from distinct domains, from </a:t>
            </a:r>
          </a:p>
          <a:p>
            <a:endParaRPr lang="en-US" dirty="0"/>
          </a:p>
          <a:p>
            <a:r>
              <a:rPr lang="en-US" dirty="0"/>
              <a:t>[CLICK] GRAPH Processing [CLICK]  Neural Networks</a:t>
            </a:r>
          </a:p>
          <a:p>
            <a:r>
              <a:rPr lang="en-US" dirty="0"/>
              <a:t>[CLICK] Physics  [CLICK] High-performance computing</a:t>
            </a:r>
          </a:p>
          <a:p>
            <a:r>
              <a:rPr lang="en-US" dirty="0"/>
              <a:t>[CLICK]Genomics [CLICK] And more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257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You can download DAMOV from our GitHub repository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956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Near-data processing in not a new idea. In fact, the idea of near-data processing architectures has been around for at least five decades. However, only recently industry has introduced the first NDP architectures</a:t>
            </a:r>
          </a:p>
          <a:p>
            <a:endParaRPr lang="en-US" dirty="0"/>
          </a:p>
          <a:p>
            <a:r>
              <a:rPr lang="en-US" dirty="0"/>
              <a:t>[CLICK]  For example, the UPMEM architecture designed by the company of same name.</a:t>
            </a:r>
          </a:p>
          <a:p>
            <a:endParaRPr lang="en-US" dirty="0"/>
          </a:p>
          <a:p>
            <a:r>
              <a:rPr lang="en-US" dirty="0"/>
              <a:t>[CLICK] integrates a large number of simple CPUs nearby DRAM chips, targeting general-purpose computing </a:t>
            </a:r>
          </a:p>
          <a:p>
            <a:endParaRPr lang="en-US" dirty="0"/>
          </a:p>
          <a:p>
            <a:r>
              <a:rPr lang="en-US" dirty="0"/>
              <a:t>[CLICK] The UPMEM architecture can provide a compute throughput of around 0.9 TOPS</a:t>
            </a:r>
          </a:p>
          <a:p>
            <a:endParaRPr lang="en-US" dirty="0"/>
          </a:p>
          <a:p>
            <a:r>
              <a:rPr lang="en-US" dirty="0"/>
              <a:t>[CLICK] Another example, Samsung recently introduced the FIMDRAM architecture</a:t>
            </a:r>
          </a:p>
          <a:p>
            <a:endParaRPr lang="en-US" dirty="0"/>
          </a:p>
          <a:p>
            <a:r>
              <a:rPr lang="en-US" dirty="0"/>
              <a:t>[CLICK] which integrates processing elements nearby DRAM banks, which aims to accelerate neural networks.</a:t>
            </a:r>
          </a:p>
          <a:p>
            <a:endParaRPr lang="en-US" dirty="0"/>
          </a:p>
          <a:p>
            <a:r>
              <a:rPr lang="en-US" dirty="0"/>
              <a:t>[CLICK] The FIMDRAM architecture can provide up to 1.2 TFLOPS of compute throughput.</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92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742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4306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68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85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4433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89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Hi my name is Gagandeep Singh and I will be presenting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4993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94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DC744-33D4-4666-9C4E-3B4E66439C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606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456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683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9154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First, I am going to start with an executive summary.</a:t>
            </a:r>
          </a:p>
          <a:p>
            <a:endParaRPr lang="en-US" dirty="0"/>
          </a:p>
          <a:p>
            <a:r>
              <a:rPr lang="en-US" dirty="0"/>
              <a:t>[CLICK] Prefetching is a speculative technique that predicts address of future memory requests by associating patterns in memory addresses with some program context. We call this context a feature.</a:t>
            </a:r>
          </a:p>
          <a:p>
            <a:endParaRPr lang="en-US" dirty="0"/>
          </a:p>
          <a:p>
            <a:r>
              <a:rPr lang="en-US" dirty="0"/>
              <a:t>[CLICK] We observe three key shortcomings in prior prefetchers: </a:t>
            </a:r>
          </a:p>
          <a:p>
            <a:r>
              <a:rPr lang="en-US" dirty="0"/>
              <a:t>First, they mainly use a single program feature for prediction.</a:t>
            </a:r>
          </a:p>
          <a:p>
            <a:r>
              <a:rPr lang="en-US" dirty="0"/>
              <a:t>Second, they lack inherent system awareness</a:t>
            </a:r>
          </a:p>
          <a:p>
            <a:r>
              <a:rPr lang="en-US" dirty="0"/>
              <a:t>Third, they also lack any customizability in silicon</a:t>
            </a:r>
          </a:p>
          <a:p>
            <a:endParaRPr lang="en-US" dirty="0"/>
          </a:p>
          <a:p>
            <a:r>
              <a:rPr lang="en-US" dirty="0"/>
              <a:t>[CLICK] Our goal in this work is to design a prefetching framework that</a:t>
            </a:r>
          </a:p>
          <a:p>
            <a:r>
              <a:rPr lang="en-US" dirty="0"/>
              <a:t>– can learn from multiple program features and inherent system-level feedback</a:t>
            </a:r>
          </a:p>
          <a:p>
            <a:r>
              <a:rPr lang="en-US" dirty="0"/>
              <a:t>-- and can be customized in silicon to change the features or the objective of the prefetcher</a:t>
            </a:r>
          </a:p>
          <a:p>
            <a:endParaRPr lang="en-US" dirty="0"/>
          </a:p>
          <a:p>
            <a:r>
              <a:rPr lang="en-US" dirty="0"/>
              <a:t>[CLICK] Towards this we propose Pythia, that formulates …</a:t>
            </a:r>
          </a:p>
          <a:p>
            <a:r>
              <a:rPr lang="en-US" dirty="0"/>
              <a:t>Pythia makes adaptive and autonomous …</a:t>
            </a:r>
          </a:p>
          <a:p>
            <a:r>
              <a:rPr lang="en-US" dirty="0"/>
              <a:t>Pythia also proposes a realistic and practical …</a:t>
            </a:r>
          </a:p>
          <a:p>
            <a:endParaRPr lang="en-US" dirty="0"/>
          </a:p>
          <a:p>
            <a:r>
              <a:rPr lang="en-US" dirty="0"/>
              <a:t>[CLICK] We evaluate Pythia using …</a:t>
            </a:r>
          </a:p>
          <a:p>
            <a:r>
              <a:rPr lang="en-US" dirty="0"/>
              <a:t>We show that Pythia outperforms prior state-of-the-art …</a:t>
            </a:r>
          </a:p>
          <a:p>
            <a:endParaRPr lang="en-US" dirty="0"/>
          </a:p>
          <a:p>
            <a:r>
              <a:rPr lang="en-US" dirty="0"/>
              <a:t>Pythia is freely available in our GitHub repository.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921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a:t>
            </a:r>
            <a:r>
              <a:rPr lang="en-US" dirty="0"/>
              <a:t>, I am going to start by discussing key shortcomings of prior prefetchers.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40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Prefetching is a speculative technique that predicts …</a:t>
            </a:r>
          </a:p>
          <a:p>
            <a:endParaRPr lang="en-US" dirty="0"/>
          </a:p>
          <a:p>
            <a:r>
              <a:rPr lang="en-US" dirty="0"/>
              <a:t>[CLICK] To predict addresses, a prefetcher typically associates …</a:t>
            </a:r>
          </a:p>
          <a:p>
            <a:endParaRPr lang="en-US" dirty="0"/>
          </a:p>
          <a:p>
            <a:r>
              <a:rPr lang="en-US" dirty="0"/>
              <a:t>[CLICK] We call these context information as program feature.</a:t>
            </a:r>
          </a:p>
          <a:p>
            <a:endParaRPr lang="en-US" dirty="0"/>
          </a:p>
          <a:p>
            <a:r>
              <a:rPr lang="en-US" dirty="0"/>
              <a:t>[CLICK] Some examples of program features are … or any combination of these information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348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three key shortcomings in prior prefetchers that significantly limits their performance improvement</a:t>
            </a:r>
          </a:p>
          <a:p>
            <a:endParaRPr lang="en-US" dirty="0"/>
          </a:p>
          <a:p>
            <a:r>
              <a:rPr lang="en-US" dirty="0"/>
              <a:t>[CLICK] First, they predict mainly …</a:t>
            </a:r>
          </a:p>
          <a:p>
            <a:r>
              <a:rPr lang="en-US" dirty="0"/>
              <a:t>[CLICK] Second, they lack any inherent …</a:t>
            </a:r>
          </a:p>
          <a:p>
            <a:r>
              <a:rPr lang="en-US" dirty="0"/>
              <a:t>[CLICK] Third, the also lack any online in-silicon customizability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2755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use of a single program feature for prefetch prediction, a prefetcher typically provides performance benefits …</a:t>
            </a:r>
          </a:p>
          <a:p>
            <a:r>
              <a:rPr lang="en-US" dirty="0"/>
              <a:t>In other types of workloads, the same prefetcher fails to provide performance gains.</a:t>
            </a:r>
          </a:p>
          <a:p>
            <a:endParaRPr lang="en-US" dirty="0"/>
          </a:p>
          <a:p>
            <a:r>
              <a:rPr lang="en-US" dirty="0"/>
              <a:t>To illustrate this [CLICK], we show the coverage, overprediction, and performance improvement of two prior prefetchers SPP and Bingo for six sample workloads.</a:t>
            </a:r>
          </a:p>
          <a:p>
            <a:r>
              <a:rPr lang="en-US" dirty="0"/>
              <a:t>The top figure shows …</a:t>
            </a:r>
          </a:p>
          <a:p>
            <a:r>
              <a:rPr lang="en-US" dirty="0"/>
              <a:t>The bottom figure shows …</a:t>
            </a:r>
          </a:p>
          <a:p>
            <a:endParaRPr lang="en-US" dirty="0"/>
          </a:p>
          <a:p>
            <a:r>
              <a:rPr lang="en-US" dirty="0"/>
              <a:t>As we can see, for workloads like [CLICK], … Bingo performs better than SPP, as the program feature exploited by Bingo has stronger correlation with the access pattern than SPP.</a:t>
            </a:r>
          </a:p>
          <a:p>
            <a:r>
              <a:rPr lang="en-US" dirty="0"/>
              <a:t>On the other hand, for workloads like … [CLICK], SPP’s program feature provides better correlation, and thus performs better than Bingo.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40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the key takeaway is that [CLICK],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1384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shortcoming is that, all prior prefetchers have …, which often leads to …</a:t>
            </a:r>
          </a:p>
          <a:p>
            <a:endParaRPr lang="en-US" dirty="0"/>
          </a:p>
          <a:p>
            <a:r>
              <a:rPr lang="en-US" dirty="0"/>
              <a:t>To illustrate this, let revisit the previous figure and focus on Bingo’s performance in PARSEC-</a:t>
            </a:r>
            <a:r>
              <a:rPr lang="en-US" dirty="0" err="1"/>
              <a:t>Canneal</a:t>
            </a:r>
            <a:r>
              <a:rPr lang="en-US" dirty="0"/>
              <a:t> and </a:t>
            </a:r>
            <a:r>
              <a:rPr lang="en-US" dirty="0" err="1"/>
              <a:t>Ligra</a:t>
            </a:r>
            <a:r>
              <a:rPr lang="en-US" dirty="0"/>
              <a:t>-CC.</a:t>
            </a:r>
          </a:p>
          <a:p>
            <a:endParaRPr lang="en-US" dirty="0"/>
          </a:p>
          <a:p>
            <a:r>
              <a:rPr lang="en-US" dirty="0"/>
              <a:t>Bingo in </a:t>
            </a:r>
            <a:r>
              <a:rPr lang="en-US" dirty="0" err="1"/>
              <a:t>Ligra</a:t>
            </a:r>
            <a:r>
              <a:rPr lang="en-US" dirty="0"/>
              <a:t>-CC has similar coverage to PARSEC-</a:t>
            </a:r>
            <a:r>
              <a:rPr lang="en-US" dirty="0" err="1"/>
              <a:t>Canneal</a:t>
            </a:r>
            <a:r>
              <a:rPr lang="en-US" dirty="0"/>
              <a:t> with significantly …</a:t>
            </a:r>
          </a:p>
          <a:p>
            <a:endParaRPr lang="en-US" dirty="0"/>
          </a:p>
          <a:p>
            <a:r>
              <a:rPr lang="en-US" dirty="0"/>
              <a:t>The reason is that, in baseline without prefetching, </a:t>
            </a:r>
            <a:r>
              <a:rPr lang="en-US" dirty="0" err="1"/>
              <a:t>Ligra</a:t>
            </a:r>
            <a:r>
              <a:rPr lang="en-US" dirty="0"/>
              <a:t>-CC consumes much higher main memory …</a:t>
            </a:r>
          </a:p>
          <a:p>
            <a:r>
              <a:rPr lang="en-US" dirty="0"/>
              <a:t>As a result, even a smaller amount of overprediction hurts more performance in </a:t>
            </a:r>
            <a:r>
              <a:rPr lang="en-US" dirty="0" err="1"/>
              <a:t>Ligra</a:t>
            </a:r>
            <a:r>
              <a:rPr lang="en-US" dirty="0"/>
              <a:t>-CC than in PARSEC-</a:t>
            </a:r>
            <a:r>
              <a:rPr lang="en-US" dirty="0" err="1"/>
              <a:t>Canneal</a:t>
            </a:r>
            <a:r>
              <a:rPr lang="en-US" dirty="0"/>
              <a:t>. </a:t>
            </a:r>
          </a:p>
          <a:p>
            <a:r>
              <a:rPr lang="en-US" dirty="0"/>
              <a:t>This is only happening as Bingo does not take its undesirable effects into account while prefetching. </a:t>
            </a:r>
          </a:p>
          <a:p>
            <a:endParaRPr lang="en-US" dirty="0"/>
          </a:p>
          <a:p>
            <a:r>
              <a:rPr lang="en-US" dirty="0"/>
              <a:t>Thus the key takeaway is that, [CLICK]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6101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key shortcoming is that, all prior prefetcher lack in-silicon customizability.</a:t>
            </a:r>
          </a:p>
          <a:p>
            <a:r>
              <a:rPr lang="en-US" dirty="0"/>
              <a:t>These prefetchers statically selects the feature to exploit at design time and design a rigid hardware to specifically …</a:t>
            </a:r>
          </a:p>
          <a:p>
            <a:endParaRPr lang="en-US" dirty="0"/>
          </a:p>
          <a:p>
            <a:r>
              <a:rPr lang="en-US" dirty="0"/>
              <a:t>[CLICK] There is no way …</a:t>
            </a:r>
          </a:p>
          <a:p>
            <a:endParaRPr lang="en-US" dirty="0"/>
          </a:p>
          <a:p>
            <a:r>
              <a:rPr lang="en-US" dirty="0"/>
              <a:t>In order to exploit a new program feature, architects need to design a prefetcher from scratch …</a:t>
            </a:r>
          </a:p>
          <a:p>
            <a:endParaRPr lang="en-US" dirty="0"/>
          </a:p>
          <a:p>
            <a:r>
              <a:rPr lang="en-US" dirty="0"/>
              <a:t>[CLICK] and this cycle goes on for every new prefetcher. This wastes precious design time and human resource.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616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 that </a:t>
            </a:r>
          </a:p>
          <a:p>
            <a:endParaRPr lang="en-US" dirty="0"/>
          </a:p>
          <a:p>
            <a:r>
              <a:rPr lang="en-US" dirty="0"/>
              <a:t>[CLICK] …</a:t>
            </a:r>
          </a:p>
          <a:p>
            <a:endParaRPr lang="en-US" dirty="0"/>
          </a:p>
          <a:p>
            <a:r>
              <a:rPr lang="en-US" dirty="0"/>
              <a:t>[CLICK]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3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861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we propose Pythia, which formulates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1339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endParaRPr lang="en-US" dirty="0"/>
          </a:p>
          <a:p>
            <a:r>
              <a:rPr lang="en-US" dirty="0"/>
              <a:t>Reinforcement learning, in its simplest form, is the ...</a:t>
            </a:r>
          </a:p>
          <a:p>
            <a:endParaRPr lang="en-US" dirty="0"/>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r>
              <a:rPr lang="en-US" dirty="0"/>
              <a:t>[CLICK] The agent stores …</a:t>
            </a:r>
          </a:p>
          <a:p>
            <a:r>
              <a:rPr lang="en-US" dirty="0"/>
              <a:t>Given a state, the agent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521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Pythia, we formulate prefetching as a reinforcement learning problem.</a:t>
            </a:r>
          </a:p>
          <a:p>
            <a:endParaRPr lang="en-US" dirty="0"/>
          </a:p>
          <a:p>
            <a:r>
              <a:rPr lang="en-US" dirty="0"/>
              <a:t>[CLICK] The prefetcher acts as the agent, while [CLICK] the processor and memory subsystem acts as the environment.</a:t>
            </a:r>
          </a:p>
          <a:p>
            <a:endParaRPr lang="en-US" dirty="0"/>
          </a:p>
          <a:p>
            <a:r>
              <a:rPr lang="en-US" dirty="0"/>
              <a:t>[CLICK] Pythia extracts the program features from every demand request and use it as a state information to take a prefetch action [CLICK]</a:t>
            </a:r>
          </a:p>
          <a:p>
            <a:endParaRPr lang="en-US" dirty="0"/>
          </a:p>
          <a:p>
            <a:r>
              <a:rPr lang="en-US" dirty="0"/>
              <a:t>[CLICK] For every prefetch action, Pythia receives a numerical reward that evaluates the accuracy and timeliness of the prefetch request taking into account of system-level feedback.</a:t>
            </a:r>
          </a:p>
          <a:p>
            <a:endParaRPr lang="en-US" dirty="0"/>
          </a:p>
          <a:p>
            <a:r>
              <a:rPr lang="en-US" dirty="0"/>
              <a:t>Now let’s take a closer look at state, action, and reward definitions.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694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state as a k-dimensional vector of program features.</a:t>
            </a:r>
          </a:p>
          <a:p>
            <a:endParaRPr lang="en-US" dirty="0"/>
          </a:p>
          <a:p>
            <a:r>
              <a:rPr lang="en-US" dirty="0"/>
              <a:t>[CLICK] Each feature is composed of …</a:t>
            </a:r>
          </a:p>
          <a:p>
            <a:endParaRPr lang="en-US" dirty="0"/>
          </a:p>
          <a:p>
            <a:r>
              <a:rPr lang="en-US" dirty="0"/>
              <a:t>[CLICK] Some examples of control-flow information are …</a:t>
            </a:r>
          </a:p>
          <a:p>
            <a:endParaRPr lang="en-US" dirty="0"/>
          </a:p>
          <a:p>
            <a:r>
              <a:rPr lang="en-US" dirty="0"/>
              <a:t>[CLICK] Some examples of data-flow information are …</a:t>
            </a:r>
          </a:p>
          <a:p>
            <a:endParaRPr lang="en-US" dirty="0"/>
          </a:p>
          <a:p>
            <a:r>
              <a:rPr lang="en-US" dirty="0"/>
              <a:t>Though Pythia can theoretically learn from any number of such program features, we limit the size k as per storage budget.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49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action as the selection of a prefetch offset. Pythia adds this offset to the demanded cacheline to get the prefetched cacheline address.</a:t>
            </a:r>
          </a:p>
          <a:p>
            <a:endParaRPr lang="en-US" dirty="0"/>
          </a:p>
          <a:p>
            <a:r>
              <a:rPr lang="en-US" dirty="0"/>
              <a:t>[CLICK] Note that a zero offset is also a valid action for Pythia, which means no prefetch is generated.</a:t>
            </a:r>
          </a:p>
          <a:p>
            <a:endParaRPr lang="en-US" dirty="0"/>
          </a:p>
          <a:p>
            <a:r>
              <a:rPr lang="en-US" dirty="0"/>
              <a:t>[CLICK] As every post-L1 prefetcher …, the list of actions are limited to the range from -63 to +63 for a traditionally-sized …</a:t>
            </a:r>
          </a:p>
          <a:p>
            <a:endParaRPr lang="en-US" dirty="0"/>
          </a:p>
          <a:p>
            <a:r>
              <a:rPr lang="en-US" dirty="0"/>
              <a:t>[CLICK] However, we can prune the action list by automatic design-space exploration, as we show in the paper.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5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 defines the objective of Pythia</a:t>
            </a:r>
          </a:p>
          <a:p>
            <a:endParaRPr lang="en-US" dirty="0"/>
          </a:p>
          <a:p>
            <a:r>
              <a:rPr lang="en-US" dirty="0"/>
              <a:t>[CLICK] A reward encapsulates two metrics: …</a:t>
            </a:r>
          </a:p>
          <a:p>
            <a:endParaRPr lang="en-US" dirty="0"/>
          </a:p>
          <a:p>
            <a:r>
              <a:rPr lang="en-US" dirty="0"/>
              <a:t>[CLICK] Though Pythia can learn from any …, we demonstrate Pythia using a major system-level feedback: mem b/w usage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28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provide a brief overview of Pythia.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8134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consists of two key components:</a:t>
            </a:r>
          </a:p>
          <a:p>
            <a:endParaRPr lang="en-US" dirty="0"/>
          </a:p>
          <a:p>
            <a:r>
              <a:rPr lang="en-US" dirty="0"/>
              <a:t>[CLICK] Q-value store, which is responsible for …</a:t>
            </a:r>
          </a:p>
          <a:p>
            <a:endParaRPr lang="en-US" dirty="0"/>
          </a:p>
          <a:p>
            <a:r>
              <a:rPr lang="en-US" dirty="0"/>
              <a:t>[CLICK] Evaluation queue, which is a first-in-first-out queue that stores the recently taken action. </a:t>
            </a:r>
          </a:p>
          <a:p>
            <a:r>
              <a:rPr lang="en-US" dirty="0"/>
              <a:t>As Pythia cannot always immediately assign a reward to a taken action </a:t>
            </a:r>
          </a:p>
          <a:p>
            <a:r>
              <a:rPr lang="en-US" dirty="0"/>
              <a:t>because the usefulness of the corresponding prefetch request is known, Pythia stores the action</a:t>
            </a:r>
          </a:p>
          <a:p>
            <a:r>
              <a:rPr lang="en-US" dirty="0"/>
              <a:t>in evaluation queue to properly assign rewards to them.</a:t>
            </a:r>
          </a:p>
          <a:p>
            <a:endParaRPr lang="en-US" dirty="0"/>
          </a:p>
          <a:p>
            <a:r>
              <a:rPr lang="en-US" dirty="0"/>
              <a:t>[CLICK] For every demand request, Pythia first checks EQ with </a:t>
            </a:r>
            <a:r>
              <a:rPr lang="en-US" dirty="0" err="1"/>
              <a:t>deamdned</a:t>
            </a:r>
            <a:r>
              <a:rPr lang="en-US" dirty="0"/>
              <a:t> address. If a matching entry is found in EQ, it means the corresponding action in EQ entry has generated a useful prefetch, and Pythia assigns a reward accordingly.</a:t>
            </a:r>
          </a:p>
          <a:p>
            <a:r>
              <a:rPr lang="en-US" dirty="0"/>
              <a:t>[CLICK] Then Pythia extracts features from the attributes of the demand request to create the state-vector and uses the state-vector to lookup </a:t>
            </a:r>
            <a:r>
              <a:rPr lang="en-US" dirty="0" err="1"/>
              <a:t>QVStore</a:t>
            </a:r>
            <a:r>
              <a:rPr lang="en-US" dirty="0"/>
              <a:t> [CLICK]</a:t>
            </a:r>
          </a:p>
          <a:p>
            <a:r>
              <a:rPr lang="en-US" dirty="0"/>
              <a:t>[CLICK] For the given state-vector, Pythia finds the action that has the highest Q-value and generates prefetch request accordingly to the memory hierarchy [CLICK]</a:t>
            </a:r>
          </a:p>
          <a:p>
            <a:r>
              <a:rPr lang="en-US" dirty="0"/>
              <a:t>[CLICK] Next, Pythia inserts the action in the EQ along with the state-action pair.</a:t>
            </a:r>
          </a:p>
          <a:p>
            <a:r>
              <a:rPr lang="en-US" dirty="0"/>
              <a:t>[CLICK] Pythia uses the reward stored in the evicted EQ entry to update the </a:t>
            </a:r>
            <a:r>
              <a:rPr lang="en-US" dirty="0" err="1"/>
              <a:t>QVStore</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338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discuss more about the Q-value store organization and Pythia’s rewarding scheme in our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645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provide a brief overview of our evaluation.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55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1671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is evaluated using </a:t>
            </a:r>
            <a:r>
              <a:rPr lang="en-US" dirty="0" err="1"/>
              <a:t>ChampSim</a:t>
            </a:r>
            <a:r>
              <a:rPr lang="en-US" dirty="0"/>
              <a:t> simulator using [CLICK] a wide range of workloads.</a:t>
            </a:r>
          </a:p>
          <a:p>
            <a:endParaRPr lang="en-US" dirty="0"/>
          </a:p>
          <a:p>
            <a:r>
              <a:rPr lang="en-US" dirty="0"/>
              <a:t>[CLICK] We compare Pythia against five recently-proposed state-of-the-art prefetchers.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166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 the performance of Pythia by varying core count from 1 to 12.</a:t>
            </a:r>
          </a:p>
          <a:p>
            <a:endParaRPr lang="en-US" dirty="0"/>
          </a:p>
          <a:p>
            <a:r>
              <a:rPr lang="en-US" dirty="0"/>
              <a:t>[CLICK] This is how previous prefetchers perform in systems with one core up to 12 cores</a:t>
            </a:r>
          </a:p>
          <a:p>
            <a:endParaRPr lang="en-US" dirty="0"/>
          </a:p>
          <a:p>
            <a:r>
              <a:rPr lang="en-US" dirty="0"/>
              <a:t>[CLICK] As you can see, Pythia significantly outperforms prior prefetchers in every core configuration</a:t>
            </a:r>
          </a:p>
          <a:p>
            <a:endParaRPr lang="en-US" dirty="0"/>
          </a:p>
          <a:p>
            <a:r>
              <a:rPr lang="en-US" dirty="0"/>
              <a:t>[CLICK] In single-core, Pythia outperforms previous best prefetcher MLOP by 3.4%</a:t>
            </a:r>
          </a:p>
          <a:p>
            <a:endParaRPr lang="en-US" dirty="0"/>
          </a:p>
          <a:p>
            <a:r>
              <a:rPr lang="en-US" dirty="0"/>
              <a:t>[CLICK] But in 12-core, Pythia outperforms MLOP by 7.7%.</a:t>
            </a:r>
          </a:p>
          <a:p>
            <a:endParaRPr lang="en-US" dirty="0"/>
          </a:p>
          <a:p>
            <a:r>
              <a:rPr lang="en-US" dirty="0"/>
              <a:t>[CLICK] The key takeaway is that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390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conclude that …</a:t>
            </a:r>
          </a:p>
          <a:p>
            <a:endParaRPr lang="en-US" dirty="0"/>
          </a:p>
          <a:p>
            <a:r>
              <a:rPr lang="en-US" dirty="0"/>
              <a:t>[CLICK]</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7479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Pythia’s performance by varying DRAM bandwidth.</a:t>
            </a:r>
          </a:p>
          <a:p>
            <a:endParaRPr lang="en-US" dirty="0"/>
          </a:p>
          <a:p>
            <a:r>
              <a:rPr lang="en-US" dirty="0"/>
              <a:t>[CLICK] This is how prior prefetchers perform in various DRAM bandwidth configuration.</a:t>
            </a:r>
          </a:p>
          <a:p>
            <a:endParaRPr lang="en-US" dirty="0"/>
          </a:p>
          <a:p>
            <a:r>
              <a:rPr lang="en-US" dirty="0"/>
              <a:t>[CLICK] The baseline DRAM configuration is highlighted in red. The other highlighted configurations closely models per-core DRAM bandwidth in popular commercial processors.</a:t>
            </a:r>
          </a:p>
          <a:p>
            <a:endParaRPr lang="en-US" dirty="0"/>
          </a:p>
          <a:p>
            <a:r>
              <a:rPr lang="en-US" dirty="0"/>
              <a:t>[CLICK] Pythia significantly outperforms prior prefetchers in all DRAM bandwidth configuration.</a:t>
            </a:r>
          </a:p>
          <a:p>
            <a:endParaRPr lang="en-US" dirty="0"/>
          </a:p>
          <a:p>
            <a:r>
              <a:rPr lang="en-US" dirty="0"/>
              <a:t>[CLICK] In the configuration with the highest DRAM bandwidth, Pythia outperforms MLOP by 3%</a:t>
            </a:r>
          </a:p>
          <a:p>
            <a:endParaRPr lang="en-US" dirty="0"/>
          </a:p>
          <a:p>
            <a:r>
              <a:rPr lang="en-US" dirty="0"/>
              <a:t>[CLICK] While in configuration with the lowest DRAM bandwidth, Pythia outperforms MLOP by a massive 17%.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3863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conclude that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4310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 more results in the paper and [CLICK] invite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010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is open-sourced and artifact evaluated.</a:t>
            </a:r>
          </a:p>
          <a:p>
            <a:endParaRPr lang="en-US" dirty="0"/>
          </a:p>
          <a:p>
            <a:r>
              <a:rPr lang="en-US" dirty="0"/>
              <a:t>All necessary source code and traces used for evaluation can be found online in our GitHub repository.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8077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conclude our talk.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085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 this work, we observe three key problems in prior prefetcher</a:t>
            </a:r>
          </a:p>
          <a:p>
            <a:r>
              <a:rPr lang="en-US" dirty="0"/>
              <a:t>First, </a:t>
            </a:r>
          </a:p>
          <a:p>
            <a:r>
              <a:rPr lang="en-US" dirty="0"/>
              <a:t>Second,</a:t>
            </a:r>
          </a:p>
          <a:p>
            <a:r>
              <a:rPr lang="en-US" dirty="0"/>
              <a:t>Third,</a:t>
            </a:r>
          </a:p>
          <a:p>
            <a:endParaRPr lang="en-US" dirty="0"/>
          </a:p>
          <a:p>
            <a:r>
              <a:rPr lang="en-US" dirty="0"/>
              <a:t>[CLICK] Our goal of this work is to…</a:t>
            </a:r>
          </a:p>
          <a:p>
            <a:endParaRPr lang="en-US" dirty="0"/>
          </a:p>
          <a:p>
            <a:r>
              <a:rPr lang="en-US" dirty="0"/>
              <a:t>[CLICK] Towards this we introduce Pythia that …</a:t>
            </a:r>
          </a:p>
          <a:p>
            <a:endParaRPr lang="en-US" dirty="0"/>
          </a:p>
          <a:p>
            <a:r>
              <a:rPr lang="en-US" dirty="0"/>
              <a:t>[CLICK] We evaluate Pythia …</a:t>
            </a:r>
          </a:p>
          <a:p>
            <a:endParaRPr lang="en-US" dirty="0"/>
          </a:p>
          <a:p>
            <a:r>
              <a:rPr lang="en-US" dirty="0"/>
              <a:t>[CLICK] Pythia is freely-available in our GitHub repo.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5110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Thank you. Now I will be happy to take any questions.</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08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Geraldo, a PhD Student at ETH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our work “Google Neural Network Models for Edge Devices: Analyzing and Mitigating Machine Learning Inference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was lead by </a:t>
            </a:r>
            <a:r>
              <a:rPr lang="en-US" dirty="0" err="1"/>
              <a:t>Amirali</a:t>
            </a:r>
            <a:r>
              <a:rPr lang="en-US" dirty="0"/>
              <a:t> </a:t>
            </a:r>
            <a:r>
              <a:rPr lang="en-US" dirty="0" err="1"/>
              <a:t>Boroumand</a:t>
            </a:r>
            <a:r>
              <a:rPr lang="en-US" dirty="0"/>
              <a:t> during his internship at Google.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0295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Hello, I am Gagandeep Singh, a postdoctoral researcher at ETH Zurich. I would briefly present our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D1F60"/>
                </a:solidFill>
                <a:latin typeface="Garamond" panose="02020404030301010803" pitchFamily="18" charset="0"/>
              </a:rPr>
              <a:t>FPGA-Based Near-Memory Acceleration of Modern Data-Intensive Applications</a:t>
            </a:r>
            <a:endParaRPr lang="en-GB" sz="800" b="1" dirty="0">
              <a:solidFill>
                <a:srgbClr val="0D1F6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4132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work was recently published in IEEE Micro.</a:t>
            </a:r>
          </a:p>
          <a:p>
            <a:r>
              <a:rPr lang="en-US" sz="1200" b="0" i="0" kern="1200" dirty="0">
                <a:solidFill>
                  <a:schemeClr val="tx1"/>
                </a:solidFill>
                <a:effectLst/>
                <a:latin typeface="+mn-lt"/>
                <a:ea typeface="+mn-ea"/>
                <a:cs typeface="+mn-cs"/>
              </a:rPr>
              <a:t>In this work we analyze AND ACCELERATE two modern data intensive applications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565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first application is genome sequencing where until today, there is no machine THAT   gives the complete sequence of genome as an output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2454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sequencing machines produce </a:t>
            </a:r>
            <a:r>
              <a:rPr lang="en-CH" dirty="0"/>
              <a:t>small randomized pieces of the original DNA sequnece, called reads that go through a computationally intenstive step called read mapping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0127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 sequencing machine can sequence 48 genomes in about 2days</a:t>
            </a:r>
          </a:p>
          <a:p>
            <a:r>
              <a:rPr lang="en-US" dirty="0"/>
              <a:t>However, we A CPU WITH 48 CORES CAN  process only 1 human genome in 32 CPU hours.</a:t>
            </a:r>
          </a:p>
          <a:p>
            <a:r>
              <a:rPr lang="en-US" dirty="0"/>
              <a:t>Therefore we aim to accelerate read mapping part in the genomics pipeline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5564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 our second use case: We accelerate  a real-world weather application</a:t>
            </a:r>
          </a:p>
          <a:p>
            <a:endParaRPr lang="en-US" b="1" baseline="0" dirty="0"/>
          </a:p>
          <a:p>
            <a:r>
              <a:rPr lang="en-US" b="1" baseline="0" dirty="0"/>
              <a:t>[CLICK]</a:t>
            </a:r>
            <a:r>
              <a:rPr lang="en-US" baseline="0" dirty="0"/>
              <a:t> </a:t>
            </a:r>
            <a:r>
              <a:rPr lang="en-US" dirty="0"/>
              <a:t>COSMO is a</a:t>
            </a:r>
            <a:r>
              <a:rPr lang="en-US" baseline="0" dirty="0"/>
              <a:t> </a:t>
            </a:r>
            <a:r>
              <a:rPr lang="en-US" dirty="0"/>
              <a:t> weather prediction model currently being used by a dozen nations including</a:t>
            </a:r>
            <a:r>
              <a:rPr lang="en-US" baseline="0" dirty="0"/>
              <a:t> Switzerland, Germany, Italy etc</a:t>
            </a:r>
            <a:r>
              <a:rPr lang="en-US" dirty="0"/>
              <a:t>.</a:t>
            </a:r>
            <a:r>
              <a:rPr lang="en-US" baseline="0" dirty="0"/>
              <a:t> </a:t>
            </a:r>
            <a:endParaRPr lang="en-US" dirty="0"/>
          </a:p>
          <a:p>
            <a:r>
              <a:rPr lang="en-US" b="1" baseline="0" dirty="0"/>
              <a:t>[CLICK]</a:t>
            </a:r>
            <a:r>
              <a:rPr lang="en-US" baseline="0" dirty="0"/>
              <a:t> It has around 80 different stencils. </a:t>
            </a:r>
          </a:p>
          <a:p>
            <a:r>
              <a:rPr lang="en-US" baseline="0" dirty="0"/>
              <a:t>Unlike the stencils found in literature weather model consists of complex stencils with varying amount of access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Horizontal diffusion” and “vertical advection”  are two</a:t>
            </a:r>
            <a:r>
              <a:rPr lang="en-US" baseline="0" dirty="0"/>
              <a:t> complex stencils that are </a:t>
            </a:r>
            <a:r>
              <a:rPr lang="en-US" sz="1200" dirty="0">
                <a:solidFill>
                  <a:schemeClr val="accent6">
                    <a:lumMod val="75000"/>
                  </a:schemeClr>
                </a:solidFill>
              </a:rPr>
              <a:t>representative </a:t>
            </a:r>
            <a:r>
              <a:rPr lang="en-US" baseline="0" dirty="0"/>
              <a:t>of the</a:t>
            </a:r>
            <a:r>
              <a:rPr lang="en-US" dirty="0"/>
              <a:t> data access patterns and algorithmic complexity of the entire COSMO model.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8091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also have a work on accelerating weather prediction application that was published in FPL’2020 and was nominated for the best Paper award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1153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shows a roofline plot for</a:t>
            </a:r>
            <a:r>
              <a:rPr lang="en-US" baseline="0" dirty="0"/>
              <a:t> a [CLICK] state of the art IBM power9 system </a:t>
            </a:r>
            <a:r>
              <a:rPr lang="en-US" dirty="0"/>
              <a:t>with </a:t>
            </a:r>
            <a:r>
              <a:rPr lang="en-US" baseline="0" dirty="0"/>
              <a:t>[CLICK] </a:t>
            </a:r>
          </a:p>
          <a:p>
            <a:r>
              <a:rPr lang="en-US" baseline="0" dirty="0"/>
              <a:t>a</a:t>
            </a:r>
            <a:r>
              <a:rPr lang="en-US" dirty="0"/>
              <a:t>fter optimizing these two applications we </a:t>
            </a:r>
            <a:r>
              <a:rPr lang="en-US" dirty="0" err="1"/>
              <a:t>obseve</a:t>
            </a:r>
            <a:r>
              <a:rPr lang="en-US" dirty="0"/>
              <a:t> that we are </a:t>
            </a:r>
            <a:r>
              <a:rPr lang="en-US" baseline="0" dirty="0"/>
              <a:t>[CLICK]  still memory bound  which </a:t>
            </a:r>
            <a:r>
              <a:rPr lang="en-US" dirty="0"/>
              <a:t>leads to</a:t>
            </a:r>
            <a:r>
              <a:rPr lang="en-US" baseline="0" dirty="0"/>
              <a:t> limited performance and high energy consumption</a:t>
            </a:r>
          </a:p>
          <a:p>
            <a:pPr algn="just">
              <a:lnSpc>
                <a:spcPct val="110000"/>
              </a:lnSpc>
            </a:pPr>
            <a:endParaRPr lang="en-US" b="1" baseline="0" dirty="0"/>
          </a:p>
          <a:p>
            <a:pPr algn="just">
              <a:lnSpc>
                <a:spcPct val="110000"/>
              </a:lnSpc>
            </a:pPr>
            <a:r>
              <a:rPr lang="en-US" baseline="0" dirty="0"/>
              <a:t>[CLICK]    </a:t>
            </a:r>
            <a:r>
              <a:rPr lang="en-US" b="1" baseline="0" dirty="0"/>
              <a:t>Therefore, our goal is to </a:t>
            </a:r>
            <a:r>
              <a:rPr lang="en-US" b="0" baseline="0" dirty="0">
                <a:solidFill>
                  <a:srgbClr val="264478"/>
                </a:solidFill>
              </a:rPr>
              <a:t>m</a:t>
            </a:r>
            <a:r>
              <a:rPr lang="en-US" dirty="0">
                <a:solidFill>
                  <a:srgbClr val="264478"/>
                </a:solidFill>
              </a:rPr>
              <a:t>itigate the performance bottleneck of these</a:t>
            </a:r>
            <a:r>
              <a:rPr lang="en-US" baseline="0" dirty="0">
                <a:solidFill>
                  <a:srgbClr val="264478"/>
                </a:solidFill>
              </a:rPr>
              <a:t> </a:t>
            </a:r>
            <a:r>
              <a:rPr lang="en-US" dirty="0">
                <a:solidFill>
                  <a:srgbClr val="264478"/>
                </a:solidFill>
              </a:rPr>
              <a:t>kernels in an energy-efficient way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7522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this end we build a  </a:t>
            </a:r>
            <a:r>
              <a:rPr lang="en-US" baseline="0" dirty="0"/>
              <a:t>[CLICK] </a:t>
            </a:r>
            <a:r>
              <a:rPr lang="en-US" b="1" baseline="0" dirty="0"/>
              <a:t>near-HBM FPGA based accelerator which is connected to a server-grade IBM POWER9-based CPU system</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4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FF"/>
                </a:solidFill>
                <a:latin typeface="Tahoma" panose="020B0604030504040204" pitchFamily="34" charset="0"/>
                <a:ea typeface="Tahoma" panose="020B0604030504040204" pitchFamily="34" charset="0"/>
                <a:cs typeface="Tahoma" panose="020B0604030504040204" pitchFamily="34" charset="0"/>
              </a:rPr>
              <a:t>By our real system evaluation we show that near-memory</a:t>
            </a:r>
            <a:r>
              <a:rPr lang="en-US" sz="12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200" b="1" dirty="0">
                <a:solidFill>
                  <a:srgbClr val="0000FF"/>
                </a:solidFill>
                <a:latin typeface="Tahoma" panose="020B0604030504040204" pitchFamily="34" charset="0"/>
                <a:ea typeface="Tahoma" panose="020B0604030504040204" pitchFamily="34" charset="0"/>
                <a:cs typeface="Tahoma" panose="020B0604030504040204" pitchFamily="34" charset="0"/>
              </a:rPr>
              <a:t>acceleration[CLICK]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3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Master" Target="../slideMasters/slideMaster3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Master" Target="../slideMasters/slideMaster48.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9/30/21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2021. 9. 30.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31854"/>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86623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52920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89468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386856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61796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80870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584723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71500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5053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577213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20" descr="footer.jpg"/>
          <p:cNvPicPr>
            <a:picLocks noChangeAspect="1"/>
          </p:cNvPicPr>
          <p:nvPr userDrawn="1"/>
        </p:nvPicPr>
        <p:blipFill>
          <a:blip r:embed="rId2" cstate="print">
            <a:extLst>
              <a:ext uri="{28A0092B-C50C-407E-A947-70E740481C1C}">
                <a14:useLocalDpi xmlns:a14="http://schemas.microsoft.com/office/drawing/2010/main" val="0"/>
              </a:ext>
            </a:extLst>
          </a:blip>
          <a:srcRect l="307" r="360" b="8740"/>
          <a:stretch>
            <a:fillRect/>
          </a:stretch>
        </p:blipFill>
        <p:spPr bwMode="auto">
          <a:xfrm>
            <a:off x="0" y="6577013"/>
            <a:ext cx="914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16"/>
          <p:cNvSpPr>
            <a:spLocks noChangeShapeType="1"/>
          </p:cNvSpPr>
          <p:nvPr userDrawn="1"/>
        </p:nvSpPr>
        <p:spPr bwMode="auto">
          <a:xfrm>
            <a:off x="87630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6" name="Line 17"/>
          <p:cNvSpPr>
            <a:spLocks noChangeShapeType="1"/>
          </p:cNvSpPr>
          <p:nvPr userDrawn="1"/>
        </p:nvSpPr>
        <p:spPr bwMode="auto">
          <a:xfrm>
            <a:off x="709295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7" name="Line 18"/>
          <p:cNvSpPr>
            <a:spLocks noChangeShapeType="1"/>
          </p:cNvSpPr>
          <p:nvPr userDrawn="1"/>
        </p:nvSpPr>
        <p:spPr bwMode="auto">
          <a:xfrm>
            <a:off x="54229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8" name="Line 19"/>
          <p:cNvSpPr>
            <a:spLocks noChangeShapeType="1"/>
          </p:cNvSpPr>
          <p:nvPr userDrawn="1"/>
        </p:nvSpPr>
        <p:spPr bwMode="auto">
          <a:xfrm>
            <a:off x="3754438"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pic>
        <p:nvPicPr>
          <p:cNvPr id="11" name="Picture 12" descr="eth_o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9413" y="152400"/>
            <a:ext cx="1649412"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Grafik 22" descr="pic_titel_1.jpg"/>
          <p:cNvPicPr>
            <a:picLocks noChangeAspect="1"/>
          </p:cNvPicPr>
          <p:nvPr userDrawn="1"/>
        </p:nvPicPr>
        <p:blipFill>
          <a:blip r:embed="rId4" cstate="print">
            <a:extLst>
              <a:ext uri="{28A0092B-C50C-407E-A947-70E740481C1C}">
                <a14:useLocalDpi xmlns:a14="http://schemas.microsoft.com/office/drawing/2010/main" val="0"/>
              </a:ext>
            </a:extLst>
          </a:blip>
          <a:srcRect b="1765"/>
          <a:stretch>
            <a:fillRect/>
          </a:stretch>
        </p:blipFill>
        <p:spPr bwMode="auto">
          <a:xfrm>
            <a:off x="-1588" y="3292475"/>
            <a:ext cx="9144001"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Grafik 15" descr="Logo_ITET.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12025" y="180975"/>
            <a:ext cx="1222375"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tangle 2"/>
          <p:cNvSpPr>
            <a:spLocks noGrp="1" noChangeArrowheads="1"/>
          </p:cNvSpPr>
          <p:nvPr>
            <p:ph type="ctrTitle"/>
          </p:nvPr>
        </p:nvSpPr>
        <p:spPr>
          <a:xfrm>
            <a:off x="381000" y="957263"/>
            <a:ext cx="8382000" cy="946150"/>
          </a:xfrm>
        </p:spPr>
        <p:txBody>
          <a:bodyPr/>
          <a:lstStyle>
            <a:lvl1pPr>
              <a:defRPr smtClean="0"/>
            </a:lvl1pPr>
          </a:lstStyle>
          <a:p>
            <a:r>
              <a:rPr lang="en-US"/>
              <a:t>Click to edit Master title style</a:t>
            </a:r>
            <a:endParaRPr lang="de-DE"/>
          </a:p>
        </p:txBody>
      </p:sp>
      <p:sp>
        <p:nvSpPr>
          <p:cNvPr id="23560" name="Rectangle 3"/>
          <p:cNvSpPr>
            <a:spLocks noGrp="1" noChangeArrowheads="1"/>
          </p:cNvSpPr>
          <p:nvPr>
            <p:ph type="subTitle" idx="1"/>
          </p:nvPr>
        </p:nvSpPr>
        <p:spPr>
          <a:xfrm>
            <a:off x="381000" y="1938338"/>
            <a:ext cx="8382000" cy="1143000"/>
          </a:xfrm>
        </p:spPr>
        <p:txBody>
          <a:bodyPr/>
          <a:lstStyle>
            <a:lvl1pPr marL="0" indent="0">
              <a:buFont typeface="Wingdings" pitchFamily="2" charset="2"/>
              <a:buNone/>
              <a:defRPr smtClean="0"/>
            </a:lvl1pPr>
          </a:lstStyle>
          <a:p>
            <a:r>
              <a:rPr lang="en-US"/>
              <a:t>Click to edit Master subtitle style</a:t>
            </a:r>
            <a:endParaRPr lang="de-DE"/>
          </a:p>
        </p:txBody>
      </p:sp>
      <p:pic>
        <p:nvPicPr>
          <p:cNvPr id="3074"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253287" y="-11113"/>
            <a:ext cx="139065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382295"/>
      </p:ext>
    </p:extLst>
  </p:cSld>
  <p:clrMapOvr>
    <a:masterClrMapping/>
  </p:clrMapOvr>
  <p:transition/>
  <p:hf hdr="0"/>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dirty="0"/>
          </a:p>
        </p:txBody>
      </p:sp>
      <p:sp>
        <p:nvSpPr>
          <p:cNvPr id="3" name="Inhaltsplatzhalt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5" name="Foliennummernplatzhalter 19"/>
          <p:cNvSpPr>
            <a:spLocks noGrp="1"/>
          </p:cNvSpPr>
          <p:nvPr>
            <p:ph type="sldNum" sz="quarter" idx="11"/>
          </p:nvPr>
        </p:nvSpPr>
        <p:spPr/>
        <p:txBody>
          <a:bodyPr/>
          <a:lstStyle>
            <a:lvl1pPr>
              <a:defRPr/>
            </a:lvl1pPr>
          </a:lstStyle>
          <a:p>
            <a:pPr>
              <a:defRPr/>
            </a:pPr>
            <a:fld id="{FD74E5EA-CF8F-4555-A183-B99231B1F21C}"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6"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348688528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3" name="Inhaltsplatzhalter 2"/>
          <p:cNvSpPr>
            <a:spLocks noGrp="1"/>
          </p:cNvSpPr>
          <p:nvPr>
            <p:ph sz="half" idx="1"/>
          </p:nvPr>
        </p:nvSpPr>
        <p:spPr>
          <a:xfrm>
            <a:off x="3810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Inhaltsplatzhalter 3"/>
          <p:cNvSpPr>
            <a:spLocks noGrp="1"/>
          </p:cNvSpPr>
          <p:nvPr>
            <p:ph sz="half" idx="2"/>
          </p:nvPr>
        </p:nvSpPr>
        <p:spPr>
          <a:xfrm>
            <a:off x="46482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liennummernplatzhalter 19"/>
          <p:cNvSpPr>
            <a:spLocks noGrp="1"/>
          </p:cNvSpPr>
          <p:nvPr>
            <p:ph type="sldNum" sz="quarter" idx="11"/>
          </p:nvPr>
        </p:nvSpPr>
        <p:spPr/>
        <p:txBody>
          <a:bodyPr/>
          <a:lstStyle>
            <a:lvl1pPr>
              <a:defRPr/>
            </a:lvl1pPr>
          </a:lstStyle>
          <a:p>
            <a:pPr>
              <a:defRPr/>
            </a:pPr>
            <a:fld id="{8A01DB51-147E-472F-B8AE-04D93E8722BE}"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7"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407013397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4" name="Foliennummernplatzhalter 19"/>
          <p:cNvSpPr>
            <a:spLocks noGrp="1"/>
          </p:cNvSpPr>
          <p:nvPr>
            <p:ph type="sldNum" sz="quarter" idx="11"/>
          </p:nvPr>
        </p:nvSpPr>
        <p:spPr/>
        <p:txBody>
          <a:bodyPr/>
          <a:lstStyle>
            <a:lvl1pPr>
              <a:defRPr/>
            </a:lvl1pPr>
          </a:lstStyle>
          <a:p>
            <a:pPr>
              <a:defRPr/>
            </a:pPr>
            <a:fld id="{701EF090-F463-4F42-9D28-B85C4B23D6ED}"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5"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141213168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liennummernplatzhalter 19"/>
          <p:cNvSpPr>
            <a:spLocks noGrp="1"/>
          </p:cNvSpPr>
          <p:nvPr>
            <p:ph type="sldNum" sz="quarter" idx="11"/>
          </p:nvPr>
        </p:nvSpPr>
        <p:spPr/>
        <p:txBody>
          <a:bodyPr/>
          <a:lstStyle>
            <a:lvl1pPr>
              <a:defRPr/>
            </a:lvl1pPr>
          </a:lstStyle>
          <a:p>
            <a:pPr>
              <a:defRPr/>
            </a:pPr>
            <a:fld id="{D5EC5190-BCFB-4E31-92C9-88BDD0783523}" type="slidenum">
              <a:rPr lang="de-DE">
                <a:solidFill>
                  <a:srgbClr val="FFFFFF"/>
                </a:solidFill>
                <a:ea typeface="ＭＳ Ｐゴシック"/>
              </a:rPr>
              <a:pPr>
                <a:defRPr/>
              </a:pPr>
              <a:t>‹#›</a:t>
            </a:fld>
            <a:endParaRPr lang="de-DE">
              <a:solidFill>
                <a:srgbClr val="FFFFFF"/>
              </a:solidFill>
              <a:ea typeface="ＭＳ Ｐゴシック"/>
            </a:endParaRPr>
          </a:p>
        </p:txBody>
      </p:sp>
      <p:sp>
        <p:nvSpPr>
          <p:cNvPr id="4" name="Fußzeilenplatzhalter 20"/>
          <p:cNvSpPr>
            <a:spLocks noGrp="1"/>
          </p:cNvSpPr>
          <p:nvPr>
            <p:ph type="ftr" sz="quarter" idx="12"/>
          </p:nvPr>
        </p:nvSpPr>
        <p:spPr/>
        <p:txBody>
          <a:bodyPr/>
          <a:lstStyle>
            <a:lvl1pPr>
              <a:defRPr/>
            </a:lvl1pPr>
          </a:lstStyle>
          <a:p>
            <a:pPr>
              <a:defRPr/>
            </a:pPr>
            <a:r>
              <a:rPr lang="de-DE">
                <a:solidFill>
                  <a:srgbClr val="FFFFFF"/>
                </a:solidFill>
                <a:ea typeface="ＭＳ Ｐゴシック"/>
              </a:rPr>
              <a:t>Departement Informationstechnologie und Elektrotechnik</a:t>
            </a:r>
          </a:p>
        </p:txBody>
      </p:sp>
    </p:spTree>
    <p:extLst>
      <p:ext uri="{BB962C8B-B14F-4D97-AF65-F5344CB8AC3E}">
        <p14:creationId xmlns:p14="http://schemas.microsoft.com/office/powerpoint/2010/main" val="1522320643"/>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623032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16562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61598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253027"/>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5791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33495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009632"/>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553989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09948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6999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887772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548742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68103978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704313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9/30/21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4886648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9/30/21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4328867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9/30/21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2564194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9/30/21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44347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9/30/21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283483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9/30/21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511711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4398254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8906912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7180934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15294777"/>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2931560"/>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771547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1040504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3622967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7983527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3280837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6477566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0248219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56603224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3360855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17185878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86389893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412817210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72137921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9084355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87960193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231380371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358831929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01672149"/>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58819447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859372"/>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0888890"/>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220701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942792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333985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408459"/>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892862"/>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14011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20824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64519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12310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426562491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78879814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6397884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2532643326"/>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418499870"/>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64551648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1693761817"/>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455417561"/>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91490876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112082961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900959298"/>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43334968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A1827AE5-44FE-2D4A-B3ED-43134FFC15AB}"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168532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03F4411B-8ACF-2C4A-B7B5-BD8ED3F85A83}"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1770479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D687866C-86F6-5D48-A804-AB91D15554AD}"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62013397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9DB5D06A-0738-0E4C-8445-2401B00F2BD5}" type="datetime1">
              <a:rPr lang="en-US" smtClean="0"/>
              <a:t>9/30/21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085475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9D8D6CEA-B40A-4149-985D-2555F84EA0CA}" type="datetime1">
              <a:rPr lang="en-US" smtClean="0"/>
              <a:t>9/30/21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957312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4A0239DA-AF7F-7A4F-B0B3-9CEEB8D1E06E}" type="datetime1">
              <a:rPr lang="en-US" smtClean="0"/>
              <a:t>9/30/21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618934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D303B1C0-64CD-C340-AA48-ED7FD89B2F7D}" type="datetime1">
              <a:rPr lang="en-US" smtClean="0"/>
              <a:t>9/30/21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609836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34F23BDF-4EA0-844B-BB0F-8DA3C5AF046B}" type="datetime1">
              <a:rPr lang="en-US" smtClean="0"/>
              <a:t>9/30/21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68029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0F5A654C-BEC2-9642-B4C2-ADA552FD3B4E}" type="datetime1">
              <a:rPr lang="en-US" smtClean="0"/>
              <a:t>9/30/21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4726600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BC2FD60D-2973-3B48-88F6-3AB6155ABB84}"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9626711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0899D52B-F2B0-0840-A4EB-13802C196382}" type="datetime1">
              <a:rPr lang="en-US" smtClean="0"/>
              <a:t>9/30/21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837928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sp>
        <p:nvSpPr>
          <p:cNvPr id="8" name="Footer Placeholder 4">
            <a:extLst>
              <a:ext uri="{FF2B5EF4-FFF2-40B4-BE49-F238E27FC236}">
                <a16:creationId xmlns:a16="http://schemas.microsoft.com/office/drawing/2014/main" id="{B9F40023-32DB-4329-B474-DB61D358CEBB}"/>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946013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_GRC #1">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pic>
        <p:nvPicPr>
          <p:cNvPr id="8" name="Picture 7"/>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17335" y="1052013"/>
            <a:ext cx="3636819" cy="329026"/>
          </a:xfrm>
          <a:prstGeom prst="rect">
            <a:avLst/>
          </a:prstGeom>
        </p:spPr>
      </p:pic>
      <p:sp>
        <p:nvSpPr>
          <p:cNvPr id="9" name="Footer Placeholder 4">
            <a:extLst>
              <a:ext uri="{FF2B5EF4-FFF2-40B4-BE49-F238E27FC236}">
                <a16:creationId xmlns:a16="http://schemas.microsoft.com/office/drawing/2014/main" id="{966F197F-C7D7-4D51-ACAE-E30AE0969D01}"/>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110229539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_GRC #2">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grpSp>
        <p:nvGrpSpPr>
          <p:cNvPr id="7" name="Group 6"/>
          <p:cNvGrpSpPr/>
          <p:nvPr userDrawn="1"/>
        </p:nvGrpSpPr>
        <p:grpSpPr>
          <a:xfrm>
            <a:off x="7164770" y="408707"/>
            <a:ext cx="1744811" cy="960076"/>
            <a:chOff x="9553026" y="324887"/>
            <a:chExt cx="2326415" cy="960076"/>
          </a:xfrm>
        </p:grpSpPr>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64931" y="646009"/>
              <a:ext cx="1399033" cy="313572"/>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57788" y="963049"/>
              <a:ext cx="2321653" cy="321914"/>
            </a:xfrm>
            <a:prstGeom prst="rect">
              <a:avLst/>
            </a:prstGeom>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53026" y="324887"/>
              <a:ext cx="1088783" cy="317614"/>
            </a:xfrm>
            <a:prstGeom prst="rect">
              <a:avLst/>
            </a:prstGeom>
          </p:spPr>
        </p:pic>
      </p:grpSp>
      <p:sp>
        <p:nvSpPr>
          <p:cNvPr id="12" name="Footer Placeholder 4">
            <a:extLst>
              <a:ext uri="{FF2B5EF4-FFF2-40B4-BE49-F238E27FC236}">
                <a16:creationId xmlns:a16="http://schemas.microsoft.com/office/drawing/2014/main" id="{B7573869-4917-4B7C-8FD8-D457383B1FD9}"/>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156538256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371936" y="6356351"/>
            <a:ext cx="376586" cy="365125"/>
          </a:xfrm>
          <a:prstGeom prst="rect">
            <a:avLst/>
          </a:prstGeom>
        </p:spPr>
        <p:txBody>
          <a:bodyPr anchor="b"/>
          <a:lstStyle>
            <a:lvl1pPr algn="r">
              <a:defRPr sz="1050">
                <a:solidFill>
                  <a:srgbClr val="5F5F5F"/>
                </a:solidFill>
              </a:defRPr>
            </a:lvl1pPr>
          </a:lstStyle>
          <a:p>
            <a:fld id="{8E6742F1-6635-4F3B-A1BB-91C9B3B8DD12}" type="slidenum">
              <a:rPr lang="en-US" smtClean="0"/>
              <a:pPr/>
              <a:t>‹#›</a:t>
            </a:fld>
            <a:endParaRPr lang="en-US" dirty="0"/>
          </a:p>
        </p:txBody>
      </p:sp>
      <p:sp>
        <p:nvSpPr>
          <p:cNvPr id="8" name="Footer Placeholder 4">
            <a:extLst>
              <a:ext uri="{FF2B5EF4-FFF2-40B4-BE49-F238E27FC236}">
                <a16:creationId xmlns:a16="http://schemas.microsoft.com/office/drawing/2014/main" id="{302B021D-152B-4BBC-AE4C-05D1CF334B2E}"/>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9" name="Date Placeholder 3">
            <a:extLst>
              <a:ext uri="{FF2B5EF4-FFF2-40B4-BE49-F238E27FC236}">
                <a16:creationId xmlns:a16="http://schemas.microsoft.com/office/drawing/2014/main" id="{4609E918-0750-41F9-A8AE-C3C49882CCBF}"/>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3716925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dirty="0"/>
          </a:p>
        </p:txBody>
      </p:sp>
      <p:sp>
        <p:nvSpPr>
          <p:cNvPr id="11" name="Footer Placeholder 4">
            <a:extLst>
              <a:ext uri="{FF2B5EF4-FFF2-40B4-BE49-F238E27FC236}">
                <a16:creationId xmlns:a16="http://schemas.microsoft.com/office/drawing/2014/main" id="{00F4FC81-BCA0-4AF0-A6E8-CA7C8E6B01BD}"/>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9" name="Date Placeholder 3">
            <a:extLst>
              <a:ext uri="{FF2B5EF4-FFF2-40B4-BE49-F238E27FC236}">
                <a16:creationId xmlns:a16="http://schemas.microsoft.com/office/drawing/2014/main" id="{A825DCD6-B425-4887-A74E-E840712292EC}"/>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40044479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GRC_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2" name="Footer Placeholder 4">
            <a:extLst>
              <a:ext uri="{FF2B5EF4-FFF2-40B4-BE49-F238E27FC236}">
                <a16:creationId xmlns:a16="http://schemas.microsoft.com/office/drawing/2014/main" id="{6D43B2B4-39CC-402A-9E78-A7DB9FEC5C9B}"/>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0" name="Date Placeholder 3">
            <a:extLst>
              <a:ext uri="{FF2B5EF4-FFF2-40B4-BE49-F238E27FC236}">
                <a16:creationId xmlns:a16="http://schemas.microsoft.com/office/drawing/2014/main" id="{327E2772-B8B8-4CD0-9BCF-87A0A6BDF05E}"/>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44044427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GRC_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Content Placeholder 2"/>
          <p:cNvSpPr>
            <a:spLocks noGrp="1"/>
          </p:cNvSpPr>
          <p:nvPr>
            <p:ph idx="1"/>
          </p:nvPr>
        </p:nvSpPr>
        <p:spPr>
          <a:xfrm>
            <a:off x="628650" y="1421175"/>
            <a:ext cx="7886700" cy="4814372"/>
          </a:xfrm>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3" name="Footer Placeholder 4">
            <a:extLst>
              <a:ext uri="{FF2B5EF4-FFF2-40B4-BE49-F238E27FC236}">
                <a16:creationId xmlns:a16="http://schemas.microsoft.com/office/drawing/2014/main" id="{DF52CF1B-0992-405F-8862-07E21B0CF07B}"/>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1" name="Date Placeholder 3">
            <a:extLst>
              <a:ext uri="{FF2B5EF4-FFF2-40B4-BE49-F238E27FC236}">
                <a16:creationId xmlns:a16="http://schemas.microsoft.com/office/drawing/2014/main" id="{C88CD736-A7E1-4D64-9BE1-ECCAD981D7C9}"/>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27083932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lang="en-US" sz="30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n-lt"/>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Footer Placeholder 4">
            <a:extLst>
              <a:ext uri="{FF2B5EF4-FFF2-40B4-BE49-F238E27FC236}">
                <a16:creationId xmlns:a16="http://schemas.microsoft.com/office/drawing/2014/main" id="{E6DFFC8D-A0EB-41BE-8883-96021069D8CC}"/>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7" name="Slide Number Placeholder 5">
            <a:extLst>
              <a:ext uri="{FF2B5EF4-FFF2-40B4-BE49-F238E27FC236}">
                <a16:creationId xmlns:a16="http://schemas.microsoft.com/office/drawing/2014/main" id="{0D6909FB-0127-4ACD-A6CB-EDBC949F1BD7}"/>
              </a:ext>
            </a:extLst>
          </p:cNvPr>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8" name="Date Placeholder 3">
            <a:extLst>
              <a:ext uri="{FF2B5EF4-FFF2-40B4-BE49-F238E27FC236}">
                <a16:creationId xmlns:a16="http://schemas.microsoft.com/office/drawing/2014/main" id="{4CDFCC42-9ACB-4002-ABD0-823B65F05E45}"/>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8275350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0" name="Footer Placeholder 4">
            <a:extLst>
              <a:ext uri="{FF2B5EF4-FFF2-40B4-BE49-F238E27FC236}">
                <a16:creationId xmlns:a16="http://schemas.microsoft.com/office/drawing/2014/main" id="{161EA3A0-1666-4D78-B32F-840BE192D0F3}"/>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1" name="Date Placeholder 3">
            <a:extLst>
              <a:ext uri="{FF2B5EF4-FFF2-40B4-BE49-F238E27FC236}">
                <a16:creationId xmlns:a16="http://schemas.microsoft.com/office/drawing/2014/main" id="{4E08DBE3-3F39-48F4-B863-B24878BC8CD8}"/>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23467111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52563"/>
            <a:ext cx="3868340"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276475"/>
            <a:ext cx="3868340"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52563"/>
            <a:ext cx="3887391"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276475"/>
            <a:ext cx="3887391"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12" name="Footer Placeholder 4">
            <a:extLst>
              <a:ext uri="{FF2B5EF4-FFF2-40B4-BE49-F238E27FC236}">
                <a16:creationId xmlns:a16="http://schemas.microsoft.com/office/drawing/2014/main" id="{1147829D-5CD2-4F2F-92BF-9F0C4DC73DC5}"/>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3" name="Date Placeholder 3">
            <a:extLst>
              <a:ext uri="{FF2B5EF4-FFF2-40B4-BE49-F238E27FC236}">
                <a16:creationId xmlns:a16="http://schemas.microsoft.com/office/drawing/2014/main" id="{3BC07677-790B-49A3-97FA-49246CBDEECB}"/>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3732437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8" name="Footer Placeholder 4">
            <a:extLst>
              <a:ext uri="{FF2B5EF4-FFF2-40B4-BE49-F238E27FC236}">
                <a16:creationId xmlns:a16="http://schemas.microsoft.com/office/drawing/2014/main" id="{F690AA73-C97A-4EC2-81B4-B8D8468A29C7}"/>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9" name="Date Placeholder 3">
            <a:extLst>
              <a:ext uri="{FF2B5EF4-FFF2-40B4-BE49-F238E27FC236}">
                <a16:creationId xmlns:a16="http://schemas.microsoft.com/office/drawing/2014/main" id="{915277B5-CC79-482C-8C1D-29BB3DFAD7BA}"/>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14725421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
        <p:nvSpPr>
          <p:cNvPr id="6" name="Footer Placeholder 4">
            <a:extLst>
              <a:ext uri="{FF2B5EF4-FFF2-40B4-BE49-F238E27FC236}">
                <a16:creationId xmlns:a16="http://schemas.microsoft.com/office/drawing/2014/main" id="{5D9C456B-2C54-4A71-95E6-78AADE569667}"/>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7" name="Date Placeholder 3">
            <a:extLst>
              <a:ext uri="{FF2B5EF4-FFF2-40B4-BE49-F238E27FC236}">
                <a16:creationId xmlns:a16="http://schemas.microsoft.com/office/drawing/2014/main" id="{B28417AC-5E7D-48F1-8A8C-38B2E706348D}"/>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15268662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1703526"/>
            <a:ext cx="4629150" cy="4652825"/>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a:spLocks noGrp="1"/>
          </p:cNvSpPr>
          <p:nvPr>
            <p:ph type="sldNum" sz="quarter" idx="4"/>
          </p:nvPr>
        </p:nvSpPr>
        <p:spPr>
          <a:xfrm>
            <a:off x="8243316" y="6356351"/>
            <a:ext cx="505206" cy="365125"/>
          </a:xfrm>
          <a:prstGeom prst="rect">
            <a:avLst/>
          </a:prstGeom>
        </p:spPr>
        <p:txBody>
          <a:bodyPr anchor="b"/>
          <a:lstStyle>
            <a:lvl1pPr algn="r">
              <a:defRPr sz="1050">
                <a:solidFill>
                  <a:srgbClr val="5F5F5F"/>
                </a:solidFill>
              </a:defRPr>
            </a:lvl1pPr>
          </a:lstStyle>
          <a:p>
            <a:fld id="{8E6742F1-6635-4F3B-A1BB-91C9B3B8DD12}" type="slidenum">
              <a:rPr lang="en-US" smtClean="0"/>
              <a:pPr/>
              <a:t>‹#›</a:t>
            </a:fld>
            <a:endParaRPr lang="en-US"/>
          </a:p>
        </p:txBody>
      </p:sp>
      <p:sp>
        <p:nvSpPr>
          <p:cNvPr id="9" name="Footer Placeholder 4">
            <a:extLst>
              <a:ext uri="{FF2B5EF4-FFF2-40B4-BE49-F238E27FC236}">
                <a16:creationId xmlns:a16="http://schemas.microsoft.com/office/drawing/2014/main" id="{7FA61FC6-7B3C-42EF-B9AE-1116FF863585}"/>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0" name="Date Placeholder 3">
            <a:extLst>
              <a:ext uri="{FF2B5EF4-FFF2-40B4-BE49-F238E27FC236}">
                <a16:creationId xmlns:a16="http://schemas.microsoft.com/office/drawing/2014/main" id="{2A9492D9-E940-47A2-A585-78D5B58AE825}"/>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22301321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70866" y="1703524"/>
            <a:ext cx="4629150" cy="4652826"/>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dirty="0"/>
          </a:p>
        </p:txBody>
      </p:sp>
      <p:sp>
        <p:nvSpPr>
          <p:cNvPr id="11" name="Footer Placeholder 4">
            <a:extLst>
              <a:ext uri="{FF2B5EF4-FFF2-40B4-BE49-F238E27FC236}">
                <a16:creationId xmlns:a16="http://schemas.microsoft.com/office/drawing/2014/main" id="{7CC4394A-F5BE-4FF2-8D83-1F93112020A8}"/>
              </a:ext>
            </a:extLst>
          </p:cNvPr>
          <p:cNvSpPr>
            <a:spLocks noGrp="1"/>
          </p:cNvSpPr>
          <p:nvPr>
            <p:ph type="ftr" sz="quarter" idx="11"/>
          </p:nvPr>
        </p:nvSpPr>
        <p:spPr>
          <a:xfrm>
            <a:off x="4711356" y="6356351"/>
            <a:ext cx="3656056" cy="365125"/>
          </a:xfrm>
          <a:prstGeom prst="rect">
            <a:avLst/>
          </a:prstGeom>
        </p:spPr>
        <p:txBody>
          <a:bodyPr/>
          <a:lstStyle>
            <a:lvl1pPr algn="r">
              <a:defRPr/>
            </a:lvl1pPr>
          </a:lstStyle>
          <a:p>
            <a:r>
              <a:rPr lang="en-US" dirty="0"/>
              <a:t>SRC Select Disclosure</a:t>
            </a:r>
          </a:p>
        </p:txBody>
      </p:sp>
      <p:sp>
        <p:nvSpPr>
          <p:cNvPr id="12" name="Date Placeholder 3">
            <a:extLst>
              <a:ext uri="{FF2B5EF4-FFF2-40B4-BE49-F238E27FC236}">
                <a16:creationId xmlns:a16="http://schemas.microsoft.com/office/drawing/2014/main" id="{96DDCF70-E37E-43E4-B146-B85B77838705}"/>
              </a:ext>
            </a:extLst>
          </p:cNvPr>
          <p:cNvSpPr>
            <a:spLocks noGrp="1"/>
          </p:cNvSpPr>
          <p:nvPr>
            <p:ph type="dt" sz="half" idx="10"/>
          </p:nvPr>
        </p:nvSpPr>
        <p:spPr>
          <a:xfrm>
            <a:off x="628650" y="6356351"/>
            <a:ext cx="2057400" cy="365125"/>
          </a:xfrm>
          <a:prstGeom prst="rect">
            <a:avLst/>
          </a:prstGeom>
        </p:spPr>
        <p:txBody>
          <a:bodyPr/>
          <a:lstStyle/>
          <a:p>
            <a:endParaRPr lang="en-US"/>
          </a:p>
        </p:txBody>
      </p:sp>
    </p:spTree>
    <p:extLst>
      <p:ext uri="{BB962C8B-B14F-4D97-AF65-F5344CB8AC3E}">
        <p14:creationId xmlns:p14="http://schemas.microsoft.com/office/powerpoint/2010/main" val="7765106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143000" y="6117336"/>
            <a:ext cx="6858000" cy="530352"/>
          </a:xfrm>
        </p:spPr>
        <p:txBody>
          <a:bodyPr/>
          <a:lstStyle>
            <a:lvl1pPr marL="0" indent="0" algn="ctr">
              <a:buNone/>
              <a:defRPr sz="18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04159" y="2194560"/>
            <a:ext cx="4335683" cy="2468880"/>
          </a:xfrm>
          <a:prstGeom prst="rect">
            <a:avLst/>
          </a:prstGeom>
        </p:spPr>
      </p:pic>
    </p:spTree>
    <p:extLst>
      <p:ext uri="{BB962C8B-B14F-4D97-AF65-F5344CB8AC3E}">
        <p14:creationId xmlns:p14="http://schemas.microsoft.com/office/powerpoint/2010/main" val="3655908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4195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9/30/21</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13093704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9/30/21</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66007117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5926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537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02617336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F966C45-5116-0A45-A791-A6553C6E25ED}" type="datetime1">
              <a:rPr lang="en-US" smtClean="0"/>
              <a:t>9/30/21</a:t>
            </a:fld>
            <a:endParaRPr lang="en-GR"/>
          </a:p>
        </p:txBody>
      </p:sp>
      <p:sp>
        <p:nvSpPr>
          <p:cNvPr id="5" name="Footer Placeholder 4"/>
          <p:cNvSpPr>
            <a:spLocks noGrp="1"/>
          </p:cNvSpPr>
          <p:nvPr>
            <p:ph type="ftr" sz="quarter" idx="11"/>
          </p:nvPr>
        </p:nvSpPr>
        <p:spPr/>
        <p:txBody>
          <a:bodyPr/>
          <a:lstStyle/>
          <a:p>
            <a:endParaRPr lang="en-GR"/>
          </a:p>
        </p:txBody>
      </p:sp>
      <p:sp>
        <p:nvSpPr>
          <p:cNvPr id="6" name="Slide Number Placeholder 5"/>
          <p:cNvSpPr>
            <a:spLocks noGrp="1"/>
          </p:cNvSpPr>
          <p:nvPr>
            <p:ph type="sldNum" sz="quarter" idx="12"/>
          </p:nvPr>
        </p:nvSpPr>
        <p:spPr/>
        <p:txBody>
          <a:bodyPr/>
          <a:lstStyle/>
          <a:p>
            <a:fld id="{6EF0EDDB-3F8C-454D-B7AF-385D22F27965}" type="slidenum">
              <a:rPr lang="en-GR" smtClean="0"/>
              <a:t>‹#›</a:t>
            </a:fld>
            <a:endParaRPr lang="en-GR"/>
          </a:p>
        </p:txBody>
      </p:sp>
    </p:spTree>
    <p:extLst>
      <p:ext uri="{BB962C8B-B14F-4D97-AF65-F5344CB8AC3E}">
        <p14:creationId xmlns:p14="http://schemas.microsoft.com/office/powerpoint/2010/main" val="90209791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98433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84383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415442"/>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518975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14219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0772974"/>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4684822"/>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79679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6606243"/>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76518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152776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45645"/>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27392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0536780"/>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930901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8745466"/>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518731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5528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0516594"/>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3374632"/>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0585503"/>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6604291"/>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40024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66205385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7500541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7481365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466182389"/>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1805500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94151082"/>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79066244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47020266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507374"/>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82711769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86739900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263838863"/>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5848751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193336643"/>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189998642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33343788"/>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5247119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82889373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42863018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1391572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55015719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51530639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2256234"/>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54950888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36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91861224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276251904"/>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2190833343"/>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1035100336"/>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303502048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475550089"/>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385081086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362088679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29081286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0463920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15645769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850089147"/>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253936059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15423477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53135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55E5-B32B-4F74-A6C1-BD86227D216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2046030-B5FC-47C1-9A50-5875384549E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5271A1-6155-42A8-B341-F4E9768C2519}"/>
              </a:ext>
            </a:extLst>
          </p:cNvPr>
          <p:cNvSpPr>
            <a:spLocks noGrp="1"/>
          </p:cNvSpPr>
          <p:nvPr>
            <p:ph type="dt" sz="half" idx="10"/>
          </p:nvPr>
        </p:nvSpPr>
        <p:spPr/>
        <p:txBody>
          <a:bodyPr/>
          <a:lstStyle/>
          <a:p>
            <a:fld id="{CB88FBC5-BAD9-4C71-B652-32F5A50944A8}" type="datetime1">
              <a:rPr lang="en-US" smtClean="0"/>
              <a:t>9/30/21</a:t>
            </a:fld>
            <a:endParaRPr lang="en-US" dirty="0"/>
          </a:p>
        </p:txBody>
      </p:sp>
      <p:sp>
        <p:nvSpPr>
          <p:cNvPr id="5" name="Footer Placeholder 4">
            <a:extLst>
              <a:ext uri="{FF2B5EF4-FFF2-40B4-BE49-F238E27FC236}">
                <a16:creationId xmlns:a16="http://schemas.microsoft.com/office/drawing/2014/main" id="{A9D8E9FB-6109-469D-98AF-9FD9E26E4D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8E12C7-9630-4D64-AA9F-3D2136AED4AC}"/>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198204283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02345-B885-4CE4-A7A9-BEBC44E9A768}"/>
              </a:ext>
            </a:extLst>
          </p:cNvPr>
          <p:cNvSpPr>
            <a:spLocks noGrp="1"/>
          </p:cNvSpPr>
          <p:nvPr>
            <p:ph type="title"/>
          </p:nvPr>
        </p:nvSpPr>
        <p:spPr>
          <a:xfrm>
            <a:off x="196389" y="86649"/>
            <a:ext cx="8787592" cy="1325563"/>
          </a:xfrm>
        </p:spPr>
        <p:txBody>
          <a:bodyPr/>
          <a:lstStyle>
            <a:lvl1pPr>
              <a:defRPr b="1">
                <a:solidFill>
                  <a:srgbClr val="264478"/>
                </a:solidFill>
                <a:latin typeface="Garamond" panose="02020404030301010803"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96772DA-5081-48F1-81DB-6E5E34A0C84E}"/>
              </a:ext>
            </a:extLst>
          </p:cNvPr>
          <p:cNvSpPr>
            <a:spLocks noGrp="1"/>
          </p:cNvSpPr>
          <p:nvPr>
            <p:ph idx="1"/>
          </p:nvPr>
        </p:nvSpPr>
        <p:spPr>
          <a:xfrm>
            <a:off x="196389" y="1512916"/>
            <a:ext cx="8787592" cy="5345083"/>
          </a:xfrm>
        </p:spPr>
        <p:txBody>
          <a:bodyPr/>
          <a:lstStyle>
            <a:lvl1pPr>
              <a:defRPr sz="1800">
                <a:latin typeface="Tahoma" panose="020B0604030504040204" pitchFamily="34" charset="0"/>
                <a:ea typeface="Tahoma" panose="020B0604030504040204" pitchFamily="34" charset="0"/>
                <a:cs typeface="Tahoma" panose="020B0604030504040204" pitchFamily="34" charset="0"/>
              </a:defRPr>
            </a:lvl1pPr>
            <a:lvl2pPr>
              <a:defRPr sz="165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FAB7E1-A7A2-4C39-A9E3-2D1E248D6BE9}"/>
              </a:ext>
            </a:extLst>
          </p:cNvPr>
          <p:cNvSpPr>
            <a:spLocks noGrp="1"/>
          </p:cNvSpPr>
          <p:nvPr>
            <p:ph type="dt" sz="half" idx="10"/>
          </p:nvPr>
        </p:nvSpPr>
        <p:spPr>
          <a:xfrm>
            <a:off x="628650" y="6493507"/>
            <a:ext cx="2057400" cy="365125"/>
          </a:xfrm>
        </p:spPr>
        <p:txBody>
          <a:bodyPr/>
          <a:lstStyle/>
          <a:p>
            <a:fld id="{A1789EBF-3A54-40B4-A563-F9B19FBDE0DA}" type="datetime1">
              <a:rPr lang="en-US" smtClean="0"/>
              <a:t>9/30/21</a:t>
            </a:fld>
            <a:endParaRPr lang="en-US" dirty="0"/>
          </a:p>
        </p:txBody>
      </p:sp>
      <p:sp>
        <p:nvSpPr>
          <p:cNvPr id="5" name="Footer Placeholder 4">
            <a:extLst>
              <a:ext uri="{FF2B5EF4-FFF2-40B4-BE49-F238E27FC236}">
                <a16:creationId xmlns:a16="http://schemas.microsoft.com/office/drawing/2014/main" id="{1C7C47C3-9BBD-4A34-8536-E1F8974829F2}"/>
              </a:ext>
            </a:extLst>
          </p:cNvPr>
          <p:cNvSpPr>
            <a:spLocks noGrp="1"/>
          </p:cNvSpPr>
          <p:nvPr>
            <p:ph type="ftr" sz="quarter" idx="11"/>
          </p:nvPr>
        </p:nvSpPr>
        <p:spPr>
          <a:xfrm>
            <a:off x="3028950" y="6493507"/>
            <a:ext cx="3086100" cy="365125"/>
          </a:xfrm>
        </p:spPr>
        <p:txBody>
          <a:bodyPr/>
          <a:lstStyle/>
          <a:p>
            <a:endParaRPr lang="en-US" dirty="0"/>
          </a:p>
        </p:txBody>
      </p:sp>
      <p:sp>
        <p:nvSpPr>
          <p:cNvPr id="6" name="Slide Number Placeholder 5">
            <a:extLst>
              <a:ext uri="{FF2B5EF4-FFF2-40B4-BE49-F238E27FC236}">
                <a16:creationId xmlns:a16="http://schemas.microsoft.com/office/drawing/2014/main" id="{FE28B55B-C111-48E8-AF65-ECEDE511EFC7}"/>
              </a:ext>
            </a:extLst>
          </p:cNvPr>
          <p:cNvSpPr>
            <a:spLocks noGrp="1"/>
          </p:cNvSpPr>
          <p:nvPr>
            <p:ph type="sldNum" sz="quarter" idx="12"/>
          </p:nvPr>
        </p:nvSpPr>
        <p:spPr>
          <a:xfrm>
            <a:off x="7084517" y="6493507"/>
            <a:ext cx="2057400" cy="365125"/>
          </a:xfrm>
        </p:spPr>
        <p:txBody>
          <a:bodyPr/>
          <a:lstStyle>
            <a:lvl1pPr>
              <a:defRPr sz="1200" b="1">
                <a:solidFill>
                  <a:schemeClr val="tx1"/>
                </a:solidFill>
              </a:defRPr>
            </a:lvl1pPr>
          </a:lstStyle>
          <a:p>
            <a:fld id="{C3B5F978-99DD-4B09-979A-AB31C135CAD9}" type="slidenum">
              <a:rPr lang="en-US" smtClean="0"/>
              <a:pPr/>
              <a:t>‹#›</a:t>
            </a:fld>
            <a:endParaRPr lang="en-US" dirty="0"/>
          </a:p>
        </p:txBody>
      </p:sp>
    </p:spTree>
    <p:extLst>
      <p:ext uri="{BB962C8B-B14F-4D97-AF65-F5344CB8AC3E}">
        <p14:creationId xmlns:p14="http://schemas.microsoft.com/office/powerpoint/2010/main" val="32068495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31F5-F9D4-436F-9D28-BEA55F634C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9BCF3E9-F0FA-4F25-9933-CE221D480C7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B12824-23C1-474E-9D7E-D5D61F928F29}"/>
              </a:ext>
            </a:extLst>
          </p:cNvPr>
          <p:cNvSpPr>
            <a:spLocks noGrp="1"/>
          </p:cNvSpPr>
          <p:nvPr>
            <p:ph type="dt" sz="half" idx="10"/>
          </p:nvPr>
        </p:nvSpPr>
        <p:spPr/>
        <p:txBody>
          <a:bodyPr/>
          <a:lstStyle/>
          <a:p>
            <a:fld id="{88E45DE9-B26E-4148-95D4-AB94C6EC52D9}" type="datetime1">
              <a:rPr lang="en-US" smtClean="0"/>
              <a:t>9/30/21</a:t>
            </a:fld>
            <a:endParaRPr lang="en-US" dirty="0"/>
          </a:p>
        </p:txBody>
      </p:sp>
      <p:sp>
        <p:nvSpPr>
          <p:cNvPr id="5" name="Footer Placeholder 4">
            <a:extLst>
              <a:ext uri="{FF2B5EF4-FFF2-40B4-BE49-F238E27FC236}">
                <a16:creationId xmlns:a16="http://schemas.microsoft.com/office/drawing/2014/main" id="{990A4B7F-AD55-4B55-A693-5E24BF1B76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A63661-C7E6-4C44-B7C3-ACB4A646E615}"/>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37295939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9A5FB-1039-4A5B-809F-502056FD4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CE11E0-23C1-46B0-AC26-3FC0F062FBB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D544AB-F356-497F-9D0C-4BD98DF7B62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7FC193-B5F7-4A87-B2AA-D96A86C48A14}"/>
              </a:ext>
            </a:extLst>
          </p:cNvPr>
          <p:cNvSpPr>
            <a:spLocks noGrp="1"/>
          </p:cNvSpPr>
          <p:nvPr>
            <p:ph type="dt" sz="half" idx="10"/>
          </p:nvPr>
        </p:nvSpPr>
        <p:spPr/>
        <p:txBody>
          <a:bodyPr/>
          <a:lstStyle/>
          <a:p>
            <a:fld id="{6671B74B-FFEB-44B7-9436-8268236AB34A}" type="datetime1">
              <a:rPr lang="en-US" smtClean="0"/>
              <a:t>9/30/21</a:t>
            </a:fld>
            <a:endParaRPr lang="en-US" dirty="0"/>
          </a:p>
        </p:txBody>
      </p:sp>
      <p:sp>
        <p:nvSpPr>
          <p:cNvPr id="6" name="Footer Placeholder 5">
            <a:extLst>
              <a:ext uri="{FF2B5EF4-FFF2-40B4-BE49-F238E27FC236}">
                <a16:creationId xmlns:a16="http://schemas.microsoft.com/office/drawing/2014/main" id="{898E2396-276C-4A96-B67D-3B5FFD64318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31843F0-96AF-4418-964C-33BBA535A1D2}"/>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325533601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BAFE-8DC6-4CC6-A2AF-02CD39DAE10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0515D-B43D-46F6-A33F-CF857E48F84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EED834E-0BA2-4CD4-B173-B41E47530CC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313C59-FEE6-4D42-8A2F-AE010BFDE6C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4DFE4A-9B5B-43F4-BB8D-DC7E2A9AD4F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F3540-2081-4A40-84E0-A25797890C19}"/>
              </a:ext>
            </a:extLst>
          </p:cNvPr>
          <p:cNvSpPr>
            <a:spLocks noGrp="1"/>
          </p:cNvSpPr>
          <p:nvPr>
            <p:ph type="dt" sz="half" idx="10"/>
          </p:nvPr>
        </p:nvSpPr>
        <p:spPr/>
        <p:txBody>
          <a:bodyPr/>
          <a:lstStyle/>
          <a:p>
            <a:fld id="{09007CC5-756B-4DF1-AD1A-625F916AAA93}" type="datetime1">
              <a:rPr lang="en-US" smtClean="0"/>
              <a:t>9/30/21</a:t>
            </a:fld>
            <a:endParaRPr lang="en-US" dirty="0"/>
          </a:p>
        </p:txBody>
      </p:sp>
      <p:sp>
        <p:nvSpPr>
          <p:cNvPr id="8" name="Footer Placeholder 7">
            <a:extLst>
              <a:ext uri="{FF2B5EF4-FFF2-40B4-BE49-F238E27FC236}">
                <a16:creationId xmlns:a16="http://schemas.microsoft.com/office/drawing/2014/main" id="{DCDF1A9B-BAE9-4804-8DA7-DF286D1ABD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A135DB-12B0-40E5-A531-02E87D2FFD19}"/>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1224072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F53A-5F56-43E7-BBA1-E0873BCE4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543535-A96C-4179-8E0C-84E24136B974}"/>
              </a:ext>
            </a:extLst>
          </p:cNvPr>
          <p:cNvSpPr>
            <a:spLocks noGrp="1"/>
          </p:cNvSpPr>
          <p:nvPr>
            <p:ph type="dt" sz="half" idx="10"/>
          </p:nvPr>
        </p:nvSpPr>
        <p:spPr/>
        <p:txBody>
          <a:bodyPr/>
          <a:lstStyle/>
          <a:p>
            <a:fld id="{6A76A348-9A16-403A-9A3E-9215FD49EBC0}" type="datetime1">
              <a:rPr lang="en-US" smtClean="0"/>
              <a:t>9/30/21</a:t>
            </a:fld>
            <a:endParaRPr lang="en-US" dirty="0"/>
          </a:p>
        </p:txBody>
      </p:sp>
      <p:sp>
        <p:nvSpPr>
          <p:cNvPr id="4" name="Footer Placeholder 3">
            <a:extLst>
              <a:ext uri="{FF2B5EF4-FFF2-40B4-BE49-F238E27FC236}">
                <a16:creationId xmlns:a16="http://schemas.microsoft.com/office/drawing/2014/main" id="{F3A0327C-D84B-4C0F-A608-775B9F29C45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6273282-6D02-4EEC-9314-9298393071F4}"/>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279416254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2127B-FDBC-4761-86B3-2F6CE21CFDA3}"/>
              </a:ext>
            </a:extLst>
          </p:cNvPr>
          <p:cNvSpPr>
            <a:spLocks noGrp="1"/>
          </p:cNvSpPr>
          <p:nvPr>
            <p:ph type="dt" sz="half" idx="10"/>
          </p:nvPr>
        </p:nvSpPr>
        <p:spPr/>
        <p:txBody>
          <a:bodyPr/>
          <a:lstStyle/>
          <a:p>
            <a:fld id="{8C278BDE-0630-427F-B2CA-1FD96F63AD7F}" type="datetime1">
              <a:rPr lang="en-US" smtClean="0"/>
              <a:t>9/30/21</a:t>
            </a:fld>
            <a:endParaRPr lang="en-US" dirty="0"/>
          </a:p>
        </p:txBody>
      </p:sp>
      <p:sp>
        <p:nvSpPr>
          <p:cNvPr id="3" name="Footer Placeholder 2">
            <a:extLst>
              <a:ext uri="{FF2B5EF4-FFF2-40B4-BE49-F238E27FC236}">
                <a16:creationId xmlns:a16="http://schemas.microsoft.com/office/drawing/2014/main" id="{223FB697-0E5E-48E6-BFD5-D72518A1AC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0AA3E0-D09D-4A11-BC86-24F77E51315A}"/>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41491028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44A5-DD73-486D-A37C-8A0571CB6B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AF4E805-BB75-4C4D-9D4A-45965517BC2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5D4829-263C-46EF-BC73-02C804E9F09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8CF844-3E5D-416F-8C24-24607AFFE2D6}"/>
              </a:ext>
            </a:extLst>
          </p:cNvPr>
          <p:cNvSpPr>
            <a:spLocks noGrp="1"/>
          </p:cNvSpPr>
          <p:nvPr>
            <p:ph type="dt" sz="half" idx="10"/>
          </p:nvPr>
        </p:nvSpPr>
        <p:spPr/>
        <p:txBody>
          <a:bodyPr/>
          <a:lstStyle/>
          <a:p>
            <a:fld id="{9966E5D6-851B-45BC-A925-7B4E79668A8F}" type="datetime1">
              <a:rPr lang="en-US" smtClean="0"/>
              <a:t>9/30/21</a:t>
            </a:fld>
            <a:endParaRPr lang="en-US" dirty="0"/>
          </a:p>
        </p:txBody>
      </p:sp>
      <p:sp>
        <p:nvSpPr>
          <p:cNvPr id="6" name="Footer Placeholder 5">
            <a:extLst>
              <a:ext uri="{FF2B5EF4-FFF2-40B4-BE49-F238E27FC236}">
                <a16:creationId xmlns:a16="http://schemas.microsoft.com/office/drawing/2014/main" id="{B4256F0E-ADE5-4D11-802C-0DFE31C9D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234A0A-1BC0-477C-86E3-4FADD3659ECE}"/>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113814038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1EA3-C5F5-40A2-96F6-80AA775574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DA9E2F6-2C00-47C1-8FF5-1552AB0F5D4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D7B356D6-C7F6-4C4E-B5FF-B875F6B1120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0B9D7E-4CC8-4EBF-A153-E372194DAEF5}"/>
              </a:ext>
            </a:extLst>
          </p:cNvPr>
          <p:cNvSpPr>
            <a:spLocks noGrp="1"/>
          </p:cNvSpPr>
          <p:nvPr>
            <p:ph type="dt" sz="half" idx="10"/>
          </p:nvPr>
        </p:nvSpPr>
        <p:spPr/>
        <p:txBody>
          <a:bodyPr/>
          <a:lstStyle/>
          <a:p>
            <a:fld id="{9E034712-E746-47FD-9772-BB667BA206C0}" type="datetime1">
              <a:rPr lang="en-US" smtClean="0"/>
              <a:t>9/30/21</a:t>
            </a:fld>
            <a:endParaRPr lang="en-US" dirty="0"/>
          </a:p>
        </p:txBody>
      </p:sp>
      <p:sp>
        <p:nvSpPr>
          <p:cNvPr id="6" name="Footer Placeholder 5">
            <a:extLst>
              <a:ext uri="{FF2B5EF4-FFF2-40B4-BE49-F238E27FC236}">
                <a16:creationId xmlns:a16="http://schemas.microsoft.com/office/drawing/2014/main" id="{A5A82A02-098F-4942-9B9D-4ED5E32A318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7B8DF9-685B-4458-86D1-6CCA9A2A5C74}"/>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378293122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36DE-EBEE-4359-B24C-722EFF55FE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A627EB-9F96-4EA7-A054-75AE0A18C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F8C3D-A8A0-4D32-AA1F-9EACD855C69D}"/>
              </a:ext>
            </a:extLst>
          </p:cNvPr>
          <p:cNvSpPr>
            <a:spLocks noGrp="1"/>
          </p:cNvSpPr>
          <p:nvPr>
            <p:ph type="dt" sz="half" idx="10"/>
          </p:nvPr>
        </p:nvSpPr>
        <p:spPr/>
        <p:txBody>
          <a:bodyPr/>
          <a:lstStyle/>
          <a:p>
            <a:fld id="{670DCB57-08B3-462C-8EAF-424650996A05}" type="datetime1">
              <a:rPr lang="en-US" smtClean="0"/>
              <a:t>9/30/21</a:t>
            </a:fld>
            <a:endParaRPr lang="en-US" dirty="0"/>
          </a:p>
        </p:txBody>
      </p:sp>
      <p:sp>
        <p:nvSpPr>
          <p:cNvPr id="5" name="Footer Placeholder 4">
            <a:extLst>
              <a:ext uri="{FF2B5EF4-FFF2-40B4-BE49-F238E27FC236}">
                <a16:creationId xmlns:a16="http://schemas.microsoft.com/office/drawing/2014/main" id="{D0915388-6200-43F5-94B6-69BC0BABF3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A0CEEF-2877-4617-BA26-ADF79D27E76C}"/>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372052778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012DAE-C698-427A-9381-4FFF89E100E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720FC8-AA1D-45C8-A249-671EE213FE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FC71B-A47B-4E99-AC7F-4C7B2890E285}"/>
              </a:ext>
            </a:extLst>
          </p:cNvPr>
          <p:cNvSpPr>
            <a:spLocks noGrp="1"/>
          </p:cNvSpPr>
          <p:nvPr>
            <p:ph type="dt" sz="half" idx="10"/>
          </p:nvPr>
        </p:nvSpPr>
        <p:spPr/>
        <p:txBody>
          <a:bodyPr/>
          <a:lstStyle/>
          <a:p>
            <a:fld id="{EF8BC8F4-2E62-4C4B-A321-E6F78435AD1B}" type="datetime1">
              <a:rPr lang="en-US" smtClean="0"/>
              <a:t>9/30/21</a:t>
            </a:fld>
            <a:endParaRPr lang="en-US" dirty="0"/>
          </a:p>
        </p:txBody>
      </p:sp>
      <p:sp>
        <p:nvSpPr>
          <p:cNvPr id="5" name="Footer Placeholder 4">
            <a:extLst>
              <a:ext uri="{FF2B5EF4-FFF2-40B4-BE49-F238E27FC236}">
                <a16:creationId xmlns:a16="http://schemas.microsoft.com/office/drawing/2014/main" id="{64BF2B56-7D26-4C25-8845-23FE10631C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5192AA-9A69-4D3A-8645-3E774BF2DBDE}"/>
              </a:ext>
            </a:extLst>
          </p:cNvPr>
          <p:cNvSpPr>
            <a:spLocks noGrp="1"/>
          </p:cNvSpPr>
          <p:nvPr>
            <p:ph type="sldNum" sz="quarter" idx="12"/>
          </p:nvPr>
        </p:nvSpPr>
        <p:spPr/>
        <p:txBody>
          <a:bodyPr/>
          <a:lstStyle/>
          <a:p>
            <a:fld id="{C3B5F978-99DD-4B09-979A-AB31C135CAD9}" type="slidenum">
              <a:rPr lang="en-US" smtClean="0"/>
              <a:t>‹#›</a:t>
            </a:fld>
            <a:endParaRPr lang="en-US" dirty="0"/>
          </a:p>
        </p:txBody>
      </p:sp>
    </p:spTree>
    <p:extLst>
      <p:ext uri="{BB962C8B-B14F-4D97-AF65-F5344CB8AC3E}">
        <p14:creationId xmlns:p14="http://schemas.microsoft.com/office/powerpoint/2010/main" val="316125477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6727600"/>
            <a:ext cx="9144000" cy="13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688433"/>
            <a:ext cx="8520600" cy="44036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40197188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48237878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79901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spTree>
    <p:extLst>
      <p:ext uri="{BB962C8B-B14F-4D97-AF65-F5344CB8AC3E}">
        <p14:creationId xmlns:p14="http://schemas.microsoft.com/office/powerpoint/2010/main" val="1850193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_GRC #1">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pic>
        <p:nvPicPr>
          <p:cNvPr id="8" name="Picture 7"/>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417335" y="1052013"/>
            <a:ext cx="3636819" cy="329026"/>
          </a:xfrm>
          <a:prstGeom prst="rect">
            <a:avLst/>
          </a:prstGeom>
        </p:spPr>
      </p:pic>
    </p:spTree>
    <p:extLst>
      <p:ext uri="{BB962C8B-B14F-4D97-AF65-F5344CB8AC3E}">
        <p14:creationId xmlns:p14="http://schemas.microsoft.com/office/powerpoint/2010/main" val="56493980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_GRC #2">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1143000" y="1817783"/>
            <a:ext cx="6858000" cy="1692180"/>
          </a:xfrm>
          <a:prstGeom prst="rect">
            <a:avLst/>
          </a:prstGeom>
        </p:spPr>
        <p:txBody>
          <a:bodyPr anchor="b"/>
          <a:lstStyle>
            <a:lvl1pPr algn="ctr">
              <a:defRPr sz="3000">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mn-lt"/>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2029" y="70418"/>
            <a:ext cx="2408711" cy="1371600"/>
          </a:xfrm>
          <a:prstGeom prst="rect">
            <a:avLst/>
          </a:prstGeom>
        </p:spPr>
      </p:pic>
      <p:grpSp>
        <p:nvGrpSpPr>
          <p:cNvPr id="7" name="Group 6"/>
          <p:cNvGrpSpPr/>
          <p:nvPr userDrawn="1"/>
        </p:nvGrpSpPr>
        <p:grpSpPr>
          <a:xfrm>
            <a:off x="7164770" y="408707"/>
            <a:ext cx="1744811" cy="960076"/>
            <a:chOff x="9553026" y="324887"/>
            <a:chExt cx="2326415" cy="960076"/>
          </a:xfrm>
        </p:grpSpPr>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564931" y="646009"/>
              <a:ext cx="1399033" cy="313572"/>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557788" y="963049"/>
              <a:ext cx="2321653" cy="321914"/>
            </a:xfrm>
            <a:prstGeom prst="rect">
              <a:avLst/>
            </a:prstGeom>
          </p:spPr>
        </p:pic>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553026" y="324887"/>
              <a:ext cx="1088783" cy="317614"/>
            </a:xfrm>
            <a:prstGeom prst="rect">
              <a:avLst/>
            </a:prstGeom>
          </p:spPr>
        </p:pic>
      </p:grpSp>
    </p:spTree>
    <p:extLst>
      <p:ext uri="{BB962C8B-B14F-4D97-AF65-F5344CB8AC3E}">
        <p14:creationId xmlns:p14="http://schemas.microsoft.com/office/powerpoint/2010/main" val="22942718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82296" y="140237"/>
            <a:ext cx="8988552" cy="969484"/>
          </a:xfrm>
          <a:prstGeom prst="rect">
            <a:avLst/>
          </a:prstGeom>
        </p:spPr>
        <p:txBody>
          <a:bodyPr anchor="ctr"/>
          <a:lstStyle>
            <a:lvl1pPr>
              <a:defRPr lang="en-US" sz="3000" b="1" kern="1200" dirty="0">
                <a:solidFill>
                  <a:srgbClr val="0D1F60"/>
                </a:solidFill>
                <a:latin typeface="Garamond" panose="02020404030301010803" pitchFamily="18"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82296" y="1421175"/>
            <a:ext cx="8988552" cy="4814372"/>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8243316" y="6356351"/>
            <a:ext cx="505206" cy="365125"/>
          </a:xfrm>
          <a:prstGeom prst="rect">
            <a:avLst/>
          </a:prstGeom>
        </p:spPr>
        <p:txBody>
          <a:bodyPr anchor="b"/>
          <a:lstStyle>
            <a:lvl1pPr algn="r">
              <a:defRPr sz="1200">
                <a:solidFill>
                  <a:schemeClr val="tx1"/>
                </a:solidFill>
              </a:defRPr>
            </a:lvl1pPr>
          </a:lstStyle>
          <a:p>
            <a:fld id="{8E6742F1-6635-4F3B-A1BB-91C9B3B8DD12}" type="slidenum">
              <a:rPr lang="en-US" smtClean="0"/>
              <a:pPr/>
              <a:t>‹#›</a:t>
            </a:fld>
            <a:endParaRPr lang="en-US" dirty="0"/>
          </a:p>
        </p:txBody>
      </p:sp>
    </p:spTree>
    <p:extLst>
      <p:ext uri="{BB962C8B-B14F-4D97-AF65-F5344CB8AC3E}">
        <p14:creationId xmlns:p14="http://schemas.microsoft.com/office/powerpoint/2010/main" val="216974034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200" smtClean="0">
                <a:solidFill>
                  <a:schemeClr val="tx1"/>
                </a:solidFill>
              </a:rPr>
              <a:pPr/>
              <a:t>‹#›</a:t>
            </a:fld>
            <a:endParaRPr lang="en-US" sz="1050" dirty="0">
              <a:solidFill>
                <a:schemeClr val="tx1"/>
              </a:solidFill>
            </a:endParaRPr>
          </a:p>
        </p:txBody>
      </p:sp>
    </p:spTree>
    <p:extLst>
      <p:ext uri="{BB962C8B-B14F-4D97-AF65-F5344CB8AC3E}">
        <p14:creationId xmlns:p14="http://schemas.microsoft.com/office/powerpoint/2010/main" val="117217679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GRC_Title and Content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318559265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GRC_Title and Content (Blue+Black Text)">
    <p:spTree>
      <p:nvGrpSpPr>
        <p:cNvPr id="1" name=""/>
        <p:cNvGrpSpPr/>
        <p:nvPr/>
      </p:nvGrpSpPr>
      <p:grpSpPr>
        <a:xfrm>
          <a:off x="0" y="0"/>
          <a:ext cx="0" cy="0"/>
          <a:chOff x="0" y="0"/>
          <a:chExt cx="0" cy="0"/>
        </a:xfrm>
      </p:grpSpPr>
      <p:sp>
        <p:nvSpPr>
          <p:cNvPr id="2" name="Title 1"/>
          <p:cNvSpPr>
            <a:spLocks noGrp="1"/>
          </p:cNvSpPr>
          <p:nvPr>
            <p:ph type="title"/>
          </p:nvPr>
        </p:nvSpPr>
        <p:spPr>
          <a:xfrm>
            <a:off x="1288974" y="140237"/>
            <a:ext cx="7226377" cy="969484"/>
          </a:xfrm>
          <a:prstGeom prst="rect">
            <a:avLst/>
          </a:prstGeom>
        </p:spPr>
        <p:txBody>
          <a:bodyPr anchor="ctr">
            <a:normAutofit/>
          </a:bodyP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1455" y="1"/>
            <a:ext cx="889060" cy="1202347"/>
          </a:xfrm>
          <a:prstGeom prst="rect">
            <a:avLst/>
          </a:prstGeom>
        </p:spPr>
      </p:pic>
      <p:sp>
        <p:nvSpPr>
          <p:cNvPr id="8" name="Content Placeholder 2"/>
          <p:cNvSpPr>
            <a:spLocks noGrp="1"/>
          </p:cNvSpPr>
          <p:nvPr>
            <p:ph idx="1"/>
          </p:nvPr>
        </p:nvSpPr>
        <p:spPr>
          <a:xfrm>
            <a:off x="628650" y="1421175"/>
            <a:ext cx="7886700" cy="4814372"/>
          </a:xfrm>
        </p:spPr>
        <p:txBody>
          <a:bodyPr/>
          <a:lstStyle>
            <a:lvl1pPr marL="0" indent="0">
              <a:buClr>
                <a:srgbClr val="1C1C1C"/>
              </a:buClr>
              <a:buFontTx/>
              <a:buNone/>
              <a:defRPr>
                <a:solidFill>
                  <a:schemeClr val="accent1"/>
                </a:solidFill>
              </a:defRPr>
            </a:lvl1pPr>
            <a:lvl3pPr>
              <a:defRPr>
                <a:solidFill>
                  <a:srgbClr val="292929"/>
                </a:solidFill>
              </a:defRPr>
            </a:lvl3pPr>
            <a:lvl4pPr>
              <a:defRPr>
                <a:solidFill>
                  <a:srgbClr val="333333"/>
                </a:solidFill>
              </a:defRPr>
            </a:lvl4pPr>
            <a:lvl5pPr>
              <a:defRPr>
                <a:solidFill>
                  <a:srgbClr val="4D4D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237546346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lang="en-US" sz="30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n-lt"/>
                <a:ea typeface="Verdana" panose="020B0604030504040204" pitchFamily="34" charset="0"/>
                <a:cs typeface="Verdana" panose="020B060403050404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046005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452563"/>
            <a:ext cx="38862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74133225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52563"/>
            <a:ext cx="3868340"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276475"/>
            <a:ext cx="3868340"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52563"/>
            <a:ext cx="3887391"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276475"/>
            <a:ext cx="3887391" cy="391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0"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25690903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88974" y="140237"/>
            <a:ext cx="7226377" cy="969484"/>
          </a:xfrm>
          <a:prstGeom prst="rect">
            <a:avLst/>
          </a:prstGeom>
        </p:spPr>
        <p:txBody>
          <a:bodyPr anchor="ctr"/>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6"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4068253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344863545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887391" y="1703526"/>
            <a:ext cx="4629150" cy="4652825"/>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a:spLocks noGrp="1"/>
          </p:cNvSpPr>
          <p:nvPr>
            <p:ph type="sldNum" sz="quarter" idx="4"/>
          </p:nvPr>
        </p:nvSpPr>
        <p:spPr>
          <a:xfrm>
            <a:off x="8243316" y="6356351"/>
            <a:ext cx="505206" cy="365125"/>
          </a:xfrm>
          <a:prstGeom prst="rect">
            <a:avLst/>
          </a:prstGeom>
        </p:spPr>
        <p:txBody>
          <a:bodyPr anchor="b"/>
          <a:lstStyle>
            <a:lvl1pPr algn="r">
              <a:defRPr sz="1050">
                <a:solidFill>
                  <a:srgbClr val="5F5F5F"/>
                </a:solidFill>
              </a:defRPr>
            </a:lvl1pPr>
          </a:lstStyle>
          <a:p>
            <a:fld id="{8E6742F1-6635-4F3B-A1BB-91C9B3B8DD12}" type="slidenum">
              <a:rPr lang="en-US" smtClean="0"/>
              <a:pPr/>
              <a:t>‹#›</a:t>
            </a:fld>
            <a:endParaRPr lang="en-US"/>
          </a:p>
        </p:txBody>
      </p:sp>
    </p:spTree>
    <p:extLst>
      <p:ext uri="{BB962C8B-B14F-4D97-AF65-F5344CB8AC3E}">
        <p14:creationId xmlns:p14="http://schemas.microsoft.com/office/powerpoint/2010/main" val="45142885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70866" y="1703524"/>
            <a:ext cx="4629150" cy="4652826"/>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p:cNvSpPr>
            <a:spLocks noGrp="1"/>
          </p:cNvSpPr>
          <p:nvPr>
            <p:ph type="title"/>
          </p:nvPr>
        </p:nvSpPr>
        <p:spPr>
          <a:xfrm>
            <a:off x="629841" y="1703524"/>
            <a:ext cx="2949178" cy="1600200"/>
          </a:xfrm>
          <a:prstGeom prst="rect">
            <a:avLst/>
          </a:prstGeom>
        </p:spPr>
        <p:txBody>
          <a:bodyPr anchor="b"/>
          <a:lstStyle>
            <a:lvl1pPr>
              <a:defRPr lang="en-US" sz="2700" kern="1200" dirty="0">
                <a:solidFill>
                  <a:schemeClr val="tx1"/>
                </a:solidFill>
                <a:latin typeface="+mn-lt"/>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3"/>
          <p:cNvSpPr>
            <a:spLocks noGrp="1"/>
          </p:cNvSpPr>
          <p:nvPr>
            <p:ph type="body" sz="half" idx="2"/>
          </p:nvPr>
        </p:nvSpPr>
        <p:spPr>
          <a:xfrm>
            <a:off x="629841" y="3303724"/>
            <a:ext cx="2949178" cy="3052626"/>
          </a:xfrm>
        </p:spPr>
        <p:txBody>
          <a:bodyPr>
            <a:normAutofit/>
          </a:bodyPr>
          <a:lstStyle>
            <a:lvl1pPr marL="0" indent="0">
              <a:buNone/>
              <a:defRPr sz="1500">
                <a:latin typeface="+mn-lt"/>
                <a:ea typeface="Verdana" panose="020B0604030504040204" pitchFamily="34" charset="0"/>
                <a:cs typeface="Verdan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5"/>
          <p:cNvSpPr txBox="1">
            <a:spLocks/>
          </p:cNvSpPr>
          <p:nvPr userDrawn="1"/>
        </p:nvSpPr>
        <p:spPr>
          <a:xfrm>
            <a:off x="8243316" y="6356351"/>
            <a:ext cx="505206" cy="365125"/>
          </a:xfrm>
          <a:prstGeom prst="rect">
            <a:avLst/>
          </a:prstGeom>
        </p:spPr>
        <p:txBody>
          <a:bodyPr anchor="b"/>
          <a:lstStyle>
            <a:defPPr>
              <a:defRPr lang="en-US"/>
            </a:defPPr>
            <a:lvl1pPr marL="0" algn="r" defTabSz="914400" rtl="0" eaLnBrk="1" latinLnBrk="0" hangingPunct="1">
              <a:defRPr sz="1400" kern="1200">
                <a:solidFill>
                  <a:srgbClr val="5F5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6742F1-6635-4F3B-A1BB-91C9B3B8DD12}" type="slidenum">
              <a:rPr lang="en-US" sz="1050" smtClean="0"/>
              <a:pPr/>
              <a:t>‹#›</a:t>
            </a:fld>
            <a:endParaRPr lang="en-US" sz="1050"/>
          </a:p>
        </p:txBody>
      </p:sp>
    </p:spTree>
    <p:extLst>
      <p:ext uri="{BB962C8B-B14F-4D97-AF65-F5344CB8AC3E}">
        <p14:creationId xmlns:p14="http://schemas.microsoft.com/office/powerpoint/2010/main" val="35323894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3" name="Rectangle 12"/>
          <p:cNvSpPr/>
          <p:nvPr userDrawn="1"/>
        </p:nvSpPr>
        <p:spPr>
          <a:xfrm>
            <a:off x="0" y="958246"/>
            <a:ext cx="9144000" cy="38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1143000" y="6117336"/>
            <a:ext cx="6858000" cy="530352"/>
          </a:xfrm>
        </p:spPr>
        <p:txBody>
          <a:bodyPr/>
          <a:lstStyle>
            <a:lvl1pPr marL="0" indent="0" algn="ctr">
              <a:buNone/>
              <a:defRPr sz="18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4" name="Rectangle 13"/>
          <p:cNvSpPr/>
          <p:nvPr userDrawn="1"/>
        </p:nvSpPr>
        <p:spPr>
          <a:xfrm>
            <a:off x="144018" y="82296"/>
            <a:ext cx="1392174" cy="134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0" y="1481328"/>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04159" y="2194560"/>
            <a:ext cx="4335683" cy="2468880"/>
          </a:xfrm>
          <a:prstGeom prst="rect">
            <a:avLst/>
          </a:prstGeom>
        </p:spPr>
      </p:pic>
    </p:spTree>
    <p:extLst>
      <p:ext uri="{BB962C8B-B14F-4D97-AF65-F5344CB8AC3E}">
        <p14:creationId xmlns:p14="http://schemas.microsoft.com/office/powerpoint/2010/main" val="3064852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79.xml"/><Relationship Id="rId7" Type="http://schemas.openxmlformats.org/officeDocument/2006/relationships/image" Target="../media/image7.jpeg"/><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theme" Target="../theme/theme27.xml"/><Relationship Id="rId5" Type="http://schemas.openxmlformats.org/officeDocument/2006/relationships/slideLayout" Target="../slideLayouts/slideLayout281.xml"/><Relationship Id="rId10" Type="http://schemas.openxmlformats.org/officeDocument/2006/relationships/image" Target="../media/image10.png"/><Relationship Id="rId4" Type="http://schemas.openxmlformats.org/officeDocument/2006/relationships/slideLayout" Target="../slideLayouts/slideLayout280.xml"/><Relationship Id="rId9" Type="http://schemas.openxmlformats.org/officeDocument/2006/relationships/image" Target="../media/image9.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1.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0.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1.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image" Target="../media/image1.pn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2.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theme" Target="../theme/theme33.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4.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17" Type="http://schemas.openxmlformats.org/officeDocument/2006/relationships/image" Target="../media/image14.png"/><Relationship Id="rId2" Type="http://schemas.openxmlformats.org/officeDocument/2006/relationships/slideLayout" Target="../slideLayouts/slideLayout361.xml"/><Relationship Id="rId16" Type="http://schemas.openxmlformats.org/officeDocument/2006/relationships/theme" Target="../theme/theme35.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37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5" Type="http://schemas.openxmlformats.org/officeDocument/2006/relationships/theme" Target="../theme/theme36.xml"/><Relationship Id="rId4" Type="http://schemas.openxmlformats.org/officeDocument/2006/relationships/slideLayout" Target="../slideLayouts/slideLayout378.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81.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1.pn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8.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image" Target="../media/image1.png"/><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9.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05.xml"/><Relationship Id="rId1" Type="http://schemas.openxmlformats.org/officeDocument/2006/relationships/slideLayout" Target="../slideLayouts/slideLayout40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image" Target="../media/image1.png"/><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theme" Target="../theme/theme42.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30.xml"/><Relationship Id="rId1" Type="http://schemas.openxmlformats.org/officeDocument/2006/relationships/slideLayout" Target="../slideLayouts/slideLayout42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theme" Target="../theme/theme44.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444.xml"/><Relationship Id="rId1" Type="http://schemas.openxmlformats.org/officeDocument/2006/relationships/slideLayout" Target="../slideLayouts/slideLayout44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6.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458.xml"/><Relationship Id="rId1" Type="http://schemas.openxmlformats.org/officeDocument/2006/relationships/slideLayout" Target="../slideLayouts/slideLayout45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slideLayout" Target="../slideLayouts/slideLayout471.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6" Type="http://schemas.openxmlformats.org/officeDocument/2006/relationships/theme" Target="../theme/theme48.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5" Type="http://schemas.openxmlformats.org/officeDocument/2006/relationships/slideLayout" Target="../slideLayouts/slideLayout47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 Id="rId14" Type="http://schemas.openxmlformats.org/officeDocument/2006/relationships/slideLayout" Target="../slideLayouts/slideLayout4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9/30/21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2021. 9. 30.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3543820"/>
      </p:ext>
    </p:extLst>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20" descr="footer.jpg"/>
          <p:cNvPicPr>
            <a:picLocks noChangeAspect="1"/>
          </p:cNvPicPr>
          <p:nvPr/>
        </p:nvPicPr>
        <p:blipFill>
          <a:blip r:embed="rId7" cstate="print">
            <a:extLst>
              <a:ext uri="{28A0092B-C50C-407E-A947-70E740481C1C}">
                <a14:useLocalDpi xmlns:a14="http://schemas.microsoft.com/office/drawing/2010/main" val="0"/>
              </a:ext>
            </a:extLst>
          </a:blip>
          <a:srcRect l="307" r="360" b="8740"/>
          <a:stretch>
            <a:fillRect/>
          </a:stretch>
        </p:blipFill>
        <p:spPr bwMode="auto">
          <a:xfrm>
            <a:off x="0" y="6562725"/>
            <a:ext cx="91440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Line 16"/>
          <p:cNvSpPr>
            <a:spLocks noChangeShapeType="1"/>
          </p:cNvSpPr>
          <p:nvPr/>
        </p:nvSpPr>
        <p:spPr bwMode="auto">
          <a:xfrm>
            <a:off x="87630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28" name="Line 17"/>
          <p:cNvSpPr>
            <a:spLocks noChangeShapeType="1"/>
          </p:cNvSpPr>
          <p:nvPr/>
        </p:nvSpPr>
        <p:spPr bwMode="auto">
          <a:xfrm>
            <a:off x="709295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29" name="Line 18"/>
          <p:cNvSpPr>
            <a:spLocks noChangeShapeType="1"/>
          </p:cNvSpPr>
          <p:nvPr/>
        </p:nvSpPr>
        <p:spPr bwMode="auto">
          <a:xfrm>
            <a:off x="5422900"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30" name="Line 19"/>
          <p:cNvSpPr>
            <a:spLocks noChangeShapeType="1"/>
          </p:cNvSpPr>
          <p:nvPr/>
        </p:nvSpPr>
        <p:spPr bwMode="auto">
          <a:xfrm>
            <a:off x="3754438" y="-11113"/>
            <a:ext cx="0" cy="150813"/>
          </a:xfrm>
          <a:prstGeom prst="line">
            <a:avLst/>
          </a:prstGeom>
          <a:noFill/>
          <a:ln w="635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457200" fontAlgn="base">
              <a:spcBef>
                <a:spcPct val="0"/>
              </a:spcBef>
              <a:spcAft>
                <a:spcPct val="0"/>
              </a:spcAft>
            </a:pPr>
            <a:endParaRPr lang="en-US" sz="1600">
              <a:solidFill>
                <a:srgbClr val="000000"/>
              </a:solidFill>
              <a:latin typeface="Arial" pitchFamily="34" charset="0"/>
              <a:ea typeface="ＭＳ Ｐゴシック" pitchFamily="34" charset="-128"/>
            </a:endParaRPr>
          </a:p>
        </p:txBody>
      </p:sp>
      <p:sp>
        <p:nvSpPr>
          <p:cNvPr id="1031" name="Rectangle 2"/>
          <p:cNvSpPr>
            <a:spLocks noGrp="1" noChangeArrowheads="1"/>
          </p:cNvSpPr>
          <p:nvPr>
            <p:ph type="title"/>
          </p:nvPr>
        </p:nvSpPr>
        <p:spPr bwMode="auto">
          <a:xfrm>
            <a:off x="381000" y="957263"/>
            <a:ext cx="8382000" cy="76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36000" rIns="0" bIns="36000" numCol="1" anchor="t" anchorCtr="0" compatLnSpc="1">
            <a:prstTxWarp prst="textNoShape">
              <a:avLst/>
            </a:prstTxWarp>
          </a:bodyPr>
          <a:lstStyle/>
          <a:p>
            <a:pPr lvl="0"/>
            <a:r>
              <a:rPr lang="de-DE"/>
              <a:t>Mastertitelformat bearbeiten</a:t>
            </a:r>
          </a:p>
        </p:txBody>
      </p:sp>
      <p:sp>
        <p:nvSpPr>
          <p:cNvPr id="1032" name="Rectangle 3"/>
          <p:cNvSpPr>
            <a:spLocks noGrp="1" noChangeArrowheads="1"/>
          </p:cNvSpPr>
          <p:nvPr>
            <p:ph type="body" idx="1"/>
          </p:nvPr>
        </p:nvSpPr>
        <p:spPr bwMode="auto">
          <a:xfrm>
            <a:off x="381000" y="1751013"/>
            <a:ext cx="8382000" cy="467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36000" rIns="0" bIns="3600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3" name="Foliennummernplatzhalter 19"/>
          <p:cNvSpPr>
            <a:spLocks noGrp="1"/>
          </p:cNvSpPr>
          <p:nvPr>
            <p:ph type="sldNum" sz="quarter" idx="4"/>
          </p:nvPr>
        </p:nvSpPr>
        <p:spPr bwMode="auto">
          <a:xfrm>
            <a:off x="7204075" y="6635750"/>
            <a:ext cx="16383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buFontTx/>
              <a:buNone/>
              <a:defRPr sz="800">
                <a:solidFill>
                  <a:schemeClr val="bg1"/>
                </a:solidFill>
                <a:latin typeface="Arial" charset="0"/>
                <a:ea typeface="+mn-ea"/>
                <a:cs typeface="+mn-cs"/>
              </a:defRPr>
            </a:lvl1pPr>
          </a:lstStyle>
          <a:p>
            <a:pPr defTabSz="457200" fontAlgn="base">
              <a:spcAft>
                <a:spcPct val="0"/>
              </a:spcAft>
              <a:defRPr/>
            </a:pPr>
            <a:fld id="{72261A4D-9A98-4016-B68A-65788CB63917}" type="slidenum">
              <a:rPr lang="de-DE">
                <a:solidFill>
                  <a:srgbClr val="FFFFFF"/>
                </a:solidFill>
                <a:ea typeface="ＭＳ Ｐゴシック"/>
              </a:rPr>
              <a:pPr defTabSz="457200" fontAlgn="base">
                <a:spcAft>
                  <a:spcPct val="0"/>
                </a:spcAft>
                <a:defRPr/>
              </a:pPr>
              <a:t>‹#›</a:t>
            </a:fld>
            <a:endParaRPr lang="de-DE" dirty="0">
              <a:solidFill>
                <a:srgbClr val="FFFFFF"/>
              </a:solidFill>
              <a:ea typeface="ＭＳ Ｐゴシック"/>
            </a:endParaRPr>
          </a:p>
        </p:txBody>
      </p:sp>
      <p:sp>
        <p:nvSpPr>
          <p:cNvPr id="34" name="Fußzeilenplatzhalter 20"/>
          <p:cNvSpPr>
            <a:spLocks noGrp="1"/>
          </p:cNvSpPr>
          <p:nvPr>
            <p:ph type="ftr" sz="quarter" idx="3"/>
          </p:nvPr>
        </p:nvSpPr>
        <p:spPr bwMode="auto">
          <a:xfrm>
            <a:off x="2239963" y="6635750"/>
            <a:ext cx="4773612" cy="4492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800">
                <a:solidFill>
                  <a:schemeClr val="bg1"/>
                </a:solidFill>
                <a:latin typeface="Arial" charset="0"/>
                <a:ea typeface="+mn-ea"/>
                <a:cs typeface="+mn-cs"/>
              </a:defRPr>
            </a:lvl1pPr>
          </a:lstStyle>
          <a:p>
            <a:pPr defTabSz="457200" fontAlgn="base">
              <a:spcAft>
                <a:spcPct val="0"/>
              </a:spcAft>
              <a:defRPr/>
            </a:pPr>
            <a:r>
              <a:rPr lang="de-DE">
                <a:solidFill>
                  <a:srgbClr val="FFFFFF"/>
                </a:solidFill>
                <a:ea typeface="ＭＳ Ｐゴシック"/>
              </a:rPr>
              <a:t>Departement Informationstechnologie und Elektrotechnik</a:t>
            </a:r>
          </a:p>
        </p:txBody>
      </p:sp>
      <p:pic>
        <p:nvPicPr>
          <p:cNvPr id="1038" name="Picture 12" descr="eth_o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413" y="152400"/>
            <a:ext cx="1649412"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9" name="Grafik 15" descr="Logo_ITET.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3450" y="133350"/>
            <a:ext cx="1393825"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450" y="14288"/>
            <a:ext cx="1393825"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477006"/>
      </p:ext>
    </p:extLst>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Lst>
  <p:transition/>
  <p:hf hdr="0"/>
  <p:txStyles>
    <p:titleStyle>
      <a:lvl1pPr algn="l" rtl="0" eaLnBrk="1" fontAlgn="base" hangingPunct="1">
        <a:spcBef>
          <a:spcPct val="0"/>
        </a:spcBef>
        <a:spcAft>
          <a:spcPct val="0"/>
        </a:spcAft>
        <a:defRPr sz="2800" b="1">
          <a:solidFill>
            <a:schemeClr val="accent1"/>
          </a:solidFill>
          <a:latin typeface="+mj-lt"/>
          <a:ea typeface="+mj-ea"/>
          <a:cs typeface="+mj-cs"/>
        </a:defRPr>
      </a:lvl1pPr>
      <a:lvl2pPr algn="l" rtl="0" eaLnBrk="1" fontAlgn="base" hangingPunct="1">
        <a:spcBef>
          <a:spcPct val="0"/>
        </a:spcBef>
        <a:spcAft>
          <a:spcPct val="0"/>
        </a:spcAft>
        <a:defRPr sz="2800" b="1">
          <a:solidFill>
            <a:schemeClr val="accent1"/>
          </a:solidFill>
          <a:latin typeface="Arial" charset="0"/>
          <a:ea typeface="ＭＳ Ｐゴシック" pitchFamily="16" charset="-128"/>
        </a:defRPr>
      </a:lvl2pPr>
      <a:lvl3pPr algn="l" rtl="0" eaLnBrk="1" fontAlgn="base" hangingPunct="1">
        <a:spcBef>
          <a:spcPct val="0"/>
        </a:spcBef>
        <a:spcAft>
          <a:spcPct val="0"/>
        </a:spcAft>
        <a:defRPr sz="2800" b="1">
          <a:solidFill>
            <a:schemeClr val="accent1"/>
          </a:solidFill>
          <a:latin typeface="Arial" charset="0"/>
          <a:ea typeface="ＭＳ Ｐゴシック" pitchFamily="16" charset="-128"/>
        </a:defRPr>
      </a:lvl3pPr>
      <a:lvl4pPr algn="l" rtl="0" eaLnBrk="1" fontAlgn="base" hangingPunct="1">
        <a:spcBef>
          <a:spcPct val="0"/>
        </a:spcBef>
        <a:spcAft>
          <a:spcPct val="0"/>
        </a:spcAft>
        <a:defRPr sz="2800" b="1">
          <a:solidFill>
            <a:schemeClr val="accent1"/>
          </a:solidFill>
          <a:latin typeface="Arial" charset="0"/>
          <a:ea typeface="ＭＳ Ｐゴシック" pitchFamily="16" charset="-128"/>
        </a:defRPr>
      </a:lvl4pPr>
      <a:lvl5pPr algn="l" rtl="0" eaLnBrk="1" fontAlgn="base" hangingPunct="1">
        <a:spcBef>
          <a:spcPct val="0"/>
        </a:spcBef>
        <a:spcAft>
          <a:spcPct val="0"/>
        </a:spcAft>
        <a:defRPr sz="2800" b="1">
          <a:solidFill>
            <a:schemeClr val="accent1"/>
          </a:solidFill>
          <a:latin typeface="Arial" charset="0"/>
          <a:ea typeface="ＭＳ Ｐゴシック" pitchFamily="16" charset="-128"/>
        </a:defRPr>
      </a:lvl5pPr>
      <a:lvl6pPr marL="457200" algn="l" rtl="0" eaLnBrk="1" fontAlgn="base" hangingPunct="1">
        <a:spcBef>
          <a:spcPct val="0"/>
        </a:spcBef>
        <a:spcAft>
          <a:spcPct val="0"/>
        </a:spcAft>
        <a:defRPr sz="2400" b="1">
          <a:solidFill>
            <a:schemeClr val="accent1"/>
          </a:solidFill>
          <a:latin typeface="Arial" charset="0"/>
          <a:ea typeface="ＭＳ Ｐゴシック" pitchFamily="16" charset="-128"/>
        </a:defRPr>
      </a:lvl6pPr>
      <a:lvl7pPr marL="914400" algn="l" rtl="0" eaLnBrk="1" fontAlgn="base" hangingPunct="1">
        <a:spcBef>
          <a:spcPct val="0"/>
        </a:spcBef>
        <a:spcAft>
          <a:spcPct val="0"/>
        </a:spcAft>
        <a:defRPr sz="2400" b="1">
          <a:solidFill>
            <a:schemeClr val="accent1"/>
          </a:solidFill>
          <a:latin typeface="Arial" charset="0"/>
          <a:ea typeface="ＭＳ Ｐゴシック" pitchFamily="16" charset="-128"/>
        </a:defRPr>
      </a:lvl7pPr>
      <a:lvl8pPr marL="1371600" algn="l" rtl="0" eaLnBrk="1" fontAlgn="base" hangingPunct="1">
        <a:spcBef>
          <a:spcPct val="0"/>
        </a:spcBef>
        <a:spcAft>
          <a:spcPct val="0"/>
        </a:spcAft>
        <a:defRPr sz="2400" b="1">
          <a:solidFill>
            <a:schemeClr val="accent1"/>
          </a:solidFill>
          <a:latin typeface="Arial" charset="0"/>
          <a:ea typeface="ＭＳ Ｐゴシック" pitchFamily="16" charset="-128"/>
        </a:defRPr>
      </a:lvl8pPr>
      <a:lvl9pPr marL="1828800" algn="l" rtl="0" eaLnBrk="1" fontAlgn="base" hangingPunct="1">
        <a:spcBef>
          <a:spcPct val="0"/>
        </a:spcBef>
        <a:spcAft>
          <a:spcPct val="0"/>
        </a:spcAft>
        <a:defRPr sz="2400" b="1">
          <a:solidFill>
            <a:schemeClr val="accent1"/>
          </a:solidFill>
          <a:latin typeface="Arial" charset="0"/>
          <a:ea typeface="ＭＳ Ｐゴシック" pitchFamily="16" charset="-128"/>
        </a:defRPr>
      </a:lvl9pPr>
    </p:titleStyle>
    <p:bodyStyle>
      <a:lvl1pPr marL="361950" indent="-361950" algn="l" rtl="0" eaLnBrk="1" fontAlgn="base" hangingPunct="1">
        <a:spcBef>
          <a:spcPct val="20000"/>
        </a:spcBef>
        <a:spcAft>
          <a:spcPct val="0"/>
        </a:spcAft>
        <a:buClr>
          <a:schemeClr val="accent2"/>
        </a:buClr>
        <a:buFont typeface="Wingdings" pitchFamily="2" charset="2"/>
        <a:buChar char="§"/>
        <a:defRPr sz="2400">
          <a:solidFill>
            <a:schemeClr val="tx1"/>
          </a:solidFill>
          <a:latin typeface="+mn-lt"/>
          <a:ea typeface="+mn-ea"/>
          <a:cs typeface="+mn-cs"/>
        </a:defRPr>
      </a:lvl1pPr>
      <a:lvl2pPr marL="628650" indent="-242888" algn="l" rtl="0" eaLnBrk="1" fontAlgn="base" hangingPunct="1">
        <a:lnSpc>
          <a:spcPts val="2200"/>
        </a:lnSpc>
        <a:spcBef>
          <a:spcPts val="400"/>
        </a:spcBef>
        <a:spcAft>
          <a:spcPct val="0"/>
        </a:spcAft>
        <a:buClr>
          <a:srgbClr val="7FA7C8"/>
        </a:buClr>
        <a:buFont typeface="Wingdings" pitchFamily="2" charset="2"/>
        <a:buChar char="§"/>
        <a:defRPr sz="2000">
          <a:solidFill>
            <a:schemeClr val="tx1"/>
          </a:solidFill>
          <a:latin typeface="+mn-lt"/>
          <a:ea typeface="+mn-ea"/>
        </a:defRPr>
      </a:lvl2pPr>
      <a:lvl3pPr marL="957263" indent="-190500" algn="l" rtl="0" eaLnBrk="1" fontAlgn="base" hangingPunct="1">
        <a:lnSpc>
          <a:spcPts val="2000"/>
        </a:lnSpc>
        <a:spcBef>
          <a:spcPts val="400"/>
        </a:spcBef>
        <a:spcAft>
          <a:spcPct val="0"/>
        </a:spcAft>
        <a:buClr>
          <a:srgbClr val="BFD3E3"/>
        </a:buClr>
        <a:buFont typeface="Wingdings" pitchFamily="2" charset="2"/>
        <a:buChar char="§"/>
        <a:defRPr sz="1600">
          <a:solidFill>
            <a:schemeClr val="tx1"/>
          </a:solidFill>
          <a:latin typeface="+mn-lt"/>
          <a:ea typeface="+mn-ea"/>
        </a:defRPr>
      </a:lvl3pPr>
      <a:lvl4pPr marL="1343025" indent="-195263" algn="l" rtl="0" eaLnBrk="1" fontAlgn="base" hangingPunct="1">
        <a:lnSpc>
          <a:spcPts val="1800"/>
        </a:lnSpc>
        <a:spcBef>
          <a:spcPts val="200"/>
        </a:spcBef>
        <a:spcAft>
          <a:spcPct val="0"/>
        </a:spcAft>
        <a:buClr>
          <a:srgbClr val="BFD3E3"/>
        </a:buClr>
        <a:buFont typeface="Wingdings" pitchFamily="2" charset="2"/>
        <a:buChar char="§"/>
        <a:defRPr sz="1400">
          <a:solidFill>
            <a:schemeClr val="tx1"/>
          </a:solidFill>
          <a:latin typeface="+mn-lt"/>
          <a:ea typeface="+mn-ea"/>
        </a:defRPr>
      </a:lvl4pPr>
      <a:lvl5pPr marL="1524000" indent="-96838" algn="l" rtl="0" eaLnBrk="1" fontAlgn="base" hangingPunct="1">
        <a:spcBef>
          <a:spcPct val="20000"/>
        </a:spcBef>
        <a:spcAft>
          <a:spcPct val="0"/>
        </a:spcAft>
        <a:buClr>
          <a:srgbClr val="BFD3E3"/>
        </a:buClr>
        <a:buFont typeface="Wingdings" pitchFamily="2" charset="2"/>
        <a:buChar char="§"/>
        <a:defRPr sz="1000">
          <a:solidFill>
            <a:schemeClr val="tx1"/>
          </a:solidFill>
          <a:latin typeface="+mn-lt"/>
          <a:ea typeface="+mn-ea"/>
        </a:defRPr>
      </a:lvl5pPr>
      <a:lvl6pPr marL="19812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6pPr>
      <a:lvl7pPr marL="24384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7pPr>
      <a:lvl8pPr marL="28956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8pPr>
      <a:lvl9pPr marL="3352800" indent="-96838" algn="l" rtl="0" eaLnBrk="1" fontAlgn="base" hangingPunct="1">
        <a:spcBef>
          <a:spcPct val="20000"/>
        </a:spcBef>
        <a:spcAft>
          <a:spcPct val="0"/>
        </a:spcAft>
        <a:buClr>
          <a:srgbClr val="C0C0C0"/>
        </a:buClr>
        <a:buFont typeface="Wingdings" pitchFamily="16" charset="2"/>
        <a:buChar char="§"/>
        <a:defRPr sz="1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7725309"/>
      </p:ext>
    </p:extLst>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8595172"/>
      </p:ext>
    </p:extLst>
  </p:cSld>
  <p:clrMap bg1="lt1" tx1="dk1" bg2="lt2" tx2="dk2" accent1="accent1" accent2="accent2" accent3="accent3" accent4="accent4" accent5="accent5" accent6="accent6" hlink="hlink" folHlink="folHlink"/>
  <p:sldLayoutIdLst>
    <p:sldLayoutId id="2147486830" r:id="rId1"/>
    <p:sldLayoutId id="2147486831" r:id="rId2"/>
    <p:sldLayoutId id="2147486832" r:id="rId3"/>
    <p:sldLayoutId id="2147486833" r:id="rId4"/>
    <p:sldLayoutId id="2147486834" r:id="rId5"/>
    <p:sldLayoutId id="2147486835" r:id="rId6"/>
    <p:sldLayoutId id="2147486836" r:id="rId7"/>
    <p:sldLayoutId id="2147486837" r:id="rId8"/>
    <p:sldLayoutId id="2147486838" r:id="rId9"/>
    <p:sldLayoutId id="2147486839" r:id="rId10"/>
    <p:sldLayoutId id="2147486840"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1323634313"/>
      </p:ext>
    </p:extLst>
  </p:cSld>
  <p:clrMap bg1="lt1" tx1="dk1" bg2="lt2" tx2="dk2" accent1="accent1" accent2="accent2" accent3="accent3" accent4="accent4" accent5="accent5" accent6="accent6" hlink="hlink" folHlink="folHlink"/>
  <p:sldLayoutIdLst>
    <p:sldLayoutId id="2147486842" r:id="rId1"/>
    <p:sldLayoutId id="2147486843" r:id="rId2"/>
    <p:sldLayoutId id="2147486844" r:id="rId3"/>
    <p:sldLayoutId id="2147486845" r:id="rId4"/>
    <p:sldLayoutId id="2147486846" r:id="rId5"/>
    <p:sldLayoutId id="2147486847" r:id="rId6"/>
    <p:sldLayoutId id="2147486848" r:id="rId7"/>
    <p:sldLayoutId id="2147486849" r:id="rId8"/>
    <p:sldLayoutId id="2147486850" r:id="rId9"/>
    <p:sldLayoutId id="2147486851" r:id="rId10"/>
    <p:sldLayoutId id="214748685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88311972"/>
      </p:ext>
    </p:extLst>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98792108"/>
      </p:ext>
    </p:extLst>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36387880"/>
      </p:ext>
    </p:extLst>
  </p:cSld>
  <p:clrMap bg1="lt1" tx1="dk1" bg2="lt2" tx2="dk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 id="21474869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3608368617"/>
      </p:ext>
    </p:extLst>
  </p:cSld>
  <p:clrMap bg1="lt1" tx1="dk1" bg2="lt2" tx2="dk2" accent1="accent1" accent2="accent2" accent3="accent3" accent4="accent4" accent5="accent5" accent6="accent6" hlink="hlink" folHlink="folHlink"/>
  <p:sldLayoutIdLst>
    <p:sldLayoutId id="2147486904" r:id="rId1"/>
    <p:sldLayoutId id="2147486905" r:id="rId2"/>
    <p:sldLayoutId id="2147486906" r:id="rId3"/>
    <p:sldLayoutId id="2147486907" r:id="rId4"/>
    <p:sldLayoutId id="2147486908" r:id="rId5"/>
    <p:sldLayoutId id="2147486909" r:id="rId6"/>
    <p:sldLayoutId id="2147486910" r:id="rId7"/>
    <p:sldLayoutId id="2147486911" r:id="rId8"/>
    <p:sldLayoutId id="2147486912" r:id="rId9"/>
    <p:sldLayoutId id="2147486913" r:id="rId10"/>
    <p:sldLayoutId id="2147486914"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458200" y="5943600"/>
            <a:ext cx="685800" cy="914400"/>
          </a:xfrm>
          <a:prstGeom prst="rect">
            <a:avLst/>
          </a:prstGeom>
          <a:gradFill flip="none" rotWithShape="1">
            <a:gsLst>
              <a:gs pos="73000">
                <a:schemeClr val="bg1"/>
              </a:gs>
              <a:gs pos="80000">
                <a:srgbClr val="002D72"/>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628650" y="1421175"/>
            <a:ext cx="7886700" cy="48143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userDrawn="1"/>
        </p:nvSpPr>
        <p:spPr>
          <a:xfrm>
            <a:off x="0" y="1218025"/>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a:xfrm>
            <a:off x="181738" y="95826"/>
            <a:ext cx="993109" cy="1005840"/>
          </a:xfrm>
          <a:prstGeom prst="rect">
            <a:avLst/>
          </a:prstGeom>
        </p:spPr>
      </p:pic>
      <p:sp>
        <p:nvSpPr>
          <p:cNvPr id="8" name="Footer Placeholder 4">
            <a:extLst>
              <a:ext uri="{FF2B5EF4-FFF2-40B4-BE49-F238E27FC236}">
                <a16:creationId xmlns:a16="http://schemas.microsoft.com/office/drawing/2014/main" id="{7FD9DD7F-1471-4BB0-86CE-D7CA1CC29172}"/>
              </a:ext>
            </a:extLst>
          </p:cNvPr>
          <p:cNvSpPr>
            <a:spLocks noGrp="1"/>
          </p:cNvSpPr>
          <p:nvPr>
            <p:ph type="ftr" sz="quarter" idx="3"/>
          </p:nvPr>
        </p:nvSpPr>
        <p:spPr>
          <a:xfrm>
            <a:off x="4711356" y="6356351"/>
            <a:ext cx="3656056" cy="365125"/>
          </a:xfrm>
          <a:prstGeom prst="rect">
            <a:avLst/>
          </a:prstGeom>
        </p:spPr>
        <p:txBody>
          <a:bodyPr/>
          <a:lstStyle>
            <a:lvl1pPr algn="r">
              <a:defRPr/>
            </a:lvl1pPr>
          </a:lstStyle>
          <a:p>
            <a:r>
              <a:rPr lang="en-US" dirty="0"/>
              <a:t>SRC Select Disclosure</a:t>
            </a:r>
          </a:p>
        </p:txBody>
      </p:sp>
    </p:spTree>
    <p:extLst>
      <p:ext uri="{BB962C8B-B14F-4D97-AF65-F5344CB8AC3E}">
        <p14:creationId xmlns:p14="http://schemas.microsoft.com/office/powerpoint/2010/main" val="534475778"/>
      </p:ext>
    </p:extLst>
  </p:cSld>
  <p:clrMap bg1="lt1" tx1="dk1" bg2="lt2" tx2="dk2" accent1="accent1" accent2="accent2" accent3="accent3" accent4="accent4" accent5="accent5" accent6="accent6" hlink="hlink" folHlink="folHlink"/>
  <p:sldLayoutIdLst>
    <p:sldLayoutId id="2147486916" r:id="rId1"/>
    <p:sldLayoutId id="2147486917" r:id="rId2"/>
    <p:sldLayoutId id="2147486918" r:id="rId3"/>
    <p:sldLayoutId id="2147486919" r:id="rId4"/>
    <p:sldLayoutId id="2147486920" r:id="rId5"/>
    <p:sldLayoutId id="2147486921" r:id="rId6"/>
    <p:sldLayoutId id="2147486922" r:id="rId7"/>
    <p:sldLayoutId id="2147486923" r:id="rId8"/>
    <p:sldLayoutId id="2147486924" r:id="rId9"/>
    <p:sldLayoutId id="2147486925" r:id="rId10"/>
    <p:sldLayoutId id="2147486926" r:id="rId11"/>
    <p:sldLayoutId id="2147486927" r:id="rId12"/>
    <p:sldLayoutId id="2147486928" r:id="rId13"/>
    <p:sldLayoutId id="2147486929" r:id="rId14"/>
    <p:sldLayoutId id="2147486930" r:id="rId1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9/30/21</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3112135553"/>
      </p:ext>
    </p:extLst>
  </p:cSld>
  <p:clrMap bg1="lt1" tx1="dk1" bg2="lt2" tx2="dk2" accent1="accent1" accent2="accent2" accent3="accent3" accent4="accent4" accent5="accent5" accent6="accent6" hlink="hlink" folHlink="folHlink"/>
  <p:sldLayoutIdLst>
    <p:sldLayoutId id="2147486932" r:id="rId1"/>
    <p:sldLayoutId id="2147486933" r:id="rId2"/>
    <p:sldLayoutId id="2147486934" r:id="rId3"/>
    <p:sldLayoutId id="2147486935"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252508"/>
      </p:ext>
    </p:extLst>
  </p:cSld>
  <p:clrMap bg1="lt1" tx1="dk1" bg2="lt2" tx2="dk2" accent1="accent1" accent2="accent2" accent3="accent3" accent4="accent4" accent5="accent5" accent6="accent6" hlink="hlink" folHlink="folHlink"/>
  <p:sldLayoutIdLst>
    <p:sldLayoutId id="2147486937" r:id="rId1"/>
    <p:sldLayoutId id="2147486938" r:id="rId2"/>
    <p:sldLayoutId id="214748693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819234975"/>
      </p:ext>
    </p:extLst>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1672510"/>
      </p:ext>
    </p:extLst>
  </p:cSld>
  <p:clrMap bg1="lt1" tx1="dk1" bg2="lt2" tx2="dk2" accent1="accent1" accent2="accent2" accent3="accent3" accent4="accent4" accent5="accent5" accent6="accent6" hlink="hlink" folHlink="folHlink"/>
  <p:sldLayoutIdLst>
    <p:sldLayoutId id="2147486953" r:id="rId1"/>
    <p:sldLayoutId id="2147486954" r:id="rId2"/>
    <p:sldLayoutId id="2147486955" r:id="rId3"/>
    <p:sldLayoutId id="2147486956" r:id="rId4"/>
    <p:sldLayoutId id="2147486957" r:id="rId5"/>
    <p:sldLayoutId id="2147486958" r:id="rId6"/>
    <p:sldLayoutId id="2147486959" r:id="rId7"/>
    <p:sldLayoutId id="2147486960" r:id="rId8"/>
    <p:sldLayoutId id="2147486961" r:id="rId9"/>
    <p:sldLayoutId id="2147486962" r:id="rId10"/>
    <p:sldLayoutId id="214748696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480"/>
      </p:ext>
    </p:extLst>
  </p:cSld>
  <p:clrMap bg1="lt1" tx1="dk1" bg2="lt2" tx2="dk2" accent1="accent1" accent2="accent2" accent3="accent3" accent4="accent4" accent5="accent5" accent6="accent6" hlink="hlink" folHlink="folHlink"/>
  <p:sldLayoutIdLst>
    <p:sldLayoutId id="2147486965" r:id="rId1"/>
    <p:sldLayoutId id="214748696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2488189"/>
      </p:ext>
    </p:extLst>
  </p:cSld>
  <p:clrMap bg1="lt1" tx1="dk1" bg2="lt2" tx2="dk2" accent1="accent1" accent2="accent2" accent3="accent3" accent4="accent4" accent5="accent5" accent6="accent6" hlink="hlink" folHlink="folHlink"/>
  <p:sldLayoutIdLst>
    <p:sldLayoutId id="2147486968" r:id="rId1"/>
    <p:sldLayoutId id="2147486969" r:id="rId2"/>
    <p:sldLayoutId id="2147486970" r:id="rId3"/>
    <p:sldLayoutId id="2147486971" r:id="rId4"/>
    <p:sldLayoutId id="2147486972" r:id="rId5"/>
    <p:sldLayoutId id="2147486973" r:id="rId6"/>
    <p:sldLayoutId id="2147486974" r:id="rId7"/>
    <p:sldLayoutId id="2147486975" r:id="rId8"/>
    <p:sldLayoutId id="2147486976" r:id="rId9"/>
    <p:sldLayoutId id="2147486977" r:id="rId10"/>
    <p:sldLayoutId id="214748697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26291398"/>
      </p:ext>
    </p:extLst>
  </p:cSld>
  <p:clrMap bg1="lt1" tx1="dk1" bg2="lt2" tx2="dk2" accent1="accent1" accent2="accent2" accent3="accent3" accent4="accent4" accent5="accent5" accent6="accent6" hlink="hlink" folHlink="folHlink"/>
  <p:sldLayoutIdLst>
    <p:sldLayoutId id="2147486980" r:id="rId1"/>
    <p:sldLayoutId id="2147486981" r:id="rId2"/>
    <p:sldLayoutId id="2147486982" r:id="rId3"/>
    <p:sldLayoutId id="2147486983" r:id="rId4"/>
    <p:sldLayoutId id="2147486984" r:id="rId5"/>
    <p:sldLayoutId id="2147486985" r:id="rId6"/>
    <p:sldLayoutId id="2147486986" r:id="rId7"/>
    <p:sldLayoutId id="2147486987" r:id="rId8"/>
    <p:sldLayoutId id="2147486988" r:id="rId9"/>
    <p:sldLayoutId id="2147486989" r:id="rId10"/>
    <p:sldLayoutId id="2147486990" r:id="rId11"/>
    <p:sldLayoutId id="214748699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41056"/>
      </p:ext>
    </p:extLst>
  </p:cSld>
  <p:clrMap bg1="lt1" tx1="dk1" bg2="lt2" tx2="dk2" accent1="accent1" accent2="accent2" accent3="accent3" accent4="accent4" accent5="accent5" accent6="accent6" hlink="hlink" folHlink="folHlink"/>
  <p:sldLayoutIdLst>
    <p:sldLayoutId id="2147486993" r:id="rId1"/>
    <p:sldLayoutId id="2147486994"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44706354"/>
      </p:ext>
    </p:extLst>
  </p:cSld>
  <p:clrMap bg1="lt1" tx1="dk1" bg2="lt2" tx2="dk2" accent1="accent1" accent2="accent2" accent3="accent3" accent4="accent4" accent5="accent5" accent6="accent6" hlink="hlink" folHlink="folHlink"/>
  <p:sldLayoutIdLst>
    <p:sldLayoutId id="2147486996"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9/30/21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208703832"/>
      </p:ext>
    </p:extLst>
  </p:cSld>
  <p:clrMap bg1="lt1" tx1="dk1" bg2="lt2" tx2="dk2" accent1="accent1" accent2="accent2" accent3="accent3" accent4="accent4" accent5="accent5" accent6="accent6" hlink="hlink" folHlink="folHlink"/>
  <p:sldLayoutIdLst>
    <p:sldLayoutId id="2147487009" r:id="rId1"/>
    <p:sldLayoutId id="2147487010"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2BD2F-934B-46CB-9729-ED32505A364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6489E-215D-4CD1-81F0-2A86BF0A96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2A91E-5037-4571-899E-2F28587563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FCFB36-A488-449C-9DFC-5B4B3D44ED6B}" type="datetime1">
              <a:rPr lang="en-US" smtClean="0"/>
              <a:t>9/30/21</a:t>
            </a:fld>
            <a:endParaRPr lang="en-US" dirty="0"/>
          </a:p>
        </p:txBody>
      </p:sp>
      <p:sp>
        <p:nvSpPr>
          <p:cNvPr id="5" name="Footer Placeholder 4">
            <a:extLst>
              <a:ext uri="{FF2B5EF4-FFF2-40B4-BE49-F238E27FC236}">
                <a16:creationId xmlns:a16="http://schemas.microsoft.com/office/drawing/2014/main" id="{74F9431D-C731-4A08-888C-B43ED56B967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76712C9-9ADF-4B61-A92F-90F544B9A03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3B5F978-99DD-4B09-979A-AB31C135CAD9}" type="slidenum">
              <a:rPr lang="en-US" smtClean="0"/>
              <a:t>‹#›</a:t>
            </a:fld>
            <a:endParaRPr lang="en-US" dirty="0"/>
          </a:p>
        </p:txBody>
      </p:sp>
    </p:spTree>
    <p:extLst>
      <p:ext uri="{BB962C8B-B14F-4D97-AF65-F5344CB8AC3E}">
        <p14:creationId xmlns:p14="http://schemas.microsoft.com/office/powerpoint/2010/main" val="1372335889"/>
      </p:ext>
    </p:extLst>
  </p:cSld>
  <p:clrMap bg1="lt1" tx1="dk1" bg2="lt2" tx2="dk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 id="214748702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9/30/21</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343297618"/>
      </p:ext>
    </p:extLst>
  </p:cSld>
  <p:clrMap bg1="lt1" tx1="dk1" bg2="lt2" tx2="dk2" accent1="accent1" accent2="accent2" accent3="accent3" accent4="accent4" accent5="accent5" accent6="accent6" hlink="hlink" folHlink="folHlink"/>
  <p:sldLayoutIdLst>
    <p:sldLayoutId id="2147487025" r:id="rId1"/>
    <p:sldLayoutId id="2147487026"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8458200" y="5943600"/>
            <a:ext cx="685800" cy="914400"/>
          </a:xfrm>
          <a:prstGeom prst="rect">
            <a:avLst/>
          </a:prstGeom>
          <a:gradFill flip="none" rotWithShape="1">
            <a:gsLst>
              <a:gs pos="73000">
                <a:schemeClr val="bg1"/>
              </a:gs>
              <a:gs pos="80000">
                <a:srgbClr val="002D72"/>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628650" y="1421175"/>
            <a:ext cx="7886700" cy="48143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p:cNvSpPr/>
          <p:nvPr userDrawn="1"/>
        </p:nvSpPr>
        <p:spPr>
          <a:xfrm>
            <a:off x="0" y="1218025"/>
            <a:ext cx="9144000" cy="27432"/>
          </a:xfrm>
          <a:prstGeom prst="rect">
            <a:avLst/>
          </a:prstGeom>
          <a:gradFill flip="none" rotWithShape="1">
            <a:gsLst>
              <a:gs pos="15000">
                <a:srgbClr val="002D72"/>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42836883"/>
      </p:ext>
    </p:extLst>
  </p:cSld>
  <p:clrMap bg1="lt1" tx1="dk1" bg2="lt2" tx2="dk2" accent1="accent1" accent2="accent2" accent3="accent3" accent4="accent4" accent5="accent5" accent6="accent6" hlink="hlink" folHlink="folHlink"/>
  <p:sldLayoutIdLst>
    <p:sldLayoutId id="2147487028" r:id="rId1"/>
    <p:sldLayoutId id="2147487029" r:id="rId2"/>
    <p:sldLayoutId id="2147487030" r:id="rId3"/>
    <p:sldLayoutId id="2147487031" r:id="rId4"/>
    <p:sldLayoutId id="2147487032" r:id="rId5"/>
    <p:sldLayoutId id="2147487033" r:id="rId6"/>
    <p:sldLayoutId id="2147487034" r:id="rId7"/>
    <p:sldLayoutId id="2147487035" r:id="rId8"/>
    <p:sldLayoutId id="2147487036" r:id="rId9"/>
    <p:sldLayoutId id="2147487037" r:id="rId10"/>
    <p:sldLayoutId id="2147487038" r:id="rId11"/>
    <p:sldLayoutId id="2147487039" r:id="rId12"/>
    <p:sldLayoutId id="2147487040" r:id="rId13"/>
    <p:sldLayoutId id="2147487041" r:id="rId14"/>
    <p:sldLayoutId id="2147487042"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100.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94.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3.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21.jpeg"/><Relationship Id="rId7" Type="http://schemas.openxmlformats.org/officeDocument/2006/relationships/image" Target="../media/image64.svg"/><Relationship Id="rId2" Type="http://schemas.openxmlformats.org/officeDocument/2006/relationships/notesSlide" Target="../notesSlides/notesSlide39.xml"/><Relationship Id="rId1" Type="http://schemas.openxmlformats.org/officeDocument/2006/relationships/slideLayout" Target="../slideLayouts/slideLayout429.xml"/><Relationship Id="rId6" Type="http://schemas.openxmlformats.org/officeDocument/2006/relationships/image" Target="../media/image63.png"/><Relationship Id="rId5" Type="http://schemas.openxmlformats.org/officeDocument/2006/relationships/image" Target="../media/image106.png"/><Relationship Id="rId4" Type="http://schemas.openxmlformats.org/officeDocument/2006/relationships/image" Target="../media/image67.png"/></Relationships>
</file>

<file path=ppt/slides/_rels/slide103.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40.xml"/><Relationship Id="rId1" Type="http://schemas.openxmlformats.org/officeDocument/2006/relationships/slideLayout" Target="../slideLayouts/slideLayout43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430.xml"/><Relationship Id="rId4"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3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430.xml"/><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430.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0.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38.emf"/><Relationship Id="rId2" Type="http://schemas.openxmlformats.org/officeDocument/2006/relationships/slideLayout" Target="../slideLayouts/slideLayout31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39.emf"/></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430.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430.xml"/><Relationship Id="rId4" Type="http://schemas.openxmlformats.org/officeDocument/2006/relationships/hyperlink" Target="https://github.com/CMU-SAFARI/DAMOV"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arxiv.org/abs/2105.03725"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407.xml"/><Relationship Id="rId5" Type="http://schemas.openxmlformats.org/officeDocument/2006/relationships/hyperlink" Target="https://github.com/CMU-SAFARI/DAMOV" TargetMode="External"/><Relationship Id="rId4" Type="http://schemas.openxmlformats.org/officeDocument/2006/relationships/hyperlink" Target="https://arxiv.org/pdf/2105.03725.pdf"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418.xml"/></Relationships>
</file>

<file path=ppt/slides/_rels/slide114.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112.png"/><Relationship Id="rId1" Type="http://schemas.openxmlformats.org/officeDocument/2006/relationships/slideLayout" Target="../slideLayouts/slideLayout40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383.xml"/><Relationship Id="rId5" Type="http://schemas.openxmlformats.org/officeDocument/2006/relationships/image" Target="../media/image113.png"/><Relationship Id="rId4" Type="http://schemas.openxmlformats.org/officeDocument/2006/relationships/hyperlink" Target="https://arxiv.org/pdf/1903.03988.pdf"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8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83.xml"/></Relationships>
</file>

<file path=ppt/slides/_rels/slide11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383.x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430.xml"/><Relationship Id="rId4" Type="http://schemas.openxmlformats.org/officeDocument/2006/relationships/image" Target="../media/image108.jpeg"/></Relationships>
</file>

<file path=ppt/slides/_rels/slide122.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17.tiff"/><Relationship Id="rId1" Type="http://schemas.openxmlformats.org/officeDocument/2006/relationships/slideLayout" Target="../slideLayouts/slideLayout43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18.tiff"/></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0.xml"/><Relationship Id="rId1" Type="http://schemas.openxmlformats.org/officeDocument/2006/relationships/slideLayout" Target="../slideLayouts/slideLayout444.xml"/><Relationship Id="rId4" Type="http://schemas.openxmlformats.org/officeDocument/2006/relationships/hyperlink" Target="http://www.upmem.com/"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51.xml"/><Relationship Id="rId1" Type="http://schemas.openxmlformats.org/officeDocument/2006/relationships/slideLayout" Target="../slideLayouts/slideLayout44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4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arxiv.org/pdf/2105.03814.pdf" TargetMode="External"/><Relationship Id="rId1" Type="http://schemas.openxmlformats.org/officeDocument/2006/relationships/slideLayout" Target="../slideLayouts/slideLayout432.xml"/></Relationships>
</file>

<file path=ppt/slides/_rels/slide127.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hyperlink" Target="https://arxiv.org/pdf/2105.03814.pdf" TargetMode="External"/><Relationship Id="rId1" Type="http://schemas.openxmlformats.org/officeDocument/2006/relationships/slideLayout" Target="../slideLayouts/slideLayout44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458.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58.xml"/></Relationships>
</file>

<file path=ppt/slides/_rels/slide1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58.xml"/></Relationships>
</file>

<file path=ppt/slides/_rels/slide1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5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58.xml"/></Relationships>
</file>

<file path=ppt/slides/_rels/slide1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458.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55.xml"/><Relationship Id="rId1" Type="http://schemas.openxmlformats.org/officeDocument/2006/relationships/slideLayout" Target="../slideLayouts/slideLayout458.xml"/><Relationship Id="rId4" Type="http://schemas.openxmlformats.org/officeDocument/2006/relationships/image" Target="../media/image124.png"/></Relationships>
</file>

<file path=ppt/slides/_rels/slide138.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hyperlink" Target="https://arxiv.org/pdf/2105.03814.pdf" TargetMode="External"/><Relationship Id="rId1" Type="http://schemas.openxmlformats.org/officeDocument/2006/relationships/slideLayout" Target="../slideLayouts/slideLayout45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arxiv.org/pdf/2105.03814.pdf" TargetMode="External"/><Relationship Id="rId1" Type="http://schemas.openxmlformats.org/officeDocument/2006/relationships/slideLayout" Target="../slideLayouts/slideLayout43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9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4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418.xml"/></Relationships>
</file>

<file path=ppt/slides/_rels/slide142.xml.rels><?xml version="1.0" encoding="UTF-8" standalone="yes"?>
<Relationships xmlns="http://schemas.openxmlformats.org/package/2006/relationships"><Relationship Id="rId8" Type="http://schemas.openxmlformats.org/officeDocument/2006/relationships/hyperlink" Target="https://people.inf.ethz.ch/omutlu/pub/PrIM-UPMEM-Tutorial-Analysis-Benchmarking-1hour-2021-07-04-talk.pdf" TargetMode="External"/><Relationship Id="rId13" Type="http://schemas.openxmlformats.org/officeDocument/2006/relationships/hyperlink" Target="https://www.youtube.com/watch?v=D8Hjy2iU9l4&amp;list=PL5Q2soXY2Zi_tOTAYm--dYByNPL7JhwR9" TargetMode="External"/><Relationship Id="rId3" Type="http://schemas.openxmlformats.org/officeDocument/2006/relationships/hyperlink" Target="https://arxiv.org/abs/2105.03814" TargetMode="External"/><Relationship Id="rId7" Type="http://schemas.openxmlformats.org/officeDocument/2006/relationships/hyperlink" Target="https://people.inf.ethz.ch/omutlu/pub/PrIM-UPMEM-Tutorial-Analysis-Benchmarking-1hour-2021-07-04-talk.pptx" TargetMode="External"/><Relationship Id="rId12" Type="http://schemas.openxmlformats.org/officeDocument/2006/relationships/hyperlink" Target="https://people.inf.ethz.ch/omutlu/pub/PrIM-UPMEM-Tutorial-Analysis-Benchmarking-SAFARI-Live-Seminar-2021-07-12-talk.pdf" TargetMode="External"/><Relationship Id="rId2" Type="http://schemas.openxmlformats.org/officeDocument/2006/relationships/hyperlink" Target="https://arxiv.org/pdf/2105.03814.pdf" TargetMode="External"/><Relationship Id="rId1" Type="http://schemas.openxmlformats.org/officeDocument/2006/relationships/slideLayout" Target="../slideLayouts/slideLayout418.xml"/><Relationship Id="rId6" Type="http://schemas.openxmlformats.org/officeDocument/2006/relationships/hyperlink" Target="https://people.inf.ethz.ch/omutlu/pub/PrIM-UPMEM-Tutorial-Analysis-Benchmarking-20min-2021-07-04-talk.pdf" TargetMode="External"/><Relationship Id="rId11" Type="http://schemas.openxmlformats.org/officeDocument/2006/relationships/hyperlink" Target="https://people.inf.ethz.ch/omutlu/pub/PrIM-UPMEM-Tutorial-Analysis-Benchmarking-SAFARI-Live-Seminar-2021-07-12-talk.pptx" TargetMode="External"/><Relationship Id="rId5" Type="http://schemas.openxmlformats.org/officeDocument/2006/relationships/hyperlink" Target="https://people.inf.ethz.ch/omutlu/pub/PrIM-UPMEM-Tutorial-Analysis-Benchmarking-20min-2021-07-04-talk.pptx" TargetMode="External"/><Relationship Id="rId10" Type="http://schemas.openxmlformats.org/officeDocument/2006/relationships/hyperlink" Target="https://people.inf.ethz.ch/omutlu/pub/PrIM-UPMEM-Tutorial-Analysis-Benchmarking-3min-2021-07-04-talk.pdf" TargetMode="External"/><Relationship Id="rId4" Type="http://schemas.openxmlformats.org/officeDocument/2006/relationships/hyperlink" Target="https://github.com/CMU-SAFARI/prim-benchmarks" TargetMode="External"/><Relationship Id="rId9" Type="http://schemas.openxmlformats.org/officeDocument/2006/relationships/hyperlink" Target="https://people.inf.ethz.ch/omutlu/pub/PrIM-UPMEM-Tutorial-Analysis-Benchmarking-3min-2021-07-04-talk.pptx" TargetMode="External"/><Relationship Id="rId14" Type="http://schemas.openxmlformats.org/officeDocument/2006/relationships/hyperlink" Target="https://www.youtube.com/watch?v=SrFD_u46EDA&amp;list=PL5Q2soXY2Zi8_VVChACnON4sfh2bJ5IrD&amp;index=152"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407.xml"/><Relationship Id="rId4" Type="http://schemas.openxmlformats.org/officeDocument/2006/relationships/image" Target="../media/image127.png"/></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0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44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4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0.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50.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people.inf.ethz.ch/omutlu"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378.xml"/><Relationship Id="rId6" Type="http://schemas.openxmlformats.org/officeDocument/2006/relationships/image" Target="../media/image82.png"/><Relationship Id="rId5" Type="http://schemas.openxmlformats.org/officeDocument/2006/relationships/image" Target="../media/image81.tiff"/><Relationship Id="rId4" Type="http://schemas.openxmlformats.org/officeDocument/2006/relationships/image" Target="../media/image80.png"/></Relationships>
</file>

<file path=ppt/slides/_rels/slide152.xml.rels><?xml version="1.0" encoding="UTF-8" standalone="yes"?>
<Relationships xmlns="http://schemas.openxmlformats.org/package/2006/relationships"><Relationship Id="rId3" Type="http://schemas.openxmlformats.org/officeDocument/2006/relationships/hyperlink" Target="https://github.com/CMU-SAFARI/Pythia" TargetMode="External"/><Relationship Id="rId2" Type="http://schemas.openxmlformats.org/officeDocument/2006/relationships/notesSlide" Target="../notesSlides/notesSlide61.xml"/><Relationship Id="rId1" Type="http://schemas.openxmlformats.org/officeDocument/2006/relationships/slideLayout" Target="../slideLayouts/slideLayout37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7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7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65.xml"/><Relationship Id="rId1" Type="http://schemas.openxmlformats.org/officeDocument/2006/relationships/slideLayout" Target="../slideLayouts/slideLayout3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6.xml"/><Relationship Id="rId1" Type="http://schemas.openxmlformats.org/officeDocument/2006/relationships/slideLayout" Target="../slideLayouts/slideLayout375.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67.xml"/><Relationship Id="rId1" Type="http://schemas.openxmlformats.org/officeDocument/2006/relationships/slideLayout" Target="../slideLayouts/slideLayout375.xml"/></Relationships>
</file>

<file path=ppt/slides/_rels/slide159.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37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375.xml"/><Relationship Id="rId5" Type="http://schemas.openxmlformats.org/officeDocument/2006/relationships/image" Target="../media/image135.jpeg"/><Relationship Id="rId4" Type="http://schemas.openxmlformats.org/officeDocument/2006/relationships/image" Target="../media/image134.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75.xml"/></Relationships>
</file>

<file path=ppt/slides/_rels/slide16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71.xml"/><Relationship Id="rId1" Type="http://schemas.openxmlformats.org/officeDocument/2006/relationships/slideLayout" Target="../slideLayouts/slideLayout375.xml"/></Relationships>
</file>

<file path=ppt/slides/_rels/slide16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2.xml"/><Relationship Id="rId1" Type="http://schemas.openxmlformats.org/officeDocument/2006/relationships/slideLayout" Target="../slideLayouts/slideLayout375.xml"/><Relationship Id="rId4" Type="http://schemas.openxmlformats.org/officeDocument/2006/relationships/image" Target="../media/image85.emf"/></Relationships>
</file>

<file path=ppt/slides/_rels/slide1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3.xml"/><Relationship Id="rId1" Type="http://schemas.openxmlformats.org/officeDocument/2006/relationships/slideLayout" Target="../slideLayouts/slideLayout375.xml"/><Relationship Id="rId5" Type="http://schemas.openxmlformats.org/officeDocument/2006/relationships/image" Target="../media/image138.png"/><Relationship Id="rId4" Type="http://schemas.openxmlformats.org/officeDocument/2006/relationships/image" Target="../media/image136.png"/></Relationships>
</file>

<file path=ppt/slides/_rels/slide16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4.xml"/><Relationship Id="rId1" Type="http://schemas.openxmlformats.org/officeDocument/2006/relationships/slideLayout" Target="../slideLayouts/slideLayout375.xml"/><Relationship Id="rId4" Type="http://schemas.openxmlformats.org/officeDocument/2006/relationships/image" Target="../media/image138.png"/></Relationships>
</file>

<file path=ppt/slides/_rels/slide16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5.xml"/><Relationship Id="rId1" Type="http://schemas.openxmlformats.org/officeDocument/2006/relationships/slideLayout" Target="../slideLayouts/slideLayout375.xml"/><Relationship Id="rId4" Type="http://schemas.openxmlformats.org/officeDocument/2006/relationships/image" Target="../media/image138.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7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8.xml"/><Relationship Id="rId1" Type="http://schemas.openxmlformats.org/officeDocument/2006/relationships/slideLayout" Target="../slideLayouts/slideLayout37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5.xml"/></Relationships>
</file>

<file path=ppt/slides/_rels/slide17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1.xml"/><Relationship Id="rId1" Type="http://schemas.openxmlformats.org/officeDocument/2006/relationships/slideLayout" Target="../slideLayouts/slideLayout375.xml"/></Relationships>
</file>

<file path=ppt/slides/_rels/slide17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2.xml"/><Relationship Id="rId1" Type="http://schemas.openxmlformats.org/officeDocument/2006/relationships/slideLayout" Target="../slideLayouts/slideLayout375.xml"/></Relationships>
</file>

<file path=ppt/slides/_rels/slide17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3.xml"/><Relationship Id="rId1" Type="http://schemas.openxmlformats.org/officeDocument/2006/relationships/slideLayout" Target="../slideLayouts/slideLayout375.xml"/></Relationships>
</file>

<file path=ppt/slides/_rels/slide17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4.xml"/><Relationship Id="rId1" Type="http://schemas.openxmlformats.org/officeDocument/2006/relationships/slideLayout" Target="../slideLayouts/slideLayout37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75.xml"/></Relationships>
</file>

<file path=ppt/slides/_rels/slide1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75.xml"/></Relationships>
</file>

<file path=ppt/slides/_rels/slide17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github.com/CMU-SAFARI/Pythia" TargetMode="External"/><Relationship Id="rId7"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37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75.xml"/></Relationships>
</file>

<file path=ppt/slides/_rels/slide181.xml.rels><?xml version="1.0" encoding="UTF-8" standalone="yes"?>
<Relationships xmlns="http://schemas.openxmlformats.org/package/2006/relationships"><Relationship Id="rId3" Type="http://schemas.openxmlformats.org/officeDocument/2006/relationships/hyperlink" Target="https://github.com/CMU-SAFARI/Pythia" TargetMode="External"/><Relationship Id="rId2" Type="http://schemas.openxmlformats.org/officeDocument/2006/relationships/notesSlide" Target="../notesSlides/notesSlide88.xml"/><Relationship Id="rId1" Type="http://schemas.openxmlformats.org/officeDocument/2006/relationships/slideLayout" Target="../slideLayouts/slideLayout375.xml"/></Relationships>
</file>

<file path=ppt/slides/_rels/slide1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9.xml"/><Relationship Id="rId1" Type="http://schemas.openxmlformats.org/officeDocument/2006/relationships/slideLayout" Target="../slideLayouts/slideLayout378.xml"/><Relationship Id="rId6" Type="http://schemas.openxmlformats.org/officeDocument/2006/relationships/image" Target="../media/image82.png"/><Relationship Id="rId5" Type="http://schemas.openxmlformats.org/officeDocument/2006/relationships/image" Target="../media/image81.tiff"/><Relationship Id="rId4" Type="http://schemas.openxmlformats.org/officeDocument/2006/relationships/image" Target="../media/image80.png"/></Relationships>
</file>

<file path=ppt/slides/_rels/slide18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459.xml"/><Relationship Id="rId6" Type="http://schemas.openxmlformats.org/officeDocument/2006/relationships/image" Target="../media/image64.svg"/><Relationship Id="rId5" Type="http://schemas.openxmlformats.org/officeDocument/2006/relationships/image" Target="../media/image143.png"/><Relationship Id="rId4" Type="http://schemas.openxmlformats.org/officeDocument/2006/relationships/image" Target="../media/image142.png"/></Relationships>
</file>

<file path=ppt/slides/_rels/slide1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462.xml"/><Relationship Id="rId5" Type="http://schemas.openxmlformats.org/officeDocument/2006/relationships/hyperlink" Target="https://github.com/CMU-SAFARI/SneakySnake/tree/master/SneakySnake-HLS-HBM" TargetMode="External"/><Relationship Id="rId4" Type="http://schemas.openxmlformats.org/officeDocument/2006/relationships/hyperlink" Target="https://arxiv.org/pdf/2106.06433.pdf" TargetMode="Externa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62.xml"/><Relationship Id="rId1" Type="http://schemas.openxmlformats.org/officeDocument/2006/relationships/tags" Target="../tags/tag1.xml"/><Relationship Id="rId5" Type="http://schemas.openxmlformats.org/officeDocument/2006/relationships/image" Target="../media/image146.png"/><Relationship Id="rId4" Type="http://schemas.openxmlformats.org/officeDocument/2006/relationships/image" Target="../media/image145.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3.xml"/><Relationship Id="rId1" Type="http://schemas.openxmlformats.org/officeDocument/2006/relationships/slideLayout" Target="../slideLayouts/slideLayout462.xml"/><Relationship Id="rId5" Type="http://schemas.openxmlformats.org/officeDocument/2006/relationships/hyperlink" Target="https://arxiv.org/abs/2003.00110" TargetMode="External"/><Relationship Id="rId4" Type="http://schemas.openxmlformats.org/officeDocument/2006/relationships/image" Target="../media/image148.emf"/></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462.xml"/><Relationship Id="rId1" Type="http://schemas.openxmlformats.org/officeDocument/2006/relationships/tags" Target="../tags/tag2.xml"/><Relationship Id="rId6" Type="http://schemas.openxmlformats.org/officeDocument/2006/relationships/hyperlink" Target="https://www.scirp.org/journal/paperinformation.aspx?paperid=74603" TargetMode="External"/><Relationship Id="rId5" Type="http://schemas.openxmlformats.org/officeDocument/2006/relationships/chart" Target="../charts/chart13.xml"/><Relationship Id="rId4" Type="http://schemas.openxmlformats.org/officeDocument/2006/relationships/image" Target="../media/image149.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5.xml"/><Relationship Id="rId1" Type="http://schemas.openxmlformats.org/officeDocument/2006/relationships/slideLayout" Target="../slideLayouts/slideLayout462.xml"/></Relationships>
</file>

<file path=ppt/slides/_rels/slide189.xml.rels><?xml version="1.0" encoding="UTF-8" standalone="yes"?>
<Relationships xmlns="http://schemas.openxmlformats.org/package/2006/relationships"><Relationship Id="rId8" Type="http://schemas.openxmlformats.org/officeDocument/2006/relationships/hyperlink" Target="https://people.inf.ethz.ch/omutlu/pub/NERO-near-memory-stencil-acceleration-for-weather_fpl20-lightning-talk.pdf" TargetMode="External"/><Relationship Id="rId3" Type="http://schemas.openxmlformats.org/officeDocument/2006/relationships/hyperlink" Target="https://people.inf.ethz.ch/omutlu/pub/NERO-near-memory-stencil-acceleration-for-weather_fpl20.pdf" TargetMode="External"/><Relationship Id="rId7" Type="http://schemas.openxmlformats.org/officeDocument/2006/relationships/hyperlink" Target="https://people.inf.ethz.ch/omutlu/pub/NERO-near-memory-stencil-acceleration-for-weather_fpl20-lightning-talk.pptx" TargetMode="External"/><Relationship Id="rId2" Type="http://schemas.openxmlformats.org/officeDocument/2006/relationships/notesSlide" Target="../notesSlides/notesSlide96.xml"/><Relationship Id="rId1" Type="http://schemas.openxmlformats.org/officeDocument/2006/relationships/slideLayout" Target="../slideLayouts/slideLayout462.xml"/><Relationship Id="rId6" Type="http://schemas.openxmlformats.org/officeDocument/2006/relationships/hyperlink" Target="https://people.inf.ethz.ch/omutlu/pub/NERO-near-memory-stencil-acceleration-for-weather_fpl20-talk.pdf" TargetMode="External"/><Relationship Id="rId5" Type="http://schemas.openxmlformats.org/officeDocument/2006/relationships/hyperlink" Target="https://people.inf.ethz.ch/omutlu/pub/NERO-near-memory-stencil-acceleration-for-weather_fpl20-talk.pptx" TargetMode="External"/><Relationship Id="rId10" Type="http://schemas.openxmlformats.org/officeDocument/2006/relationships/image" Target="../media/image152.png"/><Relationship Id="rId4" Type="http://schemas.openxmlformats.org/officeDocument/2006/relationships/hyperlink" Target="https://www.fpl2020.org/" TargetMode="External"/><Relationship Id="rId9" Type="http://schemas.openxmlformats.org/officeDocument/2006/relationships/hyperlink" Target="https://www.youtube.com/watch?v=xMiuqUyjkk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3.png"/><Relationship Id="rId2" Type="http://schemas.openxmlformats.org/officeDocument/2006/relationships/notesSlide" Target="../notesSlides/notesSlide97.xml"/><Relationship Id="rId1" Type="http://schemas.openxmlformats.org/officeDocument/2006/relationships/slideLayout" Target="../slideLayouts/slideLayout462.xml"/><Relationship Id="rId6" Type="http://schemas.openxmlformats.org/officeDocument/2006/relationships/image" Target="../media/image156.png"/><Relationship Id="rId11" Type="http://schemas.openxmlformats.org/officeDocument/2006/relationships/image" Target="../media/image162.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19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8.xml"/><Relationship Id="rId1" Type="http://schemas.openxmlformats.org/officeDocument/2006/relationships/slideLayout" Target="../slideLayouts/slideLayout462.xml"/><Relationship Id="rId4" Type="http://schemas.openxmlformats.org/officeDocument/2006/relationships/image" Target="../media/image155.jpeg"/></Relationships>
</file>

<file path=ppt/slides/_rels/slide192.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notesSlide" Target="../notesSlides/notesSlide99.xml"/><Relationship Id="rId1" Type="http://schemas.openxmlformats.org/officeDocument/2006/relationships/slideLayout" Target="../slideLayouts/slideLayout462.xml"/><Relationship Id="rId4" Type="http://schemas.openxmlformats.org/officeDocument/2006/relationships/image" Target="../media/image157.tiff"/></Relationships>
</file>

<file path=ppt/slides/_rels/slide193.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notesSlide" Target="../notesSlides/notesSlide100.xml"/><Relationship Id="rId1" Type="http://schemas.openxmlformats.org/officeDocument/2006/relationships/slideLayout" Target="../slideLayouts/slideLayout462.xml"/><Relationship Id="rId4" Type="http://schemas.openxmlformats.org/officeDocument/2006/relationships/image" Target="../media/image157.tiff"/></Relationships>
</file>

<file path=ppt/slides/_rels/slide194.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notesSlide" Target="../notesSlides/notesSlide101.xml"/><Relationship Id="rId1" Type="http://schemas.openxmlformats.org/officeDocument/2006/relationships/slideLayout" Target="../slideLayouts/slideLayout462.xml"/><Relationship Id="rId5" Type="http://schemas.openxmlformats.org/officeDocument/2006/relationships/hyperlink" Target="https://github.com/CMU-SAFARI" TargetMode="External"/><Relationship Id="rId4" Type="http://schemas.openxmlformats.org/officeDocument/2006/relationships/image" Target="../media/image157.tiff"/></Relationships>
</file>

<file path=ppt/slides/_rels/slide1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2.xml"/><Relationship Id="rId1" Type="http://schemas.openxmlformats.org/officeDocument/2006/relationships/slideLayout" Target="../slideLayouts/slideLayout459.xml"/><Relationship Id="rId6" Type="http://schemas.openxmlformats.org/officeDocument/2006/relationships/image" Target="../media/image64.svg"/><Relationship Id="rId5" Type="http://schemas.openxmlformats.org/officeDocument/2006/relationships/image" Target="../media/image143.png"/><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mailto:onur.mutlu@inf.ethz.ch" TargetMode="External"/><Relationship Id="rId7" Type="http://schemas.openxmlformats.org/officeDocument/2006/relationships/image" Target="../media/image52.jpg"/><Relationship Id="rId2" Type="http://schemas.openxmlformats.org/officeDocument/2006/relationships/hyperlink" Target="https://people.inf.ethz.ch/omutlu/" TargetMode="Externa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afari.ethz.ch/safari_public_wp/wp-content/uploads/2021/07/ECE-PhD-Thesis-Defense-Damla-Senol-Cali.pdf"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afari.ethz.ch/safari-alumni/"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eople.inf.ethz.ch/omutlu/pub/SMASH-sparse-matrix-software-hardware-acceleration_micro19.pdf" TargetMode="External"/><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13.xml"/><Relationship Id="rId4" Type="http://schemas.openxmlformats.org/officeDocument/2006/relationships/hyperlink" Target="https://people.inf.ethz.ch/omutlu/pub/Google-consumer-workloads-data-movement-and-PIM_asplos18.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eople.inf.ethz.ch/omutlu/pub/NAPEL-near-memory-computing-performance-prediction-via-ML_dac19.pdf" TargetMode="External"/><Relationship Id="rId2" Type="http://schemas.openxmlformats.org/officeDocument/2006/relationships/hyperlink" Target="https://people.inf.ethz.ch/omutlu/pub/rlmc_isca08.pdf"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4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50.xml"/></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5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50.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50.xml"/><Relationship Id="rId5" Type="http://schemas.openxmlformats.org/officeDocument/2006/relationships/chart" Target="../charts/chart3.xml"/><Relationship Id="rId4" Type="http://schemas.openxmlformats.org/officeDocument/2006/relationships/chart" Target="../charts/char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50.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50.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50.xml"/><Relationship Id="rId6" Type="http://schemas.openxmlformats.org/officeDocument/2006/relationships/image" Target="../media/image1.png"/><Relationship Id="rId5" Type="http://schemas.openxmlformats.org/officeDocument/2006/relationships/image" Target="../media/image75.emf"/><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50.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50.xml"/><Relationship Id="rId5" Type="http://schemas.openxmlformats.org/officeDocument/2006/relationships/image" Target="../media/image77.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378.xml"/><Relationship Id="rId6" Type="http://schemas.openxmlformats.org/officeDocument/2006/relationships/image" Target="../media/image82.png"/><Relationship Id="rId5" Type="http://schemas.openxmlformats.org/officeDocument/2006/relationships/image" Target="../media/image81.tiff"/><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2" Type="http://schemas.openxmlformats.org/officeDocument/2006/relationships/hyperlink" Target="https://github.com/CMU-SAFARI/Pythia" TargetMode="External"/><Relationship Id="rId1" Type="http://schemas.openxmlformats.org/officeDocument/2006/relationships/slideLayout" Target="../slideLayouts/slideLayout37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6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75.xml"/></Relationships>
</file>

<file path=ppt/slides/_rels/slide6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37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75.xml"/></Relationships>
</file>

<file path=ppt/slides/_rels/slide7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75.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hyperlink" Target="https://github.com/CMU-SAFARI/Pythia" TargetMode="External"/><Relationship Id="rId1" Type="http://schemas.openxmlformats.org/officeDocument/2006/relationships/slideLayout" Target="../slideLayouts/slideLayout37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7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taco.acm.org/" TargetMode="External"/><Relationship Id="rId2" Type="http://schemas.openxmlformats.org/officeDocument/2006/relationships/hyperlink" Target="https://people.inf.ethz.ch/omutlu/pub/RTC-Refresh-Triggered-Computation_taco20.pdf"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jpg"/><Relationship Id="rId7" Type="http://schemas.openxmlformats.org/officeDocument/2006/relationships/image" Target="../media/image96.emf"/><Relationship Id="rId2" Type="http://schemas.openxmlformats.org/officeDocument/2006/relationships/notesSlide" Target="../notesSlides/notesSlide20.xml"/><Relationship Id="rId1" Type="http://schemas.openxmlformats.org/officeDocument/2006/relationships/slideLayout" Target="../slideLayouts/slideLayout381.xml"/><Relationship Id="rId6" Type="http://schemas.openxmlformats.org/officeDocument/2006/relationships/image" Target="../media/image64.sv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98.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0.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9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380.xml"/><Relationship Id="rId5" Type="http://schemas.openxmlformats.org/officeDocument/2006/relationships/image" Target="../media/image101.sv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0.xml"/></Relationships>
</file>

<file path=ppt/slides/_rels/slide82.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38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02.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s://people.inf.ethz.ch/omutlu/pub/SIMDRAM_asplos21-talk.pdf" TargetMode="External"/><Relationship Id="rId3" Type="http://schemas.openxmlformats.org/officeDocument/2006/relationships/hyperlink" Target="https://asplos-conference.org/" TargetMode="External"/><Relationship Id="rId7" Type="http://schemas.openxmlformats.org/officeDocument/2006/relationships/hyperlink" Target="https://people.inf.ethz.ch/omutlu/pub/SIMDRAM_asplos21-talk.pptx" TargetMode="External"/><Relationship Id="rId2" Type="http://schemas.openxmlformats.org/officeDocument/2006/relationships/hyperlink" Target="https://people.inf.ethz.ch/omutlu/pub/SIMDRAM_asplos21.pdf" TargetMode="External"/><Relationship Id="rId1" Type="http://schemas.openxmlformats.org/officeDocument/2006/relationships/slideLayout" Target="../slideLayouts/slideLayout394.xml"/><Relationship Id="rId6" Type="http://schemas.openxmlformats.org/officeDocument/2006/relationships/hyperlink" Target="https://people.inf.ethz.ch/omutlu/pub/SIMDRAM_asplos21-short-talk.pdf" TargetMode="External"/><Relationship Id="rId11" Type="http://schemas.openxmlformats.org/officeDocument/2006/relationships/image" Target="../media/image103.png"/><Relationship Id="rId5" Type="http://schemas.openxmlformats.org/officeDocument/2006/relationships/hyperlink" Target="https://people.inf.ethz.ch/omutlu/pub/SIMDRAM_asplos21-short-talk.pptx" TargetMode="External"/><Relationship Id="rId10" Type="http://schemas.openxmlformats.org/officeDocument/2006/relationships/hyperlink" Target="https://www.youtube.com/watch?v=bas9U7djW_8&amp;list=PL5Q2soXY2Zi8_VVChACnON4sfh2bJ5IrD&amp;index=116" TargetMode="External"/><Relationship Id="rId4" Type="http://schemas.openxmlformats.org/officeDocument/2006/relationships/hyperlink" Target="https://people.inf.ethz.ch/omutlu/pub/SIMDRAM_asplos21-extended-abstract.pdf" TargetMode="External"/><Relationship Id="rId9" Type="http://schemas.openxmlformats.org/officeDocument/2006/relationships/hyperlink" Target="https://www.youtube.com/watch?v=g0fE1c7w0xk&amp;list=PL5Q2soXY2Zi8_VVChACnON4sfh2bJ5IrD&amp;index=115"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5.xml"/></Relationships>
</file>

<file path=ppt/slides/_rels/slide87.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1510.png"/><Relationship Id="rId2" Type="http://schemas.openxmlformats.org/officeDocument/2006/relationships/notesSlide" Target="../notesSlides/notesSlide26.xml"/><Relationship Id="rId1" Type="http://schemas.openxmlformats.org/officeDocument/2006/relationships/slideLayout" Target="../slideLayouts/slideLayout405.xml"/><Relationship Id="rId6" Type="http://schemas.openxmlformats.org/officeDocument/2006/relationships/image" Target="../media/image1000.png"/><Relationship Id="rId5" Type="http://schemas.openxmlformats.org/officeDocument/2006/relationships/image" Target="../media/image141.png"/><Relationship Id="rId4" Type="http://schemas.openxmlformats.org/officeDocument/2006/relationships/image" Target="../media/image1360.png"/></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64.svg"/><Relationship Id="rId2" Type="http://schemas.openxmlformats.org/officeDocument/2006/relationships/notesSlide" Target="../notesSlides/notesSlide27.xml"/><Relationship Id="rId1" Type="http://schemas.openxmlformats.org/officeDocument/2006/relationships/slideLayout" Target="../slideLayouts/slideLayout404.xml"/><Relationship Id="rId6" Type="http://schemas.openxmlformats.org/officeDocument/2006/relationships/image" Target="../media/image63.png"/><Relationship Id="rId5" Type="http://schemas.openxmlformats.org/officeDocument/2006/relationships/image" Target="../media/image105.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5.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9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5.xml"/></Relationships>
</file>

<file path=ppt/slides/_rels/slide92.xml.rels><?xml version="1.0" encoding="UTF-8" standalone="yes"?>
<Relationships xmlns="http://schemas.openxmlformats.org/package/2006/relationships"><Relationship Id="rId3" Type="http://schemas.openxmlformats.org/officeDocument/2006/relationships/image" Target="../media/image901.png"/><Relationship Id="rId7"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405.xml"/><Relationship Id="rId6" Type="http://schemas.openxmlformats.org/officeDocument/2006/relationships/image" Target="../media/image137.png"/><Relationship Id="rId5" Type="http://schemas.openxmlformats.org/officeDocument/2006/relationships/image" Target="../media/image1001.png"/><Relationship Id="rId4" Type="http://schemas.openxmlformats.org/officeDocument/2006/relationships/image" Target="../media/image1210.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405.xml"/><Relationship Id="rId6" Type="http://schemas.openxmlformats.org/officeDocument/2006/relationships/image" Target="../media/image137.png"/><Relationship Id="rId5" Type="http://schemas.openxmlformats.org/officeDocument/2006/relationships/image" Target="../media/image161.png"/><Relationship Id="rId4" Type="http://schemas.openxmlformats.org/officeDocument/2006/relationships/image" Target="../media/image1210.png"/></Relationships>
</file>

<file path=ppt/slides/_rels/slide9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51.png"/><Relationship Id="rId7" Type="http://schemas.openxmlformats.org/officeDocument/2006/relationships/image" Target="../media/image170.png"/><Relationship Id="rId2" Type="http://schemas.openxmlformats.org/officeDocument/2006/relationships/notesSlide" Target="../notesSlides/notesSlide33.xml"/><Relationship Id="rId1" Type="http://schemas.openxmlformats.org/officeDocument/2006/relationships/slideLayout" Target="../slideLayouts/slideLayout405.xml"/><Relationship Id="rId6" Type="http://schemas.openxmlformats.org/officeDocument/2006/relationships/image" Target="../media/image137.png"/><Relationship Id="rId5" Type="http://schemas.openxmlformats.org/officeDocument/2006/relationships/image" Target="../media/image161.png"/><Relationship Id="rId4" Type="http://schemas.openxmlformats.org/officeDocument/2006/relationships/image" Target="../media/image1210.png"/></Relationships>
</file>

<file path=ppt/slides/_rels/slide95.xml.rels><?xml version="1.0" encoding="UTF-8" standalone="yes"?>
<Relationships xmlns="http://schemas.openxmlformats.org/package/2006/relationships"><Relationship Id="rId3" Type="http://schemas.openxmlformats.org/officeDocument/2006/relationships/image" Target="../media/image1210.png"/><Relationship Id="rId7" Type="http://schemas.openxmlformats.org/officeDocument/2006/relationships/image" Target="../media/image198.png"/><Relationship Id="rId2" Type="http://schemas.openxmlformats.org/officeDocument/2006/relationships/notesSlide" Target="../notesSlides/notesSlide34.xml"/><Relationship Id="rId1" Type="http://schemas.openxmlformats.org/officeDocument/2006/relationships/slideLayout" Target="../slideLayouts/slideLayout405.xml"/><Relationship Id="rId6" Type="http://schemas.openxmlformats.org/officeDocument/2006/relationships/image" Target="../media/image140.png"/><Relationship Id="rId5" Type="http://schemas.openxmlformats.org/officeDocument/2006/relationships/image" Target="../media/image137.png"/><Relationship Id="rId4" Type="http://schemas.openxmlformats.org/officeDocument/2006/relationships/image" Target="../media/image161.png"/></Relationships>
</file>

<file path=ppt/slides/_rels/slide96.xml.rels><?xml version="1.0" encoding="UTF-8" standalone="yes"?>
<Relationships xmlns="http://schemas.openxmlformats.org/package/2006/relationships"><Relationship Id="rId3" Type="http://schemas.openxmlformats.org/officeDocument/2006/relationships/image" Target="../media/image901.png"/><Relationship Id="rId7"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405.xml"/><Relationship Id="rId6" Type="http://schemas.openxmlformats.org/officeDocument/2006/relationships/image" Target="../media/image137.png"/><Relationship Id="rId5" Type="http://schemas.openxmlformats.org/officeDocument/2006/relationships/image" Target="../media/image1001.png"/><Relationship Id="rId4" Type="http://schemas.openxmlformats.org/officeDocument/2006/relationships/image" Target="../media/image121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5.xml"/></Relationships>
</file>

<file path=ppt/slides/_rels/slide9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64.svg"/><Relationship Id="rId2" Type="http://schemas.openxmlformats.org/officeDocument/2006/relationships/notesSlide" Target="../notesSlides/notesSlide38.xml"/><Relationship Id="rId1" Type="http://schemas.openxmlformats.org/officeDocument/2006/relationships/slideLayout" Target="../slideLayouts/slideLayout404.xml"/><Relationship Id="rId6" Type="http://schemas.openxmlformats.org/officeDocument/2006/relationships/image" Target="../media/image63.png"/><Relationship Id="rId5" Type="http://schemas.openxmlformats.org/officeDocument/2006/relationships/image" Target="../media/image105.png"/><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September 2021</a:t>
            </a:r>
          </a:p>
          <a:p>
            <a:r>
              <a:rPr lang="en-US" sz="2200" dirty="0"/>
              <a:t>SRC AIHW Annual Review</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Autofit/>
          </a:bodyPr>
          <a:lstStyle/>
          <a:p>
            <a:pPr algn="ctr"/>
            <a:r>
              <a:rPr lang="en-US" sz="4400" dirty="0"/>
              <a:t>Memory System Design for AI/ML Accelerators &amp; ML/AI Techniques </a:t>
            </a:r>
            <a:br>
              <a:rPr lang="en-US" sz="4400" dirty="0"/>
            </a:br>
            <a:r>
              <a:rPr lang="en-US" sz="4400" dirty="0"/>
              <a:t>for Memory System Design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15096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293451194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More on the 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31364172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II)</a:t>
            </a:r>
          </a:p>
        </p:txBody>
      </p:sp>
      <p:sp>
        <p:nvSpPr>
          <p:cNvPr id="3" name="Content Placeholder 2"/>
          <p:cNvSpPr>
            <a:spLocks noGrp="1"/>
          </p:cNvSpPr>
          <p:nvPr>
            <p:ph idx="1"/>
          </p:nvPr>
        </p:nvSpPr>
        <p:spPr>
          <a:xfrm>
            <a:off x="228600" y="1041648"/>
            <a:ext cx="89154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An Experimental Analysis of a Real Processing-in-Memory Architecture [</a:t>
            </a:r>
            <a:r>
              <a:rPr lang="en-US" sz="2000" dirty="0" err="1"/>
              <a:t>Arxiv</a:t>
            </a:r>
            <a:r>
              <a:rPr lang="en-US" sz="2000" dirty="0"/>
              <a:t>, 2021]</a:t>
            </a:r>
          </a:p>
          <a:p>
            <a:endParaRPr lang="en-US" sz="2000" dirty="0"/>
          </a:p>
          <a:p>
            <a:r>
              <a:rPr lang="en-US" sz="2000" dirty="0"/>
              <a:t>FPGA-based Near-Memory Acceleration of Modern Data-Intensive Applications [IEEE Micro 2021]</a:t>
            </a:r>
            <a:br>
              <a:rPr lang="en-US" sz="2000" dirty="0"/>
            </a:br>
            <a:endParaRPr lang="en-US" sz="1200" dirty="0"/>
          </a:p>
          <a:p>
            <a:r>
              <a:rPr lang="en-US" sz="2000" dirty="0"/>
              <a:t>A Modern Primer on Processing in Memory [</a:t>
            </a:r>
            <a:r>
              <a:rPr lang="en-US" sz="2000" dirty="0" err="1"/>
              <a:t>Arxiv</a:t>
            </a:r>
            <a:r>
              <a:rPr lang="en-US" sz="2000" dirty="0"/>
              <a:t>, 2020]</a:t>
            </a:r>
          </a:p>
          <a:p>
            <a:endParaRPr lang="en-US" sz="2000" dirty="0"/>
          </a:p>
          <a:p>
            <a:r>
              <a:rPr lang="en-US" sz="2000" dirty="0"/>
              <a:t>Sibyl: A Reinforcement Learning Approach to Data Placement in Hybrid Storage Systems [Ongoing]</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494656" y="1035322"/>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1711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9415"/>
            <a:ext cx="9144000" cy="2699489"/>
          </a:xfrm>
          <a:prstGeom prst="rect">
            <a:avLst/>
          </a:prstGeom>
          <a:solidFill>
            <a:srgbClr val="45A1E6"/>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5020" y="284750"/>
            <a:ext cx="9144000" cy="2051158"/>
          </a:xfrm>
          <a:prstGeom prst="rect">
            <a:avLst/>
          </a:prstGeom>
          <a:noFill/>
        </p:spPr>
        <p:txBody>
          <a:bodyPr anchor="ctr">
            <a:noAutofit/>
          </a:bodyPr>
          <a:lstStyle/>
          <a:p>
            <a:pPr algn="ctr">
              <a:lnSpc>
                <a:spcPct val="100000"/>
              </a:lnSpc>
            </a:pPr>
            <a:r>
              <a:rPr lang="en-US" sz="4000" b="1" dirty="0">
                <a:solidFill>
                  <a:schemeClr val="bg1"/>
                </a:solidFill>
                <a:latin typeface="Cambria" panose="02040503050406030204" pitchFamily="18" charset="0"/>
              </a:rPr>
              <a:t>DAMOV: A New Methodology </a:t>
            </a:r>
            <a:br>
              <a:rPr lang="en-US" sz="4000" b="1" dirty="0">
                <a:solidFill>
                  <a:schemeClr val="bg1"/>
                </a:solidFill>
                <a:latin typeface="Cambria" panose="02040503050406030204" pitchFamily="18" charset="0"/>
              </a:rPr>
            </a:br>
            <a:r>
              <a:rPr lang="en-US" sz="4000" b="1" dirty="0">
                <a:solidFill>
                  <a:schemeClr val="bg1"/>
                </a:solidFill>
                <a:latin typeface="Cambria" panose="02040503050406030204" pitchFamily="18" charset="0"/>
              </a:rPr>
              <a:t>and Benchmark Suite for Evaluating </a:t>
            </a:r>
            <a:br>
              <a:rPr lang="en-US" sz="4000" b="1" dirty="0">
                <a:solidFill>
                  <a:schemeClr val="bg1"/>
                </a:solidFill>
                <a:latin typeface="Cambria" panose="02040503050406030204" pitchFamily="18" charset="0"/>
              </a:rPr>
            </a:br>
            <a:r>
              <a:rPr lang="en-US" sz="4000" b="1" dirty="0">
                <a:solidFill>
                  <a:schemeClr val="bg1"/>
                </a:solidFill>
                <a:latin typeface="Cambria" panose="02040503050406030204" pitchFamily="18" charset="0"/>
              </a:rPr>
              <a:t>Data Movement Bottlenecks</a:t>
            </a:r>
            <a:endParaRPr lang="en-US" sz="4000" b="1" dirty="0">
              <a:solidFill>
                <a:schemeClr val="bg1"/>
              </a:solidFill>
              <a:latin typeface="Cambria" panose="02040503050406030204" pitchFamily="18" charset="0"/>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30" y="6198302"/>
            <a:ext cx="2307364" cy="473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1FDA09C-E383-5748-8EF8-DAC14CD32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169" y="6009335"/>
            <a:ext cx="2350007" cy="970846"/>
          </a:xfrm>
          <a:prstGeom prst="rect">
            <a:avLst/>
          </a:prstGeom>
        </p:spPr>
      </p:pic>
      <p:pic>
        <p:nvPicPr>
          <p:cNvPr id="2" name="Picture 2" descr="University of Toronto Vector Logo">
            <a:extLst>
              <a:ext uri="{FF2B5EF4-FFF2-40B4-BE49-F238E27FC236}">
                <a16:creationId xmlns:a16="http://schemas.microsoft.com/office/drawing/2014/main" id="{99E6A751-E7CA-A042-A86A-A5BC5F1F47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29" b="30409"/>
          <a:stretch/>
        </p:blipFill>
        <p:spPr bwMode="auto">
          <a:xfrm>
            <a:off x="4899251" y="6080418"/>
            <a:ext cx="1869578" cy="70974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CBD60745-F199-BC4E-BEDC-0EBEC427E3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9919" y="5515844"/>
            <a:ext cx="2534121" cy="487517"/>
          </a:xfrm>
          <a:prstGeom prst="rect">
            <a:avLst/>
          </a:prstGeom>
        </p:spPr>
      </p:pic>
      <p:pic>
        <p:nvPicPr>
          <p:cNvPr id="14" name="Google Shape;45;p7" descr="Imagen que contiene Texto&#10;&#10;Descripción generada automáticamente">
            <a:extLst>
              <a:ext uri="{FF2B5EF4-FFF2-40B4-BE49-F238E27FC236}">
                <a16:creationId xmlns:a16="http://schemas.microsoft.com/office/drawing/2014/main" id="{E543E093-7599-2E46-B657-E084F8B6E10D}"/>
              </a:ext>
            </a:extLst>
          </p:cNvPr>
          <p:cNvPicPr preferRelativeResize="0">
            <a:picLocks noChangeAspect="1"/>
          </p:cNvPicPr>
          <p:nvPr/>
        </p:nvPicPr>
        <p:blipFill rotWithShape="1">
          <a:blip r:embed="rId8">
            <a:alphaModFix/>
          </a:blip>
          <a:srcRect/>
          <a:stretch/>
        </p:blipFill>
        <p:spPr>
          <a:xfrm>
            <a:off x="6963752" y="6120963"/>
            <a:ext cx="1939546" cy="720000"/>
          </a:xfrm>
          <a:prstGeom prst="rect">
            <a:avLst/>
          </a:prstGeom>
          <a:noFill/>
          <a:ln>
            <a:noFill/>
          </a:ln>
        </p:spPr>
      </p:pic>
      <p:sp>
        <p:nvSpPr>
          <p:cNvPr id="13" name="Subtitle 2">
            <a:extLst>
              <a:ext uri="{FF2B5EF4-FFF2-40B4-BE49-F238E27FC236}">
                <a16:creationId xmlns:a16="http://schemas.microsoft.com/office/drawing/2014/main" id="{25B5DCB7-382B-7845-94D6-2CB31C8F23B2}"/>
              </a:ext>
            </a:extLst>
          </p:cNvPr>
          <p:cNvSpPr txBox="1">
            <a:spLocks/>
          </p:cNvSpPr>
          <p:nvPr/>
        </p:nvSpPr>
        <p:spPr>
          <a:xfrm>
            <a:off x="-56753" y="3319869"/>
            <a:ext cx="9026238" cy="15302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Cambria"/>
              </a:rPr>
              <a:t>Geraldo F. Oliveira</a:t>
            </a:r>
            <a:endParaRPr kumimoji="0" lang="en-US" sz="1800" b="1" i="0" u="none" strike="noStrike" kern="1200" cap="none" spc="0" normalizeH="0" baseline="30000" noProof="0" dirty="0">
              <a:ln>
                <a:noFill/>
              </a:ln>
              <a:solidFill>
                <a:prstClr val="black"/>
              </a:solidFill>
              <a:effectLst/>
              <a:uLnTx/>
              <a:uFillTx/>
              <a:latin typeface="Cambria"/>
              <a:ea typeface="+mn-ea"/>
              <a:cs typeface="Cambria"/>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Juan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Gill Sans MT Ext Condensed Bold" charset="0"/>
                <a:cs typeface="Gill Sans MT Ext Condensed Bold" charset="0"/>
              </a:rPr>
              <a:t>Gómez-Luna</a:t>
            </a:r>
            <a:r>
              <a:rPr kumimoji="0" lang="en-US" sz="2400" b="0" i="0" u="none" strike="noStrike" kern="1200" cap="none" spc="0" normalizeH="0" baseline="0" noProof="0" dirty="0">
                <a:ln>
                  <a:noFill/>
                </a:ln>
                <a:solidFill>
                  <a:prstClr val="black"/>
                </a:solidFill>
                <a:effectLst/>
                <a:uLnTx/>
                <a:uFillTx/>
                <a:latin typeface="Cambria"/>
                <a:ea typeface="+mn-ea"/>
                <a:cs typeface="Cambria"/>
              </a:rPr>
              <a:t>     Lois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Orosa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Saugata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Ghose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      Nandita Vijaykumar     Ivan Fernandez     Mohammad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Sadrosadati</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Onur</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Mutlu</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Tree>
    <p:extLst>
      <p:ext uri="{BB962C8B-B14F-4D97-AF65-F5344CB8AC3E}">
        <p14:creationId xmlns:p14="http://schemas.microsoft.com/office/powerpoint/2010/main" val="19224355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39252" y="707192"/>
            <a:ext cx="92583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100" b="1" i="0" u="sng" strike="noStrike" kern="1200" cap="none" spc="0" normalizeH="0" baseline="0" noProof="0" dirty="0">
                <a:ln>
                  <a:noFill/>
                </a:ln>
                <a:solidFill>
                  <a:srgbClr val="C00000"/>
                </a:solidFill>
                <a:effectLst/>
                <a:uLnTx/>
                <a:uFillTx/>
                <a:latin typeface="Cambria" panose="02040503050406030204" pitchFamily="18" charset="0"/>
                <a:ea typeface="+mn-ea"/>
                <a:cs typeface="+mn-cs"/>
              </a:rPr>
              <a:t>Problem</a:t>
            </a:r>
            <a:r>
              <a:rPr kumimoji="0" lang="en-US" sz="21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Data movement is a major bottleneck is modern systems. </a:t>
            </a:r>
            <a:b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However, it is </a:t>
            </a:r>
            <a:r>
              <a:rPr kumimoji="0" lang="en-US" sz="21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unclear</a:t>
            </a:r>
            <a: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how to identify: </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different sources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data movement bottlenecks </a:t>
            </a:r>
            <a:endPar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l" defTabSz="914400" rtl="0" eaLnBrk="1" fontAlgn="auto" latinLnBrk="0" hangingPunct="1">
              <a:lnSpc>
                <a:spcPct val="100000"/>
              </a:lnSpc>
              <a:spcBef>
                <a:spcPts val="400"/>
              </a:spcBef>
              <a:spcAft>
                <a:spcPts val="0"/>
              </a:spcAft>
              <a:buClrTx/>
              <a:buSzTx/>
              <a:buFont typeface="Arial" pitchFamily="34" charset="0"/>
              <a:buNone/>
              <a:tabLst>
                <a:tab pos="398463" algn="l"/>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most suitable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mitigation technique (e.g., caching, prefetching, near-data processing) 	for a given data movement bottleneck</a:t>
            </a:r>
            <a:endParaRPr kumimoji="0" lang="en-US" sz="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100" b="1" i="0" u="sng" strike="noStrike" kern="1200" cap="none" spc="0" normalizeH="0" baseline="0" noProof="0" dirty="0">
                <a:ln>
                  <a:noFill/>
                </a:ln>
                <a:solidFill>
                  <a:srgbClr val="5B9BD5"/>
                </a:solidFill>
                <a:effectLst/>
                <a:uLnTx/>
                <a:uFillTx/>
                <a:latin typeface="Cambria" panose="02040503050406030204" pitchFamily="18" charset="0"/>
                <a:ea typeface="+mn-ea"/>
                <a:cs typeface="+mn-cs"/>
              </a:rPr>
              <a:t>Goals</a:t>
            </a:r>
            <a:r>
              <a:rPr kumimoji="0" lang="en-US" sz="21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1. Design a methodology to </a:t>
            </a:r>
            <a:r>
              <a:rPr kumimoji="0" lang="en-US" sz="1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identify</a:t>
            </a: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sources of data movement bottlenecks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2. </a:t>
            </a:r>
            <a:r>
              <a:rPr kumimoji="0" lang="en-US" sz="1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Compare</a:t>
            </a: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compute- and memory-centric data movement mitigation techniques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endParaRPr kumimoji="0" lang="en-US" sz="800" b="0" i="0" u="sng"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279400" marR="0" lvl="0" indent="-27940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100" b="1" i="0" u="sng" strike="noStrike" kern="1200" cap="none" spc="0" normalizeH="0" baseline="0" noProof="0" dirty="0">
                <a:ln>
                  <a:noFill/>
                </a:ln>
                <a:solidFill>
                  <a:srgbClr val="ED7D31"/>
                </a:solidFill>
                <a:effectLst/>
                <a:uLnTx/>
                <a:uFillTx/>
                <a:latin typeface="Cambria" panose="02040503050406030204" pitchFamily="18" charset="0"/>
                <a:ea typeface="+mn-ea"/>
                <a:cs typeface="+mn-cs"/>
              </a:rPr>
              <a:t>Key Approach</a:t>
            </a:r>
            <a:r>
              <a:rPr kumimoji="0" lang="en-US" sz="21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 </a:t>
            </a:r>
            <a:r>
              <a:rPr kumimoji="0" lang="en-US" sz="21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Perform a large-scale application characterization</a:t>
            </a:r>
            <a:r>
              <a:rPr kumimoji="0" lang="en-US" sz="21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21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to identify </a:t>
            </a:r>
            <a:r>
              <a:rPr kumimoji="0" lang="en-US" sz="21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key metrics</a:t>
            </a:r>
            <a:r>
              <a:rPr kumimoji="0" lang="en-US" sz="21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 that reveal the sources to data movement bottlenecks</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000" b="1" i="0" u="sng"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Key Contributions</a:t>
            </a: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Experimental characterization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of 77K functions across 345 applications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tab pos="398463" algn="l"/>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methodology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to characterize applications based on data movement bottlenecks and   	their relation with different data movement mitigation techniques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DAMOV: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benchmark suite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with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144 functions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for data movement studies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Four case-studies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to highlight DAMOV’s applicability to open research problems </a:t>
            </a:r>
            <a:endPar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7" name="Slide Number Placeholder 5">
            <a:extLst>
              <a:ext uri="{FF2B5EF4-FFF2-40B4-BE49-F238E27FC236}">
                <a16:creationId xmlns:a16="http://schemas.microsoft.com/office/drawing/2014/main" id="{F324CB18-165B-BF47-9801-BBBA4EF78D55}"/>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a:t>
            </a:r>
          </a:p>
        </p:txBody>
      </p:sp>
      <p:sp>
        <p:nvSpPr>
          <p:cNvPr id="8" name="Title 1">
            <a:extLst>
              <a:ext uri="{FF2B5EF4-FFF2-40B4-BE49-F238E27FC236}">
                <a16:creationId xmlns:a16="http://schemas.microsoft.com/office/drawing/2014/main" id="{069D405D-6595-4040-8181-00257A2D03F0}"/>
              </a:ext>
            </a:extLst>
          </p:cNvPr>
          <p:cNvSpPr>
            <a:spLocks noGrp="1"/>
          </p:cNvSpPr>
          <p:nvPr>
            <p:ph type="title"/>
          </p:nvPr>
        </p:nvSpPr>
        <p:spPr>
          <a:xfrm>
            <a:off x="75991" y="73723"/>
            <a:ext cx="8987622" cy="740193"/>
          </a:xfrm>
        </p:spPr>
        <p:txBody>
          <a:bodyPr/>
          <a:lstStyle/>
          <a:p>
            <a:r>
              <a:rPr lang="en-US" dirty="0"/>
              <a:t>Executive Summary </a:t>
            </a:r>
          </a:p>
        </p:txBody>
      </p:sp>
      <p:sp>
        <p:nvSpPr>
          <p:cNvPr id="6" name="Rectangle 5">
            <a:extLst>
              <a:ext uri="{FF2B5EF4-FFF2-40B4-BE49-F238E27FC236}">
                <a16:creationId xmlns:a16="http://schemas.microsoft.com/office/drawing/2014/main" id="{92EA56F8-85E9-EE4C-A1C6-CCE74B6C71C6}"/>
              </a:ext>
            </a:extLst>
          </p:cNvPr>
          <p:cNvSpPr/>
          <p:nvPr/>
        </p:nvSpPr>
        <p:spPr>
          <a:xfrm>
            <a:off x="2173747" y="6388377"/>
            <a:ext cx="47965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41472965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BC12-78E4-E640-9EC2-E82468FE6ABD}"/>
              </a:ext>
            </a:extLst>
          </p:cNvPr>
          <p:cNvSpPr>
            <a:spLocks noGrp="1"/>
          </p:cNvSpPr>
          <p:nvPr>
            <p:ph type="title"/>
          </p:nvPr>
        </p:nvSpPr>
        <p:spPr/>
        <p:txBody>
          <a:bodyPr/>
          <a:lstStyle/>
          <a:p>
            <a:r>
              <a:rPr lang="en-US" dirty="0"/>
              <a:t>Near-Data Processing (2/2) </a:t>
            </a:r>
          </a:p>
        </p:txBody>
      </p:sp>
      <p:grpSp>
        <p:nvGrpSpPr>
          <p:cNvPr id="22" name="Group 21">
            <a:extLst>
              <a:ext uri="{FF2B5EF4-FFF2-40B4-BE49-F238E27FC236}">
                <a16:creationId xmlns:a16="http://schemas.microsoft.com/office/drawing/2014/main" id="{4917B2BB-E95C-4B4E-A43A-A42F673503E7}"/>
              </a:ext>
            </a:extLst>
          </p:cNvPr>
          <p:cNvGrpSpPr/>
          <p:nvPr/>
        </p:nvGrpSpPr>
        <p:grpSpPr>
          <a:xfrm>
            <a:off x="4565869" y="873821"/>
            <a:ext cx="4622804" cy="2721524"/>
            <a:chOff x="-16533" y="873821"/>
            <a:chExt cx="4622804" cy="2721524"/>
          </a:xfrm>
        </p:grpSpPr>
        <p:pic>
          <p:nvPicPr>
            <p:cNvPr id="6" name="Picture 6" descr="Samsung's New HBM2 Memory Has 1.2 TFLOPS of Embedded Processing Power |  Tom's Hardware">
              <a:extLst>
                <a:ext uri="{FF2B5EF4-FFF2-40B4-BE49-F238E27FC236}">
                  <a16:creationId xmlns:a16="http://schemas.microsoft.com/office/drawing/2014/main" id="{15BBEDB7-70C9-4346-88E0-52762658D55B}"/>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1325" t="27360" r="12630" b="21071"/>
            <a:stretch/>
          </p:blipFill>
          <p:spPr bwMode="auto">
            <a:xfrm>
              <a:off x="682261" y="1446505"/>
              <a:ext cx="3218688" cy="2148840"/>
            </a:xfrm>
            <a:prstGeom prst="rect">
              <a:avLst/>
            </a:prstGeom>
            <a:noFill/>
            <a:ln w="28575">
              <a:noFill/>
            </a:ln>
          </p:spPr>
        </p:pic>
        <p:sp>
          <p:nvSpPr>
            <p:cNvPr id="9" name="Rectangle 8">
              <a:extLst>
                <a:ext uri="{FF2B5EF4-FFF2-40B4-BE49-F238E27FC236}">
                  <a16:creationId xmlns:a16="http://schemas.microsoft.com/office/drawing/2014/main" id="{36FDBCC8-F4CB-404D-9F87-A0CA7DA4BB11}"/>
                </a:ext>
              </a:extLst>
            </p:cNvPr>
            <p:cNvSpPr/>
            <p:nvPr/>
          </p:nvSpPr>
          <p:spPr>
            <a:xfrm>
              <a:off x="-16533" y="873821"/>
              <a:ext cx="462280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Samsung FIMDRAM (2021)</a:t>
              </a:r>
            </a:p>
          </p:txBody>
        </p:sp>
      </p:grpSp>
      <p:sp>
        <p:nvSpPr>
          <p:cNvPr id="10" name="Rectangle 38">
            <a:extLst>
              <a:ext uri="{FF2B5EF4-FFF2-40B4-BE49-F238E27FC236}">
                <a16:creationId xmlns:a16="http://schemas.microsoft.com/office/drawing/2014/main" id="{026B5B3D-5650-0A40-9D53-9A8897295FD6}"/>
              </a:ext>
            </a:extLst>
          </p:cNvPr>
          <p:cNvSpPr/>
          <p:nvPr/>
        </p:nvSpPr>
        <p:spPr>
          <a:xfrm>
            <a:off x="-2198" y="5271333"/>
            <a:ext cx="9144000" cy="954107"/>
          </a:xfrm>
          <a:prstGeom prst="rect">
            <a:avLst/>
          </a:prstGeom>
          <a:solidFill>
            <a:srgbClr val="77BF6F"/>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The goal of Near-Data Processing (NDP) is</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rPr>
              <a:t>to mitigate data movement </a:t>
            </a:r>
          </a:p>
        </p:txBody>
      </p:sp>
      <p:grpSp>
        <p:nvGrpSpPr>
          <p:cNvPr id="23" name="Group 22">
            <a:extLst>
              <a:ext uri="{FF2B5EF4-FFF2-40B4-BE49-F238E27FC236}">
                <a16:creationId xmlns:a16="http://schemas.microsoft.com/office/drawing/2014/main" id="{1DD4D88B-BA0C-304B-8D5B-41D65992BBAC}"/>
              </a:ext>
            </a:extLst>
          </p:cNvPr>
          <p:cNvGrpSpPr/>
          <p:nvPr/>
        </p:nvGrpSpPr>
        <p:grpSpPr>
          <a:xfrm>
            <a:off x="682206" y="887228"/>
            <a:ext cx="3218688" cy="2715491"/>
            <a:chOff x="5254219" y="887228"/>
            <a:chExt cx="3218688" cy="2715491"/>
          </a:xfrm>
        </p:grpSpPr>
        <p:pic>
          <p:nvPicPr>
            <p:cNvPr id="4" name="Picture 4">
              <a:extLst>
                <a:ext uri="{FF2B5EF4-FFF2-40B4-BE49-F238E27FC236}">
                  <a16:creationId xmlns:a16="http://schemas.microsoft.com/office/drawing/2014/main" id="{76352CE5-9B0B-AB4A-AFB4-B9C4B2BDDB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219" y="1454693"/>
              <a:ext cx="3218688" cy="2148026"/>
            </a:xfrm>
            <a:prstGeom prst="rect">
              <a:avLst/>
            </a:prstGeom>
            <a:noFill/>
            <a:ln w="28575">
              <a:noFill/>
            </a:ln>
          </p:spPr>
        </p:pic>
        <p:sp>
          <p:nvSpPr>
            <p:cNvPr id="11" name="Rectangle 10">
              <a:extLst>
                <a:ext uri="{FF2B5EF4-FFF2-40B4-BE49-F238E27FC236}">
                  <a16:creationId xmlns:a16="http://schemas.microsoft.com/office/drawing/2014/main" id="{4CC5AD03-8453-8240-9AB1-7231DAEA332E}"/>
                </a:ext>
              </a:extLst>
            </p:cNvPr>
            <p:cNvSpPr/>
            <p:nvPr/>
          </p:nvSpPr>
          <p:spPr>
            <a:xfrm>
              <a:off x="5531567" y="887228"/>
              <a:ext cx="268535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UPMEM (2019)</a:t>
              </a:r>
            </a:p>
          </p:txBody>
        </p:sp>
      </p:grpSp>
      <p:sp>
        <p:nvSpPr>
          <p:cNvPr id="12" name="Rectangle 11">
            <a:extLst>
              <a:ext uri="{FF2B5EF4-FFF2-40B4-BE49-F238E27FC236}">
                <a16:creationId xmlns:a16="http://schemas.microsoft.com/office/drawing/2014/main" id="{468B9B28-5943-FD4E-9F56-0A23062359AE}"/>
              </a:ext>
            </a:extLst>
          </p:cNvPr>
          <p:cNvSpPr/>
          <p:nvPr/>
        </p:nvSpPr>
        <p:spPr>
          <a:xfrm>
            <a:off x="4795591" y="3721232"/>
            <a:ext cx="4147034" cy="163121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Near-DRAM-banks processing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neural networks </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1.2 TFLOPS compute throughput</a:t>
            </a:r>
            <a:r>
              <a:rPr kumimoji="0" lang="en-US" sz="20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ectangle 12">
            <a:extLst>
              <a:ext uri="{FF2B5EF4-FFF2-40B4-BE49-F238E27FC236}">
                <a16:creationId xmlns:a16="http://schemas.microsoft.com/office/drawing/2014/main" id="{03EAB9BF-E104-7647-A246-7A5B0935B30F}"/>
              </a:ext>
            </a:extLst>
          </p:cNvPr>
          <p:cNvSpPr/>
          <p:nvPr/>
        </p:nvSpPr>
        <p:spPr>
          <a:xfrm>
            <a:off x="362513" y="3728079"/>
            <a:ext cx="3861698" cy="132343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Near-DRAM-banks processing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general-purpose computing</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0.9 TOPS compute throughput</a:t>
            </a:r>
            <a:r>
              <a:rPr kumimoji="0" lang="en-US" sz="2000" b="1" i="0" u="none" strike="noStrike" kern="1200" cap="none" spc="0" normalizeH="0" baseline="30000" noProof="0" dirty="0">
                <a:ln>
                  <a:noFill/>
                </a:ln>
                <a:solidFill>
                  <a:srgbClr val="ED7D31"/>
                </a:solidFill>
                <a:effectLst/>
                <a:uLnTx/>
                <a:uFillTx/>
                <a:latin typeface="Cambria" panose="02040503050406030204" pitchFamily="18" charset="0"/>
                <a:ea typeface="+mn-ea"/>
                <a:cs typeface="+mn-cs"/>
              </a:rPr>
              <a:t>1</a:t>
            </a:r>
          </a:p>
        </p:txBody>
      </p:sp>
      <p:sp>
        <p:nvSpPr>
          <p:cNvPr id="14" name="Slide Number Placeholder 5">
            <a:extLst>
              <a:ext uri="{FF2B5EF4-FFF2-40B4-BE49-F238E27FC236}">
                <a16:creationId xmlns:a16="http://schemas.microsoft.com/office/drawing/2014/main" id="{6D8A3C75-78B9-F149-9303-FD5D0E2AC50D}"/>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7</a:t>
            </a:r>
          </a:p>
        </p:txBody>
      </p:sp>
      <p:sp>
        <p:nvSpPr>
          <p:cNvPr id="25" name="Rectangle 24">
            <a:extLst>
              <a:ext uri="{FF2B5EF4-FFF2-40B4-BE49-F238E27FC236}">
                <a16:creationId xmlns:a16="http://schemas.microsoft.com/office/drawing/2014/main" id="{F22DBE53-9821-A942-8A62-221234631E59}"/>
              </a:ext>
            </a:extLst>
          </p:cNvPr>
          <p:cNvSpPr/>
          <p:nvPr/>
        </p:nvSpPr>
        <p:spPr>
          <a:xfrm>
            <a:off x="1226128" y="6293309"/>
            <a:ext cx="7517520" cy="5770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[1] </a:t>
            </a:r>
            <a:r>
              <a:rPr kumimoji="0" lang="en-US" sz="1050" b="0" i="0" u="none" strike="noStrike" kern="1200" cap="none" spc="0" normalizeH="0" baseline="0" noProof="0" dirty="0" err="1">
                <a:ln>
                  <a:noFill/>
                </a:ln>
                <a:solidFill>
                  <a:prstClr val="white">
                    <a:lumMod val="75000"/>
                  </a:prstClr>
                </a:solidFill>
                <a:effectLst/>
                <a:uLnTx/>
                <a:uFillTx/>
                <a:latin typeface="Cambria" panose="02040503050406030204" pitchFamily="18" charset="0"/>
                <a:ea typeface="+mn-ea"/>
                <a:cs typeface="+mn-cs"/>
              </a:rPr>
              <a:t>Devaux</a:t>
            </a: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 "The True Processing In Memory Accelerator,” HCS,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[2] Kwon+, “A 20nm 6GB Function-In-Memory DRAM, Based on HBM2 with a 1.2TFLOPS Programmable Computing Unit Using Bank-Level Parallelism, for Machine Learning Applications," ISSCC, 2021</a:t>
            </a:r>
          </a:p>
        </p:txBody>
      </p:sp>
    </p:spTree>
    <p:extLst>
      <p:ext uri="{BB962C8B-B14F-4D97-AF65-F5344CB8AC3E}">
        <p14:creationId xmlns:p14="http://schemas.microsoft.com/office/powerpoint/2010/main" val="15983650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A870B-0E44-2546-B851-356F8AC5695D}"/>
              </a:ext>
            </a:extLst>
          </p:cNvPr>
          <p:cNvSpPr>
            <a:spLocks noGrp="1"/>
          </p:cNvSpPr>
          <p:nvPr>
            <p:ph type="title"/>
          </p:nvPr>
        </p:nvSpPr>
        <p:spPr/>
        <p:txBody>
          <a:bodyPr/>
          <a:lstStyle/>
          <a:p>
            <a:r>
              <a:rPr lang="en-US" dirty="0"/>
              <a:t>When to Employ Near-Data Processing? </a:t>
            </a:r>
          </a:p>
        </p:txBody>
      </p:sp>
      <p:sp>
        <p:nvSpPr>
          <p:cNvPr id="4" name="Oval 3">
            <a:extLst>
              <a:ext uri="{FF2B5EF4-FFF2-40B4-BE49-F238E27FC236}">
                <a16:creationId xmlns:a16="http://schemas.microsoft.com/office/drawing/2014/main" id="{8F60FE34-5F58-5C43-A7A4-77B1B8F44DB1}"/>
              </a:ext>
            </a:extLst>
          </p:cNvPr>
          <p:cNvSpPr/>
          <p:nvPr/>
        </p:nvSpPr>
        <p:spPr>
          <a:xfrm>
            <a:off x="2973154" y="2305585"/>
            <a:ext cx="3211232" cy="1524000"/>
          </a:xfrm>
          <a:prstGeom prst="ellipse">
            <a:avLst/>
          </a:prstGeom>
          <a:solidFill>
            <a:srgbClr val="77BF6F"/>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Near-Data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Processing</a:t>
            </a:r>
          </a:p>
        </p:txBody>
      </p:sp>
      <p:grpSp>
        <p:nvGrpSpPr>
          <p:cNvPr id="5" name="Group 4">
            <a:extLst>
              <a:ext uri="{FF2B5EF4-FFF2-40B4-BE49-F238E27FC236}">
                <a16:creationId xmlns:a16="http://schemas.microsoft.com/office/drawing/2014/main" id="{201768E1-C8A0-AC4B-A3C0-E84FC09A9E37}"/>
              </a:ext>
            </a:extLst>
          </p:cNvPr>
          <p:cNvGrpSpPr/>
          <p:nvPr/>
        </p:nvGrpSpPr>
        <p:grpSpPr>
          <a:xfrm>
            <a:off x="2878320" y="726328"/>
            <a:ext cx="4195700" cy="1596033"/>
            <a:chOff x="3073303" y="1009850"/>
            <a:chExt cx="4195700" cy="1906011"/>
          </a:xfrm>
        </p:grpSpPr>
        <p:sp>
          <p:nvSpPr>
            <p:cNvPr id="6" name="TextBox 5">
              <a:extLst>
                <a:ext uri="{FF2B5EF4-FFF2-40B4-BE49-F238E27FC236}">
                  <a16:creationId xmlns:a16="http://schemas.microsoft.com/office/drawing/2014/main" id="{17F58A94-356A-374D-B404-C4DCAD3A28F7}"/>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7" name="Freeform: Shape 14">
              <a:extLst>
                <a:ext uri="{FF2B5EF4-FFF2-40B4-BE49-F238E27FC236}">
                  <a16:creationId xmlns:a16="http://schemas.microsoft.com/office/drawing/2014/main" id="{9C2F4064-4929-6B49-9090-210D8274FF50}"/>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F3176FD9-5713-E045-AB72-4E4C8FE4ECDC}"/>
              </a:ext>
            </a:extLst>
          </p:cNvPr>
          <p:cNvGrpSpPr/>
          <p:nvPr/>
        </p:nvGrpSpPr>
        <p:grpSpPr>
          <a:xfrm>
            <a:off x="6078311" y="1818163"/>
            <a:ext cx="2793846" cy="988283"/>
            <a:chOff x="6204399" y="2374826"/>
            <a:chExt cx="2793846" cy="988283"/>
          </a:xfrm>
        </p:grpSpPr>
        <p:sp>
          <p:nvSpPr>
            <p:cNvPr id="9" name="TextBox 8">
              <a:extLst>
                <a:ext uri="{FF2B5EF4-FFF2-40B4-BE49-F238E27FC236}">
                  <a16:creationId xmlns:a16="http://schemas.microsoft.com/office/drawing/2014/main" id="{D85E0C8A-A665-744E-8154-AB774FD00FB8}"/>
                </a:ext>
              </a:extLst>
            </p:cNvPr>
            <p:cNvSpPr txBox="1"/>
            <p:nvPr/>
          </p:nvSpPr>
          <p:spPr>
            <a:xfrm>
              <a:off x="6453767" y="2374826"/>
              <a:ext cx="25444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10" name="Freeform: Shape 15">
              <a:extLst>
                <a:ext uri="{FF2B5EF4-FFF2-40B4-BE49-F238E27FC236}">
                  <a16:creationId xmlns:a16="http://schemas.microsoft.com/office/drawing/2014/main" id="{1387FE78-FC48-E641-A6C6-D9D0335D9CBE}"/>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02126128-81FA-7C48-B816-9DF271AAF36B}"/>
              </a:ext>
            </a:extLst>
          </p:cNvPr>
          <p:cNvGrpSpPr/>
          <p:nvPr/>
        </p:nvGrpSpPr>
        <p:grpSpPr>
          <a:xfrm>
            <a:off x="75991" y="1461673"/>
            <a:ext cx="3096410" cy="1223332"/>
            <a:chOff x="738224" y="1853584"/>
            <a:chExt cx="3322976" cy="1146543"/>
          </a:xfrm>
        </p:grpSpPr>
        <p:sp>
          <p:nvSpPr>
            <p:cNvPr id="12" name="TextBox 11">
              <a:extLst>
                <a:ext uri="{FF2B5EF4-FFF2-40B4-BE49-F238E27FC236}">
                  <a16:creationId xmlns:a16="http://schemas.microsoft.com/office/drawing/2014/main" id="{BF13E577-CE22-6E40-8770-A413B64FB467}"/>
                </a:ext>
              </a:extLst>
            </p:cNvPr>
            <p:cNvSpPr txBox="1"/>
            <p:nvPr/>
          </p:nvSpPr>
          <p:spPr>
            <a:xfrm>
              <a:off x="738224" y="1853584"/>
              <a:ext cx="2843511"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13" name="Freeform: Shape 16">
              <a:extLst>
                <a:ext uri="{FF2B5EF4-FFF2-40B4-BE49-F238E27FC236}">
                  <a16:creationId xmlns:a16="http://schemas.microsoft.com/office/drawing/2014/main" id="{936AAEE9-A7CE-1A4B-BBC9-EA000415F476}"/>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EC23AF05-902E-CD45-A520-45559293161E}"/>
              </a:ext>
            </a:extLst>
          </p:cNvPr>
          <p:cNvGrpSpPr/>
          <p:nvPr/>
        </p:nvGrpSpPr>
        <p:grpSpPr>
          <a:xfrm>
            <a:off x="991661" y="3668461"/>
            <a:ext cx="3037883" cy="1378984"/>
            <a:chOff x="2414397" y="4686438"/>
            <a:chExt cx="3037883" cy="1378984"/>
          </a:xfrm>
        </p:grpSpPr>
        <p:sp>
          <p:nvSpPr>
            <p:cNvPr id="18" name="TextBox 17">
              <a:extLst>
                <a:ext uri="{FF2B5EF4-FFF2-40B4-BE49-F238E27FC236}">
                  <a16:creationId xmlns:a16="http://schemas.microsoft.com/office/drawing/2014/main" id="{D4D70FED-B881-9C46-B6CE-6490B7D3403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endParaRPr>
            </a:p>
          </p:txBody>
        </p:sp>
        <p:sp>
          <p:nvSpPr>
            <p:cNvPr id="19" name="Freeform: Shape 18">
              <a:extLst>
                <a:ext uri="{FF2B5EF4-FFF2-40B4-BE49-F238E27FC236}">
                  <a16:creationId xmlns:a16="http://schemas.microsoft.com/office/drawing/2014/main" id="{09CE2BD0-303A-AB48-B631-BDA3A49F15FD}"/>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D9732F72-DF5A-BD41-941A-7F12D6A5CBD1}"/>
              </a:ext>
            </a:extLst>
          </p:cNvPr>
          <p:cNvGrpSpPr/>
          <p:nvPr/>
        </p:nvGrpSpPr>
        <p:grpSpPr>
          <a:xfrm>
            <a:off x="5821319" y="3543093"/>
            <a:ext cx="3326459" cy="1337976"/>
            <a:chOff x="5774167" y="4000439"/>
            <a:chExt cx="3326459" cy="1337976"/>
          </a:xfrm>
        </p:grpSpPr>
        <p:sp>
          <p:nvSpPr>
            <p:cNvPr id="21" name="TextBox 20">
              <a:extLst>
                <a:ext uri="{FF2B5EF4-FFF2-40B4-BE49-F238E27FC236}">
                  <a16:creationId xmlns:a16="http://schemas.microsoft.com/office/drawing/2014/main" id="{C70EC3CA-FA70-314F-84AB-B4AC1BCE23A6}"/>
                </a:ext>
              </a:extLst>
            </p:cNvPr>
            <p:cNvSpPr txBox="1"/>
            <p:nvPr/>
          </p:nvSpPr>
          <p:spPr>
            <a:xfrm>
              <a:off x="6004906" y="4199642"/>
              <a:ext cx="3095720"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endParaRPr>
            </a:p>
          </p:txBody>
        </p:sp>
        <p:sp>
          <p:nvSpPr>
            <p:cNvPr id="22" name="Freeform: Shape 19">
              <a:extLst>
                <a:ext uri="{FF2B5EF4-FFF2-40B4-BE49-F238E27FC236}">
                  <a16:creationId xmlns:a16="http://schemas.microsoft.com/office/drawing/2014/main" id="{72861EC4-3668-8F43-8B16-7169AA4EA8A0}"/>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DC4EBAD0-D45A-9341-B0F5-3A74AB265177}"/>
              </a:ext>
            </a:extLst>
          </p:cNvPr>
          <p:cNvGrpSpPr/>
          <p:nvPr/>
        </p:nvGrpSpPr>
        <p:grpSpPr>
          <a:xfrm>
            <a:off x="4712755" y="3829585"/>
            <a:ext cx="837586" cy="991412"/>
            <a:chOff x="3420385" y="4013776"/>
            <a:chExt cx="837586" cy="1433568"/>
          </a:xfrm>
        </p:grpSpPr>
        <p:sp>
          <p:nvSpPr>
            <p:cNvPr id="24" name="TextBox 23">
              <a:extLst>
                <a:ext uri="{FF2B5EF4-FFF2-40B4-BE49-F238E27FC236}">
                  <a16:creationId xmlns:a16="http://schemas.microsoft.com/office/drawing/2014/main" id="{3C46697F-1C07-C942-884C-732484FE316B}"/>
                </a:ext>
              </a:extLst>
            </p:cNvPr>
            <p:cNvSpPr txBox="1"/>
            <p:nvPr/>
          </p:nvSpPr>
          <p:spPr>
            <a:xfrm>
              <a:off x="3784764" y="4862570"/>
              <a:ext cx="473207" cy="584774"/>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t>
              </a:r>
            </a:p>
          </p:txBody>
        </p:sp>
        <p:sp>
          <p:nvSpPr>
            <p:cNvPr id="25" name="Freeform: Shape 23">
              <a:extLst>
                <a:ext uri="{FF2B5EF4-FFF2-40B4-BE49-F238E27FC236}">
                  <a16:creationId xmlns:a16="http://schemas.microsoft.com/office/drawing/2014/main" id="{2B2DB8C3-200D-5341-8C5D-C6FDAAAB9454}"/>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6" name="Content Placeholder 25">
            <a:extLst>
              <a:ext uri="{FF2B5EF4-FFF2-40B4-BE49-F238E27FC236}">
                <a16:creationId xmlns:a16="http://schemas.microsoft.com/office/drawing/2014/main" id="{99FA6965-BE90-B747-B56B-EDB7DCD1158D}"/>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rPr>
              <a:t>[1] </a:t>
            </a:r>
            <a:r>
              <a:rPr lang="en-US" sz="1050" dirty="0" err="1">
                <a:solidFill>
                  <a:schemeClr val="bg1">
                    <a:lumMod val="75000"/>
                  </a:schemeClr>
                </a:solidFill>
              </a:rPr>
              <a:t>Ahn</a:t>
            </a:r>
            <a:r>
              <a:rPr lang="en-US" sz="1050" dirty="0">
                <a:solidFill>
                  <a:schemeClr val="bg1">
                    <a:lumMod val="75000"/>
                  </a:schemeClr>
                </a:solidFill>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rPr>
              <a:t>[2] </a:t>
            </a:r>
            <a:r>
              <a:rPr lang="en-US" sz="1050" dirty="0" err="1">
                <a:solidFill>
                  <a:schemeClr val="bg1">
                    <a:lumMod val="75000"/>
                  </a:schemeClr>
                </a:solidFill>
              </a:rPr>
              <a:t>Boroumand</a:t>
            </a:r>
            <a:r>
              <a:rPr lang="en-US" sz="1050" dirty="0">
                <a:solidFill>
                  <a:schemeClr val="bg1">
                    <a:lumMod val="75000"/>
                  </a:schemeClr>
                </a:solidFill>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rPr>
              <a:t>[3] Cali+, "</a:t>
            </a:r>
            <a:r>
              <a:rPr lang="en-US" sz="1050" dirty="0" err="1">
                <a:solidFill>
                  <a:schemeClr val="bg1">
                    <a:lumMod val="75000"/>
                  </a:schemeClr>
                </a:solidFill>
              </a:rPr>
              <a:t>GenASM</a:t>
            </a:r>
            <a:r>
              <a:rPr lang="en-US" sz="1050" dirty="0">
                <a:solidFill>
                  <a:schemeClr val="bg1">
                    <a:lumMod val="75000"/>
                  </a:schemeClr>
                </a:solidFill>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rPr>
              <a:t>[5] </a:t>
            </a:r>
            <a:r>
              <a:rPr lang="en-US" sz="1050" dirty="0" err="1">
                <a:solidFill>
                  <a:schemeClr val="bg1">
                    <a:lumMod val="75000"/>
                  </a:schemeClr>
                </a:solidFill>
              </a:rPr>
              <a:t>Boroumand</a:t>
            </a:r>
            <a:r>
              <a:rPr lang="en-US" sz="1050" dirty="0">
                <a:solidFill>
                  <a:schemeClr val="bg1">
                    <a:lumMod val="75000"/>
                  </a:schemeClr>
                </a:solidFill>
              </a:rPr>
              <a:t>+, "Polynesia: Enabling Effective Hybrid Transactional/Analytical Databases with Specialized Hardware/Software Co-Design,” arXiv:2103.00798 [</a:t>
            </a:r>
            <a:r>
              <a:rPr lang="en-US" sz="1050" dirty="0" err="1">
                <a:solidFill>
                  <a:schemeClr val="bg1">
                    <a:lumMod val="75000"/>
                  </a:schemeClr>
                </a:solidFill>
              </a:rPr>
              <a:t>cs.AR</a:t>
            </a:r>
            <a:r>
              <a:rPr lang="en-US" sz="1050" dirty="0">
                <a:solidFill>
                  <a:schemeClr val="bg1">
                    <a:lumMod val="75000"/>
                  </a:schemeClr>
                </a:solidFill>
              </a:rPr>
              <a:t>], 2021</a:t>
            </a:r>
          </a:p>
          <a:p>
            <a:pPr marL="0" indent="0">
              <a:lnSpc>
                <a:spcPct val="100000"/>
              </a:lnSpc>
              <a:spcBef>
                <a:spcPts val="400"/>
              </a:spcBef>
              <a:buNone/>
            </a:pPr>
            <a:r>
              <a:rPr lang="en-US" sz="1050" dirty="0">
                <a:solidFill>
                  <a:schemeClr val="bg1">
                    <a:lumMod val="75000"/>
                  </a:schemeClr>
                </a:solidFill>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endParaRPr>
          </a:p>
          <a:p>
            <a:pPr marL="0" indent="0">
              <a:lnSpc>
                <a:spcPct val="100000"/>
              </a:lnSpc>
              <a:spcBef>
                <a:spcPts val="400"/>
              </a:spcBef>
              <a:buNone/>
            </a:pPr>
            <a:endParaRPr lang="en-US" sz="1050" dirty="0">
              <a:solidFill>
                <a:schemeClr val="bg1">
                  <a:lumMod val="65000"/>
                </a:schemeClr>
              </a:solidFill>
            </a:endParaRPr>
          </a:p>
        </p:txBody>
      </p:sp>
      <p:sp>
        <p:nvSpPr>
          <p:cNvPr id="27" name="Slide Number Placeholder 5">
            <a:extLst>
              <a:ext uri="{FF2B5EF4-FFF2-40B4-BE49-F238E27FC236}">
                <a16:creationId xmlns:a16="http://schemas.microsoft.com/office/drawing/2014/main" id="{5D9B580A-0251-D240-84A1-581A3C334AD4}"/>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8</a:t>
            </a:r>
          </a:p>
        </p:txBody>
      </p:sp>
      <p:grpSp>
        <p:nvGrpSpPr>
          <p:cNvPr id="28" name="Group 27">
            <a:extLst>
              <a:ext uri="{FF2B5EF4-FFF2-40B4-BE49-F238E27FC236}">
                <a16:creationId xmlns:a16="http://schemas.microsoft.com/office/drawing/2014/main" id="{1B9EB573-9041-9A4C-9CC2-CC99C223D078}"/>
              </a:ext>
            </a:extLst>
          </p:cNvPr>
          <p:cNvGrpSpPr/>
          <p:nvPr/>
        </p:nvGrpSpPr>
        <p:grpSpPr>
          <a:xfrm>
            <a:off x="669675" y="2878258"/>
            <a:ext cx="2329883" cy="769441"/>
            <a:chOff x="1309638" y="2475710"/>
            <a:chExt cx="2500362" cy="721143"/>
          </a:xfrm>
        </p:grpSpPr>
        <p:sp>
          <p:nvSpPr>
            <p:cNvPr id="29" name="TextBox 28">
              <a:extLst>
                <a:ext uri="{FF2B5EF4-FFF2-40B4-BE49-F238E27FC236}">
                  <a16:creationId xmlns:a16="http://schemas.microsoft.com/office/drawing/2014/main" id="{C5D42B10-C369-5C42-BC9A-3CC32429ECA8}"/>
                </a:ext>
              </a:extLst>
            </p:cNvPr>
            <p:cNvSpPr txBox="1"/>
            <p:nvPr/>
          </p:nvSpPr>
          <p:spPr>
            <a:xfrm>
              <a:off x="1309638" y="2475710"/>
              <a:ext cx="1756767"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30" name="Freeform: Shape 16">
              <a:extLst>
                <a:ext uri="{FF2B5EF4-FFF2-40B4-BE49-F238E27FC236}">
                  <a16:creationId xmlns:a16="http://schemas.microsoft.com/office/drawing/2014/main" id="{2E59F70C-46FC-D144-A989-A6CAA3BCE549}"/>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764063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E7AE-8CFA-7E47-958C-1A1E590DF3E8}"/>
              </a:ext>
            </a:extLst>
          </p:cNvPr>
          <p:cNvSpPr>
            <a:spLocks noGrp="1"/>
          </p:cNvSpPr>
          <p:nvPr>
            <p:ph type="title"/>
          </p:nvPr>
        </p:nvSpPr>
        <p:spPr/>
        <p:txBody>
          <a:bodyPr/>
          <a:lstStyle/>
          <a:p>
            <a:r>
              <a:rPr lang="en-US" dirty="0"/>
              <a:t>Key Approach</a:t>
            </a:r>
          </a:p>
        </p:txBody>
      </p:sp>
      <p:sp>
        <p:nvSpPr>
          <p:cNvPr id="3" name="Content Placeholder 2">
            <a:extLst>
              <a:ext uri="{FF2B5EF4-FFF2-40B4-BE49-F238E27FC236}">
                <a16:creationId xmlns:a16="http://schemas.microsoft.com/office/drawing/2014/main" id="{10E635D6-5918-5E45-9E3D-69AFC31E0032}"/>
              </a:ext>
            </a:extLst>
          </p:cNvPr>
          <p:cNvSpPr>
            <a:spLocks noGrp="1"/>
          </p:cNvSpPr>
          <p:nvPr>
            <p:ph idx="1"/>
          </p:nvPr>
        </p:nvSpPr>
        <p:spPr/>
        <p:txBody>
          <a:bodyPr/>
          <a:lstStyle/>
          <a:p>
            <a:r>
              <a:rPr lang="en-US" sz="2600" dirty="0"/>
              <a:t>New </a:t>
            </a:r>
            <a:r>
              <a:rPr lang="en-US" sz="2600" dirty="0">
                <a:solidFill>
                  <a:schemeClr val="accent2"/>
                </a:solidFill>
              </a:rPr>
              <a:t>workload characterization methodology </a:t>
            </a:r>
            <a:r>
              <a:rPr lang="en-US" sz="2600" dirty="0"/>
              <a:t>to analyze:</a:t>
            </a:r>
          </a:p>
          <a:p>
            <a:pPr lvl="1"/>
            <a:r>
              <a:rPr lang="en-US" dirty="0"/>
              <a:t> data movement bottlenecks</a:t>
            </a:r>
            <a:endParaRPr lang="en-US" sz="1200" dirty="0"/>
          </a:p>
          <a:p>
            <a:pPr lvl="1"/>
            <a:r>
              <a:rPr lang="en-US" dirty="0"/>
              <a:t> suitability of different data movement mitigation mechanisms</a:t>
            </a:r>
            <a:br>
              <a:rPr lang="en-US" dirty="0">
                <a:solidFill>
                  <a:srgbClr val="C00000"/>
                </a:solidFill>
              </a:rPr>
            </a:br>
            <a:endParaRPr lang="en-US" sz="1400" dirty="0"/>
          </a:p>
          <a:p>
            <a:r>
              <a:rPr lang="en-US" sz="2600" dirty="0"/>
              <a:t>Two main profiling strategies: </a:t>
            </a:r>
          </a:p>
          <a:p>
            <a:pPr marL="457200" lvl="1" indent="0">
              <a:buNone/>
            </a:pPr>
            <a:endParaRPr lang="en-US" sz="1400" dirty="0">
              <a:solidFill>
                <a:schemeClr val="accent6">
                  <a:lumMod val="75000"/>
                </a:schemeClr>
              </a:solidFill>
            </a:endParaRPr>
          </a:p>
          <a:p>
            <a:pPr marL="457200" lvl="1" indent="0">
              <a:buNone/>
            </a:pPr>
            <a:endParaRPr lang="en-US" sz="1400" dirty="0">
              <a:solidFill>
                <a:schemeClr val="accent6">
                  <a:lumMod val="75000"/>
                </a:schemeClr>
              </a:solidFill>
            </a:endParaRPr>
          </a:p>
          <a:p>
            <a:endParaRPr lang="en-US" dirty="0">
              <a:solidFill>
                <a:schemeClr val="accent6">
                  <a:lumMod val="75000"/>
                </a:schemeClr>
              </a:solidFill>
            </a:endParaRPr>
          </a:p>
        </p:txBody>
      </p:sp>
      <p:sp>
        <p:nvSpPr>
          <p:cNvPr id="4" name="Rounded Rectangle 3">
            <a:extLst>
              <a:ext uri="{FF2B5EF4-FFF2-40B4-BE49-F238E27FC236}">
                <a16:creationId xmlns:a16="http://schemas.microsoft.com/office/drawing/2014/main" id="{490E2399-870C-0C47-9E12-589E1D39E470}"/>
              </a:ext>
            </a:extLst>
          </p:cNvPr>
          <p:cNvSpPr/>
          <p:nvPr/>
        </p:nvSpPr>
        <p:spPr>
          <a:xfrm>
            <a:off x="874520" y="2743011"/>
            <a:ext cx="7390563" cy="1770698"/>
          </a:xfrm>
          <a:prstGeom prst="roundRect">
            <a:avLst/>
          </a:prstGeom>
          <a:solidFill>
            <a:schemeClr val="accent4">
              <a:lumMod val="20000"/>
              <a:lumOff val="80000"/>
            </a:schemeClr>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Architecture-independent profiling:</a:t>
            </a:r>
            <a:br>
              <a:rPr kumimoji="0" lang="en-US" sz="26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br>
            <a:endParaRPr kumimoji="0" lang="en-US" sz="12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characterizes the memory behavior </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independently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the underlying </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hardware</a:t>
            </a:r>
            <a:b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5" name="Rounded Rectangle 4">
            <a:extLst>
              <a:ext uri="{FF2B5EF4-FFF2-40B4-BE49-F238E27FC236}">
                <a16:creationId xmlns:a16="http://schemas.microsoft.com/office/drawing/2014/main" id="{712E0635-1FC6-7940-8F14-8D3A8E08ED90}"/>
              </a:ext>
            </a:extLst>
          </p:cNvPr>
          <p:cNvSpPr/>
          <p:nvPr/>
        </p:nvSpPr>
        <p:spPr>
          <a:xfrm>
            <a:off x="874520" y="4627489"/>
            <a:ext cx="7390563" cy="1770698"/>
          </a:xfrm>
          <a:prstGeom prst="roundRect">
            <a:avLst/>
          </a:prstGeom>
          <a:solidFill>
            <a:schemeClr val="accent1">
              <a:lumMod val="20000"/>
              <a:lumOff val="80000"/>
            </a:schemeClr>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Architecture-dependent profiling:</a:t>
            </a:r>
            <a:br>
              <a:rPr kumimoji="0" lang="en-US" sz="26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evaluates the </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impact of the system configuration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the memory behavior</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Slide Number Placeholder 5">
            <a:extLst>
              <a:ext uri="{FF2B5EF4-FFF2-40B4-BE49-F238E27FC236}">
                <a16:creationId xmlns:a16="http://schemas.microsoft.com/office/drawing/2014/main" id="{7C21157A-6FB5-BF49-A6C2-85591AF37EB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15</a:t>
            </a:r>
          </a:p>
        </p:txBody>
      </p:sp>
    </p:spTree>
    <p:extLst>
      <p:ext uri="{BB962C8B-B14F-4D97-AF65-F5344CB8AC3E}">
        <p14:creationId xmlns:p14="http://schemas.microsoft.com/office/powerpoint/2010/main" val="2308016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16</a:t>
            </a:r>
          </a:p>
        </p:txBody>
      </p: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76D68-840D-4751-9C30-8884D8792624}"/>
              </a:ext>
            </a:extLst>
          </p:cNvPr>
          <p:cNvSpPr>
            <a:spLocks noGrp="1"/>
          </p:cNvSpPr>
          <p:nvPr>
            <p:ph type="title"/>
          </p:nvPr>
        </p:nvSpPr>
        <p:spPr/>
        <p:txBody>
          <a:bodyPr/>
          <a:lstStyle/>
          <a:p>
            <a:r>
              <a:rPr lang="en-US" dirty="0"/>
              <a:t>Step 1: Application Profiling </a:t>
            </a:r>
          </a:p>
        </p:txBody>
      </p:sp>
      <p:sp>
        <p:nvSpPr>
          <p:cNvPr id="3" name="Espaço Reservado para Conteúdo 2">
            <a:extLst>
              <a:ext uri="{FF2B5EF4-FFF2-40B4-BE49-F238E27FC236}">
                <a16:creationId xmlns:a16="http://schemas.microsoft.com/office/drawing/2014/main" id="{BE0EBD8F-8878-4F45-A76A-C50D5816038E}"/>
              </a:ext>
            </a:extLst>
          </p:cNvPr>
          <p:cNvSpPr>
            <a:spLocks noGrp="1"/>
          </p:cNvSpPr>
          <p:nvPr>
            <p:ph idx="1"/>
          </p:nvPr>
        </p:nvSpPr>
        <p:spPr/>
        <p:txBody>
          <a:bodyPr/>
          <a:lstStyle/>
          <a:p>
            <a:r>
              <a:rPr lang="en-US" sz="2400" dirty="0"/>
              <a:t>We analyze </a:t>
            </a:r>
            <a:r>
              <a:rPr lang="en-US" sz="2400" dirty="0">
                <a:solidFill>
                  <a:schemeClr val="accent1">
                    <a:lumMod val="75000"/>
                  </a:schemeClr>
                </a:solidFill>
              </a:rPr>
              <a:t>345 applications</a:t>
            </a:r>
            <a:r>
              <a:rPr lang="en-US" sz="2400" dirty="0"/>
              <a:t> from distinct domains</a:t>
            </a:r>
            <a:r>
              <a:rPr lang="en-US" sz="2400" b="1" dirty="0"/>
              <a:t>:</a:t>
            </a:r>
          </a:p>
          <a:p>
            <a:pPr marL="0" indent="0">
              <a:buNone/>
            </a:pPr>
            <a:endParaRPr lang="en-US" sz="2400" b="1" dirty="0"/>
          </a:p>
          <a:p>
            <a:pPr>
              <a:buFontTx/>
              <a:buChar char="-"/>
            </a:pPr>
            <a:endParaRPr lang="en-US" b="1" dirty="0"/>
          </a:p>
          <a:p>
            <a:pPr>
              <a:buFontTx/>
              <a:buChar char="-"/>
            </a:pPr>
            <a:endParaRPr lang="en-US" dirty="0"/>
          </a:p>
        </p:txBody>
      </p:sp>
      <p:sp>
        <p:nvSpPr>
          <p:cNvPr id="6" name="Slide Number Placeholder 5"/>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25</a:t>
            </a:r>
          </a:p>
        </p:txBody>
      </p:sp>
      <p:sp>
        <p:nvSpPr>
          <p:cNvPr id="7" name="Rectangle 6">
            <a:extLst>
              <a:ext uri="{FF2B5EF4-FFF2-40B4-BE49-F238E27FC236}">
                <a16:creationId xmlns:a16="http://schemas.microsoft.com/office/drawing/2014/main" id="{57EDCFFB-9755-1C42-A8EE-85CF2AD143F5}"/>
              </a:ext>
            </a:extLst>
          </p:cNvPr>
          <p:cNvSpPr/>
          <p:nvPr/>
        </p:nvSpPr>
        <p:spPr>
          <a:xfrm>
            <a:off x="134788" y="1325018"/>
            <a:ext cx="4870031" cy="5632311"/>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Graph Processing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Deep Neural Networks</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Physics</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High-Performance Computing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Genomics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Machine Learning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Databases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Data Reorganization</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Image Processing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Map-Reduce</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Benchmarking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Linear Algebra   </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5" name="Group 4">
            <a:extLst>
              <a:ext uri="{FF2B5EF4-FFF2-40B4-BE49-F238E27FC236}">
                <a16:creationId xmlns:a16="http://schemas.microsoft.com/office/drawing/2014/main" id="{6D4CD789-CE14-EF4A-8D29-43A108585B77}"/>
              </a:ext>
            </a:extLst>
          </p:cNvPr>
          <p:cNvGrpSpPr/>
          <p:nvPr/>
        </p:nvGrpSpPr>
        <p:grpSpPr>
          <a:xfrm>
            <a:off x="4669559" y="1554109"/>
            <a:ext cx="4474441" cy="4188560"/>
            <a:chOff x="287318" y="2244751"/>
            <a:chExt cx="3915641" cy="3665463"/>
          </a:xfrm>
        </p:grpSpPr>
        <p:grpSp>
          <p:nvGrpSpPr>
            <p:cNvPr id="8" name="Group 7">
              <a:extLst>
                <a:ext uri="{FF2B5EF4-FFF2-40B4-BE49-F238E27FC236}">
                  <a16:creationId xmlns:a16="http://schemas.microsoft.com/office/drawing/2014/main" id="{D03C7A51-D54F-C44F-9C79-87901EA49EAE}"/>
                </a:ext>
              </a:extLst>
            </p:cNvPr>
            <p:cNvGrpSpPr/>
            <p:nvPr/>
          </p:nvGrpSpPr>
          <p:grpSpPr>
            <a:xfrm>
              <a:off x="287318" y="2244751"/>
              <a:ext cx="3412488" cy="3665463"/>
              <a:chOff x="287318" y="2244751"/>
              <a:chExt cx="3412488" cy="3665463"/>
            </a:xfrm>
          </p:grpSpPr>
          <p:sp>
            <p:nvSpPr>
              <p:cNvPr id="9" name="Oval 8">
                <a:extLst>
                  <a:ext uri="{FF2B5EF4-FFF2-40B4-BE49-F238E27FC236}">
                    <a16:creationId xmlns:a16="http://schemas.microsoft.com/office/drawing/2014/main" id="{56E51B3A-D7E7-7746-B109-B736D012BF11}"/>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0" name="Oval 9">
                <a:extLst>
                  <a:ext uri="{FF2B5EF4-FFF2-40B4-BE49-F238E27FC236}">
                    <a16:creationId xmlns:a16="http://schemas.microsoft.com/office/drawing/2014/main" id="{8BDF4EF2-647A-CA4E-A51D-30DB819BC08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1" name="Oval 10">
                <a:extLst>
                  <a:ext uri="{FF2B5EF4-FFF2-40B4-BE49-F238E27FC236}">
                    <a16:creationId xmlns:a16="http://schemas.microsoft.com/office/drawing/2014/main" id="{05D425B0-9644-E142-A9E9-E1CEE6E3425B}"/>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2" name="Oval 11">
                <a:extLst>
                  <a:ext uri="{FF2B5EF4-FFF2-40B4-BE49-F238E27FC236}">
                    <a16:creationId xmlns:a16="http://schemas.microsoft.com/office/drawing/2014/main" id="{1D19B34A-5341-6B4D-86EA-8F34223C95D2}"/>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3" name="Oval 12">
                <a:extLst>
                  <a:ext uri="{FF2B5EF4-FFF2-40B4-BE49-F238E27FC236}">
                    <a16:creationId xmlns:a16="http://schemas.microsoft.com/office/drawing/2014/main" id="{C3B2254A-50C7-B449-A205-B6978BCDD313}"/>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14" name="Oval 13">
                <a:extLst>
                  <a:ext uri="{FF2B5EF4-FFF2-40B4-BE49-F238E27FC236}">
                    <a16:creationId xmlns:a16="http://schemas.microsoft.com/office/drawing/2014/main" id="{472A0705-9BC1-E943-9C33-1F609CBF2CE1}"/>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15" name="Oval 14">
                <a:extLst>
                  <a:ext uri="{FF2B5EF4-FFF2-40B4-BE49-F238E27FC236}">
                    <a16:creationId xmlns:a16="http://schemas.microsoft.com/office/drawing/2014/main" id="{2DBEECCB-BA0E-6A43-BEBB-6C8C0BF71C32}"/>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16" name="Oval 15">
                <a:extLst>
                  <a:ext uri="{FF2B5EF4-FFF2-40B4-BE49-F238E27FC236}">
                    <a16:creationId xmlns:a16="http://schemas.microsoft.com/office/drawing/2014/main" id="{4C2D8E6A-ECE2-2B47-A176-D727694397FF}"/>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17" name="Oval 16">
                <a:extLst>
                  <a:ext uri="{FF2B5EF4-FFF2-40B4-BE49-F238E27FC236}">
                    <a16:creationId xmlns:a16="http://schemas.microsoft.com/office/drawing/2014/main" id="{9D21C273-818C-7741-9C4F-B3ADD5B707BE}"/>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18" name="Oval 17">
                <a:extLst>
                  <a:ext uri="{FF2B5EF4-FFF2-40B4-BE49-F238E27FC236}">
                    <a16:creationId xmlns:a16="http://schemas.microsoft.com/office/drawing/2014/main" id="{4C41485A-98AA-EF40-A37F-D723C5A2CCBA}"/>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19" name="Oval 18">
                <a:extLst>
                  <a:ext uri="{FF2B5EF4-FFF2-40B4-BE49-F238E27FC236}">
                    <a16:creationId xmlns:a16="http://schemas.microsoft.com/office/drawing/2014/main" id="{4AD777D6-308D-7741-A6B7-04C7FD732DE6}"/>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0" name="Oval 19">
                <a:extLst>
                  <a:ext uri="{FF2B5EF4-FFF2-40B4-BE49-F238E27FC236}">
                    <a16:creationId xmlns:a16="http://schemas.microsoft.com/office/drawing/2014/main" id="{CAB46374-DEE7-904E-BC56-86E772055EB1}"/>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1" name="Oval 20">
                <a:extLst>
                  <a:ext uri="{FF2B5EF4-FFF2-40B4-BE49-F238E27FC236}">
                    <a16:creationId xmlns:a16="http://schemas.microsoft.com/office/drawing/2014/main" id="{207C48DF-CDA6-094A-82E8-F66155CC5DCC}"/>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pic>
          <p:nvPicPr>
            <p:cNvPr id="23" name="Picture 22">
              <a:extLst>
                <a:ext uri="{FF2B5EF4-FFF2-40B4-BE49-F238E27FC236}">
                  <a16:creationId xmlns:a16="http://schemas.microsoft.com/office/drawing/2014/main" id="{BF9EC09B-DC22-3948-9655-D28F73170DAD}"/>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grpSp>
    </p:spTree>
    <p:extLst>
      <p:ext uri="{BB962C8B-B14F-4D97-AF65-F5344CB8AC3E}">
        <p14:creationId xmlns:p14="http://schemas.microsoft.com/office/powerpoint/2010/main" val="39974194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
        <p:nvSpPr>
          <p:cNvPr id="68" name="Slide Number Placeholder 5">
            <a:extLst>
              <a:ext uri="{FF2B5EF4-FFF2-40B4-BE49-F238E27FC236}">
                <a16:creationId xmlns:a16="http://schemas.microsoft.com/office/drawing/2014/main" id="{33ACF114-F24B-2245-AC6B-E325DDBBFED8}"/>
              </a:ext>
            </a:extLst>
          </p:cNvPr>
          <p:cNvSpPr txBox="1">
            <a:spLocks/>
          </p:cNvSpPr>
          <p:nvPr/>
        </p:nvSpPr>
        <p:spPr>
          <a:xfrm>
            <a:off x="7924799" y="654475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31</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2213"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2214"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05976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benchmark suite and our 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Slide Number Placeholder 5">
            <a:extLst>
              <a:ext uri="{FF2B5EF4-FFF2-40B4-BE49-F238E27FC236}">
                <a16:creationId xmlns:a16="http://schemas.microsoft.com/office/drawing/2014/main" id="{6BC66A82-2219-E240-BAFB-4CEF16612443}"/>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44</a:t>
            </a:r>
          </a:p>
        </p:txBody>
      </p:sp>
    </p:spTree>
    <p:extLst>
      <p:ext uri="{BB962C8B-B14F-4D97-AF65-F5344CB8AC3E}">
        <p14:creationId xmlns:p14="http://schemas.microsoft.com/office/powerpoint/2010/main" val="38724298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benchmark suite and our 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32516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Benchmark</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Slide Number Placeholder 5">
            <a:extLst>
              <a:ext uri="{FF2B5EF4-FFF2-40B4-BE49-F238E27FC236}">
                <a16:creationId xmlns:a16="http://schemas.microsoft.com/office/drawing/2014/main" id="{6BC66A82-2219-E240-BAFB-4CEF16612443}"/>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44</a:t>
            </a:r>
          </a:p>
        </p:txBody>
      </p:sp>
      <p:sp>
        <p:nvSpPr>
          <p:cNvPr id="17" name="Rectangle 16">
            <a:extLst>
              <a:ext uri="{FF2B5EF4-FFF2-40B4-BE49-F238E27FC236}">
                <a16:creationId xmlns:a16="http://schemas.microsoft.com/office/drawing/2014/main" id="{C484485A-96A7-794D-AB6E-2848BBB8B65D}"/>
              </a:ext>
            </a:extLst>
          </p:cNvPr>
          <p:cNvSpPr/>
          <p:nvPr/>
        </p:nvSpPr>
        <p:spPr>
          <a:xfrm>
            <a:off x="0" y="720436"/>
            <a:ext cx="9144000" cy="568036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084B4AD-3C60-DE4D-8946-4348E302F5D8}"/>
              </a:ext>
            </a:extLst>
          </p:cNvPr>
          <p:cNvSpPr/>
          <p:nvPr/>
        </p:nvSpPr>
        <p:spPr>
          <a:xfrm>
            <a:off x="-15699" y="2887826"/>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176911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p:txBody>
          <a:bodyPr/>
          <a:lstStyle/>
          <a:p>
            <a:r>
              <a:rPr lang="en-US" dirty="0"/>
              <a:t>More on DAMOV</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p:txBody>
          <a:bodyPr/>
          <a:lstStyle/>
          <a:p>
            <a:r>
              <a:rPr lang="en-US" sz="2200" dirty="0"/>
              <a:t>Geraldo F. Oliveira, Juan Gomez-Luna, Lois </a:t>
            </a:r>
            <a:r>
              <a:rPr lang="en-US" sz="2200" dirty="0" err="1"/>
              <a:t>Orosa</a:t>
            </a:r>
            <a:r>
              <a:rPr lang="en-US" sz="2200" dirty="0"/>
              <a:t>, </a:t>
            </a:r>
            <a:r>
              <a:rPr lang="en-US" sz="2200" dirty="0" err="1"/>
              <a:t>Saugata</a:t>
            </a:r>
            <a:r>
              <a:rPr lang="en-US" sz="2200" dirty="0"/>
              <a:t> Ghose, Nandita Vijaykumar, Ivan </a:t>
            </a:r>
            <a:r>
              <a:rPr lang="en-US" sz="2200" dirty="0" err="1"/>
              <a:t>fernandez</a:t>
            </a:r>
            <a:r>
              <a:rPr lang="en-US" sz="2200" dirty="0"/>
              <a:t>, Mohammad </a:t>
            </a:r>
            <a:r>
              <a:rPr lang="en-US" sz="2200" dirty="0" err="1"/>
              <a:t>Sadrosadati</a:t>
            </a:r>
            <a:r>
              <a:rPr lang="en-US" sz="2200" dirty="0"/>
              <a:t>, and Onur Mutlu,</a:t>
            </a:r>
            <a:br>
              <a:rPr lang="en-US" sz="2200" dirty="0"/>
            </a:br>
            <a:r>
              <a:rPr lang="en-US" sz="220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2200" dirty="0">
                <a:solidFill>
                  <a:srgbClr val="0000FF"/>
                </a:solidFill>
              </a:rPr>
            </a:br>
            <a:r>
              <a:rPr lang="en-US" sz="2200" i="1" dirty="0"/>
              <a:t>Preprint in </a:t>
            </a:r>
            <a:r>
              <a:rPr lang="en-US" sz="2200" b="1" i="1" dirty="0">
                <a:hlinkClick r:id="rId3"/>
              </a:rPr>
              <a:t>arXiv</a:t>
            </a:r>
            <a:r>
              <a:rPr lang="en-US" sz="2200" dirty="0"/>
              <a:t>, 8 May 2021.</a:t>
            </a:r>
            <a:br>
              <a:rPr lang="en-US" sz="2200" dirty="0"/>
            </a:br>
            <a:r>
              <a:rPr lang="en-US" sz="2200" dirty="0"/>
              <a:t>[</a:t>
            </a:r>
            <a:r>
              <a:rPr lang="en-US" sz="2200" dirty="0">
                <a:hlinkClick r:id="rId4"/>
              </a:rPr>
              <a:t>arXiv preprint</a:t>
            </a:r>
            <a:r>
              <a:rPr lang="en-US" sz="2200" dirty="0"/>
              <a:t>]</a:t>
            </a:r>
            <a:br>
              <a:rPr lang="en-US" sz="2200" dirty="0"/>
            </a:br>
            <a:r>
              <a:rPr lang="en-US" sz="2200" dirty="0"/>
              <a:t>[</a:t>
            </a:r>
            <a:r>
              <a:rPr lang="en-US" sz="2200" dirty="0">
                <a:hlinkClick r:id="rId5"/>
              </a:rPr>
              <a:t>DAMOV Suite and Simulator Source Code</a:t>
            </a:r>
            <a:r>
              <a:rPr lang="en-US" sz="2200" dirty="0"/>
              <a:t>]</a:t>
            </a:r>
          </a:p>
          <a:p>
            <a:pPr marL="0" indent="0">
              <a:buNone/>
            </a:pPr>
            <a:br>
              <a:rPr lang="en-US" sz="2200" dirty="0"/>
            </a:br>
            <a:endParaRPr lang="en-US" sz="220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fld id="{323594FA-E141-4234-AE05-360401972BE7}" type="slidenum">
              <a:rPr lang="en-US" altLang="en-US" smtClean="0"/>
              <a:pPr/>
              <a:t>112</a:t>
            </a:fld>
            <a:endParaRPr lang="en-US" altLang="en-US"/>
          </a:p>
        </p:txBody>
      </p:sp>
    </p:spTree>
    <p:extLst>
      <p:ext uri="{BB962C8B-B14F-4D97-AF65-F5344CB8AC3E}">
        <p14:creationId xmlns:p14="http://schemas.microsoft.com/office/powerpoint/2010/main" val="280523890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1056133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5342237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II)</a:t>
            </a:r>
          </a:p>
        </p:txBody>
      </p:sp>
      <p:sp>
        <p:nvSpPr>
          <p:cNvPr id="3" name="Content Placeholder 2"/>
          <p:cNvSpPr>
            <a:spLocks noGrp="1"/>
          </p:cNvSpPr>
          <p:nvPr>
            <p:ph idx="1"/>
          </p:nvPr>
        </p:nvSpPr>
        <p:spPr>
          <a:xfrm>
            <a:off x="228600" y="1041648"/>
            <a:ext cx="89154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An Experimental Analysis of a Real Processing-in-Memory Architecture [</a:t>
            </a:r>
            <a:r>
              <a:rPr lang="en-US" sz="2000" dirty="0" err="1"/>
              <a:t>Arxiv</a:t>
            </a:r>
            <a:r>
              <a:rPr lang="en-US" sz="2000" dirty="0"/>
              <a:t>, 2021]</a:t>
            </a:r>
          </a:p>
          <a:p>
            <a:endParaRPr lang="en-US" sz="2000" dirty="0"/>
          </a:p>
          <a:p>
            <a:r>
              <a:rPr lang="en-US" sz="2000" dirty="0"/>
              <a:t>FPGA-based Near-Memory Acceleration of Modern Data-Intensive Applications [IEEE Micro 2021]</a:t>
            </a:r>
            <a:br>
              <a:rPr lang="en-US" sz="2000" dirty="0"/>
            </a:br>
            <a:endParaRPr lang="en-US" sz="1200" dirty="0"/>
          </a:p>
          <a:p>
            <a:r>
              <a:rPr lang="en-US" sz="2000" dirty="0"/>
              <a:t>A Modern Primer on Processing in Memory [</a:t>
            </a:r>
            <a:r>
              <a:rPr lang="en-US" sz="2000" dirty="0" err="1"/>
              <a:t>Arxiv</a:t>
            </a:r>
            <a:r>
              <a:rPr lang="en-US" sz="2000" dirty="0"/>
              <a:t>, 2020]</a:t>
            </a:r>
          </a:p>
          <a:p>
            <a:endParaRPr lang="en-US" sz="2000" dirty="0"/>
          </a:p>
          <a:p>
            <a:r>
              <a:rPr lang="en-US" sz="2000" dirty="0"/>
              <a:t>Sibyl: A Reinforcement Learning Approach to Data Placement in Hybrid Storage Systems [Ongoing]</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539552" y="3861049"/>
            <a:ext cx="7128792" cy="5040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87474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30938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567D-A796-D347-A81C-53A42C0F54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1D145C-B1CC-0248-8402-DB3B402EA31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D74E4B9-8C28-2246-BBD1-89AFB3653A3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117</a:t>
            </a:fld>
            <a:endParaRPr lang="en-US" altLang="en-US">
              <a:solidFill>
                <a:srgbClr val="000000"/>
              </a:solidFill>
            </a:endParaRPr>
          </a:p>
        </p:txBody>
      </p:sp>
      <p:pic>
        <p:nvPicPr>
          <p:cNvPr id="5" name="Picture 4">
            <a:extLst>
              <a:ext uri="{FF2B5EF4-FFF2-40B4-BE49-F238E27FC236}">
                <a16:creationId xmlns:a16="http://schemas.microsoft.com/office/drawing/2014/main" id="{F32E59C2-C60B-164F-8152-5EAEA0A62FE5}"/>
              </a:ext>
            </a:extLst>
          </p:cNvPr>
          <p:cNvPicPr>
            <a:picLocks noChangeAspect="1"/>
          </p:cNvPicPr>
          <p:nvPr/>
        </p:nvPicPr>
        <p:blipFill>
          <a:blip r:embed="rId2"/>
          <a:stretch>
            <a:fillRect/>
          </a:stretch>
        </p:blipFill>
        <p:spPr>
          <a:xfrm>
            <a:off x="1835150" y="196850"/>
            <a:ext cx="5473700" cy="6464300"/>
          </a:xfrm>
          <a:prstGeom prst="rect">
            <a:avLst/>
          </a:prstGeom>
        </p:spPr>
      </p:pic>
    </p:spTree>
    <p:extLst>
      <p:ext uri="{BB962C8B-B14F-4D97-AF65-F5344CB8AC3E}">
        <p14:creationId xmlns:p14="http://schemas.microsoft.com/office/powerpoint/2010/main" val="189259067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9408-568D-D849-B20B-D14F7C0146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809458-3406-614B-8614-09C6E86A51A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29EE78-77DE-774E-8E3C-547D2974177E}"/>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118</a:t>
            </a:fld>
            <a:endParaRPr lang="en-US" altLang="en-US">
              <a:solidFill>
                <a:srgbClr val="000000"/>
              </a:solidFill>
            </a:endParaRPr>
          </a:p>
        </p:txBody>
      </p:sp>
      <p:pic>
        <p:nvPicPr>
          <p:cNvPr id="5" name="Picture 4">
            <a:extLst>
              <a:ext uri="{FF2B5EF4-FFF2-40B4-BE49-F238E27FC236}">
                <a16:creationId xmlns:a16="http://schemas.microsoft.com/office/drawing/2014/main" id="{2DF97FCE-1C93-7F47-B714-6E5EA092E7B6}"/>
              </a:ext>
            </a:extLst>
          </p:cNvPr>
          <p:cNvPicPr>
            <a:picLocks noChangeAspect="1"/>
          </p:cNvPicPr>
          <p:nvPr/>
        </p:nvPicPr>
        <p:blipFill>
          <a:blip r:embed="rId2"/>
          <a:stretch>
            <a:fillRect/>
          </a:stretch>
        </p:blipFill>
        <p:spPr>
          <a:xfrm>
            <a:off x="1955617" y="0"/>
            <a:ext cx="5232765" cy="6858000"/>
          </a:xfrm>
          <a:prstGeom prst="rect">
            <a:avLst/>
          </a:prstGeom>
        </p:spPr>
      </p:pic>
    </p:spTree>
    <p:extLst>
      <p:ext uri="{BB962C8B-B14F-4D97-AF65-F5344CB8AC3E}">
        <p14:creationId xmlns:p14="http://schemas.microsoft.com/office/powerpoint/2010/main" val="112606639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634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II)</a:t>
            </a:r>
          </a:p>
        </p:txBody>
      </p:sp>
      <p:sp>
        <p:nvSpPr>
          <p:cNvPr id="3" name="Content Placeholder 2"/>
          <p:cNvSpPr>
            <a:spLocks noGrp="1"/>
          </p:cNvSpPr>
          <p:nvPr>
            <p:ph idx="1"/>
          </p:nvPr>
        </p:nvSpPr>
        <p:spPr>
          <a:xfrm>
            <a:off x="228600" y="1041648"/>
            <a:ext cx="89154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An Experimental Analysis of a Real Processing-in-Memory Architecture [</a:t>
            </a:r>
            <a:r>
              <a:rPr lang="en-US" sz="2000" dirty="0" err="1"/>
              <a:t>Arxiv</a:t>
            </a:r>
            <a:r>
              <a:rPr lang="en-US" sz="2000" dirty="0"/>
              <a:t>, 2021]</a:t>
            </a:r>
          </a:p>
          <a:p>
            <a:endParaRPr lang="en-US" sz="2000" dirty="0"/>
          </a:p>
          <a:p>
            <a:r>
              <a:rPr lang="en-US" sz="2000" dirty="0"/>
              <a:t>FPGA-based Near-Memory Acceleration of Modern Data-Intensive Applications [IEEE Micro 2021]</a:t>
            </a:r>
            <a:br>
              <a:rPr lang="en-US" sz="2000" dirty="0"/>
            </a:br>
            <a:endParaRPr lang="en-US" sz="1200" dirty="0"/>
          </a:p>
          <a:p>
            <a:r>
              <a:rPr lang="en-US" sz="2000" dirty="0"/>
              <a:t>A Modern Primer on Processing in Memory [</a:t>
            </a:r>
            <a:r>
              <a:rPr lang="en-US" sz="2000" dirty="0" err="1"/>
              <a:t>Arxiv</a:t>
            </a:r>
            <a:r>
              <a:rPr lang="en-US" sz="2000" dirty="0"/>
              <a:t>, 2020]</a:t>
            </a:r>
          </a:p>
          <a:p>
            <a:endParaRPr lang="en-US" sz="2000" dirty="0"/>
          </a:p>
          <a:p>
            <a:r>
              <a:rPr lang="en-US" sz="2000" dirty="0"/>
              <a:t>Sibyl: A Reinforcement Learning Approach to Data Placement in Hybrid Storage Systems [Ongoing]</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494656" y="1988840"/>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609241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BC12-78E4-E640-9EC2-E82468FE6ABD}"/>
              </a:ext>
            </a:extLst>
          </p:cNvPr>
          <p:cNvSpPr>
            <a:spLocks noGrp="1"/>
          </p:cNvSpPr>
          <p:nvPr>
            <p:ph type="title"/>
          </p:nvPr>
        </p:nvSpPr>
        <p:spPr/>
        <p:txBody>
          <a:bodyPr/>
          <a:lstStyle/>
          <a:p>
            <a:r>
              <a:rPr lang="en-US" dirty="0"/>
              <a:t>Near-Data Processing</a:t>
            </a:r>
          </a:p>
        </p:txBody>
      </p:sp>
      <p:grpSp>
        <p:nvGrpSpPr>
          <p:cNvPr id="22" name="Group 21">
            <a:extLst>
              <a:ext uri="{FF2B5EF4-FFF2-40B4-BE49-F238E27FC236}">
                <a16:creationId xmlns:a16="http://schemas.microsoft.com/office/drawing/2014/main" id="{4917B2BB-E95C-4B4E-A43A-A42F673503E7}"/>
              </a:ext>
            </a:extLst>
          </p:cNvPr>
          <p:cNvGrpSpPr/>
          <p:nvPr/>
        </p:nvGrpSpPr>
        <p:grpSpPr>
          <a:xfrm>
            <a:off x="4565869" y="873821"/>
            <a:ext cx="4622804" cy="2721524"/>
            <a:chOff x="-16533" y="873821"/>
            <a:chExt cx="4622804" cy="2721524"/>
          </a:xfrm>
        </p:grpSpPr>
        <p:pic>
          <p:nvPicPr>
            <p:cNvPr id="6" name="Picture 6" descr="Samsung's New HBM2 Memory Has 1.2 TFLOPS of Embedded Processing Power |  Tom's Hardware">
              <a:extLst>
                <a:ext uri="{FF2B5EF4-FFF2-40B4-BE49-F238E27FC236}">
                  <a16:creationId xmlns:a16="http://schemas.microsoft.com/office/drawing/2014/main" id="{15BBEDB7-70C9-4346-88E0-52762658D55B}"/>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1325" t="27360" r="12630" b="21071"/>
            <a:stretch/>
          </p:blipFill>
          <p:spPr bwMode="auto">
            <a:xfrm>
              <a:off x="682261" y="1446505"/>
              <a:ext cx="3218688" cy="2148840"/>
            </a:xfrm>
            <a:prstGeom prst="rect">
              <a:avLst/>
            </a:prstGeom>
            <a:noFill/>
            <a:ln w="28575">
              <a:noFill/>
            </a:ln>
          </p:spPr>
        </p:pic>
        <p:sp>
          <p:nvSpPr>
            <p:cNvPr id="9" name="Rectangle 8">
              <a:extLst>
                <a:ext uri="{FF2B5EF4-FFF2-40B4-BE49-F238E27FC236}">
                  <a16:creationId xmlns:a16="http://schemas.microsoft.com/office/drawing/2014/main" id="{36FDBCC8-F4CB-404D-9F87-A0CA7DA4BB11}"/>
                </a:ext>
              </a:extLst>
            </p:cNvPr>
            <p:cNvSpPr/>
            <p:nvPr/>
          </p:nvSpPr>
          <p:spPr>
            <a:xfrm>
              <a:off x="-16533" y="873821"/>
              <a:ext cx="462280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Samsung FIMDRAM (2021)</a:t>
              </a:r>
            </a:p>
          </p:txBody>
        </p:sp>
      </p:grpSp>
      <p:sp>
        <p:nvSpPr>
          <p:cNvPr id="10" name="Rectangle 38">
            <a:extLst>
              <a:ext uri="{FF2B5EF4-FFF2-40B4-BE49-F238E27FC236}">
                <a16:creationId xmlns:a16="http://schemas.microsoft.com/office/drawing/2014/main" id="{026B5B3D-5650-0A40-9D53-9A8897295FD6}"/>
              </a:ext>
            </a:extLst>
          </p:cNvPr>
          <p:cNvSpPr/>
          <p:nvPr/>
        </p:nvSpPr>
        <p:spPr>
          <a:xfrm>
            <a:off x="-2198" y="5271333"/>
            <a:ext cx="9144000" cy="954107"/>
          </a:xfrm>
          <a:prstGeom prst="rect">
            <a:avLst/>
          </a:prstGeom>
          <a:solidFill>
            <a:srgbClr val="77BF6F"/>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The goal of Near-Data Processing (NDP) is</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rPr>
              <a:t>to mitigate data movement </a:t>
            </a:r>
          </a:p>
        </p:txBody>
      </p:sp>
      <p:grpSp>
        <p:nvGrpSpPr>
          <p:cNvPr id="23" name="Group 22">
            <a:extLst>
              <a:ext uri="{FF2B5EF4-FFF2-40B4-BE49-F238E27FC236}">
                <a16:creationId xmlns:a16="http://schemas.microsoft.com/office/drawing/2014/main" id="{1DD4D88B-BA0C-304B-8D5B-41D65992BBAC}"/>
              </a:ext>
            </a:extLst>
          </p:cNvPr>
          <p:cNvGrpSpPr/>
          <p:nvPr/>
        </p:nvGrpSpPr>
        <p:grpSpPr>
          <a:xfrm>
            <a:off x="682206" y="887228"/>
            <a:ext cx="3218688" cy="2715491"/>
            <a:chOff x="5254219" y="887228"/>
            <a:chExt cx="3218688" cy="2715491"/>
          </a:xfrm>
        </p:grpSpPr>
        <p:pic>
          <p:nvPicPr>
            <p:cNvPr id="4" name="Picture 4">
              <a:extLst>
                <a:ext uri="{FF2B5EF4-FFF2-40B4-BE49-F238E27FC236}">
                  <a16:creationId xmlns:a16="http://schemas.microsoft.com/office/drawing/2014/main" id="{76352CE5-9B0B-AB4A-AFB4-B9C4B2BDDB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219" y="1454693"/>
              <a:ext cx="3218688" cy="2148026"/>
            </a:xfrm>
            <a:prstGeom prst="rect">
              <a:avLst/>
            </a:prstGeom>
            <a:noFill/>
            <a:ln w="28575">
              <a:noFill/>
            </a:ln>
          </p:spPr>
        </p:pic>
        <p:sp>
          <p:nvSpPr>
            <p:cNvPr id="11" name="Rectangle 10">
              <a:extLst>
                <a:ext uri="{FF2B5EF4-FFF2-40B4-BE49-F238E27FC236}">
                  <a16:creationId xmlns:a16="http://schemas.microsoft.com/office/drawing/2014/main" id="{4CC5AD03-8453-8240-9AB1-7231DAEA332E}"/>
                </a:ext>
              </a:extLst>
            </p:cNvPr>
            <p:cNvSpPr/>
            <p:nvPr/>
          </p:nvSpPr>
          <p:spPr>
            <a:xfrm>
              <a:off x="5531567" y="887228"/>
              <a:ext cx="268535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UPMEM (2019)</a:t>
              </a:r>
            </a:p>
          </p:txBody>
        </p:sp>
      </p:grpSp>
      <p:sp>
        <p:nvSpPr>
          <p:cNvPr id="12" name="Rectangle 11">
            <a:extLst>
              <a:ext uri="{FF2B5EF4-FFF2-40B4-BE49-F238E27FC236}">
                <a16:creationId xmlns:a16="http://schemas.microsoft.com/office/drawing/2014/main" id="{468B9B28-5943-FD4E-9F56-0A23062359AE}"/>
              </a:ext>
            </a:extLst>
          </p:cNvPr>
          <p:cNvSpPr/>
          <p:nvPr/>
        </p:nvSpPr>
        <p:spPr>
          <a:xfrm>
            <a:off x="4795591" y="3721232"/>
            <a:ext cx="4147034" cy="163121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Near-DRAM-banks processing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neural networks </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1.2 TFLOPS compute throughput</a:t>
            </a:r>
            <a:r>
              <a:rPr kumimoji="0" lang="en-US" sz="20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ectangle 12">
            <a:extLst>
              <a:ext uri="{FF2B5EF4-FFF2-40B4-BE49-F238E27FC236}">
                <a16:creationId xmlns:a16="http://schemas.microsoft.com/office/drawing/2014/main" id="{03EAB9BF-E104-7647-A246-7A5B0935B30F}"/>
              </a:ext>
            </a:extLst>
          </p:cNvPr>
          <p:cNvSpPr/>
          <p:nvPr/>
        </p:nvSpPr>
        <p:spPr>
          <a:xfrm>
            <a:off x="362513" y="3728079"/>
            <a:ext cx="3861698" cy="132343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Near-DRAM-banks processing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general-purpose computing</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0.9 TOPS compute throughput</a:t>
            </a:r>
            <a:r>
              <a:rPr kumimoji="0" lang="en-US" sz="2000" b="1" i="0" u="none" strike="noStrike" kern="1200" cap="none" spc="0" normalizeH="0" baseline="30000" noProof="0" dirty="0">
                <a:ln>
                  <a:noFill/>
                </a:ln>
                <a:solidFill>
                  <a:srgbClr val="ED7D31"/>
                </a:solidFill>
                <a:effectLst/>
                <a:uLnTx/>
                <a:uFillTx/>
                <a:latin typeface="Cambria" panose="02040503050406030204" pitchFamily="18" charset="0"/>
                <a:ea typeface="+mn-ea"/>
                <a:cs typeface="+mn-cs"/>
              </a:rPr>
              <a:t>1</a:t>
            </a:r>
          </a:p>
        </p:txBody>
      </p:sp>
      <p:sp>
        <p:nvSpPr>
          <p:cNvPr id="14" name="Slide Number Placeholder 5">
            <a:extLst>
              <a:ext uri="{FF2B5EF4-FFF2-40B4-BE49-F238E27FC236}">
                <a16:creationId xmlns:a16="http://schemas.microsoft.com/office/drawing/2014/main" id="{6D8A3C75-78B9-F149-9303-FD5D0E2AC50D}"/>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7</a:t>
            </a:r>
          </a:p>
        </p:txBody>
      </p:sp>
      <p:sp>
        <p:nvSpPr>
          <p:cNvPr id="25" name="Rectangle 24">
            <a:extLst>
              <a:ext uri="{FF2B5EF4-FFF2-40B4-BE49-F238E27FC236}">
                <a16:creationId xmlns:a16="http://schemas.microsoft.com/office/drawing/2014/main" id="{F22DBE53-9821-A942-8A62-221234631E59}"/>
              </a:ext>
            </a:extLst>
          </p:cNvPr>
          <p:cNvSpPr/>
          <p:nvPr/>
        </p:nvSpPr>
        <p:spPr>
          <a:xfrm>
            <a:off x="1226128" y="6293309"/>
            <a:ext cx="7517520" cy="5770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[1] </a:t>
            </a:r>
            <a:r>
              <a:rPr kumimoji="0" lang="en-US" sz="1050" b="0" i="0" u="none" strike="noStrike" kern="1200" cap="none" spc="0" normalizeH="0" baseline="0" noProof="0" dirty="0" err="1">
                <a:ln>
                  <a:noFill/>
                </a:ln>
                <a:solidFill>
                  <a:prstClr val="white">
                    <a:lumMod val="75000"/>
                  </a:prstClr>
                </a:solidFill>
                <a:effectLst/>
                <a:uLnTx/>
                <a:uFillTx/>
                <a:latin typeface="Cambria" panose="02040503050406030204" pitchFamily="18" charset="0"/>
                <a:ea typeface="+mn-ea"/>
                <a:cs typeface="+mn-cs"/>
              </a:rPr>
              <a:t>Devaux</a:t>
            </a: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 "The True Processing In Memory Accelerator,” HCS,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[2] Kwon+, “A 20nm 6GB Function-In-Memory DRAM, Based on HBM2 with a 1.2TFLOPS Programmable Computing Unit Using Bank-Level Parallelism, for Machine Learning Applications," ISSCC, 2021</a:t>
            </a:r>
          </a:p>
        </p:txBody>
      </p:sp>
    </p:spTree>
    <p:extLst>
      <p:ext uri="{BB962C8B-B14F-4D97-AF65-F5344CB8AC3E}">
        <p14:creationId xmlns:p14="http://schemas.microsoft.com/office/powerpoint/2010/main" val="37048291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4303268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742722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PIM System Organization</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UPMEM-based PIM system with </a:t>
            </a:r>
            <a:r>
              <a:rPr lang="en-US" sz="2600" dirty="0">
                <a:solidFill>
                  <a:srgbClr val="00B050"/>
                </a:solidFill>
              </a:rPr>
              <a:t>20 UPMEM memory modules of 16 chips each (40 ranks) </a:t>
            </a:r>
            <a:r>
              <a:rPr lang="en-US" sz="2600" dirty="0">
                <a:solidFill>
                  <a:srgbClr val="00B050"/>
                </a:solidFill>
                <a:sym typeface="Wingdings" pitchFamily="2" charset="2"/>
              </a:rPr>
              <a:t> 2560 DPUs</a:t>
            </a:r>
            <a:endParaRPr lang="en-US" sz="2600" dirty="0">
              <a:solidFill>
                <a:srgbClr val="00B050"/>
              </a:solidFill>
            </a:endParaRPr>
          </a:p>
        </p:txBody>
      </p:sp>
      <p:pic>
        <p:nvPicPr>
          <p:cNvPr id="5" name="Picture 4">
            <a:extLst>
              <a:ext uri="{FF2B5EF4-FFF2-40B4-BE49-F238E27FC236}">
                <a16:creationId xmlns:a16="http://schemas.microsoft.com/office/drawing/2014/main" id="{4E58845B-7079-974C-8E30-D3C7BC4A9684}"/>
              </a:ext>
            </a:extLst>
          </p:cNvPr>
          <p:cNvPicPr>
            <a:picLocks noChangeAspect="1"/>
          </p:cNvPicPr>
          <p:nvPr/>
        </p:nvPicPr>
        <p:blipFill>
          <a:blip r:embed="rId3"/>
          <a:stretch>
            <a:fillRect/>
          </a:stretch>
        </p:blipFill>
        <p:spPr>
          <a:xfrm>
            <a:off x="2061506" y="1844713"/>
            <a:ext cx="5109612" cy="4572000"/>
          </a:xfrm>
          <a:prstGeom prst="rect">
            <a:avLst/>
          </a:prstGeom>
        </p:spPr>
      </p:pic>
    </p:spTree>
    <p:extLst>
      <p:ext uri="{BB962C8B-B14F-4D97-AF65-F5344CB8AC3E}">
        <p14:creationId xmlns:p14="http://schemas.microsoft.com/office/powerpoint/2010/main" val="22946634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51544764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413155460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179298"/>
            <a:ext cx="9144000" cy="1199754"/>
          </a:xfrm>
        </p:spPr>
        <p:txBody>
          <a:bodyPr>
            <a:noAutofit/>
          </a:bodyPr>
          <a:lstStyle/>
          <a:p>
            <a:pPr>
              <a:spcBef>
                <a:spcPts val="600"/>
              </a:spcBef>
            </a:pPr>
            <a:r>
              <a:rPr lang="en-US" sz="2400" b="0" u="sng" dirty="0">
                <a:latin typeface="Candara" panose="020E0502030303020204" pitchFamily="34" charset="0"/>
              </a:rPr>
              <a:t>Juan Gómez Luna</a:t>
            </a:r>
            <a:r>
              <a:rPr lang="en-US" sz="2400" b="0" dirty="0">
                <a:latin typeface="Candara" panose="020E0502030303020204" pitchFamily="34" charset="0"/>
              </a:rPr>
              <a:t>, Izzat El Hajj, </a:t>
            </a:r>
          </a:p>
          <a:p>
            <a:pPr>
              <a:spcBef>
                <a:spcPts val="600"/>
              </a:spcBef>
            </a:pPr>
            <a:r>
              <a:rPr lang="en-US" sz="2400" b="0" dirty="0">
                <a:latin typeface="Candara" panose="020E0502030303020204" pitchFamily="34" charset="0"/>
              </a:rPr>
              <a:t>Ivan Fernandez, Christina </a:t>
            </a:r>
            <a:r>
              <a:rPr lang="en-US" sz="2400" b="0" dirty="0" err="1">
                <a:latin typeface="Candara" panose="020E0502030303020204" pitchFamily="34" charset="0"/>
              </a:rPr>
              <a:t>Giannoula</a:t>
            </a:r>
            <a:r>
              <a:rPr lang="en-US" sz="2400" b="0" dirty="0">
                <a:latin typeface="Candara" panose="020E0502030303020204" pitchFamily="34" charset="0"/>
              </a:rPr>
              <a:t>, </a:t>
            </a:r>
          </a:p>
          <a:p>
            <a:pPr>
              <a:spcBef>
                <a:spcPts val="600"/>
              </a:spcBef>
            </a:pPr>
            <a:r>
              <a:rPr lang="en-US" sz="2400" b="0" dirty="0">
                <a:latin typeface="Candara" panose="020E0502030303020204" pitchFamily="34" charset="0"/>
              </a:rPr>
              <a:t>Geraldo F. Oliveira, </a:t>
            </a:r>
            <a:r>
              <a:rPr lang="en-US" sz="2400" b="0" dirty="0" err="1">
                <a:latin typeface="Candara" panose="020E0502030303020204" pitchFamily="34" charset="0"/>
              </a:rPr>
              <a:t>Onur</a:t>
            </a:r>
            <a:r>
              <a:rPr lang="en-US" sz="2400" b="0" dirty="0">
                <a:latin typeface="Candara" panose="020E0502030303020204" pitchFamily="34" charset="0"/>
              </a:rPr>
              <a:t> </a:t>
            </a:r>
            <a:r>
              <a:rPr lang="en-US" sz="2400" b="0" dirty="0" err="1">
                <a:latin typeface="Candara" panose="020E0502030303020204" pitchFamily="34" charset="0"/>
              </a:rPr>
              <a:t>Mutlu</a:t>
            </a:r>
            <a:endParaRPr lang="en-US" sz="24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220668"/>
            <a:ext cx="9144000" cy="2728724"/>
          </a:xfrm>
        </p:spPr>
        <p:txBody>
          <a:bodyPr>
            <a:normAutofit/>
          </a:bodyPr>
          <a:lstStyle/>
          <a:p>
            <a:r>
              <a:rPr lang="en-US" sz="4400" dirty="0">
                <a:solidFill>
                  <a:srgbClr val="0070C0"/>
                </a:solidFill>
              </a:rPr>
              <a:t>Understanding a Modern Processing-in-Memory Architecture:</a:t>
            </a:r>
          </a:p>
          <a:p>
            <a:r>
              <a:rPr lang="en-US" sz="3200" dirty="0">
                <a:latin typeface="Candara" panose="020E0502030303020204" pitchFamily="34" charset="0"/>
              </a:rPr>
              <a:t>Benchmarking and Experimental Characterization</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08957"/>
            <a:ext cx="6858000" cy="114686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2"/>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https://arxiv.org/pdf/2105.03814.pdf</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741678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F345-AA55-FA44-AB8E-FF396F7BE041}"/>
              </a:ext>
            </a:extLst>
          </p:cNvPr>
          <p:cNvSpPr>
            <a:spLocks noGrp="1"/>
          </p:cNvSpPr>
          <p:nvPr>
            <p:ph type="title"/>
          </p:nvPr>
        </p:nvSpPr>
        <p:spPr/>
        <p:txBody>
          <a:bodyPr>
            <a:normAutofit fontScale="90000"/>
          </a:bodyPr>
          <a:lstStyle/>
          <a:p>
            <a:r>
              <a:rPr lang="en-US" dirty="0"/>
              <a:t>Executive Summary</a:t>
            </a:r>
          </a:p>
        </p:txBody>
      </p:sp>
      <p:sp>
        <p:nvSpPr>
          <p:cNvPr id="3" name="Content Placeholder 2">
            <a:extLst>
              <a:ext uri="{FF2B5EF4-FFF2-40B4-BE49-F238E27FC236}">
                <a16:creationId xmlns:a16="http://schemas.microsoft.com/office/drawing/2014/main" id="{98F2F4DE-345E-C64B-942C-1E96465BF841}"/>
              </a:ext>
            </a:extLst>
          </p:cNvPr>
          <p:cNvSpPr>
            <a:spLocks noGrp="1"/>
          </p:cNvSpPr>
          <p:nvPr>
            <p:ph idx="1"/>
          </p:nvPr>
        </p:nvSpPr>
        <p:spPr>
          <a:xfrm>
            <a:off x="169011" y="936172"/>
            <a:ext cx="8894602" cy="5574797"/>
          </a:xfrm>
        </p:spPr>
        <p:txBody>
          <a:bodyPr>
            <a:normAutofit fontScale="62500" lnSpcReduction="20000"/>
          </a:bodyPr>
          <a:lstStyle/>
          <a:p>
            <a:r>
              <a:rPr lang="en-US" dirty="0">
                <a:solidFill>
                  <a:srgbClr val="C00000"/>
                </a:solidFill>
              </a:rPr>
              <a:t>Data movement </a:t>
            </a:r>
            <a:r>
              <a:rPr lang="en-US" dirty="0"/>
              <a:t>between memory/storage units and compute units is a major contributor to execution time and energy consumption</a:t>
            </a:r>
          </a:p>
          <a:p>
            <a:r>
              <a:rPr lang="en-US" dirty="0">
                <a:solidFill>
                  <a:srgbClr val="00B050"/>
                </a:solidFill>
              </a:rPr>
              <a:t>Processing-in-Memory</a:t>
            </a:r>
            <a:r>
              <a:rPr lang="en-US" dirty="0"/>
              <a:t> (PIM) is a paradigm that can tackle the </a:t>
            </a:r>
            <a:r>
              <a:rPr lang="en-US" i="1" dirty="0">
                <a:solidFill>
                  <a:srgbClr val="C00000"/>
                </a:solidFill>
              </a:rPr>
              <a:t>data movement bottleneck</a:t>
            </a:r>
          </a:p>
          <a:p>
            <a:pPr lvl="1"/>
            <a:r>
              <a:rPr lang="en-US" dirty="0"/>
              <a:t>Though explored for +50 years, technology challenges prevented the successful materialization</a:t>
            </a:r>
          </a:p>
          <a:p>
            <a:r>
              <a:rPr lang="en-US" dirty="0"/>
              <a:t>UPMEM has designed and fabricated </a:t>
            </a:r>
            <a:r>
              <a:rPr lang="en-US" dirty="0">
                <a:solidFill>
                  <a:srgbClr val="00B050"/>
                </a:solidFill>
              </a:rPr>
              <a:t>the first publicly-available real-world PIM architecture</a:t>
            </a:r>
          </a:p>
          <a:p>
            <a:pPr lvl="1"/>
            <a:r>
              <a:rPr lang="en-US" dirty="0">
                <a:solidFill>
                  <a:srgbClr val="0070C0"/>
                </a:solidFill>
              </a:rPr>
              <a:t>DDR4 chips embedding in-order multithreaded DRAM Processing Units (DPUs)</a:t>
            </a:r>
          </a:p>
          <a:p>
            <a:r>
              <a:rPr lang="en-US" dirty="0"/>
              <a:t>Our work:</a:t>
            </a:r>
          </a:p>
          <a:p>
            <a:pPr lvl="1"/>
            <a:r>
              <a:rPr lang="en-US" dirty="0">
                <a:solidFill>
                  <a:srgbClr val="0070C0"/>
                </a:solidFill>
              </a:rPr>
              <a:t>Introduction </a:t>
            </a:r>
            <a:r>
              <a:rPr lang="en-US" dirty="0"/>
              <a:t>to UPMEM programming model and PIM architecture</a:t>
            </a:r>
          </a:p>
          <a:p>
            <a:pPr lvl="1"/>
            <a:r>
              <a:rPr lang="en-US" dirty="0">
                <a:solidFill>
                  <a:schemeClr val="accent2"/>
                </a:solidFill>
              </a:rPr>
              <a:t>Microbenchmark-based characterization </a:t>
            </a:r>
            <a:r>
              <a:rPr lang="en-US" dirty="0"/>
              <a:t>of the DPU</a:t>
            </a:r>
          </a:p>
          <a:p>
            <a:pPr lvl="1"/>
            <a:r>
              <a:rPr lang="en-US" dirty="0"/>
              <a:t>Benchmarking and </a:t>
            </a:r>
            <a:r>
              <a:rPr lang="en-US" dirty="0">
                <a:solidFill>
                  <a:srgbClr val="7030A0"/>
                </a:solidFill>
              </a:rPr>
              <a:t>workload suitability</a:t>
            </a:r>
            <a:r>
              <a:rPr lang="en-US" dirty="0"/>
              <a:t> study</a:t>
            </a:r>
          </a:p>
          <a:p>
            <a:r>
              <a:rPr lang="en-US" dirty="0"/>
              <a:t>Main contributions:</a:t>
            </a:r>
          </a:p>
          <a:p>
            <a:pPr lvl="1"/>
            <a:r>
              <a:rPr lang="en-US" dirty="0"/>
              <a:t>Comprehensive </a:t>
            </a:r>
            <a:r>
              <a:rPr lang="en-US" dirty="0">
                <a:solidFill>
                  <a:srgbClr val="0070C0"/>
                </a:solidFill>
              </a:rPr>
              <a:t>characterization and analysis of the first commercially-available PIM architecture</a:t>
            </a:r>
          </a:p>
          <a:p>
            <a:pPr lvl="1"/>
            <a:r>
              <a:rPr lang="en-US" b="1" dirty="0">
                <a:solidFill>
                  <a:srgbClr val="002060"/>
                </a:solidFill>
              </a:rPr>
              <a:t>PrIM</a:t>
            </a:r>
            <a:r>
              <a:rPr lang="en-US" dirty="0">
                <a:solidFill>
                  <a:srgbClr val="002060"/>
                </a:solidFill>
              </a:rPr>
              <a:t> (</a:t>
            </a:r>
            <a:r>
              <a:rPr lang="en-US" u="sng" dirty="0">
                <a:solidFill>
                  <a:srgbClr val="002060"/>
                </a:solidFill>
              </a:rPr>
              <a:t>Pr</a:t>
            </a:r>
            <a:r>
              <a:rPr lang="en-US" dirty="0">
                <a:solidFill>
                  <a:srgbClr val="002060"/>
                </a:solidFill>
              </a:rPr>
              <a:t>ocessing-</a:t>
            </a:r>
            <a:r>
              <a:rPr lang="en-US" u="sng" dirty="0">
                <a:solidFill>
                  <a:srgbClr val="002060"/>
                </a:solidFill>
              </a:rPr>
              <a:t>I</a:t>
            </a:r>
            <a:r>
              <a:rPr lang="en-US" dirty="0">
                <a:solidFill>
                  <a:srgbClr val="002060"/>
                </a:solidFill>
              </a:rPr>
              <a:t>n-</a:t>
            </a:r>
            <a:r>
              <a:rPr lang="en-US" u="sng" dirty="0">
                <a:solidFill>
                  <a:srgbClr val="002060"/>
                </a:solidFill>
              </a:rPr>
              <a:t>M</a:t>
            </a:r>
            <a:r>
              <a:rPr lang="en-US" dirty="0">
                <a:solidFill>
                  <a:srgbClr val="002060"/>
                </a:solidFill>
              </a:rPr>
              <a:t>emory) benchmarks: </a:t>
            </a:r>
          </a:p>
          <a:p>
            <a:pPr lvl="2"/>
            <a:r>
              <a:rPr lang="en-US" dirty="0"/>
              <a:t>16 workloads that are memory-bound in conventional processor-centric systems</a:t>
            </a:r>
          </a:p>
          <a:p>
            <a:pPr lvl="2"/>
            <a:r>
              <a:rPr lang="en-US" dirty="0"/>
              <a:t>Strong and weak scaling characteristics</a:t>
            </a:r>
          </a:p>
          <a:p>
            <a:pPr lvl="1"/>
            <a:r>
              <a:rPr lang="en-US" dirty="0"/>
              <a:t>Comparison to </a:t>
            </a:r>
            <a:r>
              <a:rPr lang="en-US" dirty="0">
                <a:solidFill>
                  <a:srgbClr val="C00000"/>
                </a:solidFill>
              </a:rPr>
              <a:t>state-of-the-art CPU and GPU</a:t>
            </a:r>
          </a:p>
          <a:p>
            <a:r>
              <a:rPr lang="en-US" dirty="0"/>
              <a:t>Takeaways:</a:t>
            </a:r>
          </a:p>
          <a:p>
            <a:pPr lvl="1"/>
            <a:r>
              <a:rPr lang="en-US" dirty="0"/>
              <a:t>Workload characteristics for </a:t>
            </a:r>
            <a:r>
              <a:rPr lang="en-US" dirty="0">
                <a:solidFill>
                  <a:srgbClr val="0070C0"/>
                </a:solidFill>
              </a:rPr>
              <a:t>PIM suitability</a:t>
            </a:r>
          </a:p>
          <a:p>
            <a:pPr lvl="1"/>
            <a:r>
              <a:rPr lang="en-US" dirty="0">
                <a:solidFill>
                  <a:srgbClr val="00B050"/>
                </a:solidFill>
              </a:rPr>
              <a:t>Programming </a:t>
            </a:r>
            <a:r>
              <a:rPr lang="en-US" dirty="0"/>
              <a:t>recommendations</a:t>
            </a:r>
          </a:p>
          <a:p>
            <a:pPr lvl="1"/>
            <a:r>
              <a:rPr lang="en-US" dirty="0"/>
              <a:t>Suggestions and hints for </a:t>
            </a:r>
            <a:r>
              <a:rPr lang="en-US" dirty="0">
                <a:solidFill>
                  <a:srgbClr val="7030A0"/>
                </a:solidFill>
              </a:rPr>
              <a:t>hardware and architecture designers </a:t>
            </a:r>
            <a:r>
              <a:rPr lang="en-US" dirty="0"/>
              <a:t>of future PIM systems</a:t>
            </a:r>
          </a:p>
          <a:p>
            <a:pPr lvl="1"/>
            <a:r>
              <a:rPr lang="en-US" dirty="0">
                <a:solidFill>
                  <a:srgbClr val="002060"/>
                </a:solidFill>
              </a:rPr>
              <a:t>PrIM</a:t>
            </a:r>
            <a:r>
              <a:rPr lang="en-US" dirty="0"/>
              <a:t>: (a) programming samples, (b) evaluation and comparison of current and future PIM systems</a:t>
            </a:r>
          </a:p>
          <a:p>
            <a:pPr lvl="1"/>
            <a:endParaRPr lang="en-US" dirty="0"/>
          </a:p>
        </p:txBody>
      </p:sp>
    </p:spTree>
    <p:extLst>
      <p:ext uri="{BB962C8B-B14F-4D97-AF65-F5344CB8AC3E}">
        <p14:creationId xmlns:p14="http://schemas.microsoft.com/office/powerpoint/2010/main" val="36389089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7" name="Picture 6">
            <a:extLst>
              <a:ext uri="{FF2B5EF4-FFF2-40B4-BE49-F238E27FC236}">
                <a16:creationId xmlns:a16="http://schemas.microsoft.com/office/drawing/2014/main" id="{169FC009-0A42-9444-BC07-2ACD64DFBCD4}"/>
              </a:ext>
            </a:extLst>
          </p:cNvPr>
          <p:cNvPicPr>
            <a:picLocks noChangeAspect="1"/>
          </p:cNvPicPr>
          <p:nvPr/>
        </p:nvPicPr>
        <p:blipFill>
          <a:blip r:embed="rId3"/>
          <a:stretch>
            <a:fillRect/>
          </a:stretch>
        </p:blipFill>
        <p:spPr>
          <a:xfrm>
            <a:off x="0" y="2427942"/>
            <a:ext cx="9131300" cy="1930400"/>
          </a:xfrm>
          <a:prstGeom prst="rect">
            <a:avLst/>
          </a:prstGeom>
        </p:spPr>
      </p:pic>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https://arxiv.org/pdf/2105.03814.pdf</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5"/>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90284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835465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8DE1-2DFF-8F4D-9D07-1B5E24253D6E}"/>
              </a:ext>
            </a:extLst>
          </p:cNvPr>
          <p:cNvSpPr>
            <a:spLocks noGrp="1"/>
          </p:cNvSpPr>
          <p:nvPr>
            <p:ph type="title"/>
          </p:nvPr>
        </p:nvSpPr>
        <p:spPr/>
        <p:txBody>
          <a:bodyPr>
            <a:noAutofit/>
          </a:bodyPr>
          <a:lstStyle/>
          <a:p>
            <a:r>
              <a:rPr lang="en-US" sz="3200" dirty="0"/>
              <a:t>Observations, Recommendations, Takeaways</a:t>
            </a:r>
          </a:p>
        </p:txBody>
      </p:sp>
      <p:grpSp>
        <p:nvGrpSpPr>
          <p:cNvPr id="4" name="Group 3">
            <a:extLst>
              <a:ext uri="{FF2B5EF4-FFF2-40B4-BE49-F238E27FC236}">
                <a16:creationId xmlns:a16="http://schemas.microsoft.com/office/drawing/2014/main" id="{44A6A7D6-A66D-5442-B215-449631D9D656}"/>
              </a:ext>
            </a:extLst>
          </p:cNvPr>
          <p:cNvGrpSpPr/>
          <p:nvPr/>
        </p:nvGrpSpPr>
        <p:grpSpPr>
          <a:xfrm>
            <a:off x="300460" y="913670"/>
            <a:ext cx="4791692" cy="1960161"/>
            <a:chOff x="1630496" y="1483683"/>
            <a:chExt cx="6271846" cy="3483650"/>
          </a:xfrm>
        </p:grpSpPr>
        <p:grpSp>
          <p:nvGrpSpPr>
            <p:cNvPr id="7" name="Group 6">
              <a:extLst>
                <a:ext uri="{FF2B5EF4-FFF2-40B4-BE49-F238E27FC236}">
                  <a16:creationId xmlns:a16="http://schemas.microsoft.com/office/drawing/2014/main" id="{032956E0-8CDE-4B47-AF4F-DE0E5DD4B72D}"/>
                </a:ext>
              </a:extLst>
            </p:cNvPr>
            <p:cNvGrpSpPr/>
            <p:nvPr/>
          </p:nvGrpSpPr>
          <p:grpSpPr>
            <a:xfrm>
              <a:off x="1630496" y="1483683"/>
              <a:ext cx="6271845" cy="3483650"/>
              <a:chOff x="1652530" y="2170323"/>
              <a:chExt cx="5883007" cy="3483650"/>
            </a:xfrm>
          </p:grpSpPr>
          <p:sp>
            <p:nvSpPr>
              <p:cNvPr id="8" name="Rounded Rectangle 7">
                <a:extLst>
                  <a:ext uri="{FF2B5EF4-FFF2-40B4-BE49-F238E27FC236}">
                    <a16:creationId xmlns:a16="http://schemas.microsoft.com/office/drawing/2014/main" id="{230D3F85-BDA6-1944-9DD5-4C7692DF9C31}"/>
                  </a:ext>
                </a:extLst>
              </p:cNvPr>
              <p:cNvSpPr/>
              <p:nvPr/>
            </p:nvSpPr>
            <p:spPr>
              <a:xfrm>
                <a:off x="1652530" y="2170323"/>
                <a:ext cx="5883007" cy="3483650"/>
              </a:xfrm>
              <a:prstGeom prst="roundRect">
                <a:avLst>
                  <a:gd name="adj" fmla="val 7357"/>
                </a:avLst>
              </a:prstGeom>
              <a:solidFill>
                <a:srgbClr val="F3FCF3"/>
              </a:solidFill>
              <a:ln w="44450">
                <a:solidFill>
                  <a:srgbClr val="009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ound Same Side Corner Rectangle 8">
                <a:extLst>
                  <a:ext uri="{FF2B5EF4-FFF2-40B4-BE49-F238E27FC236}">
                    <a16:creationId xmlns:a16="http://schemas.microsoft.com/office/drawing/2014/main" id="{36AC87D9-2689-F149-9CF6-7C3DA9DCC1F2}"/>
                  </a:ext>
                </a:extLst>
              </p:cNvPr>
              <p:cNvSpPr/>
              <p:nvPr/>
            </p:nvSpPr>
            <p:spPr>
              <a:xfrm>
                <a:off x="1652530" y="2179287"/>
                <a:ext cx="5883007" cy="575821"/>
              </a:xfrm>
              <a:prstGeom prst="round2SameRect">
                <a:avLst>
                  <a:gd name="adj1" fmla="val 33688"/>
                  <a:gd name="adj2" fmla="val 0"/>
                </a:avLst>
              </a:prstGeom>
              <a:solidFill>
                <a:srgbClr val="009901"/>
              </a:solidFill>
              <a:ln>
                <a:solidFill>
                  <a:srgbClr val="009901"/>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GENERAL PROGRAMMING RECOMMENDATIONS</a:t>
                </a:r>
              </a:p>
            </p:txBody>
          </p:sp>
        </p:grpSp>
        <p:sp>
          <p:nvSpPr>
            <p:cNvPr id="10" name="TextBox 9">
              <a:extLst>
                <a:ext uri="{FF2B5EF4-FFF2-40B4-BE49-F238E27FC236}">
                  <a16:creationId xmlns:a16="http://schemas.microsoft.com/office/drawing/2014/main" id="{99974F1D-0403-9F4B-8942-DD2EADB81DC6}"/>
                </a:ext>
              </a:extLst>
            </p:cNvPr>
            <p:cNvSpPr txBox="1"/>
            <p:nvPr/>
          </p:nvSpPr>
          <p:spPr>
            <a:xfrm>
              <a:off x="1630496" y="2043988"/>
              <a:ext cx="6271846" cy="2578748"/>
            </a:xfrm>
            <a:prstGeom prst="rect">
              <a:avLst/>
            </a:prstGeom>
            <a:noFill/>
          </p:spPr>
          <p:txBody>
            <a:bodyPr wrap="square" lIns="180000"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Execute on the </a:t>
              </a: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Processing Units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DPUs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portions of parallel code</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that are as long as possible.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Split the workload into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independent data blocks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which the DPUs operate on independently.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Use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many working DPUs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system as possible.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Launch at least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 </a:t>
              </a:r>
              <a:r>
                <a:rPr kumimoji="0" lang="en-US" sz="14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tasklets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 software threads)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per DPU. </a:t>
              </a:r>
            </a:p>
          </p:txBody>
        </p:sp>
      </p:grpSp>
      <p:grpSp>
        <p:nvGrpSpPr>
          <p:cNvPr id="11" name="Group 10">
            <a:extLst>
              <a:ext uri="{FF2B5EF4-FFF2-40B4-BE49-F238E27FC236}">
                <a16:creationId xmlns:a16="http://schemas.microsoft.com/office/drawing/2014/main" id="{74E5E813-C8D6-6043-B396-B074EA615142}"/>
              </a:ext>
            </a:extLst>
          </p:cNvPr>
          <p:cNvGrpSpPr/>
          <p:nvPr/>
        </p:nvGrpSpPr>
        <p:grpSpPr>
          <a:xfrm>
            <a:off x="3574543" y="3036080"/>
            <a:ext cx="5272574" cy="1071018"/>
            <a:chOff x="4546948" y="1816269"/>
            <a:chExt cx="4478145" cy="2328073"/>
          </a:xfrm>
        </p:grpSpPr>
        <p:sp>
          <p:nvSpPr>
            <p:cNvPr id="12" name="Rounded Rectangle 11">
              <a:extLst>
                <a:ext uri="{FF2B5EF4-FFF2-40B4-BE49-F238E27FC236}">
                  <a16:creationId xmlns:a16="http://schemas.microsoft.com/office/drawing/2014/main" id="{500F5691-C71C-E14A-9B16-3F6393F2A21F}"/>
                </a:ext>
              </a:extLst>
            </p:cNvPr>
            <p:cNvSpPr/>
            <p:nvPr/>
          </p:nvSpPr>
          <p:spPr>
            <a:xfrm>
              <a:off x="4546948" y="1816275"/>
              <a:ext cx="4472353" cy="2328067"/>
            </a:xfrm>
            <a:prstGeom prst="roundRect">
              <a:avLst>
                <a:gd name="adj" fmla="val 9070"/>
              </a:avLst>
            </a:prstGeom>
            <a:solidFill>
              <a:srgbClr val="F2F9F3"/>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D1C95A56-ADE7-AF40-BCD9-73E46003A275}"/>
                </a:ext>
              </a:extLst>
            </p:cNvPr>
            <p:cNvSpPr/>
            <p:nvPr/>
          </p:nvSpPr>
          <p:spPr>
            <a:xfrm>
              <a:off x="4546948" y="1816269"/>
              <a:ext cx="4472353" cy="704279"/>
            </a:xfrm>
            <a:prstGeom prst="round2SameRect">
              <a:avLst>
                <a:gd name="adj1" fmla="val 30308"/>
                <a:gd name="adj2" fmla="val 0"/>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PROGRAMMING RECOMMENDATION 1</a:t>
              </a:r>
            </a:p>
          </p:txBody>
        </p:sp>
        <p:sp>
          <p:nvSpPr>
            <p:cNvPr id="14" name="TextBox 13">
              <a:extLst>
                <a:ext uri="{FF2B5EF4-FFF2-40B4-BE49-F238E27FC236}">
                  <a16:creationId xmlns:a16="http://schemas.microsoft.com/office/drawing/2014/main" id="{6366FC7B-64B6-C248-A3F9-0C6391878FBE}"/>
                </a:ext>
              </a:extLst>
            </p:cNvPr>
            <p:cNvSpPr txBox="1"/>
            <p:nvPr/>
          </p:nvSpPr>
          <p:spPr>
            <a:xfrm>
              <a:off x="4552740" y="2504280"/>
              <a:ext cx="4472353" cy="1605635"/>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data movement between the DPU’s MRAM bank and the WRAM,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use large DMA transfer sizes when all the accessed data is going to be used</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grpSp>
      <p:grpSp>
        <p:nvGrpSpPr>
          <p:cNvPr id="15" name="Group 14">
            <a:extLst>
              <a:ext uri="{FF2B5EF4-FFF2-40B4-BE49-F238E27FC236}">
                <a16:creationId xmlns:a16="http://schemas.microsoft.com/office/drawing/2014/main" id="{E5597EDD-AF99-C74B-957D-3E0D3904C88E}"/>
              </a:ext>
            </a:extLst>
          </p:cNvPr>
          <p:cNvGrpSpPr/>
          <p:nvPr/>
        </p:nvGrpSpPr>
        <p:grpSpPr>
          <a:xfrm>
            <a:off x="300460" y="4255262"/>
            <a:ext cx="3384611" cy="1528185"/>
            <a:chOff x="1643281" y="4361976"/>
            <a:chExt cx="6864225" cy="1707130"/>
          </a:xfrm>
        </p:grpSpPr>
        <p:sp>
          <p:nvSpPr>
            <p:cNvPr id="16" name="Rounded Rectangle 15">
              <a:extLst>
                <a:ext uri="{FF2B5EF4-FFF2-40B4-BE49-F238E27FC236}">
                  <a16:creationId xmlns:a16="http://schemas.microsoft.com/office/drawing/2014/main" id="{336B5677-DF2E-FE45-AA85-DB283C5C0122}"/>
                </a:ext>
              </a:extLst>
            </p:cNvPr>
            <p:cNvSpPr/>
            <p:nvPr/>
          </p:nvSpPr>
          <p:spPr>
            <a:xfrm>
              <a:off x="1643281" y="4361977"/>
              <a:ext cx="6864225" cy="170712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Same Side Corner Rectangle 16">
              <a:extLst>
                <a:ext uri="{FF2B5EF4-FFF2-40B4-BE49-F238E27FC236}">
                  <a16:creationId xmlns:a16="http://schemas.microsoft.com/office/drawing/2014/main" id="{5F25360B-332A-B849-82FD-C665D784F041}"/>
                </a:ext>
              </a:extLst>
            </p:cNvPr>
            <p:cNvSpPr/>
            <p:nvPr/>
          </p:nvSpPr>
          <p:spPr>
            <a:xfrm>
              <a:off x="1643281" y="4361976"/>
              <a:ext cx="6864225" cy="361939"/>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OBSERVATION 7</a:t>
              </a:r>
            </a:p>
          </p:txBody>
        </p:sp>
        <p:sp>
          <p:nvSpPr>
            <p:cNvPr id="18" name="TextBox 17">
              <a:extLst>
                <a:ext uri="{FF2B5EF4-FFF2-40B4-BE49-F238E27FC236}">
                  <a16:creationId xmlns:a16="http://schemas.microsoft.com/office/drawing/2014/main" id="{801A2A50-C25A-674F-8085-8824E02AE17B}"/>
                </a:ext>
              </a:extLst>
            </p:cNvPr>
            <p:cNvSpPr txBox="1"/>
            <p:nvPr/>
          </p:nvSpPr>
          <p:spPr>
            <a:xfrm>
              <a:off x="1643281" y="4731882"/>
              <a:ext cx="6864225" cy="1169551"/>
            </a:xfrm>
            <a:prstGeom prst="rect">
              <a:avLst/>
            </a:prstGeom>
            <a:noFill/>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Larger CPU-DPU and DPU-CPU transfers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the host main memory and the DRAM Processing Unit’s Main memory (MRAM) banks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result in higher sustained bandwidth</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grpSp>
      <p:grpSp>
        <p:nvGrpSpPr>
          <p:cNvPr id="24" name="Group 23">
            <a:extLst>
              <a:ext uri="{FF2B5EF4-FFF2-40B4-BE49-F238E27FC236}">
                <a16:creationId xmlns:a16="http://schemas.microsoft.com/office/drawing/2014/main" id="{EED33620-5C64-2549-B884-8B2B16CAE0BD}"/>
              </a:ext>
            </a:extLst>
          </p:cNvPr>
          <p:cNvGrpSpPr/>
          <p:nvPr/>
        </p:nvGrpSpPr>
        <p:grpSpPr>
          <a:xfrm>
            <a:off x="3883231" y="5299876"/>
            <a:ext cx="4960476" cy="1071018"/>
            <a:chOff x="4546948" y="1816269"/>
            <a:chExt cx="4478145" cy="2328073"/>
          </a:xfrm>
        </p:grpSpPr>
        <p:sp>
          <p:nvSpPr>
            <p:cNvPr id="25" name="Rounded Rectangle 24">
              <a:extLst>
                <a:ext uri="{FF2B5EF4-FFF2-40B4-BE49-F238E27FC236}">
                  <a16:creationId xmlns:a16="http://schemas.microsoft.com/office/drawing/2014/main" id="{2FB0880E-31A3-9A43-948E-4959436BC3F0}"/>
                </a:ext>
              </a:extLst>
            </p:cNvPr>
            <p:cNvSpPr/>
            <p:nvPr/>
          </p:nvSpPr>
          <p:spPr>
            <a:xfrm>
              <a:off x="4546948" y="1816275"/>
              <a:ext cx="4472353" cy="2328067"/>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26" name="Round Same Side Corner Rectangle 25">
              <a:extLst>
                <a:ext uri="{FF2B5EF4-FFF2-40B4-BE49-F238E27FC236}">
                  <a16:creationId xmlns:a16="http://schemas.microsoft.com/office/drawing/2014/main" id="{5FB3EDB7-8409-3A4E-A7C7-48668EC08BA0}"/>
                </a:ext>
              </a:extLst>
            </p:cNvPr>
            <p:cNvSpPr/>
            <p:nvPr/>
          </p:nvSpPr>
          <p:spPr>
            <a:xfrm>
              <a:off x="4546948" y="1816269"/>
              <a:ext cx="4472353" cy="704279"/>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1</a:t>
              </a:r>
            </a:p>
          </p:txBody>
        </p:sp>
        <p:sp>
          <p:nvSpPr>
            <p:cNvPr id="27" name="TextBox 26">
              <a:extLst>
                <a:ext uri="{FF2B5EF4-FFF2-40B4-BE49-F238E27FC236}">
                  <a16:creationId xmlns:a16="http://schemas.microsoft.com/office/drawing/2014/main" id="{4FDD7673-D23A-5F41-85EC-946E24CDAEBF}"/>
                </a:ext>
              </a:extLst>
            </p:cNvPr>
            <p:cNvSpPr txBox="1"/>
            <p:nvPr/>
          </p:nvSpPr>
          <p:spPr>
            <a:xfrm>
              <a:off x="4552740" y="2504280"/>
              <a:ext cx="4472353" cy="1605635"/>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UPMEM PIM architecture is fundamentally compute bound.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a result,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suitable work- loads are memory-bound.</a:t>
              </a:r>
            </a:p>
          </p:txBody>
        </p:sp>
      </p:grpSp>
    </p:spTree>
    <p:extLst>
      <p:ext uri="{BB962C8B-B14F-4D97-AF65-F5344CB8AC3E}">
        <p14:creationId xmlns:p14="http://schemas.microsoft.com/office/powerpoint/2010/main" val="34740312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0FC8F8C-F225-FE40-929B-6BE810F50236}"/>
              </a:ext>
            </a:extLst>
          </p:cNvPr>
          <p:cNvSpPr/>
          <p:nvPr/>
        </p:nvSpPr>
        <p:spPr>
          <a:xfrm>
            <a:off x="178200" y="962993"/>
            <a:ext cx="8787600" cy="879899"/>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8" name="Rounded Rectangle 7">
            <a:extLst>
              <a:ext uri="{FF2B5EF4-FFF2-40B4-BE49-F238E27FC236}">
                <a16:creationId xmlns:a16="http://schemas.microsoft.com/office/drawing/2014/main" id="{D5C37658-4131-E946-8974-08804F7EB72D}"/>
              </a:ext>
            </a:extLst>
          </p:cNvPr>
          <p:cNvSpPr/>
          <p:nvPr/>
        </p:nvSpPr>
        <p:spPr>
          <a:xfrm>
            <a:off x="169011" y="5110170"/>
            <a:ext cx="8787600" cy="833431"/>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2" name="Title 1">
            <a:extLst>
              <a:ext uri="{FF2B5EF4-FFF2-40B4-BE49-F238E27FC236}">
                <a16:creationId xmlns:a16="http://schemas.microsoft.com/office/drawing/2014/main" id="{01C5DF2A-A3FA-4545-BAC8-AD5AC1F2A3D0}"/>
              </a:ext>
            </a:extLst>
          </p:cNvPr>
          <p:cNvSpPr>
            <a:spLocks noGrp="1"/>
          </p:cNvSpPr>
          <p:nvPr>
            <p:ph type="title"/>
          </p:nvPr>
        </p:nvSpPr>
        <p:spPr/>
        <p:txBody>
          <a:bodyPr>
            <a:normAutofit fontScale="90000"/>
          </a:bodyPr>
          <a:lstStyle/>
          <a:p>
            <a:r>
              <a:rPr lang="en-US" dirty="0"/>
              <a:t>Outline</a:t>
            </a:r>
          </a:p>
        </p:txBody>
      </p:sp>
      <p:sp>
        <p:nvSpPr>
          <p:cNvPr id="5" name="Rounded Rectangle 4">
            <a:extLst>
              <a:ext uri="{FF2B5EF4-FFF2-40B4-BE49-F238E27FC236}">
                <a16:creationId xmlns:a16="http://schemas.microsoft.com/office/drawing/2014/main" id="{DCCE1C4D-C9D5-1D4C-8363-9BBEDA24D389}"/>
              </a:ext>
            </a:extLst>
          </p:cNvPr>
          <p:cNvSpPr/>
          <p:nvPr/>
        </p:nvSpPr>
        <p:spPr>
          <a:xfrm>
            <a:off x="178200" y="1892890"/>
            <a:ext cx="8787600" cy="1386667"/>
          </a:xfrm>
          <a:prstGeom prst="roundRect">
            <a:avLst>
              <a:gd name="adj" fmla="val 8371"/>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6" name="Rounded Rectangle 5">
            <a:extLst>
              <a:ext uri="{FF2B5EF4-FFF2-40B4-BE49-F238E27FC236}">
                <a16:creationId xmlns:a16="http://schemas.microsoft.com/office/drawing/2014/main" id="{521F8A93-C07C-1240-AED5-10923C44BCFE}"/>
              </a:ext>
            </a:extLst>
          </p:cNvPr>
          <p:cNvSpPr/>
          <p:nvPr/>
        </p:nvSpPr>
        <p:spPr>
          <a:xfrm>
            <a:off x="169011" y="3329570"/>
            <a:ext cx="8787600" cy="853529"/>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7" name="Rounded Rectangle 6">
            <a:extLst>
              <a:ext uri="{FF2B5EF4-FFF2-40B4-BE49-F238E27FC236}">
                <a16:creationId xmlns:a16="http://schemas.microsoft.com/office/drawing/2014/main" id="{5E22266B-AA24-2448-BB56-26D05F18BC4C}"/>
              </a:ext>
            </a:extLst>
          </p:cNvPr>
          <p:cNvSpPr/>
          <p:nvPr/>
        </p:nvSpPr>
        <p:spPr>
          <a:xfrm>
            <a:off x="178200" y="4235006"/>
            <a:ext cx="8787600" cy="830054"/>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11" name="Rounded Rectangle 10">
            <a:extLst>
              <a:ext uri="{FF2B5EF4-FFF2-40B4-BE49-F238E27FC236}">
                <a16:creationId xmlns:a16="http://schemas.microsoft.com/office/drawing/2014/main" id="{5DE4621E-DA1E-D141-A039-8C7109996C07}"/>
              </a:ext>
            </a:extLst>
          </p:cNvPr>
          <p:cNvSpPr/>
          <p:nvPr/>
        </p:nvSpPr>
        <p:spPr>
          <a:xfrm>
            <a:off x="169011" y="5988712"/>
            <a:ext cx="8787600" cy="360000"/>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9" name="Rounded Rectangle 8">
            <a:extLst>
              <a:ext uri="{FF2B5EF4-FFF2-40B4-BE49-F238E27FC236}">
                <a16:creationId xmlns:a16="http://schemas.microsoft.com/office/drawing/2014/main" id="{1AD3230B-7F39-9340-9A98-02535843F9D1}"/>
              </a:ext>
            </a:extLst>
          </p:cNvPr>
          <p:cNvSpPr/>
          <p:nvPr/>
        </p:nvSpPr>
        <p:spPr>
          <a:xfrm>
            <a:off x="169011" y="5990175"/>
            <a:ext cx="8787600" cy="358537"/>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13" name="Content Placeholder 2">
            <a:extLst>
              <a:ext uri="{FF2B5EF4-FFF2-40B4-BE49-F238E27FC236}">
                <a16:creationId xmlns:a16="http://schemas.microsoft.com/office/drawing/2014/main" id="{BE52B8E0-367F-B447-B19F-0CD1C9857F05}"/>
              </a:ext>
            </a:extLst>
          </p:cNvPr>
          <p:cNvSpPr>
            <a:spLocks noGrp="1"/>
          </p:cNvSpPr>
          <p:nvPr>
            <p:ph idx="1"/>
          </p:nvPr>
        </p:nvSpPr>
        <p:spPr>
          <a:xfrm>
            <a:off x="169011" y="1004040"/>
            <a:ext cx="8894602" cy="5369625"/>
          </a:xfrm>
        </p:spPr>
        <p:txBody>
          <a:bodyPr>
            <a:normAutofit fontScale="77500" lnSpcReduction="20000"/>
          </a:bodyPr>
          <a:lstStyle/>
          <a:p>
            <a:r>
              <a:rPr lang="en-US" dirty="0"/>
              <a:t>Introduction</a:t>
            </a:r>
          </a:p>
          <a:p>
            <a:pPr lvl="1"/>
            <a:r>
              <a:rPr lang="en-US" dirty="0"/>
              <a:t>Accelerator Model</a:t>
            </a:r>
          </a:p>
          <a:p>
            <a:pPr lvl="1"/>
            <a:r>
              <a:rPr lang="en-US" dirty="0"/>
              <a:t>UPMEM-based PIM System Overview</a:t>
            </a:r>
          </a:p>
          <a:p>
            <a:r>
              <a:rPr lang="en-US" dirty="0"/>
              <a:t>UPMEM PIM Programming</a:t>
            </a:r>
          </a:p>
          <a:p>
            <a:pPr lvl="1"/>
            <a:r>
              <a:rPr lang="en-US" dirty="0"/>
              <a:t>Vector Addition</a:t>
            </a:r>
          </a:p>
          <a:p>
            <a:pPr lvl="1"/>
            <a:r>
              <a:rPr lang="en-US" dirty="0"/>
              <a:t>CPU-DPU Data Transfers</a:t>
            </a:r>
          </a:p>
          <a:p>
            <a:pPr lvl="1"/>
            <a:r>
              <a:rPr lang="en-US" dirty="0"/>
              <a:t>Inter-DPU Communication</a:t>
            </a:r>
          </a:p>
          <a:p>
            <a:pPr lvl="1"/>
            <a:r>
              <a:rPr lang="en-US" dirty="0"/>
              <a:t>CPU-DPU/DPU-CPU Transfer Bandwidth</a:t>
            </a:r>
          </a:p>
          <a:p>
            <a:r>
              <a:rPr lang="en-US" dirty="0"/>
              <a:t>DRAM Processing Unit</a:t>
            </a:r>
          </a:p>
          <a:p>
            <a:pPr lvl="1"/>
            <a:r>
              <a:rPr lang="en-US" dirty="0"/>
              <a:t>Arithmetic Throughput</a:t>
            </a:r>
          </a:p>
          <a:p>
            <a:pPr lvl="1"/>
            <a:r>
              <a:rPr lang="en-US" dirty="0"/>
              <a:t>WRAM and MRAM Bandwidth</a:t>
            </a:r>
          </a:p>
          <a:p>
            <a:r>
              <a:rPr lang="en-US" dirty="0"/>
              <a:t>PrIM Benchmarks</a:t>
            </a:r>
          </a:p>
          <a:p>
            <a:pPr lvl="1"/>
            <a:r>
              <a:rPr lang="en-US" dirty="0"/>
              <a:t>Roofline Model</a:t>
            </a:r>
          </a:p>
          <a:p>
            <a:pPr lvl="1"/>
            <a:r>
              <a:rPr lang="en-US" dirty="0"/>
              <a:t>Benchmark Diversity</a:t>
            </a:r>
          </a:p>
          <a:p>
            <a:r>
              <a:rPr lang="en-US" dirty="0"/>
              <a:t>Evaluation</a:t>
            </a:r>
          </a:p>
          <a:p>
            <a:pPr lvl="1"/>
            <a:r>
              <a:rPr lang="en-US" dirty="0"/>
              <a:t>Strong and Weak Scaling</a:t>
            </a:r>
          </a:p>
          <a:p>
            <a:pPr lvl="1"/>
            <a:r>
              <a:rPr lang="en-US" dirty="0"/>
              <a:t>Comparison to CPU and GPU</a:t>
            </a:r>
          </a:p>
          <a:p>
            <a:r>
              <a:rPr lang="en-US" dirty="0"/>
              <a:t>Key Takeaways</a:t>
            </a:r>
          </a:p>
        </p:txBody>
      </p:sp>
    </p:spTree>
    <p:extLst>
      <p:ext uri="{BB962C8B-B14F-4D97-AF65-F5344CB8AC3E}">
        <p14:creationId xmlns:p14="http://schemas.microsoft.com/office/powerpoint/2010/main" val="8713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5" presetClass="emph" presetSubtype="0" nodeType="withEffect">
                                  <p:stCondLst>
                                    <p:cond delay="0"/>
                                  </p:stCondLst>
                                  <p:iterate type="lt">
                                    <p:tmAbs val="25"/>
                                  </p:iterate>
                                  <p:childTnLst>
                                    <p:set>
                                      <p:cBhvr override="childStyle">
                                        <p:cTn id="8" dur="indefinite"/>
                                        <p:tgtEl>
                                          <p:spTgt spid="13">
                                            <p:txEl>
                                              <p:pRg st="17" end="1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1</a:t>
            </a:r>
          </a:p>
        </p:txBody>
      </p:sp>
      <p:graphicFrame>
        <p:nvGraphicFramePr>
          <p:cNvPr id="11" name="Chart 10">
            <a:extLst>
              <a:ext uri="{FF2B5EF4-FFF2-40B4-BE49-F238E27FC236}">
                <a16:creationId xmlns:a16="http://schemas.microsoft.com/office/drawing/2014/main" id="{959BB4B7-D308-A343-86BB-DEF6AAC24243}"/>
              </a:ext>
            </a:extLst>
          </p:cNvPr>
          <p:cNvGraphicFramePr>
            <a:graphicFrameLocks noChangeAspect="1"/>
          </p:cNvGraphicFramePr>
          <p:nvPr/>
        </p:nvGraphicFramePr>
        <p:xfrm>
          <a:off x="252136" y="1172483"/>
          <a:ext cx="4680000" cy="2794979"/>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a:extLst>
              <a:ext uri="{FF2B5EF4-FFF2-40B4-BE49-F238E27FC236}">
                <a16:creationId xmlns:a16="http://schemas.microsoft.com/office/drawing/2014/main" id="{EED77566-CAFF-0D40-9517-F4F799C2325B}"/>
              </a:ext>
            </a:extLst>
          </p:cNvPr>
          <p:cNvGrpSpPr/>
          <p:nvPr/>
        </p:nvGrpSpPr>
        <p:grpSpPr>
          <a:xfrm>
            <a:off x="925804" y="1172483"/>
            <a:ext cx="2484000" cy="1999152"/>
            <a:chOff x="842679" y="887483"/>
            <a:chExt cx="2484000" cy="1999152"/>
          </a:xfrm>
        </p:grpSpPr>
        <p:sp>
          <p:nvSpPr>
            <p:cNvPr id="13" name="Right Triangle 12">
              <a:extLst>
                <a:ext uri="{FF2B5EF4-FFF2-40B4-BE49-F238E27FC236}">
                  <a16:creationId xmlns:a16="http://schemas.microsoft.com/office/drawing/2014/main" id="{39F54316-3400-BE47-91D0-5BF8A2AF3573}"/>
                </a:ext>
              </a:extLst>
            </p:cNvPr>
            <p:cNvSpPr/>
            <p:nvPr/>
          </p:nvSpPr>
          <p:spPr>
            <a:xfrm flipH="1">
              <a:off x="842679" y="887483"/>
              <a:ext cx="2484000" cy="1999152"/>
            </a:xfrm>
            <a:prstGeom prst="rtTriangle">
              <a:avLst/>
            </a:prstGeom>
            <a:solidFill>
              <a:srgbClr val="FF26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A7FDA02-7327-B546-9210-4967490D3EDA}"/>
                </a:ext>
              </a:extLst>
            </p:cNvPr>
            <p:cNvSpPr txBox="1"/>
            <p:nvPr/>
          </p:nvSpPr>
          <p:spPr>
            <a:xfrm>
              <a:off x="1691936" y="2160494"/>
              <a:ext cx="144116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Memory-bound region</a:t>
              </a:r>
            </a:p>
          </p:txBody>
        </p:sp>
      </p:grpSp>
      <p:grpSp>
        <p:nvGrpSpPr>
          <p:cNvPr id="15" name="Group 14">
            <a:extLst>
              <a:ext uri="{FF2B5EF4-FFF2-40B4-BE49-F238E27FC236}">
                <a16:creationId xmlns:a16="http://schemas.microsoft.com/office/drawing/2014/main" id="{77D4D2BF-C849-4E45-9193-07B0974758A9}"/>
              </a:ext>
            </a:extLst>
          </p:cNvPr>
          <p:cNvGrpSpPr/>
          <p:nvPr/>
        </p:nvGrpSpPr>
        <p:grpSpPr>
          <a:xfrm>
            <a:off x="3155624" y="1172483"/>
            <a:ext cx="1819835" cy="1999152"/>
            <a:chOff x="3072499" y="887483"/>
            <a:chExt cx="1819835" cy="1999152"/>
          </a:xfrm>
        </p:grpSpPr>
        <p:sp>
          <p:nvSpPr>
            <p:cNvPr id="16" name="Rectangle 15">
              <a:extLst>
                <a:ext uri="{FF2B5EF4-FFF2-40B4-BE49-F238E27FC236}">
                  <a16:creationId xmlns:a16="http://schemas.microsoft.com/office/drawing/2014/main" id="{52CB3CFB-184D-CA49-B103-8255F9C8EFE1}"/>
                </a:ext>
              </a:extLst>
            </p:cNvPr>
            <p:cNvSpPr/>
            <p:nvPr/>
          </p:nvSpPr>
          <p:spPr>
            <a:xfrm>
              <a:off x="3371849" y="887483"/>
              <a:ext cx="1224000" cy="1999152"/>
            </a:xfrm>
            <a:prstGeom prst="rect">
              <a:avLst/>
            </a:prstGeom>
            <a:solidFill>
              <a:srgbClr val="00B0F0">
                <a:alpha val="2509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9AC1BB2-D09D-D043-9330-2E346F10189A}"/>
                </a:ext>
              </a:extLst>
            </p:cNvPr>
            <p:cNvSpPr txBox="1"/>
            <p:nvPr/>
          </p:nvSpPr>
          <p:spPr>
            <a:xfrm>
              <a:off x="3072499" y="2160494"/>
              <a:ext cx="18198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2060"/>
                  </a:solidFill>
                  <a:effectLst/>
                  <a:uLnTx/>
                  <a:uFillTx/>
                  <a:latin typeface="Calibri" panose="020F0502020204030204"/>
                  <a:ea typeface="+mn-ea"/>
                  <a:cs typeface="+mn-cs"/>
                </a:rPr>
                <a:t>Compute-bound region</a:t>
              </a:r>
            </a:p>
          </p:txBody>
        </p:sp>
      </p:grpSp>
      <p:sp>
        <p:nvSpPr>
          <p:cNvPr id="21" name="Rounded Rectangle 20">
            <a:extLst>
              <a:ext uri="{FF2B5EF4-FFF2-40B4-BE49-F238E27FC236}">
                <a16:creationId xmlns:a16="http://schemas.microsoft.com/office/drawing/2014/main" id="{0162ED09-6690-754B-9E64-C17091975622}"/>
              </a:ext>
            </a:extLst>
          </p:cNvPr>
          <p:cNvSpPr/>
          <p:nvPr/>
        </p:nvSpPr>
        <p:spPr>
          <a:xfrm>
            <a:off x="5247860" y="1172483"/>
            <a:ext cx="3392169" cy="2365605"/>
          </a:xfrm>
          <a:prstGeom prst="roundRect">
            <a:avLst/>
          </a:prstGeom>
          <a:solidFill>
            <a:schemeClr val="accent5">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The throughput saturation point is as low as ¼ OP/B,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i.e., </a:t>
            </a:r>
            <a:r>
              <a:rPr kumimoji="0" lang="en-US" sz="22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1 integer addition per every 32-bit element </a:t>
            </a: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fetched</a:t>
            </a:r>
          </a:p>
        </p:txBody>
      </p:sp>
      <p:sp>
        <p:nvSpPr>
          <p:cNvPr id="23" name="Rounded Rectangle 22">
            <a:extLst>
              <a:ext uri="{FF2B5EF4-FFF2-40B4-BE49-F238E27FC236}">
                <a16:creationId xmlns:a16="http://schemas.microsoft.com/office/drawing/2014/main" id="{50EB9356-6B63-CE48-9614-A37E15880C50}"/>
              </a:ext>
            </a:extLst>
          </p:cNvPr>
          <p:cNvSpPr/>
          <p:nvPr/>
        </p:nvSpPr>
        <p:spPr>
          <a:xfrm>
            <a:off x="700200" y="4590270"/>
            <a:ext cx="7733584" cy="1130415"/>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24" name="Round Same Side Corner Rectangle 23">
            <a:extLst>
              <a:ext uri="{FF2B5EF4-FFF2-40B4-BE49-F238E27FC236}">
                <a16:creationId xmlns:a16="http://schemas.microsoft.com/office/drawing/2014/main" id="{9BA37741-816E-554A-BC80-B489AA341C30}"/>
              </a:ext>
            </a:extLst>
          </p:cNvPr>
          <p:cNvSpPr/>
          <p:nvPr/>
        </p:nvSpPr>
        <p:spPr>
          <a:xfrm>
            <a:off x="700200" y="4590267"/>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1</a:t>
            </a:r>
          </a:p>
        </p:txBody>
      </p:sp>
      <p:sp>
        <p:nvSpPr>
          <p:cNvPr id="25" name="TextBox 24">
            <a:extLst>
              <a:ext uri="{FF2B5EF4-FFF2-40B4-BE49-F238E27FC236}">
                <a16:creationId xmlns:a16="http://schemas.microsoft.com/office/drawing/2014/main" id="{18746EAB-FF17-3E42-8BF7-565BF59B1C19}"/>
              </a:ext>
            </a:extLst>
          </p:cNvPr>
          <p:cNvSpPr txBox="1"/>
          <p:nvPr/>
        </p:nvSpPr>
        <p:spPr>
          <a:xfrm>
            <a:off x="710216" y="5012799"/>
            <a:ext cx="7733584" cy="707886"/>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UPMEM PIM architecture is fundamentally compute bound.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a result,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suitable workloads are memory-bound.</a:t>
            </a:r>
          </a:p>
        </p:txBody>
      </p:sp>
    </p:spTree>
    <p:extLst>
      <p:ext uri="{BB962C8B-B14F-4D97-AF65-F5344CB8AC3E}">
        <p14:creationId xmlns:p14="http://schemas.microsoft.com/office/powerpoint/2010/main" val="35917788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2</a:t>
            </a:r>
          </a:p>
        </p:txBody>
      </p:sp>
      <p:graphicFrame>
        <p:nvGraphicFramePr>
          <p:cNvPr id="11" name="Chart 10">
            <a:extLst>
              <a:ext uri="{FF2B5EF4-FFF2-40B4-BE49-F238E27FC236}">
                <a16:creationId xmlns:a16="http://schemas.microsoft.com/office/drawing/2014/main" id="{129964FF-8838-AA42-9258-BD8354F30428}"/>
              </a:ext>
            </a:extLst>
          </p:cNvPr>
          <p:cNvGraphicFramePr>
            <a:graphicFrameLocks noChangeAspect="1"/>
          </p:cNvGraphicFramePr>
          <p:nvPr/>
        </p:nvGraphicFramePr>
        <p:xfrm>
          <a:off x="72000" y="913302"/>
          <a:ext cx="9000000" cy="38076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a:extLst>
              <a:ext uri="{FF2B5EF4-FFF2-40B4-BE49-F238E27FC236}">
                <a16:creationId xmlns:a16="http://schemas.microsoft.com/office/drawing/2014/main" id="{1A0466AB-D48B-B946-9216-CA80DEDD9699}"/>
              </a:ext>
            </a:extLst>
          </p:cNvPr>
          <p:cNvSpPr/>
          <p:nvPr/>
        </p:nvSpPr>
        <p:spPr>
          <a:xfrm>
            <a:off x="700200" y="4815559"/>
            <a:ext cx="7733584" cy="1438192"/>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C54532F2-4500-5440-9AB6-1DCBD691C46C}"/>
              </a:ext>
            </a:extLst>
          </p:cNvPr>
          <p:cNvSpPr/>
          <p:nvPr/>
        </p:nvSpPr>
        <p:spPr>
          <a:xfrm>
            <a:off x="700200" y="4815556"/>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2</a:t>
            </a:r>
          </a:p>
        </p:txBody>
      </p:sp>
      <p:sp>
        <p:nvSpPr>
          <p:cNvPr id="14" name="TextBox 13">
            <a:extLst>
              <a:ext uri="{FF2B5EF4-FFF2-40B4-BE49-F238E27FC236}">
                <a16:creationId xmlns:a16="http://schemas.microsoft.com/office/drawing/2014/main" id="{340E3122-1510-E540-8497-0CFCEB1E25D7}"/>
              </a:ext>
            </a:extLst>
          </p:cNvPr>
          <p:cNvSpPr txBox="1"/>
          <p:nvPr/>
        </p:nvSpPr>
        <p:spPr>
          <a:xfrm>
            <a:off x="630703" y="5224836"/>
            <a:ext cx="7930201" cy="1015663"/>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well-suited workloads for the UPMEM PIM architecture use no arithmetic operations or use only simple operations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(e.g., bitwise operations and integer addition/subtraction). </a:t>
            </a:r>
          </a:p>
        </p:txBody>
      </p:sp>
      <p:sp>
        <p:nvSpPr>
          <p:cNvPr id="15" name="Rectangle 14">
            <a:extLst>
              <a:ext uri="{FF2B5EF4-FFF2-40B4-BE49-F238E27FC236}">
                <a16:creationId xmlns:a16="http://schemas.microsoft.com/office/drawing/2014/main" id="{71BF7BF4-E564-CC47-8F9A-21CA64555889}"/>
              </a:ext>
            </a:extLst>
          </p:cNvPr>
          <p:cNvSpPr/>
          <p:nvPr/>
        </p:nvSpPr>
        <p:spPr>
          <a:xfrm>
            <a:off x="1232452" y="1298713"/>
            <a:ext cx="3631095" cy="30347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0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3</a:t>
            </a:r>
          </a:p>
        </p:txBody>
      </p:sp>
      <p:graphicFrame>
        <p:nvGraphicFramePr>
          <p:cNvPr id="11" name="Chart 10">
            <a:extLst>
              <a:ext uri="{FF2B5EF4-FFF2-40B4-BE49-F238E27FC236}">
                <a16:creationId xmlns:a16="http://schemas.microsoft.com/office/drawing/2014/main" id="{129964FF-8838-AA42-9258-BD8354F30428}"/>
              </a:ext>
            </a:extLst>
          </p:cNvPr>
          <p:cNvGraphicFramePr>
            <a:graphicFrameLocks noChangeAspect="1"/>
          </p:cNvGraphicFramePr>
          <p:nvPr/>
        </p:nvGraphicFramePr>
        <p:xfrm>
          <a:off x="72000" y="913302"/>
          <a:ext cx="9000000" cy="38076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a:extLst>
              <a:ext uri="{FF2B5EF4-FFF2-40B4-BE49-F238E27FC236}">
                <a16:creationId xmlns:a16="http://schemas.microsoft.com/office/drawing/2014/main" id="{1A0466AB-D48B-B946-9216-CA80DEDD9699}"/>
              </a:ext>
            </a:extLst>
          </p:cNvPr>
          <p:cNvSpPr/>
          <p:nvPr/>
        </p:nvSpPr>
        <p:spPr>
          <a:xfrm>
            <a:off x="700200" y="4815559"/>
            <a:ext cx="7733584" cy="1438192"/>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C54532F2-4500-5440-9AB6-1DCBD691C46C}"/>
              </a:ext>
            </a:extLst>
          </p:cNvPr>
          <p:cNvSpPr/>
          <p:nvPr/>
        </p:nvSpPr>
        <p:spPr>
          <a:xfrm>
            <a:off x="700200" y="4815556"/>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3</a:t>
            </a:r>
          </a:p>
        </p:txBody>
      </p:sp>
      <p:sp>
        <p:nvSpPr>
          <p:cNvPr id="14" name="TextBox 13">
            <a:extLst>
              <a:ext uri="{FF2B5EF4-FFF2-40B4-BE49-F238E27FC236}">
                <a16:creationId xmlns:a16="http://schemas.microsoft.com/office/drawing/2014/main" id="{340E3122-1510-E540-8497-0CFCEB1E25D7}"/>
              </a:ext>
            </a:extLst>
          </p:cNvPr>
          <p:cNvSpPr txBox="1"/>
          <p:nvPr/>
        </p:nvSpPr>
        <p:spPr>
          <a:xfrm>
            <a:off x="700200" y="5224836"/>
            <a:ext cx="7733584" cy="1015663"/>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well-suited workloads for the UPMEM PIM architecture require little or no communication across DPUs (inter-DPU communication).  </a:t>
            </a:r>
          </a:p>
        </p:txBody>
      </p:sp>
      <p:sp>
        <p:nvSpPr>
          <p:cNvPr id="15" name="Rectangle 14">
            <a:extLst>
              <a:ext uri="{FF2B5EF4-FFF2-40B4-BE49-F238E27FC236}">
                <a16:creationId xmlns:a16="http://schemas.microsoft.com/office/drawing/2014/main" id="{71BF7BF4-E564-CC47-8F9A-21CA64555889}"/>
              </a:ext>
            </a:extLst>
          </p:cNvPr>
          <p:cNvSpPr/>
          <p:nvPr/>
        </p:nvSpPr>
        <p:spPr>
          <a:xfrm>
            <a:off x="1232452" y="1298713"/>
            <a:ext cx="3631095" cy="30347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34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4</a:t>
            </a:r>
          </a:p>
        </p:txBody>
      </p:sp>
      <p:sp>
        <p:nvSpPr>
          <p:cNvPr id="11" name="Rounded Rectangle 10">
            <a:extLst>
              <a:ext uri="{FF2B5EF4-FFF2-40B4-BE49-F238E27FC236}">
                <a16:creationId xmlns:a16="http://schemas.microsoft.com/office/drawing/2014/main" id="{BB3C4AA8-C8CD-064D-9979-C3650E7F070B}"/>
              </a:ext>
            </a:extLst>
          </p:cNvPr>
          <p:cNvSpPr/>
          <p:nvPr/>
        </p:nvSpPr>
        <p:spPr>
          <a:xfrm>
            <a:off x="766461" y="1648286"/>
            <a:ext cx="7733584" cy="3887152"/>
          </a:xfrm>
          <a:prstGeom prst="roundRect">
            <a:avLst>
              <a:gd name="adj" fmla="val 2252"/>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2" name="Round Same Side Corner Rectangle 11">
            <a:extLst>
              <a:ext uri="{FF2B5EF4-FFF2-40B4-BE49-F238E27FC236}">
                <a16:creationId xmlns:a16="http://schemas.microsoft.com/office/drawing/2014/main" id="{B93526BC-9435-E84F-B68B-2C60EEB365A4}"/>
              </a:ext>
            </a:extLst>
          </p:cNvPr>
          <p:cNvSpPr/>
          <p:nvPr/>
        </p:nvSpPr>
        <p:spPr>
          <a:xfrm>
            <a:off x="766461" y="1648283"/>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4</a:t>
            </a:r>
          </a:p>
        </p:txBody>
      </p:sp>
      <p:sp>
        <p:nvSpPr>
          <p:cNvPr id="13" name="TextBox 12">
            <a:extLst>
              <a:ext uri="{FF2B5EF4-FFF2-40B4-BE49-F238E27FC236}">
                <a16:creationId xmlns:a16="http://schemas.microsoft.com/office/drawing/2014/main" id="{4296DD57-61CF-F14F-A41B-75B4CACDC863}"/>
              </a:ext>
            </a:extLst>
          </p:cNvPr>
          <p:cNvSpPr txBox="1"/>
          <p:nvPr/>
        </p:nvSpPr>
        <p:spPr>
          <a:xfrm>
            <a:off x="766461" y="2057563"/>
            <a:ext cx="7733584" cy="3477875"/>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UPMEM-based PIM systems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outperform state-of-the-art CPUs in terms of performance and energy efficiency on most of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PrIM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benchmarks.</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UPMEM-based PIM systems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outperform state-of-the-art GPUs on a majority of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PrIM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the outlook is even more positive for future PIM systems.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UPMEM-based PIM systems are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energy-efficient than state-of-the-art CPUs and GPUs on workloads that they provide performance improvements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over the CPUs and the GPUs. </a:t>
            </a:r>
          </a:p>
        </p:txBody>
      </p:sp>
    </p:spTree>
    <p:extLst>
      <p:ext uri="{BB962C8B-B14F-4D97-AF65-F5344CB8AC3E}">
        <p14:creationId xmlns:p14="http://schemas.microsoft.com/office/powerpoint/2010/main" val="13059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7" name="Picture 6">
            <a:extLst>
              <a:ext uri="{FF2B5EF4-FFF2-40B4-BE49-F238E27FC236}">
                <a16:creationId xmlns:a16="http://schemas.microsoft.com/office/drawing/2014/main" id="{169FC009-0A42-9444-BC07-2ACD64DFBCD4}"/>
              </a:ext>
            </a:extLst>
          </p:cNvPr>
          <p:cNvPicPr>
            <a:picLocks noChangeAspect="1"/>
          </p:cNvPicPr>
          <p:nvPr/>
        </p:nvPicPr>
        <p:blipFill>
          <a:blip r:embed="rId3"/>
          <a:stretch>
            <a:fillRect/>
          </a:stretch>
        </p:blipFill>
        <p:spPr>
          <a:xfrm>
            <a:off x="0" y="2427942"/>
            <a:ext cx="9131300" cy="1930400"/>
          </a:xfrm>
          <a:prstGeom prst="rect">
            <a:avLst/>
          </a:prstGeom>
        </p:spPr>
      </p:pic>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https://arxiv.org/pdf/2105.03814.pdf</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5"/>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7223379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a:t>PrIM Repository</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b="1" dirty="0">
                <a:hlinkClick r:id="rId3"/>
              </a:rPr>
              <a:t>https://github.com/CMU-SAFARI/prim-benchmarks</a:t>
            </a:r>
            <a:endParaRPr lang="en-US" sz="2400" b="1" dirty="0"/>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12951644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179298"/>
            <a:ext cx="9144000" cy="1199754"/>
          </a:xfrm>
        </p:spPr>
        <p:txBody>
          <a:bodyPr>
            <a:noAutofit/>
          </a:bodyPr>
          <a:lstStyle/>
          <a:p>
            <a:pPr>
              <a:spcBef>
                <a:spcPts val="600"/>
              </a:spcBef>
            </a:pPr>
            <a:r>
              <a:rPr lang="en-US" sz="2400" b="0" u="sng" dirty="0">
                <a:latin typeface="Candara" panose="020E0502030303020204" pitchFamily="34" charset="0"/>
              </a:rPr>
              <a:t>Juan Gómez Luna</a:t>
            </a:r>
            <a:r>
              <a:rPr lang="en-US" sz="2400" b="0" dirty="0">
                <a:latin typeface="Candara" panose="020E0502030303020204" pitchFamily="34" charset="0"/>
              </a:rPr>
              <a:t>, Izzat El Hajj, </a:t>
            </a:r>
          </a:p>
          <a:p>
            <a:pPr>
              <a:spcBef>
                <a:spcPts val="600"/>
              </a:spcBef>
            </a:pPr>
            <a:r>
              <a:rPr lang="en-US" sz="2400" b="0" dirty="0">
                <a:latin typeface="Candara" panose="020E0502030303020204" pitchFamily="34" charset="0"/>
              </a:rPr>
              <a:t>Ivan Fernandez, Christina </a:t>
            </a:r>
            <a:r>
              <a:rPr lang="en-US" sz="2400" b="0" dirty="0" err="1">
                <a:latin typeface="Candara" panose="020E0502030303020204" pitchFamily="34" charset="0"/>
              </a:rPr>
              <a:t>Giannoula</a:t>
            </a:r>
            <a:r>
              <a:rPr lang="en-US" sz="2400" b="0" dirty="0">
                <a:latin typeface="Candara" panose="020E0502030303020204" pitchFamily="34" charset="0"/>
              </a:rPr>
              <a:t>, </a:t>
            </a:r>
          </a:p>
          <a:p>
            <a:pPr>
              <a:spcBef>
                <a:spcPts val="600"/>
              </a:spcBef>
            </a:pPr>
            <a:r>
              <a:rPr lang="en-US" sz="2400" b="0" dirty="0">
                <a:latin typeface="Candara" panose="020E0502030303020204" pitchFamily="34" charset="0"/>
              </a:rPr>
              <a:t>Geraldo F. Oliveira, </a:t>
            </a:r>
            <a:r>
              <a:rPr lang="en-US" sz="2400" b="0" dirty="0" err="1">
                <a:latin typeface="Candara" panose="020E0502030303020204" pitchFamily="34" charset="0"/>
              </a:rPr>
              <a:t>Onur</a:t>
            </a:r>
            <a:r>
              <a:rPr lang="en-US" sz="2400" b="0" dirty="0">
                <a:latin typeface="Candara" panose="020E0502030303020204" pitchFamily="34" charset="0"/>
              </a:rPr>
              <a:t> </a:t>
            </a:r>
            <a:r>
              <a:rPr lang="en-US" sz="2400" b="0" dirty="0" err="1">
                <a:latin typeface="Candara" panose="020E0502030303020204" pitchFamily="34" charset="0"/>
              </a:rPr>
              <a:t>Mutlu</a:t>
            </a:r>
            <a:endParaRPr lang="en-US" sz="24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220668"/>
            <a:ext cx="9144000" cy="2728724"/>
          </a:xfrm>
        </p:spPr>
        <p:txBody>
          <a:bodyPr>
            <a:normAutofit/>
          </a:bodyPr>
          <a:lstStyle/>
          <a:p>
            <a:r>
              <a:rPr lang="en-US" sz="4400" dirty="0">
                <a:solidFill>
                  <a:srgbClr val="0070C0"/>
                </a:solidFill>
              </a:rPr>
              <a:t>Understanding a Modern Processing-in-Memory Architecture:</a:t>
            </a:r>
          </a:p>
          <a:p>
            <a:r>
              <a:rPr lang="en-US" sz="3200" dirty="0">
                <a:latin typeface="Candara" panose="020E0502030303020204" pitchFamily="34" charset="0"/>
              </a:rPr>
              <a:t>Benchmarking and Experimental Characterization</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08957"/>
            <a:ext cx="6858000" cy="1146861"/>
          </a:xfrm>
          <a:prstGeom prst="rect">
            <a:avLst/>
          </a:prstGeom>
        </p:spPr>
        <p:txBody>
          <a:bodyPr vert="horz" lIns="91440" tIns="45720" rIns="91440" bIns="45720" rtlCol="0">
            <a:normAutofit fontScale="92500" lnSpcReduction="20000"/>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2"/>
              </a:rPr>
              <a:t>el1goluj@gmail.com</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2"/>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https://arxiv.org/pdf/2105.03814.pdf</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8165155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262978006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6281235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3143568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spTree>
    <p:extLst>
      <p:ext uri="{BB962C8B-B14F-4D97-AF65-F5344CB8AC3E}">
        <p14:creationId xmlns:p14="http://schemas.microsoft.com/office/powerpoint/2010/main" val="174806910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p:txBody>
          <a:bodyPr/>
          <a:lstStyle/>
          <a:p>
            <a:r>
              <a:rPr lang="en-US" dirty="0"/>
              <a:t>More on PRIM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p:txBody>
          <a:bodyPr/>
          <a:lstStyle/>
          <a:p>
            <a:r>
              <a:rPr lang="en-US" dirty="0"/>
              <a:t>Juan Gomez-Luna, Izzat El Hajj, Ivan Fernandez, Christina </a:t>
            </a:r>
            <a:r>
              <a:rPr lang="en-US" dirty="0" err="1"/>
              <a:t>Giannoula</a:t>
            </a:r>
            <a:r>
              <a:rPr lang="en-US" dirty="0"/>
              <a:t>, Geraldo F. Oliveira,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"Benchmarking a New Paradigm: An Experimental Analysis of a Real Processing-in-Memory Architecture"</a:t>
            </a:r>
            <a:br>
              <a:rPr lang="en-US" dirty="0"/>
            </a:br>
            <a:r>
              <a:rPr lang="en-US" i="1" dirty="0"/>
              <a:t>Preprint in </a:t>
            </a:r>
            <a:r>
              <a:rPr lang="en-US" b="1" i="1" dirty="0">
                <a:hlinkClick r:id="rId3"/>
              </a:rPr>
              <a:t>arXiv</a:t>
            </a:r>
            <a:r>
              <a:rPr lang="en-US" dirty="0"/>
              <a:t>, 9 May 2021.</a:t>
            </a:r>
            <a:br>
              <a:rPr lang="en-US" dirty="0"/>
            </a:br>
            <a:r>
              <a:rPr lang="en-US" dirty="0"/>
              <a:t>[</a:t>
            </a:r>
            <a:r>
              <a:rPr lang="en-US" dirty="0">
                <a:hlinkClick r:id="rId2"/>
              </a:rPr>
              <a:t>arXiv preprint</a:t>
            </a:r>
            <a:r>
              <a:rPr lang="en-US" dirty="0"/>
              <a:t>]</a:t>
            </a:r>
            <a:br>
              <a:rPr lang="en-US" dirty="0"/>
            </a:br>
            <a:r>
              <a:rPr lang="en-US" dirty="0"/>
              <a:t>[</a:t>
            </a:r>
            <a:r>
              <a:rPr lang="en-US" dirty="0">
                <a:hlinkClick r:id="rId4"/>
              </a:rPr>
              <a:t>PrIM Benchmarks Source Code</a:t>
            </a:r>
            <a:r>
              <a:rPr lang="en-US" dirty="0"/>
              <a:t>]</a:t>
            </a:r>
            <a:br>
              <a:rPr lang="en-US" dirty="0"/>
            </a:br>
            <a:r>
              <a:rPr lang="en-US" dirty="0"/>
              <a:t>[</a:t>
            </a:r>
            <a:r>
              <a:rPr lang="en-US" dirty="0">
                <a:hlinkClick r:id="rId5"/>
              </a:rPr>
              <a:t>Slides (pptx)</a:t>
            </a:r>
            <a:r>
              <a:rPr lang="en-US" dirty="0"/>
              <a:t> </a:t>
            </a:r>
            <a:r>
              <a:rPr lang="en-US" dirty="0">
                <a:hlinkClick r:id="rId6"/>
              </a:rPr>
              <a:t>(pdf)</a:t>
            </a:r>
            <a:r>
              <a:rPr lang="en-US" dirty="0"/>
              <a:t>]</a:t>
            </a:r>
            <a:br>
              <a:rPr lang="en-US" dirty="0"/>
            </a:br>
            <a:r>
              <a:rPr lang="en-US" dirty="0"/>
              <a:t>[</a:t>
            </a:r>
            <a:r>
              <a:rPr lang="en-US" dirty="0">
                <a:hlinkClick r:id="rId7"/>
              </a:rPr>
              <a:t>Long Talk Slides (pptx)</a:t>
            </a:r>
            <a:r>
              <a:rPr lang="en-US" dirty="0"/>
              <a:t> </a:t>
            </a:r>
            <a:r>
              <a:rPr lang="en-US" dirty="0">
                <a:hlinkClick r:id="rId8"/>
              </a:rPr>
              <a:t>(pdf)</a:t>
            </a:r>
            <a:r>
              <a:rPr lang="en-US" dirty="0"/>
              <a:t>]</a:t>
            </a:r>
            <a:br>
              <a:rPr lang="en-US" dirty="0"/>
            </a:br>
            <a:r>
              <a:rPr lang="en-US" dirty="0"/>
              <a:t>[</a:t>
            </a:r>
            <a:r>
              <a:rPr lang="en-US" dirty="0">
                <a:hlinkClick r:id="rId9"/>
              </a:rPr>
              <a:t>Short Talk Slides (pptx)</a:t>
            </a:r>
            <a:r>
              <a:rPr lang="en-US" dirty="0"/>
              <a:t> </a:t>
            </a:r>
            <a:r>
              <a:rPr lang="en-US" dirty="0">
                <a:hlinkClick r:id="rId10"/>
              </a:rPr>
              <a:t>(pdf)</a:t>
            </a:r>
            <a:r>
              <a:rPr lang="en-US" dirty="0"/>
              <a:t>]</a:t>
            </a:r>
            <a:br>
              <a:rPr lang="en-US" dirty="0"/>
            </a:br>
            <a:r>
              <a:rPr lang="en-US" dirty="0"/>
              <a:t>[</a:t>
            </a:r>
            <a:r>
              <a:rPr lang="en-US" dirty="0">
                <a:hlinkClick r:id="rId11"/>
              </a:rPr>
              <a:t>SAFARI Live Seminar Slides (pptx)</a:t>
            </a:r>
            <a:r>
              <a:rPr lang="en-US" dirty="0"/>
              <a:t> </a:t>
            </a:r>
            <a:r>
              <a:rPr lang="en-US" dirty="0">
                <a:hlinkClick r:id="rId12"/>
              </a:rPr>
              <a:t>(pdf)</a:t>
            </a:r>
            <a:r>
              <a:rPr lang="en-US" dirty="0"/>
              <a:t>]</a:t>
            </a:r>
            <a:br>
              <a:rPr lang="en-US" dirty="0"/>
            </a:br>
            <a:r>
              <a:rPr lang="en-US" dirty="0"/>
              <a:t>[</a:t>
            </a:r>
            <a:r>
              <a:rPr lang="en-US" dirty="0">
                <a:hlinkClick r:id="rId13"/>
              </a:rPr>
              <a:t>SAFARI Live Seminar Video</a:t>
            </a:r>
            <a:r>
              <a:rPr lang="en-US" dirty="0"/>
              <a:t> (2 </a:t>
            </a:r>
            <a:r>
              <a:rPr lang="en-US" dirty="0" err="1"/>
              <a:t>hrs</a:t>
            </a:r>
            <a:r>
              <a:rPr lang="en-US" dirty="0"/>
              <a:t> 57 mins)]</a:t>
            </a:r>
            <a:br>
              <a:rPr lang="en-US" dirty="0"/>
            </a:br>
            <a:r>
              <a:rPr lang="en-US" dirty="0"/>
              <a:t>[</a:t>
            </a:r>
            <a:r>
              <a:rPr lang="en-US" dirty="0">
                <a:hlinkClick r:id="rId14"/>
              </a:rPr>
              <a:t>Lightning Talk Video</a:t>
            </a:r>
            <a:r>
              <a:rPr lang="en-US" dirty="0"/>
              <a:t> (3 minutes)]</a:t>
            </a:r>
          </a:p>
          <a:p>
            <a:pPr marL="0" indent="0">
              <a:buNone/>
            </a:pPr>
            <a:br>
              <a:rPr lang="en-US" sz="2000" dirty="0"/>
            </a:br>
            <a:endParaRPr lang="en-US" sz="220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fld id="{323594FA-E141-4234-AE05-360401972BE7}" type="slidenum">
              <a:rPr lang="en-US" altLang="en-US" smtClean="0"/>
              <a:pPr/>
              <a:t>142</a:t>
            </a:fld>
            <a:endParaRPr lang="en-US" altLang="en-US"/>
          </a:p>
        </p:txBody>
      </p:sp>
    </p:spTree>
    <p:extLst>
      <p:ext uri="{BB962C8B-B14F-4D97-AF65-F5344CB8AC3E}">
        <p14:creationId xmlns:p14="http://schemas.microsoft.com/office/powerpoint/2010/main" val="316139916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II)</a:t>
            </a:r>
          </a:p>
        </p:txBody>
      </p:sp>
      <p:sp>
        <p:nvSpPr>
          <p:cNvPr id="3" name="Content Placeholder 2"/>
          <p:cNvSpPr>
            <a:spLocks noGrp="1"/>
          </p:cNvSpPr>
          <p:nvPr>
            <p:ph idx="1"/>
          </p:nvPr>
        </p:nvSpPr>
        <p:spPr>
          <a:xfrm>
            <a:off x="228600" y="1041648"/>
            <a:ext cx="89154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An Experimental Analysis of a Real Processing-in-Memory Architecture [</a:t>
            </a:r>
            <a:r>
              <a:rPr lang="en-US" sz="2000" dirty="0" err="1"/>
              <a:t>Arxiv</a:t>
            </a:r>
            <a:r>
              <a:rPr lang="en-US" sz="2000" dirty="0"/>
              <a:t>, 2021]</a:t>
            </a:r>
          </a:p>
          <a:p>
            <a:endParaRPr lang="en-US" sz="2000" dirty="0"/>
          </a:p>
          <a:p>
            <a:r>
              <a:rPr lang="en-US" sz="2000" dirty="0"/>
              <a:t>FPGA-based Near-Memory Acceleration of Modern Data-Intensive Applications [IEEE Micro 2021]</a:t>
            </a:r>
            <a:br>
              <a:rPr lang="en-US" sz="2000" dirty="0"/>
            </a:br>
            <a:endParaRPr lang="en-US" sz="1200" dirty="0"/>
          </a:p>
          <a:p>
            <a:r>
              <a:rPr lang="en-US" sz="2000" dirty="0"/>
              <a:t>A Modern Primer on Processing in Memory [</a:t>
            </a:r>
            <a:r>
              <a:rPr lang="en-US" sz="2000" dirty="0" err="1"/>
              <a:t>Arxiv</a:t>
            </a:r>
            <a:r>
              <a:rPr lang="en-US" sz="2000" dirty="0"/>
              <a:t>, 2020]</a:t>
            </a:r>
          </a:p>
          <a:p>
            <a:endParaRPr lang="en-US" sz="2000" dirty="0"/>
          </a:p>
          <a:p>
            <a:r>
              <a:rPr lang="en-US" sz="2000" dirty="0"/>
              <a:t>Sibyl: A Reinforcement Learning Approach to Data Placement in Hybrid Storage Systems [Ongoing]</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494656" y="3051545"/>
            <a:ext cx="7893768"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06802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to appear,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188549243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454A-9AA1-554A-8884-3439B1C156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FDF7F8-55E2-694B-862D-7933DC3F59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2CD1E03-EB18-FC49-B21D-42389082CC7B}"/>
              </a:ext>
            </a:extLst>
          </p:cNvPr>
          <p:cNvSpPr>
            <a:spLocks noGrp="1"/>
          </p:cNvSpPr>
          <p:nvPr>
            <p:ph type="sldNum" sz="quarter" idx="11"/>
          </p:nvPr>
        </p:nvSpPr>
        <p:spPr/>
        <p:txBody>
          <a:bodyPr/>
          <a:lstStyle/>
          <a:p>
            <a:fld id="{323594FA-E141-4234-AE05-360401972BE7}" type="slidenum">
              <a:rPr lang="en-US" altLang="en-US" smtClean="0"/>
              <a:pPr/>
              <a:t>145</a:t>
            </a:fld>
            <a:endParaRPr lang="en-US" altLang="en-US"/>
          </a:p>
        </p:txBody>
      </p:sp>
      <p:pic>
        <p:nvPicPr>
          <p:cNvPr id="5" name="Picture 4">
            <a:extLst>
              <a:ext uri="{FF2B5EF4-FFF2-40B4-BE49-F238E27FC236}">
                <a16:creationId xmlns:a16="http://schemas.microsoft.com/office/drawing/2014/main" id="{A9E78B80-0969-984C-A743-19ED1CCC905B}"/>
              </a:ext>
            </a:extLst>
          </p:cNvPr>
          <p:cNvPicPr>
            <a:picLocks noChangeAspect="1"/>
          </p:cNvPicPr>
          <p:nvPr/>
        </p:nvPicPr>
        <p:blipFill>
          <a:blip r:embed="rId2"/>
          <a:stretch>
            <a:fillRect/>
          </a:stretch>
        </p:blipFill>
        <p:spPr>
          <a:xfrm>
            <a:off x="1897956" y="0"/>
            <a:ext cx="5348087" cy="6858000"/>
          </a:xfrm>
          <a:prstGeom prst="rect">
            <a:avLst/>
          </a:prstGeom>
        </p:spPr>
      </p:pic>
    </p:spTree>
    <p:extLst>
      <p:ext uri="{BB962C8B-B14F-4D97-AF65-F5344CB8AC3E}">
        <p14:creationId xmlns:p14="http://schemas.microsoft.com/office/powerpoint/2010/main" val="130435871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II)</a:t>
            </a:r>
          </a:p>
        </p:txBody>
      </p:sp>
      <p:sp>
        <p:nvSpPr>
          <p:cNvPr id="3" name="Content Placeholder 2"/>
          <p:cNvSpPr>
            <a:spLocks noGrp="1"/>
          </p:cNvSpPr>
          <p:nvPr>
            <p:ph idx="1"/>
          </p:nvPr>
        </p:nvSpPr>
        <p:spPr>
          <a:xfrm>
            <a:off x="228600" y="1041648"/>
            <a:ext cx="89154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An Experimental Analysis of a Real Processing-in-Memory Architecture [</a:t>
            </a:r>
            <a:r>
              <a:rPr lang="en-US" sz="2000" dirty="0" err="1"/>
              <a:t>Arxiv</a:t>
            </a:r>
            <a:r>
              <a:rPr lang="en-US" sz="2000" dirty="0"/>
              <a:t>, 2021]</a:t>
            </a:r>
          </a:p>
          <a:p>
            <a:endParaRPr lang="en-US" sz="2000" dirty="0"/>
          </a:p>
          <a:p>
            <a:r>
              <a:rPr lang="en-US" sz="2000" dirty="0"/>
              <a:t>FPGA-based Near-Memory Acceleration of Modern Data-Intensive Applications [IEEE Micro 2021]</a:t>
            </a:r>
            <a:br>
              <a:rPr lang="en-US" sz="2000" dirty="0"/>
            </a:br>
            <a:endParaRPr lang="en-US" sz="1200" dirty="0"/>
          </a:p>
          <a:p>
            <a:r>
              <a:rPr lang="en-US" sz="2000" dirty="0"/>
              <a:t>A Modern Primer on Processing in Memory [</a:t>
            </a:r>
            <a:r>
              <a:rPr lang="en-US" sz="2000" dirty="0" err="1"/>
              <a:t>Arxiv</a:t>
            </a:r>
            <a:r>
              <a:rPr lang="en-US" sz="2000" dirty="0"/>
              <a:t>, 2020]</a:t>
            </a:r>
          </a:p>
          <a:p>
            <a:endParaRPr lang="en-US" sz="2000" dirty="0"/>
          </a:p>
          <a:p>
            <a:r>
              <a:rPr lang="en-US" sz="2000" dirty="0"/>
              <a:t>Sibyl: A Reinforcement Learning Approach to Data Placement in Hybrid Storage Systems [Ongoing]</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494656" y="4635721"/>
            <a:ext cx="83445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782247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7AA-2CAE-476D-87F3-35AAC6334130}"/>
              </a:ext>
            </a:extLst>
          </p:cNvPr>
          <p:cNvSpPr>
            <a:spLocks noGrp="1"/>
          </p:cNvSpPr>
          <p:nvPr>
            <p:ph type="ctrTitle"/>
          </p:nvPr>
        </p:nvSpPr>
        <p:spPr>
          <a:xfrm>
            <a:off x="-934" y="841140"/>
            <a:ext cx="9145870" cy="2587860"/>
          </a:xfrm>
          <a:solidFill>
            <a:schemeClr val="bg1">
              <a:lumMod val="85000"/>
            </a:schemeClr>
          </a:solidFill>
        </p:spPr>
        <p:txBody>
          <a:bodyPr anchor="ctr" anchorCtr="0">
            <a:noAutofit/>
          </a:bodyPr>
          <a:lstStyle/>
          <a:p>
            <a:endParaRPr lang="en-US" sz="3300" b="1" dirty="0">
              <a:noFill/>
              <a:latin typeface="Garamond" panose="02020404030301010803" pitchFamily="18" charset="0"/>
            </a:endParaRPr>
          </a:p>
        </p:txBody>
      </p:sp>
      <p:sp>
        <p:nvSpPr>
          <p:cNvPr id="3" name="Subtitle 2">
            <a:extLst>
              <a:ext uri="{FF2B5EF4-FFF2-40B4-BE49-F238E27FC236}">
                <a16:creationId xmlns:a16="http://schemas.microsoft.com/office/drawing/2014/main" id="{D63BB020-61E1-4E3D-85C1-67A914D35488}"/>
              </a:ext>
            </a:extLst>
          </p:cNvPr>
          <p:cNvSpPr>
            <a:spLocks noGrp="1"/>
          </p:cNvSpPr>
          <p:nvPr>
            <p:ph type="subTitle" idx="1"/>
          </p:nvPr>
        </p:nvSpPr>
        <p:spPr>
          <a:xfrm>
            <a:off x="-2854" y="3558778"/>
            <a:ext cx="9145870" cy="1241822"/>
          </a:xfrm>
        </p:spPr>
        <p:txBody>
          <a:bodyPr>
            <a:normAutofit/>
          </a:bodyPr>
          <a:lstStyle/>
          <a:p>
            <a:pPr>
              <a:spcBef>
                <a:spcPts val="360"/>
              </a:spcBef>
              <a:buSzPts val="1560"/>
            </a:pPr>
            <a:r>
              <a:rPr lang="en-US" sz="2400" u="sng" dirty="0">
                <a:solidFill>
                  <a:srgbClr val="9E0000"/>
                </a:solidFill>
                <a:latin typeface="Garamond" panose="02020404030301010803" pitchFamily="18" charset="0"/>
              </a:rPr>
              <a:t>Gagandeep Singh</a:t>
            </a:r>
            <a:r>
              <a:rPr lang="en-US" sz="2400" dirty="0">
                <a:latin typeface="Garamond" panose="02020404030301010803" pitchFamily="18" charset="0"/>
              </a:rPr>
              <a:t>, Rakesh </a:t>
            </a:r>
            <a:r>
              <a:rPr lang="en-US" sz="2400" dirty="0" err="1">
                <a:latin typeface="Garamond" panose="02020404030301010803" pitchFamily="18" charset="0"/>
              </a:rPr>
              <a:t>Nadig</a:t>
            </a:r>
            <a:r>
              <a:rPr lang="en-US" sz="2400" dirty="0">
                <a:latin typeface="Garamond" panose="02020404030301010803" pitchFamily="18" charset="0"/>
              </a:rPr>
              <a:t>, Jisung Park, Rahul Bera,                   Nastaran Hajinazar,  Juan Gómez-Luna, Onur Mutlu</a:t>
            </a:r>
            <a:endParaRPr lang="en-US" sz="2700" dirty="0">
              <a:latin typeface="Garamond" panose="02020404030301010803" pitchFamily="18" charset="0"/>
            </a:endParaRPr>
          </a:p>
        </p:txBody>
      </p:sp>
      <p:grpSp>
        <p:nvGrpSpPr>
          <p:cNvPr id="6" name="Group 44">
            <a:extLst>
              <a:ext uri="{FF2B5EF4-FFF2-40B4-BE49-F238E27FC236}">
                <a16:creationId xmlns:a16="http://schemas.microsoft.com/office/drawing/2014/main" id="{B005EF26-EE97-4144-BAEA-479660B7B979}"/>
              </a:ext>
            </a:extLst>
          </p:cNvPr>
          <p:cNvGrpSpPr>
            <a:grpSpLocks/>
          </p:cNvGrpSpPr>
          <p:nvPr/>
        </p:nvGrpSpPr>
        <p:grpSpPr bwMode="auto">
          <a:xfrm>
            <a:off x="-69652" y="5207963"/>
            <a:ext cx="2309101" cy="619964"/>
            <a:chOff x="11717338" y="360363"/>
            <a:chExt cx="8572500" cy="2338387"/>
          </a:xfrm>
        </p:grpSpPr>
        <p:sp>
          <p:nvSpPr>
            <p:cNvPr id="7" name="AutoShape 5">
              <a:extLst>
                <a:ext uri="{FF2B5EF4-FFF2-40B4-BE49-F238E27FC236}">
                  <a16:creationId xmlns:a16="http://schemas.microsoft.com/office/drawing/2014/main" id="{25127E66-AD3F-4ABF-8A6C-B5A3D9EDE3B7}"/>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defTabSz="685800">
                <a:defRPr/>
              </a:pPr>
              <a:endParaRPr lang="nl-NL" sz="135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F837856D-52B7-4ECE-85BC-42E38DB351D5}"/>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defTabSz="685800">
                <a:defRPr/>
              </a:pPr>
              <a:endParaRPr lang="nl-NL" sz="1350">
                <a:solidFill>
                  <a:prstClr val="black"/>
                </a:solidFill>
                <a:latin typeface="Calibri" panose="020F0502020204030204"/>
              </a:endParaRPr>
            </a:p>
          </p:txBody>
        </p:sp>
        <p:sp>
          <p:nvSpPr>
            <p:cNvPr id="9" name="Freeform 8">
              <a:extLst>
                <a:ext uri="{FF2B5EF4-FFF2-40B4-BE49-F238E27FC236}">
                  <a16:creationId xmlns:a16="http://schemas.microsoft.com/office/drawing/2014/main" id="{E785E788-24A0-43A6-918D-1747D1F2BB7C}"/>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0" name="Rectangle 9">
              <a:extLst>
                <a:ext uri="{FF2B5EF4-FFF2-40B4-BE49-F238E27FC236}">
                  <a16:creationId xmlns:a16="http://schemas.microsoft.com/office/drawing/2014/main" id="{DA77B97B-8707-4B9E-B654-3F848E7468F2}"/>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defTabSz="685800">
                <a:defRPr/>
              </a:pPr>
              <a:endParaRPr lang="nl-NL" sz="1350">
                <a:solidFill>
                  <a:prstClr val="black"/>
                </a:solidFill>
                <a:latin typeface="Calibri" panose="020F0502020204030204"/>
              </a:endParaRPr>
            </a:p>
          </p:txBody>
        </p:sp>
        <p:sp>
          <p:nvSpPr>
            <p:cNvPr id="11" name="Freeform 10">
              <a:extLst>
                <a:ext uri="{FF2B5EF4-FFF2-40B4-BE49-F238E27FC236}">
                  <a16:creationId xmlns:a16="http://schemas.microsoft.com/office/drawing/2014/main" id="{D2087B05-8AFA-4466-B032-DA5153A1EDE6}"/>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2" name="Freeform 11">
              <a:extLst>
                <a:ext uri="{FF2B5EF4-FFF2-40B4-BE49-F238E27FC236}">
                  <a16:creationId xmlns:a16="http://schemas.microsoft.com/office/drawing/2014/main" id="{B906A66C-49D8-4E86-BD2D-97A3E4DDE6E5}"/>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3" name="Freeform 12">
              <a:extLst>
                <a:ext uri="{FF2B5EF4-FFF2-40B4-BE49-F238E27FC236}">
                  <a16:creationId xmlns:a16="http://schemas.microsoft.com/office/drawing/2014/main" id="{AB53C36A-61DB-4171-A373-7542DAD8A84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4" name="Freeform 13">
              <a:extLst>
                <a:ext uri="{FF2B5EF4-FFF2-40B4-BE49-F238E27FC236}">
                  <a16:creationId xmlns:a16="http://schemas.microsoft.com/office/drawing/2014/main" id="{EF8DC399-26C7-4A2B-B421-2F77C683F592}"/>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5" name="Freeform 14">
              <a:extLst>
                <a:ext uri="{FF2B5EF4-FFF2-40B4-BE49-F238E27FC236}">
                  <a16:creationId xmlns:a16="http://schemas.microsoft.com/office/drawing/2014/main" id="{035050B0-C5C0-4CD6-B28D-9321F80C5776}"/>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6" name="Freeform 15">
              <a:extLst>
                <a:ext uri="{FF2B5EF4-FFF2-40B4-BE49-F238E27FC236}">
                  <a16:creationId xmlns:a16="http://schemas.microsoft.com/office/drawing/2014/main" id="{103154F1-926A-4E50-B1CE-D64F1D1A2E9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7" name="Freeform 16">
              <a:extLst>
                <a:ext uri="{FF2B5EF4-FFF2-40B4-BE49-F238E27FC236}">
                  <a16:creationId xmlns:a16="http://schemas.microsoft.com/office/drawing/2014/main" id="{B6D5702B-5316-4AC5-B037-D95BE04DB8EE}"/>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8" name="Freeform 17">
              <a:extLst>
                <a:ext uri="{FF2B5EF4-FFF2-40B4-BE49-F238E27FC236}">
                  <a16:creationId xmlns:a16="http://schemas.microsoft.com/office/drawing/2014/main" id="{1781F437-9185-4769-98FB-3191F1661763}"/>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19" name="Freeform 18">
              <a:extLst>
                <a:ext uri="{FF2B5EF4-FFF2-40B4-BE49-F238E27FC236}">
                  <a16:creationId xmlns:a16="http://schemas.microsoft.com/office/drawing/2014/main" id="{2AB29BFC-C7CD-4229-B99B-A72BB0D3664B}"/>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0" name="Freeform 19">
              <a:extLst>
                <a:ext uri="{FF2B5EF4-FFF2-40B4-BE49-F238E27FC236}">
                  <a16:creationId xmlns:a16="http://schemas.microsoft.com/office/drawing/2014/main" id="{6B58F3FC-DFD1-4008-BED4-D57DB765E9D3}"/>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1" name="Freeform 20">
              <a:extLst>
                <a:ext uri="{FF2B5EF4-FFF2-40B4-BE49-F238E27FC236}">
                  <a16:creationId xmlns:a16="http://schemas.microsoft.com/office/drawing/2014/main" id="{175B9DCD-F545-4756-973F-1B4E43436342}"/>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2" name="Freeform 21">
              <a:extLst>
                <a:ext uri="{FF2B5EF4-FFF2-40B4-BE49-F238E27FC236}">
                  <a16:creationId xmlns:a16="http://schemas.microsoft.com/office/drawing/2014/main" id="{ABA7DA6C-8A32-4F52-A854-70AF79DDF741}"/>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3" name="Freeform 22">
              <a:extLst>
                <a:ext uri="{FF2B5EF4-FFF2-40B4-BE49-F238E27FC236}">
                  <a16:creationId xmlns:a16="http://schemas.microsoft.com/office/drawing/2014/main" id="{33645760-74B0-4DAC-B274-D4F6D05CF3C1}"/>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4" name="Freeform 23">
              <a:extLst>
                <a:ext uri="{FF2B5EF4-FFF2-40B4-BE49-F238E27FC236}">
                  <a16:creationId xmlns:a16="http://schemas.microsoft.com/office/drawing/2014/main" id="{69EE314C-2F35-4110-BEA2-734BF6DDE26F}"/>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5" name="Freeform 24">
              <a:extLst>
                <a:ext uri="{FF2B5EF4-FFF2-40B4-BE49-F238E27FC236}">
                  <a16:creationId xmlns:a16="http://schemas.microsoft.com/office/drawing/2014/main" id="{9B1EC43B-91D3-4F10-88D9-3A5453431DBA}"/>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6" name="Freeform 25">
              <a:extLst>
                <a:ext uri="{FF2B5EF4-FFF2-40B4-BE49-F238E27FC236}">
                  <a16:creationId xmlns:a16="http://schemas.microsoft.com/office/drawing/2014/main" id="{795A90D8-0B0C-40DE-B644-1A0B2046AC90}"/>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7" name="Freeform 26">
              <a:extLst>
                <a:ext uri="{FF2B5EF4-FFF2-40B4-BE49-F238E27FC236}">
                  <a16:creationId xmlns:a16="http://schemas.microsoft.com/office/drawing/2014/main" id="{AEFA9DBE-36EB-41C7-ADB2-D22316198BEA}"/>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8" name="Freeform 27">
              <a:extLst>
                <a:ext uri="{FF2B5EF4-FFF2-40B4-BE49-F238E27FC236}">
                  <a16:creationId xmlns:a16="http://schemas.microsoft.com/office/drawing/2014/main" id="{63A9F949-7500-435C-94C7-E1E0A70BA58F}"/>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29" name="Freeform 28">
              <a:extLst>
                <a:ext uri="{FF2B5EF4-FFF2-40B4-BE49-F238E27FC236}">
                  <a16:creationId xmlns:a16="http://schemas.microsoft.com/office/drawing/2014/main" id="{7C8ABA78-B982-4146-9F61-7F03322C3499}"/>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0" name="Rectangle 29">
              <a:extLst>
                <a:ext uri="{FF2B5EF4-FFF2-40B4-BE49-F238E27FC236}">
                  <a16:creationId xmlns:a16="http://schemas.microsoft.com/office/drawing/2014/main" id="{01C79BD6-D5F7-47AF-8E92-424DA0B2DDD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defTabSz="685800">
                <a:defRPr/>
              </a:pPr>
              <a:endParaRPr lang="nl-NL" sz="1350">
                <a:solidFill>
                  <a:prstClr val="black"/>
                </a:solidFill>
                <a:latin typeface="Calibri" panose="020F0502020204030204"/>
              </a:endParaRPr>
            </a:p>
          </p:txBody>
        </p:sp>
        <p:sp>
          <p:nvSpPr>
            <p:cNvPr id="31" name="Freeform 30">
              <a:extLst>
                <a:ext uri="{FF2B5EF4-FFF2-40B4-BE49-F238E27FC236}">
                  <a16:creationId xmlns:a16="http://schemas.microsoft.com/office/drawing/2014/main" id="{9347F2F9-B1F3-4359-AFE1-A22318ED0007}"/>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2" name="Freeform 31">
              <a:extLst>
                <a:ext uri="{FF2B5EF4-FFF2-40B4-BE49-F238E27FC236}">
                  <a16:creationId xmlns:a16="http://schemas.microsoft.com/office/drawing/2014/main" id="{31B9E607-4E2D-4710-B203-E6991F1B7330}"/>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3" name="Freeform 32">
              <a:extLst>
                <a:ext uri="{FF2B5EF4-FFF2-40B4-BE49-F238E27FC236}">
                  <a16:creationId xmlns:a16="http://schemas.microsoft.com/office/drawing/2014/main" id="{CA003FF1-B79E-452A-8BF4-4CA959350F36}"/>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4" name="Freeform 33">
              <a:extLst>
                <a:ext uri="{FF2B5EF4-FFF2-40B4-BE49-F238E27FC236}">
                  <a16:creationId xmlns:a16="http://schemas.microsoft.com/office/drawing/2014/main" id="{68176C69-5F99-4EAD-B564-8F4401F925D6}"/>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5" name="Rectangle 34">
              <a:extLst>
                <a:ext uri="{FF2B5EF4-FFF2-40B4-BE49-F238E27FC236}">
                  <a16:creationId xmlns:a16="http://schemas.microsoft.com/office/drawing/2014/main" id="{78470574-96F0-4C33-BEBB-AAE9B9A12CAB}"/>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defTabSz="685800">
                <a:defRPr/>
              </a:pPr>
              <a:endParaRPr lang="nl-NL" sz="1350">
                <a:solidFill>
                  <a:prstClr val="black"/>
                </a:solidFill>
                <a:latin typeface="Calibri" panose="020F0502020204030204"/>
              </a:endParaRPr>
            </a:p>
          </p:txBody>
        </p:sp>
        <p:sp>
          <p:nvSpPr>
            <p:cNvPr id="36" name="Freeform 35">
              <a:extLst>
                <a:ext uri="{FF2B5EF4-FFF2-40B4-BE49-F238E27FC236}">
                  <a16:creationId xmlns:a16="http://schemas.microsoft.com/office/drawing/2014/main" id="{867E9705-B870-4344-A956-AFE2640191CA}"/>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7" name="Freeform 36">
              <a:extLst>
                <a:ext uri="{FF2B5EF4-FFF2-40B4-BE49-F238E27FC236}">
                  <a16:creationId xmlns:a16="http://schemas.microsoft.com/office/drawing/2014/main" id="{796DA32E-FAAA-4637-AD67-BA794A79BB84}"/>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8" name="Freeform 37">
              <a:extLst>
                <a:ext uri="{FF2B5EF4-FFF2-40B4-BE49-F238E27FC236}">
                  <a16:creationId xmlns:a16="http://schemas.microsoft.com/office/drawing/2014/main" id="{CC7341D3-82BF-4C23-B504-8BA9B12C2EBD}"/>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39" name="Freeform 38">
              <a:extLst>
                <a:ext uri="{FF2B5EF4-FFF2-40B4-BE49-F238E27FC236}">
                  <a16:creationId xmlns:a16="http://schemas.microsoft.com/office/drawing/2014/main" id="{39EB4818-6C8E-48AF-B297-2E5848B5F318}"/>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40" name="Freeform 39">
              <a:extLst>
                <a:ext uri="{FF2B5EF4-FFF2-40B4-BE49-F238E27FC236}">
                  <a16:creationId xmlns:a16="http://schemas.microsoft.com/office/drawing/2014/main" id="{B2FD98F9-D603-4DB2-B460-BE1DBED43BB9}"/>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defTabSz="685800">
                <a:defRPr/>
              </a:pPr>
              <a:endParaRPr lang="nl-NL" sz="1350" dirty="0">
                <a:solidFill>
                  <a:prstClr val="black"/>
                </a:solidFill>
                <a:latin typeface="Calibri" panose="020F0502020204030204"/>
              </a:endParaRPr>
            </a:p>
          </p:txBody>
        </p:sp>
        <p:sp>
          <p:nvSpPr>
            <p:cNvPr id="41" name="Freeform 40">
              <a:extLst>
                <a:ext uri="{FF2B5EF4-FFF2-40B4-BE49-F238E27FC236}">
                  <a16:creationId xmlns:a16="http://schemas.microsoft.com/office/drawing/2014/main" id="{D7F7582A-BE23-45CA-AF93-B0A0AB51597E}"/>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42" name="Freeform 41">
              <a:extLst>
                <a:ext uri="{FF2B5EF4-FFF2-40B4-BE49-F238E27FC236}">
                  <a16:creationId xmlns:a16="http://schemas.microsoft.com/office/drawing/2014/main" id="{14B7E290-AD34-4AC5-8F6A-750E84CF0E2E}"/>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sp>
          <p:nvSpPr>
            <p:cNvPr id="43" name="Freeform 42">
              <a:extLst>
                <a:ext uri="{FF2B5EF4-FFF2-40B4-BE49-F238E27FC236}">
                  <a16:creationId xmlns:a16="http://schemas.microsoft.com/office/drawing/2014/main" id="{01DBC35B-4442-48B4-9064-1F359B617EBD}"/>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defTabSz="685800">
                <a:defRPr/>
              </a:pPr>
              <a:endParaRPr lang="nl-NL" sz="1350">
                <a:solidFill>
                  <a:prstClr val="black"/>
                </a:solidFill>
                <a:latin typeface="Calibri" panose="020F0502020204030204"/>
              </a:endParaRPr>
            </a:p>
          </p:txBody>
        </p:sp>
      </p:grpSp>
      <p:sp>
        <p:nvSpPr>
          <p:cNvPr id="45" name="TextBox 44">
            <a:extLst>
              <a:ext uri="{FF2B5EF4-FFF2-40B4-BE49-F238E27FC236}">
                <a16:creationId xmlns:a16="http://schemas.microsoft.com/office/drawing/2014/main" id="{B349C121-2451-4B2E-A5BF-27D9B8251F18}"/>
              </a:ext>
            </a:extLst>
          </p:cNvPr>
          <p:cNvSpPr txBox="1"/>
          <p:nvPr/>
        </p:nvSpPr>
        <p:spPr>
          <a:xfrm>
            <a:off x="10918372" y="-1110343"/>
            <a:ext cx="184731" cy="300082"/>
          </a:xfrm>
          <a:prstGeom prst="rect">
            <a:avLst/>
          </a:prstGeom>
          <a:noFill/>
        </p:spPr>
        <p:txBody>
          <a:bodyPr wrap="none" rtlCol="0">
            <a:spAutoFit/>
          </a:bodyPr>
          <a:lstStyle/>
          <a:p>
            <a:pPr defTabSz="685800"/>
            <a:endParaRPr lang="en-US" sz="1350" dirty="0">
              <a:solidFill>
                <a:prstClr val="black"/>
              </a:solidFill>
              <a:latin typeface="Calibri" panose="020F0502020204030204"/>
            </a:endParaRPr>
          </a:p>
        </p:txBody>
      </p:sp>
      <p:pic>
        <p:nvPicPr>
          <p:cNvPr id="47" name="Picture 46">
            <a:extLst>
              <a:ext uri="{FF2B5EF4-FFF2-40B4-BE49-F238E27FC236}">
                <a16:creationId xmlns:a16="http://schemas.microsoft.com/office/drawing/2014/main" id="{D9F96F54-096F-4B93-AAAE-61D96B1F531C}"/>
              </a:ext>
            </a:extLst>
          </p:cNvPr>
          <p:cNvPicPr>
            <a:picLocks noChangeAspect="1"/>
          </p:cNvPicPr>
          <p:nvPr/>
        </p:nvPicPr>
        <p:blipFill rotWithShape="1">
          <a:blip r:embed="rId3"/>
          <a:srcRect t="30096" b="30046"/>
          <a:stretch/>
        </p:blipFill>
        <p:spPr>
          <a:xfrm>
            <a:off x="6894068" y="5277804"/>
            <a:ext cx="2144112" cy="480281"/>
          </a:xfrm>
          <a:prstGeom prst="rect">
            <a:avLst/>
          </a:prstGeom>
        </p:spPr>
      </p:pic>
      <p:sp>
        <p:nvSpPr>
          <p:cNvPr id="4" name="TextBox 3"/>
          <p:cNvSpPr txBox="1"/>
          <p:nvPr/>
        </p:nvSpPr>
        <p:spPr>
          <a:xfrm>
            <a:off x="-2854" y="1173436"/>
            <a:ext cx="9144000" cy="1892826"/>
          </a:xfrm>
          <a:prstGeom prst="rect">
            <a:avLst/>
          </a:prstGeom>
          <a:noFill/>
          <a:ln>
            <a:noFill/>
          </a:ln>
        </p:spPr>
        <p:txBody>
          <a:bodyPr wrap="square" rtlCol="0">
            <a:spAutoFit/>
          </a:bodyPr>
          <a:lstStyle/>
          <a:p>
            <a:pPr algn="ctr" defTabSz="685800"/>
            <a:r>
              <a:rPr lang="en-US" sz="4500" b="1" dirty="0">
                <a:ln>
                  <a:solidFill>
                    <a:srgbClr val="002060"/>
                  </a:solidFill>
                </a:ln>
                <a:solidFill>
                  <a:srgbClr val="002060"/>
                </a:solidFill>
                <a:latin typeface="Garamond" panose="02020404030301010803" pitchFamily="18" charset="0"/>
              </a:rPr>
              <a:t>Sibyl:                                                           </a:t>
            </a:r>
            <a:r>
              <a:rPr lang="en-US" sz="3600" b="1" dirty="0">
                <a:ln>
                  <a:solidFill>
                    <a:srgbClr val="002060"/>
                  </a:solidFill>
                </a:ln>
                <a:solidFill>
                  <a:srgbClr val="002060"/>
                </a:solidFill>
                <a:latin typeface="Garamond" panose="02020404030301010803" pitchFamily="18" charset="0"/>
              </a:rPr>
              <a:t>A Reinforcement Learning Approach to                  Data Placement in Hybrid Storage Systems</a:t>
            </a:r>
            <a:endParaRPr lang="en-US" sz="4500" b="1" dirty="0">
              <a:ln>
                <a:solidFill>
                  <a:srgbClr val="002060"/>
                </a:solidFill>
              </a:ln>
              <a:solidFill>
                <a:srgbClr val="002060"/>
              </a:solidFill>
              <a:latin typeface="Garamond" panose="02020404030301010803" pitchFamily="18" charset="0"/>
            </a:endParaRPr>
          </a:p>
        </p:txBody>
      </p:sp>
    </p:spTree>
    <p:extLst>
      <p:ext uri="{BB962C8B-B14F-4D97-AF65-F5344CB8AC3E}">
        <p14:creationId xmlns:p14="http://schemas.microsoft.com/office/powerpoint/2010/main" val="18526387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B24D-9DCE-40B0-A31C-A906184165B8}"/>
              </a:ext>
            </a:extLst>
          </p:cNvPr>
          <p:cNvSpPr>
            <a:spLocks noGrp="1"/>
          </p:cNvSpPr>
          <p:nvPr>
            <p:ph type="title"/>
          </p:nvPr>
        </p:nvSpPr>
        <p:spPr>
          <a:xfrm>
            <a:off x="196388" y="705403"/>
            <a:ext cx="8787592" cy="994172"/>
          </a:xfrm>
        </p:spPr>
        <p:txBody>
          <a:bodyPr/>
          <a:lstStyle/>
          <a:p>
            <a:r>
              <a:rPr lang="en-US" dirty="0"/>
              <a:t>Executive Summary</a:t>
            </a:r>
          </a:p>
        </p:txBody>
      </p:sp>
      <p:sp>
        <p:nvSpPr>
          <p:cNvPr id="3" name="Content Placeholder 2">
            <a:extLst>
              <a:ext uri="{FF2B5EF4-FFF2-40B4-BE49-F238E27FC236}">
                <a16:creationId xmlns:a16="http://schemas.microsoft.com/office/drawing/2014/main" id="{428C305F-F302-4CF3-90BD-D9B99A588A38}"/>
              </a:ext>
            </a:extLst>
          </p:cNvPr>
          <p:cNvSpPr>
            <a:spLocks noGrp="1"/>
          </p:cNvSpPr>
          <p:nvPr>
            <p:ph idx="1"/>
          </p:nvPr>
        </p:nvSpPr>
        <p:spPr>
          <a:xfrm>
            <a:off x="85726" y="1376644"/>
            <a:ext cx="8898254" cy="4624580"/>
          </a:xfrm>
        </p:spPr>
        <p:txBody>
          <a:bodyPr>
            <a:normAutofit fontScale="85000" lnSpcReduction="20000"/>
          </a:bodyPr>
          <a:lstStyle/>
          <a:p>
            <a:pPr marL="0" indent="0" algn="just">
              <a:lnSpc>
                <a:spcPct val="120000"/>
              </a:lnSpc>
              <a:spcBef>
                <a:spcPts val="0"/>
              </a:spcBef>
              <a:spcAft>
                <a:spcPts val="900"/>
              </a:spcAft>
              <a:buNone/>
            </a:pPr>
            <a:r>
              <a:rPr lang="en-US" b="1" dirty="0"/>
              <a:t>Motivation: </a:t>
            </a:r>
            <a:r>
              <a:rPr lang="en-US" dirty="0"/>
              <a:t>Complement different storage technologies to </a:t>
            </a:r>
            <a:r>
              <a:rPr lang="en-US" b="1" dirty="0"/>
              <a:t>extend the overall capacity</a:t>
            </a:r>
            <a:r>
              <a:rPr lang="en-US" dirty="0"/>
              <a:t> and </a:t>
            </a:r>
            <a:r>
              <a:rPr lang="en-US" b="1" dirty="0"/>
              <a:t>reduce the system cost </a:t>
            </a:r>
            <a:r>
              <a:rPr lang="en-US" dirty="0"/>
              <a:t>with </a:t>
            </a:r>
            <a:r>
              <a:rPr lang="en-US" b="1" dirty="0"/>
              <a:t>minimal effect on the application performance</a:t>
            </a:r>
          </a:p>
          <a:p>
            <a:pPr marL="0" indent="0" algn="just">
              <a:lnSpc>
                <a:spcPct val="120000"/>
              </a:lnSpc>
              <a:spcBef>
                <a:spcPts val="0"/>
              </a:spcBef>
              <a:spcAft>
                <a:spcPts val="900"/>
              </a:spcAft>
              <a:buNone/>
            </a:pPr>
            <a:r>
              <a:rPr lang="en-US" b="1" dirty="0">
                <a:solidFill>
                  <a:srgbClr val="9E0000"/>
                </a:solidFill>
              </a:rPr>
              <a:t>Problem: Data allocation and movement </a:t>
            </a:r>
            <a:r>
              <a:rPr lang="en-US" dirty="0">
                <a:solidFill>
                  <a:srgbClr val="9E0000"/>
                </a:solidFill>
              </a:rPr>
              <a:t>between the heterogeneous devices to achieve </a:t>
            </a:r>
            <a:r>
              <a:rPr lang="en-US" b="1" dirty="0">
                <a:solidFill>
                  <a:srgbClr val="9E0000"/>
                </a:solidFill>
              </a:rPr>
              <a:t>optimal (near-optimal) performance</a:t>
            </a:r>
            <a:r>
              <a:rPr lang="en-US" dirty="0">
                <a:solidFill>
                  <a:srgbClr val="9E0000"/>
                </a:solidFill>
              </a:rPr>
              <a:t> of the storage system is challenging</a:t>
            </a:r>
            <a:endParaRPr lang="en-US" b="1" dirty="0">
              <a:solidFill>
                <a:srgbClr val="9E0000"/>
              </a:solidFill>
            </a:endParaRPr>
          </a:p>
          <a:p>
            <a:pPr marL="76200" indent="0" algn="just">
              <a:lnSpc>
                <a:spcPct val="120000"/>
              </a:lnSpc>
              <a:spcBef>
                <a:spcPts val="150"/>
              </a:spcBef>
              <a:spcAft>
                <a:spcPts val="900"/>
              </a:spcAft>
              <a:buClr>
                <a:srgbClr val="000000"/>
              </a:buClr>
              <a:buSzPts val="2000"/>
              <a:buNone/>
            </a:pPr>
            <a:r>
              <a:rPr lang="en-US" b="1" dirty="0">
                <a:solidFill>
                  <a:schemeClr val="accent1"/>
                </a:solidFill>
              </a:rPr>
              <a:t>Goal</a:t>
            </a:r>
            <a:r>
              <a:rPr lang="en-US" b="1" dirty="0">
                <a:solidFill>
                  <a:srgbClr val="4472C4"/>
                </a:solidFill>
              </a:rPr>
              <a:t>: </a:t>
            </a:r>
            <a:r>
              <a:rPr lang="en-US" dirty="0">
                <a:solidFill>
                  <a:srgbClr val="4472C4"/>
                </a:solidFill>
              </a:rPr>
              <a:t>Develop an</a:t>
            </a:r>
            <a:r>
              <a:rPr lang="en-US" b="1" dirty="0">
                <a:solidFill>
                  <a:srgbClr val="4472C4"/>
                </a:solidFill>
              </a:rPr>
              <a:t> efficient, high-performant </a:t>
            </a:r>
            <a:r>
              <a:rPr lang="en-US" dirty="0">
                <a:solidFill>
                  <a:srgbClr val="4472C4"/>
                </a:solidFill>
              </a:rPr>
              <a:t>data-placement mechanism for hybrid storage systems that can </a:t>
            </a:r>
            <a:r>
              <a:rPr lang="en-US" b="1" dirty="0">
                <a:solidFill>
                  <a:srgbClr val="4472C4"/>
                </a:solidFill>
              </a:rPr>
              <a:t>flexibly adapt </a:t>
            </a:r>
            <a:r>
              <a:rPr lang="en-US" dirty="0">
                <a:solidFill>
                  <a:srgbClr val="4472C4"/>
                </a:solidFill>
              </a:rPr>
              <a:t>to the </a:t>
            </a:r>
            <a:r>
              <a:rPr lang="en-US" b="1" dirty="0">
                <a:solidFill>
                  <a:srgbClr val="4472C4"/>
                </a:solidFill>
              </a:rPr>
              <a:t>behavior of the workload </a:t>
            </a:r>
            <a:r>
              <a:rPr lang="en-US" dirty="0">
                <a:solidFill>
                  <a:srgbClr val="4472C4"/>
                </a:solidFill>
              </a:rPr>
              <a:t>as well as the storage </a:t>
            </a:r>
            <a:r>
              <a:rPr lang="en-US" b="1" dirty="0">
                <a:solidFill>
                  <a:srgbClr val="4472C4"/>
                </a:solidFill>
              </a:rPr>
              <a:t>device characteristics</a:t>
            </a:r>
            <a:endParaRPr lang="en-US" dirty="0">
              <a:solidFill>
                <a:srgbClr val="4472C4"/>
              </a:solidFill>
            </a:endParaRPr>
          </a:p>
          <a:p>
            <a:pPr marL="76200" indent="0" algn="just">
              <a:lnSpc>
                <a:spcPct val="120000"/>
              </a:lnSpc>
              <a:spcBef>
                <a:spcPts val="150"/>
              </a:spcBef>
              <a:spcAft>
                <a:spcPts val="900"/>
              </a:spcAft>
              <a:buClr>
                <a:srgbClr val="000000"/>
              </a:buClr>
              <a:buSzPts val="2000"/>
              <a:buNone/>
            </a:pPr>
            <a:r>
              <a:rPr lang="en-US" b="1" dirty="0">
                <a:solidFill>
                  <a:schemeClr val="accent6">
                    <a:lumMod val="75000"/>
                  </a:schemeClr>
                </a:solidFill>
              </a:rPr>
              <a:t>Sibyl</a:t>
            </a:r>
          </a:p>
          <a:p>
            <a:pPr marL="333375" indent="-257175">
              <a:lnSpc>
                <a:spcPct val="120000"/>
              </a:lnSpc>
              <a:spcBef>
                <a:spcPts val="150"/>
              </a:spcBef>
              <a:spcAft>
                <a:spcPts val="900"/>
              </a:spcAft>
              <a:buClr>
                <a:srgbClr val="000000"/>
              </a:buClr>
              <a:buSzPts val="2000"/>
            </a:pPr>
            <a:r>
              <a:rPr lang="en-US" dirty="0">
                <a:solidFill>
                  <a:schemeClr val="accent6">
                    <a:lumMod val="75000"/>
                  </a:schemeClr>
                </a:solidFill>
              </a:rPr>
              <a:t>Uses </a:t>
            </a:r>
            <a:r>
              <a:rPr lang="en-US" b="1" dirty="0">
                <a:solidFill>
                  <a:schemeClr val="accent6">
                    <a:lumMod val="75000"/>
                  </a:schemeClr>
                </a:solidFill>
              </a:rPr>
              <a:t>reinforcement learning (RL) </a:t>
            </a:r>
            <a:r>
              <a:rPr lang="en-US" dirty="0">
                <a:solidFill>
                  <a:schemeClr val="accent6">
                    <a:lumMod val="75000"/>
                  </a:schemeClr>
                </a:solidFill>
              </a:rPr>
              <a:t>to develop a </a:t>
            </a:r>
            <a:r>
              <a:rPr lang="en-US" b="1" dirty="0">
                <a:solidFill>
                  <a:schemeClr val="accent6">
                    <a:lumMod val="75000"/>
                  </a:schemeClr>
                </a:solidFill>
              </a:rPr>
              <a:t>data-placement policy </a:t>
            </a:r>
            <a:r>
              <a:rPr lang="en-US" dirty="0">
                <a:solidFill>
                  <a:schemeClr val="accent6">
                    <a:lumMod val="75000"/>
                  </a:schemeClr>
                </a:solidFill>
              </a:rPr>
              <a:t>that </a:t>
            </a:r>
            <a:r>
              <a:rPr lang="en-US" b="1" dirty="0">
                <a:solidFill>
                  <a:schemeClr val="accent6">
                    <a:lumMod val="75000"/>
                  </a:schemeClr>
                </a:solidFill>
              </a:rPr>
              <a:t>decides which data</a:t>
            </a:r>
            <a:r>
              <a:rPr lang="en-US" dirty="0">
                <a:solidFill>
                  <a:schemeClr val="accent6">
                    <a:lumMod val="75000"/>
                  </a:schemeClr>
                </a:solidFill>
              </a:rPr>
              <a:t> should be stored in the fast storage while</a:t>
            </a:r>
            <a:r>
              <a:rPr lang="en-US" b="1" dirty="0">
                <a:solidFill>
                  <a:schemeClr val="accent6">
                    <a:lumMod val="75000"/>
                  </a:schemeClr>
                </a:solidFill>
              </a:rPr>
              <a:t> minimizing the migration overhead</a:t>
            </a:r>
          </a:p>
          <a:p>
            <a:pPr marL="333375" indent="-257175">
              <a:lnSpc>
                <a:spcPct val="120000"/>
              </a:lnSpc>
              <a:spcBef>
                <a:spcPts val="150"/>
              </a:spcBef>
              <a:spcAft>
                <a:spcPts val="900"/>
              </a:spcAft>
              <a:buClr>
                <a:srgbClr val="000000"/>
              </a:buClr>
              <a:buSzPts val="2000"/>
            </a:pPr>
            <a:r>
              <a:rPr lang="en-US" dirty="0">
                <a:solidFill>
                  <a:schemeClr val="accent6">
                    <a:lumMod val="75000"/>
                  </a:schemeClr>
                </a:solidFill>
              </a:rPr>
              <a:t>Performs </a:t>
            </a:r>
            <a:r>
              <a:rPr lang="en-US" b="1" dirty="0">
                <a:solidFill>
                  <a:schemeClr val="accent6">
                    <a:lumMod val="75000"/>
                  </a:schemeClr>
                </a:solidFill>
              </a:rPr>
              <a:t>dynamic data-placement decision </a:t>
            </a:r>
            <a:r>
              <a:rPr lang="en-US" dirty="0">
                <a:solidFill>
                  <a:schemeClr val="accent6">
                    <a:lumMod val="75000"/>
                  </a:schemeClr>
                </a:solidFill>
              </a:rPr>
              <a:t>by learning </a:t>
            </a:r>
            <a:r>
              <a:rPr lang="en-US" b="1" dirty="0">
                <a:solidFill>
                  <a:schemeClr val="accent6">
                    <a:lumMod val="75000"/>
                  </a:schemeClr>
                </a:solidFill>
              </a:rPr>
              <a:t>device characteristics </a:t>
            </a:r>
            <a:r>
              <a:rPr lang="en-US" dirty="0">
                <a:solidFill>
                  <a:schemeClr val="accent6">
                    <a:lumMod val="75000"/>
                  </a:schemeClr>
                </a:solidFill>
              </a:rPr>
              <a:t>while taking into account </a:t>
            </a:r>
            <a:r>
              <a:rPr lang="en-US" b="1" dirty="0">
                <a:solidFill>
                  <a:schemeClr val="accent6">
                    <a:lumMod val="75000"/>
                  </a:schemeClr>
                </a:solidFill>
              </a:rPr>
              <a:t>workload’s inherent behavior</a:t>
            </a:r>
          </a:p>
          <a:p>
            <a:pPr marL="333375" indent="-257175">
              <a:lnSpc>
                <a:spcPct val="120000"/>
              </a:lnSpc>
              <a:spcBef>
                <a:spcPts val="150"/>
              </a:spcBef>
              <a:spcAft>
                <a:spcPts val="900"/>
              </a:spcAft>
              <a:buClr>
                <a:srgbClr val="000000"/>
              </a:buClr>
              <a:buSzPts val="2000"/>
            </a:pPr>
            <a:r>
              <a:rPr lang="en-US" dirty="0">
                <a:solidFill>
                  <a:schemeClr val="accent6">
                    <a:lumMod val="75000"/>
                  </a:schemeClr>
                </a:solidFill>
              </a:rPr>
              <a:t>QRator improves I/O performance by </a:t>
            </a:r>
            <a:r>
              <a:rPr lang="en-US" b="1" dirty="0">
                <a:solidFill>
                  <a:schemeClr val="accent6">
                    <a:lumMod val="75000"/>
                  </a:schemeClr>
                </a:solidFill>
              </a:rPr>
              <a:t>24.1%, 34.7%, and 27.9%</a:t>
            </a:r>
            <a:r>
              <a:rPr lang="en-US" dirty="0">
                <a:solidFill>
                  <a:schemeClr val="accent6">
                    <a:lumMod val="75000"/>
                  </a:schemeClr>
                </a:solidFill>
              </a:rPr>
              <a:t> on average</a:t>
            </a:r>
            <a:r>
              <a:rPr lang="en-US" b="1" dirty="0">
                <a:solidFill>
                  <a:schemeClr val="accent6">
                    <a:lumMod val="75000"/>
                  </a:schemeClr>
                </a:solidFill>
              </a:rPr>
              <a:t> </a:t>
            </a:r>
            <a:r>
              <a:rPr lang="en-US" dirty="0">
                <a:solidFill>
                  <a:schemeClr val="accent6">
                    <a:lumMod val="75000"/>
                  </a:schemeClr>
                </a:solidFill>
              </a:rPr>
              <a:t>compared to </a:t>
            </a:r>
            <a:r>
              <a:rPr lang="en-US" b="1" dirty="0">
                <a:solidFill>
                  <a:schemeClr val="accent6">
                    <a:lumMod val="75000"/>
                  </a:schemeClr>
                </a:solidFill>
              </a:rPr>
              <a:t>two state-of-the-art heuristic-based baselines and a supervised learning-based baseline, respectively, </a:t>
            </a:r>
            <a:r>
              <a:rPr lang="en-US" dirty="0">
                <a:solidFill>
                  <a:schemeClr val="accent6">
                    <a:lumMod val="75000"/>
                  </a:schemeClr>
                </a:solidFill>
              </a:rPr>
              <a:t>and achieves </a:t>
            </a:r>
            <a:r>
              <a:rPr lang="en-US" b="1" dirty="0">
                <a:solidFill>
                  <a:schemeClr val="accent6">
                    <a:lumMod val="75000"/>
                  </a:schemeClr>
                </a:solidFill>
              </a:rPr>
              <a:t>80% </a:t>
            </a:r>
            <a:r>
              <a:rPr lang="en-US" dirty="0">
                <a:solidFill>
                  <a:schemeClr val="accent6">
                    <a:lumMod val="75000"/>
                  </a:schemeClr>
                </a:solidFill>
              </a:rPr>
              <a:t>performance of the oracle policy that has knowledge of future access patterns</a:t>
            </a:r>
          </a:p>
        </p:txBody>
      </p:sp>
      <p:sp>
        <p:nvSpPr>
          <p:cNvPr id="4" name="Slide Number Placeholder 3">
            <a:extLst>
              <a:ext uri="{FF2B5EF4-FFF2-40B4-BE49-F238E27FC236}">
                <a16:creationId xmlns:a16="http://schemas.microsoft.com/office/drawing/2014/main" id="{F2828E44-0721-4989-8D4E-22332ECDC333}"/>
              </a:ext>
            </a:extLst>
          </p:cNvPr>
          <p:cNvSpPr>
            <a:spLocks noGrp="1"/>
          </p:cNvSpPr>
          <p:nvPr>
            <p:ph type="sldNum" sz="quarter" idx="12"/>
          </p:nvPr>
        </p:nvSpPr>
        <p:spPr/>
        <p:txBody>
          <a:bodyPr/>
          <a:lstStyle/>
          <a:p>
            <a:pPr defTabSz="685800"/>
            <a:fld id="{C3B5F978-99DD-4B09-979A-AB31C135CAD9}" type="slidenum">
              <a:rPr lang="en-US">
                <a:solidFill>
                  <a:prstClr val="black"/>
                </a:solidFill>
                <a:latin typeface="Calibri" panose="020F0502020204030204"/>
              </a:rPr>
              <a:pPr defTabSz="685800"/>
              <a:t>148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208923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12106" y="3506803"/>
            <a:ext cx="1233629" cy="486959"/>
          </a:xfrm>
          <a:prstGeom prst="rect">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 name="Rectangle 5"/>
          <p:cNvSpPr/>
          <p:nvPr/>
        </p:nvSpPr>
        <p:spPr>
          <a:xfrm>
            <a:off x="2960029" y="3560233"/>
            <a:ext cx="1233629" cy="486959"/>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7" name="Rectangle 6"/>
          <p:cNvSpPr/>
          <p:nvPr/>
        </p:nvSpPr>
        <p:spPr>
          <a:xfrm>
            <a:off x="2907951" y="3613663"/>
            <a:ext cx="1233629" cy="486959"/>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Fast</a:t>
            </a:r>
          </a:p>
        </p:txBody>
      </p:sp>
      <p:sp>
        <p:nvSpPr>
          <p:cNvPr id="8" name="Rectangle 7"/>
          <p:cNvSpPr/>
          <p:nvPr/>
        </p:nvSpPr>
        <p:spPr>
          <a:xfrm>
            <a:off x="5250481" y="3506803"/>
            <a:ext cx="1233629" cy="486959"/>
          </a:xfrm>
          <a:prstGeom prst="rect">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9" name="Rectangle 8"/>
          <p:cNvSpPr/>
          <p:nvPr/>
        </p:nvSpPr>
        <p:spPr>
          <a:xfrm>
            <a:off x="5198404" y="3560233"/>
            <a:ext cx="1233629" cy="486959"/>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0" name="Rectangle 9"/>
          <p:cNvSpPr/>
          <p:nvPr/>
        </p:nvSpPr>
        <p:spPr>
          <a:xfrm>
            <a:off x="5146326" y="3613663"/>
            <a:ext cx="1233629" cy="486959"/>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Slow</a:t>
            </a:r>
          </a:p>
        </p:txBody>
      </p:sp>
      <p:sp>
        <p:nvSpPr>
          <p:cNvPr id="11" name="Rectangle 10"/>
          <p:cNvSpPr/>
          <p:nvPr/>
        </p:nvSpPr>
        <p:spPr>
          <a:xfrm>
            <a:off x="1186308" y="3080926"/>
            <a:ext cx="925208" cy="486959"/>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Write from host</a:t>
            </a:r>
          </a:p>
        </p:txBody>
      </p:sp>
      <p:sp>
        <p:nvSpPr>
          <p:cNvPr id="12" name="Rectangle 11"/>
          <p:cNvSpPr/>
          <p:nvPr/>
        </p:nvSpPr>
        <p:spPr>
          <a:xfrm>
            <a:off x="1186307" y="4047192"/>
            <a:ext cx="925208" cy="486959"/>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black"/>
                </a:solidFill>
                <a:latin typeface="Calibri" panose="020F0502020204030204"/>
              </a:rPr>
              <a:t>Read from host</a:t>
            </a:r>
          </a:p>
        </p:txBody>
      </p:sp>
      <p:cxnSp>
        <p:nvCxnSpPr>
          <p:cNvPr id="14" name="Elbow Connector 13"/>
          <p:cNvCxnSpPr>
            <a:stCxn id="11" idx="3"/>
            <a:endCxn id="6" idx="0"/>
          </p:cNvCxnSpPr>
          <p:nvPr/>
        </p:nvCxnSpPr>
        <p:spPr>
          <a:xfrm>
            <a:off x="2111515" y="3324405"/>
            <a:ext cx="1465328" cy="235829"/>
          </a:xfrm>
          <a:prstGeom prst="bentConnector2">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Elbow Connector 15"/>
          <p:cNvCxnSpPr>
            <a:stCxn id="12" idx="3"/>
            <a:endCxn id="7" idx="2"/>
          </p:cNvCxnSpPr>
          <p:nvPr/>
        </p:nvCxnSpPr>
        <p:spPr>
          <a:xfrm flipV="1">
            <a:off x="2111515" y="4100623"/>
            <a:ext cx="1413251" cy="190049"/>
          </a:xfrm>
          <a:prstGeom prst="bent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12" idx="3"/>
            <a:endCxn id="10" idx="2"/>
          </p:cNvCxnSpPr>
          <p:nvPr/>
        </p:nvCxnSpPr>
        <p:spPr>
          <a:xfrm flipV="1">
            <a:off x="2111515" y="4100623"/>
            <a:ext cx="3651626" cy="190049"/>
          </a:xfrm>
          <a:prstGeom prst="bent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130928" y="3720524"/>
            <a:ext cx="1015398" cy="773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a:stCxn id="10" idx="1"/>
            <a:endCxn id="7" idx="3"/>
          </p:cNvCxnSpPr>
          <p:nvPr/>
        </p:nvCxnSpPr>
        <p:spPr>
          <a:xfrm flipH="1">
            <a:off x="4141579" y="3857143"/>
            <a:ext cx="1004747"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0" name="TextBox 29"/>
          <p:cNvSpPr txBox="1"/>
          <p:nvPr/>
        </p:nvSpPr>
        <p:spPr>
          <a:xfrm>
            <a:off x="3241141" y="3254469"/>
            <a:ext cx="378630" cy="300082"/>
          </a:xfrm>
          <a:prstGeom prst="rect">
            <a:avLst/>
          </a:prstGeom>
          <a:noFill/>
        </p:spPr>
        <p:txBody>
          <a:bodyPr wrap="none" rtlCol="0">
            <a:spAutoFit/>
          </a:bodyPr>
          <a:lstStyle/>
          <a:p>
            <a:pPr defTabSz="685800"/>
            <a:r>
              <a:rPr lang="en-US" sz="1350" dirty="0">
                <a:solidFill>
                  <a:srgbClr val="FF0000"/>
                </a:solidFill>
                <a:latin typeface="Calibri" panose="020F0502020204030204"/>
              </a:rPr>
              <a:t>(1)</a:t>
            </a:r>
          </a:p>
        </p:txBody>
      </p:sp>
      <p:sp>
        <p:nvSpPr>
          <p:cNvPr id="31" name="Rectangle 30"/>
          <p:cNvSpPr/>
          <p:nvPr/>
        </p:nvSpPr>
        <p:spPr>
          <a:xfrm>
            <a:off x="2627966" y="4057147"/>
            <a:ext cx="378630" cy="300082"/>
          </a:xfrm>
          <a:prstGeom prst="rect">
            <a:avLst/>
          </a:prstGeom>
        </p:spPr>
        <p:txBody>
          <a:bodyPr wrap="none">
            <a:spAutoFit/>
          </a:bodyPr>
          <a:lstStyle/>
          <a:p>
            <a:pPr defTabSz="685800"/>
            <a:r>
              <a:rPr lang="en-US" sz="1350" dirty="0">
                <a:solidFill>
                  <a:srgbClr val="70AD47"/>
                </a:solidFill>
                <a:latin typeface="Calibri" panose="020F0502020204030204"/>
              </a:rPr>
              <a:t>(1)</a:t>
            </a:r>
          </a:p>
        </p:txBody>
      </p:sp>
      <p:sp>
        <p:nvSpPr>
          <p:cNvPr id="32" name="Rectangle 31"/>
          <p:cNvSpPr/>
          <p:nvPr/>
        </p:nvSpPr>
        <p:spPr>
          <a:xfrm>
            <a:off x="5431078" y="4057147"/>
            <a:ext cx="378630" cy="300082"/>
          </a:xfrm>
          <a:prstGeom prst="rect">
            <a:avLst/>
          </a:prstGeom>
        </p:spPr>
        <p:txBody>
          <a:bodyPr wrap="none">
            <a:spAutoFit/>
          </a:bodyPr>
          <a:lstStyle/>
          <a:p>
            <a:pPr defTabSz="685800"/>
            <a:r>
              <a:rPr lang="en-US" sz="1350" dirty="0">
                <a:solidFill>
                  <a:srgbClr val="70AD47"/>
                </a:solidFill>
                <a:latin typeface="Calibri" panose="020F0502020204030204"/>
              </a:rPr>
              <a:t>(2)</a:t>
            </a:r>
          </a:p>
        </p:txBody>
      </p:sp>
      <p:sp>
        <p:nvSpPr>
          <p:cNvPr id="35" name="Rectangle 34"/>
          <p:cNvSpPr/>
          <p:nvPr/>
        </p:nvSpPr>
        <p:spPr>
          <a:xfrm>
            <a:off x="3799846" y="3620786"/>
            <a:ext cx="378630" cy="300082"/>
          </a:xfrm>
          <a:prstGeom prst="rect">
            <a:avLst/>
          </a:prstGeom>
        </p:spPr>
        <p:txBody>
          <a:bodyPr wrap="none">
            <a:spAutoFit/>
          </a:bodyPr>
          <a:lstStyle/>
          <a:p>
            <a:pPr defTabSz="685800"/>
            <a:r>
              <a:rPr lang="en-US" sz="1350" dirty="0">
                <a:solidFill>
                  <a:srgbClr val="5B9BD5"/>
                </a:solidFill>
                <a:latin typeface="Calibri" panose="020F0502020204030204"/>
              </a:rPr>
              <a:t>(1)</a:t>
            </a:r>
          </a:p>
        </p:txBody>
      </p:sp>
      <p:sp>
        <p:nvSpPr>
          <p:cNvPr id="36" name="Rectangle 35"/>
          <p:cNvSpPr/>
          <p:nvPr/>
        </p:nvSpPr>
        <p:spPr>
          <a:xfrm>
            <a:off x="4674271" y="3473284"/>
            <a:ext cx="378630" cy="300082"/>
          </a:xfrm>
          <a:prstGeom prst="rect">
            <a:avLst/>
          </a:prstGeom>
        </p:spPr>
        <p:txBody>
          <a:bodyPr wrap="none">
            <a:spAutoFit/>
          </a:bodyPr>
          <a:lstStyle/>
          <a:p>
            <a:pPr defTabSz="685800"/>
            <a:r>
              <a:rPr lang="en-US" sz="1350" dirty="0">
                <a:solidFill>
                  <a:srgbClr val="5B9BD5"/>
                </a:solidFill>
                <a:latin typeface="Calibri" panose="020F0502020204030204"/>
              </a:rPr>
              <a:t>(2)</a:t>
            </a:r>
          </a:p>
        </p:txBody>
      </p:sp>
      <p:sp>
        <p:nvSpPr>
          <p:cNvPr id="37" name="Rectangle 36"/>
          <p:cNvSpPr/>
          <p:nvPr/>
        </p:nvSpPr>
        <p:spPr>
          <a:xfrm>
            <a:off x="4692190" y="3807279"/>
            <a:ext cx="378630" cy="300082"/>
          </a:xfrm>
          <a:prstGeom prst="rect">
            <a:avLst/>
          </a:prstGeom>
        </p:spPr>
        <p:txBody>
          <a:bodyPr wrap="none">
            <a:spAutoFit/>
          </a:bodyPr>
          <a:lstStyle/>
          <a:p>
            <a:pPr defTabSz="685800"/>
            <a:r>
              <a:rPr lang="en-US" sz="1350" dirty="0">
                <a:solidFill>
                  <a:srgbClr val="5B9BD5"/>
                </a:solidFill>
                <a:latin typeface="Calibri" panose="020F0502020204030204"/>
              </a:rPr>
              <a:t>(3)</a:t>
            </a:r>
          </a:p>
        </p:txBody>
      </p:sp>
      <p:sp>
        <p:nvSpPr>
          <p:cNvPr id="38" name="TextBox 37"/>
          <p:cNvSpPr txBox="1"/>
          <p:nvPr/>
        </p:nvSpPr>
        <p:spPr>
          <a:xfrm>
            <a:off x="6576791" y="3156878"/>
            <a:ext cx="2509940" cy="1754326"/>
          </a:xfrm>
          <a:prstGeom prst="rect">
            <a:avLst/>
          </a:prstGeom>
          <a:noFill/>
        </p:spPr>
        <p:txBody>
          <a:bodyPr wrap="square" rtlCol="0">
            <a:spAutoFit/>
          </a:bodyPr>
          <a:lstStyle/>
          <a:p>
            <a:pPr defTabSz="685800"/>
            <a:r>
              <a:rPr lang="en-US" sz="1350" b="1" dirty="0">
                <a:solidFill>
                  <a:srgbClr val="5B9BD5"/>
                </a:solidFill>
                <a:latin typeface="Calibri" panose="020F0502020204030204"/>
              </a:rPr>
              <a:t>Frozen data eviction: (Migration)</a:t>
            </a:r>
          </a:p>
          <a:p>
            <a:pPr marL="257175" indent="-257175" defTabSz="685800">
              <a:buFontTx/>
              <a:buAutoNum type="arabicParenBoth"/>
            </a:pPr>
            <a:r>
              <a:rPr lang="en-US" sz="1350" dirty="0">
                <a:solidFill>
                  <a:prstClr val="black"/>
                </a:solidFill>
                <a:latin typeface="Calibri" panose="020F0502020204030204"/>
              </a:rPr>
              <a:t>Evict </a:t>
            </a:r>
            <a:r>
              <a:rPr lang="en-US" sz="1350" b="1" dirty="0">
                <a:solidFill>
                  <a:prstClr val="black"/>
                </a:solidFill>
                <a:latin typeface="Calibri" panose="020F0502020204030204"/>
              </a:rPr>
              <a:t>cold data </a:t>
            </a:r>
            <a:r>
              <a:rPr lang="en-US" sz="1350" dirty="0">
                <a:solidFill>
                  <a:prstClr val="black"/>
                </a:solidFill>
                <a:latin typeface="Calibri" panose="020F0502020204030204"/>
              </a:rPr>
              <a:t>to the slow device</a:t>
            </a:r>
          </a:p>
          <a:p>
            <a:pPr marL="257175" indent="-257175" defTabSz="685800">
              <a:buFontTx/>
              <a:buAutoNum type="arabicParenBoth"/>
            </a:pPr>
            <a:r>
              <a:rPr lang="en-US" sz="1350" dirty="0">
                <a:solidFill>
                  <a:prstClr val="black"/>
                </a:solidFill>
                <a:latin typeface="Calibri" panose="020F0502020204030204"/>
              </a:rPr>
              <a:t>In case of many reads to slow memory (</a:t>
            </a:r>
            <a:r>
              <a:rPr lang="en-US" sz="1350" b="1" dirty="0">
                <a:solidFill>
                  <a:prstClr val="black"/>
                </a:solidFill>
                <a:latin typeface="Calibri" panose="020F0502020204030204"/>
              </a:rPr>
              <a:t>hot data</a:t>
            </a:r>
            <a:r>
              <a:rPr lang="en-US" sz="1350" dirty="0">
                <a:solidFill>
                  <a:prstClr val="black"/>
                </a:solidFill>
                <a:latin typeface="Calibri" panose="020F0502020204030204"/>
              </a:rPr>
              <a:t>) move data to the fast device. Cold and sequential is read directly from the slow device</a:t>
            </a:r>
          </a:p>
        </p:txBody>
      </p:sp>
      <p:cxnSp>
        <p:nvCxnSpPr>
          <p:cNvPr id="40" name="Straight Arrow Connector 39"/>
          <p:cNvCxnSpPr/>
          <p:nvPr/>
        </p:nvCxnSpPr>
        <p:spPr>
          <a:xfrm>
            <a:off x="3744025" y="4141274"/>
            <a:ext cx="0" cy="25625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878915" y="4108316"/>
            <a:ext cx="0" cy="25625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715378" y="4058329"/>
            <a:ext cx="378630" cy="300082"/>
          </a:xfrm>
          <a:prstGeom prst="rect">
            <a:avLst/>
          </a:prstGeom>
        </p:spPr>
        <p:txBody>
          <a:bodyPr wrap="none">
            <a:spAutoFit/>
          </a:bodyPr>
          <a:lstStyle/>
          <a:p>
            <a:pPr defTabSz="685800"/>
            <a:r>
              <a:rPr lang="en-US" sz="1350" dirty="0">
                <a:solidFill>
                  <a:srgbClr val="70AD47"/>
                </a:solidFill>
                <a:latin typeface="Calibri" panose="020F0502020204030204"/>
              </a:rPr>
              <a:t>(3)</a:t>
            </a:r>
          </a:p>
        </p:txBody>
      </p:sp>
      <p:sp>
        <p:nvSpPr>
          <p:cNvPr id="43" name="Rectangle 42"/>
          <p:cNvSpPr/>
          <p:nvPr/>
        </p:nvSpPr>
        <p:spPr>
          <a:xfrm>
            <a:off x="5855821" y="4078885"/>
            <a:ext cx="378630" cy="300082"/>
          </a:xfrm>
          <a:prstGeom prst="rect">
            <a:avLst/>
          </a:prstGeom>
        </p:spPr>
        <p:txBody>
          <a:bodyPr wrap="none">
            <a:spAutoFit/>
          </a:bodyPr>
          <a:lstStyle/>
          <a:p>
            <a:pPr defTabSz="685800"/>
            <a:r>
              <a:rPr lang="en-US" sz="1350" dirty="0">
                <a:solidFill>
                  <a:srgbClr val="70AD47"/>
                </a:solidFill>
                <a:latin typeface="Calibri" panose="020F0502020204030204"/>
              </a:rPr>
              <a:t>(3)</a:t>
            </a:r>
          </a:p>
        </p:txBody>
      </p:sp>
      <p:sp>
        <p:nvSpPr>
          <p:cNvPr id="44" name="TextBox 43"/>
          <p:cNvSpPr txBox="1"/>
          <p:nvPr/>
        </p:nvSpPr>
        <p:spPr>
          <a:xfrm>
            <a:off x="2940567" y="4364574"/>
            <a:ext cx="2602348" cy="1131079"/>
          </a:xfrm>
          <a:prstGeom prst="rect">
            <a:avLst/>
          </a:prstGeom>
          <a:noFill/>
        </p:spPr>
        <p:txBody>
          <a:bodyPr wrap="square" rtlCol="0">
            <a:spAutoFit/>
          </a:bodyPr>
          <a:lstStyle/>
          <a:p>
            <a:pPr defTabSz="685800"/>
            <a:r>
              <a:rPr lang="en-US" sz="1350" b="1" dirty="0">
                <a:solidFill>
                  <a:srgbClr val="70AD47"/>
                </a:solidFill>
                <a:latin typeface="Calibri" panose="020F0502020204030204"/>
              </a:rPr>
              <a:t>Read operation:</a:t>
            </a:r>
          </a:p>
          <a:p>
            <a:pPr marL="257175" indent="-257175" defTabSz="685800">
              <a:buFontTx/>
              <a:buAutoNum type="arabicParenBoth"/>
            </a:pPr>
            <a:r>
              <a:rPr lang="en-US" sz="1350" dirty="0">
                <a:solidFill>
                  <a:prstClr val="black"/>
                </a:solidFill>
                <a:latin typeface="Calibri" panose="020F0502020204030204"/>
              </a:rPr>
              <a:t>Read </a:t>
            </a:r>
            <a:r>
              <a:rPr lang="en-US" sz="1350" b="1" dirty="0">
                <a:solidFill>
                  <a:prstClr val="black"/>
                </a:solidFill>
                <a:latin typeface="Calibri" panose="020F0502020204030204"/>
              </a:rPr>
              <a:t>hot and random </a:t>
            </a:r>
            <a:r>
              <a:rPr lang="en-US" sz="1350" dirty="0">
                <a:solidFill>
                  <a:prstClr val="black"/>
                </a:solidFill>
                <a:latin typeface="Calibri" panose="020F0502020204030204"/>
              </a:rPr>
              <a:t>data from the fast device</a:t>
            </a:r>
          </a:p>
          <a:p>
            <a:pPr marL="257175" indent="-257175" defTabSz="685800">
              <a:buFontTx/>
              <a:buAutoNum type="arabicParenBoth"/>
            </a:pPr>
            <a:r>
              <a:rPr lang="en-US" sz="1350" dirty="0">
                <a:solidFill>
                  <a:prstClr val="black"/>
                </a:solidFill>
                <a:latin typeface="Calibri" panose="020F0502020204030204"/>
              </a:rPr>
              <a:t>Read </a:t>
            </a:r>
            <a:r>
              <a:rPr lang="en-US" sz="1350" b="1" dirty="0">
                <a:solidFill>
                  <a:prstClr val="black"/>
                </a:solidFill>
                <a:latin typeface="Calibri" panose="020F0502020204030204"/>
              </a:rPr>
              <a:t>cold and sequential </a:t>
            </a:r>
            <a:r>
              <a:rPr lang="en-US" sz="1350" dirty="0">
                <a:solidFill>
                  <a:prstClr val="black"/>
                </a:solidFill>
                <a:latin typeface="Calibri" panose="020F0502020204030204"/>
              </a:rPr>
              <a:t>from the slow device</a:t>
            </a:r>
          </a:p>
        </p:txBody>
      </p:sp>
      <p:cxnSp>
        <p:nvCxnSpPr>
          <p:cNvPr id="46" name="Straight Arrow Connector 45"/>
          <p:cNvCxnSpPr/>
          <p:nvPr/>
        </p:nvCxnSpPr>
        <p:spPr>
          <a:xfrm flipV="1">
            <a:off x="3744025" y="3234672"/>
            <a:ext cx="0" cy="2999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365302" y="1779174"/>
            <a:ext cx="3142249" cy="1131079"/>
          </a:xfrm>
          <a:prstGeom prst="rect">
            <a:avLst/>
          </a:prstGeom>
          <a:noFill/>
        </p:spPr>
        <p:txBody>
          <a:bodyPr wrap="square" rtlCol="0">
            <a:spAutoFit/>
          </a:bodyPr>
          <a:lstStyle/>
          <a:p>
            <a:pPr defTabSz="685800"/>
            <a:r>
              <a:rPr lang="en-US" sz="1350" b="1" dirty="0">
                <a:solidFill>
                  <a:srgbClr val="FF0000"/>
                </a:solidFill>
                <a:latin typeface="Calibri" panose="020F0502020204030204"/>
              </a:rPr>
              <a:t>Write operation:</a:t>
            </a:r>
          </a:p>
          <a:p>
            <a:pPr marL="257175" indent="-257175" defTabSz="685800">
              <a:buFontTx/>
              <a:buAutoNum type="arabicParenBoth"/>
            </a:pPr>
            <a:r>
              <a:rPr lang="en-US" sz="1350" dirty="0">
                <a:solidFill>
                  <a:prstClr val="black"/>
                </a:solidFill>
                <a:latin typeface="Calibri" panose="020F0502020204030204"/>
              </a:rPr>
              <a:t>Write </a:t>
            </a:r>
            <a:r>
              <a:rPr lang="en-US" sz="1350" b="1" dirty="0">
                <a:solidFill>
                  <a:prstClr val="black"/>
                </a:solidFill>
                <a:latin typeface="Calibri" panose="020F0502020204030204"/>
              </a:rPr>
              <a:t>hot and random </a:t>
            </a:r>
            <a:r>
              <a:rPr lang="en-US" sz="1350" dirty="0">
                <a:solidFill>
                  <a:prstClr val="black"/>
                </a:solidFill>
                <a:latin typeface="Calibri" panose="020F0502020204030204"/>
              </a:rPr>
              <a:t>data to the fast device</a:t>
            </a:r>
          </a:p>
          <a:p>
            <a:pPr marL="257175" indent="-257175" defTabSz="685800">
              <a:buFontTx/>
              <a:buAutoNum type="arabicParenBoth"/>
            </a:pPr>
            <a:r>
              <a:rPr lang="en-US" sz="1350" b="1" dirty="0">
                <a:solidFill>
                  <a:prstClr val="black"/>
                </a:solidFill>
                <a:latin typeface="Calibri" panose="020F0502020204030204"/>
              </a:rPr>
              <a:t>Cold and sequential </a:t>
            </a:r>
            <a:r>
              <a:rPr lang="en-US" sz="1350" dirty="0">
                <a:solidFill>
                  <a:prstClr val="black"/>
                </a:solidFill>
                <a:latin typeface="Calibri" panose="020F0502020204030204"/>
              </a:rPr>
              <a:t>data to the slow device</a:t>
            </a:r>
          </a:p>
        </p:txBody>
      </p:sp>
      <p:cxnSp>
        <p:nvCxnSpPr>
          <p:cNvPr id="3" name="Elbow Connector 2"/>
          <p:cNvCxnSpPr>
            <a:stCxn id="11" idx="3"/>
            <a:endCxn id="8" idx="0"/>
          </p:cNvCxnSpPr>
          <p:nvPr/>
        </p:nvCxnSpPr>
        <p:spPr>
          <a:xfrm>
            <a:off x="2111516" y="3324405"/>
            <a:ext cx="3755780" cy="182399"/>
          </a:xfrm>
          <a:prstGeom prst="bentConnector2">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33" name="TextBox 32"/>
          <p:cNvSpPr txBox="1"/>
          <p:nvPr/>
        </p:nvSpPr>
        <p:spPr>
          <a:xfrm>
            <a:off x="5507550" y="3265615"/>
            <a:ext cx="378630" cy="300082"/>
          </a:xfrm>
          <a:prstGeom prst="rect">
            <a:avLst/>
          </a:prstGeom>
          <a:noFill/>
        </p:spPr>
        <p:txBody>
          <a:bodyPr wrap="none" rtlCol="0">
            <a:spAutoFit/>
          </a:bodyPr>
          <a:lstStyle/>
          <a:p>
            <a:pPr defTabSz="685800"/>
            <a:r>
              <a:rPr lang="en-US" sz="1350" dirty="0">
                <a:solidFill>
                  <a:srgbClr val="FF0000"/>
                </a:solidFill>
                <a:latin typeface="Calibri" panose="020F0502020204030204"/>
              </a:rPr>
              <a:t>(2)</a:t>
            </a:r>
          </a:p>
        </p:txBody>
      </p:sp>
      <p:cxnSp>
        <p:nvCxnSpPr>
          <p:cNvPr id="39" name="Straight Arrow Connector 38"/>
          <p:cNvCxnSpPr/>
          <p:nvPr/>
        </p:nvCxnSpPr>
        <p:spPr>
          <a:xfrm flipV="1">
            <a:off x="5942395" y="3192381"/>
            <a:ext cx="0" cy="2999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731998" y="3265615"/>
            <a:ext cx="378630" cy="300082"/>
          </a:xfrm>
          <a:prstGeom prst="rect">
            <a:avLst/>
          </a:prstGeom>
          <a:noFill/>
        </p:spPr>
        <p:txBody>
          <a:bodyPr wrap="none" rtlCol="0">
            <a:spAutoFit/>
          </a:bodyPr>
          <a:lstStyle/>
          <a:p>
            <a:pPr defTabSz="685800"/>
            <a:r>
              <a:rPr lang="en-US" sz="1350" dirty="0">
                <a:solidFill>
                  <a:srgbClr val="FF0000"/>
                </a:solidFill>
                <a:latin typeface="Calibri" panose="020F0502020204030204"/>
              </a:rPr>
              <a:t>(3)</a:t>
            </a:r>
          </a:p>
        </p:txBody>
      </p:sp>
      <p:sp>
        <p:nvSpPr>
          <p:cNvPr id="48" name="TextBox 47"/>
          <p:cNvSpPr txBox="1"/>
          <p:nvPr/>
        </p:nvSpPr>
        <p:spPr>
          <a:xfrm>
            <a:off x="5878915" y="3229804"/>
            <a:ext cx="378630" cy="300082"/>
          </a:xfrm>
          <a:prstGeom prst="rect">
            <a:avLst/>
          </a:prstGeom>
          <a:noFill/>
        </p:spPr>
        <p:txBody>
          <a:bodyPr wrap="none" rtlCol="0">
            <a:spAutoFit/>
          </a:bodyPr>
          <a:lstStyle/>
          <a:p>
            <a:pPr defTabSz="685800"/>
            <a:r>
              <a:rPr lang="en-US" sz="1350" dirty="0">
                <a:solidFill>
                  <a:srgbClr val="FF0000"/>
                </a:solidFill>
                <a:latin typeface="Calibri" panose="020F0502020204030204"/>
              </a:rPr>
              <a:t>(3)</a:t>
            </a:r>
          </a:p>
        </p:txBody>
      </p:sp>
      <p:sp>
        <p:nvSpPr>
          <p:cNvPr id="26" name="Title 25"/>
          <p:cNvSpPr>
            <a:spLocks noGrp="1"/>
          </p:cNvSpPr>
          <p:nvPr>
            <p:ph type="title"/>
          </p:nvPr>
        </p:nvSpPr>
        <p:spPr>
          <a:xfrm>
            <a:off x="22527" y="857251"/>
            <a:ext cx="7886700" cy="994172"/>
          </a:xfrm>
        </p:spPr>
        <p:txBody>
          <a:bodyPr/>
          <a:lstStyle/>
          <a:p>
            <a:r>
              <a:rPr lang="en-US" b="1" dirty="0">
                <a:solidFill>
                  <a:srgbClr val="002060"/>
                </a:solidFill>
                <a:latin typeface="Garamond" panose="02020404030301010803" pitchFamily="18" charset="0"/>
              </a:rPr>
              <a:t>Background: Hybrid Storage Systems</a:t>
            </a:r>
          </a:p>
        </p:txBody>
      </p:sp>
      <p:sp>
        <p:nvSpPr>
          <p:cNvPr id="49" name="Slide Number Placeholder 3">
            <a:extLst>
              <a:ext uri="{FF2B5EF4-FFF2-40B4-BE49-F238E27FC236}">
                <a16:creationId xmlns:a16="http://schemas.microsoft.com/office/drawing/2014/main" id="{F2828E44-0721-4989-8D4E-22332ECDC333}"/>
              </a:ext>
            </a:extLst>
          </p:cNvPr>
          <p:cNvSpPr>
            <a:spLocks noGrp="1"/>
          </p:cNvSpPr>
          <p:nvPr>
            <p:ph type="sldNum" sz="quarter" idx="12"/>
          </p:nvPr>
        </p:nvSpPr>
        <p:spPr>
          <a:xfrm>
            <a:off x="7084517" y="5727380"/>
            <a:ext cx="2057400" cy="273844"/>
          </a:xfrm>
        </p:spPr>
        <p:txBody>
          <a:bodyPr/>
          <a:lstStyle/>
          <a:p>
            <a:pPr defTabSz="685800"/>
            <a:r>
              <a:rPr lang="en-US" sz="1200" b="1" dirty="0">
                <a:solidFill>
                  <a:prstClr val="black"/>
                </a:solidFill>
                <a:latin typeface="Calibri" panose="020F0502020204030204"/>
              </a:rPr>
              <a:t>52</a:t>
            </a:r>
          </a:p>
        </p:txBody>
      </p:sp>
    </p:spTree>
    <p:extLst>
      <p:ext uri="{BB962C8B-B14F-4D97-AF65-F5344CB8AC3E}">
        <p14:creationId xmlns:p14="http://schemas.microsoft.com/office/powerpoint/2010/main" val="242697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Data Movement Overwhelms Modern Machines </a:t>
            </a:r>
          </a:p>
        </p:txBody>
      </p:sp>
    </p:spTree>
    <p:extLst>
      <p:ext uri="{BB962C8B-B14F-4D97-AF65-F5344CB8AC3E}">
        <p14:creationId xmlns:p14="http://schemas.microsoft.com/office/powerpoint/2010/main" val="228126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29 September 2021</a:t>
            </a:r>
          </a:p>
          <a:p>
            <a:r>
              <a:rPr lang="en-US" sz="2200" dirty="0"/>
              <a:t>SRC AIHW Annual Review</a:t>
            </a:r>
          </a:p>
          <a:p>
            <a:endParaRPr lang="en-US" sz="2200" dirty="0"/>
          </a:p>
          <a:p>
            <a:pPr algn="l"/>
            <a:endParaRPr lang="en-US" sz="2200" dirty="0"/>
          </a:p>
        </p:txBody>
      </p:sp>
      <p:sp>
        <p:nvSpPr>
          <p:cNvPr id="13" name="Title 1"/>
          <p:cNvSpPr>
            <a:spLocks noGrp="1"/>
          </p:cNvSpPr>
          <p:nvPr>
            <p:ph type="ctrTitle"/>
          </p:nvPr>
        </p:nvSpPr>
        <p:spPr>
          <a:xfrm>
            <a:off x="216024" y="1196752"/>
            <a:ext cx="8820472" cy="2201416"/>
          </a:xfrm>
        </p:spPr>
        <p:txBody>
          <a:bodyPr>
            <a:noAutofit/>
          </a:bodyPr>
          <a:lstStyle/>
          <a:p>
            <a:pPr algn="ctr"/>
            <a:r>
              <a:rPr lang="en-US" sz="4400" dirty="0"/>
              <a:t>Memory System Design for AI/ML Accelerators &amp; ML/AI Techniques </a:t>
            </a:r>
            <a:br>
              <a:rPr lang="en-US" sz="4400" dirty="0"/>
            </a:br>
            <a:r>
              <a:rPr lang="en-US" sz="4400" dirty="0"/>
              <a:t>for Memory System Design</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2293276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4109250"/>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Pythia</a:t>
            </a:r>
            <a:endParaRPr kumimoji="0" lang="en-US" sz="18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spTree>
    <p:extLst>
      <p:ext uri="{BB962C8B-B14F-4D97-AF65-F5344CB8AC3E}">
        <p14:creationId xmlns:p14="http://schemas.microsoft.com/office/powerpoint/2010/main" val="12624324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90616" y="5020566"/>
            <a:ext cx="8972997" cy="1386150"/>
          </a:xfrm>
          <a:prstGeom prst="roundRect">
            <a:avLst>
              <a:gd name="adj" fmla="val 4914"/>
            </a:avLst>
          </a:prstGeom>
          <a:solidFill>
            <a:srgbClr val="8638C3">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90616" y="3957457"/>
            <a:ext cx="8972997" cy="1004157"/>
          </a:xfrm>
          <a:prstGeom prst="roundRect">
            <a:avLst>
              <a:gd name="adj" fmla="val 475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6" y="2966909"/>
            <a:ext cx="8972997" cy="939547"/>
          </a:xfrm>
          <a:prstGeom prst="roundRect">
            <a:avLst>
              <a:gd name="adj" fmla="val 611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90616" y="1615793"/>
            <a:ext cx="8972997" cy="1292164"/>
          </a:xfrm>
          <a:prstGeom prst="roundRect">
            <a:avLst>
              <a:gd name="adj" fmla="val 57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90616" y="936172"/>
            <a:ext cx="8972997" cy="629017"/>
          </a:xfrm>
          <a:prstGeom prst="roundRect">
            <a:avLst>
              <a:gd name="adj" fmla="val 1011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09DE5-F276-824C-9D6F-0E1B1DEE5DF3}"/>
              </a:ext>
            </a:extLst>
          </p:cNvPr>
          <p:cNvSpPr>
            <a:spLocks noGrp="1"/>
          </p:cNvSpPr>
          <p:nvPr>
            <p:ph type="title"/>
          </p:nvPr>
        </p:nvSpPr>
        <p:spPr/>
        <p:txBody>
          <a:bodyPr>
            <a:normAutofit fontScale="90000"/>
          </a:bodyPr>
          <a:lstStyle/>
          <a:p>
            <a:r>
              <a:rPr lang="en-US" dirty="0"/>
              <a:t>Executive Summary</a:t>
            </a: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p:txBody>
          <a:bodyPr>
            <a:normAutofit lnSpcReduction="10000"/>
          </a:bodyPr>
          <a:lstStyle/>
          <a:p>
            <a:r>
              <a:rPr lang="en-US" sz="2000" b="1" dirty="0">
                <a:solidFill>
                  <a:srgbClr val="0070C0"/>
                </a:solidFill>
              </a:rPr>
              <a:t>Background</a:t>
            </a:r>
            <a:r>
              <a:rPr lang="en-US" sz="2000" dirty="0"/>
              <a:t>: Prefetchers learns to predict addresses of future memory requests by associating patterns with program context (called </a:t>
            </a:r>
            <a:r>
              <a:rPr lang="en-US" sz="2000" b="1" dirty="0">
                <a:solidFill>
                  <a:srgbClr val="C00000"/>
                </a:solidFill>
              </a:rPr>
              <a:t>feature</a:t>
            </a:r>
            <a:r>
              <a:rPr lang="en-US" sz="2000" dirty="0"/>
              <a:t>)</a:t>
            </a:r>
          </a:p>
          <a:p>
            <a:r>
              <a:rPr lang="en-US" sz="2000" b="1" dirty="0">
                <a:solidFill>
                  <a:srgbClr val="E30305"/>
                </a:solidFill>
              </a:rPr>
              <a:t>Problem</a:t>
            </a:r>
            <a:r>
              <a:rPr lang="en-US" sz="2000" dirty="0"/>
              <a:t>: Three key shortcomings in prior prefetchers:</a:t>
            </a:r>
          </a:p>
          <a:p>
            <a:pPr lvl="1"/>
            <a:r>
              <a:rPr lang="en-US" sz="1800" dirty="0"/>
              <a:t>Predicts mainly using a </a:t>
            </a:r>
            <a:r>
              <a:rPr lang="en-US" sz="1800" b="1" dirty="0">
                <a:solidFill>
                  <a:srgbClr val="C00000"/>
                </a:solidFill>
              </a:rPr>
              <a:t>single program feature</a:t>
            </a:r>
          </a:p>
          <a:p>
            <a:pPr lvl="1"/>
            <a:r>
              <a:rPr lang="en-US" sz="1800" dirty="0"/>
              <a:t>Lacks </a:t>
            </a:r>
            <a:r>
              <a:rPr lang="en-US" sz="1800" b="1" dirty="0">
                <a:solidFill>
                  <a:srgbClr val="C00000"/>
                </a:solidFill>
              </a:rPr>
              <a:t>inherent system awareness</a:t>
            </a:r>
          </a:p>
          <a:p>
            <a:pPr lvl="1"/>
            <a:r>
              <a:rPr lang="en-US" sz="1800" dirty="0"/>
              <a:t>Lacks </a:t>
            </a:r>
            <a:r>
              <a:rPr lang="en-US" sz="1800" b="1" dirty="0">
                <a:solidFill>
                  <a:srgbClr val="C00000"/>
                </a:solidFill>
              </a:rPr>
              <a:t>in-silicon customization</a:t>
            </a:r>
            <a:r>
              <a:rPr lang="en-US" sz="1800" dirty="0"/>
              <a:t> ability</a:t>
            </a:r>
          </a:p>
          <a:p>
            <a:r>
              <a:rPr lang="en-US" sz="2000" b="1" dirty="0">
                <a:solidFill>
                  <a:schemeClr val="accent4">
                    <a:lumMod val="75000"/>
                  </a:schemeClr>
                </a:solidFill>
              </a:rPr>
              <a:t>Goal</a:t>
            </a:r>
            <a:r>
              <a:rPr lang="en-US" sz="2000" dirty="0"/>
              <a:t>: Design a prefetching framework that:</a:t>
            </a:r>
          </a:p>
          <a:p>
            <a:pPr lvl="1"/>
            <a:r>
              <a:rPr lang="en-US" sz="1800" dirty="0"/>
              <a:t>Learns from </a:t>
            </a:r>
            <a:r>
              <a:rPr lang="en-US" sz="1800" b="1" dirty="0">
                <a:solidFill>
                  <a:srgbClr val="C00000"/>
                </a:solidFill>
              </a:rPr>
              <a:t>multiple features</a:t>
            </a:r>
            <a:r>
              <a:rPr lang="en-US" sz="1800" dirty="0"/>
              <a:t> and </a:t>
            </a:r>
            <a:r>
              <a:rPr lang="en-US" sz="1800" b="1" dirty="0">
                <a:solidFill>
                  <a:srgbClr val="C00000"/>
                </a:solidFill>
              </a:rPr>
              <a:t>inherent system-level feedback</a:t>
            </a:r>
          </a:p>
          <a:p>
            <a:pPr lvl="1"/>
            <a:r>
              <a:rPr lang="en-US" sz="1800" dirty="0"/>
              <a:t>Can be </a:t>
            </a:r>
            <a:r>
              <a:rPr lang="en-US" sz="1800" b="1" dirty="0">
                <a:solidFill>
                  <a:srgbClr val="C00000"/>
                </a:solidFill>
              </a:rPr>
              <a:t>customized in silicon</a:t>
            </a:r>
            <a:r>
              <a:rPr lang="en-US" sz="1800" dirty="0"/>
              <a:t> to change features and/or objective</a:t>
            </a:r>
          </a:p>
          <a:p>
            <a:r>
              <a:rPr lang="en-US" sz="2000" b="1" dirty="0">
                <a:solidFill>
                  <a:schemeClr val="accent6">
                    <a:lumMod val="75000"/>
                  </a:schemeClr>
                </a:solidFill>
              </a:rPr>
              <a:t>Contribution</a:t>
            </a:r>
            <a:r>
              <a:rPr lang="en-US" sz="2000" dirty="0"/>
              <a:t>: </a:t>
            </a:r>
            <a:r>
              <a:rPr lang="en-US" sz="2000" b="1" dirty="0">
                <a:solidFill>
                  <a:srgbClr val="C00000"/>
                </a:solidFill>
              </a:rPr>
              <a:t>Pythia</a:t>
            </a:r>
            <a:r>
              <a:rPr lang="en-US" sz="2000" dirty="0"/>
              <a:t>, that formulates prefetching as reinforcement learning</a:t>
            </a:r>
          </a:p>
          <a:p>
            <a:pPr lvl="1"/>
            <a:r>
              <a:rPr lang="en-US" sz="1800" b="1" dirty="0">
                <a:solidFill>
                  <a:srgbClr val="C00000"/>
                </a:solidFill>
              </a:rPr>
              <a:t>Adaptive, autonomous</a:t>
            </a:r>
            <a:r>
              <a:rPr lang="en-US" sz="1600" dirty="0"/>
              <a:t> learning using multiple features and system-level feedback</a:t>
            </a:r>
          </a:p>
          <a:p>
            <a:pPr lvl="1"/>
            <a:r>
              <a:rPr lang="en-US" sz="1800" b="1" dirty="0">
                <a:solidFill>
                  <a:srgbClr val="C00000"/>
                </a:solidFill>
              </a:rPr>
              <a:t>Realistic, practical</a:t>
            </a:r>
            <a:r>
              <a:rPr lang="en-US" sz="1600" dirty="0"/>
              <a:t> implementation without any changes to software</a:t>
            </a:r>
          </a:p>
          <a:p>
            <a:r>
              <a:rPr lang="en-US" sz="2000" b="1" dirty="0">
                <a:solidFill>
                  <a:srgbClr val="7030A0"/>
                </a:solidFill>
              </a:rPr>
              <a:t>Key Results</a:t>
            </a:r>
            <a:r>
              <a:rPr lang="en-US" sz="2000" dirty="0"/>
              <a:t>:</a:t>
            </a:r>
          </a:p>
          <a:p>
            <a:pPr lvl="1"/>
            <a:r>
              <a:rPr lang="en-US" sz="1600" dirty="0"/>
              <a:t>Evaluated using a wide range of workloads from SPEC CPU, PARSEC, </a:t>
            </a:r>
            <a:r>
              <a:rPr lang="en-US" sz="1600" dirty="0" err="1"/>
              <a:t>Ligra</a:t>
            </a:r>
            <a:r>
              <a:rPr lang="en-US" sz="1600" dirty="0"/>
              <a:t>, </a:t>
            </a:r>
            <a:r>
              <a:rPr lang="en-US" sz="1600" dirty="0" err="1"/>
              <a:t>Cloudsuite</a:t>
            </a:r>
            <a:endParaRPr lang="en-US" sz="1600" dirty="0"/>
          </a:p>
          <a:p>
            <a:pPr lvl="1"/>
            <a:r>
              <a:rPr lang="en-US" sz="1600" dirty="0"/>
              <a:t>Outperforms prior SOTA by </a:t>
            </a:r>
            <a:r>
              <a:rPr lang="en-US" sz="1800" b="1" dirty="0">
                <a:solidFill>
                  <a:srgbClr val="C00000"/>
                </a:solidFill>
              </a:rPr>
              <a:t>3.4%, 7.7% and 16.9% </a:t>
            </a:r>
            <a:r>
              <a:rPr lang="en-US" sz="1600" dirty="0"/>
              <a:t>in 1/4/bandwidth-constrained cores</a:t>
            </a:r>
          </a:p>
          <a:p>
            <a:r>
              <a:rPr lang="en-US" sz="2000" b="1" dirty="0">
                <a:solidFill>
                  <a:srgbClr val="002060"/>
                </a:solidFill>
              </a:rPr>
              <a:t>Open sourced</a:t>
            </a:r>
            <a:r>
              <a:rPr lang="en-US" sz="2000" dirty="0"/>
              <a:t>: </a:t>
            </a:r>
            <a:r>
              <a:rPr lang="en-US" sz="2000" dirty="0">
                <a:hlinkClick r:id="rId3"/>
              </a:rPr>
              <a:t>https://github.com/CMU-SAFARI/Pythia</a:t>
            </a:r>
            <a:endParaRPr lang="en-US" sz="2000" dirty="0"/>
          </a:p>
        </p:txBody>
      </p:sp>
    </p:spTree>
    <p:extLst>
      <p:ext uri="{BB962C8B-B14F-4D97-AF65-F5344CB8AC3E}">
        <p14:creationId xmlns:p14="http://schemas.microsoft.com/office/powerpoint/2010/main" val="404562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6" grpId="0" animBg="1"/>
      <p:bldP spid="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5644804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EF8C9-9A79-6242-B6E5-6FA10D5FD56D}"/>
              </a:ext>
            </a:extLst>
          </p:cNvPr>
          <p:cNvSpPr>
            <a:spLocks noGrp="1"/>
          </p:cNvSpPr>
          <p:nvPr>
            <p:ph type="title"/>
          </p:nvPr>
        </p:nvSpPr>
        <p:spPr/>
        <p:txBody>
          <a:bodyPr/>
          <a:lstStyle/>
          <a:p>
            <a:r>
              <a:rPr lang="en-US" dirty="0"/>
              <a:t>Prefetching Basics</a:t>
            </a:r>
          </a:p>
        </p:txBody>
      </p:sp>
      <p:sp>
        <p:nvSpPr>
          <p:cNvPr id="5" name="Content Placeholder 4">
            <a:extLst>
              <a:ext uri="{FF2B5EF4-FFF2-40B4-BE49-F238E27FC236}">
                <a16:creationId xmlns:a16="http://schemas.microsoft.com/office/drawing/2014/main" id="{A363EC3A-7375-CC4D-98EC-83323CF4AEFD}"/>
              </a:ext>
            </a:extLst>
          </p:cNvPr>
          <p:cNvSpPr>
            <a:spLocks noGrp="1"/>
          </p:cNvSpPr>
          <p:nvPr>
            <p:ph idx="1"/>
          </p:nvPr>
        </p:nvSpPr>
        <p:spPr/>
        <p:txBody>
          <a:bodyPr/>
          <a:lstStyle/>
          <a:p>
            <a:r>
              <a:rPr lang="en-US" dirty="0"/>
              <a:t>Predicts address of </a:t>
            </a:r>
            <a:r>
              <a:rPr lang="en-US" b="1" dirty="0">
                <a:solidFill>
                  <a:srgbClr val="C00000"/>
                </a:solidFill>
              </a:rPr>
              <a:t>long-latency memory requests</a:t>
            </a:r>
            <a:r>
              <a:rPr lang="en-US" dirty="0"/>
              <a:t> and fetches data before the program demands</a:t>
            </a:r>
          </a:p>
          <a:p>
            <a:endParaRPr lang="en-US" dirty="0"/>
          </a:p>
          <a:p>
            <a:r>
              <a:rPr lang="en-US" dirty="0"/>
              <a:t>Associates access patterns from past memory requests to program context information</a:t>
            </a:r>
          </a:p>
          <a:p>
            <a:endParaRPr lang="en-US" dirty="0"/>
          </a:p>
          <a:p>
            <a:endParaRPr lang="en-US" dirty="0"/>
          </a:p>
          <a:p>
            <a:endParaRPr lang="en-US" dirty="0"/>
          </a:p>
          <a:p>
            <a:r>
              <a:rPr lang="en-US" dirty="0"/>
              <a:t>PC, Page#, Page offset, Cacheline delta, …</a:t>
            </a:r>
          </a:p>
          <a:p>
            <a:pPr lvl="1"/>
            <a:r>
              <a:rPr lang="en-US" dirty="0"/>
              <a:t>Any combination of these</a:t>
            </a:r>
          </a:p>
          <a:p>
            <a:endParaRPr lang="en-US" dirty="0"/>
          </a:p>
        </p:txBody>
      </p:sp>
      <p:sp>
        <p:nvSpPr>
          <p:cNvPr id="6" name="TextBox 5">
            <a:extLst>
              <a:ext uri="{FF2B5EF4-FFF2-40B4-BE49-F238E27FC236}">
                <a16:creationId xmlns:a16="http://schemas.microsoft.com/office/drawing/2014/main" id="{4F59C4DF-9C78-7D4F-B2D2-D2CD94EE24A4}"/>
              </a:ext>
            </a:extLst>
          </p:cNvPr>
          <p:cNvSpPr txBox="1"/>
          <p:nvPr/>
        </p:nvSpPr>
        <p:spPr>
          <a:xfrm>
            <a:off x="1761794" y="3542577"/>
            <a:ext cx="570903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Program context </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sym typeface="Wingdings" pitchFamily="2" charset="2"/>
              </a:rPr>
              <a:t> Access Pattern</a:t>
            </a:r>
            <a:endPar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p:txBody>
      </p:sp>
      <p:sp>
        <p:nvSpPr>
          <p:cNvPr id="8" name="Rectangle 7">
            <a:extLst>
              <a:ext uri="{FF2B5EF4-FFF2-40B4-BE49-F238E27FC236}">
                <a16:creationId xmlns:a16="http://schemas.microsoft.com/office/drawing/2014/main" id="{87397F08-514F-BC46-806D-070E891C20B3}"/>
              </a:ext>
            </a:extLst>
          </p:cNvPr>
          <p:cNvSpPr/>
          <p:nvPr/>
        </p:nvSpPr>
        <p:spPr>
          <a:xfrm>
            <a:off x="1669774" y="3573599"/>
            <a:ext cx="2902226" cy="461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Program Feature</a:t>
            </a:r>
          </a:p>
        </p:txBody>
      </p:sp>
    </p:spTree>
    <p:extLst>
      <p:ext uri="{BB962C8B-B14F-4D97-AF65-F5344CB8AC3E}">
        <p14:creationId xmlns:p14="http://schemas.microsoft.com/office/powerpoint/2010/main" val="37621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sz="3800" dirty="0"/>
              <a:t>Key Shortcomings in Prior Prefetchers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lstStyle/>
          <a:p>
            <a:r>
              <a:rPr lang="en-US" dirty="0"/>
              <a:t>We observe </a:t>
            </a:r>
            <a:r>
              <a:rPr lang="en-US" b="1" dirty="0">
                <a:solidFill>
                  <a:srgbClr val="C00000"/>
                </a:solidFill>
              </a:rPr>
              <a:t>three key shortcomings</a:t>
            </a:r>
            <a:r>
              <a:rPr lang="en-US" dirty="0"/>
              <a:t> that significantly limits performance benefits</a:t>
            </a:r>
          </a:p>
        </p:txBody>
      </p:sp>
      <p:sp>
        <p:nvSpPr>
          <p:cNvPr id="6" name="Rectangle 5">
            <a:extLst>
              <a:ext uri="{FF2B5EF4-FFF2-40B4-BE49-F238E27FC236}">
                <a16:creationId xmlns:a16="http://schemas.microsoft.com/office/drawing/2014/main" id="{6F21AB0B-7F8D-C841-A2EF-3CF16CC35568}"/>
              </a:ext>
            </a:extLst>
          </p:cNvPr>
          <p:cNvSpPr/>
          <p:nvPr/>
        </p:nvSpPr>
        <p:spPr>
          <a:xfrm>
            <a:off x="0" y="2258171"/>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Predicts mainly using a single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program feature</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7" name="Rectangle 6">
            <a:extLst>
              <a:ext uri="{FF2B5EF4-FFF2-40B4-BE49-F238E27FC236}">
                <a16:creationId xmlns:a16="http://schemas.microsoft.com/office/drawing/2014/main" id="{5F42E4B1-E4C8-134F-B7EF-54760F12B47B}"/>
              </a:ext>
            </a:extLst>
          </p:cNvPr>
          <p:cNvSpPr/>
          <p:nvPr/>
        </p:nvSpPr>
        <p:spPr>
          <a:xfrm>
            <a:off x="0" y="3429000"/>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Lacks inherent system awareness</a:t>
            </a:r>
          </a:p>
        </p:txBody>
      </p:sp>
      <p:sp>
        <p:nvSpPr>
          <p:cNvPr id="8" name="Rectangle 7">
            <a:extLst>
              <a:ext uri="{FF2B5EF4-FFF2-40B4-BE49-F238E27FC236}">
                <a16:creationId xmlns:a16="http://schemas.microsoft.com/office/drawing/2014/main" id="{F4DF45F0-4550-7F44-B962-423337D47660}"/>
              </a:ext>
            </a:extLst>
          </p:cNvPr>
          <p:cNvSpPr/>
          <p:nvPr/>
        </p:nvSpPr>
        <p:spPr>
          <a:xfrm>
            <a:off x="0" y="4599829"/>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Lacks in-silicon customization ability</a:t>
            </a:r>
          </a:p>
        </p:txBody>
      </p:sp>
      <p:sp>
        <p:nvSpPr>
          <p:cNvPr id="9" name="Rectangle 8">
            <a:extLst>
              <a:ext uri="{FF2B5EF4-FFF2-40B4-BE49-F238E27FC236}">
                <a16:creationId xmlns:a16="http://schemas.microsoft.com/office/drawing/2014/main" id="{D5E3FCCB-96D5-784F-A7F1-E91AC10581A7}"/>
              </a:ext>
            </a:extLst>
          </p:cNvPr>
          <p:cNvSpPr/>
          <p:nvPr/>
        </p:nvSpPr>
        <p:spPr>
          <a:xfrm>
            <a:off x="31804" y="2313830"/>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Lato Black" panose="020F0502020204030203" pitchFamily="34" charset="77"/>
                <a:ea typeface="+mn-ea"/>
                <a:cs typeface="+mn-cs"/>
              </a:rPr>
              <a:t>1</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
        <p:nvSpPr>
          <p:cNvPr id="10" name="Rectangle 9">
            <a:extLst>
              <a:ext uri="{FF2B5EF4-FFF2-40B4-BE49-F238E27FC236}">
                <a16:creationId xmlns:a16="http://schemas.microsoft.com/office/drawing/2014/main" id="{240621A8-FD2F-9A4F-958E-C654EBD70AED}"/>
              </a:ext>
            </a:extLst>
          </p:cNvPr>
          <p:cNvSpPr/>
          <p:nvPr/>
        </p:nvSpPr>
        <p:spPr>
          <a:xfrm>
            <a:off x="31803" y="3499087"/>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2</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
        <p:nvSpPr>
          <p:cNvPr id="11" name="Rectangle 10">
            <a:extLst>
              <a:ext uri="{FF2B5EF4-FFF2-40B4-BE49-F238E27FC236}">
                <a16:creationId xmlns:a16="http://schemas.microsoft.com/office/drawing/2014/main" id="{5FED9F05-0C36-C347-9B3D-250673C37CF2}"/>
              </a:ext>
            </a:extLst>
          </p:cNvPr>
          <p:cNvSpPr/>
          <p:nvPr/>
        </p:nvSpPr>
        <p:spPr>
          <a:xfrm>
            <a:off x="31802" y="4667415"/>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3</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325381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US" sz="3600" dirty="0"/>
              <a:t>(1) Single-Feature Prefetch Prediction</a:t>
            </a:r>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lstStyle/>
          <a:p>
            <a:r>
              <a:rPr lang="en-US" dirty="0"/>
              <a:t>Provides benefits mainly on those workloads where the feature to pattern correlation exists</a:t>
            </a:r>
          </a:p>
        </p:txBody>
      </p:sp>
      <p:pic>
        <p:nvPicPr>
          <p:cNvPr id="7" name="Picture 6">
            <a:extLst>
              <a:ext uri="{FF2B5EF4-FFF2-40B4-BE49-F238E27FC236}">
                <a16:creationId xmlns:a16="http://schemas.microsoft.com/office/drawing/2014/main" id="{B817311F-C85F-B84F-A00A-18324FFDA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30" y="1725648"/>
            <a:ext cx="8519739" cy="4114852"/>
          </a:xfrm>
          <a:prstGeom prst="rect">
            <a:avLst/>
          </a:prstGeom>
        </p:spPr>
      </p:pic>
      <p:sp>
        <p:nvSpPr>
          <p:cNvPr id="8" name="Rounded Rectangle 7">
            <a:extLst>
              <a:ext uri="{FF2B5EF4-FFF2-40B4-BE49-F238E27FC236}">
                <a16:creationId xmlns:a16="http://schemas.microsoft.com/office/drawing/2014/main" id="{0843BFC8-9CBE-6A4F-9F41-8E194D5EE321}"/>
              </a:ext>
            </a:extLst>
          </p:cNvPr>
          <p:cNvSpPr/>
          <p:nvPr/>
        </p:nvSpPr>
        <p:spPr>
          <a:xfrm>
            <a:off x="1359673" y="1924217"/>
            <a:ext cx="3630507" cy="3916284"/>
          </a:xfrm>
          <a:prstGeom prst="roundRect">
            <a:avLst>
              <a:gd name="adj" fmla="val 2536"/>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91D3B4C8-69AF-2F4B-B205-A66F08E3A2FA}"/>
              </a:ext>
            </a:extLst>
          </p:cNvPr>
          <p:cNvSpPr/>
          <p:nvPr/>
        </p:nvSpPr>
        <p:spPr>
          <a:xfrm>
            <a:off x="5074936" y="1924217"/>
            <a:ext cx="1132591" cy="3916284"/>
          </a:xfrm>
          <a:prstGeom prst="roundRect">
            <a:avLst>
              <a:gd name="adj" fmla="val 4710"/>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64635A9-EAD3-9945-B18B-902182C55FC8}"/>
              </a:ext>
            </a:extLst>
          </p:cNvPr>
          <p:cNvSpPr txBox="1"/>
          <p:nvPr/>
        </p:nvSpPr>
        <p:spPr>
          <a:xfrm>
            <a:off x="1078583" y="6075943"/>
            <a:ext cx="272382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Bingo performs better</a:t>
            </a:r>
          </a:p>
        </p:txBody>
      </p:sp>
      <p:sp>
        <p:nvSpPr>
          <p:cNvPr id="12" name="TextBox 11">
            <a:extLst>
              <a:ext uri="{FF2B5EF4-FFF2-40B4-BE49-F238E27FC236}">
                <a16:creationId xmlns:a16="http://schemas.microsoft.com/office/drawing/2014/main" id="{0BF08272-E1B6-E648-9FC2-598849070DAB}"/>
              </a:ext>
            </a:extLst>
          </p:cNvPr>
          <p:cNvSpPr txBox="1"/>
          <p:nvPr/>
        </p:nvSpPr>
        <p:spPr>
          <a:xfrm>
            <a:off x="5341596" y="6073327"/>
            <a:ext cx="252184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SPP performs better</a:t>
            </a:r>
          </a:p>
        </p:txBody>
      </p:sp>
      <p:cxnSp>
        <p:nvCxnSpPr>
          <p:cNvPr id="16" name="Curved Connector 15">
            <a:extLst>
              <a:ext uri="{FF2B5EF4-FFF2-40B4-BE49-F238E27FC236}">
                <a16:creationId xmlns:a16="http://schemas.microsoft.com/office/drawing/2014/main" id="{C2405389-9E9E-8249-A2AB-E3E8BCFF2037}"/>
              </a:ext>
            </a:extLst>
          </p:cNvPr>
          <p:cNvCxnSpPr>
            <a:cxnSpLocks/>
            <a:stCxn id="11" idx="0"/>
            <a:endCxn id="8" idx="2"/>
          </p:cNvCxnSpPr>
          <p:nvPr/>
        </p:nvCxnSpPr>
        <p:spPr>
          <a:xfrm rot="5400000" flipH="1" flipV="1">
            <a:off x="2689990" y="5591006"/>
            <a:ext cx="235442" cy="734432"/>
          </a:xfrm>
          <a:prstGeom prst="curvedConnector3">
            <a:avLst/>
          </a:prstGeom>
          <a:ln w="28575">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FB02807F-CF4A-9B4D-8F1A-6A2E3A81C4E7}"/>
              </a:ext>
            </a:extLst>
          </p:cNvPr>
          <p:cNvCxnSpPr>
            <a:cxnSpLocks/>
            <a:stCxn id="12" idx="0"/>
            <a:endCxn id="10" idx="2"/>
          </p:cNvCxnSpPr>
          <p:nvPr/>
        </p:nvCxnSpPr>
        <p:spPr>
          <a:xfrm rot="16200000" flipV="1">
            <a:off x="6005462" y="5476271"/>
            <a:ext cx="232826" cy="961286"/>
          </a:xfrm>
          <a:prstGeom prst="curvedConnector3">
            <a:avLst/>
          </a:prstGeom>
          <a:ln w="285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2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US" sz="3600" dirty="0"/>
              <a:t>(1) Single-Feature Prefetch Prediction</a:t>
            </a:r>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lstStyle/>
          <a:p>
            <a:r>
              <a:rPr lang="en-US" dirty="0"/>
              <a:t>Provides benefits mainly on those workloads where the feature to pattern correlation exists</a:t>
            </a:r>
          </a:p>
        </p:txBody>
      </p:sp>
      <p:pic>
        <p:nvPicPr>
          <p:cNvPr id="7" name="Picture 6">
            <a:extLst>
              <a:ext uri="{FF2B5EF4-FFF2-40B4-BE49-F238E27FC236}">
                <a16:creationId xmlns:a16="http://schemas.microsoft.com/office/drawing/2014/main" id="{B817311F-C85F-B84F-A00A-18324FFDA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30" y="1725648"/>
            <a:ext cx="8519739" cy="4114852"/>
          </a:xfrm>
          <a:prstGeom prst="rect">
            <a:avLst/>
          </a:prstGeom>
        </p:spPr>
      </p:pic>
      <p:sp>
        <p:nvSpPr>
          <p:cNvPr id="8" name="Rounded Rectangle 7">
            <a:extLst>
              <a:ext uri="{FF2B5EF4-FFF2-40B4-BE49-F238E27FC236}">
                <a16:creationId xmlns:a16="http://schemas.microsoft.com/office/drawing/2014/main" id="{0843BFC8-9CBE-6A4F-9F41-8E194D5EE321}"/>
              </a:ext>
            </a:extLst>
          </p:cNvPr>
          <p:cNvSpPr/>
          <p:nvPr/>
        </p:nvSpPr>
        <p:spPr>
          <a:xfrm>
            <a:off x="1359673" y="1924217"/>
            <a:ext cx="3630507" cy="3916284"/>
          </a:xfrm>
          <a:prstGeom prst="roundRect">
            <a:avLst>
              <a:gd name="adj" fmla="val 2536"/>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91D3B4C8-69AF-2F4B-B205-A66F08E3A2FA}"/>
              </a:ext>
            </a:extLst>
          </p:cNvPr>
          <p:cNvSpPr/>
          <p:nvPr/>
        </p:nvSpPr>
        <p:spPr>
          <a:xfrm>
            <a:off x="5074936" y="1924217"/>
            <a:ext cx="1132591" cy="3916284"/>
          </a:xfrm>
          <a:prstGeom prst="roundRect">
            <a:avLst>
              <a:gd name="adj" fmla="val 4710"/>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64635A9-EAD3-9945-B18B-902182C55FC8}"/>
              </a:ext>
            </a:extLst>
          </p:cNvPr>
          <p:cNvSpPr txBox="1"/>
          <p:nvPr/>
        </p:nvSpPr>
        <p:spPr>
          <a:xfrm>
            <a:off x="1078583" y="6075943"/>
            <a:ext cx="272382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Bingo performs better</a:t>
            </a:r>
          </a:p>
        </p:txBody>
      </p:sp>
      <p:sp>
        <p:nvSpPr>
          <p:cNvPr id="12" name="TextBox 11">
            <a:extLst>
              <a:ext uri="{FF2B5EF4-FFF2-40B4-BE49-F238E27FC236}">
                <a16:creationId xmlns:a16="http://schemas.microsoft.com/office/drawing/2014/main" id="{0BF08272-E1B6-E648-9FC2-598849070DAB}"/>
              </a:ext>
            </a:extLst>
          </p:cNvPr>
          <p:cNvSpPr txBox="1"/>
          <p:nvPr/>
        </p:nvSpPr>
        <p:spPr>
          <a:xfrm>
            <a:off x="5341596" y="6073327"/>
            <a:ext cx="252184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SPP performs better</a:t>
            </a:r>
          </a:p>
        </p:txBody>
      </p:sp>
      <p:cxnSp>
        <p:nvCxnSpPr>
          <p:cNvPr id="16" name="Curved Connector 15">
            <a:extLst>
              <a:ext uri="{FF2B5EF4-FFF2-40B4-BE49-F238E27FC236}">
                <a16:creationId xmlns:a16="http://schemas.microsoft.com/office/drawing/2014/main" id="{C2405389-9E9E-8249-A2AB-E3E8BCFF2037}"/>
              </a:ext>
            </a:extLst>
          </p:cNvPr>
          <p:cNvCxnSpPr>
            <a:cxnSpLocks/>
            <a:stCxn id="11" idx="0"/>
            <a:endCxn id="8" idx="2"/>
          </p:cNvCxnSpPr>
          <p:nvPr/>
        </p:nvCxnSpPr>
        <p:spPr>
          <a:xfrm rot="5400000" flipH="1" flipV="1">
            <a:off x="2689990" y="5591006"/>
            <a:ext cx="235442" cy="734432"/>
          </a:xfrm>
          <a:prstGeom prst="curvedConnector3">
            <a:avLst/>
          </a:prstGeom>
          <a:ln w="28575">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FB02807F-CF4A-9B4D-8F1A-6A2E3A81C4E7}"/>
              </a:ext>
            </a:extLst>
          </p:cNvPr>
          <p:cNvCxnSpPr>
            <a:cxnSpLocks/>
            <a:stCxn id="12" idx="0"/>
            <a:endCxn id="10" idx="2"/>
          </p:cNvCxnSpPr>
          <p:nvPr/>
        </p:nvCxnSpPr>
        <p:spPr>
          <a:xfrm rot="16200000" flipV="1">
            <a:off x="6005462" y="5476271"/>
            <a:ext cx="232826" cy="961286"/>
          </a:xfrm>
          <a:prstGeom prst="curvedConnector3">
            <a:avLst/>
          </a:prstGeom>
          <a:ln w="285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62F6F04-7B9A-E343-9D4B-16B1F407E33E}"/>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1A0AF72-D614-2844-B65E-FA715FB4B098}"/>
              </a:ext>
            </a:extLst>
          </p:cNvPr>
          <p:cNvSpPr/>
          <p:nvPr/>
        </p:nvSpPr>
        <p:spPr>
          <a:xfrm>
            <a:off x="80387" y="2545728"/>
            <a:ext cx="8983226" cy="1948070"/>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5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Relying on single feature for prediction leaves significant performance improvement on table</a:t>
            </a:r>
          </a:p>
        </p:txBody>
      </p:sp>
    </p:spTree>
    <p:extLst>
      <p:ext uri="{BB962C8B-B14F-4D97-AF65-F5344CB8AC3E}">
        <p14:creationId xmlns:p14="http://schemas.microsoft.com/office/powerpoint/2010/main" val="36261733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sz="3800" dirty="0"/>
              <a:t>(2) Lack of Inherent System Awareness</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lstStyle/>
          <a:p>
            <a:r>
              <a:rPr lang="en-US" dirty="0"/>
              <a:t>Little understanding of </a:t>
            </a:r>
            <a:r>
              <a:rPr lang="en-US" b="1" dirty="0">
                <a:solidFill>
                  <a:srgbClr val="C00000"/>
                </a:solidFill>
              </a:rPr>
              <a:t>undesirable effects</a:t>
            </a:r>
            <a:r>
              <a:rPr lang="en-US" dirty="0"/>
              <a:t> (e.g., memory bandwidth usage, cache pollution, …)</a:t>
            </a:r>
          </a:p>
          <a:p>
            <a:pPr lvl="1"/>
            <a:r>
              <a:rPr lang="en-US" dirty="0"/>
              <a:t>Performance loss in </a:t>
            </a:r>
            <a:r>
              <a:rPr lang="en-US" b="1" dirty="0">
                <a:solidFill>
                  <a:srgbClr val="C00000"/>
                </a:solidFill>
              </a:rPr>
              <a:t>resource-constrained</a:t>
            </a:r>
            <a:r>
              <a:rPr lang="en-US" dirty="0"/>
              <a:t> configurations </a:t>
            </a:r>
          </a:p>
        </p:txBody>
      </p:sp>
      <p:pic>
        <p:nvPicPr>
          <p:cNvPr id="6" name="Picture 5">
            <a:extLst>
              <a:ext uri="{FF2B5EF4-FFF2-40B4-BE49-F238E27FC236}">
                <a16:creationId xmlns:a16="http://schemas.microsoft.com/office/drawing/2014/main" id="{3B0EB956-F35F-934D-81EC-9857E5138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43" y="2194758"/>
            <a:ext cx="7877713" cy="3804767"/>
          </a:xfrm>
          <a:prstGeom prst="rect">
            <a:avLst/>
          </a:prstGeom>
        </p:spPr>
      </p:pic>
      <p:sp>
        <p:nvSpPr>
          <p:cNvPr id="7" name="Rounded Rectangle 6">
            <a:extLst>
              <a:ext uri="{FF2B5EF4-FFF2-40B4-BE49-F238E27FC236}">
                <a16:creationId xmlns:a16="http://schemas.microsoft.com/office/drawing/2014/main" id="{B181179A-F209-4D45-9925-4CD1D3207EBA}"/>
              </a:ext>
            </a:extLst>
          </p:cNvPr>
          <p:cNvSpPr/>
          <p:nvPr/>
        </p:nvSpPr>
        <p:spPr>
          <a:xfrm>
            <a:off x="3061252" y="2194758"/>
            <a:ext cx="397565" cy="3916284"/>
          </a:xfrm>
          <a:prstGeom prst="roundRect">
            <a:avLst>
              <a:gd name="adj" fmla="val 253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0DE1EDC0-9174-2E4A-95BF-E65A19D289D3}"/>
              </a:ext>
            </a:extLst>
          </p:cNvPr>
          <p:cNvSpPr/>
          <p:nvPr/>
        </p:nvSpPr>
        <p:spPr>
          <a:xfrm>
            <a:off x="6488264" y="2194758"/>
            <a:ext cx="397565" cy="3916284"/>
          </a:xfrm>
          <a:prstGeom prst="roundRect">
            <a:avLst>
              <a:gd name="adj" fmla="val 253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9849CBA-4395-EA4C-8969-FA40C584AA77}"/>
              </a:ext>
            </a:extLst>
          </p:cNvPr>
          <p:cNvSpPr txBox="1"/>
          <p:nvPr/>
        </p:nvSpPr>
        <p:spPr>
          <a:xfrm>
            <a:off x="2700640" y="6120598"/>
            <a:ext cx="472276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Similar coverage, lower overpredictions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Yet lower performance</a:t>
            </a:r>
          </a:p>
        </p:txBody>
      </p:sp>
    </p:spTree>
    <p:extLst>
      <p:ext uri="{BB962C8B-B14F-4D97-AF65-F5344CB8AC3E}">
        <p14:creationId xmlns:p14="http://schemas.microsoft.com/office/powerpoint/2010/main" val="11003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sz="3800" dirty="0"/>
              <a:t>(2) Lack of Inherent System Awareness</a:t>
            </a:r>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lstStyle/>
          <a:p>
            <a:r>
              <a:rPr lang="en-US" dirty="0"/>
              <a:t>Little understanding of </a:t>
            </a:r>
            <a:r>
              <a:rPr lang="en-US" b="1" dirty="0">
                <a:solidFill>
                  <a:srgbClr val="C00000"/>
                </a:solidFill>
              </a:rPr>
              <a:t>undesirable effects</a:t>
            </a:r>
            <a:r>
              <a:rPr lang="en-US" dirty="0"/>
              <a:t> (e.g., memory bandwidth usage, cache pollution, …)</a:t>
            </a:r>
          </a:p>
          <a:p>
            <a:pPr lvl="1"/>
            <a:r>
              <a:rPr lang="en-US" dirty="0"/>
              <a:t>Performance loss in </a:t>
            </a:r>
            <a:r>
              <a:rPr lang="en-US" b="1" dirty="0">
                <a:solidFill>
                  <a:srgbClr val="C00000"/>
                </a:solidFill>
              </a:rPr>
              <a:t>resource-constrained</a:t>
            </a:r>
            <a:r>
              <a:rPr lang="en-US" dirty="0"/>
              <a:t> configurations </a:t>
            </a:r>
          </a:p>
        </p:txBody>
      </p:sp>
      <p:pic>
        <p:nvPicPr>
          <p:cNvPr id="6" name="Picture 5">
            <a:extLst>
              <a:ext uri="{FF2B5EF4-FFF2-40B4-BE49-F238E27FC236}">
                <a16:creationId xmlns:a16="http://schemas.microsoft.com/office/drawing/2014/main" id="{3B0EB956-F35F-934D-81EC-9857E5138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43" y="2194758"/>
            <a:ext cx="7877713" cy="3804767"/>
          </a:xfrm>
          <a:prstGeom prst="rect">
            <a:avLst/>
          </a:prstGeom>
        </p:spPr>
      </p:pic>
      <p:sp>
        <p:nvSpPr>
          <p:cNvPr id="7" name="Rounded Rectangle 6">
            <a:extLst>
              <a:ext uri="{FF2B5EF4-FFF2-40B4-BE49-F238E27FC236}">
                <a16:creationId xmlns:a16="http://schemas.microsoft.com/office/drawing/2014/main" id="{B181179A-F209-4D45-9925-4CD1D3207EBA}"/>
              </a:ext>
            </a:extLst>
          </p:cNvPr>
          <p:cNvSpPr/>
          <p:nvPr/>
        </p:nvSpPr>
        <p:spPr>
          <a:xfrm>
            <a:off x="3061252" y="2194758"/>
            <a:ext cx="397565" cy="3916284"/>
          </a:xfrm>
          <a:prstGeom prst="roundRect">
            <a:avLst>
              <a:gd name="adj" fmla="val 253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0DE1EDC0-9174-2E4A-95BF-E65A19D289D3}"/>
              </a:ext>
            </a:extLst>
          </p:cNvPr>
          <p:cNvSpPr/>
          <p:nvPr/>
        </p:nvSpPr>
        <p:spPr>
          <a:xfrm>
            <a:off x="6488264" y="2194758"/>
            <a:ext cx="397565" cy="3916284"/>
          </a:xfrm>
          <a:prstGeom prst="roundRect">
            <a:avLst>
              <a:gd name="adj" fmla="val 2536"/>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9849CBA-4395-EA4C-8969-FA40C584AA77}"/>
              </a:ext>
            </a:extLst>
          </p:cNvPr>
          <p:cNvSpPr txBox="1"/>
          <p:nvPr/>
        </p:nvSpPr>
        <p:spPr>
          <a:xfrm>
            <a:off x="2700640" y="6120598"/>
            <a:ext cx="472276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Similar coverage, lower overpredictions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CFF"/>
                </a:solidFill>
                <a:effectLst/>
                <a:uLnTx/>
                <a:uFillTx/>
                <a:latin typeface="Lato" panose="020F0502020204030203" pitchFamily="34" charset="77"/>
                <a:ea typeface="+mn-ea"/>
                <a:cs typeface="+mn-cs"/>
              </a:rPr>
              <a:t>Yet lower performance</a:t>
            </a:r>
          </a:p>
        </p:txBody>
      </p:sp>
      <p:sp>
        <p:nvSpPr>
          <p:cNvPr id="10" name="Rectangle 9">
            <a:extLst>
              <a:ext uri="{FF2B5EF4-FFF2-40B4-BE49-F238E27FC236}">
                <a16:creationId xmlns:a16="http://schemas.microsoft.com/office/drawing/2014/main" id="{FB48855F-3E69-CC41-80D3-67B5F3C9B221}"/>
              </a:ext>
            </a:extLst>
          </p:cNvPr>
          <p:cNvSpPr/>
          <p:nvPr/>
        </p:nvSpPr>
        <p:spPr>
          <a:xfrm>
            <a:off x="169011" y="874642"/>
            <a:ext cx="8736450" cy="5953842"/>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A16DE8C-DA1D-504F-9BC5-FCF311096787}"/>
              </a:ext>
            </a:extLst>
          </p:cNvPr>
          <p:cNvSpPr/>
          <p:nvPr/>
        </p:nvSpPr>
        <p:spPr>
          <a:xfrm>
            <a:off x="80386" y="2545728"/>
            <a:ext cx="8983227" cy="1948070"/>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Prefetchers often lose performance gains due to the lack of inherent system awareness</a:t>
            </a:r>
          </a:p>
        </p:txBody>
      </p:sp>
    </p:spTree>
    <p:extLst>
      <p:ext uri="{BB962C8B-B14F-4D97-AF65-F5344CB8AC3E}">
        <p14:creationId xmlns:p14="http://schemas.microsoft.com/office/powerpoint/2010/main" val="813114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52701315"/>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sz="3800" dirty="0"/>
              <a:t>(3) Lack of In-silicon Customizability</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r>
              <a:rPr lang="en-US" dirty="0"/>
              <a:t>Feature </a:t>
            </a:r>
            <a:r>
              <a:rPr lang="en-US" b="1" dirty="0">
                <a:solidFill>
                  <a:srgbClr val="C00000"/>
                </a:solidFill>
              </a:rPr>
              <a:t>statically</a:t>
            </a:r>
            <a:r>
              <a:rPr lang="en-US" dirty="0"/>
              <a:t> selected at design time</a:t>
            </a:r>
          </a:p>
          <a:p>
            <a:pPr lvl="1"/>
            <a:r>
              <a:rPr lang="en-US" b="1" dirty="0">
                <a:solidFill>
                  <a:srgbClr val="C00000"/>
                </a:solidFill>
              </a:rPr>
              <a:t>Rigid hardware</a:t>
            </a:r>
            <a:r>
              <a:rPr lang="en-US" dirty="0"/>
              <a:t> designed specifically to exploit that feature</a:t>
            </a:r>
          </a:p>
        </p:txBody>
      </p:sp>
      <p:pic>
        <p:nvPicPr>
          <p:cNvPr id="6" name="Picture 5">
            <a:extLst>
              <a:ext uri="{FF2B5EF4-FFF2-40B4-BE49-F238E27FC236}">
                <a16:creationId xmlns:a16="http://schemas.microsoft.com/office/drawing/2014/main" id="{7FBDF1E6-1065-C84E-9488-149AD15377C2}"/>
              </a:ext>
            </a:extLst>
          </p:cNvPr>
          <p:cNvPicPr>
            <a:picLocks noChangeAspect="1"/>
          </p:cNvPicPr>
          <p:nvPr/>
        </p:nvPicPr>
        <p:blipFill rotWithShape="1">
          <a:blip r:embed="rId3"/>
          <a:srcRect l="3742" t="4290" r="5279" b="3884"/>
          <a:stretch/>
        </p:blipFill>
        <p:spPr>
          <a:xfrm>
            <a:off x="743749" y="3022989"/>
            <a:ext cx="1666503" cy="1716346"/>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60D350D-3438-1945-993F-E5A6CB8C2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808" y="3075993"/>
            <a:ext cx="1993382" cy="168984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D087BF6-8FAB-F54E-BB08-446E17D7185B}"/>
              </a:ext>
            </a:extLst>
          </p:cNvPr>
          <p:cNvPicPr>
            <a:picLocks noChangeAspect="1"/>
          </p:cNvPicPr>
          <p:nvPr/>
        </p:nvPicPr>
        <p:blipFill>
          <a:blip r:embed="rId5"/>
          <a:stretch>
            <a:fillRect/>
          </a:stretch>
        </p:blipFill>
        <p:spPr>
          <a:xfrm>
            <a:off x="6309845" y="3081598"/>
            <a:ext cx="2587797" cy="1509548"/>
          </a:xfrm>
          <a:prstGeom prst="rect">
            <a:avLst/>
          </a:prstGeom>
          <a:ln>
            <a:solidFill>
              <a:schemeClr val="accent1"/>
            </a:solidFill>
          </a:ln>
          <a:effectLst>
            <a:outerShdw blurRad="50800" dist="381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718C1F4D-DCAA-FF4D-B5E1-9388112814F1}"/>
              </a:ext>
            </a:extLst>
          </p:cNvPr>
          <p:cNvCxnSpPr>
            <a:cxnSpLocks/>
          </p:cNvCxnSpPr>
          <p:nvPr/>
        </p:nvCxnSpPr>
        <p:spPr>
          <a:xfrm>
            <a:off x="2613801" y="3836372"/>
            <a:ext cx="97801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6532C2-8E1B-3848-8885-5C09B57A6802}"/>
              </a:ext>
            </a:extLst>
          </p:cNvPr>
          <p:cNvCxnSpPr>
            <a:cxnSpLocks/>
          </p:cNvCxnSpPr>
          <p:nvPr/>
        </p:nvCxnSpPr>
        <p:spPr>
          <a:xfrm>
            <a:off x="5078705" y="3836372"/>
            <a:ext cx="11052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A11F7E74-0511-DD44-8924-5B142BE234E4}"/>
              </a:ext>
            </a:extLst>
          </p:cNvPr>
          <p:cNvCxnSpPr>
            <a:cxnSpLocks/>
            <a:stCxn id="12" idx="2"/>
            <a:endCxn id="6" idx="2"/>
          </p:cNvCxnSpPr>
          <p:nvPr/>
        </p:nvCxnSpPr>
        <p:spPr>
          <a:xfrm rot="5400000">
            <a:off x="4516279" y="1651869"/>
            <a:ext cx="148189" cy="6026743"/>
          </a:xfrm>
          <a:prstGeom prst="bentConnector3">
            <a:avLst>
              <a:gd name="adj1" fmla="val 361575"/>
            </a:avLst>
          </a:prstGeom>
          <a:ln w="57150">
            <a:solidFill>
              <a:srgbClr val="E30305"/>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64D8E5-076A-FC49-A4A5-64526D0B56B1}"/>
              </a:ext>
            </a:extLst>
          </p:cNvPr>
          <p:cNvSpPr txBox="1"/>
          <p:nvPr/>
        </p:nvSpPr>
        <p:spPr>
          <a:xfrm>
            <a:off x="449127" y="2506797"/>
            <a:ext cx="22557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Lato" panose="020F0502020204030203" pitchFamily="34" charset="77"/>
                <a:ea typeface="+mn-ea"/>
                <a:cs typeface="+mn-cs"/>
              </a:rPr>
              <a:t>Design from scratch</a:t>
            </a:r>
          </a:p>
        </p:txBody>
      </p:sp>
      <p:sp>
        <p:nvSpPr>
          <p:cNvPr id="34" name="TextBox 33">
            <a:extLst>
              <a:ext uri="{FF2B5EF4-FFF2-40B4-BE49-F238E27FC236}">
                <a16:creationId xmlns:a16="http://schemas.microsoft.com/office/drawing/2014/main" id="{4574A212-FF45-A248-8034-EA2B5DC9B9F5}"/>
              </a:ext>
            </a:extLst>
          </p:cNvPr>
          <p:cNvSpPr txBox="1"/>
          <p:nvPr/>
        </p:nvSpPr>
        <p:spPr>
          <a:xfrm>
            <a:off x="3965250" y="2512056"/>
            <a:ext cx="8162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Lato" panose="020F0502020204030203" pitchFamily="34" charset="77"/>
                <a:ea typeface="+mn-ea"/>
                <a:cs typeface="+mn-cs"/>
              </a:rPr>
              <a:t>Verify</a:t>
            </a:r>
          </a:p>
        </p:txBody>
      </p:sp>
      <p:sp>
        <p:nvSpPr>
          <p:cNvPr id="35" name="TextBox 34">
            <a:extLst>
              <a:ext uri="{FF2B5EF4-FFF2-40B4-BE49-F238E27FC236}">
                <a16:creationId xmlns:a16="http://schemas.microsoft.com/office/drawing/2014/main" id="{858CCF85-58BB-1540-993E-7A0C9CDE6AAF}"/>
              </a:ext>
            </a:extLst>
          </p:cNvPr>
          <p:cNvSpPr txBox="1"/>
          <p:nvPr/>
        </p:nvSpPr>
        <p:spPr>
          <a:xfrm>
            <a:off x="7012876" y="2501242"/>
            <a:ext cx="11817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Lato" panose="020F0502020204030203" pitchFamily="34" charset="77"/>
                <a:ea typeface="+mn-ea"/>
                <a:cs typeface="+mn-cs"/>
              </a:rPr>
              <a:t>Fabricate</a:t>
            </a:r>
          </a:p>
        </p:txBody>
      </p:sp>
    </p:spTree>
    <p:extLst>
      <p:ext uri="{BB962C8B-B14F-4D97-AF65-F5344CB8AC3E}">
        <p14:creationId xmlns:p14="http://schemas.microsoft.com/office/powerpoint/2010/main" val="159747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3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6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60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90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120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120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87464" y="1795007"/>
            <a:ext cx="8976149" cy="3267986"/>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A prefetching </a:t>
            </a:r>
            <a:r>
              <a:rPr kumimoji="0" lang="en-US" sz="36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framework</a:t>
            </a:r>
            <a:r>
              <a:rPr kumimoji="0" lang="en-US" sz="36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that: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Can learn to prefetch using </a:t>
            </a: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multiple features</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and </a:t>
            </a: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inherent system-level feedback</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information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Can be </a:t>
            </a: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easily customized in silicon</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to change feature type and/or prefetcher’s objective</a:t>
            </a:r>
          </a:p>
        </p:txBody>
      </p:sp>
    </p:spTree>
    <p:extLst>
      <p:ext uri="{BB962C8B-B14F-4D97-AF65-F5344CB8AC3E}">
        <p14:creationId xmlns:p14="http://schemas.microsoft.com/office/powerpoint/2010/main" val="252520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242086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sz="38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p:txBody>
          <a:bodyPr/>
          <a:lstStyle/>
          <a:p>
            <a:r>
              <a:rPr lang="en-US" dirty="0"/>
              <a:t>Algorithmic approach to learn to take an </a:t>
            </a:r>
            <a:r>
              <a:rPr lang="en-US" b="1" dirty="0">
                <a:solidFill>
                  <a:srgbClr val="C00000"/>
                </a:solidFill>
              </a:rPr>
              <a:t>action</a:t>
            </a:r>
            <a:r>
              <a:rPr lang="en-US" dirty="0"/>
              <a:t> in a given </a:t>
            </a:r>
            <a:r>
              <a:rPr lang="en-US" b="1" dirty="0">
                <a:solidFill>
                  <a:srgbClr val="C00000"/>
                </a:solidFill>
              </a:rPr>
              <a:t>situation</a:t>
            </a:r>
            <a:r>
              <a:rPr lang="en-US" dirty="0"/>
              <a:t> to maximize a numerical </a:t>
            </a:r>
            <a:r>
              <a:rPr lang="en-US" b="1" dirty="0">
                <a:solidFill>
                  <a:srgbClr val="C00000"/>
                </a:solidFill>
              </a:rPr>
              <a:t>reward</a:t>
            </a: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sz="1600" dirty="0"/>
          </a:p>
          <a:p>
            <a:r>
              <a:rPr lang="en-US" dirty="0"/>
              <a:t>Agent stores </a:t>
            </a:r>
            <a:r>
              <a:rPr lang="en-US" b="1" dirty="0">
                <a:solidFill>
                  <a:srgbClr val="C00000"/>
                </a:solidFill>
              </a:rPr>
              <a:t>Q-values</a:t>
            </a:r>
            <a:r>
              <a:rPr lang="en-US" dirty="0"/>
              <a:t> for </a:t>
            </a:r>
            <a:r>
              <a:rPr lang="en-US" i="1" dirty="0">
                <a:solidFill>
                  <a:srgbClr val="C00000"/>
                </a:solidFill>
              </a:rPr>
              <a:t>every</a:t>
            </a:r>
            <a:r>
              <a:rPr lang="en-US" dirty="0"/>
              <a:t> state-action pairs</a:t>
            </a:r>
          </a:p>
          <a:p>
            <a:pPr lvl="1"/>
            <a:r>
              <a:rPr lang="en-US" dirty="0"/>
              <a:t>Given a state, selects action that provides </a:t>
            </a:r>
            <a:r>
              <a:rPr lang="en-US" b="1" dirty="0">
                <a:solidFill>
                  <a:srgbClr val="C00000"/>
                </a:solidFill>
              </a:rPr>
              <a:t>highest</a:t>
            </a:r>
            <a:r>
              <a:rPr lang="en-US" dirty="0"/>
              <a:t> Q-value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2162423"/>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2162423"/>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3408113"/>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3408114"/>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934031"/>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2108258"/>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3422118"/>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dirty="0"/>
              <a:t>Formulating Prefetching as RL</a:t>
            </a:r>
          </a:p>
        </p:txBody>
      </p:sp>
      <p:pic>
        <p:nvPicPr>
          <p:cNvPr id="7" name="Content Placeholder 6">
            <a:extLst>
              <a:ext uri="{FF2B5EF4-FFF2-40B4-BE49-F238E27FC236}">
                <a16:creationId xmlns:a16="http://schemas.microsoft.com/office/drawing/2014/main" id="{D621D27C-6A02-F347-8494-127556EA2F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6107" y="1004336"/>
            <a:ext cx="5391785" cy="2288674"/>
          </a:xfrm>
        </p:spPr>
      </p:pic>
      <p:pic>
        <p:nvPicPr>
          <p:cNvPr id="9" name="Picture 8">
            <a:extLst>
              <a:ext uri="{FF2B5EF4-FFF2-40B4-BE49-F238E27FC236}">
                <a16:creationId xmlns:a16="http://schemas.microsoft.com/office/drawing/2014/main" id="{08FD2C54-DB36-6245-9D84-8805931FF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77" y="3701697"/>
            <a:ext cx="6905646" cy="2707883"/>
          </a:xfrm>
          <a:prstGeom prst="rect">
            <a:avLst/>
          </a:prstGeom>
        </p:spPr>
      </p:pic>
      <p:sp>
        <p:nvSpPr>
          <p:cNvPr id="10" name="Rectangle 9">
            <a:extLst>
              <a:ext uri="{FF2B5EF4-FFF2-40B4-BE49-F238E27FC236}">
                <a16:creationId xmlns:a16="http://schemas.microsoft.com/office/drawing/2014/main" id="{BF167353-6E22-B849-A3CE-4DAA684787AB}"/>
              </a:ext>
            </a:extLst>
          </p:cNvPr>
          <p:cNvSpPr/>
          <p:nvPr/>
        </p:nvSpPr>
        <p:spPr>
          <a:xfrm>
            <a:off x="3852404" y="1004336"/>
            <a:ext cx="1502797"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70BBACB-9B0A-E94F-9AFF-672B37109C36}"/>
              </a:ext>
            </a:extLst>
          </p:cNvPr>
          <p:cNvSpPr/>
          <p:nvPr/>
        </p:nvSpPr>
        <p:spPr>
          <a:xfrm>
            <a:off x="3465440" y="2667329"/>
            <a:ext cx="2276726"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FA8E092-D95D-AA42-83E3-6B402095208D}"/>
              </a:ext>
            </a:extLst>
          </p:cNvPr>
          <p:cNvSpPr/>
          <p:nvPr/>
        </p:nvSpPr>
        <p:spPr>
          <a:xfrm>
            <a:off x="3742410" y="3670095"/>
            <a:ext cx="1571269" cy="69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7B7EFEA-C3BB-4445-8891-5B3E2A5E45DD}"/>
              </a:ext>
            </a:extLst>
          </p:cNvPr>
          <p:cNvSpPr/>
          <p:nvPr/>
        </p:nvSpPr>
        <p:spPr>
          <a:xfrm>
            <a:off x="3351250" y="5504311"/>
            <a:ext cx="2434870" cy="90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07B293-3AA4-514B-9205-E17A1FF6CE86}"/>
              </a:ext>
            </a:extLst>
          </p:cNvPr>
          <p:cNvSpPr/>
          <p:nvPr/>
        </p:nvSpPr>
        <p:spPr>
          <a:xfrm>
            <a:off x="1876107"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0F6041-70A8-8B48-B707-103A49B165B2}"/>
              </a:ext>
            </a:extLst>
          </p:cNvPr>
          <p:cNvSpPr/>
          <p:nvPr/>
        </p:nvSpPr>
        <p:spPr>
          <a:xfrm>
            <a:off x="1516751" y="2004851"/>
            <a:ext cx="1929911" cy="11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403463-B2FC-7B43-8971-9C41BD9A4AC5}"/>
              </a:ext>
            </a:extLst>
          </p:cNvPr>
          <p:cNvSpPr/>
          <p:nvPr/>
        </p:nvSpPr>
        <p:spPr>
          <a:xfrm>
            <a:off x="5361174"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B802A5-C049-5241-89D4-10C515AA1A24}"/>
              </a:ext>
            </a:extLst>
          </p:cNvPr>
          <p:cNvSpPr/>
          <p:nvPr/>
        </p:nvSpPr>
        <p:spPr>
          <a:xfrm>
            <a:off x="5754317" y="2018244"/>
            <a:ext cx="1532354" cy="1035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D01B655-E837-864F-8F97-7BAC0B2BDE0B}"/>
              </a:ext>
            </a:extLst>
          </p:cNvPr>
          <p:cNvSpPr/>
          <p:nvPr/>
        </p:nvSpPr>
        <p:spPr>
          <a:xfrm>
            <a:off x="3635534" y="2014852"/>
            <a:ext cx="1929911"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4999C2-C787-1345-A7EB-032921114C93}"/>
              </a:ext>
            </a:extLst>
          </p:cNvPr>
          <p:cNvSpPr/>
          <p:nvPr/>
        </p:nvSpPr>
        <p:spPr>
          <a:xfrm flipV="1">
            <a:off x="4462899" y="2444440"/>
            <a:ext cx="211572" cy="20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1B66F59-2BC1-9D4E-A978-5805F82B3B84}"/>
              </a:ext>
            </a:extLst>
          </p:cNvPr>
          <p:cNvSpPr/>
          <p:nvPr/>
        </p:nvSpPr>
        <p:spPr>
          <a:xfrm flipV="1">
            <a:off x="4490267" y="1645389"/>
            <a:ext cx="211572" cy="334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7BC7899-9C44-F645-BD75-9F5C02E38CF9}"/>
              </a:ext>
            </a:extLst>
          </p:cNvPr>
          <p:cNvSpPr/>
          <p:nvPr/>
        </p:nvSpPr>
        <p:spPr>
          <a:xfrm>
            <a:off x="1800347" y="3567160"/>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0A33112-6F21-8E48-8C1F-50C79A1E9745}"/>
              </a:ext>
            </a:extLst>
          </p:cNvPr>
          <p:cNvSpPr/>
          <p:nvPr/>
        </p:nvSpPr>
        <p:spPr>
          <a:xfrm>
            <a:off x="1201143" y="4574301"/>
            <a:ext cx="2150107"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8DE44E6-5721-E144-B3A7-B97F2708D3B9}"/>
              </a:ext>
            </a:extLst>
          </p:cNvPr>
          <p:cNvSpPr/>
          <p:nvPr/>
        </p:nvSpPr>
        <p:spPr>
          <a:xfrm>
            <a:off x="5325831" y="3609752"/>
            <a:ext cx="2617026"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E426AF4-FF54-224F-9EF8-CBF772E904EE}"/>
              </a:ext>
            </a:extLst>
          </p:cNvPr>
          <p:cNvSpPr/>
          <p:nvPr/>
        </p:nvSpPr>
        <p:spPr>
          <a:xfrm>
            <a:off x="5792752" y="5036102"/>
            <a:ext cx="2143475"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AE916B8-EDC0-B04C-A79A-A6EA5938CC6B}"/>
              </a:ext>
            </a:extLst>
          </p:cNvPr>
          <p:cNvSpPr/>
          <p:nvPr/>
        </p:nvSpPr>
        <p:spPr>
          <a:xfrm>
            <a:off x="4118776" y="4847604"/>
            <a:ext cx="828047"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51705C-DF0B-784F-B880-19E4B735823F}"/>
              </a:ext>
            </a:extLst>
          </p:cNvPr>
          <p:cNvSpPr/>
          <p:nvPr/>
        </p:nvSpPr>
        <p:spPr>
          <a:xfrm>
            <a:off x="4339186" y="4376751"/>
            <a:ext cx="302162" cy="437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4D32609-641B-0B4A-8DBE-CF095DACCA47}"/>
              </a:ext>
            </a:extLst>
          </p:cNvPr>
          <p:cNvSpPr/>
          <p:nvPr/>
        </p:nvSpPr>
        <p:spPr>
          <a:xfrm>
            <a:off x="4339186" y="5181614"/>
            <a:ext cx="302162" cy="2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42900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3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sp>
        <p:nvSpPr>
          <p:cNvPr id="5" name="Content Placeholder 4">
            <a:extLst>
              <a:ext uri="{FF2B5EF4-FFF2-40B4-BE49-F238E27FC236}">
                <a16:creationId xmlns:a16="http://schemas.microsoft.com/office/drawing/2014/main" id="{47CBB5E1-34CD-1E40-B494-0360BBA12ACB}"/>
              </a:ext>
            </a:extLst>
          </p:cNvPr>
          <p:cNvSpPr>
            <a:spLocks noGrp="1"/>
          </p:cNvSpPr>
          <p:nvPr>
            <p:ph idx="1"/>
          </p:nvPr>
        </p:nvSpPr>
        <p:spPr/>
        <p:txBody>
          <a:bodyPr/>
          <a:lstStyle/>
          <a:p>
            <a:r>
              <a:rPr lang="en-US" b="1" i="1" dirty="0">
                <a:solidFill>
                  <a:srgbClr val="C00000"/>
                </a:solidFill>
              </a:rPr>
              <a:t>k</a:t>
            </a:r>
            <a:r>
              <a:rPr lang="en-US" b="1" dirty="0">
                <a:solidFill>
                  <a:srgbClr val="C00000"/>
                </a:solidFill>
              </a:rPr>
              <a:t>-dimensional</a:t>
            </a:r>
            <a:r>
              <a:rPr lang="en-US" dirty="0"/>
              <a:t> vector of features</a:t>
            </a:r>
          </a:p>
          <a:p>
            <a:endParaRPr lang="en-US" sz="1400" dirty="0"/>
          </a:p>
          <a:p>
            <a:r>
              <a:rPr lang="en-US" dirty="0"/>
              <a:t>Feature = control-flow + data-flow</a:t>
            </a:r>
          </a:p>
          <a:p>
            <a:endParaRPr lang="en-US" sz="1400" dirty="0"/>
          </a:p>
          <a:p>
            <a:r>
              <a:rPr lang="en-US" b="1" dirty="0">
                <a:solidFill>
                  <a:srgbClr val="C00000"/>
                </a:solidFill>
              </a:rPr>
              <a:t>Control-flow</a:t>
            </a:r>
          </a:p>
          <a:p>
            <a:pPr lvl="1"/>
            <a:r>
              <a:rPr lang="en-US" dirty="0"/>
              <a:t>PC</a:t>
            </a:r>
          </a:p>
          <a:p>
            <a:pPr lvl="1"/>
            <a:r>
              <a:rPr lang="en-US" dirty="0"/>
              <a:t>Branch PC</a:t>
            </a:r>
          </a:p>
          <a:p>
            <a:pPr lvl="1"/>
            <a:r>
              <a:rPr lang="en-US" dirty="0"/>
              <a:t>Last-3 PCs, …</a:t>
            </a:r>
          </a:p>
          <a:p>
            <a:r>
              <a:rPr lang="en-US" b="1" dirty="0">
                <a:solidFill>
                  <a:srgbClr val="C00000"/>
                </a:solidFill>
              </a:rPr>
              <a:t>Data-flow</a:t>
            </a:r>
          </a:p>
          <a:p>
            <a:pPr lvl="1"/>
            <a:r>
              <a:rPr lang="en-US" dirty="0"/>
              <a:t>Cacheline address</a:t>
            </a:r>
          </a:p>
          <a:p>
            <a:pPr lvl="1"/>
            <a:r>
              <a:rPr lang="en-US" dirty="0"/>
              <a:t>Page#</a:t>
            </a:r>
          </a:p>
          <a:p>
            <a:pPr lvl="1"/>
            <a:r>
              <a:rPr lang="en-US" dirty="0"/>
              <a:t>Delta between two cacheline address</a:t>
            </a:r>
          </a:p>
          <a:p>
            <a:pPr lvl="1"/>
            <a:r>
              <a:rPr lang="en-US" dirty="0"/>
              <a:t>Last 4 deltas, …</a:t>
            </a:r>
          </a:p>
        </p:txBody>
      </p:sp>
      <p:pic>
        <p:nvPicPr>
          <p:cNvPr id="7" name="Picture 6">
            <a:extLst>
              <a:ext uri="{FF2B5EF4-FFF2-40B4-BE49-F238E27FC236}">
                <a16:creationId xmlns:a16="http://schemas.microsoft.com/office/drawing/2014/main" id="{2B7C887D-D76C-A543-B12F-ECE3F572963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pic>
        <p:nvPicPr>
          <p:cNvPr id="9" name="Picture 8">
            <a:extLst>
              <a:ext uri="{FF2B5EF4-FFF2-40B4-BE49-F238E27FC236}">
                <a16:creationId xmlns:a16="http://schemas.microsoft.com/office/drawing/2014/main" id="{856E4A63-FF95-B74F-AAAF-AE9C32A7A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667" y="1351723"/>
            <a:ext cx="2012426" cy="465758"/>
          </a:xfrm>
          <a:prstGeom prst="rect">
            <a:avLst/>
          </a:prstGeom>
        </p:spPr>
      </p:pic>
      <p:sp>
        <p:nvSpPr>
          <p:cNvPr id="10" name="Rectangle 9">
            <a:extLst>
              <a:ext uri="{FF2B5EF4-FFF2-40B4-BE49-F238E27FC236}">
                <a16:creationId xmlns:a16="http://schemas.microsoft.com/office/drawing/2014/main" id="{28BBBC69-0B33-8342-BD78-7EDFBAF5F75F}"/>
              </a:ext>
            </a:extLst>
          </p:cNvPr>
          <p:cNvSpPr/>
          <p:nvPr/>
        </p:nvSpPr>
        <p:spPr>
          <a:xfrm>
            <a:off x="7291346" y="936172"/>
            <a:ext cx="1772266"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992745" y="981729"/>
            <a:ext cx="1473091" cy="1205745"/>
          </a:xfrm>
          <a:prstGeom prst="rect">
            <a:avLst/>
          </a:prstGeom>
        </p:spPr>
      </p:pic>
    </p:spTree>
    <p:extLst>
      <p:ext uri="{BB962C8B-B14F-4D97-AF65-F5344CB8AC3E}">
        <p14:creationId xmlns:p14="http://schemas.microsoft.com/office/powerpoint/2010/main" val="34584548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98EB7-C480-E248-AAA0-053789CF853F}"/>
              </a:ext>
            </a:extLst>
          </p:cNvPr>
          <p:cNvSpPr>
            <a:spLocks noGrp="1"/>
          </p:cNvSpPr>
          <p:nvPr>
            <p:ph type="title"/>
          </p:nvPr>
        </p:nvSpPr>
        <p:spPr/>
        <p:txBody>
          <a:bodyPr/>
          <a:lstStyle/>
          <a:p>
            <a:r>
              <a:rPr lang="en-US" dirty="0"/>
              <a:t>What is Action?</a:t>
            </a:r>
          </a:p>
        </p:txBody>
      </p:sp>
      <p:sp>
        <p:nvSpPr>
          <p:cNvPr id="5" name="Content Placeholder 4">
            <a:extLst>
              <a:ext uri="{FF2B5EF4-FFF2-40B4-BE49-F238E27FC236}">
                <a16:creationId xmlns:a16="http://schemas.microsoft.com/office/drawing/2014/main" id="{65401E91-B6BC-F74A-A960-415F9C172F1B}"/>
              </a:ext>
            </a:extLst>
          </p:cNvPr>
          <p:cNvSpPr>
            <a:spLocks noGrp="1"/>
          </p:cNvSpPr>
          <p:nvPr>
            <p:ph idx="1"/>
          </p:nvPr>
        </p:nvSpPr>
        <p:spPr/>
        <p:txBody>
          <a:bodyPr/>
          <a:lstStyle/>
          <a:p>
            <a:r>
              <a:rPr lang="en-US" dirty="0"/>
              <a:t>Selection of a </a:t>
            </a:r>
            <a:r>
              <a:rPr lang="en-US" b="1" dirty="0">
                <a:solidFill>
                  <a:srgbClr val="C00000"/>
                </a:solidFill>
              </a:rPr>
              <a:t>prefetch offset</a:t>
            </a:r>
          </a:p>
          <a:p>
            <a:pPr lvl="1"/>
            <a:r>
              <a:rPr lang="en-US" dirty="0"/>
              <a:t>Add to demanded cacheline to get</a:t>
            </a:r>
          </a:p>
          <a:p>
            <a:pPr marL="457200" lvl="1" indent="0">
              <a:buNone/>
            </a:pPr>
            <a:r>
              <a:rPr lang="en-US" dirty="0"/>
              <a:t>prefetch cacheline address</a:t>
            </a:r>
          </a:p>
          <a:p>
            <a:pPr marL="457200" lvl="1" indent="0">
              <a:buNone/>
            </a:pPr>
            <a:endParaRPr lang="en-US" dirty="0"/>
          </a:p>
          <a:p>
            <a:r>
              <a:rPr lang="en-US" dirty="0"/>
              <a:t>A </a:t>
            </a:r>
            <a:r>
              <a:rPr lang="en-US" b="1" dirty="0">
                <a:solidFill>
                  <a:srgbClr val="C00000"/>
                </a:solidFill>
              </a:rPr>
              <a:t>zero offset</a:t>
            </a:r>
            <a:r>
              <a:rPr lang="en-US" dirty="0"/>
              <a:t> means </a:t>
            </a:r>
            <a:r>
              <a:rPr lang="en-US" b="1" dirty="0">
                <a:solidFill>
                  <a:srgbClr val="C00000"/>
                </a:solidFill>
              </a:rPr>
              <a:t>no prefetch</a:t>
            </a:r>
            <a:r>
              <a:rPr lang="en-US" dirty="0"/>
              <a:t> is generated</a:t>
            </a:r>
          </a:p>
        </p:txBody>
      </p:sp>
      <p:pic>
        <p:nvPicPr>
          <p:cNvPr id="8" name="Picture 7">
            <a:extLst>
              <a:ext uri="{FF2B5EF4-FFF2-40B4-BE49-F238E27FC236}">
                <a16:creationId xmlns:a16="http://schemas.microsoft.com/office/drawing/2014/main" id="{3E964208-B1A4-314B-8AD3-86C23857664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9" name="Rectangle 8">
            <a:extLst>
              <a:ext uri="{FF2B5EF4-FFF2-40B4-BE49-F238E27FC236}">
                <a16:creationId xmlns:a16="http://schemas.microsoft.com/office/drawing/2014/main" id="{360F1798-7A35-7D45-B90F-321551C4EE75}"/>
              </a:ext>
            </a:extLst>
          </p:cNvPr>
          <p:cNvSpPr/>
          <p:nvPr/>
        </p:nvSpPr>
        <p:spPr>
          <a:xfrm>
            <a:off x="6472360" y="936172"/>
            <a:ext cx="1725435" cy="118682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BFCE143-C1D5-1B4B-AFBB-371815D35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18615" y="1015683"/>
            <a:ext cx="1473091" cy="1205745"/>
          </a:xfrm>
          <a:prstGeom prst="rect">
            <a:avLst/>
          </a:prstGeom>
        </p:spPr>
      </p:pic>
    </p:spTree>
    <p:extLst>
      <p:ext uri="{BB962C8B-B14F-4D97-AF65-F5344CB8AC3E}">
        <p14:creationId xmlns:p14="http://schemas.microsoft.com/office/powerpoint/2010/main" val="16243011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F76FD-4BFA-E34F-834F-47578491C1FE}"/>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1E369784-F53F-BE49-AD5C-10EBE35B9584}"/>
              </a:ext>
            </a:extLst>
          </p:cNvPr>
          <p:cNvSpPr>
            <a:spLocks noGrp="1"/>
          </p:cNvSpPr>
          <p:nvPr>
            <p:ph idx="1"/>
          </p:nvPr>
        </p:nvSpPr>
        <p:spPr>
          <a:xfrm>
            <a:off x="169011" y="936172"/>
            <a:ext cx="8894602" cy="5677570"/>
          </a:xfrm>
        </p:spPr>
        <p:txBody>
          <a:bodyPr>
            <a:normAutofit/>
          </a:bodyPr>
          <a:lstStyle/>
          <a:p>
            <a:r>
              <a:rPr lang="en-US" dirty="0"/>
              <a:t>Defines the </a:t>
            </a:r>
            <a:r>
              <a:rPr lang="en-US" b="1" dirty="0">
                <a:solidFill>
                  <a:srgbClr val="C00000"/>
                </a:solidFill>
              </a:rPr>
              <a:t>objective</a:t>
            </a:r>
            <a:r>
              <a:rPr lang="en-US" dirty="0"/>
              <a:t> of Pythia</a:t>
            </a:r>
          </a:p>
          <a:p>
            <a:r>
              <a:rPr lang="en-US" b="1" dirty="0">
                <a:solidFill>
                  <a:srgbClr val="C00000"/>
                </a:solidFill>
              </a:rPr>
              <a:t>Five</a:t>
            </a:r>
            <a:r>
              <a:rPr lang="en-US" dirty="0"/>
              <a:t> distinct levels</a:t>
            </a:r>
          </a:p>
          <a:p>
            <a:pPr lvl="1"/>
            <a:r>
              <a:rPr lang="en-US" i="1" dirty="0"/>
              <a:t>Accurate and timely</a:t>
            </a:r>
            <a:r>
              <a:rPr lang="en-US" dirty="0"/>
              <a:t> (R</a:t>
            </a:r>
            <a:r>
              <a:rPr lang="en-US" baseline="-25000" dirty="0"/>
              <a:t>AT</a:t>
            </a:r>
            <a:r>
              <a:rPr lang="en-US" dirty="0"/>
              <a:t>)</a:t>
            </a:r>
          </a:p>
          <a:p>
            <a:pPr lvl="1"/>
            <a:r>
              <a:rPr lang="en-US" i="1" dirty="0"/>
              <a:t>Accurate but late</a:t>
            </a:r>
            <a:r>
              <a:rPr lang="en-US" dirty="0"/>
              <a:t> (R</a:t>
            </a:r>
            <a:r>
              <a:rPr lang="en-US" baseline="-25000" dirty="0"/>
              <a:t>AL</a:t>
            </a:r>
            <a:r>
              <a:rPr lang="en-US" dirty="0"/>
              <a:t>)</a:t>
            </a:r>
          </a:p>
          <a:p>
            <a:pPr lvl="1"/>
            <a:r>
              <a:rPr lang="en-US" i="1" dirty="0"/>
              <a:t>Loss of coverage</a:t>
            </a:r>
            <a:r>
              <a:rPr lang="en-US" dirty="0"/>
              <a:t> (R</a:t>
            </a:r>
            <a:r>
              <a:rPr lang="en-US" baseline="-25000" dirty="0"/>
              <a:t>CL</a:t>
            </a:r>
            <a:r>
              <a:rPr lang="en-US" dirty="0"/>
              <a:t>)</a:t>
            </a:r>
          </a:p>
          <a:p>
            <a:pPr lvl="1"/>
            <a:r>
              <a:rPr lang="en-US" i="1" dirty="0"/>
              <a:t>Inaccurate</a:t>
            </a:r>
          </a:p>
          <a:p>
            <a:pPr lvl="2"/>
            <a:r>
              <a:rPr lang="en-US" dirty="0"/>
              <a:t>When memory </a:t>
            </a:r>
            <a:r>
              <a:rPr lang="en-US" b="1" dirty="0">
                <a:solidFill>
                  <a:srgbClr val="C00000"/>
                </a:solidFill>
              </a:rPr>
              <a:t>b/w usage is low</a:t>
            </a:r>
            <a:r>
              <a:rPr lang="en-US" dirty="0"/>
              <a:t> (R</a:t>
            </a:r>
            <a:r>
              <a:rPr lang="en-US" baseline="-25000" dirty="0"/>
              <a:t>IN</a:t>
            </a:r>
            <a:r>
              <a:rPr lang="en-US" dirty="0"/>
              <a:t>-L)</a:t>
            </a:r>
          </a:p>
          <a:p>
            <a:pPr lvl="2"/>
            <a:r>
              <a:rPr lang="en-US" dirty="0"/>
              <a:t>When memory </a:t>
            </a:r>
            <a:r>
              <a:rPr lang="en-US" b="1" dirty="0">
                <a:solidFill>
                  <a:srgbClr val="C00000"/>
                </a:solidFill>
              </a:rPr>
              <a:t>b/w usage is high</a:t>
            </a:r>
            <a:r>
              <a:rPr lang="en-US" dirty="0"/>
              <a:t> (R</a:t>
            </a:r>
            <a:r>
              <a:rPr lang="en-US" baseline="-25000" dirty="0"/>
              <a:t>IN</a:t>
            </a:r>
            <a:r>
              <a:rPr lang="en-US" dirty="0"/>
              <a:t>-H)</a:t>
            </a:r>
          </a:p>
          <a:p>
            <a:pPr lvl="1"/>
            <a:r>
              <a:rPr lang="en-US" i="1" dirty="0"/>
              <a:t>No-prefetch</a:t>
            </a:r>
          </a:p>
          <a:p>
            <a:pPr lvl="2"/>
            <a:r>
              <a:rPr lang="en-US" dirty="0"/>
              <a:t>When memory </a:t>
            </a:r>
            <a:r>
              <a:rPr lang="en-US" b="1" dirty="0">
                <a:solidFill>
                  <a:srgbClr val="C00000"/>
                </a:solidFill>
              </a:rPr>
              <a:t>b/w usage is low</a:t>
            </a:r>
            <a:r>
              <a:rPr lang="en-US" dirty="0"/>
              <a:t> (R</a:t>
            </a:r>
            <a:r>
              <a:rPr lang="en-US" baseline="-25000" dirty="0"/>
              <a:t>NP</a:t>
            </a:r>
            <a:r>
              <a:rPr lang="en-US" dirty="0"/>
              <a:t>-L)</a:t>
            </a:r>
          </a:p>
          <a:p>
            <a:pPr lvl="2"/>
            <a:r>
              <a:rPr lang="en-US" dirty="0"/>
              <a:t>When memory </a:t>
            </a:r>
            <a:r>
              <a:rPr lang="en-US" b="1" dirty="0">
                <a:solidFill>
                  <a:srgbClr val="C00000"/>
                </a:solidFill>
              </a:rPr>
              <a:t>b/w usage is high</a:t>
            </a:r>
            <a:r>
              <a:rPr lang="en-US" dirty="0"/>
              <a:t> (R</a:t>
            </a:r>
            <a:r>
              <a:rPr lang="en-US" baseline="-25000" dirty="0"/>
              <a:t>NP</a:t>
            </a:r>
            <a:r>
              <a:rPr lang="en-US" dirty="0"/>
              <a:t>-H)</a:t>
            </a:r>
          </a:p>
          <a:p>
            <a:r>
              <a:rPr lang="en-US" dirty="0"/>
              <a:t>Values are set at design time via </a:t>
            </a:r>
            <a:r>
              <a:rPr lang="en-US" b="1" dirty="0">
                <a:solidFill>
                  <a:srgbClr val="C00000"/>
                </a:solidFill>
              </a:rPr>
              <a:t>automatic design-space exploration</a:t>
            </a:r>
          </a:p>
          <a:p>
            <a:pPr lvl="1"/>
            <a:r>
              <a:rPr lang="en-US" dirty="0"/>
              <a:t>Can be </a:t>
            </a:r>
            <a:r>
              <a:rPr lang="en-US" b="1" dirty="0">
                <a:solidFill>
                  <a:srgbClr val="C00000"/>
                </a:solidFill>
              </a:rPr>
              <a:t>customized</a:t>
            </a:r>
            <a:r>
              <a:rPr lang="en-US" dirty="0"/>
              <a:t> further in silicon for higher performance</a:t>
            </a:r>
          </a:p>
          <a:p>
            <a:endParaRPr lang="en-US" dirty="0"/>
          </a:p>
        </p:txBody>
      </p:sp>
      <p:pic>
        <p:nvPicPr>
          <p:cNvPr id="8" name="Picture 7">
            <a:extLst>
              <a:ext uri="{FF2B5EF4-FFF2-40B4-BE49-F238E27FC236}">
                <a16:creationId xmlns:a16="http://schemas.microsoft.com/office/drawing/2014/main" id="{67269281-275B-454B-ACA9-BD5C9B0BBBE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6472361" y="991830"/>
            <a:ext cx="2591251" cy="1016097"/>
          </a:xfrm>
          <a:prstGeom prst="rect">
            <a:avLst/>
          </a:prstGeom>
        </p:spPr>
      </p:pic>
      <p:sp>
        <p:nvSpPr>
          <p:cNvPr id="9" name="Rectangle 8">
            <a:extLst>
              <a:ext uri="{FF2B5EF4-FFF2-40B4-BE49-F238E27FC236}">
                <a16:creationId xmlns:a16="http://schemas.microsoft.com/office/drawing/2014/main" id="{B0C27802-FC06-1144-877A-A3E6E143C52D}"/>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A81345-D771-524E-AA7A-E1D042D90BAF}"/>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D5EFDC-C65C-B14B-96C7-F52EEED8CF6F}"/>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E03BE-37EF-8E47-8482-E4D73E487E8F}"/>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C5DB4D-3405-3E48-BE17-58D2BA9CD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59871" y="1015683"/>
            <a:ext cx="1473091" cy="1205745"/>
          </a:xfrm>
          <a:prstGeom prst="rect">
            <a:avLst/>
          </a:prstGeom>
        </p:spPr>
      </p:pic>
    </p:spTree>
    <p:extLst>
      <p:ext uri="{BB962C8B-B14F-4D97-AF65-F5344CB8AC3E}">
        <p14:creationId xmlns:p14="http://schemas.microsoft.com/office/powerpoint/2010/main" val="477707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Reinforcement Learning</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9074431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lstStyle/>
          <a:p>
            <a:r>
              <a:rPr lang="en-US" sz="2600" b="1" dirty="0">
                <a:solidFill>
                  <a:srgbClr val="C00000"/>
                </a:solidFill>
              </a:rPr>
              <a:t>Q-Value Store</a:t>
            </a:r>
            <a:r>
              <a:rPr lang="en-US" sz="2600" dirty="0"/>
              <a:t>: Records Q-values for </a:t>
            </a:r>
            <a:r>
              <a:rPr lang="en-US" sz="2600" i="1" dirty="0">
                <a:solidFill>
                  <a:srgbClr val="C00000"/>
                </a:solidFill>
              </a:rPr>
              <a:t>all</a:t>
            </a:r>
            <a:r>
              <a:rPr lang="en-US" sz="2600" dirty="0"/>
              <a:t> state-action pairs</a:t>
            </a:r>
          </a:p>
          <a:p>
            <a:r>
              <a:rPr lang="en-US" sz="2600" b="1" dirty="0">
                <a:solidFill>
                  <a:srgbClr val="C00000"/>
                </a:solidFill>
              </a:rPr>
              <a:t>Evaluation Queue</a:t>
            </a:r>
            <a:r>
              <a:rPr lang="en-US" sz="2600" dirty="0"/>
              <a:t>: A FIFO queue of recently-taken actions</a:t>
            </a:r>
          </a:p>
          <a:p>
            <a:endParaRPr lang="en-US" dirty="0"/>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mn-ea"/>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mn-ea"/>
                  <a:cs typeface="+mn-cs"/>
                </a:rPr>
                <a:t>Max</a:t>
              </a:r>
            </a:p>
          </p:txBody>
        </p:sp>
      </p:grpSp>
    </p:spTree>
    <p:extLst>
      <p:ext uri="{BB962C8B-B14F-4D97-AF65-F5344CB8AC3E}">
        <p14:creationId xmlns:p14="http://schemas.microsoft.com/office/powerpoint/2010/main" val="55666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childTnLst>
                                </p:cTn>
                              </p:par>
                              <p:par>
                                <p:cTn id="59" presetID="10" presetClass="entr" presetSubtype="0" fill="hold" nodeType="withEffect">
                                  <p:stCondLst>
                                    <p:cond delay="20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300"/>
                                        <p:tgtEl>
                                          <p:spTgt spid="2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9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8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9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0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2" grpId="0" animBg="1"/>
      <p:bldP spid="173" grpId="0"/>
      <p:bldP spid="175" grpId="0"/>
      <p:bldP spid="176" grpId="0" animBg="1"/>
      <p:bldP spid="177" grpId="0"/>
      <p:bldP spid="179" grpId="0" animBg="1"/>
      <p:bldP spid="180" grpId="0" animBg="1"/>
      <p:bldP spid="184" grpId="0" animBg="1"/>
      <p:bldP spid="185" grpId="0"/>
      <p:bldP spid="187" grpId="0" animBg="1"/>
      <p:bldP spid="188" grpId="0" animBg="1"/>
      <p:bldP spid="190" grpId="0"/>
      <p:bldP spid="191" grpId="0"/>
      <p:bldP spid="192" grpId="0"/>
      <p:bldP spid="193" grpId="0" animBg="1"/>
      <p:bldP spid="195" grpId="0"/>
      <p:bldP spid="196" grpId="0"/>
      <p:bldP spid="197" grpId="0" animBg="1"/>
      <p:bldP spid="198" grpId="0" animBg="1"/>
      <p:bldP spid="202" grpId="0" animBg="1"/>
      <p:bldP spid="2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solidFill>
                  <a:srgbClr val="0000FF"/>
                </a:solidFill>
              </a:rPr>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solidFill>
                  <a:srgbClr val="0000FF"/>
                </a:solidFill>
              </a:rPr>
              <a:t>Take advantage of vast amounts of data and metadata</a:t>
            </a:r>
          </a:p>
          <a:p>
            <a:pPr lvl="1"/>
            <a:r>
              <a:rPr lang="en-US" dirty="0"/>
              <a:t>to improve architectural &amp; system-level decisions </a:t>
            </a:r>
          </a:p>
          <a:p>
            <a:pPr lvl="1"/>
            <a:endParaRPr lang="en-US" dirty="0"/>
          </a:p>
          <a:p>
            <a:pPr lvl="1"/>
            <a:endParaRPr lang="en-US" dirty="0"/>
          </a:p>
          <a:p>
            <a:r>
              <a:rPr lang="en-US" dirty="0">
                <a:solidFill>
                  <a:srgbClr val="0000FF"/>
                </a:solidFill>
              </a:rPr>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2709411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lstStyle/>
          <a:p>
            <a:r>
              <a:rPr lang="en-US" sz="2600" b="1" dirty="0">
                <a:solidFill>
                  <a:srgbClr val="C00000"/>
                </a:solidFill>
              </a:rPr>
              <a:t>Q-Value Store</a:t>
            </a:r>
            <a:r>
              <a:rPr lang="en-US" sz="2600" dirty="0"/>
              <a:t>: Records Q-values for </a:t>
            </a:r>
            <a:r>
              <a:rPr lang="en-US" sz="2600" i="1" dirty="0">
                <a:solidFill>
                  <a:srgbClr val="C00000"/>
                </a:solidFill>
              </a:rPr>
              <a:t>all</a:t>
            </a:r>
            <a:r>
              <a:rPr lang="en-US" sz="2600" dirty="0"/>
              <a:t> state-action pairs</a:t>
            </a:r>
          </a:p>
          <a:p>
            <a:r>
              <a:rPr lang="en-US" sz="2600" b="1" dirty="0">
                <a:solidFill>
                  <a:srgbClr val="C00000"/>
                </a:solidFill>
              </a:rPr>
              <a:t>Evaluation Queue</a:t>
            </a:r>
            <a:r>
              <a:rPr lang="en-US" sz="2600" dirty="0"/>
              <a:t>: A FIFO queue of recently-taken actions</a:t>
            </a:r>
          </a:p>
          <a:p>
            <a:endParaRPr lang="en-US" dirty="0"/>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mn-ea"/>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mn-ea"/>
                  <a:cs typeface="+mn-cs"/>
                </a:rPr>
                <a:t>Max</a:t>
              </a:r>
            </a:p>
          </p:txBody>
        </p:sp>
      </p:grpSp>
      <p:sp>
        <p:nvSpPr>
          <p:cNvPr id="107" name="Rectangle 106">
            <a:extLst>
              <a:ext uri="{FF2B5EF4-FFF2-40B4-BE49-F238E27FC236}">
                <a16:creationId xmlns:a16="http://schemas.microsoft.com/office/drawing/2014/main" id="{8620BCD9-F724-8A47-A7FF-AAABD28A55DB}"/>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8" name="Picture 107">
            <a:extLst>
              <a:ext uri="{FF2B5EF4-FFF2-40B4-BE49-F238E27FC236}">
                <a16:creationId xmlns:a16="http://schemas.microsoft.com/office/drawing/2014/main" id="{B2CEAE83-4478-774D-B4A7-37B4C8A6D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644002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Reinforcement Learning</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Pythia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269483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Simulation Methodology</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583898"/>
          </a:xfrm>
        </p:spPr>
        <p:txBody>
          <a:bodyPr>
            <a:normAutofit/>
          </a:bodyPr>
          <a:lstStyle/>
          <a:p>
            <a:r>
              <a:rPr lang="en-US" b="1" dirty="0" err="1">
                <a:solidFill>
                  <a:srgbClr val="C00000"/>
                </a:solidFill>
              </a:rPr>
              <a:t>Champsim</a:t>
            </a:r>
            <a:r>
              <a:rPr lang="en-US" dirty="0"/>
              <a:t> trace-driven simulator</a:t>
            </a:r>
          </a:p>
          <a:p>
            <a:endParaRPr lang="en-US" sz="1000" dirty="0"/>
          </a:p>
          <a:p>
            <a:r>
              <a:rPr lang="en-US" b="1" dirty="0">
                <a:solidFill>
                  <a:srgbClr val="C00000"/>
                </a:solidFill>
              </a:rPr>
              <a:t>150</a:t>
            </a:r>
            <a:r>
              <a:rPr lang="en-US" dirty="0"/>
              <a:t> single-core memory-intensive workload traces</a:t>
            </a:r>
          </a:p>
          <a:p>
            <a:pPr lvl="1"/>
            <a:r>
              <a:rPr lang="en-US" dirty="0"/>
              <a:t>SPEC CPU2006 and CPU2017</a:t>
            </a:r>
          </a:p>
          <a:p>
            <a:pPr lvl="1"/>
            <a:r>
              <a:rPr lang="en-US" dirty="0"/>
              <a:t>PARSEC 2.1</a:t>
            </a:r>
          </a:p>
          <a:p>
            <a:pPr lvl="1"/>
            <a:r>
              <a:rPr lang="en-US" dirty="0" err="1"/>
              <a:t>Ligra</a:t>
            </a:r>
            <a:endParaRPr lang="en-US" dirty="0"/>
          </a:p>
          <a:p>
            <a:pPr lvl="1"/>
            <a:r>
              <a:rPr lang="en-US" dirty="0" err="1"/>
              <a:t>Cloudsuite</a:t>
            </a:r>
            <a:endParaRPr lang="en-US" dirty="0"/>
          </a:p>
          <a:p>
            <a:pPr lvl="1"/>
            <a:endParaRPr lang="en-US" sz="1000" dirty="0"/>
          </a:p>
          <a:p>
            <a:r>
              <a:rPr lang="en-US" b="1" dirty="0">
                <a:solidFill>
                  <a:srgbClr val="C00000"/>
                </a:solidFill>
              </a:rPr>
              <a:t>Five</a:t>
            </a:r>
            <a:r>
              <a:rPr lang="en-US" dirty="0"/>
              <a:t> state-of-the-art prefetchers</a:t>
            </a:r>
          </a:p>
          <a:p>
            <a:pPr lvl="1"/>
            <a:r>
              <a:rPr lang="en-US" dirty="0"/>
              <a:t>SPP </a:t>
            </a:r>
            <a:r>
              <a:rPr lang="en-US" sz="1800" b="1" dirty="0">
                <a:solidFill>
                  <a:schemeClr val="bg2">
                    <a:lumMod val="75000"/>
                  </a:schemeClr>
                </a:solidFill>
              </a:rPr>
              <a:t>[Kim+, MICRO’16]</a:t>
            </a:r>
            <a:endParaRPr lang="en-US" b="1" dirty="0">
              <a:solidFill>
                <a:schemeClr val="bg2">
                  <a:lumMod val="75000"/>
                </a:schemeClr>
              </a:solidFill>
            </a:endParaRPr>
          </a:p>
          <a:p>
            <a:pPr lvl="1"/>
            <a:r>
              <a:rPr lang="en-US" dirty="0"/>
              <a:t>Bingo </a:t>
            </a:r>
            <a:r>
              <a:rPr lang="en-US" sz="1800" b="1" dirty="0">
                <a:solidFill>
                  <a:schemeClr val="bg2">
                    <a:lumMod val="75000"/>
                  </a:schemeClr>
                </a:solidFill>
              </a:rPr>
              <a:t>[</a:t>
            </a:r>
            <a:r>
              <a:rPr lang="en-US" sz="1800" b="1" dirty="0" err="1">
                <a:solidFill>
                  <a:schemeClr val="bg2">
                    <a:lumMod val="75000"/>
                  </a:schemeClr>
                </a:solidFill>
              </a:rPr>
              <a:t>Bakhshalipour</a:t>
            </a:r>
            <a:r>
              <a:rPr lang="en-US" sz="1800" b="1" dirty="0">
                <a:solidFill>
                  <a:schemeClr val="bg2">
                    <a:lumMod val="75000"/>
                  </a:schemeClr>
                </a:solidFill>
              </a:rPr>
              <a:t>+, HPCA’19]</a:t>
            </a:r>
          </a:p>
          <a:p>
            <a:pPr lvl="1"/>
            <a:r>
              <a:rPr lang="en-US" dirty="0"/>
              <a:t>MLOP </a:t>
            </a:r>
            <a:r>
              <a:rPr lang="en-US" sz="1800" b="1" dirty="0">
                <a:solidFill>
                  <a:schemeClr val="bg2">
                    <a:lumMod val="75000"/>
                  </a:schemeClr>
                </a:solidFill>
              </a:rPr>
              <a:t>[</a:t>
            </a:r>
            <a:r>
              <a:rPr lang="en-US" sz="1800" b="1" dirty="0" err="1">
                <a:solidFill>
                  <a:schemeClr val="bg2">
                    <a:lumMod val="75000"/>
                  </a:schemeClr>
                </a:solidFill>
              </a:rPr>
              <a:t>Shakerinava</a:t>
            </a:r>
            <a:r>
              <a:rPr lang="en-US" sz="1800" b="1" dirty="0">
                <a:solidFill>
                  <a:schemeClr val="bg2">
                    <a:lumMod val="75000"/>
                  </a:schemeClr>
                </a:solidFill>
              </a:rPr>
              <a:t>+, Prefetching Championship-3]</a:t>
            </a:r>
          </a:p>
          <a:p>
            <a:pPr lvl="1"/>
            <a:r>
              <a:rPr lang="en-US" dirty="0" err="1"/>
              <a:t>SPP+DSPatch</a:t>
            </a:r>
            <a:r>
              <a:rPr lang="en-US" dirty="0"/>
              <a:t> </a:t>
            </a:r>
            <a:r>
              <a:rPr lang="en-US" sz="1800" b="1" dirty="0">
                <a:solidFill>
                  <a:schemeClr val="bg2">
                    <a:lumMod val="75000"/>
                  </a:schemeClr>
                </a:solidFill>
              </a:rPr>
              <a:t>[</a:t>
            </a:r>
            <a:r>
              <a:rPr lang="en-US" sz="1800" b="1" dirty="0" err="1">
                <a:solidFill>
                  <a:schemeClr val="bg2">
                    <a:lumMod val="75000"/>
                  </a:schemeClr>
                </a:solidFill>
              </a:rPr>
              <a:t>Bera</a:t>
            </a:r>
            <a:r>
              <a:rPr lang="en-US" sz="1800" b="1" dirty="0">
                <a:solidFill>
                  <a:schemeClr val="bg2">
                    <a:lumMod val="75000"/>
                  </a:schemeClr>
                </a:solidFill>
              </a:rPr>
              <a:t>+, MICRO’19]</a:t>
            </a:r>
          </a:p>
          <a:p>
            <a:pPr lvl="1"/>
            <a:r>
              <a:rPr lang="en-US" dirty="0"/>
              <a:t>SPP+PPF </a:t>
            </a:r>
            <a:r>
              <a:rPr lang="en-US" sz="1800" b="1" dirty="0">
                <a:solidFill>
                  <a:schemeClr val="bg2">
                    <a:lumMod val="75000"/>
                  </a:schemeClr>
                </a:solidFill>
              </a:rPr>
              <a:t>[Bhatia+, ISCA’20]</a:t>
            </a:r>
          </a:p>
        </p:txBody>
      </p:sp>
    </p:spTree>
    <p:extLst>
      <p:ext uri="{BB962C8B-B14F-4D97-AF65-F5344CB8AC3E}">
        <p14:creationId xmlns:p14="http://schemas.microsoft.com/office/powerpoint/2010/main" val="366822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Tree>
    <p:extLst>
      <p:ext uri="{BB962C8B-B14F-4D97-AF65-F5344CB8AC3E}">
        <p14:creationId xmlns:p14="http://schemas.microsoft.com/office/powerpoint/2010/main" val="12170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5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2" dur="500"/>
                                        <p:tgtEl>
                                          <p:spTgt spid="21">
                                            <p:graphicEl>
                                              <a:chart seriesIdx="0" categoryIdx="-4" bldStep="series"/>
                                            </p:graphic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par>
                                <p:cTn id="15" presetID="22" presetClass="entr" presetSubtype="8" fill="hold" grpId="0" nodeType="withEffect">
                                  <p:stCondLst>
                                    <p:cond delay="50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7" dur="500"/>
                                        <p:tgtEl>
                                          <p:spTgt spid="21">
                                            <p:graphicEl>
                                              <a:chart seriesIdx="1" categoryIdx="-4" bldStep="series"/>
                                            </p:graphicEl>
                                          </p:spTgt>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grpId="0" nodeType="withEffect">
                                  <p:stCondLst>
                                    <p:cond delay="1000"/>
                                  </p:stCondLst>
                                  <p:childTnLst>
                                    <p:set>
                                      <p:cBhvr>
                                        <p:cTn id="21"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wipe(left)">
                                      <p:cBhvr>
                                        <p:cTn id="22" dur="500"/>
                                        <p:tgtEl>
                                          <p:spTgt spid="21">
                                            <p:graphicEl>
                                              <a:chart seriesIdx="2" categoryIdx="-4" bldStep="series"/>
                                            </p:graphicEl>
                                          </p:spTgt>
                                        </p:tgtEl>
                                      </p:cBhvr>
                                    </p:animEffect>
                                  </p:childTnLst>
                                </p:cTn>
                              </p:par>
                              <p:par>
                                <p:cTn id="23" presetID="1" presetClass="entr" presetSubtype="0" fill="hold" grpId="0" nodeType="withEffect">
                                  <p:stCondLst>
                                    <p:cond delay="150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wipe(left)">
                                      <p:cBhvr>
                                        <p:cTn id="29" dur="500"/>
                                        <p:tgtEl>
                                          <p:spTgt spid="21">
                                            <p:graphicEl>
                                              <a:chart seriesIdx="3" categoryIdx="-4" bldStep="series"/>
                                            </p:graphicEl>
                                          </p:spTgt>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series"/>
        </p:bldSub>
      </p:bldGraphic>
      <p:bldP spid="22" grpId="0"/>
      <p:bldP spid="23" grpId="0"/>
      <p:bldP spid="24" grpId="0"/>
      <p:bldP spid="25" grpId="0"/>
      <p:bldP spid="35" grpId="0"/>
      <p:bldP spid="3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23BA1A-8DE0-E443-937C-23921E125D62}"/>
              </a:ext>
            </a:extLst>
          </p:cNvPr>
          <p:cNvSpPr/>
          <p:nvPr/>
        </p:nvSpPr>
        <p:spPr>
          <a:xfrm>
            <a:off x="2488758" y="1335819"/>
            <a:ext cx="803082"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FB91C7B-AAB8-144F-A5DB-95B98E62B86D}"/>
              </a:ext>
            </a:extLst>
          </p:cNvPr>
          <p:cNvSpPr/>
          <p:nvPr/>
        </p:nvSpPr>
        <p:spPr>
          <a:xfrm>
            <a:off x="3889513" y="1335818"/>
            <a:ext cx="1286786"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A76D5A8-8DF4-B747-8690-1E5B859EE1A8}"/>
              </a:ext>
            </a:extLst>
          </p:cNvPr>
          <p:cNvSpPr/>
          <p:nvPr/>
        </p:nvSpPr>
        <p:spPr>
          <a:xfrm>
            <a:off x="5687833" y="1335818"/>
            <a:ext cx="2147292"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sp>
        <p:nvSpPr>
          <p:cNvPr id="29" name="TextBox 28">
            <a:extLst>
              <a:ext uri="{FF2B5EF4-FFF2-40B4-BE49-F238E27FC236}">
                <a16:creationId xmlns:a16="http://schemas.microsoft.com/office/drawing/2014/main" id="{A7463DCC-63A9-724B-9E8F-FA6CF5DBC236}"/>
              </a:ext>
            </a:extLst>
          </p:cNvPr>
          <p:cNvSpPr txBox="1"/>
          <p:nvPr/>
        </p:nvSpPr>
        <p:spPr>
          <a:xfrm>
            <a:off x="2337102" y="4534787"/>
            <a:ext cx="1106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1 channel</a:t>
            </a:r>
          </a:p>
        </p:txBody>
      </p:sp>
      <p:sp>
        <p:nvSpPr>
          <p:cNvPr id="30" name="TextBox 29">
            <a:extLst>
              <a:ext uri="{FF2B5EF4-FFF2-40B4-BE49-F238E27FC236}">
                <a16:creationId xmlns:a16="http://schemas.microsoft.com/office/drawing/2014/main" id="{B303729E-E7F9-454E-8EED-4851CEEDB610}"/>
              </a:ext>
            </a:extLst>
          </p:cNvPr>
          <p:cNvSpPr txBox="1"/>
          <p:nvPr/>
        </p:nvSpPr>
        <p:spPr>
          <a:xfrm>
            <a:off x="3934825" y="4534787"/>
            <a:ext cx="1196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2 channels</a:t>
            </a:r>
          </a:p>
        </p:txBody>
      </p:sp>
      <p:sp>
        <p:nvSpPr>
          <p:cNvPr id="31" name="TextBox 30">
            <a:extLst>
              <a:ext uri="{FF2B5EF4-FFF2-40B4-BE49-F238E27FC236}">
                <a16:creationId xmlns:a16="http://schemas.microsoft.com/office/drawing/2014/main" id="{F28F5564-4AB6-4848-8618-F3F72AE6F505}"/>
              </a:ext>
            </a:extLst>
          </p:cNvPr>
          <p:cNvSpPr txBox="1"/>
          <p:nvPr/>
        </p:nvSpPr>
        <p:spPr>
          <a:xfrm>
            <a:off x="6271899" y="4534787"/>
            <a:ext cx="1196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4 channels</a:t>
            </a: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
        <p:nvSpPr>
          <p:cNvPr id="19" name="Rectangle 18">
            <a:extLst>
              <a:ext uri="{FF2B5EF4-FFF2-40B4-BE49-F238E27FC236}">
                <a16:creationId xmlns:a16="http://schemas.microsoft.com/office/drawing/2014/main" id="{C0BCE1B1-C2F3-DB41-8681-D95C0DB74F93}"/>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12F53D7-2696-414B-BE50-9B8B559FB72F}"/>
              </a:ext>
            </a:extLst>
          </p:cNvPr>
          <p:cNvSpPr/>
          <p:nvPr/>
        </p:nvSpPr>
        <p:spPr>
          <a:xfrm>
            <a:off x="80387" y="2545728"/>
            <a:ext cx="8983226" cy="1948070"/>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consistently provides higher performance in all core configurations</a:t>
            </a:r>
          </a:p>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Pythia’s gain increases with core count</a:t>
            </a:r>
          </a:p>
        </p:txBody>
      </p:sp>
    </p:spTree>
    <p:extLst>
      <p:ext uri="{BB962C8B-B14F-4D97-AF65-F5344CB8AC3E}">
        <p14:creationId xmlns:p14="http://schemas.microsoft.com/office/powerpoint/2010/main" val="16522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19928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691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7927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a:t>
            </a:r>
            <a:r>
              <a:rPr kumimoji="0" lang="en-US" sz="18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Threadripper</a:t>
            </a: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9733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56764" y="794763"/>
            <a:ext cx="5052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99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17%</a:t>
            </a:r>
          </a:p>
        </p:txBody>
      </p:sp>
      <p:cxnSp>
        <p:nvCxnSpPr>
          <p:cNvPr id="3" name="Straight Connector 2">
            <a:extLst>
              <a:ext uri="{FF2B5EF4-FFF2-40B4-BE49-F238E27FC236}">
                <a16:creationId xmlns:a16="http://schemas.microsoft.com/office/drawing/2014/main" id="{A958F930-B399-9349-B00B-4C36F84BFC85}"/>
              </a:ext>
            </a:extLst>
          </p:cNvPr>
          <p:cNvCxnSpPr/>
          <p:nvPr/>
        </p:nvCxnSpPr>
        <p:spPr>
          <a:xfrm>
            <a:off x="2388973" y="3311611"/>
            <a:ext cx="5708822" cy="0"/>
          </a:xfrm>
          <a:prstGeom prst="line">
            <a:avLst/>
          </a:prstGeom>
          <a:ln w="12700">
            <a:solidFill>
              <a:srgbClr val="E303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9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right)">
                                      <p:cBhvr>
                                        <p:cTn id="15" dur="500"/>
                                        <p:tgtEl>
                                          <p:spTgt spid="6">
                                            <p:graphicEl>
                                              <a:chart seriesIdx="0" categoryIdx="-4" bldStep="series"/>
                                            </p:graphicEl>
                                          </p:spTgt>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childTnLst>
                                </p:cTn>
                              </p:par>
                              <p:par>
                                <p:cTn id="18" presetID="22" presetClass="entr" presetSubtype="2" fill="hold" grpId="0" nodeType="withEffect">
                                  <p:stCondLst>
                                    <p:cond delay="50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right)">
                                      <p:cBhvr>
                                        <p:cTn id="20" dur="500"/>
                                        <p:tgtEl>
                                          <p:spTgt spid="6">
                                            <p:graphicEl>
                                              <a:chart seriesIdx="1" categoryIdx="-4" bldStep="series"/>
                                            </p:graphicEl>
                                          </p:spTgt>
                                        </p:tgtEl>
                                      </p:cBhvr>
                                    </p:animEffect>
                                  </p:childTnLst>
                                </p:cTn>
                              </p:par>
                              <p:par>
                                <p:cTn id="21" presetID="1" presetClass="entr" presetSubtype="0"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childTnLst>
                                </p:cTn>
                              </p:par>
                              <p:par>
                                <p:cTn id="23" presetID="22" presetClass="entr" presetSubtype="2" fill="hold" grpId="0" nodeType="withEffect">
                                  <p:stCondLst>
                                    <p:cond delay="100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25" dur="500"/>
                                        <p:tgtEl>
                                          <p:spTgt spid="6">
                                            <p:graphicEl>
                                              <a:chart seriesIdx="2" categoryIdx="-4" bldStep="series"/>
                                            </p:graphicEl>
                                          </p:spTgt>
                                        </p:tgtEl>
                                      </p:cBhvr>
                                    </p:animEffect>
                                  </p:childTnLst>
                                </p:cTn>
                              </p:par>
                              <p:par>
                                <p:cTn id="26" presetID="1" presetClass="entr" presetSubtype="0" fill="hold" grpId="0" nodeType="withEffect">
                                  <p:stCondLst>
                                    <p:cond delay="150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right)">
                                      <p:cBhvr>
                                        <p:cTn id="50" dur="500"/>
                                        <p:tgtEl>
                                          <p:spTgt spid="6">
                                            <p:graphicEl>
                                              <a:chart seriesIdx="3" categoryIdx="-4" bldStep="series"/>
                                            </p:graphicEl>
                                          </p:spTgt>
                                        </p:tgtEl>
                                      </p:cBhvr>
                                    </p:animEffect>
                                  </p:childTnLst>
                                </p:cTn>
                              </p:par>
                              <p:par>
                                <p:cTn id="51" presetID="1" presetClass="entr" presetSubtype="0" fill="hold" grpId="0" nodeType="withEffect">
                                  <p:stCondLst>
                                    <p:cond delay="50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Graphic spid="6" grpId="0" uiExpand="1">
        <p:bldSub>
          <a:bldChart bld="series"/>
        </p:bldSub>
      </p:bldGraphic>
      <p:bldP spid="11" grpId="0"/>
      <p:bldP spid="12" grpId="0"/>
      <p:bldP spid="13" grpId="0"/>
      <p:bldP spid="14" grpId="0"/>
      <p:bldP spid="15" grpId="0"/>
      <p:bldP spid="16" grpId="0"/>
      <p:bldP spid="17" grpId="0"/>
      <p:bldP spid="19" grpId="0"/>
      <p:bldP spid="22" grpId="0"/>
      <p:bldP spid="2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19928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691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7927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a:t>
            </a:r>
            <a:r>
              <a:rPr kumimoji="0" lang="en-US" sz="18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Threadripper</a:t>
            </a: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9733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56764" y="794763"/>
            <a:ext cx="5052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99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17%</a:t>
            </a:r>
          </a:p>
        </p:txBody>
      </p:sp>
      <p:sp>
        <p:nvSpPr>
          <p:cNvPr id="20" name="Rectangle 19">
            <a:extLst>
              <a:ext uri="{FF2B5EF4-FFF2-40B4-BE49-F238E27FC236}">
                <a16:creationId xmlns:a16="http://schemas.microsoft.com/office/drawing/2014/main" id="{CFB99ED5-254B-834B-8CE2-64A8CD8975BF}"/>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0A7FC1-AA75-8346-96D6-E584847A540F}"/>
              </a:ext>
            </a:extLst>
          </p:cNvPr>
          <p:cNvSpPr/>
          <p:nvPr/>
        </p:nvSpPr>
        <p:spPr>
          <a:xfrm>
            <a:off x="80387" y="2545728"/>
            <a:ext cx="8983226" cy="1948070"/>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consistently outperforms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in all DRAM bandwidth configurations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with 1/16x to 4x bandwidth of the baseline</a:t>
            </a:r>
          </a:p>
        </p:txBody>
      </p:sp>
    </p:spTree>
    <p:extLst>
      <p:ext uri="{BB962C8B-B14F-4D97-AF65-F5344CB8AC3E}">
        <p14:creationId xmlns:p14="http://schemas.microsoft.com/office/powerpoint/2010/main" val="286083742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lstStyle/>
          <a:p>
            <a:r>
              <a:rPr lang="en-US" dirty="0"/>
              <a:t>Automatic </a:t>
            </a:r>
            <a:r>
              <a:rPr lang="en-US" b="1" dirty="0">
                <a:solidFill>
                  <a:srgbClr val="C00000"/>
                </a:solidFill>
              </a:rPr>
              <a:t>design-space exploration</a:t>
            </a:r>
            <a:r>
              <a:rPr lang="en-US" dirty="0"/>
              <a:t> for Pythia</a:t>
            </a:r>
          </a:p>
          <a:p>
            <a:endParaRPr lang="en-US" dirty="0"/>
          </a:p>
          <a:p>
            <a:r>
              <a:rPr lang="en-US" dirty="0"/>
              <a:t>Details about </a:t>
            </a:r>
            <a:r>
              <a:rPr lang="en-US" b="1" dirty="0">
                <a:solidFill>
                  <a:srgbClr val="C00000"/>
                </a:solidFill>
              </a:rPr>
              <a:t>reward assignment</a:t>
            </a:r>
            <a:r>
              <a:rPr lang="en-US" dirty="0"/>
              <a:t> and </a:t>
            </a:r>
            <a:r>
              <a:rPr lang="en-US" dirty="0" err="1"/>
              <a:t>QVStore</a:t>
            </a:r>
            <a:r>
              <a:rPr lang="en-US" dirty="0"/>
              <a:t> update</a:t>
            </a:r>
          </a:p>
          <a:p>
            <a:endParaRPr lang="en-US" dirty="0"/>
          </a:p>
          <a:p>
            <a:r>
              <a:rPr lang="en-US" dirty="0"/>
              <a:t>More results</a:t>
            </a:r>
          </a:p>
          <a:p>
            <a:pPr lvl="1">
              <a:buFont typeface="Wingdings" pitchFamily="2" charset="2"/>
              <a:buChar char="ü"/>
            </a:pPr>
            <a:r>
              <a:rPr lang="en-US" dirty="0"/>
              <a:t>Performance comparison against </a:t>
            </a:r>
            <a:r>
              <a:rPr lang="en-US" b="1" dirty="0">
                <a:solidFill>
                  <a:srgbClr val="C00000"/>
                </a:solidFill>
              </a:rPr>
              <a:t>multi-level prefetchers</a:t>
            </a:r>
          </a:p>
          <a:p>
            <a:pPr lvl="1">
              <a:buFont typeface="Wingdings" pitchFamily="2" charset="2"/>
              <a:buChar char="ü"/>
            </a:pPr>
            <a:r>
              <a:rPr lang="en-US" dirty="0"/>
              <a:t>Detailed analysis of single-core and four-core performance</a:t>
            </a:r>
          </a:p>
          <a:p>
            <a:pPr lvl="1">
              <a:buFont typeface="Wingdings" pitchFamily="2" charset="2"/>
              <a:buChar char="ü"/>
            </a:pPr>
            <a:r>
              <a:rPr lang="en-US" dirty="0"/>
              <a:t>Performance comparison with </a:t>
            </a:r>
            <a:r>
              <a:rPr lang="en-US" b="1" dirty="0">
                <a:solidFill>
                  <a:srgbClr val="C00000"/>
                </a:solidFill>
              </a:rPr>
              <a:t>unseen traces</a:t>
            </a:r>
          </a:p>
          <a:p>
            <a:pPr lvl="1">
              <a:buFont typeface="Wingdings" pitchFamily="2" charset="2"/>
              <a:buChar char="ü"/>
            </a:pPr>
            <a:r>
              <a:rPr lang="en-US" dirty="0"/>
              <a:t>Understanding Pythia’s learning with </a:t>
            </a:r>
            <a:r>
              <a:rPr lang="en-US" b="1" dirty="0">
                <a:solidFill>
                  <a:srgbClr val="C00000"/>
                </a:solidFill>
              </a:rPr>
              <a:t>a case study</a:t>
            </a:r>
          </a:p>
          <a:p>
            <a:pPr lvl="1">
              <a:buFont typeface="Wingdings" pitchFamily="2" charset="2"/>
              <a:buChar char="ü"/>
            </a:pPr>
            <a:r>
              <a:rPr lang="en-US" dirty="0"/>
              <a:t>Performance benefits via </a:t>
            </a:r>
            <a:r>
              <a:rPr lang="en-US" b="1" dirty="0">
                <a:solidFill>
                  <a:srgbClr val="C00000"/>
                </a:solidFill>
              </a:rPr>
              <a:t>customization</a:t>
            </a:r>
          </a:p>
        </p:txBody>
      </p:sp>
    </p:spTree>
    <p:extLst>
      <p:ext uri="{BB962C8B-B14F-4D97-AF65-F5344CB8AC3E}">
        <p14:creationId xmlns:p14="http://schemas.microsoft.com/office/powerpoint/2010/main" val="153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lstStyle/>
          <a:p>
            <a:r>
              <a:rPr lang="en-US" dirty="0"/>
              <a:t>Automatic </a:t>
            </a:r>
            <a:r>
              <a:rPr lang="en-US" b="1" dirty="0">
                <a:solidFill>
                  <a:srgbClr val="C00000"/>
                </a:solidFill>
              </a:rPr>
              <a:t>design-space exploration</a:t>
            </a:r>
            <a:r>
              <a:rPr lang="en-US" dirty="0"/>
              <a:t> for Pythia</a:t>
            </a:r>
          </a:p>
          <a:p>
            <a:endParaRPr lang="en-US" dirty="0"/>
          </a:p>
          <a:p>
            <a:r>
              <a:rPr lang="en-US" dirty="0"/>
              <a:t>Details about </a:t>
            </a:r>
            <a:r>
              <a:rPr lang="en-US" b="1" dirty="0">
                <a:solidFill>
                  <a:srgbClr val="C00000"/>
                </a:solidFill>
              </a:rPr>
              <a:t>reward assignment</a:t>
            </a:r>
            <a:r>
              <a:rPr lang="en-US" dirty="0"/>
              <a:t> and </a:t>
            </a:r>
            <a:r>
              <a:rPr lang="en-US" dirty="0" err="1"/>
              <a:t>QVStore</a:t>
            </a:r>
            <a:r>
              <a:rPr lang="en-US" dirty="0"/>
              <a:t> update</a:t>
            </a:r>
          </a:p>
          <a:p>
            <a:endParaRPr lang="en-US" dirty="0"/>
          </a:p>
          <a:p>
            <a:r>
              <a:rPr lang="en-US" dirty="0"/>
              <a:t>More results</a:t>
            </a:r>
          </a:p>
          <a:p>
            <a:pPr lvl="1">
              <a:buFont typeface="Wingdings" pitchFamily="2" charset="2"/>
              <a:buChar char="ü"/>
            </a:pPr>
            <a:r>
              <a:rPr lang="en-US" dirty="0"/>
              <a:t>Performance comparison against </a:t>
            </a:r>
            <a:r>
              <a:rPr lang="en-US" b="1" dirty="0">
                <a:solidFill>
                  <a:srgbClr val="C00000"/>
                </a:solidFill>
              </a:rPr>
              <a:t>multi-level prefetchers</a:t>
            </a:r>
          </a:p>
          <a:p>
            <a:pPr lvl="1">
              <a:buFont typeface="Wingdings" pitchFamily="2" charset="2"/>
              <a:buChar char="ü"/>
            </a:pPr>
            <a:r>
              <a:rPr lang="en-US" dirty="0"/>
              <a:t>Detailed analysis of single-core and four-core performance</a:t>
            </a:r>
          </a:p>
          <a:p>
            <a:pPr lvl="1">
              <a:buFont typeface="Wingdings" pitchFamily="2" charset="2"/>
              <a:buChar char="ü"/>
            </a:pPr>
            <a:r>
              <a:rPr lang="en-US" dirty="0"/>
              <a:t>Performance comparison with </a:t>
            </a:r>
            <a:r>
              <a:rPr lang="en-US" b="1" dirty="0">
                <a:solidFill>
                  <a:srgbClr val="C00000"/>
                </a:solidFill>
              </a:rPr>
              <a:t>unseen traces</a:t>
            </a:r>
          </a:p>
          <a:p>
            <a:pPr lvl="1">
              <a:buFont typeface="Wingdings" pitchFamily="2" charset="2"/>
              <a:buChar char="ü"/>
            </a:pPr>
            <a:r>
              <a:rPr lang="en-US" dirty="0"/>
              <a:t>Understanding Pythia’s learning with </a:t>
            </a:r>
            <a:r>
              <a:rPr lang="en-US" b="1" dirty="0">
                <a:solidFill>
                  <a:srgbClr val="C00000"/>
                </a:solidFill>
              </a:rPr>
              <a:t>a case study</a:t>
            </a:r>
          </a:p>
          <a:p>
            <a:pPr lvl="1">
              <a:buFont typeface="Wingdings" pitchFamily="2" charset="2"/>
              <a:buChar char="ü"/>
            </a:pPr>
            <a:r>
              <a:rPr lang="en-US" dirty="0"/>
              <a:t>Performance benefits via </a:t>
            </a:r>
            <a:r>
              <a:rPr lang="en-US" b="1" dirty="0">
                <a:solidFill>
                  <a:srgbClr val="C00000"/>
                </a:solidFill>
              </a:rPr>
              <a:t>customization</a:t>
            </a:r>
          </a:p>
        </p:txBody>
      </p:sp>
      <p:sp>
        <p:nvSpPr>
          <p:cNvPr id="6" name="Rectangle 5">
            <a:extLst>
              <a:ext uri="{FF2B5EF4-FFF2-40B4-BE49-F238E27FC236}">
                <a16:creationId xmlns:a16="http://schemas.microsoft.com/office/drawing/2014/main" id="{950D9F60-F773-AB4E-867E-497A0C63162C}"/>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64D52F-C904-4A42-A79B-9FA214618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92284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5BB35-9FEF-244E-92B7-E108363EA1D8}"/>
              </a:ext>
            </a:extLst>
          </p:cNvPr>
          <p:cNvSpPr>
            <a:spLocks noGrp="1"/>
          </p:cNvSpPr>
          <p:nvPr>
            <p:ph type="title"/>
          </p:nvPr>
        </p:nvSpPr>
        <p:spPr/>
        <p:txBody>
          <a:bodyPr/>
          <a:lstStyle/>
          <a:p>
            <a:r>
              <a:rPr lang="en-US" dirty="0"/>
              <a:t>Pythia is Open-sourced</a:t>
            </a:r>
          </a:p>
        </p:txBody>
      </p:sp>
      <p:sp>
        <p:nvSpPr>
          <p:cNvPr id="9" name="Content Placeholder 8">
            <a:extLst>
              <a:ext uri="{FF2B5EF4-FFF2-40B4-BE49-F238E27FC236}">
                <a16:creationId xmlns:a16="http://schemas.microsoft.com/office/drawing/2014/main" id="{F53749AB-BE31-7046-A890-54FC3D0BA9C8}"/>
              </a:ext>
            </a:extLst>
          </p:cNvPr>
          <p:cNvSpPr>
            <a:spLocks noGrp="1"/>
          </p:cNvSpPr>
          <p:nvPr>
            <p:ph idx="1"/>
          </p:nvPr>
        </p:nvSpPr>
        <p:spPr/>
        <p:txBody>
          <a:bodyPr/>
          <a:lstStyle/>
          <a:p>
            <a:pPr marL="0" indent="0" algn="ctr">
              <a:buNone/>
            </a:pPr>
            <a:r>
              <a:rPr lang="en-US" dirty="0">
                <a:hlinkClick r:id="rId3"/>
              </a:rPr>
              <a:t>https://github.com/CMU-SAFARI/Pythia</a:t>
            </a:r>
            <a:endParaRPr lang="en-US" dirty="0"/>
          </a:p>
          <a:p>
            <a:endParaRPr lang="en-US" sz="100" dirty="0"/>
          </a:p>
          <a:p>
            <a:r>
              <a:rPr lang="en-US" dirty="0"/>
              <a:t>MICRO’21 </a:t>
            </a:r>
            <a:r>
              <a:rPr lang="en-US" b="1" dirty="0">
                <a:solidFill>
                  <a:srgbClr val="C00000"/>
                </a:solidFill>
              </a:rPr>
              <a:t>artifact evaluated</a:t>
            </a:r>
          </a:p>
          <a:p>
            <a:r>
              <a:rPr lang="en-US" b="1" dirty="0" err="1">
                <a:solidFill>
                  <a:srgbClr val="C00000"/>
                </a:solidFill>
              </a:rPr>
              <a:t>Champsim</a:t>
            </a:r>
            <a:r>
              <a:rPr lang="en-US" b="1" dirty="0">
                <a:solidFill>
                  <a:srgbClr val="C00000"/>
                </a:solidFill>
              </a:rPr>
              <a:t> source</a:t>
            </a:r>
            <a:r>
              <a:rPr lang="en-US" dirty="0"/>
              <a:t> code + </a:t>
            </a:r>
            <a:r>
              <a:rPr lang="en-US" b="1" dirty="0">
                <a:solidFill>
                  <a:srgbClr val="C00000"/>
                </a:solidFill>
              </a:rPr>
              <a:t>Chisel</a:t>
            </a:r>
            <a:r>
              <a:rPr lang="en-US" dirty="0"/>
              <a:t> modeling code</a:t>
            </a:r>
          </a:p>
          <a:p>
            <a:r>
              <a:rPr lang="en-US" b="1" dirty="0">
                <a:solidFill>
                  <a:srgbClr val="C00000"/>
                </a:solidFill>
              </a:rPr>
              <a:t>All traces</a:t>
            </a:r>
            <a:r>
              <a:rPr lang="en-US" dirty="0"/>
              <a:t> used for evaluation</a:t>
            </a:r>
          </a:p>
        </p:txBody>
      </p:sp>
      <p:pic>
        <p:nvPicPr>
          <p:cNvPr id="10" name="Content Placeholder 6">
            <a:extLst>
              <a:ext uri="{FF2B5EF4-FFF2-40B4-BE49-F238E27FC236}">
                <a16:creationId xmlns:a16="http://schemas.microsoft.com/office/drawing/2014/main" id="{57B9FF22-2361-2E4E-BF5B-E2ACE1D0A894}"/>
              </a:ext>
            </a:extLst>
          </p:cNvPr>
          <p:cNvPicPr>
            <a:picLocks noChangeAspect="1"/>
          </p:cNvPicPr>
          <p:nvPr/>
        </p:nvPicPr>
        <p:blipFill rotWithShape="1">
          <a:blip r:embed="rId4">
            <a:extLst>
              <a:ext uri="{28A0092B-C50C-407E-A947-70E740481C1C}">
                <a14:useLocalDpi xmlns:a14="http://schemas.microsoft.com/office/drawing/2010/main" val="0"/>
              </a:ext>
            </a:extLst>
          </a:blip>
          <a:srcRect r="15753"/>
          <a:stretch/>
        </p:blipFill>
        <p:spPr>
          <a:xfrm>
            <a:off x="610433" y="3252084"/>
            <a:ext cx="5189497" cy="310363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FC3FC08-5B15-AE45-9D76-D056354B3D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146" y="3366700"/>
            <a:ext cx="2751251" cy="287439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CF51876-2774-604C-B12B-CB9D757B3020}"/>
              </a:ext>
            </a:extLst>
          </p:cNvPr>
          <p:cNvPicPr>
            <a:picLocks noChangeAspect="1"/>
          </p:cNvPicPr>
          <p:nvPr/>
        </p:nvPicPr>
        <p:blipFill>
          <a:blip r:embed="rId6"/>
          <a:stretch>
            <a:fillRect/>
          </a:stretch>
        </p:blipFill>
        <p:spPr>
          <a:xfrm>
            <a:off x="5419933" y="1395092"/>
            <a:ext cx="759994" cy="755795"/>
          </a:xfrm>
          <a:prstGeom prst="rect">
            <a:avLst/>
          </a:prstGeom>
        </p:spPr>
      </p:pic>
      <p:pic>
        <p:nvPicPr>
          <p:cNvPr id="14" name="Picture 13">
            <a:extLst>
              <a:ext uri="{FF2B5EF4-FFF2-40B4-BE49-F238E27FC236}">
                <a16:creationId xmlns:a16="http://schemas.microsoft.com/office/drawing/2014/main" id="{1F963882-2781-184B-8124-7F3E699EEE5E}"/>
              </a:ext>
            </a:extLst>
          </p:cNvPr>
          <p:cNvPicPr>
            <a:picLocks noChangeAspect="1"/>
          </p:cNvPicPr>
          <p:nvPr/>
        </p:nvPicPr>
        <p:blipFill>
          <a:blip r:embed="rId7"/>
          <a:stretch>
            <a:fillRect/>
          </a:stretch>
        </p:blipFill>
        <p:spPr>
          <a:xfrm>
            <a:off x="6272616" y="1396189"/>
            <a:ext cx="759994" cy="755795"/>
          </a:xfrm>
          <a:prstGeom prst="rect">
            <a:avLst/>
          </a:prstGeom>
        </p:spPr>
      </p:pic>
      <p:pic>
        <p:nvPicPr>
          <p:cNvPr id="15" name="Picture 14">
            <a:extLst>
              <a:ext uri="{FF2B5EF4-FFF2-40B4-BE49-F238E27FC236}">
                <a16:creationId xmlns:a16="http://schemas.microsoft.com/office/drawing/2014/main" id="{D325227A-CBE5-E542-927A-E269C88CB4C0}"/>
              </a:ext>
            </a:extLst>
          </p:cNvPr>
          <p:cNvPicPr>
            <a:picLocks noChangeAspect="1"/>
          </p:cNvPicPr>
          <p:nvPr/>
        </p:nvPicPr>
        <p:blipFill>
          <a:blip r:embed="rId8"/>
          <a:stretch>
            <a:fillRect/>
          </a:stretch>
        </p:blipFill>
        <p:spPr>
          <a:xfrm>
            <a:off x="7125299" y="1395968"/>
            <a:ext cx="759994" cy="755795"/>
          </a:xfrm>
          <a:prstGeom prst="rect">
            <a:avLst/>
          </a:prstGeom>
        </p:spPr>
      </p:pic>
    </p:spTree>
    <p:extLst>
      <p:ext uri="{BB962C8B-B14F-4D97-AF65-F5344CB8AC3E}">
        <p14:creationId xmlns:p14="http://schemas.microsoft.com/office/powerpoint/2010/main" val="2733819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24881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Prefetchers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Prefetching as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Reinforcement Learning</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a:t>
            </a: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Pythia and Key Results</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Tree>
    <p:extLst>
      <p:ext uri="{BB962C8B-B14F-4D97-AF65-F5344CB8AC3E}">
        <p14:creationId xmlns:p14="http://schemas.microsoft.com/office/powerpoint/2010/main" val="3423580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90616" y="5020566"/>
            <a:ext cx="8972997" cy="1386150"/>
          </a:xfrm>
          <a:prstGeom prst="roundRect">
            <a:avLst>
              <a:gd name="adj" fmla="val 4914"/>
            </a:avLst>
          </a:prstGeom>
          <a:solidFill>
            <a:srgbClr val="8638C3">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90616" y="3957457"/>
            <a:ext cx="8972997" cy="1004157"/>
          </a:xfrm>
          <a:prstGeom prst="roundRect">
            <a:avLst>
              <a:gd name="adj" fmla="val 475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6" y="2966909"/>
            <a:ext cx="8972997" cy="939547"/>
          </a:xfrm>
          <a:prstGeom prst="roundRect">
            <a:avLst>
              <a:gd name="adj" fmla="val 611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90616" y="1615793"/>
            <a:ext cx="8972997" cy="1292164"/>
          </a:xfrm>
          <a:prstGeom prst="roundRect">
            <a:avLst>
              <a:gd name="adj" fmla="val 57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90616" y="936172"/>
            <a:ext cx="8972997" cy="629017"/>
          </a:xfrm>
          <a:prstGeom prst="roundRect">
            <a:avLst>
              <a:gd name="adj" fmla="val 1011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09DE5-F276-824C-9D6F-0E1B1DEE5DF3}"/>
              </a:ext>
            </a:extLst>
          </p:cNvPr>
          <p:cNvSpPr>
            <a:spLocks noGrp="1"/>
          </p:cNvSpPr>
          <p:nvPr>
            <p:ph type="title"/>
          </p:nvPr>
        </p:nvSpPr>
        <p:spPr/>
        <p:txBody>
          <a:bodyPr>
            <a:normAutofit fontScale="90000"/>
          </a:bodyPr>
          <a:lstStyle/>
          <a:p>
            <a:r>
              <a:rPr lang="en-US" dirty="0"/>
              <a:t>Conclusion</a:t>
            </a: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p:txBody>
          <a:bodyPr>
            <a:normAutofit lnSpcReduction="10000"/>
          </a:bodyPr>
          <a:lstStyle/>
          <a:p>
            <a:r>
              <a:rPr lang="en-US" sz="2000" b="1" dirty="0">
                <a:solidFill>
                  <a:srgbClr val="0070C0"/>
                </a:solidFill>
              </a:rPr>
              <a:t>Background</a:t>
            </a:r>
            <a:r>
              <a:rPr lang="en-US" sz="2000" dirty="0"/>
              <a:t>: Prefetchers learns to predict future addresses by associating patterns with program context (called </a:t>
            </a:r>
            <a:r>
              <a:rPr lang="en-US" sz="2000" b="1" dirty="0">
                <a:solidFill>
                  <a:srgbClr val="C00000"/>
                </a:solidFill>
              </a:rPr>
              <a:t>feature</a:t>
            </a:r>
            <a:r>
              <a:rPr lang="en-US" sz="2000" dirty="0"/>
              <a:t>)</a:t>
            </a:r>
          </a:p>
          <a:p>
            <a:r>
              <a:rPr lang="en-US" sz="2000" b="1" dirty="0">
                <a:solidFill>
                  <a:srgbClr val="E30305"/>
                </a:solidFill>
              </a:rPr>
              <a:t>Problem</a:t>
            </a:r>
            <a:r>
              <a:rPr lang="en-US" sz="2000" dirty="0"/>
              <a:t>: Three key shortcomings in prior prefetchers:</a:t>
            </a:r>
          </a:p>
          <a:p>
            <a:pPr lvl="1"/>
            <a:r>
              <a:rPr lang="en-US" sz="1800" dirty="0"/>
              <a:t>Predicts mainly using a </a:t>
            </a:r>
            <a:r>
              <a:rPr lang="en-US" sz="1800" b="1" dirty="0">
                <a:solidFill>
                  <a:srgbClr val="C00000"/>
                </a:solidFill>
              </a:rPr>
              <a:t>single program feature</a:t>
            </a:r>
          </a:p>
          <a:p>
            <a:pPr lvl="1"/>
            <a:r>
              <a:rPr lang="en-US" sz="1800" dirty="0"/>
              <a:t>Lacks </a:t>
            </a:r>
            <a:r>
              <a:rPr lang="en-US" sz="1800" b="1" dirty="0">
                <a:solidFill>
                  <a:srgbClr val="C00000"/>
                </a:solidFill>
              </a:rPr>
              <a:t>inherent system awareness</a:t>
            </a:r>
          </a:p>
          <a:p>
            <a:pPr lvl="1"/>
            <a:r>
              <a:rPr lang="en-US" sz="1800" dirty="0"/>
              <a:t>Lacks </a:t>
            </a:r>
            <a:r>
              <a:rPr lang="en-US" sz="1800" b="1" dirty="0">
                <a:solidFill>
                  <a:srgbClr val="C00000"/>
                </a:solidFill>
              </a:rPr>
              <a:t>online customization</a:t>
            </a:r>
            <a:r>
              <a:rPr lang="en-US" sz="1800" dirty="0"/>
              <a:t> ability</a:t>
            </a:r>
          </a:p>
          <a:p>
            <a:r>
              <a:rPr lang="en-US" sz="2000" b="1" dirty="0">
                <a:solidFill>
                  <a:schemeClr val="accent4">
                    <a:lumMod val="75000"/>
                  </a:schemeClr>
                </a:solidFill>
              </a:rPr>
              <a:t>Goal</a:t>
            </a:r>
            <a:r>
              <a:rPr lang="en-US" sz="2000" dirty="0"/>
              <a:t>: Design a prefetching framework that:</a:t>
            </a:r>
          </a:p>
          <a:p>
            <a:pPr lvl="1"/>
            <a:r>
              <a:rPr lang="en-US" sz="1800" dirty="0"/>
              <a:t>Learns from </a:t>
            </a:r>
            <a:r>
              <a:rPr lang="en-US" sz="1800" b="1" dirty="0">
                <a:solidFill>
                  <a:srgbClr val="C00000"/>
                </a:solidFill>
              </a:rPr>
              <a:t>multiple features</a:t>
            </a:r>
            <a:r>
              <a:rPr lang="en-US" sz="1800" dirty="0"/>
              <a:t> and </a:t>
            </a:r>
            <a:r>
              <a:rPr lang="en-US" sz="1800" b="1" dirty="0">
                <a:solidFill>
                  <a:srgbClr val="C00000"/>
                </a:solidFill>
              </a:rPr>
              <a:t>inherent system-level feedback</a:t>
            </a:r>
          </a:p>
          <a:p>
            <a:pPr lvl="1"/>
            <a:r>
              <a:rPr lang="en-US" sz="1800" dirty="0"/>
              <a:t>Can be </a:t>
            </a:r>
            <a:r>
              <a:rPr lang="en-US" sz="1800" b="1" dirty="0">
                <a:solidFill>
                  <a:srgbClr val="C00000"/>
                </a:solidFill>
              </a:rPr>
              <a:t>customized online</a:t>
            </a:r>
            <a:r>
              <a:rPr lang="en-US" sz="1800" dirty="0"/>
              <a:t> to change features and/or objective</a:t>
            </a:r>
          </a:p>
          <a:p>
            <a:r>
              <a:rPr lang="en-US" sz="2000" b="1" dirty="0">
                <a:solidFill>
                  <a:schemeClr val="accent6">
                    <a:lumMod val="75000"/>
                  </a:schemeClr>
                </a:solidFill>
              </a:rPr>
              <a:t>Contribution</a:t>
            </a:r>
            <a:r>
              <a:rPr lang="en-US" sz="2000" dirty="0"/>
              <a:t>: </a:t>
            </a:r>
            <a:r>
              <a:rPr lang="en-US" sz="2000" b="1" dirty="0">
                <a:solidFill>
                  <a:srgbClr val="C00000"/>
                </a:solidFill>
              </a:rPr>
              <a:t>Pythia</a:t>
            </a:r>
            <a:r>
              <a:rPr lang="en-US" sz="2000" dirty="0"/>
              <a:t>, that formulates prefetching as reinforcement learning</a:t>
            </a:r>
          </a:p>
          <a:p>
            <a:pPr lvl="1"/>
            <a:r>
              <a:rPr lang="en-US" sz="1800" b="1" dirty="0">
                <a:solidFill>
                  <a:srgbClr val="C00000"/>
                </a:solidFill>
              </a:rPr>
              <a:t>Adaptive, autonomous</a:t>
            </a:r>
            <a:r>
              <a:rPr lang="en-US" sz="1600" dirty="0"/>
              <a:t> learning using multiple features and system-level feedback</a:t>
            </a:r>
          </a:p>
          <a:p>
            <a:pPr lvl="1"/>
            <a:r>
              <a:rPr lang="en-US" sz="1800" b="1" dirty="0">
                <a:solidFill>
                  <a:srgbClr val="C00000"/>
                </a:solidFill>
              </a:rPr>
              <a:t>Realistic, practical</a:t>
            </a:r>
            <a:r>
              <a:rPr lang="en-US" sz="1600" dirty="0"/>
              <a:t> implementation without any changes to software</a:t>
            </a:r>
          </a:p>
          <a:p>
            <a:r>
              <a:rPr lang="en-US" sz="2000" b="1" dirty="0">
                <a:solidFill>
                  <a:srgbClr val="7030A0"/>
                </a:solidFill>
              </a:rPr>
              <a:t>Key Results</a:t>
            </a:r>
            <a:r>
              <a:rPr lang="en-US" sz="2000" dirty="0"/>
              <a:t>:</a:t>
            </a:r>
          </a:p>
          <a:p>
            <a:pPr lvl="1"/>
            <a:r>
              <a:rPr lang="en-US" sz="1600" dirty="0"/>
              <a:t>Evaluated using a wide range of workloads from SPEC CPU, PARSEC, </a:t>
            </a:r>
            <a:r>
              <a:rPr lang="en-US" sz="1600" dirty="0" err="1"/>
              <a:t>Ligra</a:t>
            </a:r>
            <a:r>
              <a:rPr lang="en-US" sz="1600" dirty="0"/>
              <a:t>, </a:t>
            </a:r>
            <a:r>
              <a:rPr lang="en-US" sz="1600" dirty="0" err="1"/>
              <a:t>Cloudsuite</a:t>
            </a:r>
            <a:endParaRPr lang="en-US" sz="1600" dirty="0"/>
          </a:p>
          <a:p>
            <a:pPr lvl="1"/>
            <a:r>
              <a:rPr lang="en-US" sz="1600" dirty="0"/>
              <a:t>Outperforms prior SOTA by </a:t>
            </a:r>
            <a:r>
              <a:rPr lang="en-US" sz="1800" b="1" dirty="0">
                <a:solidFill>
                  <a:srgbClr val="C00000"/>
                </a:solidFill>
              </a:rPr>
              <a:t>3.4%, 7.7% and 16.9% </a:t>
            </a:r>
            <a:r>
              <a:rPr lang="en-US" sz="1600" dirty="0"/>
              <a:t>in 1/4/bandwidth-constrained cores</a:t>
            </a:r>
          </a:p>
          <a:p>
            <a:r>
              <a:rPr lang="en-US" sz="2000" b="1" dirty="0">
                <a:solidFill>
                  <a:srgbClr val="002060"/>
                </a:solidFill>
              </a:rPr>
              <a:t>Open sourced</a:t>
            </a:r>
            <a:r>
              <a:rPr lang="en-US" sz="2000" dirty="0"/>
              <a:t>: </a:t>
            </a:r>
            <a:r>
              <a:rPr lang="en-US" sz="2000" dirty="0">
                <a:hlinkClick r:id="rId3"/>
              </a:rPr>
              <a:t>https://github.com/CMU-SAFARI/Pythia</a:t>
            </a:r>
            <a:endParaRPr lang="en-US" sz="2000" dirty="0"/>
          </a:p>
        </p:txBody>
      </p:sp>
    </p:spTree>
    <p:extLst>
      <p:ext uri="{BB962C8B-B14F-4D97-AF65-F5344CB8AC3E}">
        <p14:creationId xmlns:p14="http://schemas.microsoft.com/office/powerpoint/2010/main" val="95335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6" grpId="0" animBg="1"/>
      <p:bldP spid="4"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4109250"/>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Pythia</a:t>
            </a:r>
            <a:endParaRPr kumimoji="0" lang="en-US" sz="18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spTree>
    <p:extLst>
      <p:ext uri="{BB962C8B-B14F-4D97-AF65-F5344CB8AC3E}">
        <p14:creationId xmlns:p14="http://schemas.microsoft.com/office/powerpoint/2010/main" val="27182281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7AA-2CAE-476D-87F3-35AAC6334130}"/>
              </a:ext>
            </a:extLst>
          </p:cNvPr>
          <p:cNvSpPr>
            <a:spLocks noGrp="1"/>
          </p:cNvSpPr>
          <p:nvPr>
            <p:ph type="ctrTitle"/>
          </p:nvPr>
        </p:nvSpPr>
        <p:spPr>
          <a:xfrm>
            <a:off x="0" y="1452228"/>
            <a:ext cx="9145870" cy="2003012"/>
          </a:xfrm>
          <a:solidFill>
            <a:schemeClr val="bg1">
              <a:lumMod val="85000"/>
            </a:schemeClr>
          </a:solidFill>
        </p:spPr>
        <p:txBody>
          <a:bodyPr anchor="ctr" anchorCtr="0">
            <a:noAutofit/>
          </a:bodyPr>
          <a:lstStyle/>
          <a:p>
            <a:r>
              <a:rPr lang="en-US" sz="3300" b="1" dirty="0">
                <a:noFill/>
                <a:latin typeface="Garamond" panose="02020404030301010803" pitchFamily="18" charset="0"/>
              </a:rPr>
              <a:t>``</a:t>
            </a:r>
          </a:p>
        </p:txBody>
      </p:sp>
      <p:sp>
        <p:nvSpPr>
          <p:cNvPr id="3" name="Subtitle 2">
            <a:extLst>
              <a:ext uri="{FF2B5EF4-FFF2-40B4-BE49-F238E27FC236}">
                <a16:creationId xmlns:a16="http://schemas.microsoft.com/office/drawing/2014/main" id="{D63BB020-61E1-4E3D-85C1-67A914D35488}"/>
              </a:ext>
            </a:extLst>
          </p:cNvPr>
          <p:cNvSpPr>
            <a:spLocks noGrp="1"/>
          </p:cNvSpPr>
          <p:nvPr>
            <p:ph type="subTitle" idx="1"/>
          </p:nvPr>
        </p:nvSpPr>
        <p:spPr>
          <a:xfrm>
            <a:off x="-2854" y="3558778"/>
            <a:ext cx="9145870" cy="1241822"/>
          </a:xfrm>
        </p:spPr>
        <p:txBody>
          <a:bodyPr>
            <a:normAutofit/>
          </a:bodyPr>
          <a:lstStyle/>
          <a:p>
            <a:r>
              <a:rPr lang="en-US" sz="2400" u="sng" dirty="0">
                <a:solidFill>
                  <a:srgbClr val="9E0000"/>
                </a:solidFill>
                <a:latin typeface="Garamond" panose="02020404030301010803" pitchFamily="18" charset="0"/>
              </a:rPr>
              <a:t>Gagandeep Singh</a:t>
            </a:r>
            <a:r>
              <a:rPr lang="en-US" sz="2400" dirty="0">
                <a:latin typeface="Garamond" panose="02020404030301010803" pitchFamily="18" charset="0"/>
              </a:rPr>
              <a:t>, Mohammed </a:t>
            </a:r>
            <a:r>
              <a:rPr lang="en-US" sz="2400" dirty="0" err="1">
                <a:latin typeface="Garamond" panose="02020404030301010803" pitchFamily="18" charset="0"/>
              </a:rPr>
              <a:t>Alser</a:t>
            </a:r>
            <a:r>
              <a:rPr lang="en-US" sz="2400" dirty="0">
                <a:latin typeface="Garamond" panose="02020404030301010803" pitchFamily="18" charset="0"/>
              </a:rPr>
              <a:t>, </a:t>
            </a:r>
            <a:r>
              <a:rPr lang="en-US" sz="2400" dirty="0" err="1">
                <a:latin typeface="Garamond" panose="02020404030301010803" pitchFamily="18" charset="0"/>
              </a:rPr>
              <a:t>Damla</a:t>
            </a:r>
            <a:r>
              <a:rPr lang="en-US" sz="2400" dirty="0">
                <a:latin typeface="Garamond" panose="02020404030301010803" pitchFamily="18" charset="0"/>
              </a:rPr>
              <a:t> </a:t>
            </a:r>
            <a:r>
              <a:rPr lang="en-US" sz="2400" dirty="0" err="1">
                <a:latin typeface="Garamond" panose="02020404030301010803" pitchFamily="18" charset="0"/>
              </a:rPr>
              <a:t>Senol</a:t>
            </a:r>
            <a:r>
              <a:rPr lang="en-US" sz="2400" dirty="0">
                <a:latin typeface="Garamond" panose="02020404030301010803" pitchFamily="18" charset="0"/>
              </a:rPr>
              <a:t> Cali,                 </a:t>
            </a:r>
            <a:r>
              <a:rPr lang="en-US" sz="2400" dirty="0" err="1">
                <a:latin typeface="Garamond" panose="02020404030301010803" pitchFamily="18" charset="0"/>
              </a:rPr>
              <a:t>Dionysios</a:t>
            </a:r>
            <a:r>
              <a:rPr lang="en-US" sz="2400" dirty="0">
                <a:latin typeface="Garamond" panose="02020404030301010803" pitchFamily="18" charset="0"/>
              </a:rPr>
              <a:t> Diamantopoulos, Juan Gómez-Luna, Henk </a:t>
            </a:r>
            <a:r>
              <a:rPr lang="en-US" sz="2400" dirty="0" err="1">
                <a:latin typeface="Garamond" panose="02020404030301010803" pitchFamily="18" charset="0"/>
              </a:rPr>
              <a:t>Corporaal</a:t>
            </a:r>
            <a:r>
              <a:rPr lang="en-US" sz="2400" dirty="0">
                <a:latin typeface="Garamond" panose="02020404030301010803" pitchFamily="18" charset="0"/>
              </a:rPr>
              <a:t>, and        </a:t>
            </a:r>
            <a:r>
              <a:rPr lang="en-US" sz="2400" dirty="0" err="1">
                <a:latin typeface="Garamond" panose="02020404030301010803" pitchFamily="18" charset="0"/>
              </a:rPr>
              <a:t>Onur</a:t>
            </a:r>
            <a:r>
              <a:rPr lang="en-US" sz="2400" dirty="0">
                <a:latin typeface="Garamond" panose="02020404030301010803" pitchFamily="18" charset="0"/>
              </a:rPr>
              <a:t> </a:t>
            </a:r>
            <a:r>
              <a:rPr lang="en-US" sz="2400" dirty="0" err="1">
                <a:latin typeface="Garamond" panose="02020404030301010803" pitchFamily="18" charset="0"/>
              </a:rPr>
              <a:t>Mutlu</a:t>
            </a:r>
            <a:endParaRPr lang="en-US" sz="2400" dirty="0">
              <a:latin typeface="Garamond" panose="02020404030301010803" pitchFamily="18" charset="0"/>
            </a:endParaRPr>
          </a:p>
        </p:txBody>
      </p:sp>
      <p:grpSp>
        <p:nvGrpSpPr>
          <p:cNvPr id="6" name="Group 44">
            <a:extLst>
              <a:ext uri="{FF2B5EF4-FFF2-40B4-BE49-F238E27FC236}">
                <a16:creationId xmlns:a16="http://schemas.microsoft.com/office/drawing/2014/main" id="{B005EF26-EE97-4144-BAEA-479660B7B979}"/>
              </a:ext>
            </a:extLst>
          </p:cNvPr>
          <p:cNvGrpSpPr>
            <a:grpSpLocks/>
          </p:cNvGrpSpPr>
          <p:nvPr/>
        </p:nvGrpSpPr>
        <p:grpSpPr bwMode="auto">
          <a:xfrm>
            <a:off x="-69652" y="5207963"/>
            <a:ext cx="2309101" cy="619964"/>
            <a:chOff x="11717338" y="360363"/>
            <a:chExt cx="8572500" cy="2338387"/>
          </a:xfrm>
        </p:grpSpPr>
        <p:sp>
          <p:nvSpPr>
            <p:cNvPr id="7" name="AutoShape 5">
              <a:extLst>
                <a:ext uri="{FF2B5EF4-FFF2-40B4-BE49-F238E27FC236}">
                  <a16:creationId xmlns:a16="http://schemas.microsoft.com/office/drawing/2014/main" id="{25127E66-AD3F-4ABF-8A6C-B5A3D9EDE3B7}"/>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defTabSz="685800">
                <a:defRPr/>
              </a:pPr>
              <a:endParaRPr lang="nl-NL" sz="1350" dirty="0">
                <a:solidFill>
                  <a:srgbClr val="1C1C1C"/>
                </a:solidFill>
                <a:latin typeface="Calibri" panose="020F0502020204030204"/>
              </a:endParaRPr>
            </a:p>
          </p:txBody>
        </p:sp>
        <p:sp>
          <p:nvSpPr>
            <p:cNvPr id="8" name="Rectangle 7">
              <a:extLst>
                <a:ext uri="{FF2B5EF4-FFF2-40B4-BE49-F238E27FC236}">
                  <a16:creationId xmlns:a16="http://schemas.microsoft.com/office/drawing/2014/main" id="{F837856D-52B7-4ECE-85BC-42E38DB351D5}"/>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9" name="Freeform 8">
              <a:extLst>
                <a:ext uri="{FF2B5EF4-FFF2-40B4-BE49-F238E27FC236}">
                  <a16:creationId xmlns:a16="http://schemas.microsoft.com/office/drawing/2014/main" id="{E785E788-24A0-43A6-918D-1747D1F2BB7C}"/>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0" name="Rectangle 9">
              <a:extLst>
                <a:ext uri="{FF2B5EF4-FFF2-40B4-BE49-F238E27FC236}">
                  <a16:creationId xmlns:a16="http://schemas.microsoft.com/office/drawing/2014/main" id="{DA77B97B-8707-4B9E-B654-3F848E7468F2}"/>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11" name="Freeform 10">
              <a:extLst>
                <a:ext uri="{FF2B5EF4-FFF2-40B4-BE49-F238E27FC236}">
                  <a16:creationId xmlns:a16="http://schemas.microsoft.com/office/drawing/2014/main" id="{D2087B05-8AFA-4466-B032-DA5153A1EDE6}"/>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2" name="Freeform 11">
              <a:extLst>
                <a:ext uri="{FF2B5EF4-FFF2-40B4-BE49-F238E27FC236}">
                  <a16:creationId xmlns:a16="http://schemas.microsoft.com/office/drawing/2014/main" id="{B906A66C-49D8-4E86-BD2D-97A3E4DDE6E5}"/>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3" name="Freeform 12">
              <a:extLst>
                <a:ext uri="{FF2B5EF4-FFF2-40B4-BE49-F238E27FC236}">
                  <a16:creationId xmlns:a16="http://schemas.microsoft.com/office/drawing/2014/main" id="{AB53C36A-61DB-4171-A373-7542DAD8A84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4" name="Freeform 13">
              <a:extLst>
                <a:ext uri="{FF2B5EF4-FFF2-40B4-BE49-F238E27FC236}">
                  <a16:creationId xmlns:a16="http://schemas.microsoft.com/office/drawing/2014/main" id="{EF8DC399-26C7-4A2B-B421-2F77C683F592}"/>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5" name="Freeform 14">
              <a:extLst>
                <a:ext uri="{FF2B5EF4-FFF2-40B4-BE49-F238E27FC236}">
                  <a16:creationId xmlns:a16="http://schemas.microsoft.com/office/drawing/2014/main" id="{035050B0-C5C0-4CD6-B28D-9321F80C5776}"/>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6" name="Freeform 15">
              <a:extLst>
                <a:ext uri="{FF2B5EF4-FFF2-40B4-BE49-F238E27FC236}">
                  <a16:creationId xmlns:a16="http://schemas.microsoft.com/office/drawing/2014/main" id="{103154F1-926A-4E50-B1CE-D64F1D1A2E9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7" name="Freeform 16">
              <a:extLst>
                <a:ext uri="{FF2B5EF4-FFF2-40B4-BE49-F238E27FC236}">
                  <a16:creationId xmlns:a16="http://schemas.microsoft.com/office/drawing/2014/main" id="{B6D5702B-5316-4AC5-B037-D95BE04DB8EE}"/>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8" name="Freeform 17">
              <a:extLst>
                <a:ext uri="{FF2B5EF4-FFF2-40B4-BE49-F238E27FC236}">
                  <a16:creationId xmlns:a16="http://schemas.microsoft.com/office/drawing/2014/main" id="{1781F437-9185-4769-98FB-3191F1661763}"/>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9" name="Freeform 18">
              <a:extLst>
                <a:ext uri="{FF2B5EF4-FFF2-40B4-BE49-F238E27FC236}">
                  <a16:creationId xmlns:a16="http://schemas.microsoft.com/office/drawing/2014/main" id="{2AB29BFC-C7CD-4229-B99B-A72BB0D3664B}"/>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0" name="Freeform 19">
              <a:extLst>
                <a:ext uri="{FF2B5EF4-FFF2-40B4-BE49-F238E27FC236}">
                  <a16:creationId xmlns:a16="http://schemas.microsoft.com/office/drawing/2014/main" id="{6B58F3FC-DFD1-4008-BED4-D57DB765E9D3}"/>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1" name="Freeform 20">
              <a:extLst>
                <a:ext uri="{FF2B5EF4-FFF2-40B4-BE49-F238E27FC236}">
                  <a16:creationId xmlns:a16="http://schemas.microsoft.com/office/drawing/2014/main" id="{175B9DCD-F545-4756-973F-1B4E43436342}"/>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2" name="Freeform 21">
              <a:extLst>
                <a:ext uri="{FF2B5EF4-FFF2-40B4-BE49-F238E27FC236}">
                  <a16:creationId xmlns:a16="http://schemas.microsoft.com/office/drawing/2014/main" id="{ABA7DA6C-8A32-4F52-A854-70AF79DDF741}"/>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3" name="Freeform 22">
              <a:extLst>
                <a:ext uri="{FF2B5EF4-FFF2-40B4-BE49-F238E27FC236}">
                  <a16:creationId xmlns:a16="http://schemas.microsoft.com/office/drawing/2014/main" id="{33645760-74B0-4DAC-B274-D4F6D05CF3C1}"/>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4" name="Freeform 23">
              <a:extLst>
                <a:ext uri="{FF2B5EF4-FFF2-40B4-BE49-F238E27FC236}">
                  <a16:creationId xmlns:a16="http://schemas.microsoft.com/office/drawing/2014/main" id="{69EE314C-2F35-4110-BEA2-734BF6DDE26F}"/>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5" name="Freeform 24">
              <a:extLst>
                <a:ext uri="{FF2B5EF4-FFF2-40B4-BE49-F238E27FC236}">
                  <a16:creationId xmlns:a16="http://schemas.microsoft.com/office/drawing/2014/main" id="{9B1EC43B-91D3-4F10-88D9-3A5453431DBA}"/>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6" name="Freeform 25">
              <a:extLst>
                <a:ext uri="{FF2B5EF4-FFF2-40B4-BE49-F238E27FC236}">
                  <a16:creationId xmlns:a16="http://schemas.microsoft.com/office/drawing/2014/main" id="{795A90D8-0B0C-40DE-B644-1A0B2046AC90}"/>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7" name="Freeform 26">
              <a:extLst>
                <a:ext uri="{FF2B5EF4-FFF2-40B4-BE49-F238E27FC236}">
                  <a16:creationId xmlns:a16="http://schemas.microsoft.com/office/drawing/2014/main" id="{AEFA9DBE-36EB-41C7-ADB2-D22316198BEA}"/>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8" name="Freeform 27">
              <a:extLst>
                <a:ext uri="{FF2B5EF4-FFF2-40B4-BE49-F238E27FC236}">
                  <a16:creationId xmlns:a16="http://schemas.microsoft.com/office/drawing/2014/main" id="{63A9F949-7500-435C-94C7-E1E0A70BA58F}"/>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9" name="Freeform 28">
              <a:extLst>
                <a:ext uri="{FF2B5EF4-FFF2-40B4-BE49-F238E27FC236}">
                  <a16:creationId xmlns:a16="http://schemas.microsoft.com/office/drawing/2014/main" id="{7C8ABA78-B982-4146-9F61-7F03322C3499}"/>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0" name="Rectangle 29">
              <a:extLst>
                <a:ext uri="{FF2B5EF4-FFF2-40B4-BE49-F238E27FC236}">
                  <a16:creationId xmlns:a16="http://schemas.microsoft.com/office/drawing/2014/main" id="{01C79BD6-D5F7-47AF-8E92-424DA0B2DDD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31" name="Freeform 30">
              <a:extLst>
                <a:ext uri="{FF2B5EF4-FFF2-40B4-BE49-F238E27FC236}">
                  <a16:creationId xmlns:a16="http://schemas.microsoft.com/office/drawing/2014/main" id="{9347F2F9-B1F3-4359-AFE1-A22318ED0007}"/>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2" name="Freeform 31">
              <a:extLst>
                <a:ext uri="{FF2B5EF4-FFF2-40B4-BE49-F238E27FC236}">
                  <a16:creationId xmlns:a16="http://schemas.microsoft.com/office/drawing/2014/main" id="{31B9E607-4E2D-4710-B203-E6991F1B7330}"/>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3" name="Freeform 32">
              <a:extLst>
                <a:ext uri="{FF2B5EF4-FFF2-40B4-BE49-F238E27FC236}">
                  <a16:creationId xmlns:a16="http://schemas.microsoft.com/office/drawing/2014/main" id="{CA003FF1-B79E-452A-8BF4-4CA959350F36}"/>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4" name="Freeform 33">
              <a:extLst>
                <a:ext uri="{FF2B5EF4-FFF2-40B4-BE49-F238E27FC236}">
                  <a16:creationId xmlns:a16="http://schemas.microsoft.com/office/drawing/2014/main" id="{68176C69-5F99-4EAD-B564-8F4401F925D6}"/>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5" name="Rectangle 34">
              <a:extLst>
                <a:ext uri="{FF2B5EF4-FFF2-40B4-BE49-F238E27FC236}">
                  <a16:creationId xmlns:a16="http://schemas.microsoft.com/office/drawing/2014/main" id="{78470574-96F0-4C33-BEBB-AAE9B9A12CAB}"/>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36" name="Freeform 35">
              <a:extLst>
                <a:ext uri="{FF2B5EF4-FFF2-40B4-BE49-F238E27FC236}">
                  <a16:creationId xmlns:a16="http://schemas.microsoft.com/office/drawing/2014/main" id="{867E9705-B870-4344-A956-AFE2640191CA}"/>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7" name="Freeform 36">
              <a:extLst>
                <a:ext uri="{FF2B5EF4-FFF2-40B4-BE49-F238E27FC236}">
                  <a16:creationId xmlns:a16="http://schemas.microsoft.com/office/drawing/2014/main" id="{796DA32E-FAAA-4637-AD67-BA794A79BB84}"/>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8" name="Freeform 37">
              <a:extLst>
                <a:ext uri="{FF2B5EF4-FFF2-40B4-BE49-F238E27FC236}">
                  <a16:creationId xmlns:a16="http://schemas.microsoft.com/office/drawing/2014/main" id="{CC7341D3-82BF-4C23-B504-8BA9B12C2EBD}"/>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9" name="Freeform 38">
              <a:extLst>
                <a:ext uri="{FF2B5EF4-FFF2-40B4-BE49-F238E27FC236}">
                  <a16:creationId xmlns:a16="http://schemas.microsoft.com/office/drawing/2014/main" id="{39EB4818-6C8E-48AF-B297-2E5848B5F318}"/>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40" name="Freeform 39">
              <a:extLst>
                <a:ext uri="{FF2B5EF4-FFF2-40B4-BE49-F238E27FC236}">
                  <a16:creationId xmlns:a16="http://schemas.microsoft.com/office/drawing/2014/main" id="{B2FD98F9-D603-4DB2-B460-BE1DBED43BB9}"/>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defTabSz="685800">
                <a:defRPr/>
              </a:pPr>
              <a:endParaRPr lang="nl-NL" sz="1350" dirty="0">
                <a:solidFill>
                  <a:srgbClr val="1C1C1C"/>
                </a:solidFill>
                <a:latin typeface="Calibri" panose="020F0502020204030204"/>
              </a:endParaRPr>
            </a:p>
          </p:txBody>
        </p:sp>
        <p:sp>
          <p:nvSpPr>
            <p:cNvPr id="41" name="Freeform 40">
              <a:extLst>
                <a:ext uri="{FF2B5EF4-FFF2-40B4-BE49-F238E27FC236}">
                  <a16:creationId xmlns:a16="http://schemas.microsoft.com/office/drawing/2014/main" id="{D7F7582A-BE23-45CA-AF93-B0A0AB51597E}"/>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42" name="Freeform 41">
              <a:extLst>
                <a:ext uri="{FF2B5EF4-FFF2-40B4-BE49-F238E27FC236}">
                  <a16:creationId xmlns:a16="http://schemas.microsoft.com/office/drawing/2014/main" id="{14B7E290-AD34-4AC5-8F6A-750E84CF0E2E}"/>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43" name="Freeform 42">
              <a:extLst>
                <a:ext uri="{FF2B5EF4-FFF2-40B4-BE49-F238E27FC236}">
                  <a16:creationId xmlns:a16="http://schemas.microsoft.com/office/drawing/2014/main" id="{01DBC35B-4442-48B4-9064-1F359B617EBD}"/>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grpSp>
      <p:pic>
        <p:nvPicPr>
          <p:cNvPr id="44" name="Picture 43">
            <a:extLst>
              <a:ext uri="{FF2B5EF4-FFF2-40B4-BE49-F238E27FC236}">
                <a16:creationId xmlns:a16="http://schemas.microsoft.com/office/drawing/2014/main" id="{B10661E9-7F2C-4BEB-A5D9-E15FDB6B01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27324" y="5311501"/>
            <a:ext cx="3015692" cy="426562"/>
          </a:xfrm>
          <a:prstGeom prst="rect">
            <a:avLst/>
          </a:prstGeom>
        </p:spPr>
      </p:pic>
      <p:sp>
        <p:nvSpPr>
          <p:cNvPr id="45" name="TextBox 44">
            <a:extLst>
              <a:ext uri="{FF2B5EF4-FFF2-40B4-BE49-F238E27FC236}">
                <a16:creationId xmlns:a16="http://schemas.microsoft.com/office/drawing/2014/main" id="{B349C121-2451-4B2E-A5BF-27D9B8251F18}"/>
              </a:ext>
            </a:extLst>
          </p:cNvPr>
          <p:cNvSpPr txBox="1"/>
          <p:nvPr/>
        </p:nvSpPr>
        <p:spPr>
          <a:xfrm>
            <a:off x="10918372" y="-1110343"/>
            <a:ext cx="184731" cy="300082"/>
          </a:xfrm>
          <a:prstGeom prst="rect">
            <a:avLst/>
          </a:prstGeom>
          <a:noFill/>
        </p:spPr>
        <p:txBody>
          <a:bodyPr wrap="none" rtlCol="0">
            <a:spAutoFit/>
          </a:bodyPr>
          <a:lstStyle/>
          <a:p>
            <a:pPr defTabSz="685800"/>
            <a:endParaRPr lang="en-US" sz="1350" dirty="0">
              <a:solidFill>
                <a:srgbClr val="1C1C1C"/>
              </a:solidFill>
              <a:latin typeface="Calibri" panose="020F0502020204030204"/>
            </a:endParaRPr>
          </a:p>
        </p:txBody>
      </p:sp>
      <p:pic>
        <p:nvPicPr>
          <p:cNvPr id="47" name="Picture 46">
            <a:extLst>
              <a:ext uri="{FF2B5EF4-FFF2-40B4-BE49-F238E27FC236}">
                <a16:creationId xmlns:a16="http://schemas.microsoft.com/office/drawing/2014/main" id="{D9F96F54-096F-4B93-AAAE-61D96B1F53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91503" y="5272550"/>
            <a:ext cx="2144112" cy="480281"/>
          </a:xfrm>
          <a:prstGeom prst="rect">
            <a:avLst/>
          </a:prstGeom>
        </p:spPr>
      </p:pic>
      <p:sp>
        <p:nvSpPr>
          <p:cNvPr id="4" name="TextBox 3"/>
          <p:cNvSpPr txBox="1"/>
          <p:nvPr/>
        </p:nvSpPr>
        <p:spPr>
          <a:xfrm>
            <a:off x="0" y="1606164"/>
            <a:ext cx="9144000" cy="1338828"/>
          </a:xfrm>
          <a:prstGeom prst="rect">
            <a:avLst/>
          </a:prstGeom>
          <a:noFill/>
        </p:spPr>
        <p:txBody>
          <a:bodyPr wrap="square" rtlCol="0">
            <a:spAutoFit/>
          </a:bodyPr>
          <a:lstStyle/>
          <a:p>
            <a:pPr algn="ctr" defTabSz="685800"/>
            <a:r>
              <a:rPr lang="en-GB" sz="4050" b="1" dirty="0">
                <a:solidFill>
                  <a:srgbClr val="0D1F60"/>
                </a:solidFill>
                <a:latin typeface="Garamond" panose="02020404030301010803" pitchFamily="18" charset="0"/>
              </a:rPr>
              <a:t>FPGA-Based Near-Memory Acceleration of Modern Data-Intensive Applications</a:t>
            </a:r>
            <a:endParaRPr lang="en-GB" sz="2400" b="1" dirty="0">
              <a:solidFill>
                <a:srgbClr val="0D1F60"/>
              </a:solidFill>
              <a:latin typeface="Garamond" panose="02020404030301010803" pitchFamily="18" charset="0"/>
            </a:endParaRPr>
          </a:p>
        </p:txBody>
      </p:sp>
      <p:pic>
        <p:nvPicPr>
          <p:cNvPr id="49" name="Graphic 2">
            <a:extLst>
              <a:ext uri="{FF2B5EF4-FFF2-40B4-BE49-F238E27FC236}">
                <a16:creationId xmlns:a16="http://schemas.microsoft.com/office/drawing/2014/main" id="{B7C26073-8D20-48E5-9751-3761552F8C0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96109" y="5365683"/>
            <a:ext cx="1566936" cy="301448"/>
          </a:xfrm>
          <a:prstGeom prst="rect">
            <a:avLst/>
          </a:prstGeom>
        </p:spPr>
      </p:pic>
    </p:spTree>
    <p:extLst>
      <p:ext uri="{BB962C8B-B14F-4D97-AF65-F5344CB8AC3E}">
        <p14:creationId xmlns:p14="http://schemas.microsoft.com/office/powerpoint/2010/main" val="18708542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Picture 4"/>
          <p:cNvPicPr/>
          <p:nvPr/>
        </p:nvPicPr>
        <p:blipFill>
          <a:blip r:embed="rId3" cstate="hqprint">
            <a:extLst>
              <a:ext uri="{28A0092B-C50C-407E-A947-70E740481C1C}">
                <a14:useLocalDpi xmlns:a14="http://schemas.microsoft.com/office/drawing/2010/main"/>
              </a:ext>
            </a:extLst>
          </a:blip>
          <a:srcRect/>
          <a:stretch/>
        </p:blipFill>
        <p:spPr>
          <a:xfrm>
            <a:off x="1708599" y="2926709"/>
            <a:ext cx="5816152" cy="2968863"/>
          </a:xfrm>
          <a:prstGeom prst="rect">
            <a:avLst/>
          </a:prstGeom>
          <a:ln>
            <a:noFill/>
          </a:ln>
        </p:spPr>
      </p:pic>
      <p:sp>
        <p:nvSpPr>
          <p:cNvPr id="437" name="CustomShape 2"/>
          <p:cNvSpPr/>
          <p:nvPr/>
        </p:nvSpPr>
        <p:spPr>
          <a:xfrm>
            <a:off x="86216" y="1888021"/>
            <a:ext cx="8206875" cy="1106905"/>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p>
            <a:pPr defTabSz="685800"/>
            <a:r>
              <a:rPr lang="en-US" sz="1350" spc="-1" dirty="0">
                <a:solidFill>
                  <a:srgbClr val="000000"/>
                </a:solidFill>
                <a:latin typeface="Tahoma"/>
              </a:rPr>
              <a:t>Gagandeep Singh, Mohammed </a:t>
            </a:r>
            <a:r>
              <a:rPr lang="en-US" sz="1350" spc="-1" dirty="0" err="1">
                <a:solidFill>
                  <a:srgbClr val="000000"/>
                </a:solidFill>
                <a:latin typeface="Tahoma"/>
              </a:rPr>
              <a:t>Alser</a:t>
            </a:r>
            <a:r>
              <a:rPr lang="en-US" sz="1350" spc="-1" dirty="0">
                <a:solidFill>
                  <a:srgbClr val="000000"/>
                </a:solidFill>
                <a:latin typeface="Tahoma"/>
              </a:rPr>
              <a:t>, </a:t>
            </a:r>
            <a:r>
              <a:rPr lang="en-US" sz="1350" spc="-1" dirty="0" err="1">
                <a:solidFill>
                  <a:srgbClr val="000000"/>
                </a:solidFill>
                <a:latin typeface="Tahoma"/>
              </a:rPr>
              <a:t>Damla</a:t>
            </a:r>
            <a:r>
              <a:rPr lang="en-US" sz="1350" spc="-1" dirty="0">
                <a:solidFill>
                  <a:srgbClr val="000000"/>
                </a:solidFill>
                <a:latin typeface="Tahoma"/>
              </a:rPr>
              <a:t> </a:t>
            </a:r>
            <a:r>
              <a:rPr lang="en-US" sz="1350" spc="-1" dirty="0" err="1">
                <a:solidFill>
                  <a:srgbClr val="000000"/>
                </a:solidFill>
                <a:latin typeface="Tahoma"/>
              </a:rPr>
              <a:t>Senol</a:t>
            </a:r>
            <a:r>
              <a:rPr lang="en-US" sz="1350" spc="-1" dirty="0">
                <a:solidFill>
                  <a:srgbClr val="000000"/>
                </a:solidFill>
                <a:latin typeface="Tahoma"/>
              </a:rPr>
              <a:t> Cali, </a:t>
            </a:r>
            <a:r>
              <a:rPr lang="en-US" sz="1350" spc="-1" dirty="0" err="1">
                <a:solidFill>
                  <a:srgbClr val="000000"/>
                </a:solidFill>
                <a:latin typeface="Tahoma"/>
              </a:rPr>
              <a:t>Dionysios</a:t>
            </a:r>
            <a:r>
              <a:rPr lang="en-US" sz="1350" spc="-1" dirty="0">
                <a:solidFill>
                  <a:srgbClr val="000000"/>
                </a:solidFill>
                <a:latin typeface="Tahoma"/>
              </a:rPr>
              <a:t> Diamantopoulos, Juan Gomez-Luna, Henk </a:t>
            </a:r>
            <a:r>
              <a:rPr lang="en-US" sz="1350" spc="-1" dirty="0" err="1">
                <a:solidFill>
                  <a:srgbClr val="000000"/>
                </a:solidFill>
                <a:latin typeface="Tahoma"/>
              </a:rPr>
              <a:t>Corporaal</a:t>
            </a:r>
            <a:r>
              <a:rPr lang="en-US" sz="1350" spc="-1" dirty="0">
                <a:solidFill>
                  <a:srgbClr val="000000"/>
                </a:solidFill>
                <a:latin typeface="Tahoma"/>
              </a:rPr>
              <a:t>, </a:t>
            </a:r>
            <a:r>
              <a:rPr lang="en-US" sz="1350" spc="-1" dirty="0" err="1">
                <a:solidFill>
                  <a:srgbClr val="000000"/>
                </a:solidFill>
                <a:latin typeface="Tahoma"/>
              </a:rPr>
              <a:t>Onur</a:t>
            </a:r>
            <a:r>
              <a:rPr lang="en-US" sz="1350" spc="-1" dirty="0">
                <a:solidFill>
                  <a:srgbClr val="000000"/>
                </a:solidFill>
                <a:latin typeface="Tahoma"/>
              </a:rPr>
              <a:t> </a:t>
            </a:r>
            <a:r>
              <a:rPr lang="en-US" sz="1350" spc="-1" dirty="0" err="1">
                <a:solidFill>
                  <a:srgbClr val="000000"/>
                </a:solidFill>
                <a:latin typeface="Tahoma"/>
              </a:rPr>
              <a:t>Mutlu</a:t>
            </a:r>
            <a:r>
              <a:rPr lang="en-US" sz="1350" spc="-1" dirty="0">
                <a:solidFill>
                  <a:srgbClr val="000000"/>
                </a:solidFill>
                <a:latin typeface="Tahoma"/>
              </a:rPr>
              <a:t>,</a:t>
            </a:r>
            <a:endParaRPr lang="en-US" sz="1350" spc="-1" dirty="0">
              <a:solidFill>
                <a:srgbClr val="1C1C1C"/>
              </a:solidFill>
              <a:latin typeface="Calibri"/>
            </a:endParaRPr>
          </a:p>
          <a:p>
            <a:pPr defTabSz="685800"/>
            <a:r>
              <a:rPr lang="en-US" sz="1350" b="1" spc="-1" dirty="0">
                <a:solidFill>
                  <a:srgbClr val="0000FF"/>
                </a:solidFill>
                <a:latin typeface="Tahoma"/>
              </a:rPr>
              <a:t>“</a:t>
            </a:r>
            <a:r>
              <a:rPr lang="en-US" sz="1350" b="1" u="sng" spc="-1" dirty="0">
                <a:solidFill>
                  <a:srgbClr val="996600"/>
                </a:solidFill>
                <a:latin typeface="Tahoma"/>
                <a:hlinkClick r:id="rId4"/>
              </a:rPr>
              <a:t>FPGA-Based Near-Memory Acceleration of Modern Data-Intensive Applications</a:t>
            </a:r>
            <a:r>
              <a:rPr lang="en-US" sz="1350" b="1" spc="-1" dirty="0">
                <a:solidFill>
                  <a:srgbClr val="0000FF"/>
                </a:solidFill>
                <a:latin typeface="Tahoma"/>
              </a:rPr>
              <a:t>“</a:t>
            </a:r>
            <a:endParaRPr lang="en-US" sz="1350" spc="-1" dirty="0">
              <a:solidFill>
                <a:srgbClr val="1C1C1C"/>
              </a:solidFill>
              <a:latin typeface="Calibri"/>
            </a:endParaRPr>
          </a:p>
          <a:p>
            <a:pPr defTabSz="685800"/>
            <a:r>
              <a:rPr lang="en-US" sz="1350" spc="-1" dirty="0">
                <a:solidFill>
                  <a:srgbClr val="000000"/>
                </a:solidFill>
                <a:latin typeface="Tahoma"/>
              </a:rPr>
              <a:t>IEEE Micro, 2021.</a:t>
            </a:r>
            <a:endParaRPr lang="en-US" sz="1350" spc="-1" dirty="0">
              <a:solidFill>
                <a:srgbClr val="1C1C1C"/>
              </a:solidFill>
              <a:latin typeface="Calibri"/>
            </a:endParaRPr>
          </a:p>
          <a:p>
            <a:pPr defTabSz="685800"/>
            <a:r>
              <a:rPr lang="en-US" sz="1350" spc="-1" dirty="0">
                <a:solidFill>
                  <a:srgbClr val="000000"/>
                </a:solidFill>
                <a:latin typeface="Tahoma"/>
              </a:rPr>
              <a:t>[</a:t>
            </a:r>
            <a:r>
              <a:rPr lang="en-US" sz="1350" u="sng" spc="-1" dirty="0">
                <a:solidFill>
                  <a:srgbClr val="996600"/>
                </a:solidFill>
                <a:latin typeface="Tahoma"/>
                <a:hlinkClick r:id="rId5"/>
              </a:rPr>
              <a:t>Source Code</a:t>
            </a:r>
            <a:r>
              <a:rPr lang="en-US" sz="1350" spc="-1" dirty="0">
                <a:solidFill>
                  <a:srgbClr val="000000"/>
                </a:solidFill>
                <a:latin typeface="Tahoma"/>
              </a:rPr>
              <a:t>]</a:t>
            </a:r>
            <a:endParaRPr lang="en-US" sz="1350" spc="-1" dirty="0">
              <a:solidFill>
                <a:srgbClr val="1C1C1C"/>
              </a:solidFill>
              <a:latin typeface="Calibri"/>
            </a:endParaRPr>
          </a:p>
        </p:txBody>
      </p:sp>
      <p:sp>
        <p:nvSpPr>
          <p:cNvPr id="2" name="Title 1">
            <a:extLst>
              <a:ext uri="{FF2B5EF4-FFF2-40B4-BE49-F238E27FC236}">
                <a16:creationId xmlns:a16="http://schemas.microsoft.com/office/drawing/2014/main" id="{2D8A90EE-1B38-0D43-9218-2920B4F91499}"/>
              </a:ext>
            </a:extLst>
          </p:cNvPr>
          <p:cNvSpPr>
            <a:spLocks noGrp="1"/>
          </p:cNvSpPr>
          <p:nvPr>
            <p:ph type="title"/>
          </p:nvPr>
        </p:nvSpPr>
        <p:spPr/>
        <p:txBody>
          <a:bodyPr/>
          <a:lstStyle/>
          <a:p>
            <a:r>
              <a:rPr lang="en-CH" sz="3600" dirty="0"/>
              <a:t>Near-Memory Acceleration</a:t>
            </a:r>
          </a:p>
        </p:txBody>
      </p:sp>
      <p:sp>
        <p:nvSpPr>
          <p:cNvPr id="5" name="Slide Number Placeholder 4">
            <a:extLst>
              <a:ext uri="{FF2B5EF4-FFF2-40B4-BE49-F238E27FC236}">
                <a16:creationId xmlns:a16="http://schemas.microsoft.com/office/drawing/2014/main" id="{EDCE7AFD-8715-834C-9C96-24E471ADC232}"/>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184</a:t>
            </a:fld>
            <a:endParaRPr lang="en-US" dirty="0">
              <a:solidFill>
                <a:srgbClr val="1C1C1C"/>
              </a:solidFill>
              <a:latin typeface="Calibri" panose="020F0502020204030204"/>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to Analyze a Genome?</a:t>
            </a:r>
          </a:p>
        </p:txBody>
      </p:sp>
      <p:pic>
        <p:nvPicPr>
          <p:cNvPr id="93198" name="Picture 14" descr="Image result for blood sample"/>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539831" y="1850175"/>
            <a:ext cx="2821835" cy="12421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3958171"/>
            <a:ext cx="6858000" cy="1869743"/>
          </a:xfrm>
          <a:prstGeom prst="rect">
            <a:avLst/>
          </a:prstGeom>
        </p:spPr>
        <p:txBody>
          <a:bodyPr wrap="square">
            <a:spAutoFit/>
          </a:bodyPr>
          <a:lstStyle/>
          <a:p>
            <a:pPr algn="ctr" defTabSz="685800"/>
            <a:r>
              <a:rPr lang="en-US" sz="1050" dirty="0">
                <a:solidFill>
                  <a:srgbClr val="5F5F5F"/>
                </a:solidFill>
                <a:latin typeface="Calibri" panose="020F0502020204030204" pitchFamily="34" charset="0"/>
                <a:cs typeface="Calibri" panose="020F0502020204030204" pitchFamily="34" charset="0"/>
              </a:rPr>
              <a:t>&gt;CCTCCTCAGTGCCACCCAGCCCACTGGCAGCTCCCAAACAGGCTCTTATTAAAACACCCTGTTCCCTGCCCCTTGGAGTGAGGTGTCAAGGACCTAAACTAAAAAAAAAAAAAGAAAAAGAAAAGAAAAAGAATTTAAAATTTAAGTAATTCTTTGAAAAAAACTAATTTCTAAGCTTCTTCATGTCAAGGACCTAATGTGCTAAACAGCACTTTTTTGACCATTATTTTGGATCTGAAAGAAATCAAGAATAAATGAAGGACTTGATACATTGGAAGAGGAGAGTCAAGGACCTACAGAAAAAAAAAAAAAAGAAAAAGAAAAGAAAAAGA</a:t>
            </a:r>
            <a:r>
              <a:rPr lang="en-US" sz="1050" b="1" dirty="0">
                <a:solidFill>
                  <a:srgbClr val="FF0000"/>
                </a:solidFill>
                <a:latin typeface="Calibri" panose="020F0502020204030204" pitchFamily="34" charset="0"/>
                <a:cs typeface="Calibri" panose="020F0502020204030204" pitchFamily="34" charset="0"/>
              </a:rPr>
              <a:t>A</a:t>
            </a:r>
            <a:r>
              <a:rPr lang="en-US" sz="1050" dirty="0">
                <a:solidFill>
                  <a:srgbClr val="5F5F5F"/>
                </a:solidFill>
                <a:latin typeface="Calibri" panose="020F0502020204030204" pitchFamily="34" charset="0"/>
                <a:cs typeface="Calibri" panose="020F0502020204030204" pitchFamily="34" charset="0"/>
              </a:rPr>
              <a:t>TTTAAAATTTAAGTAATTCTTTGAAAAAAACTAATTTCTAAGCTTCTT</a:t>
            </a:r>
            <a:r>
              <a:rPr lang="en-US" sz="1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r>
              <a:rPr lang="en-US" sz="1050" dirty="0">
                <a:solidFill>
                  <a:srgbClr val="5F5F5F"/>
                </a:solidFill>
                <a:latin typeface="Calibri" panose="020F0502020204030204" pitchFamily="34" charset="0"/>
                <a:cs typeface="Calibri" panose="020F0502020204030204" pitchFamily="34" charset="0"/>
              </a:rPr>
              <a:t>ATGTCAAGGACCTAATGTCTGTGTTGCAGGTCTTCTTGCATTTCCCTGTCAAAAGAAAAAGAATTTAAAATTTAAGTAATTCTTTGAAAAAAACTAATTTCTAAGCTTCTTCATGTCAAGGACCTAATGTCAGGCCAAGAGTTGCAAAAAAAAAAAAAGAAAAAGAAAAGAAAAAGAATTTAAAATTTA</a:t>
            </a:r>
            <a:r>
              <a:rPr lang="en-US" sz="1050" dirty="0">
                <a:solidFill>
                  <a:srgbClr val="1C1C1C"/>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AGTAATTCTTTGAAAAAAACTAATTTCTAAGCTTCTTCAT</a:t>
            </a:r>
            <a:r>
              <a:rPr lang="en-US" sz="1050" dirty="0">
                <a:solidFill>
                  <a:srgbClr val="5F5F5F"/>
                </a:solidFill>
                <a:latin typeface="Calibri" panose="020F0502020204030204" pitchFamily="34" charset="0"/>
                <a:cs typeface="Calibri" panose="020F0502020204030204" pitchFamily="34" charset="0"/>
              </a:rPr>
              <a:t>GTCAAGGACCTAATGTAGCCAGAATGGTTGTGGGATGGGAGCCTCTGTGGACCGACCAGGTAGCTCTCTTTTCCACACTGTAGTCTCAAAGCTTCTTCATGTGGTTTCTCTGAGTGAAAAAAAAAAAAAGAAAAAGAAAAGAAAAAGAATTTAAAATTTAAGTAATTCTTTGAAAAAAACTAATTTCTAAGCTT</a:t>
            </a:r>
            <a:r>
              <a:rPr lang="en-US" sz="105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t>
            </a:r>
            <a:r>
              <a:rPr lang="en-US" sz="1050" dirty="0">
                <a:solidFill>
                  <a:srgbClr val="5F5F5F"/>
                </a:solidFill>
                <a:latin typeface="Calibri" panose="020F0502020204030204" pitchFamily="34" charset="0"/>
                <a:cs typeface="Calibri" panose="020F0502020204030204" pitchFamily="34" charset="0"/>
              </a:rPr>
              <a:t>TTCATGTCAAGGACCTAATGTAGCTATACTGAACGTTATCTAGGGGAAAGATTGAAGGGGAGCTCTAAGGTCAACACACCACCACTTCCCAGAAAGCTTCTTCA……</a:t>
            </a:r>
          </a:p>
        </p:txBody>
      </p:sp>
      <p:sp>
        <p:nvSpPr>
          <p:cNvPr id="11" name="Rectangle 10"/>
          <p:cNvSpPr/>
          <p:nvPr/>
        </p:nvSpPr>
        <p:spPr>
          <a:xfrm>
            <a:off x="1237496" y="2899830"/>
            <a:ext cx="4320480" cy="738664"/>
          </a:xfrm>
          <a:prstGeom prst="rect">
            <a:avLst/>
          </a:prstGeom>
        </p:spPr>
        <p:txBody>
          <a:bodyPr wrap="square">
            <a:spAutoFit/>
          </a:bodyPr>
          <a:lstStyle/>
          <a:p>
            <a:pPr marL="0" lvl="1" defTabSz="685800"/>
            <a:r>
              <a:rPr lang="en-US" sz="2100" dirty="0">
                <a:solidFill>
                  <a:srgbClr val="0000FF"/>
                </a:solidFill>
                <a:latin typeface="Calibri" panose="020F0502020204030204"/>
              </a:rPr>
              <a:t>machine gives the </a:t>
            </a:r>
            <a:r>
              <a:rPr lang="en-US" sz="2100" b="1" dirty="0">
                <a:solidFill>
                  <a:srgbClr val="0000FF"/>
                </a:solidFill>
                <a:latin typeface="Calibri" panose="020F0502020204030204"/>
              </a:rPr>
              <a:t>complete sequence</a:t>
            </a:r>
            <a:r>
              <a:rPr lang="en-US" sz="2100" dirty="0">
                <a:solidFill>
                  <a:srgbClr val="0000FF"/>
                </a:solidFill>
                <a:latin typeface="Calibri" panose="020F0502020204030204"/>
              </a:rPr>
              <a:t> of genome as output</a:t>
            </a:r>
          </a:p>
        </p:txBody>
      </p:sp>
      <p:pic>
        <p:nvPicPr>
          <p:cNvPr id="94213" name="Picture 5" descr="Image result for arrow"/>
          <p:cNvPicPr>
            <a:picLocks noChangeAspect="1" noChangeArrowheads="1"/>
          </p:cNvPicPr>
          <p:nvPr/>
        </p:nvPicPr>
        <p:blipFill>
          <a:blip r:embed="rId5" cstate="print">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bwMode="auto">
          <a:xfrm rot="7342003">
            <a:off x="6667682" y="3140927"/>
            <a:ext cx="814042" cy="8140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13284" y="2283811"/>
            <a:ext cx="1083951" cy="784830"/>
          </a:xfrm>
          <a:prstGeom prst="rect">
            <a:avLst/>
          </a:prstGeom>
        </p:spPr>
        <p:txBody>
          <a:bodyPr wrap="none">
            <a:spAutoFit/>
          </a:bodyPr>
          <a:lstStyle/>
          <a:p>
            <a:pPr defTabSz="685800"/>
            <a:r>
              <a:rPr lang="en-US" sz="4500" b="1" dirty="0">
                <a:solidFill>
                  <a:srgbClr val="C00000"/>
                </a:solidFill>
                <a:effectLst>
                  <a:outerShdw blurRad="38100" dist="38100" dir="2700000" algn="tl">
                    <a:srgbClr val="000000">
                      <a:alpha val="43137"/>
                    </a:srgbClr>
                  </a:outerShdw>
                </a:effectLst>
                <a:latin typeface="Calibri" panose="020F0502020204030204"/>
              </a:rPr>
              <a:t>NO</a:t>
            </a:r>
            <a:r>
              <a:rPr lang="en-US" sz="4500" dirty="0">
                <a:solidFill>
                  <a:srgbClr val="000000"/>
                </a:solidFill>
                <a:effectLst>
                  <a:outerShdw blurRad="38100" dist="38100" dir="2700000" algn="tl">
                    <a:srgbClr val="000000">
                      <a:alpha val="43137"/>
                    </a:srgbClr>
                  </a:outerShdw>
                </a:effectLst>
                <a:latin typeface="Calibri" panose="020F0502020204030204"/>
              </a:rPr>
              <a:t> </a:t>
            </a:r>
            <a:endParaRPr lang="en-US" sz="4500" dirty="0">
              <a:solidFill>
                <a:srgbClr val="000000"/>
              </a:solidFill>
              <a:latin typeface="Calibri" panose="020F0502020204030204"/>
            </a:endParaRPr>
          </a:p>
        </p:txBody>
      </p:sp>
      <p:sp>
        <p:nvSpPr>
          <p:cNvPr id="4" name="Slide Number Placeholder 3">
            <a:extLst>
              <a:ext uri="{FF2B5EF4-FFF2-40B4-BE49-F238E27FC236}">
                <a16:creationId xmlns:a16="http://schemas.microsoft.com/office/drawing/2014/main" id="{76761D91-9429-AF4E-8D5B-A553416ACC73}"/>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185</a:t>
            </a:fld>
            <a:endParaRPr lang="en-US" dirty="0">
              <a:solidFill>
                <a:srgbClr val="1C1C1C"/>
              </a:solidFill>
              <a:latin typeface="Calibri" panose="020F0502020204030204"/>
            </a:endParaRPr>
          </a:p>
        </p:txBody>
      </p:sp>
    </p:spTree>
    <p:custDataLst>
      <p:tags r:id="rId1"/>
    </p:custDataLst>
    <p:extLst>
      <p:ext uri="{BB962C8B-B14F-4D97-AF65-F5344CB8AC3E}">
        <p14:creationId xmlns:p14="http://schemas.microsoft.com/office/powerpoint/2010/main" val="36409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E1B2-2199-6840-A1E7-24E2B01594A9}"/>
              </a:ext>
            </a:extLst>
          </p:cNvPr>
          <p:cNvSpPr>
            <a:spLocks noGrp="1"/>
          </p:cNvSpPr>
          <p:nvPr>
            <p:ph type="title"/>
          </p:nvPr>
        </p:nvSpPr>
        <p:spPr/>
        <p:txBody>
          <a:bodyPr/>
          <a:lstStyle/>
          <a:p>
            <a:r>
              <a:rPr lang="en-US" sz="3600" dirty="0"/>
              <a:t>Genome Analysis in Real Life</a:t>
            </a:r>
          </a:p>
        </p:txBody>
      </p:sp>
      <p:pic>
        <p:nvPicPr>
          <p:cNvPr id="23" name="Google Shape;91;p18">
            <a:extLst>
              <a:ext uri="{FF2B5EF4-FFF2-40B4-BE49-F238E27FC236}">
                <a16:creationId xmlns:a16="http://schemas.microsoft.com/office/drawing/2014/main" id="{3B1974B1-15E5-C840-9425-DE9A45E9362A}"/>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142037" y="2113421"/>
            <a:ext cx="6859930" cy="935637"/>
          </a:xfrm>
          <a:prstGeom prst="rect">
            <a:avLst/>
          </a:prstGeom>
          <a:noFill/>
          <a:ln>
            <a:noFill/>
          </a:ln>
        </p:spPr>
      </p:pic>
      <p:pic>
        <p:nvPicPr>
          <p:cNvPr id="18" name="Picture 17">
            <a:extLst>
              <a:ext uri="{FF2B5EF4-FFF2-40B4-BE49-F238E27FC236}">
                <a16:creationId xmlns:a16="http://schemas.microsoft.com/office/drawing/2014/main" id="{E654956F-6A47-CA42-8E6D-B4594B381C69}"/>
              </a:ext>
            </a:extLst>
          </p:cNvPr>
          <p:cNvPicPr>
            <a:picLocks noChangeAspect="1"/>
          </p:cNvPicPr>
          <p:nvPr/>
        </p:nvPicPr>
        <p:blipFill>
          <a:blip r:embed="rId4"/>
          <a:stretch>
            <a:fillRect/>
          </a:stretch>
        </p:blipFill>
        <p:spPr>
          <a:xfrm rot="21188902">
            <a:off x="3697791" y="1937840"/>
            <a:ext cx="1376454" cy="369518"/>
          </a:xfrm>
          <a:prstGeom prst="rect">
            <a:avLst/>
          </a:prstGeom>
        </p:spPr>
      </p:pic>
      <p:sp>
        <p:nvSpPr>
          <p:cNvPr id="21" name="Rectangle 20">
            <a:extLst>
              <a:ext uri="{FF2B5EF4-FFF2-40B4-BE49-F238E27FC236}">
                <a16:creationId xmlns:a16="http://schemas.microsoft.com/office/drawing/2014/main" id="{A861756E-95E1-BF45-BFB3-24168590EFF7}"/>
              </a:ext>
            </a:extLst>
          </p:cNvPr>
          <p:cNvSpPr/>
          <p:nvPr/>
        </p:nvSpPr>
        <p:spPr>
          <a:xfrm>
            <a:off x="1" y="3305425"/>
            <a:ext cx="9143999" cy="17434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Current sequencing machine provides </a:t>
            </a:r>
          </a:p>
          <a:p>
            <a:pPr algn="ctr" defTabSz="685800"/>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small randomized fragments </a:t>
            </a:r>
          </a:p>
          <a:p>
            <a:pPr algn="ctr" defTabSz="685800"/>
            <a:r>
              <a:rPr lang="en-US" sz="2700" dirty="0">
                <a:solidFill>
                  <a:srgbClr val="0000FF"/>
                </a:solidFill>
                <a:latin typeface="Tahoma" panose="020B0604030504040204" pitchFamily="34" charset="0"/>
                <a:ea typeface="Tahoma" panose="020B0604030504040204" pitchFamily="34" charset="0"/>
                <a:cs typeface="Tahoma" panose="020B0604030504040204" pitchFamily="34" charset="0"/>
              </a:rPr>
              <a:t>of the original DNA sequence</a:t>
            </a:r>
          </a:p>
        </p:txBody>
      </p:sp>
      <p:sp>
        <p:nvSpPr>
          <p:cNvPr id="24" name="Google Shape;92;p18">
            <a:extLst>
              <a:ext uri="{FF2B5EF4-FFF2-40B4-BE49-F238E27FC236}">
                <a16:creationId xmlns:a16="http://schemas.microsoft.com/office/drawing/2014/main" id="{707DED9F-329A-D143-9B35-8C5C453FDF59}"/>
              </a:ext>
            </a:extLst>
          </p:cNvPr>
          <p:cNvSpPr txBox="1"/>
          <p:nvPr/>
        </p:nvSpPr>
        <p:spPr>
          <a:xfrm>
            <a:off x="1143966" y="5624513"/>
            <a:ext cx="6858000" cy="495758"/>
          </a:xfrm>
          <a:prstGeom prst="rect">
            <a:avLst/>
          </a:prstGeom>
          <a:noFill/>
          <a:ln>
            <a:noFill/>
          </a:ln>
        </p:spPr>
        <p:txBody>
          <a:bodyPr spcFirstLastPara="1" wrap="square" lIns="68569" tIns="68569" rIns="68569" bIns="68569" anchor="t" anchorCtr="0">
            <a:noAutofit/>
          </a:bodyPr>
          <a:lstStyle/>
          <a:p>
            <a:pPr defTabSz="685800"/>
            <a:r>
              <a:rPr lang="en-US" sz="1200" dirty="0" err="1">
                <a:solidFill>
                  <a:srgbClr val="1C1C1C"/>
                </a:solidFill>
                <a:latin typeface="Calibri" panose="020F0502020204030204"/>
              </a:rPr>
              <a:t>Alser</a:t>
            </a:r>
            <a:r>
              <a:rPr lang="en-US" sz="1200" dirty="0">
                <a:solidFill>
                  <a:srgbClr val="1C1C1C"/>
                </a:solidFill>
                <a:latin typeface="Calibri" panose="020F0502020204030204"/>
              </a:rPr>
              <a:t>+, "</a:t>
            </a:r>
            <a:r>
              <a:rPr lang="en-US" sz="1200" dirty="0">
                <a:solidFill>
                  <a:srgbClr val="1C1C1C"/>
                </a:solidFill>
                <a:latin typeface="Calibri" panose="020F0502020204030204"/>
                <a:hlinkClick r:id="rId5"/>
              </a:rPr>
              <a:t>Technology dictates algorithms: Recent developments in read alignment</a:t>
            </a:r>
            <a:r>
              <a:rPr lang="en-US" sz="1200" dirty="0">
                <a:solidFill>
                  <a:srgbClr val="1C1C1C"/>
                </a:solidFill>
                <a:latin typeface="Calibri" panose="020F0502020204030204"/>
              </a:rPr>
              <a:t>", Genome Biology, 2021</a:t>
            </a:r>
          </a:p>
        </p:txBody>
      </p:sp>
      <p:sp>
        <p:nvSpPr>
          <p:cNvPr id="5" name="Rectangle 4">
            <a:extLst>
              <a:ext uri="{FF2B5EF4-FFF2-40B4-BE49-F238E27FC236}">
                <a16:creationId xmlns:a16="http://schemas.microsoft.com/office/drawing/2014/main" id="{4E709EAD-EEC1-D64D-B7CB-AFD5A7F3DCEC}"/>
              </a:ext>
            </a:extLst>
          </p:cNvPr>
          <p:cNvSpPr/>
          <p:nvPr/>
        </p:nvSpPr>
        <p:spPr>
          <a:xfrm>
            <a:off x="4221259" y="2915970"/>
            <a:ext cx="2646294" cy="2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4" name="Rounded Rectangle 3">
            <a:extLst>
              <a:ext uri="{FF2B5EF4-FFF2-40B4-BE49-F238E27FC236}">
                <a16:creationId xmlns:a16="http://schemas.microsoft.com/office/drawing/2014/main" id="{8223A530-5C3C-2642-8A84-851C57B59ECC}"/>
              </a:ext>
            </a:extLst>
          </p:cNvPr>
          <p:cNvSpPr/>
          <p:nvPr/>
        </p:nvSpPr>
        <p:spPr>
          <a:xfrm>
            <a:off x="5112060" y="2113421"/>
            <a:ext cx="1566174" cy="93563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rgbClr val="FF0000"/>
                </a:solidFill>
                <a:latin typeface="Calibri" panose="020F0502020204030204"/>
              </a:rPr>
              <a:t>Read Mapping</a:t>
            </a:r>
          </a:p>
        </p:txBody>
      </p:sp>
      <p:sp>
        <p:nvSpPr>
          <p:cNvPr id="6" name="TextBox 5">
            <a:extLst>
              <a:ext uri="{FF2B5EF4-FFF2-40B4-BE49-F238E27FC236}">
                <a16:creationId xmlns:a16="http://schemas.microsoft.com/office/drawing/2014/main" id="{0F191C52-1AD6-BA49-9235-0A513F87A062}"/>
              </a:ext>
            </a:extLst>
          </p:cNvPr>
          <p:cNvSpPr txBox="1"/>
          <p:nvPr/>
        </p:nvSpPr>
        <p:spPr>
          <a:xfrm>
            <a:off x="4170080" y="2860460"/>
            <a:ext cx="594066" cy="265457"/>
          </a:xfrm>
          <a:prstGeom prst="rect">
            <a:avLst/>
          </a:prstGeom>
          <a:noFill/>
        </p:spPr>
        <p:txBody>
          <a:bodyPr wrap="square" rtlCol="0">
            <a:spAutoFit/>
          </a:bodyPr>
          <a:lstStyle/>
          <a:p>
            <a:pPr algn="ctr" defTabSz="685800"/>
            <a:r>
              <a:rPr lang="en-US" sz="1125" dirty="0">
                <a:solidFill>
                  <a:srgbClr val="1C1C1C"/>
                </a:solidFill>
                <a:latin typeface="Calibri" panose="020F0502020204030204"/>
              </a:rPr>
              <a:t>Reads</a:t>
            </a:r>
          </a:p>
        </p:txBody>
      </p:sp>
      <p:sp>
        <p:nvSpPr>
          <p:cNvPr id="7" name="Slide Number Placeholder 6">
            <a:extLst>
              <a:ext uri="{FF2B5EF4-FFF2-40B4-BE49-F238E27FC236}">
                <a16:creationId xmlns:a16="http://schemas.microsoft.com/office/drawing/2014/main" id="{D7621985-0454-1344-936B-FD58238F6734}"/>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186</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35357738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80790" y="2219646"/>
            <a:ext cx="5192145" cy="2363188"/>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8" name="Picture 4" descr="https://i.ytimg.com/vi/thf4TFnkesw/maxresdefault.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8" name="Rectangle 5"/>
            <p:cNvSpPr>
              <a:spLocks noChangeArrowheads="1"/>
            </p:cNvSpPr>
            <p:nvPr/>
          </p:nvSpPr>
          <p:spPr bwMode="auto">
            <a:xfrm rot="1668114">
              <a:off x="2352258" y="4195900"/>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1F497D"/>
                  </a:solidFill>
                  <a:latin typeface="Calibri" panose="020F0502020204030204"/>
                </a:rPr>
                <a:t>GAGTCAGAATTTGAC </a:t>
              </a:r>
            </a:p>
          </p:txBody>
        </p:sp>
        <p:sp>
          <p:nvSpPr>
            <p:cNvPr id="19" name="Rectangle 5"/>
            <p:cNvSpPr>
              <a:spLocks noChangeArrowheads="1"/>
            </p:cNvSpPr>
            <p:nvPr/>
          </p:nvSpPr>
          <p:spPr bwMode="auto">
            <a:xfrm rot="1668114">
              <a:off x="2421590" y="4506517"/>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C0504D"/>
                  </a:solidFill>
                  <a:latin typeface="Calibri" panose="020F0502020204030204"/>
                </a:rPr>
                <a:t>GAGTCAGAATTTGAC </a:t>
              </a:r>
            </a:p>
          </p:txBody>
        </p:sp>
        <p:sp>
          <p:nvSpPr>
            <p:cNvPr id="20" name="Rectangle 5"/>
            <p:cNvSpPr>
              <a:spLocks noChangeArrowheads="1"/>
            </p:cNvSpPr>
            <p:nvPr/>
          </p:nvSpPr>
          <p:spPr bwMode="auto">
            <a:xfrm rot="1668114">
              <a:off x="2490922" y="4817134"/>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8064A2"/>
                  </a:solidFill>
                  <a:latin typeface="Calibri" panose="020F0502020204030204"/>
                </a:rPr>
                <a:t>GAGTCAGAATTTGAC </a:t>
              </a:r>
            </a:p>
          </p:txBody>
        </p:sp>
        <p:sp>
          <p:nvSpPr>
            <p:cNvPr id="21" name="Rectangle 5"/>
            <p:cNvSpPr>
              <a:spLocks noChangeArrowheads="1"/>
            </p:cNvSpPr>
            <p:nvPr/>
          </p:nvSpPr>
          <p:spPr bwMode="auto">
            <a:xfrm rot="1668114">
              <a:off x="2316128" y="5057621"/>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F79646"/>
                  </a:solidFill>
                  <a:latin typeface="Calibri" panose="020F0502020204030204"/>
                </a:rPr>
                <a:t>GAGTCAGAATTTGAC </a:t>
              </a:r>
            </a:p>
          </p:txBody>
        </p:sp>
        <p:sp>
          <p:nvSpPr>
            <p:cNvPr id="22" name="Rectangle 5"/>
            <p:cNvSpPr>
              <a:spLocks noChangeArrowheads="1"/>
            </p:cNvSpPr>
            <p:nvPr/>
          </p:nvSpPr>
          <p:spPr bwMode="auto">
            <a:xfrm rot="20074936">
              <a:off x="2350394" y="5490301"/>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9BBB59"/>
                  </a:solidFill>
                  <a:latin typeface="Calibri" panose="020F0502020204030204"/>
                </a:rPr>
                <a:t>GAGTCAGAATTTGAC </a:t>
              </a:r>
            </a:p>
          </p:txBody>
        </p:sp>
        <p:sp>
          <p:nvSpPr>
            <p:cNvPr id="23" name="Rectangle 5"/>
            <p:cNvSpPr>
              <a:spLocks noChangeArrowheads="1"/>
            </p:cNvSpPr>
            <p:nvPr/>
          </p:nvSpPr>
          <p:spPr bwMode="auto">
            <a:xfrm rot="20074936">
              <a:off x="2472990" y="5155537"/>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C0504D"/>
                  </a:solidFill>
                  <a:latin typeface="Calibri" panose="020F0502020204030204"/>
                </a:rPr>
                <a:t>GAGTCAGAATTTGAC </a:t>
              </a:r>
            </a:p>
          </p:txBody>
        </p:sp>
        <p:sp>
          <p:nvSpPr>
            <p:cNvPr id="24" name="Rectangle 5"/>
            <p:cNvSpPr>
              <a:spLocks noChangeArrowheads="1"/>
            </p:cNvSpPr>
            <p:nvPr/>
          </p:nvSpPr>
          <p:spPr bwMode="auto">
            <a:xfrm rot="20074936">
              <a:off x="2717649" y="4855840"/>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4F81BD"/>
                  </a:solidFill>
                  <a:latin typeface="Calibri" panose="020F0502020204030204"/>
                </a:rPr>
                <a:t>GAGTCAGAATTTGAC </a:t>
              </a:r>
            </a:p>
          </p:txBody>
        </p:sp>
        <p:sp>
          <p:nvSpPr>
            <p:cNvPr id="25" name="Rectangle 5"/>
            <p:cNvSpPr>
              <a:spLocks noChangeArrowheads="1"/>
            </p:cNvSpPr>
            <p:nvPr/>
          </p:nvSpPr>
          <p:spPr bwMode="auto">
            <a:xfrm rot="21285137">
              <a:off x="3761917" y="5109606"/>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F79646"/>
                  </a:solidFill>
                  <a:latin typeface="Calibri" panose="020F0502020204030204"/>
                </a:rPr>
                <a:t>GAGTCAGAATTTGAC </a:t>
              </a:r>
            </a:p>
          </p:txBody>
        </p:sp>
        <p:sp>
          <p:nvSpPr>
            <p:cNvPr id="26" name="Rectangle 5"/>
            <p:cNvSpPr>
              <a:spLocks noChangeArrowheads="1"/>
            </p:cNvSpPr>
            <p:nvPr/>
          </p:nvSpPr>
          <p:spPr bwMode="auto">
            <a:xfrm rot="21285137">
              <a:off x="3727384" y="4861841"/>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C0504D"/>
                  </a:solidFill>
                  <a:latin typeface="Calibri" panose="020F0502020204030204"/>
                </a:rPr>
                <a:t>GAGTCAGAATTTGAC </a:t>
              </a:r>
            </a:p>
          </p:txBody>
        </p:sp>
        <p:sp>
          <p:nvSpPr>
            <p:cNvPr id="27" name="Rectangle 5"/>
            <p:cNvSpPr>
              <a:spLocks noChangeArrowheads="1"/>
            </p:cNvSpPr>
            <p:nvPr/>
          </p:nvSpPr>
          <p:spPr bwMode="auto">
            <a:xfrm rot="21285137">
              <a:off x="3814914" y="4649140"/>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FF0000"/>
                  </a:solidFill>
                  <a:latin typeface="Calibri" panose="020F0502020204030204"/>
                </a:rPr>
                <a:t>GAGTCAGAATTTGAC </a:t>
              </a:r>
            </a:p>
          </p:txBody>
        </p:sp>
        <p:sp>
          <p:nvSpPr>
            <p:cNvPr id="28" name="Rectangle 5"/>
            <p:cNvSpPr>
              <a:spLocks noChangeArrowheads="1"/>
            </p:cNvSpPr>
            <p:nvPr/>
          </p:nvSpPr>
          <p:spPr bwMode="auto">
            <a:xfrm rot="21285137">
              <a:off x="3101504" y="4807546"/>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prstClr val="black"/>
                  </a:solidFill>
                  <a:latin typeface="Calibri" panose="020F0502020204030204"/>
                </a:rPr>
                <a:t>GAGTCAGAATTTGAC </a:t>
              </a:r>
            </a:p>
          </p:txBody>
        </p:sp>
        <p:sp>
          <p:nvSpPr>
            <p:cNvPr id="29" name="Rectangle 5"/>
            <p:cNvSpPr>
              <a:spLocks noChangeArrowheads="1"/>
            </p:cNvSpPr>
            <p:nvPr/>
          </p:nvSpPr>
          <p:spPr bwMode="auto">
            <a:xfrm rot="21285137">
              <a:off x="3205901" y="4996101"/>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00B0F0"/>
                  </a:solidFill>
                  <a:latin typeface="Calibri" panose="020F0502020204030204"/>
                </a:rPr>
                <a:t>GAGTCAGAATTTGAC </a:t>
              </a:r>
            </a:p>
          </p:txBody>
        </p:sp>
        <p:sp>
          <p:nvSpPr>
            <p:cNvPr id="30" name="Rectangle 5"/>
            <p:cNvSpPr>
              <a:spLocks noChangeArrowheads="1"/>
            </p:cNvSpPr>
            <p:nvPr/>
          </p:nvSpPr>
          <p:spPr bwMode="auto">
            <a:xfrm rot="21285137">
              <a:off x="3310298" y="5184654"/>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FFFF00"/>
                  </a:solidFill>
                  <a:latin typeface="Calibri" panose="020F0502020204030204"/>
                </a:rPr>
                <a:t>GAGTCAGAATTTGAC </a:t>
              </a:r>
            </a:p>
          </p:txBody>
        </p:sp>
        <p:sp>
          <p:nvSpPr>
            <p:cNvPr id="31" name="Rectangle 5"/>
            <p:cNvSpPr>
              <a:spLocks noChangeArrowheads="1"/>
            </p:cNvSpPr>
            <p:nvPr/>
          </p:nvSpPr>
          <p:spPr bwMode="auto">
            <a:xfrm rot="21285137">
              <a:off x="2433093" y="4616240"/>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EEECE1"/>
                  </a:solidFill>
                  <a:latin typeface="Calibri" panose="020F0502020204030204"/>
                </a:rPr>
                <a:t>GAGTCAGAATTTGAC </a:t>
              </a:r>
            </a:p>
          </p:txBody>
        </p:sp>
        <p:sp>
          <p:nvSpPr>
            <p:cNvPr id="32" name="Rectangle 5"/>
            <p:cNvSpPr>
              <a:spLocks noChangeArrowheads="1"/>
            </p:cNvSpPr>
            <p:nvPr/>
          </p:nvSpPr>
          <p:spPr bwMode="auto">
            <a:xfrm rot="21285137">
              <a:off x="2560786" y="4757922"/>
              <a:ext cx="15140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a:solidFill>
                    <a:srgbClr val="7030A0"/>
                  </a:solidFill>
                  <a:latin typeface="Calibri" panose="020F0502020204030204"/>
                </a:rPr>
                <a:t>GAGTCAGAATTTGAC </a:t>
              </a:r>
            </a:p>
          </p:txBody>
        </p:sp>
      </p:grpSp>
      <p:sp>
        <p:nvSpPr>
          <p:cNvPr id="48" name="Rectangle 47"/>
          <p:cNvSpPr/>
          <p:nvPr/>
        </p:nvSpPr>
        <p:spPr>
          <a:xfrm rot="12861">
            <a:off x="1139986" y="2224280"/>
            <a:ext cx="2575043" cy="1799156"/>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p:cNvSpPr>
            <a:spLocks noGrp="1"/>
          </p:cNvSpPr>
          <p:nvPr>
            <p:ph type="title"/>
          </p:nvPr>
        </p:nvSpPr>
        <p:spPr/>
        <p:txBody>
          <a:bodyPr/>
          <a:lstStyle/>
          <a:p>
            <a:r>
              <a:rPr lang="en-US" sz="3600" dirty="0"/>
              <a:t>Bottlenecked in Read Mapping!!</a:t>
            </a:r>
          </a:p>
        </p:txBody>
      </p:sp>
      <p:sp>
        <p:nvSpPr>
          <p:cNvPr id="43" name="Rectangle 42"/>
          <p:cNvSpPr/>
          <p:nvPr/>
        </p:nvSpPr>
        <p:spPr>
          <a:xfrm>
            <a:off x="1998803" y="2456893"/>
            <a:ext cx="1979132" cy="738664"/>
          </a:xfrm>
          <a:prstGeom prst="rect">
            <a:avLst/>
          </a:prstGeom>
        </p:spPr>
        <p:txBody>
          <a:bodyPr wrap="square">
            <a:spAutoFit/>
          </a:bodyPr>
          <a:lstStyle/>
          <a:p>
            <a:pPr defTabSz="685800"/>
            <a:r>
              <a:rPr lang="en-US" sz="2100">
                <a:solidFill>
                  <a:srgbClr val="0000FF"/>
                </a:solidFill>
                <a:latin typeface="Calibri" panose="020F0502020204030204"/>
              </a:rPr>
              <a:t>Human whole </a:t>
            </a:r>
          </a:p>
          <a:p>
            <a:pPr defTabSz="685800"/>
            <a:r>
              <a:rPr lang="en-US" sz="2100">
                <a:solidFill>
                  <a:srgbClr val="0000FF"/>
                </a:solidFill>
                <a:latin typeface="Calibri" panose="020F0502020204030204"/>
              </a:rPr>
              <a:t>genomes </a:t>
            </a:r>
            <a:endParaRPr lang="en-US">
              <a:solidFill>
                <a:srgbClr val="0000FF"/>
              </a:solidFill>
              <a:latin typeface="Calibri" panose="020F0502020204030204"/>
            </a:endParaRPr>
          </a:p>
        </p:txBody>
      </p:sp>
      <p:sp>
        <p:nvSpPr>
          <p:cNvPr id="45" name="Rectangle 44"/>
          <p:cNvSpPr/>
          <p:nvPr/>
        </p:nvSpPr>
        <p:spPr>
          <a:xfrm>
            <a:off x="6624935" y="2458390"/>
            <a:ext cx="1407758" cy="553998"/>
          </a:xfrm>
          <a:prstGeom prst="rect">
            <a:avLst/>
          </a:prstGeom>
        </p:spPr>
        <p:txBody>
          <a:bodyPr wrap="none">
            <a:spAutoFit/>
          </a:bodyPr>
          <a:lstStyle/>
          <a:p>
            <a:pPr defTabSz="685800"/>
            <a:r>
              <a:rPr lang="en-US" sz="3000">
                <a:solidFill>
                  <a:srgbClr val="0000FF"/>
                </a:solidFill>
                <a:latin typeface="Calibri" panose="020F0502020204030204"/>
                <a:ea typeface="Times New Roman" panose="02020603050405020304" pitchFamily="18" charset="0"/>
              </a:rPr>
              <a:t>Human </a:t>
            </a:r>
            <a:endParaRPr lang="en-US" sz="3000">
              <a:solidFill>
                <a:srgbClr val="7588CD"/>
              </a:solidFill>
              <a:latin typeface="Calibri" panose="020F0502020204030204"/>
              <a:ea typeface="Times New Roman" panose="02020603050405020304" pitchFamily="18" charset="0"/>
            </a:endParaRPr>
          </a:p>
        </p:txBody>
      </p:sp>
      <p:sp>
        <p:nvSpPr>
          <p:cNvPr id="46" name="Rectangle 45"/>
          <p:cNvSpPr/>
          <p:nvPr/>
        </p:nvSpPr>
        <p:spPr>
          <a:xfrm>
            <a:off x="6192181" y="2377573"/>
            <a:ext cx="574196" cy="1015663"/>
          </a:xfrm>
          <a:prstGeom prst="rect">
            <a:avLst/>
          </a:prstGeom>
        </p:spPr>
        <p:txBody>
          <a:bodyPr wrap="none">
            <a:spAutoFit/>
          </a:bodyPr>
          <a:lstStyle/>
          <a:p>
            <a:pPr defTabSz="685800"/>
            <a:r>
              <a:rPr lang="en-US" sz="6000">
                <a:solidFill>
                  <a:srgbClr val="0000FF"/>
                </a:solidFill>
                <a:latin typeface="Calibri" panose="020F0502020204030204"/>
                <a:ea typeface="Times New Roman" panose="02020603050405020304" pitchFamily="18" charset="0"/>
              </a:rPr>
              <a:t>1</a:t>
            </a:r>
            <a:endParaRPr lang="en-US" sz="2700">
              <a:solidFill>
                <a:srgbClr val="0000FF"/>
              </a:solidFill>
              <a:latin typeface="Calibri" panose="020F0502020204030204"/>
            </a:endParaRPr>
          </a:p>
        </p:txBody>
      </p:sp>
      <p:sp>
        <p:nvSpPr>
          <p:cNvPr id="47" name="Striped Right Arrow 46"/>
          <p:cNvSpPr/>
          <p:nvPr/>
        </p:nvSpPr>
        <p:spPr>
          <a:xfrm rot="16200000">
            <a:off x="4747252" y="3660637"/>
            <a:ext cx="409073" cy="191336"/>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50" name="Striped Right Arrow 49"/>
          <p:cNvSpPr/>
          <p:nvPr/>
        </p:nvSpPr>
        <p:spPr>
          <a:xfrm rot="16200000">
            <a:off x="4973875" y="3660636"/>
            <a:ext cx="409073" cy="191336"/>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51" name="Striped Right Arrow 50"/>
          <p:cNvSpPr/>
          <p:nvPr/>
        </p:nvSpPr>
        <p:spPr>
          <a:xfrm rot="5413798">
            <a:off x="4752442" y="2425077"/>
            <a:ext cx="409073" cy="191336"/>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52" name="Striped Right Arrow 51"/>
          <p:cNvSpPr/>
          <p:nvPr/>
        </p:nvSpPr>
        <p:spPr>
          <a:xfrm rot="5413798">
            <a:off x="4972613" y="2426336"/>
            <a:ext cx="409073" cy="191336"/>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1493343" y="3996122"/>
            <a:ext cx="1285929" cy="230832"/>
          </a:xfrm>
          <a:prstGeom prst="rect">
            <a:avLst/>
          </a:prstGeom>
        </p:spPr>
        <p:txBody>
          <a:bodyPr wrap="none">
            <a:spAutoFit/>
          </a:bodyPr>
          <a:lstStyle/>
          <a:p>
            <a:pPr defTabSz="685800"/>
            <a:r>
              <a:rPr lang="en-US" sz="900">
                <a:solidFill>
                  <a:srgbClr val="FFFFFF">
                    <a:lumMod val="50000"/>
                  </a:srgbClr>
                </a:solidFill>
                <a:latin typeface="Calibri" panose="020F0502020204030204"/>
              </a:rPr>
              <a:t>Illumina </a:t>
            </a:r>
            <a:r>
              <a:rPr lang="en-US" sz="900" err="1">
                <a:solidFill>
                  <a:srgbClr val="FFFFFF">
                    <a:lumMod val="50000"/>
                  </a:srgbClr>
                </a:solidFill>
                <a:latin typeface="Calibri" panose="020F0502020204030204"/>
              </a:rPr>
              <a:t>NovaSeq</a:t>
            </a:r>
            <a:r>
              <a:rPr lang="en-US" sz="900">
                <a:solidFill>
                  <a:srgbClr val="FFFFFF">
                    <a:lumMod val="50000"/>
                  </a:srgbClr>
                </a:solidFill>
                <a:latin typeface="Calibri" panose="020F0502020204030204"/>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1085817" y="2328410"/>
            <a:ext cx="1059906" cy="1015663"/>
          </a:xfrm>
          <a:prstGeom prst="rect">
            <a:avLst/>
          </a:prstGeom>
        </p:spPr>
        <p:txBody>
          <a:bodyPr wrap="none">
            <a:spAutoFit/>
          </a:bodyPr>
          <a:lstStyle/>
          <a:p>
            <a:pPr defTabSz="685800"/>
            <a:r>
              <a:rPr lang="en-US" sz="6000">
                <a:solidFill>
                  <a:srgbClr val="0000FF"/>
                </a:solidFill>
                <a:latin typeface="Calibri" panose="020F0502020204030204"/>
              </a:rPr>
              <a:t>48</a:t>
            </a:r>
            <a:r>
              <a:rPr lang="en-US" sz="3300">
                <a:solidFill>
                  <a:srgbClr val="0000FF"/>
                </a:solidFill>
                <a:latin typeface="Calibri" panose="020F0502020204030204"/>
              </a:rPr>
              <a:t> </a:t>
            </a:r>
            <a:endParaRPr lang="en-US" sz="6000">
              <a:solidFill>
                <a:srgbClr val="0000FF"/>
              </a:solidFill>
              <a:latin typeface="Calibri" panose="020F0502020204030204"/>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2391966" y="3158970"/>
            <a:ext cx="1297984" cy="300082"/>
          </a:xfrm>
          <a:prstGeom prst="rect">
            <a:avLst/>
          </a:prstGeom>
        </p:spPr>
        <p:txBody>
          <a:bodyPr wrap="none">
            <a:spAutoFit/>
          </a:bodyPr>
          <a:lstStyle/>
          <a:p>
            <a:pPr defTabSz="685800"/>
            <a:r>
              <a:rPr lang="en-US" sz="1350">
                <a:solidFill>
                  <a:srgbClr val="1C1C1C"/>
                </a:solidFill>
                <a:latin typeface="Calibri" panose="020F0502020204030204"/>
              </a:rPr>
              <a:t>at 30× coverage</a:t>
            </a:r>
            <a:endParaRPr lang="en-US" sz="825">
              <a:solidFill>
                <a:srgbClr val="000000"/>
              </a:solidFill>
              <a:latin typeface="Calibri" panose="020F0502020204030204"/>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921460" y="3500843"/>
            <a:ext cx="1272080" cy="300082"/>
          </a:xfrm>
          <a:prstGeom prst="rect">
            <a:avLst/>
          </a:prstGeom>
        </p:spPr>
        <p:txBody>
          <a:bodyPr wrap="none">
            <a:spAutoFit/>
          </a:bodyPr>
          <a:lstStyle/>
          <a:p>
            <a:pPr defTabSz="685800"/>
            <a:r>
              <a:rPr lang="en-US" sz="1350" b="1">
                <a:solidFill>
                  <a:srgbClr val="1C1C1C"/>
                </a:solidFill>
                <a:latin typeface="Calibri" panose="020F0502020204030204"/>
              </a:rPr>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6624229" y="2782235"/>
            <a:ext cx="1329531" cy="507831"/>
          </a:xfrm>
          <a:prstGeom prst="rect">
            <a:avLst/>
          </a:prstGeom>
        </p:spPr>
        <p:txBody>
          <a:bodyPr wrap="none">
            <a:spAutoFit/>
          </a:bodyPr>
          <a:lstStyle/>
          <a:p>
            <a:pPr defTabSz="685800"/>
            <a:r>
              <a:rPr lang="en-US" sz="2700" dirty="0">
                <a:solidFill>
                  <a:srgbClr val="0000FF"/>
                </a:solidFill>
                <a:latin typeface="Calibri" panose="020F0502020204030204"/>
                <a:ea typeface="Times New Roman" panose="02020603050405020304" pitchFamily="18" charset="0"/>
              </a:rPr>
              <a:t>genome</a:t>
            </a:r>
            <a:endParaRPr lang="en-US" sz="2700" dirty="0">
              <a:solidFill>
                <a:srgbClr val="1C1C1C"/>
              </a:solidFill>
              <a:latin typeface="Calibri" panose="020F0502020204030204"/>
            </a:endParaRPr>
          </a:p>
        </p:txBody>
      </p:sp>
      <p:sp>
        <p:nvSpPr>
          <p:cNvPr id="53" name="Rectangle 52">
            <a:extLst>
              <a:ext uri="{FF2B5EF4-FFF2-40B4-BE49-F238E27FC236}">
                <a16:creationId xmlns:a16="http://schemas.microsoft.com/office/drawing/2014/main" id="{FCF691F4-ED5C-304C-A4F3-1D81F97623D1}"/>
              </a:ext>
            </a:extLst>
          </p:cNvPr>
          <p:cNvSpPr/>
          <p:nvPr/>
        </p:nvSpPr>
        <p:spPr>
          <a:xfrm>
            <a:off x="6624228" y="3206893"/>
            <a:ext cx="1457994" cy="323165"/>
          </a:xfrm>
          <a:prstGeom prst="rect">
            <a:avLst/>
          </a:prstGeom>
        </p:spPr>
        <p:txBody>
          <a:bodyPr wrap="square">
            <a:spAutoFit/>
          </a:bodyPr>
          <a:lstStyle/>
          <a:p>
            <a:pPr defTabSz="685800"/>
            <a:r>
              <a:rPr lang="en-US" sz="1500" b="1" dirty="0">
                <a:solidFill>
                  <a:srgbClr val="1C1C1C"/>
                </a:solidFill>
                <a:latin typeface="Calibri" panose="020F0502020204030204"/>
              </a:rPr>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193365" y="3483006"/>
            <a:ext cx="2051044" cy="300082"/>
          </a:xfrm>
          <a:prstGeom prst="rect">
            <a:avLst/>
          </a:prstGeom>
        </p:spPr>
        <p:txBody>
          <a:bodyPr wrap="square">
            <a:spAutoFit/>
          </a:bodyPr>
          <a:lstStyle/>
          <a:p>
            <a:pPr defTabSz="685800"/>
            <a:r>
              <a:rPr lang="en-US" sz="1350">
                <a:solidFill>
                  <a:srgbClr val="1C1C1C"/>
                </a:solidFill>
                <a:latin typeface="Calibri" panose="020F0502020204030204"/>
              </a:rPr>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6406748" y="3796975"/>
          <a:ext cx="1624275" cy="1299525"/>
        </p:xfrm>
        <a:graphic>
          <a:graphicData uri="http://schemas.openxmlformats.org/drawingml/2006/chart">
            <c:chart xmlns:c="http://schemas.openxmlformats.org/drawingml/2006/chart" xmlns:r="http://schemas.openxmlformats.org/officeDocument/2006/relationships" r:id="rId5"/>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82296" y="5809111"/>
            <a:ext cx="9247340" cy="230832"/>
          </a:xfrm>
          <a:prstGeom prst="rect">
            <a:avLst/>
          </a:prstGeom>
        </p:spPr>
        <p:txBody>
          <a:bodyPr wrap="square">
            <a:spAutoFit/>
          </a:bodyPr>
          <a:lstStyle/>
          <a:p>
            <a:pPr defTabSz="685800"/>
            <a:r>
              <a:rPr lang="en-US" sz="900" dirty="0">
                <a:solidFill>
                  <a:srgbClr val="222222"/>
                </a:solidFill>
                <a:latin typeface="Arial" panose="020B0604020202020204" pitchFamily="34" charset="0"/>
              </a:rPr>
              <a:t>Goyal+, "</a:t>
            </a:r>
            <a:r>
              <a:rPr lang="en-US" sz="900" dirty="0">
                <a:solidFill>
                  <a:srgbClr val="222222"/>
                </a:solidFill>
                <a:latin typeface="Arial" panose="020B0604020202020204" pitchFamily="34" charset="0"/>
                <a:hlinkClick r:id="rId6"/>
              </a:rPr>
              <a:t>Ultra-fast next generation human genome sequencing data processing using DRAGENTM bio-IT processor for precision medicine</a:t>
            </a:r>
            <a:r>
              <a:rPr lang="en-US" sz="900" dirty="0">
                <a:solidFill>
                  <a:srgbClr val="222222"/>
                </a:solidFill>
                <a:latin typeface="Arial" panose="020B0604020202020204" pitchFamily="34" charset="0"/>
              </a:rPr>
              <a:t>”, </a:t>
            </a:r>
            <a:r>
              <a:rPr lang="en-US" sz="900" i="1" dirty="0">
                <a:solidFill>
                  <a:srgbClr val="222222"/>
                </a:solidFill>
                <a:latin typeface="Arial" panose="020B0604020202020204" pitchFamily="34" charset="0"/>
              </a:rPr>
              <a:t>Open Journal of Genetics, </a:t>
            </a:r>
            <a:r>
              <a:rPr lang="en-US" sz="900" dirty="0">
                <a:solidFill>
                  <a:srgbClr val="222222"/>
                </a:solidFill>
                <a:latin typeface="Arial" panose="020B0604020202020204" pitchFamily="34" charset="0"/>
              </a:rPr>
              <a:t>2017.</a:t>
            </a:r>
            <a:endParaRPr lang="en-US" sz="900" dirty="0">
              <a:solidFill>
                <a:srgbClr val="1C1C1C"/>
              </a:solidFill>
              <a:latin typeface="Calibri" panose="020F0502020204030204"/>
            </a:endParaRPr>
          </a:p>
        </p:txBody>
      </p:sp>
      <p:sp>
        <p:nvSpPr>
          <p:cNvPr id="4" name="Slide Number Placeholder 3">
            <a:extLst>
              <a:ext uri="{FF2B5EF4-FFF2-40B4-BE49-F238E27FC236}">
                <a16:creationId xmlns:a16="http://schemas.microsoft.com/office/drawing/2014/main" id="{A91C99F4-1F00-D14E-917A-F5D2E9A346C9}"/>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187</a:t>
            </a:fld>
            <a:endParaRPr lang="en-US" dirty="0">
              <a:solidFill>
                <a:srgbClr val="1C1C1C"/>
              </a:solidFill>
              <a:latin typeface="Calibri" panose="020F0502020204030204"/>
            </a:endParaRPr>
          </a:p>
        </p:txBody>
      </p:sp>
    </p:spTree>
    <p:custDataLst>
      <p:tags r:id="rId1"/>
    </p:custDataLst>
    <p:extLst>
      <p:ext uri="{BB962C8B-B14F-4D97-AF65-F5344CB8AC3E}">
        <p14:creationId xmlns:p14="http://schemas.microsoft.com/office/powerpoint/2010/main" val="11336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2000" fill="hold"/>
                                        <p:tgtEl>
                                          <p:spTgt spid="47"/>
                                        </p:tgtEl>
                                      </p:cBhvr>
                                      <p:by x="100000" y="150000"/>
                                    </p:animScale>
                                  </p:childTnLst>
                                </p:cTn>
                              </p:par>
                              <p:par>
                                <p:cTn id="19" presetID="6" presetClass="emph" presetSubtype="0" fill="hold" grpId="1" nodeType="withEffect">
                                  <p:stCondLst>
                                    <p:cond delay="0"/>
                                  </p:stCondLst>
                                  <p:childTnLst>
                                    <p:animScale>
                                      <p:cBhvr>
                                        <p:cTn id="20" dur="2000" fill="hold"/>
                                        <p:tgtEl>
                                          <p:spTgt spid="50"/>
                                        </p:tgtEl>
                                      </p:cBhvr>
                                      <p:by x="100000" y="150000"/>
                                    </p:animScale>
                                  </p:childTnLst>
                                </p:cTn>
                              </p:par>
                              <p:par>
                                <p:cTn id="21" presetID="6" presetClass="emph" presetSubtype="0" fill="hold" grpId="1" nodeType="withEffect">
                                  <p:stCondLst>
                                    <p:cond delay="0"/>
                                  </p:stCondLst>
                                  <p:childTnLst>
                                    <p:animScale>
                                      <p:cBhvr>
                                        <p:cTn id="22" dur="2000" fill="hold"/>
                                        <p:tgtEl>
                                          <p:spTgt spid="51"/>
                                        </p:tgtEl>
                                      </p:cBhvr>
                                      <p:by x="100000" y="150000"/>
                                    </p:animScale>
                                  </p:childTnLst>
                                </p:cTn>
                              </p:par>
                              <p:par>
                                <p:cTn id="23" presetID="6" presetClass="emph" presetSubtype="0" fill="hold" grpId="1" nodeType="withEffect">
                                  <p:stCondLst>
                                    <p:cond delay="0"/>
                                  </p:stCondLst>
                                  <p:childTnLst>
                                    <p:animScale>
                                      <p:cBhvr>
                                        <p:cTn id="24" dur="2000" fill="hold"/>
                                        <p:tgtEl>
                                          <p:spTgt spid="52"/>
                                        </p:tgtEl>
                                      </p:cBhvr>
                                      <p:by x="100000" y="15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205"/>
        </a:solidFill>
        <a:effectLst/>
      </p:bgPr>
    </p:bg>
    <p:spTree>
      <p:nvGrpSpPr>
        <p:cNvPr id="1" name=""/>
        <p:cNvGrpSpPr/>
        <p:nvPr/>
      </p:nvGrpSpPr>
      <p:grpSpPr>
        <a:xfrm>
          <a:off x="0" y="0"/>
          <a:ext cx="0" cy="0"/>
          <a:chOff x="0" y="0"/>
          <a:chExt cx="0" cy="0"/>
        </a:xfrm>
      </p:grpSpPr>
      <p:pic>
        <p:nvPicPr>
          <p:cNvPr id="8" name="Picture 4" descr="meteoswiss"/>
          <p:cNvPicPr>
            <a:picLocks noChangeAspect="1" noChangeArrowheads="1"/>
          </p:cNvPicPr>
          <p:nvPr/>
        </p:nvPicPr>
        <p:blipFill rotWithShape="1">
          <a:blip r:embed="rId3">
            <a:extLst>
              <a:ext uri="{28A0092B-C50C-407E-A947-70E740481C1C}">
                <a14:useLocalDpi xmlns:a14="http://schemas.microsoft.com/office/drawing/2010/main" val="0"/>
              </a:ext>
            </a:extLst>
          </a:blip>
          <a:srcRect l="1550" r="14503" b="1877"/>
          <a:stretch/>
        </p:blipFill>
        <p:spPr bwMode="auto">
          <a:xfrm rot="21306662">
            <a:off x="1418189" y="1537551"/>
            <a:ext cx="8243658" cy="576263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9872" y="168496"/>
            <a:ext cx="9627697" cy="994172"/>
          </a:xfrm>
        </p:spPr>
        <p:txBody>
          <a:bodyPr>
            <a:noAutofit/>
          </a:bodyPr>
          <a:lstStyle/>
          <a:p>
            <a:r>
              <a:rPr lang="en-US" sz="3600" dirty="0">
                <a:solidFill>
                  <a:schemeClr val="bg1"/>
                </a:solidFill>
              </a:rPr>
              <a:t>Stencil Computation in Weather Modeling</a:t>
            </a:r>
          </a:p>
        </p:txBody>
      </p:sp>
      <p:sp>
        <p:nvSpPr>
          <p:cNvPr id="9" name="Content Placeholder 1">
            <a:extLst>
              <a:ext uri="{FF2B5EF4-FFF2-40B4-BE49-F238E27FC236}">
                <a16:creationId xmlns:a16="http://schemas.microsoft.com/office/drawing/2014/main" id="{40ED38A4-BF56-473F-9417-63401C9EA2D1}"/>
              </a:ext>
            </a:extLst>
          </p:cNvPr>
          <p:cNvSpPr>
            <a:spLocks noGrp="1"/>
          </p:cNvSpPr>
          <p:nvPr>
            <p:ph idx="1"/>
          </p:nvPr>
        </p:nvSpPr>
        <p:spPr>
          <a:xfrm>
            <a:off x="22914" y="1868988"/>
            <a:ext cx="8787592" cy="3271627"/>
          </a:xfrm>
        </p:spPr>
        <p:txBody>
          <a:bodyPr>
            <a:normAutofit/>
          </a:bodyPr>
          <a:lstStyle/>
          <a:p>
            <a:pPr marL="0" indent="0">
              <a:spcBef>
                <a:spcPts val="4500"/>
              </a:spcBef>
              <a:buNone/>
            </a:pPr>
            <a:r>
              <a:rPr lang="en-US" sz="1950" b="1" dirty="0">
                <a:solidFill>
                  <a:schemeClr val="bg1"/>
                </a:solidFill>
              </a:rPr>
              <a:t>COSMO (Consortium for Small-Scale Modeling)                                     </a:t>
            </a:r>
            <a:endParaRPr lang="en-US" sz="1950" dirty="0">
              <a:solidFill>
                <a:schemeClr val="bg1"/>
              </a:solidFill>
            </a:endParaRPr>
          </a:p>
          <a:p>
            <a:pPr marL="378000" lvl="1">
              <a:spcBef>
                <a:spcPts val="4500"/>
              </a:spcBef>
            </a:pPr>
            <a:r>
              <a:rPr lang="en-US" dirty="0">
                <a:solidFill>
                  <a:schemeClr val="bg1"/>
                </a:solidFill>
              </a:rPr>
              <a:t>Around </a:t>
            </a:r>
            <a:r>
              <a:rPr lang="en-US" b="1" dirty="0">
                <a:solidFill>
                  <a:schemeClr val="bg1"/>
                </a:solidFill>
              </a:rPr>
              <a:t>80 complex  stencils</a:t>
            </a:r>
          </a:p>
          <a:p>
            <a:pPr marL="378000" lvl="1">
              <a:spcBef>
                <a:spcPts val="4500"/>
              </a:spcBef>
            </a:pPr>
            <a:r>
              <a:rPr lang="en-US" dirty="0">
                <a:solidFill>
                  <a:schemeClr val="bg1"/>
                </a:solidFill>
              </a:rPr>
              <a:t>Horizontal diffusion									     Vertical advection</a:t>
            </a:r>
          </a:p>
        </p:txBody>
      </p:sp>
      <p:sp>
        <p:nvSpPr>
          <p:cNvPr id="10" name="TextBox 9"/>
          <p:cNvSpPr txBox="1"/>
          <p:nvPr/>
        </p:nvSpPr>
        <p:spPr>
          <a:xfrm>
            <a:off x="1452440" y="5752828"/>
            <a:ext cx="7841610" cy="230832"/>
          </a:xfrm>
          <a:prstGeom prst="rect">
            <a:avLst/>
          </a:prstGeom>
          <a:noFill/>
        </p:spPr>
        <p:txBody>
          <a:bodyPr wrap="square" rtlCol="0">
            <a:spAutoFit/>
          </a:bodyPr>
          <a:lstStyle/>
          <a:p>
            <a:pPr defTabSz="685800"/>
            <a:r>
              <a:rPr lang="en-US" sz="900" b="1" dirty="0">
                <a:solidFill>
                  <a:srgbClr val="FFFFFF"/>
                </a:solidFill>
                <a:latin typeface="Garamond" panose="02020404030301010803" pitchFamily="18" charset="0"/>
                <a:ea typeface="Tahoma" panose="020B0604030504040204" pitchFamily="34" charset="0"/>
                <a:cs typeface="Tahoma" panose="020B0604030504040204" pitchFamily="34" charset="0"/>
              </a:rPr>
              <a:t>Image Source: NVIDIA/</a:t>
            </a:r>
            <a:r>
              <a:rPr lang="en-US" sz="900" b="1" dirty="0" err="1">
                <a:solidFill>
                  <a:srgbClr val="FFFFFF"/>
                </a:solidFill>
                <a:latin typeface="Garamond" panose="02020404030301010803" pitchFamily="18" charset="0"/>
                <a:ea typeface="Tahoma" panose="020B0604030504040204" pitchFamily="34" charset="0"/>
                <a:cs typeface="Tahoma" panose="020B0604030504040204" pitchFamily="34" charset="0"/>
              </a:rPr>
              <a:t>MeteoSwiss</a:t>
            </a:r>
            <a:r>
              <a:rPr lang="en-US" sz="900" b="1" dirty="0">
                <a:solidFill>
                  <a:srgbClr val="FFFFFF"/>
                </a:solidFill>
                <a:latin typeface="Garamond" panose="02020404030301010803" pitchFamily="18" charset="0"/>
                <a:ea typeface="Tahoma" panose="020B0604030504040204" pitchFamily="34" charset="0"/>
                <a:cs typeface="Tahoma" panose="020B0604030504040204" pitchFamily="34" charset="0"/>
              </a:rPr>
              <a:t>: An example of COSMO simulation with cloud patterns over Switzerland and surrounding areas</a:t>
            </a:r>
          </a:p>
        </p:txBody>
      </p:sp>
      <p:sp>
        <p:nvSpPr>
          <p:cNvPr id="3" name="Slide Number Placeholder 2">
            <a:extLst>
              <a:ext uri="{FF2B5EF4-FFF2-40B4-BE49-F238E27FC236}">
                <a16:creationId xmlns:a16="http://schemas.microsoft.com/office/drawing/2014/main" id="{4FB62533-146A-9B4A-A351-7BE6440D32A4}"/>
              </a:ext>
            </a:extLst>
          </p:cNvPr>
          <p:cNvSpPr>
            <a:spLocks noGrp="1"/>
          </p:cNvSpPr>
          <p:nvPr>
            <p:ph type="sldNum" sz="quarter" idx="4"/>
          </p:nvPr>
        </p:nvSpPr>
        <p:spPr/>
        <p:txBody>
          <a:bodyPr/>
          <a:lstStyle/>
          <a:p>
            <a:pPr defTabSz="685800"/>
            <a:fld id="{8E6742F1-6635-4F3B-A1BB-91C9B3B8DD12}" type="slidenum">
              <a:rPr lang="en-US">
                <a:solidFill>
                  <a:srgbClr val="FFFFFF"/>
                </a:solidFill>
                <a:latin typeface="Calibri" panose="020F0502020204030204"/>
              </a:rPr>
              <a:pPr defTabSz="685800"/>
              <a:t>188</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1019015798"/>
      </p:ext>
    </p:extLst>
  </p:cSld>
  <p:clrMapOvr>
    <a:masterClrMapping/>
  </p:clrMapOvr>
  <mc:AlternateContent xmlns:mc="http://schemas.openxmlformats.org/markup-compatibility/2006" xmlns:p14="http://schemas.microsoft.com/office/powerpoint/2010/main">
    <mc:Choice Requires="p14">
      <p:transition spd="slow" p14:dur="2000" advTm="33748"/>
    </mc:Choice>
    <mc:Fallback xmlns="">
      <p:transition spd="slow" advTm="337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E9E7F-90B2-7F42-94F2-768FBE30EBA5}"/>
              </a:ext>
            </a:extLst>
          </p:cNvPr>
          <p:cNvSpPr>
            <a:spLocks noGrp="1"/>
          </p:cNvSpPr>
          <p:nvPr>
            <p:ph type="title"/>
          </p:nvPr>
        </p:nvSpPr>
        <p:spPr/>
        <p:txBody>
          <a:bodyPr/>
          <a:lstStyle/>
          <a:p>
            <a:r>
              <a:rPr lang="en-CH" dirty="0"/>
              <a:t>NERO: Weather Prediction Accelerator </a:t>
            </a:r>
            <a:r>
              <a:rPr lang="en-CH" sz="2700" dirty="0"/>
              <a:t>[FPL 2020]</a:t>
            </a:r>
            <a:endParaRPr lang="en-CH" dirty="0"/>
          </a:p>
        </p:txBody>
      </p:sp>
      <p:sp>
        <p:nvSpPr>
          <p:cNvPr id="5" name="Content Placeholder 4">
            <a:extLst>
              <a:ext uri="{FF2B5EF4-FFF2-40B4-BE49-F238E27FC236}">
                <a16:creationId xmlns:a16="http://schemas.microsoft.com/office/drawing/2014/main" id="{1EF27507-0A14-2B45-B299-9C393B2BBC03}"/>
              </a:ext>
            </a:extLst>
          </p:cNvPr>
          <p:cNvSpPr>
            <a:spLocks noGrp="1"/>
          </p:cNvSpPr>
          <p:nvPr>
            <p:ph idx="1"/>
          </p:nvPr>
        </p:nvSpPr>
        <p:spPr>
          <a:xfrm>
            <a:off x="82296" y="1923131"/>
            <a:ext cx="8490204" cy="3610779"/>
          </a:xfrm>
        </p:spPr>
        <p:txBody>
          <a:bodyPr>
            <a:normAutofit/>
          </a:bodyPr>
          <a:lstStyle/>
          <a:p>
            <a:pPr>
              <a:lnSpc>
                <a:spcPct val="100000"/>
              </a:lnSpc>
            </a:pPr>
            <a:r>
              <a:rPr lang="en-GB" sz="1350" b="1" dirty="0"/>
              <a:t>Gagandeep Singh</a:t>
            </a:r>
            <a:r>
              <a:rPr lang="en-GB" sz="1350" dirty="0"/>
              <a:t>, </a:t>
            </a:r>
            <a:r>
              <a:rPr lang="en-GB" sz="1350" dirty="0" err="1"/>
              <a:t>Dionysios</a:t>
            </a:r>
            <a:r>
              <a:rPr lang="en-GB" sz="1350" dirty="0"/>
              <a:t> Diamantopoulos, Christoph </a:t>
            </a:r>
            <a:r>
              <a:rPr lang="en-GB" sz="1350" dirty="0" err="1"/>
              <a:t>Hagleitner</a:t>
            </a:r>
            <a:r>
              <a:rPr lang="en-GB" sz="1350" dirty="0"/>
              <a:t>, Juan Gómez-Luna, Sander </a:t>
            </a:r>
            <a:r>
              <a:rPr lang="en-GB" sz="1350" dirty="0" err="1"/>
              <a:t>Stuijk</a:t>
            </a:r>
            <a:r>
              <a:rPr lang="en-GB" sz="1350" dirty="0"/>
              <a:t>, </a:t>
            </a:r>
            <a:r>
              <a:rPr lang="en-GB" sz="1350" dirty="0" err="1"/>
              <a:t>Onur</a:t>
            </a:r>
            <a:r>
              <a:rPr lang="en-GB" sz="1350" dirty="0"/>
              <a:t> </a:t>
            </a:r>
            <a:r>
              <a:rPr lang="en-GB" sz="1350" dirty="0" err="1"/>
              <a:t>Mutlu</a:t>
            </a:r>
            <a:r>
              <a:rPr lang="en-GB" sz="1350" dirty="0"/>
              <a:t>, and Henk </a:t>
            </a:r>
            <a:r>
              <a:rPr lang="en-GB" sz="1350" dirty="0" err="1"/>
              <a:t>Corporaal</a:t>
            </a:r>
            <a:r>
              <a:rPr lang="en-GB" sz="1350" dirty="0"/>
              <a:t>,</a:t>
            </a:r>
            <a:br>
              <a:rPr lang="en-GB" sz="1350" dirty="0"/>
            </a:br>
            <a:r>
              <a:rPr lang="en-GB" sz="1350" b="1" dirty="0">
                <a:hlinkClick r:id="rId3"/>
              </a:rPr>
              <a:t>"NERO: A Near High-Bandwidth Memory Stencil Accelerator for Weather Prediction Modeling"</a:t>
            </a:r>
            <a:br>
              <a:rPr lang="en-GB" sz="1350" dirty="0"/>
            </a:br>
            <a:r>
              <a:rPr lang="en-GB" sz="1350" i="1" dirty="0"/>
              <a:t>Proceedings of the </a:t>
            </a:r>
            <a:r>
              <a:rPr lang="en-GB" sz="1350" i="1" dirty="0">
                <a:hlinkClick r:id="rId4"/>
              </a:rPr>
              <a:t>30th International Conference on Field-Programmable Logic and Applications</a:t>
            </a:r>
            <a:r>
              <a:rPr lang="en-GB" sz="1350" i="1" dirty="0"/>
              <a:t> (</a:t>
            </a:r>
            <a:r>
              <a:rPr lang="en-GB" sz="1350" b="1" i="1" dirty="0"/>
              <a:t>FPL</a:t>
            </a:r>
            <a:r>
              <a:rPr lang="en-GB" sz="1350" i="1" dirty="0"/>
              <a:t>)</a:t>
            </a:r>
            <a:r>
              <a:rPr lang="en-GB" sz="1350" dirty="0"/>
              <a:t>, Gothenburg, Sweden, September 2020.</a:t>
            </a:r>
            <a:br>
              <a:rPr lang="en-GB" sz="1350" dirty="0"/>
            </a:br>
            <a:r>
              <a:rPr lang="en-GB" sz="1350" dirty="0"/>
              <a:t>[</a:t>
            </a:r>
            <a:r>
              <a:rPr lang="en-GB" sz="1350" dirty="0">
                <a:hlinkClick r:id="rId5"/>
              </a:rPr>
              <a:t>Slides (pptx)</a:t>
            </a:r>
            <a:r>
              <a:rPr lang="en-GB" sz="1350" dirty="0"/>
              <a:t> </a:t>
            </a:r>
            <a:r>
              <a:rPr lang="en-GB" sz="1350" dirty="0">
                <a:hlinkClick r:id="rId6"/>
              </a:rPr>
              <a:t>(pdf)</a:t>
            </a:r>
            <a:r>
              <a:rPr lang="en-GB" sz="1350" dirty="0"/>
              <a:t>]</a:t>
            </a:r>
            <a:br>
              <a:rPr lang="en-GB" sz="1350" dirty="0"/>
            </a:br>
            <a:r>
              <a:rPr lang="en-GB" sz="1350" dirty="0"/>
              <a:t>[</a:t>
            </a:r>
            <a:r>
              <a:rPr lang="en-GB" sz="1350" dirty="0">
                <a:hlinkClick r:id="rId7"/>
              </a:rPr>
              <a:t>Lightning Talk Slides (pptx)</a:t>
            </a:r>
            <a:r>
              <a:rPr lang="en-GB" sz="1350" dirty="0"/>
              <a:t> </a:t>
            </a:r>
            <a:r>
              <a:rPr lang="en-GB" sz="1350" dirty="0">
                <a:hlinkClick r:id="rId8"/>
              </a:rPr>
              <a:t>(pdf)</a:t>
            </a:r>
            <a:r>
              <a:rPr lang="en-GB" sz="1350" dirty="0"/>
              <a:t>]</a:t>
            </a:r>
            <a:br>
              <a:rPr lang="en-GB" sz="1350" dirty="0"/>
            </a:br>
            <a:r>
              <a:rPr lang="en-GB" sz="1350" dirty="0"/>
              <a:t>[</a:t>
            </a:r>
            <a:r>
              <a:rPr lang="en-GB" sz="1350" dirty="0">
                <a:hlinkClick r:id="rId9"/>
              </a:rPr>
              <a:t>Talk Video</a:t>
            </a:r>
            <a:r>
              <a:rPr lang="en-GB" sz="1350" dirty="0"/>
              <a:t> (23 minutes)]</a:t>
            </a:r>
            <a:br>
              <a:rPr lang="en-GB" sz="1350" dirty="0"/>
            </a:br>
            <a:r>
              <a:rPr lang="en-GB" sz="1350" b="1" i="1" dirty="0">
                <a:solidFill>
                  <a:srgbClr val="FF0000"/>
                </a:solidFill>
              </a:rPr>
              <a:t>One of the four papers nominated for the Stamatis Vassiliadis Memorial Best Paper Award.</a:t>
            </a:r>
            <a:endParaRPr lang="en-GB" sz="1350" dirty="0">
              <a:solidFill>
                <a:srgbClr val="FF0000"/>
              </a:solidFill>
            </a:endParaRPr>
          </a:p>
          <a:p>
            <a:endParaRPr lang="en-CH" sz="1350" dirty="0"/>
          </a:p>
        </p:txBody>
      </p:sp>
      <p:pic>
        <p:nvPicPr>
          <p:cNvPr id="6" name="Picture 5">
            <a:extLst>
              <a:ext uri="{FF2B5EF4-FFF2-40B4-BE49-F238E27FC236}">
                <a16:creationId xmlns:a16="http://schemas.microsoft.com/office/drawing/2014/main" id="{0486996D-53F3-9247-B637-6B71A1D05506}"/>
              </a:ext>
            </a:extLst>
          </p:cNvPr>
          <p:cNvPicPr>
            <a:picLocks noChangeAspect="1"/>
          </p:cNvPicPr>
          <p:nvPr/>
        </p:nvPicPr>
        <p:blipFill>
          <a:blip r:embed="rId10"/>
          <a:stretch>
            <a:fillRect/>
          </a:stretch>
        </p:blipFill>
        <p:spPr>
          <a:xfrm>
            <a:off x="506896" y="3830696"/>
            <a:ext cx="7898030" cy="1740577"/>
          </a:xfrm>
          <a:prstGeom prst="rect">
            <a:avLst/>
          </a:prstGeom>
        </p:spPr>
      </p:pic>
      <p:sp>
        <p:nvSpPr>
          <p:cNvPr id="2" name="Slide Number Placeholder 1">
            <a:extLst>
              <a:ext uri="{FF2B5EF4-FFF2-40B4-BE49-F238E27FC236}">
                <a16:creationId xmlns:a16="http://schemas.microsoft.com/office/drawing/2014/main" id="{79004801-6538-3E44-82A1-13589D59CC1C}"/>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189</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3537042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7164901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l="11666" r="8395" b="14394"/>
          <a:stretch/>
        </p:blipFill>
        <p:spPr>
          <a:xfrm>
            <a:off x="1588110" y="1889609"/>
            <a:ext cx="6138221" cy="2511536"/>
          </a:xfrm>
          <a:prstGeom prst="rect">
            <a:avLst/>
          </a:prstGeom>
        </p:spPr>
      </p:pic>
      <p:sp>
        <p:nvSpPr>
          <p:cNvPr id="10" name="TextBox 9"/>
          <p:cNvSpPr txBox="1"/>
          <p:nvPr/>
        </p:nvSpPr>
        <p:spPr>
          <a:xfrm rot="20683163">
            <a:off x="1907752" y="3197921"/>
            <a:ext cx="1388072" cy="276999"/>
          </a:xfrm>
          <a:prstGeom prst="rect">
            <a:avLst/>
          </a:prstGeom>
          <a:noFill/>
        </p:spPr>
        <p:txBody>
          <a:bodyPr wrap="none" rtlCol="0">
            <a:spAutoFit/>
          </a:bodyPr>
          <a:lstStyle/>
          <a:p>
            <a:pPr defTabSz="685800"/>
            <a:r>
              <a:rPr lang="en-US" sz="1200" b="1" dirty="0">
                <a:solidFill>
                  <a:srgbClr val="FF0000"/>
                </a:solidFill>
                <a:latin typeface="Arial" panose="020B0604020202020204" pitchFamily="34" charset="0"/>
                <a:cs typeface="Arial" panose="020B0604020202020204" pitchFamily="34" charset="0"/>
              </a:rPr>
              <a:t>110 </a:t>
            </a:r>
            <a:r>
              <a:rPr lang="en-US" sz="1200" b="1" dirty="0" err="1">
                <a:solidFill>
                  <a:srgbClr val="FF0000"/>
                </a:solidFill>
                <a:latin typeface="Arial" panose="020B0604020202020204" pitchFamily="34" charset="0"/>
                <a:cs typeface="Arial" panose="020B0604020202020204" pitchFamily="34" charset="0"/>
              </a:rPr>
              <a:t>GBps</a:t>
            </a:r>
            <a:r>
              <a:rPr lang="en-US" sz="1200" b="1" dirty="0">
                <a:solidFill>
                  <a:srgbClr val="FF0000"/>
                </a:solidFill>
                <a:latin typeface="Arial" panose="020B0604020202020204" pitchFamily="34" charset="0"/>
                <a:cs typeface="Arial" panose="020B0604020202020204" pitchFamily="34" charset="0"/>
              </a:rPr>
              <a:t> DRAM</a:t>
            </a:r>
          </a:p>
        </p:txBody>
      </p:sp>
      <p:sp>
        <p:nvSpPr>
          <p:cNvPr id="11" name="TextBox 10"/>
          <p:cNvSpPr txBox="1"/>
          <p:nvPr/>
        </p:nvSpPr>
        <p:spPr>
          <a:xfrm rot="20642484">
            <a:off x="1667419" y="2855286"/>
            <a:ext cx="1534394" cy="276999"/>
          </a:xfrm>
          <a:prstGeom prst="rect">
            <a:avLst/>
          </a:prstGeom>
          <a:noFill/>
        </p:spPr>
        <p:txBody>
          <a:bodyPr wrap="none" rtlCol="0">
            <a:spAutoFit/>
          </a:bodyPr>
          <a:lstStyle/>
          <a:p>
            <a:pPr defTabSz="685800"/>
            <a:r>
              <a:rPr lang="en-US" sz="1200" b="1" dirty="0">
                <a:solidFill>
                  <a:srgbClr val="FF0000"/>
                </a:solidFill>
                <a:latin typeface="Arial" panose="020B0604020202020204" pitchFamily="34" charset="0"/>
                <a:cs typeface="Arial" panose="020B0604020202020204" pitchFamily="34" charset="0"/>
              </a:rPr>
              <a:t>3.3 </a:t>
            </a:r>
            <a:r>
              <a:rPr lang="en-US" sz="1200" b="1" dirty="0" err="1">
                <a:solidFill>
                  <a:srgbClr val="FF0000"/>
                </a:solidFill>
                <a:latin typeface="Arial" panose="020B0604020202020204" pitchFamily="34" charset="0"/>
                <a:cs typeface="Arial" panose="020B0604020202020204" pitchFamily="34" charset="0"/>
              </a:rPr>
              <a:t>TBps</a:t>
            </a:r>
            <a:r>
              <a:rPr lang="en-US" sz="1200" b="1" dirty="0">
                <a:solidFill>
                  <a:srgbClr val="FF0000"/>
                </a:solidFill>
                <a:latin typeface="Arial" panose="020B0604020202020204" pitchFamily="34" charset="0"/>
                <a:cs typeface="Arial" panose="020B0604020202020204" pitchFamily="34" charset="0"/>
              </a:rPr>
              <a:t> L3-cache</a:t>
            </a:r>
          </a:p>
        </p:txBody>
      </p:sp>
      <p:cxnSp>
        <p:nvCxnSpPr>
          <p:cNvPr id="12" name="Straight Connector 11"/>
          <p:cNvCxnSpPr/>
          <p:nvPr/>
        </p:nvCxnSpPr>
        <p:spPr>
          <a:xfrm>
            <a:off x="3549457" y="2192263"/>
            <a:ext cx="0" cy="2178678"/>
          </a:xfrm>
          <a:prstGeom prst="line">
            <a:avLst/>
          </a:prstGeom>
          <a:ln w="38100">
            <a:solidFill>
              <a:srgbClr val="538235"/>
            </a:solidFill>
            <a:prstDash val="sysDash"/>
          </a:ln>
        </p:spPr>
        <p:style>
          <a:lnRef idx="3">
            <a:schemeClr val="dk1"/>
          </a:lnRef>
          <a:fillRef idx="0">
            <a:schemeClr val="dk1"/>
          </a:fillRef>
          <a:effectRef idx="2">
            <a:schemeClr val="dk1"/>
          </a:effectRef>
          <a:fontRef idx="minor">
            <a:schemeClr val="tx1"/>
          </a:fontRef>
        </p:style>
      </p:cxnSp>
      <p:sp>
        <p:nvSpPr>
          <p:cNvPr id="16" name="Oval 15"/>
          <p:cNvSpPr/>
          <p:nvPr/>
        </p:nvSpPr>
        <p:spPr>
          <a:xfrm>
            <a:off x="3492072" y="3347808"/>
            <a:ext cx="125386" cy="113109"/>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548235"/>
              </a:solidFill>
              <a:latin typeface="Calibri" panose="020F0502020204030204"/>
            </a:endParaRPr>
          </a:p>
        </p:txBody>
      </p:sp>
      <p:sp>
        <p:nvSpPr>
          <p:cNvPr id="3" name="TextBox 2"/>
          <p:cNvSpPr txBox="1"/>
          <p:nvPr/>
        </p:nvSpPr>
        <p:spPr>
          <a:xfrm>
            <a:off x="3303049" y="4478247"/>
            <a:ext cx="2791790" cy="323165"/>
          </a:xfrm>
          <a:prstGeom prst="rect">
            <a:avLst/>
          </a:prstGeom>
          <a:noFill/>
        </p:spPr>
        <p:txBody>
          <a:bodyPr wrap="none" rtlCol="0">
            <a:spAutoFit/>
          </a:bodyPr>
          <a:lstStyle/>
          <a:p>
            <a:pPr defTabSz="685800"/>
            <a:r>
              <a:rPr lang="en-US" sz="1500" b="1" dirty="0">
                <a:solidFill>
                  <a:srgbClr val="1C1C1C"/>
                </a:solidFill>
                <a:latin typeface="Garamond" panose="02020404030301010803" pitchFamily="18" charset="0"/>
                <a:ea typeface="Tahoma" panose="020B0604030504040204" pitchFamily="34" charset="0"/>
                <a:cs typeface="Tahoma" panose="020B0604030504040204" pitchFamily="34" charset="0"/>
              </a:rPr>
              <a:t>Arithmetic Intensity [flop/byte]</a:t>
            </a:r>
          </a:p>
        </p:txBody>
      </p:sp>
      <p:sp>
        <p:nvSpPr>
          <p:cNvPr id="22" name="TextBox 21"/>
          <p:cNvSpPr txBox="1"/>
          <p:nvPr/>
        </p:nvSpPr>
        <p:spPr>
          <a:xfrm rot="16200000">
            <a:off x="242554" y="3114248"/>
            <a:ext cx="1959704" cy="323165"/>
          </a:xfrm>
          <a:prstGeom prst="rect">
            <a:avLst/>
          </a:prstGeom>
          <a:noFill/>
        </p:spPr>
        <p:txBody>
          <a:bodyPr wrap="none" rtlCol="0">
            <a:spAutoFit/>
          </a:bodyPr>
          <a:lstStyle/>
          <a:p>
            <a:pPr defTabSz="685800"/>
            <a:r>
              <a:rPr lang="en-US" sz="1500" b="1" dirty="0">
                <a:solidFill>
                  <a:srgbClr val="1C1C1C"/>
                </a:solidFill>
                <a:latin typeface="Garamond" panose="02020404030301010803" pitchFamily="18" charset="0"/>
              </a:rPr>
              <a:t>Performance [</a:t>
            </a:r>
            <a:r>
              <a:rPr lang="en-US" sz="1500" b="1" dirty="0" err="1">
                <a:solidFill>
                  <a:srgbClr val="1C1C1C"/>
                </a:solidFill>
                <a:latin typeface="Garamond" panose="02020404030301010803" pitchFamily="18" charset="0"/>
              </a:rPr>
              <a:t>Gflops</a:t>
            </a:r>
            <a:r>
              <a:rPr lang="en-US" sz="1500" b="1" dirty="0">
                <a:solidFill>
                  <a:srgbClr val="1C1C1C"/>
                </a:solidFill>
                <a:latin typeface="Garamond" panose="02020404030301010803" pitchFamily="18" charset="0"/>
              </a:rPr>
              <a:t>]</a:t>
            </a:r>
          </a:p>
        </p:txBody>
      </p:sp>
      <mc:AlternateContent xmlns:mc="http://schemas.openxmlformats.org/markup-compatibility/2006" xmlns:a14="http://schemas.microsoft.com/office/drawing/2010/main">
        <mc:Choice Requires="a14">
          <p:sp>
            <p:nvSpPr>
              <p:cNvPr id="6" name="TextBox 5"/>
              <p:cNvSpPr txBox="1"/>
              <p:nvPr/>
            </p:nvSpPr>
            <p:spPr>
              <a:xfrm>
                <a:off x="1316544" y="4190415"/>
                <a:ext cx="461986"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0</m:t>
                          </m:r>
                        </m:sup>
                      </m:sSup>
                    </m:oMath>
                  </m:oMathPara>
                </a14:m>
                <a:endParaRPr lang="en-US" sz="1200" dirty="0">
                  <a:solidFill>
                    <a:srgbClr val="1C1C1C"/>
                  </a:solidFill>
                  <a:latin typeface="Calibri" panose="020F0502020204030204"/>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316544" y="4190415"/>
                <a:ext cx="461986" cy="2769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227800" y="3719599"/>
                <a:ext cx="458715"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1</m:t>
                          </m:r>
                        </m:sup>
                      </m:sSup>
                    </m:oMath>
                  </m:oMathPara>
                </a14:m>
                <a:endParaRPr lang="en-US" sz="1200" dirty="0">
                  <a:solidFill>
                    <a:srgbClr val="1C1C1C"/>
                  </a:solidFill>
                  <a:latin typeface="Calibri" panose="020F0502020204030204"/>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227800" y="3719599"/>
                <a:ext cx="458715"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287453" y="2110558"/>
                <a:ext cx="461986"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4</m:t>
                          </m:r>
                        </m:sup>
                      </m:sSup>
                    </m:oMath>
                  </m:oMathPara>
                </a14:m>
                <a:endParaRPr lang="en-US" sz="1200" dirty="0">
                  <a:solidFill>
                    <a:srgbClr val="1C1C1C"/>
                  </a:solidFill>
                  <a:latin typeface="Calibri" panose="020F0502020204030204"/>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287453" y="2110558"/>
                <a:ext cx="461986"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24914" y="4346359"/>
                <a:ext cx="461986"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0</m:t>
                          </m:r>
                        </m:sup>
                      </m:sSup>
                    </m:oMath>
                  </m:oMathPara>
                </a14:m>
                <a:endParaRPr lang="en-US" sz="1200" dirty="0">
                  <a:solidFill>
                    <a:srgbClr val="1C1C1C"/>
                  </a:solidFill>
                  <a:latin typeface="Calibri" panose="020F0502020204030204"/>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424914" y="4346359"/>
                <a:ext cx="461986" cy="2769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454278" y="4341293"/>
                <a:ext cx="543739"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−1</m:t>
                          </m:r>
                        </m:sup>
                      </m:sSup>
                    </m:oMath>
                  </m:oMathPara>
                </a14:m>
                <a:endParaRPr lang="en-US" sz="1200" dirty="0">
                  <a:solidFill>
                    <a:srgbClr val="1C1C1C"/>
                  </a:solidFill>
                  <a:latin typeface="Calibri" panose="020F0502020204030204"/>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454278" y="4341293"/>
                <a:ext cx="543739" cy="2769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437282" y="4342028"/>
                <a:ext cx="458715"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1</m:t>
                          </m:r>
                        </m:sup>
                      </m:sSup>
                    </m:oMath>
                  </m:oMathPara>
                </a14:m>
                <a:endParaRPr lang="en-US" sz="1200" dirty="0">
                  <a:solidFill>
                    <a:srgbClr val="1C1C1C"/>
                  </a:solidFill>
                  <a:latin typeface="Calibri" panose="020F0502020204030204"/>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437282" y="4342028"/>
                <a:ext cx="458715" cy="27699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401954" y="4346359"/>
                <a:ext cx="461986"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2</m:t>
                          </m:r>
                        </m:sup>
                      </m:sSup>
                    </m:oMath>
                  </m:oMathPara>
                </a14:m>
                <a:endParaRPr lang="en-US" sz="1200" dirty="0">
                  <a:solidFill>
                    <a:srgbClr val="1C1C1C"/>
                  </a:solidFill>
                  <a:latin typeface="Calibri" panose="020F0502020204030204"/>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401954" y="4346359"/>
                <a:ext cx="461986" cy="27699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295832" y="2630541"/>
                <a:ext cx="461986"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3</m:t>
                          </m:r>
                        </m:sup>
                      </m:sSup>
                    </m:oMath>
                  </m:oMathPara>
                </a14:m>
                <a:endParaRPr lang="en-US" sz="1200" dirty="0">
                  <a:solidFill>
                    <a:srgbClr val="1C1C1C"/>
                  </a:solidFill>
                  <a:latin typeface="Calibri" panose="020F0502020204030204"/>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1295832" y="2630541"/>
                <a:ext cx="461986" cy="276999"/>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266956" y="3150448"/>
                <a:ext cx="461986" cy="276999"/>
              </a:xfrm>
              <a:prstGeom prst="rect">
                <a:avLst/>
              </a:prstGeom>
              <a:noFill/>
            </p:spPr>
            <p:txBody>
              <a:bodyPr wrap="none" rtlCol="0">
                <a:spAutoFit/>
              </a:bodyPr>
              <a:lstStyle/>
              <a:p>
                <a:pPr defTabSz="685800"/>
                <a14:m>
                  <m:oMathPara xmlns:m="http://schemas.openxmlformats.org/officeDocument/2006/math">
                    <m:oMathParaPr>
                      <m:jc m:val="centerGroup"/>
                    </m:oMathParaPr>
                    <m:oMath xmlns:m="http://schemas.openxmlformats.org/officeDocument/2006/math">
                      <m:sSup>
                        <m:sSupPr>
                          <m:ctrlPr>
                            <a:rPr lang="en-US" sz="1200" i="1">
                              <a:solidFill>
                                <a:srgbClr val="1C1C1C"/>
                              </a:solidFill>
                              <a:latin typeface="Cambria Math" panose="02040503050406030204" pitchFamily="18" charset="0"/>
                            </a:rPr>
                          </m:ctrlPr>
                        </m:sSupPr>
                        <m:e>
                          <m:r>
                            <a:rPr lang="en-US" sz="1200" i="1">
                              <a:solidFill>
                                <a:srgbClr val="1C1C1C"/>
                              </a:solidFill>
                              <a:latin typeface="Cambria Math" panose="02040503050406030204" pitchFamily="18" charset="0"/>
                            </a:rPr>
                            <m:t>10</m:t>
                          </m:r>
                        </m:e>
                        <m:sup>
                          <m:r>
                            <a:rPr lang="en-US" sz="1200" i="1">
                              <a:solidFill>
                                <a:srgbClr val="1C1C1C"/>
                              </a:solidFill>
                              <a:latin typeface="Cambria Math" panose="02040503050406030204" pitchFamily="18" charset="0"/>
                            </a:rPr>
                            <m:t>2</m:t>
                          </m:r>
                        </m:sup>
                      </m:sSup>
                    </m:oMath>
                  </m:oMathPara>
                </a14:m>
                <a:endParaRPr lang="en-US" sz="1200" dirty="0">
                  <a:solidFill>
                    <a:srgbClr val="1C1C1C"/>
                  </a:solidFill>
                  <a:latin typeface="Calibri" panose="020F0502020204030204"/>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266956" y="3150448"/>
                <a:ext cx="461986" cy="276999"/>
              </a:xfrm>
              <a:prstGeom prst="rect">
                <a:avLst/>
              </a:prstGeom>
              <a:blipFill>
                <a:blip r:embed="rId12"/>
                <a:stretch>
                  <a:fillRect/>
                </a:stretch>
              </a:blipFill>
            </p:spPr>
            <p:txBody>
              <a:bodyPr/>
              <a:lstStyle/>
              <a:p>
                <a:r>
                  <a:rPr lang="en-US">
                    <a:noFill/>
                  </a:rPr>
                  <a:t> </a:t>
                </a:r>
              </a:p>
            </p:txBody>
          </p:sp>
        </mc:Fallback>
      </mc:AlternateContent>
      <p:cxnSp>
        <p:nvCxnSpPr>
          <p:cNvPr id="37" name="Straight Connector 36"/>
          <p:cNvCxnSpPr/>
          <p:nvPr/>
        </p:nvCxnSpPr>
        <p:spPr>
          <a:xfrm flipH="1" flipV="1">
            <a:off x="5139913" y="3711610"/>
            <a:ext cx="325817" cy="341"/>
          </a:xfrm>
          <a:prstGeom prst="line">
            <a:avLst/>
          </a:prstGeom>
          <a:ln w="38100">
            <a:solidFill>
              <a:schemeClr val="accent1"/>
            </a:solidFill>
            <a:prstDash val="sysDash"/>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flipH="1" flipV="1">
            <a:off x="5139913" y="4024526"/>
            <a:ext cx="325817" cy="341"/>
          </a:xfrm>
          <a:prstGeom prst="line">
            <a:avLst/>
          </a:prstGeom>
          <a:ln w="38100">
            <a:solidFill>
              <a:srgbClr val="548235"/>
            </a:solidFill>
            <a:prstDash val="sysDash"/>
          </a:ln>
        </p:spPr>
        <p:style>
          <a:lnRef idx="3">
            <a:schemeClr val="dk1"/>
          </a:lnRef>
          <a:fillRef idx="0">
            <a:schemeClr val="dk1"/>
          </a:fillRef>
          <a:effectRef idx="2">
            <a:schemeClr val="dk1"/>
          </a:effectRef>
          <a:fontRef idx="minor">
            <a:schemeClr val="tx1"/>
          </a:fontRef>
        </p:style>
      </p:cxnSp>
      <p:sp>
        <p:nvSpPr>
          <p:cNvPr id="41" name="TextBox 40"/>
          <p:cNvSpPr txBox="1"/>
          <p:nvPr/>
        </p:nvSpPr>
        <p:spPr>
          <a:xfrm>
            <a:off x="5420775" y="3583462"/>
            <a:ext cx="2055627" cy="854080"/>
          </a:xfrm>
          <a:prstGeom prst="rect">
            <a:avLst/>
          </a:prstGeom>
          <a:noFill/>
        </p:spPr>
        <p:txBody>
          <a:bodyPr wrap="none" rtlCol="0">
            <a:spAutoFit/>
          </a:bodyPr>
          <a:lstStyle/>
          <a:p>
            <a:pPr defTabSz="685800"/>
            <a:r>
              <a:rPr lang="en-US" sz="1650" b="1" dirty="0">
                <a:solidFill>
                  <a:srgbClr val="1C1C1C"/>
                </a:solidFill>
                <a:latin typeface="Garamond" panose="02020404030301010803" pitchFamily="18" charset="0"/>
                <a:ea typeface="Tahoma" panose="020B0604030504040204" pitchFamily="34" charset="0"/>
                <a:cs typeface="Tahoma" panose="020B0604030504040204" pitchFamily="34" charset="0"/>
              </a:rPr>
              <a:t>Vertical Advection</a:t>
            </a:r>
          </a:p>
          <a:p>
            <a:pPr defTabSz="685800"/>
            <a:r>
              <a:rPr lang="en-US" sz="1650" b="1" dirty="0">
                <a:solidFill>
                  <a:srgbClr val="1C1C1C"/>
                </a:solidFill>
                <a:latin typeface="Garamond" panose="02020404030301010803" pitchFamily="18" charset="0"/>
                <a:ea typeface="Tahoma" panose="020B0604030504040204" pitchFamily="34" charset="0"/>
                <a:cs typeface="Tahoma" panose="020B0604030504040204" pitchFamily="34" charset="0"/>
              </a:rPr>
              <a:t>Horizontal Diffusion</a:t>
            </a:r>
          </a:p>
          <a:p>
            <a:pPr defTabSz="685800"/>
            <a:r>
              <a:rPr lang="en-US" sz="1650" b="1" dirty="0" err="1">
                <a:solidFill>
                  <a:srgbClr val="1C1C1C"/>
                </a:solidFill>
                <a:latin typeface="Garamond" panose="02020404030301010803" pitchFamily="18" charset="0"/>
                <a:ea typeface="Tahoma" panose="020B0604030504040204" pitchFamily="34" charset="0"/>
                <a:cs typeface="Tahoma" panose="020B0604030504040204" pitchFamily="34" charset="0"/>
              </a:rPr>
              <a:t>Prealignment</a:t>
            </a:r>
            <a:r>
              <a:rPr lang="en-US" sz="1650" b="1" dirty="0">
                <a:solidFill>
                  <a:srgbClr val="1C1C1C"/>
                </a:solidFill>
                <a:latin typeface="Garamond" panose="02020404030301010803" pitchFamily="18" charset="0"/>
                <a:ea typeface="Tahoma" panose="020B0604030504040204" pitchFamily="34" charset="0"/>
                <a:cs typeface="Tahoma" panose="020B0604030504040204" pitchFamily="34" charset="0"/>
              </a:rPr>
              <a:t> Filter</a:t>
            </a:r>
          </a:p>
        </p:txBody>
      </p:sp>
      <p:cxnSp>
        <p:nvCxnSpPr>
          <p:cNvPr id="17" name="Straight Connector 16"/>
          <p:cNvCxnSpPr/>
          <p:nvPr/>
        </p:nvCxnSpPr>
        <p:spPr>
          <a:xfrm flipV="1">
            <a:off x="1654811" y="2905682"/>
            <a:ext cx="3010826" cy="8676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252043" y="2904845"/>
            <a:ext cx="4348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654812" y="2904845"/>
            <a:ext cx="1607530" cy="465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07903" y="2653144"/>
            <a:ext cx="2970685" cy="276999"/>
          </a:xfrm>
          <a:prstGeom prst="rect">
            <a:avLst/>
          </a:prstGeom>
          <a:noFill/>
        </p:spPr>
        <p:txBody>
          <a:bodyPr wrap="none" rtlCol="0">
            <a:spAutoFit/>
          </a:bodyPr>
          <a:lstStyle/>
          <a:p>
            <a:pPr defTabSz="685800"/>
            <a:r>
              <a:rPr lang="en-US" sz="1200" b="1" dirty="0">
                <a:solidFill>
                  <a:srgbClr val="FF0000"/>
                </a:solidFill>
                <a:latin typeface="Arial" panose="020B0604020202020204" pitchFamily="34" charset="0"/>
                <a:cs typeface="Arial" panose="020B0604020202020204" pitchFamily="34" charset="0"/>
              </a:rPr>
              <a:t>POWER9 socket (486.4 </a:t>
            </a:r>
            <a:r>
              <a:rPr lang="en-US" sz="1200" b="1" dirty="0" err="1">
                <a:solidFill>
                  <a:srgbClr val="FF0000"/>
                </a:solidFill>
                <a:latin typeface="Arial" panose="020B0604020202020204" pitchFamily="34" charset="0"/>
                <a:cs typeface="Arial" panose="020B0604020202020204" pitchFamily="34" charset="0"/>
              </a:rPr>
              <a:t>Gflops</a:t>
            </a:r>
            <a:r>
              <a:rPr lang="en-US" sz="1200" b="1" dirty="0">
                <a:solidFill>
                  <a:srgbClr val="FF0000"/>
                </a:solidFill>
                <a:latin typeface="Arial" panose="020B0604020202020204" pitchFamily="34" charset="0"/>
                <a:cs typeface="Arial" panose="020B0604020202020204" pitchFamily="34" charset="0"/>
              </a:rPr>
              <a:t>/socket)</a:t>
            </a:r>
          </a:p>
        </p:txBody>
      </p:sp>
      <p:cxnSp>
        <p:nvCxnSpPr>
          <p:cNvPr id="21" name="Straight Arrow Connector 20"/>
          <p:cNvCxnSpPr/>
          <p:nvPr/>
        </p:nvCxnSpPr>
        <p:spPr>
          <a:xfrm>
            <a:off x="3682850" y="2904845"/>
            <a:ext cx="0" cy="480270"/>
          </a:xfrm>
          <a:prstGeom prst="straightConnector1">
            <a:avLst/>
          </a:prstGeom>
          <a:ln w="57150" cmpd="sng">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69184" y="3592391"/>
            <a:ext cx="949299" cy="415498"/>
          </a:xfrm>
          <a:prstGeom prst="rect">
            <a:avLst/>
          </a:prstGeom>
          <a:noFill/>
        </p:spPr>
        <p:txBody>
          <a:bodyPr wrap="none" rtlCol="0">
            <a:spAutoFit/>
          </a:bodyPr>
          <a:lstStyle/>
          <a:p>
            <a:pPr algn="r" defTabSz="685800"/>
            <a:r>
              <a:rPr lang="en-US" sz="1050" b="1" dirty="0">
                <a:solidFill>
                  <a:srgbClr val="0070C0"/>
                </a:solidFill>
                <a:latin typeface="Arial" panose="020B0604020202020204" pitchFamily="34" charset="0"/>
                <a:cs typeface="Arial" panose="020B0604020202020204" pitchFamily="34" charset="0"/>
              </a:rPr>
              <a:t>29.1 </a:t>
            </a:r>
            <a:r>
              <a:rPr lang="en-US" sz="1050" b="1" dirty="0" err="1">
                <a:solidFill>
                  <a:srgbClr val="0070C0"/>
                </a:solidFill>
                <a:latin typeface="Arial" panose="020B0604020202020204" pitchFamily="34" charset="0"/>
                <a:cs typeface="Arial" panose="020B0604020202020204" pitchFamily="34" charset="0"/>
              </a:rPr>
              <a:t>Gflops</a:t>
            </a:r>
            <a:endParaRPr lang="en-US" sz="1050" b="1" dirty="0">
              <a:solidFill>
                <a:srgbClr val="0070C0"/>
              </a:solidFill>
              <a:latin typeface="Arial" panose="020B0604020202020204" pitchFamily="34" charset="0"/>
              <a:cs typeface="Arial" panose="020B0604020202020204" pitchFamily="34" charset="0"/>
            </a:endParaRPr>
          </a:p>
          <a:p>
            <a:pPr algn="r" defTabSz="685800"/>
            <a:r>
              <a:rPr lang="en-US" sz="1050" b="1" dirty="0">
                <a:solidFill>
                  <a:srgbClr val="0070C0"/>
                </a:solidFill>
                <a:latin typeface="Arial" panose="020B0604020202020204" pitchFamily="34" charset="0"/>
                <a:cs typeface="Arial" panose="020B0604020202020204" pitchFamily="34" charset="0"/>
              </a:rPr>
              <a:t>(64 threads)</a:t>
            </a:r>
          </a:p>
        </p:txBody>
      </p:sp>
      <p:sp>
        <p:nvSpPr>
          <p:cNvPr id="30" name="TextBox 29"/>
          <p:cNvSpPr txBox="1"/>
          <p:nvPr/>
        </p:nvSpPr>
        <p:spPr>
          <a:xfrm>
            <a:off x="3573490" y="3385114"/>
            <a:ext cx="1043684" cy="415498"/>
          </a:xfrm>
          <a:prstGeom prst="rect">
            <a:avLst/>
          </a:prstGeom>
          <a:noFill/>
        </p:spPr>
        <p:txBody>
          <a:bodyPr wrap="square" rtlCol="0">
            <a:spAutoFit/>
          </a:bodyPr>
          <a:lstStyle/>
          <a:p>
            <a:pPr defTabSz="685800"/>
            <a:r>
              <a:rPr lang="en-US" sz="1050" b="1" dirty="0">
                <a:solidFill>
                  <a:srgbClr val="548235"/>
                </a:solidFill>
                <a:latin typeface="Arial" panose="020B0604020202020204" pitchFamily="34" charset="0"/>
                <a:cs typeface="Arial" panose="020B0604020202020204" pitchFamily="34" charset="0"/>
              </a:rPr>
              <a:t>58.5 </a:t>
            </a:r>
            <a:r>
              <a:rPr lang="en-US" sz="1050" b="1" dirty="0" err="1">
                <a:solidFill>
                  <a:srgbClr val="548235"/>
                </a:solidFill>
                <a:latin typeface="Arial" panose="020B0604020202020204" pitchFamily="34" charset="0"/>
                <a:cs typeface="Arial" panose="020B0604020202020204" pitchFamily="34" charset="0"/>
              </a:rPr>
              <a:t>Gflops</a:t>
            </a:r>
            <a:endParaRPr lang="en-US" sz="1050" b="1" dirty="0">
              <a:solidFill>
                <a:srgbClr val="548235"/>
              </a:solidFill>
              <a:latin typeface="Arial" panose="020B0604020202020204" pitchFamily="34" charset="0"/>
              <a:cs typeface="Arial" panose="020B0604020202020204" pitchFamily="34" charset="0"/>
            </a:endParaRPr>
          </a:p>
          <a:p>
            <a:pPr defTabSz="685800"/>
            <a:r>
              <a:rPr lang="en-US" sz="1050" b="1" dirty="0">
                <a:solidFill>
                  <a:srgbClr val="548235"/>
                </a:solidFill>
                <a:latin typeface="Arial" panose="020B0604020202020204" pitchFamily="34" charset="0"/>
                <a:cs typeface="Arial" panose="020B0604020202020204" pitchFamily="34" charset="0"/>
              </a:rPr>
              <a:t>(64 threads)</a:t>
            </a:r>
          </a:p>
        </p:txBody>
      </p:sp>
      <p:cxnSp>
        <p:nvCxnSpPr>
          <p:cNvPr id="46" name="Straight Connector 45"/>
          <p:cNvCxnSpPr/>
          <p:nvPr/>
        </p:nvCxnSpPr>
        <p:spPr>
          <a:xfrm>
            <a:off x="3247027" y="2192263"/>
            <a:ext cx="0" cy="2178678"/>
          </a:xfrm>
          <a:prstGeom prst="line">
            <a:avLst/>
          </a:prstGeom>
          <a:ln w="38100">
            <a:solidFill>
              <a:srgbClr val="0070C0"/>
            </a:solidFill>
            <a:prstDash val="sysDash"/>
          </a:ln>
        </p:spPr>
        <p:style>
          <a:lnRef idx="3">
            <a:schemeClr val="dk1"/>
          </a:lnRef>
          <a:fillRef idx="0">
            <a:schemeClr val="dk1"/>
          </a:fillRef>
          <a:effectRef idx="2">
            <a:schemeClr val="dk1"/>
          </a:effectRef>
          <a:fontRef idx="minor">
            <a:schemeClr val="tx1"/>
          </a:fontRef>
        </p:style>
      </p:cxnSp>
      <p:sp>
        <p:nvSpPr>
          <p:cNvPr id="19" name="Oval 18"/>
          <p:cNvSpPr/>
          <p:nvPr/>
        </p:nvSpPr>
        <p:spPr>
          <a:xfrm>
            <a:off x="3183287" y="3523963"/>
            <a:ext cx="132105" cy="130999"/>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548235"/>
              </a:solidFill>
              <a:latin typeface="Calibri" panose="020F0502020204030204"/>
            </a:endParaRPr>
          </a:p>
        </p:txBody>
      </p:sp>
      <p:cxnSp>
        <p:nvCxnSpPr>
          <p:cNvPr id="44" name="Straight Connector 43">
            <a:extLst>
              <a:ext uri="{FF2B5EF4-FFF2-40B4-BE49-F238E27FC236}">
                <a16:creationId xmlns:a16="http://schemas.microsoft.com/office/drawing/2014/main" id="{53B1157C-C31D-3542-9459-6683FC3CA876}"/>
              </a:ext>
            </a:extLst>
          </p:cNvPr>
          <p:cNvCxnSpPr/>
          <p:nvPr/>
        </p:nvCxnSpPr>
        <p:spPr>
          <a:xfrm>
            <a:off x="2506425" y="2213072"/>
            <a:ext cx="0" cy="2178678"/>
          </a:xfrm>
          <a:prstGeom prst="line">
            <a:avLst/>
          </a:prstGeom>
          <a:ln w="38100">
            <a:solidFill>
              <a:srgbClr val="BF9000"/>
            </a:solidFill>
            <a:prstDash val="sysDash"/>
          </a:ln>
        </p:spPr>
        <p:style>
          <a:lnRef idx="3">
            <a:schemeClr val="dk1"/>
          </a:lnRef>
          <a:fillRef idx="0">
            <a:schemeClr val="dk1"/>
          </a:fillRef>
          <a:effectRef idx="2">
            <a:schemeClr val="dk1"/>
          </a:effectRef>
          <a:fontRef idx="minor">
            <a:schemeClr val="tx1"/>
          </a:fontRef>
        </p:style>
      </p:cxnSp>
      <p:sp>
        <p:nvSpPr>
          <p:cNvPr id="47" name="Oval 46">
            <a:extLst>
              <a:ext uri="{FF2B5EF4-FFF2-40B4-BE49-F238E27FC236}">
                <a16:creationId xmlns:a16="http://schemas.microsoft.com/office/drawing/2014/main" id="{928718E6-220A-1B40-9BD3-BF7990E65548}"/>
              </a:ext>
            </a:extLst>
          </p:cNvPr>
          <p:cNvSpPr/>
          <p:nvPr/>
        </p:nvSpPr>
        <p:spPr>
          <a:xfrm>
            <a:off x="2439641" y="4032465"/>
            <a:ext cx="132105" cy="130999"/>
          </a:xfrm>
          <a:prstGeom prst="ellipse">
            <a:avLst/>
          </a:prstGeom>
          <a:solidFill>
            <a:srgbClr val="BF9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BF9000"/>
              </a:solidFill>
              <a:latin typeface="Calibri" panose="020F0502020204030204"/>
            </a:endParaRPr>
          </a:p>
        </p:txBody>
      </p:sp>
      <p:sp>
        <p:nvSpPr>
          <p:cNvPr id="48" name="TextBox 47">
            <a:extLst>
              <a:ext uri="{FF2B5EF4-FFF2-40B4-BE49-F238E27FC236}">
                <a16:creationId xmlns:a16="http://schemas.microsoft.com/office/drawing/2014/main" id="{0E94E206-9A4A-A747-B039-5374320C5D62}"/>
              </a:ext>
            </a:extLst>
          </p:cNvPr>
          <p:cNvSpPr txBox="1"/>
          <p:nvPr/>
        </p:nvSpPr>
        <p:spPr>
          <a:xfrm>
            <a:off x="1530264" y="3765619"/>
            <a:ext cx="949299" cy="415498"/>
          </a:xfrm>
          <a:prstGeom prst="rect">
            <a:avLst/>
          </a:prstGeom>
          <a:noFill/>
        </p:spPr>
        <p:txBody>
          <a:bodyPr wrap="none" rtlCol="0">
            <a:spAutoFit/>
          </a:bodyPr>
          <a:lstStyle/>
          <a:p>
            <a:pPr algn="r" defTabSz="685800"/>
            <a:r>
              <a:rPr lang="en-US" sz="1050" b="1" dirty="0">
                <a:solidFill>
                  <a:srgbClr val="BF9000"/>
                </a:solidFill>
                <a:latin typeface="Arial" panose="020B0604020202020204" pitchFamily="34" charset="0"/>
                <a:cs typeface="Arial" panose="020B0604020202020204" pitchFamily="34" charset="0"/>
              </a:rPr>
              <a:t>0.28 </a:t>
            </a:r>
            <a:r>
              <a:rPr lang="en-US" sz="1050" b="1" dirty="0" err="1">
                <a:solidFill>
                  <a:srgbClr val="BF9000"/>
                </a:solidFill>
                <a:latin typeface="Arial" panose="020B0604020202020204" pitchFamily="34" charset="0"/>
                <a:cs typeface="Arial" panose="020B0604020202020204" pitchFamily="34" charset="0"/>
              </a:rPr>
              <a:t>Gops</a:t>
            </a:r>
            <a:endParaRPr lang="en-US" sz="1050" b="1" dirty="0">
              <a:solidFill>
                <a:srgbClr val="BF9000"/>
              </a:solidFill>
              <a:latin typeface="Arial" panose="020B0604020202020204" pitchFamily="34" charset="0"/>
              <a:cs typeface="Arial" panose="020B0604020202020204" pitchFamily="34" charset="0"/>
            </a:endParaRPr>
          </a:p>
          <a:p>
            <a:pPr algn="r" defTabSz="685800"/>
            <a:r>
              <a:rPr lang="en-US" sz="1050" b="1" dirty="0">
                <a:solidFill>
                  <a:srgbClr val="BF9000"/>
                </a:solidFill>
                <a:latin typeface="Arial" panose="020B0604020202020204" pitchFamily="34" charset="0"/>
                <a:cs typeface="Arial" panose="020B0604020202020204" pitchFamily="34" charset="0"/>
              </a:rPr>
              <a:t>(64 threads)</a:t>
            </a:r>
          </a:p>
        </p:txBody>
      </p:sp>
      <p:cxnSp>
        <p:nvCxnSpPr>
          <p:cNvPr id="49" name="Straight Connector 48">
            <a:extLst>
              <a:ext uri="{FF2B5EF4-FFF2-40B4-BE49-F238E27FC236}">
                <a16:creationId xmlns:a16="http://schemas.microsoft.com/office/drawing/2014/main" id="{7BA9A869-2BC8-2242-9661-28274C59C4D5}"/>
              </a:ext>
            </a:extLst>
          </p:cNvPr>
          <p:cNvCxnSpPr/>
          <p:nvPr/>
        </p:nvCxnSpPr>
        <p:spPr>
          <a:xfrm flipH="1" flipV="1">
            <a:off x="5139913" y="4251115"/>
            <a:ext cx="325817" cy="341"/>
          </a:xfrm>
          <a:prstGeom prst="line">
            <a:avLst/>
          </a:prstGeom>
          <a:ln w="38100">
            <a:solidFill>
              <a:srgbClr val="BF9000"/>
            </a:solidFill>
            <a:prstDash val="sysDash"/>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8B5774A3-874E-41E0-9AD6-3C30F3228F4A}"/>
              </a:ext>
            </a:extLst>
          </p:cNvPr>
          <p:cNvSpPr>
            <a:spLocks noGrp="1"/>
          </p:cNvSpPr>
          <p:nvPr>
            <p:ph type="title"/>
          </p:nvPr>
        </p:nvSpPr>
        <p:spPr>
          <a:xfrm>
            <a:off x="31472" y="962428"/>
            <a:ext cx="8483879" cy="727113"/>
          </a:xfrm>
        </p:spPr>
        <p:txBody>
          <a:bodyPr>
            <a:normAutofit/>
          </a:bodyPr>
          <a:lstStyle/>
          <a:p>
            <a:r>
              <a:rPr lang="en-US" sz="3600" dirty="0"/>
              <a:t>Motivation and Goal</a:t>
            </a:r>
          </a:p>
        </p:txBody>
      </p:sp>
      <p:sp>
        <p:nvSpPr>
          <p:cNvPr id="80" name="Content Placeholder 2"/>
          <p:cNvSpPr txBox="1">
            <a:spLocks/>
          </p:cNvSpPr>
          <p:nvPr/>
        </p:nvSpPr>
        <p:spPr>
          <a:xfrm>
            <a:off x="0" y="4651812"/>
            <a:ext cx="8826778" cy="245436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00000"/>
              </a:lnSpc>
              <a:spcBef>
                <a:spcPts val="3150"/>
              </a:spcBef>
              <a:buNone/>
            </a:pPr>
            <a:r>
              <a:rPr lang="en-US" sz="1800" b="1" dirty="0">
                <a:solidFill>
                  <a:srgbClr val="0070C0"/>
                </a:solidFill>
              </a:rPr>
              <a:t>Goal:</a:t>
            </a:r>
          </a:p>
          <a:p>
            <a:pPr marL="172800" indent="-171450" algn="just" defTabSz="685800">
              <a:lnSpc>
                <a:spcPct val="100000"/>
              </a:lnSpc>
              <a:spcBef>
                <a:spcPts val="900"/>
              </a:spcBef>
            </a:pPr>
            <a:r>
              <a:rPr lang="en-US" sz="1500" b="1" dirty="0">
                <a:solidFill>
                  <a:srgbClr val="0070C0"/>
                </a:solidFill>
              </a:rPr>
              <a:t>Mitigate</a:t>
            </a:r>
            <a:r>
              <a:rPr lang="en-US" sz="1500" dirty="0">
                <a:solidFill>
                  <a:srgbClr val="0070C0"/>
                </a:solidFill>
              </a:rPr>
              <a:t> </a:t>
            </a:r>
            <a:r>
              <a:rPr lang="en-US" sz="1500" dirty="0">
                <a:solidFill>
                  <a:srgbClr val="1C1C1C"/>
                </a:solidFill>
              </a:rPr>
              <a:t>the </a:t>
            </a:r>
            <a:r>
              <a:rPr lang="en-US" sz="1500" b="1" dirty="0">
                <a:solidFill>
                  <a:srgbClr val="0070C0"/>
                </a:solidFill>
              </a:rPr>
              <a:t>performance bottleneck </a:t>
            </a:r>
            <a:r>
              <a:rPr lang="en-US" sz="1500" dirty="0">
                <a:solidFill>
                  <a:srgbClr val="1C1C1C"/>
                </a:solidFill>
              </a:rPr>
              <a:t>of modern data-intensive applications in an </a:t>
            </a:r>
            <a:r>
              <a:rPr lang="en-US" sz="1500" b="1" dirty="0">
                <a:solidFill>
                  <a:srgbClr val="0070C0"/>
                </a:solidFill>
              </a:rPr>
              <a:t>energy-efficient way</a:t>
            </a:r>
          </a:p>
        </p:txBody>
      </p:sp>
      <p:sp>
        <p:nvSpPr>
          <p:cNvPr id="4" name="Rectangle 3">
            <a:extLst>
              <a:ext uri="{FF2B5EF4-FFF2-40B4-BE49-F238E27FC236}">
                <a16:creationId xmlns:a16="http://schemas.microsoft.com/office/drawing/2014/main" id="{B4706C62-5B95-3A49-993D-BFB9CB39939C}"/>
              </a:ext>
            </a:extLst>
          </p:cNvPr>
          <p:cNvSpPr/>
          <p:nvPr/>
        </p:nvSpPr>
        <p:spPr>
          <a:xfrm>
            <a:off x="31472" y="1756388"/>
            <a:ext cx="9112528" cy="339580"/>
          </a:xfrm>
          <a:prstGeom prst="rect">
            <a:avLst/>
          </a:prstGeom>
        </p:spPr>
        <p:txBody>
          <a:bodyPr wrap="square">
            <a:spAutoFit/>
          </a:bodyPr>
          <a:lstStyle/>
          <a:p>
            <a:pPr algn="just" defTabSz="685800">
              <a:lnSpc>
                <a:spcPct val="120000"/>
              </a:lnSpc>
              <a:spcBef>
                <a:spcPts val="1350"/>
              </a:spcBef>
            </a:pPr>
            <a:r>
              <a:rPr lang="en-US" sz="1500" b="1" dirty="0">
                <a:solidFill>
                  <a:srgbClr val="9E0000"/>
                </a:solidFill>
                <a:latin typeface="Tahoma" panose="020B0604030504040204" pitchFamily="34" charset="0"/>
                <a:ea typeface="Tahoma" panose="020B0604030504040204" pitchFamily="34" charset="0"/>
                <a:cs typeface="Tahoma" panose="020B0604030504040204" pitchFamily="34" charset="0"/>
              </a:rPr>
              <a:t>Memory bound </a:t>
            </a:r>
            <a:r>
              <a:rPr lang="en-US" sz="1500" dirty="0">
                <a:solidFill>
                  <a:srgbClr val="9E0000"/>
                </a:solidFill>
                <a:latin typeface="Tahoma" panose="020B0604030504040204" pitchFamily="34" charset="0"/>
                <a:ea typeface="Tahoma" panose="020B0604030504040204" pitchFamily="34" charset="0"/>
                <a:cs typeface="Tahoma" panose="020B0604030504040204" pitchFamily="34" charset="0"/>
              </a:rPr>
              <a:t>with </a:t>
            </a:r>
            <a:r>
              <a:rPr lang="en-US" sz="1500" b="1" dirty="0">
                <a:solidFill>
                  <a:srgbClr val="9E0000"/>
                </a:solidFill>
                <a:latin typeface="Tahoma" panose="020B0604030504040204" pitchFamily="34" charset="0"/>
                <a:ea typeface="Tahoma" panose="020B0604030504040204" pitchFamily="34" charset="0"/>
                <a:cs typeface="Tahoma" panose="020B0604030504040204" pitchFamily="34" charset="0"/>
              </a:rPr>
              <a:t>limited performance </a:t>
            </a:r>
            <a:r>
              <a:rPr lang="en-US" sz="1500" dirty="0">
                <a:solidFill>
                  <a:srgbClr val="9E0000"/>
                </a:solidFill>
                <a:latin typeface="Tahoma" panose="020B0604030504040204" pitchFamily="34" charset="0"/>
                <a:ea typeface="Tahoma" panose="020B0604030504040204" pitchFamily="34" charset="0"/>
                <a:cs typeface="Tahoma" panose="020B0604030504040204" pitchFamily="34" charset="0"/>
              </a:rPr>
              <a:t>and </a:t>
            </a:r>
            <a:r>
              <a:rPr lang="en-US" sz="1500" b="1" dirty="0">
                <a:solidFill>
                  <a:srgbClr val="9E0000"/>
                </a:solidFill>
                <a:latin typeface="Tahoma" panose="020B0604030504040204" pitchFamily="34" charset="0"/>
                <a:ea typeface="Tahoma" panose="020B0604030504040204" pitchFamily="34" charset="0"/>
                <a:cs typeface="Tahoma" panose="020B0604030504040204" pitchFamily="34" charset="0"/>
              </a:rPr>
              <a:t>high energy consumption </a:t>
            </a:r>
            <a:r>
              <a:rPr lang="en-US" sz="1500" dirty="0">
                <a:solidFill>
                  <a:srgbClr val="9E0000"/>
                </a:solidFill>
                <a:latin typeface="Tahoma" panose="020B0604030504040204" pitchFamily="34" charset="0"/>
                <a:ea typeface="Tahoma" panose="020B0604030504040204" pitchFamily="34" charset="0"/>
                <a:cs typeface="Tahoma" panose="020B0604030504040204" pitchFamily="34" charset="0"/>
              </a:rPr>
              <a:t>on </a:t>
            </a:r>
            <a:r>
              <a:rPr lang="en-US" sz="1500" b="1" dirty="0">
                <a:solidFill>
                  <a:srgbClr val="9E0000"/>
                </a:solidFill>
                <a:latin typeface="Tahoma" panose="020B0604030504040204" pitchFamily="34" charset="0"/>
                <a:ea typeface="Tahoma" panose="020B0604030504040204" pitchFamily="34" charset="0"/>
                <a:cs typeface="Tahoma" panose="020B0604030504040204" pitchFamily="34" charset="0"/>
              </a:rPr>
              <a:t>IBM POWER9 CPU</a:t>
            </a:r>
            <a:endParaRPr lang="en-US" sz="1500" dirty="0">
              <a:solidFill>
                <a:srgbClr val="9E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6E3005FD-2D4D-CD4E-A25B-35925AFD0958}"/>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190</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183116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animBg="1"/>
      <p:bldP spid="41" grpId="0"/>
      <p:bldP spid="7" grpId="0"/>
      <p:bldP spid="32" grpId="0"/>
      <p:bldP spid="30" grpId="0"/>
      <p:bldP spid="19" grpId="0" animBg="1"/>
      <p:bldP spid="47" grpId="0" animBg="1"/>
      <p:bldP spid="48" grpId="0"/>
      <p:bldP spid="80" grpId="0"/>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M IT Infrastructure Blog"/>
          <p:cNvPicPr>
            <a:picLocks noChangeAspect="1" noChangeArrowheads="1"/>
          </p:cNvPicPr>
          <p:nvPr/>
        </p:nvPicPr>
        <p:blipFill rotWithShape="1">
          <a:blip r:embed="rId3">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pha-data.com/dcp/otherimages/adm-pcie-9h7_001_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20016"/>
          <a:stretch/>
        </p:blipFill>
        <p:spPr bwMode="auto">
          <a:xfrm>
            <a:off x="4923586" y="1828162"/>
            <a:ext cx="3398581" cy="1813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noAutofit/>
          </a:bodyPr>
          <a:lstStyle/>
          <a:p>
            <a:r>
              <a:rPr lang="en-CH" sz="3600" dirty="0"/>
              <a:t>Near-Memory Acceleration</a:t>
            </a:r>
            <a:endParaRPr lang="en-US" sz="3600" dirty="0"/>
          </a:p>
        </p:txBody>
      </p:sp>
      <p:sp>
        <p:nvSpPr>
          <p:cNvPr id="4" name="Rectangle 3">
            <a:extLst>
              <a:ext uri="{FF2B5EF4-FFF2-40B4-BE49-F238E27FC236}">
                <a16:creationId xmlns:a16="http://schemas.microsoft.com/office/drawing/2014/main" id="{046A7CE0-CA50-4E29-ACDC-6F6FF42444B3}"/>
              </a:ext>
            </a:extLst>
          </p:cNvPr>
          <p:cNvSpPr/>
          <p:nvPr/>
        </p:nvSpPr>
        <p:spPr>
          <a:xfrm>
            <a:off x="802723" y="3387546"/>
            <a:ext cx="3137693" cy="461665"/>
          </a:xfrm>
          <a:prstGeom prst="rect">
            <a:avLst/>
          </a:prstGeom>
        </p:spPr>
        <p:txBody>
          <a:bodyPr wrap="square">
            <a:spAutoFit/>
          </a:bodyPr>
          <a:lstStyle/>
          <a:p>
            <a:pPr defTabSz="685800"/>
            <a:r>
              <a:rPr lang="en-US" sz="2400" b="1" dirty="0">
                <a:solidFill>
                  <a:srgbClr val="264478"/>
                </a:solidFill>
                <a:latin typeface="Garamond" panose="02020404030301010803" pitchFamily="18" charset="0"/>
              </a:rPr>
              <a:t>IBM POWER9 CPU</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4992330" y="3389364"/>
            <a:ext cx="3630736" cy="461665"/>
          </a:xfrm>
          <a:prstGeom prst="rect">
            <a:avLst/>
          </a:prstGeom>
        </p:spPr>
        <p:txBody>
          <a:bodyPr wrap="square">
            <a:spAutoFit/>
          </a:bodyPr>
          <a:lstStyle/>
          <a:p>
            <a:pPr defTabSz="685800"/>
            <a:r>
              <a:rPr lang="en-US" sz="2400" b="1" dirty="0">
                <a:solidFill>
                  <a:srgbClr val="264478"/>
                </a:solidFill>
                <a:latin typeface="Garamond" panose="02020404030301010803" pitchFamily="18" charset="0"/>
              </a:rPr>
              <a:t>HBM-based FPGA board 	</a:t>
            </a:r>
            <a:endParaRPr lang="en-US" sz="135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solidFill>
            <a:schemeClr val="bg2">
              <a:lumMod val="50000"/>
            </a:schemeClr>
          </a:solidFill>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defTabSz="685800"/>
            <a:r>
              <a:rPr lang="en-US" sz="2100" b="1" i="1" dirty="0">
                <a:solidFill>
                  <a:srgbClr val="FFFFFF"/>
                </a:solidFill>
                <a:latin typeface="Calibri" panose="020F0502020204030204"/>
              </a:rPr>
              <a:t>OCAPI</a:t>
            </a:r>
            <a:endParaRPr lang="en-US" sz="1500" b="1" i="1" dirty="0">
              <a:solidFill>
                <a:srgbClr val="FFFFFF"/>
              </a:solidFill>
              <a:latin typeface="Calibri" panose="020F0502020204030204"/>
            </a:endParaRPr>
          </a:p>
        </p:txBody>
      </p:sp>
      <p:sp>
        <p:nvSpPr>
          <p:cNvPr id="7" name="TextBox 6"/>
          <p:cNvSpPr txBox="1"/>
          <p:nvPr/>
        </p:nvSpPr>
        <p:spPr>
          <a:xfrm>
            <a:off x="6978912" y="3081832"/>
            <a:ext cx="1560042" cy="300082"/>
          </a:xfrm>
          <a:prstGeom prst="rect">
            <a:avLst/>
          </a:prstGeom>
          <a:noFill/>
        </p:spPr>
        <p:txBody>
          <a:bodyPr wrap="none" rtlCol="0">
            <a:spAutoFit/>
          </a:bodyPr>
          <a:lstStyle/>
          <a:p>
            <a:pPr defTabSz="685800"/>
            <a:r>
              <a:rPr lang="en-US" sz="1350" b="1" dirty="0">
                <a:solidFill>
                  <a:srgbClr val="1C1C1C"/>
                </a:solidFill>
                <a:latin typeface="Garamond" panose="02020404030301010803" pitchFamily="18" charset="0"/>
              </a:rPr>
              <a:t>Source: </a:t>
            </a:r>
            <a:r>
              <a:rPr lang="en-US" sz="1350" b="1" dirty="0" err="1">
                <a:solidFill>
                  <a:srgbClr val="1C1C1C"/>
                </a:solidFill>
                <a:latin typeface="Garamond" panose="02020404030301010803" pitchFamily="18" charset="0"/>
              </a:rPr>
              <a:t>AlphaData</a:t>
            </a:r>
            <a:endParaRPr lang="en-US" sz="1350" b="1" dirty="0">
              <a:solidFill>
                <a:srgbClr val="1C1C1C"/>
              </a:solidFill>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pPr defTabSz="685800"/>
            <a:r>
              <a:rPr lang="en-US" sz="1350" b="1" dirty="0">
                <a:solidFill>
                  <a:srgbClr val="1C1C1C"/>
                </a:solidFill>
                <a:latin typeface="Garamond" panose="02020404030301010803" pitchFamily="18" charset="0"/>
              </a:rPr>
              <a:t>Source: IBM</a:t>
            </a:r>
          </a:p>
        </p:txBody>
      </p:sp>
      <p:sp>
        <p:nvSpPr>
          <p:cNvPr id="14" name="Rectangle 13">
            <a:extLst>
              <a:ext uri="{FF2B5EF4-FFF2-40B4-BE49-F238E27FC236}">
                <a16:creationId xmlns:a16="http://schemas.microsoft.com/office/drawing/2014/main" id="{0A6BA7AB-B09E-4C11-BA93-BC8ADAFA3CDC}"/>
              </a:ext>
            </a:extLst>
          </p:cNvPr>
          <p:cNvSpPr/>
          <p:nvPr/>
        </p:nvSpPr>
        <p:spPr>
          <a:xfrm>
            <a:off x="1" y="4343400"/>
            <a:ext cx="9143261" cy="980390"/>
          </a:xfrm>
          <a:prstGeom prst="rect">
            <a:avLst/>
          </a:prstGeom>
          <a:solidFill>
            <a:srgbClr val="EDEFF3"/>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r>
              <a:rPr lang="en-US" sz="2700" b="1" dirty="0">
                <a:solidFill>
                  <a:srgbClr val="00359E"/>
                </a:solidFill>
                <a:latin typeface="Tahoma" panose="020B0604030504040204" pitchFamily="34" charset="0"/>
                <a:ea typeface="Tahoma" panose="020B0604030504040204" pitchFamily="34" charset="0"/>
                <a:cs typeface="Tahoma" panose="020B0604030504040204" pitchFamily="34" charset="0"/>
              </a:rPr>
              <a:t>Near-HBM FPGA-based accelerator</a:t>
            </a:r>
          </a:p>
        </p:txBody>
      </p:sp>
      <p:sp>
        <p:nvSpPr>
          <p:cNvPr id="5" name="Slide Number Placeholder 4">
            <a:extLst>
              <a:ext uri="{FF2B5EF4-FFF2-40B4-BE49-F238E27FC236}">
                <a16:creationId xmlns:a16="http://schemas.microsoft.com/office/drawing/2014/main" id="{8ADAB484-6E5C-A549-A193-B92DC811278A}"/>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191</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19958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96436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sz="3600" dirty="0"/>
              <a:t>Key Results of Near-Memory Acceleration</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426497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94324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185726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1350">
              <a:solidFill>
                <a:srgbClr val="FFFFFF"/>
              </a:solidFill>
              <a:latin typeface="Calibri" panose="020F0502020204030204"/>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235108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E09F968-5788-B144-9650-1D84C96C7D98}"/>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192</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299265678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96436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sz="3600" dirty="0"/>
              <a:t>Key Results of Near-Memory Acceleration</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426497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94324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185726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1350">
              <a:solidFill>
                <a:srgbClr val="FFFFFF"/>
              </a:solidFill>
              <a:latin typeface="Calibri" panose="020F0502020204030204"/>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235108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66ED59E-5A86-8D4D-A819-1AB7A44BAC92}"/>
              </a:ext>
            </a:extLst>
          </p:cNvPr>
          <p:cNvSpPr/>
          <p:nvPr/>
        </p:nvSpPr>
        <p:spPr>
          <a:xfrm>
            <a:off x="0" y="2479298"/>
            <a:ext cx="9144000" cy="1061829"/>
          </a:xfrm>
          <a:prstGeom prst="rect">
            <a:avLst/>
          </a:prstGeom>
          <a:solidFill>
            <a:schemeClr val="accent1">
              <a:lumMod val="10000"/>
              <a:lumOff val="90000"/>
            </a:schemeClr>
          </a:solidFill>
        </p:spPr>
        <p:txBody>
          <a:bodyPr wrap="square">
            <a:spAutoFit/>
          </a:bodyPr>
          <a:lstStyle/>
          <a:p>
            <a:pPr algn="ctr" defTabSz="685800"/>
            <a:r>
              <a:rPr lang="en-US" sz="2100" b="1" dirty="0">
                <a:solidFill>
                  <a:srgbClr val="0000FF"/>
                </a:solidFill>
                <a:latin typeface="Tahoma" panose="020B0604030504040204" pitchFamily="34" charset="0"/>
                <a:ea typeface="Tahoma" panose="020B0604030504040204" pitchFamily="34" charset="0"/>
                <a:cs typeface="Tahoma" panose="020B0604030504040204" pitchFamily="34" charset="0"/>
              </a:rPr>
              <a:t>Near-memory</a:t>
            </a:r>
            <a:r>
              <a:rPr lang="en-US" sz="21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100" b="1" dirty="0">
                <a:solidFill>
                  <a:srgbClr val="0000FF"/>
                </a:solidFill>
                <a:latin typeface="Tahoma" panose="020B0604030504040204" pitchFamily="34" charset="0"/>
                <a:ea typeface="Tahoma" panose="020B0604030504040204" pitchFamily="34" charset="0"/>
                <a:cs typeface="Tahoma" panose="020B0604030504040204" pitchFamily="34" charset="0"/>
              </a:rPr>
              <a:t>acceleration</a:t>
            </a:r>
            <a:r>
              <a:rPr lang="en-US" sz="21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rPr>
              <a:t>improves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performance</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rPr>
              <a:t> and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energy efficiency </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rPr>
              <a:t>by 5-27× and 12-133×, respectively,                       over a 16-core  (64 hardware threads) IBM POWER9 CPU</a:t>
            </a:r>
          </a:p>
        </p:txBody>
      </p:sp>
      <p:sp>
        <p:nvSpPr>
          <p:cNvPr id="5" name="Slide Number Placeholder 4">
            <a:extLst>
              <a:ext uri="{FF2B5EF4-FFF2-40B4-BE49-F238E27FC236}">
                <a16:creationId xmlns:a16="http://schemas.microsoft.com/office/drawing/2014/main" id="{36FA7BDC-8C7A-904C-8ECB-687646B749AB}"/>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193</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39192035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96436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sz="3600" dirty="0"/>
              <a:t>Key Results of Near-Memory Acceleration</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426497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94324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185726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1350">
              <a:solidFill>
                <a:srgbClr val="FFFFFF"/>
              </a:solidFill>
              <a:latin typeface="Calibri" panose="020F0502020204030204"/>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235108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A011098-D35F-2B41-8DAC-895AD9FCC935}"/>
              </a:ext>
            </a:extLst>
          </p:cNvPr>
          <p:cNvSpPr/>
          <p:nvPr/>
        </p:nvSpPr>
        <p:spPr>
          <a:xfrm>
            <a:off x="0" y="4418173"/>
            <a:ext cx="9144000" cy="738664"/>
          </a:xfrm>
          <a:prstGeom prst="rect">
            <a:avLst/>
          </a:prstGeom>
          <a:solidFill>
            <a:schemeClr val="accent1">
              <a:lumMod val="10000"/>
              <a:lumOff val="90000"/>
            </a:schemeClr>
          </a:solidFill>
        </p:spPr>
        <p:txBody>
          <a:bodyPr wrap="square">
            <a:spAutoFit/>
          </a:bodyPr>
          <a:lstStyle/>
          <a:p>
            <a:pPr algn="ctr" defTabSz="685800"/>
            <a:r>
              <a:rPr lang="en-US" sz="2100" b="1" dirty="0">
                <a:solidFill>
                  <a:srgbClr val="1C1C1C"/>
                </a:solidFill>
                <a:latin typeface="Tahoma" panose="020B0604030504040204" pitchFamily="34" charset="0"/>
                <a:ea typeface="Tahoma" panose="020B0604030504040204" pitchFamily="34" charset="0"/>
                <a:cs typeface="Tahoma" panose="020B0604030504040204" pitchFamily="34" charset="0"/>
              </a:rPr>
              <a:t>Single channel &amp; multiple channel HBM designs</a:t>
            </a:r>
          </a:p>
          <a:p>
            <a:pPr algn="ctr" defTabSz="685800"/>
            <a:r>
              <a:rPr lang="en-US" sz="2100" b="1" dirty="0">
                <a:solidFill>
                  <a:srgbClr val="1C1C1C"/>
                </a:solidFill>
                <a:latin typeface="Tahoma" panose="020B0604030504040204" pitchFamily="34" charset="0"/>
                <a:ea typeface="Tahoma" panose="020B0604030504040204" pitchFamily="34" charset="0"/>
                <a:cs typeface="Tahoma" panose="020B0604030504040204" pitchFamily="34" charset="0"/>
              </a:rPr>
              <a:t>Open-source: </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hlinkClick r:id="rId5"/>
              </a:rPr>
              <a:t>https://github.com/CMU-SAFARI</a:t>
            </a:r>
            <a:endPar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6AD314BE-3F74-1C46-8585-2508247F7B8F}"/>
              </a:ext>
            </a:extLst>
          </p:cNvPr>
          <p:cNvSpPr/>
          <p:nvPr/>
        </p:nvSpPr>
        <p:spPr>
          <a:xfrm>
            <a:off x="0" y="2479298"/>
            <a:ext cx="9144000" cy="1061829"/>
          </a:xfrm>
          <a:prstGeom prst="rect">
            <a:avLst/>
          </a:prstGeom>
          <a:solidFill>
            <a:schemeClr val="accent1">
              <a:lumMod val="10000"/>
              <a:lumOff val="90000"/>
            </a:schemeClr>
          </a:solidFill>
        </p:spPr>
        <p:txBody>
          <a:bodyPr wrap="square">
            <a:spAutoFit/>
          </a:bodyPr>
          <a:lstStyle/>
          <a:p>
            <a:pPr algn="ctr" defTabSz="685800"/>
            <a:r>
              <a:rPr lang="en-US" sz="2100" b="1" dirty="0">
                <a:solidFill>
                  <a:srgbClr val="0000FF"/>
                </a:solidFill>
                <a:latin typeface="Tahoma" panose="020B0604030504040204" pitchFamily="34" charset="0"/>
                <a:ea typeface="Tahoma" panose="020B0604030504040204" pitchFamily="34" charset="0"/>
                <a:cs typeface="Tahoma" panose="020B0604030504040204" pitchFamily="34" charset="0"/>
              </a:rPr>
              <a:t>Near-memory</a:t>
            </a:r>
            <a:r>
              <a:rPr lang="en-US" sz="21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100" b="1" dirty="0">
                <a:solidFill>
                  <a:srgbClr val="0000FF"/>
                </a:solidFill>
                <a:latin typeface="Tahoma" panose="020B0604030504040204" pitchFamily="34" charset="0"/>
                <a:ea typeface="Tahoma" panose="020B0604030504040204" pitchFamily="34" charset="0"/>
                <a:cs typeface="Tahoma" panose="020B0604030504040204" pitchFamily="34" charset="0"/>
              </a:rPr>
              <a:t>acceleration</a:t>
            </a:r>
            <a:r>
              <a:rPr lang="en-US" sz="2100" dirty="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rPr>
              <a:t>improves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performance</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rPr>
              <a:t> and                </a:t>
            </a:r>
            <a:r>
              <a:rPr lang="en-US" sz="2100" b="1" dirty="0">
                <a:solidFill>
                  <a:srgbClr val="FF0000"/>
                </a:solidFill>
                <a:latin typeface="Tahoma" panose="020B0604030504040204" pitchFamily="34" charset="0"/>
                <a:ea typeface="Tahoma" panose="020B0604030504040204" pitchFamily="34" charset="0"/>
                <a:cs typeface="Tahoma" panose="020B0604030504040204" pitchFamily="34" charset="0"/>
              </a:rPr>
              <a:t>energy efficiency </a:t>
            </a:r>
            <a:r>
              <a:rPr lang="en-US" sz="2100" dirty="0">
                <a:solidFill>
                  <a:srgbClr val="1C1C1C"/>
                </a:solidFill>
                <a:latin typeface="Tahoma" panose="020B0604030504040204" pitchFamily="34" charset="0"/>
                <a:ea typeface="Tahoma" panose="020B0604030504040204" pitchFamily="34" charset="0"/>
                <a:cs typeface="Tahoma" panose="020B0604030504040204" pitchFamily="34" charset="0"/>
              </a:rPr>
              <a:t>by 5-27× and 12-133×, respectively,                       over a 16-core  (64 hardware threads) IBM POWER9 CPU</a:t>
            </a:r>
          </a:p>
        </p:txBody>
      </p:sp>
      <p:sp>
        <p:nvSpPr>
          <p:cNvPr id="5" name="Slide Number Placeholder 4">
            <a:extLst>
              <a:ext uri="{FF2B5EF4-FFF2-40B4-BE49-F238E27FC236}">
                <a16:creationId xmlns:a16="http://schemas.microsoft.com/office/drawing/2014/main" id="{8AFAA69E-C0D2-EF45-B286-3DFC8396B82C}"/>
              </a:ext>
            </a:extLst>
          </p:cNvPr>
          <p:cNvSpPr>
            <a:spLocks noGrp="1"/>
          </p:cNvSpPr>
          <p:nvPr>
            <p:ph type="sldNum" sz="quarter" idx="4"/>
          </p:nvPr>
        </p:nvSpPr>
        <p:spPr/>
        <p:txBody>
          <a:bodyPr/>
          <a:lstStyle/>
          <a:p>
            <a:pPr defTabSz="685800"/>
            <a:fld id="{8E6742F1-6635-4F3B-A1BB-91C9B3B8DD12}" type="slidenum">
              <a:rPr lang="en-US">
                <a:solidFill>
                  <a:srgbClr val="1C1C1C"/>
                </a:solidFill>
                <a:latin typeface="Calibri" panose="020F0502020204030204"/>
              </a:rPr>
              <a:pPr defTabSz="685800"/>
              <a:t>194</a:t>
            </a:fld>
            <a:endParaRPr lang="en-US" dirty="0">
              <a:solidFill>
                <a:srgbClr val="1C1C1C"/>
              </a:solidFill>
              <a:latin typeface="Calibri" panose="020F0502020204030204"/>
            </a:endParaRPr>
          </a:p>
        </p:txBody>
      </p:sp>
    </p:spTree>
    <p:extLst>
      <p:ext uri="{BB962C8B-B14F-4D97-AF65-F5344CB8AC3E}">
        <p14:creationId xmlns:p14="http://schemas.microsoft.com/office/powerpoint/2010/main" val="9104874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27AA-2CAE-476D-87F3-35AAC6334130}"/>
              </a:ext>
            </a:extLst>
          </p:cNvPr>
          <p:cNvSpPr>
            <a:spLocks noGrp="1"/>
          </p:cNvSpPr>
          <p:nvPr>
            <p:ph type="ctrTitle"/>
          </p:nvPr>
        </p:nvSpPr>
        <p:spPr>
          <a:xfrm>
            <a:off x="0" y="1496211"/>
            <a:ext cx="9145870" cy="1932789"/>
          </a:xfrm>
          <a:solidFill>
            <a:schemeClr val="bg1">
              <a:lumMod val="85000"/>
            </a:schemeClr>
          </a:solidFill>
        </p:spPr>
        <p:txBody>
          <a:bodyPr anchor="ctr" anchorCtr="0">
            <a:noAutofit/>
          </a:bodyPr>
          <a:lstStyle/>
          <a:p>
            <a:r>
              <a:rPr lang="en-US" sz="3300" b="1" dirty="0">
                <a:noFill/>
                <a:latin typeface="Garamond" panose="02020404030301010803" pitchFamily="18" charset="0"/>
              </a:rPr>
              <a:t>``</a:t>
            </a:r>
          </a:p>
        </p:txBody>
      </p:sp>
      <p:sp>
        <p:nvSpPr>
          <p:cNvPr id="3" name="Subtitle 2">
            <a:extLst>
              <a:ext uri="{FF2B5EF4-FFF2-40B4-BE49-F238E27FC236}">
                <a16:creationId xmlns:a16="http://schemas.microsoft.com/office/drawing/2014/main" id="{D63BB020-61E1-4E3D-85C1-67A914D35488}"/>
              </a:ext>
            </a:extLst>
          </p:cNvPr>
          <p:cNvSpPr>
            <a:spLocks noGrp="1"/>
          </p:cNvSpPr>
          <p:nvPr>
            <p:ph type="subTitle" idx="1"/>
          </p:nvPr>
        </p:nvSpPr>
        <p:spPr>
          <a:xfrm>
            <a:off x="-2854" y="3558778"/>
            <a:ext cx="9145870" cy="1241822"/>
          </a:xfrm>
        </p:spPr>
        <p:txBody>
          <a:bodyPr>
            <a:normAutofit/>
          </a:bodyPr>
          <a:lstStyle/>
          <a:p>
            <a:r>
              <a:rPr lang="en-US" sz="2400" u="sng" dirty="0">
                <a:solidFill>
                  <a:srgbClr val="9E0000"/>
                </a:solidFill>
                <a:latin typeface="Garamond" panose="02020404030301010803" pitchFamily="18" charset="0"/>
              </a:rPr>
              <a:t>Gagandeep Singh</a:t>
            </a:r>
            <a:r>
              <a:rPr lang="en-US" sz="2400" dirty="0">
                <a:latin typeface="Garamond" panose="02020404030301010803" pitchFamily="18" charset="0"/>
              </a:rPr>
              <a:t>, Mohammed </a:t>
            </a:r>
            <a:r>
              <a:rPr lang="en-US" sz="2400" dirty="0" err="1">
                <a:latin typeface="Garamond" panose="02020404030301010803" pitchFamily="18" charset="0"/>
              </a:rPr>
              <a:t>Alser</a:t>
            </a:r>
            <a:r>
              <a:rPr lang="en-US" sz="2400" dirty="0">
                <a:latin typeface="Garamond" panose="02020404030301010803" pitchFamily="18" charset="0"/>
              </a:rPr>
              <a:t>, </a:t>
            </a:r>
            <a:r>
              <a:rPr lang="en-US" sz="2400" dirty="0" err="1">
                <a:latin typeface="Garamond" panose="02020404030301010803" pitchFamily="18" charset="0"/>
              </a:rPr>
              <a:t>Damla</a:t>
            </a:r>
            <a:r>
              <a:rPr lang="en-US" sz="2400" dirty="0">
                <a:latin typeface="Garamond" panose="02020404030301010803" pitchFamily="18" charset="0"/>
              </a:rPr>
              <a:t> </a:t>
            </a:r>
            <a:r>
              <a:rPr lang="en-US" sz="2400" dirty="0" err="1">
                <a:latin typeface="Garamond" panose="02020404030301010803" pitchFamily="18" charset="0"/>
              </a:rPr>
              <a:t>Senol</a:t>
            </a:r>
            <a:r>
              <a:rPr lang="en-US" sz="2400" dirty="0">
                <a:latin typeface="Garamond" panose="02020404030301010803" pitchFamily="18" charset="0"/>
              </a:rPr>
              <a:t> Cali,                 </a:t>
            </a:r>
            <a:r>
              <a:rPr lang="en-US" sz="2400" dirty="0" err="1">
                <a:latin typeface="Garamond" panose="02020404030301010803" pitchFamily="18" charset="0"/>
              </a:rPr>
              <a:t>Dionysios</a:t>
            </a:r>
            <a:r>
              <a:rPr lang="en-US" sz="2400" dirty="0">
                <a:latin typeface="Garamond" panose="02020404030301010803" pitchFamily="18" charset="0"/>
              </a:rPr>
              <a:t> Diamantopoulos, Juan Gómez-Luna, Henk </a:t>
            </a:r>
            <a:r>
              <a:rPr lang="en-US" sz="2400" dirty="0" err="1">
                <a:latin typeface="Garamond" panose="02020404030301010803" pitchFamily="18" charset="0"/>
              </a:rPr>
              <a:t>Corporaal</a:t>
            </a:r>
            <a:r>
              <a:rPr lang="en-US" sz="2400" dirty="0">
                <a:latin typeface="Garamond" panose="02020404030301010803" pitchFamily="18" charset="0"/>
              </a:rPr>
              <a:t>, and        </a:t>
            </a:r>
            <a:r>
              <a:rPr lang="en-US" sz="2400" dirty="0" err="1">
                <a:latin typeface="Garamond" panose="02020404030301010803" pitchFamily="18" charset="0"/>
              </a:rPr>
              <a:t>Onur</a:t>
            </a:r>
            <a:r>
              <a:rPr lang="en-US" sz="2400" dirty="0">
                <a:latin typeface="Garamond" panose="02020404030301010803" pitchFamily="18" charset="0"/>
              </a:rPr>
              <a:t> </a:t>
            </a:r>
            <a:r>
              <a:rPr lang="en-US" sz="2400" dirty="0" err="1">
                <a:latin typeface="Garamond" panose="02020404030301010803" pitchFamily="18" charset="0"/>
              </a:rPr>
              <a:t>Mutlu</a:t>
            </a:r>
            <a:endParaRPr lang="en-US" sz="2400" dirty="0">
              <a:latin typeface="Garamond" panose="02020404030301010803" pitchFamily="18" charset="0"/>
            </a:endParaRPr>
          </a:p>
        </p:txBody>
      </p:sp>
      <p:grpSp>
        <p:nvGrpSpPr>
          <p:cNvPr id="6" name="Group 44">
            <a:extLst>
              <a:ext uri="{FF2B5EF4-FFF2-40B4-BE49-F238E27FC236}">
                <a16:creationId xmlns:a16="http://schemas.microsoft.com/office/drawing/2014/main" id="{B005EF26-EE97-4144-BAEA-479660B7B979}"/>
              </a:ext>
            </a:extLst>
          </p:cNvPr>
          <p:cNvGrpSpPr>
            <a:grpSpLocks/>
          </p:cNvGrpSpPr>
          <p:nvPr/>
        </p:nvGrpSpPr>
        <p:grpSpPr bwMode="auto">
          <a:xfrm>
            <a:off x="-69652" y="5207963"/>
            <a:ext cx="2309101" cy="619964"/>
            <a:chOff x="11717338" y="360363"/>
            <a:chExt cx="8572500" cy="2338387"/>
          </a:xfrm>
        </p:grpSpPr>
        <p:sp>
          <p:nvSpPr>
            <p:cNvPr id="7" name="AutoShape 5">
              <a:extLst>
                <a:ext uri="{FF2B5EF4-FFF2-40B4-BE49-F238E27FC236}">
                  <a16:creationId xmlns:a16="http://schemas.microsoft.com/office/drawing/2014/main" id="{25127E66-AD3F-4ABF-8A6C-B5A3D9EDE3B7}"/>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defTabSz="685800">
                <a:defRPr/>
              </a:pPr>
              <a:endParaRPr lang="nl-NL" sz="1350" dirty="0">
                <a:solidFill>
                  <a:srgbClr val="1C1C1C"/>
                </a:solidFill>
                <a:latin typeface="Calibri" panose="020F0502020204030204"/>
              </a:endParaRPr>
            </a:p>
          </p:txBody>
        </p:sp>
        <p:sp>
          <p:nvSpPr>
            <p:cNvPr id="8" name="Rectangle 7">
              <a:extLst>
                <a:ext uri="{FF2B5EF4-FFF2-40B4-BE49-F238E27FC236}">
                  <a16:creationId xmlns:a16="http://schemas.microsoft.com/office/drawing/2014/main" id="{F837856D-52B7-4ECE-85BC-42E38DB351D5}"/>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9" name="Freeform 8">
              <a:extLst>
                <a:ext uri="{FF2B5EF4-FFF2-40B4-BE49-F238E27FC236}">
                  <a16:creationId xmlns:a16="http://schemas.microsoft.com/office/drawing/2014/main" id="{E785E788-24A0-43A6-918D-1747D1F2BB7C}"/>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0" name="Rectangle 9">
              <a:extLst>
                <a:ext uri="{FF2B5EF4-FFF2-40B4-BE49-F238E27FC236}">
                  <a16:creationId xmlns:a16="http://schemas.microsoft.com/office/drawing/2014/main" id="{DA77B97B-8707-4B9E-B654-3F848E7468F2}"/>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11" name="Freeform 10">
              <a:extLst>
                <a:ext uri="{FF2B5EF4-FFF2-40B4-BE49-F238E27FC236}">
                  <a16:creationId xmlns:a16="http://schemas.microsoft.com/office/drawing/2014/main" id="{D2087B05-8AFA-4466-B032-DA5153A1EDE6}"/>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2" name="Freeform 11">
              <a:extLst>
                <a:ext uri="{FF2B5EF4-FFF2-40B4-BE49-F238E27FC236}">
                  <a16:creationId xmlns:a16="http://schemas.microsoft.com/office/drawing/2014/main" id="{B906A66C-49D8-4E86-BD2D-97A3E4DDE6E5}"/>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3" name="Freeform 12">
              <a:extLst>
                <a:ext uri="{FF2B5EF4-FFF2-40B4-BE49-F238E27FC236}">
                  <a16:creationId xmlns:a16="http://schemas.microsoft.com/office/drawing/2014/main" id="{AB53C36A-61DB-4171-A373-7542DAD8A84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4" name="Freeform 13">
              <a:extLst>
                <a:ext uri="{FF2B5EF4-FFF2-40B4-BE49-F238E27FC236}">
                  <a16:creationId xmlns:a16="http://schemas.microsoft.com/office/drawing/2014/main" id="{EF8DC399-26C7-4A2B-B421-2F77C683F592}"/>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5" name="Freeform 14">
              <a:extLst>
                <a:ext uri="{FF2B5EF4-FFF2-40B4-BE49-F238E27FC236}">
                  <a16:creationId xmlns:a16="http://schemas.microsoft.com/office/drawing/2014/main" id="{035050B0-C5C0-4CD6-B28D-9321F80C5776}"/>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6" name="Freeform 15">
              <a:extLst>
                <a:ext uri="{FF2B5EF4-FFF2-40B4-BE49-F238E27FC236}">
                  <a16:creationId xmlns:a16="http://schemas.microsoft.com/office/drawing/2014/main" id="{103154F1-926A-4E50-B1CE-D64F1D1A2E9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7" name="Freeform 16">
              <a:extLst>
                <a:ext uri="{FF2B5EF4-FFF2-40B4-BE49-F238E27FC236}">
                  <a16:creationId xmlns:a16="http://schemas.microsoft.com/office/drawing/2014/main" id="{B6D5702B-5316-4AC5-B037-D95BE04DB8EE}"/>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8" name="Freeform 17">
              <a:extLst>
                <a:ext uri="{FF2B5EF4-FFF2-40B4-BE49-F238E27FC236}">
                  <a16:creationId xmlns:a16="http://schemas.microsoft.com/office/drawing/2014/main" id="{1781F437-9185-4769-98FB-3191F1661763}"/>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19" name="Freeform 18">
              <a:extLst>
                <a:ext uri="{FF2B5EF4-FFF2-40B4-BE49-F238E27FC236}">
                  <a16:creationId xmlns:a16="http://schemas.microsoft.com/office/drawing/2014/main" id="{2AB29BFC-C7CD-4229-B99B-A72BB0D3664B}"/>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0" name="Freeform 19">
              <a:extLst>
                <a:ext uri="{FF2B5EF4-FFF2-40B4-BE49-F238E27FC236}">
                  <a16:creationId xmlns:a16="http://schemas.microsoft.com/office/drawing/2014/main" id="{6B58F3FC-DFD1-4008-BED4-D57DB765E9D3}"/>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1" name="Freeform 20">
              <a:extLst>
                <a:ext uri="{FF2B5EF4-FFF2-40B4-BE49-F238E27FC236}">
                  <a16:creationId xmlns:a16="http://schemas.microsoft.com/office/drawing/2014/main" id="{175B9DCD-F545-4756-973F-1B4E43436342}"/>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2" name="Freeform 21">
              <a:extLst>
                <a:ext uri="{FF2B5EF4-FFF2-40B4-BE49-F238E27FC236}">
                  <a16:creationId xmlns:a16="http://schemas.microsoft.com/office/drawing/2014/main" id="{ABA7DA6C-8A32-4F52-A854-70AF79DDF741}"/>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3" name="Freeform 22">
              <a:extLst>
                <a:ext uri="{FF2B5EF4-FFF2-40B4-BE49-F238E27FC236}">
                  <a16:creationId xmlns:a16="http://schemas.microsoft.com/office/drawing/2014/main" id="{33645760-74B0-4DAC-B274-D4F6D05CF3C1}"/>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4" name="Freeform 23">
              <a:extLst>
                <a:ext uri="{FF2B5EF4-FFF2-40B4-BE49-F238E27FC236}">
                  <a16:creationId xmlns:a16="http://schemas.microsoft.com/office/drawing/2014/main" id="{69EE314C-2F35-4110-BEA2-734BF6DDE26F}"/>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5" name="Freeform 24">
              <a:extLst>
                <a:ext uri="{FF2B5EF4-FFF2-40B4-BE49-F238E27FC236}">
                  <a16:creationId xmlns:a16="http://schemas.microsoft.com/office/drawing/2014/main" id="{9B1EC43B-91D3-4F10-88D9-3A5453431DBA}"/>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6" name="Freeform 25">
              <a:extLst>
                <a:ext uri="{FF2B5EF4-FFF2-40B4-BE49-F238E27FC236}">
                  <a16:creationId xmlns:a16="http://schemas.microsoft.com/office/drawing/2014/main" id="{795A90D8-0B0C-40DE-B644-1A0B2046AC90}"/>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7" name="Freeform 26">
              <a:extLst>
                <a:ext uri="{FF2B5EF4-FFF2-40B4-BE49-F238E27FC236}">
                  <a16:creationId xmlns:a16="http://schemas.microsoft.com/office/drawing/2014/main" id="{AEFA9DBE-36EB-41C7-ADB2-D22316198BEA}"/>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8" name="Freeform 27">
              <a:extLst>
                <a:ext uri="{FF2B5EF4-FFF2-40B4-BE49-F238E27FC236}">
                  <a16:creationId xmlns:a16="http://schemas.microsoft.com/office/drawing/2014/main" id="{63A9F949-7500-435C-94C7-E1E0A70BA58F}"/>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29" name="Freeform 28">
              <a:extLst>
                <a:ext uri="{FF2B5EF4-FFF2-40B4-BE49-F238E27FC236}">
                  <a16:creationId xmlns:a16="http://schemas.microsoft.com/office/drawing/2014/main" id="{7C8ABA78-B982-4146-9F61-7F03322C3499}"/>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0" name="Rectangle 29">
              <a:extLst>
                <a:ext uri="{FF2B5EF4-FFF2-40B4-BE49-F238E27FC236}">
                  <a16:creationId xmlns:a16="http://schemas.microsoft.com/office/drawing/2014/main" id="{01C79BD6-D5F7-47AF-8E92-424DA0B2DDD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31" name="Freeform 30">
              <a:extLst>
                <a:ext uri="{FF2B5EF4-FFF2-40B4-BE49-F238E27FC236}">
                  <a16:creationId xmlns:a16="http://schemas.microsoft.com/office/drawing/2014/main" id="{9347F2F9-B1F3-4359-AFE1-A22318ED0007}"/>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2" name="Freeform 31">
              <a:extLst>
                <a:ext uri="{FF2B5EF4-FFF2-40B4-BE49-F238E27FC236}">
                  <a16:creationId xmlns:a16="http://schemas.microsoft.com/office/drawing/2014/main" id="{31B9E607-4E2D-4710-B203-E6991F1B7330}"/>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3" name="Freeform 32">
              <a:extLst>
                <a:ext uri="{FF2B5EF4-FFF2-40B4-BE49-F238E27FC236}">
                  <a16:creationId xmlns:a16="http://schemas.microsoft.com/office/drawing/2014/main" id="{CA003FF1-B79E-452A-8BF4-4CA959350F36}"/>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4" name="Freeform 33">
              <a:extLst>
                <a:ext uri="{FF2B5EF4-FFF2-40B4-BE49-F238E27FC236}">
                  <a16:creationId xmlns:a16="http://schemas.microsoft.com/office/drawing/2014/main" id="{68176C69-5F99-4EAD-B564-8F4401F925D6}"/>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5" name="Rectangle 34">
              <a:extLst>
                <a:ext uri="{FF2B5EF4-FFF2-40B4-BE49-F238E27FC236}">
                  <a16:creationId xmlns:a16="http://schemas.microsoft.com/office/drawing/2014/main" id="{78470574-96F0-4C33-BEBB-AAE9B9A12CAB}"/>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defTabSz="685800">
                <a:defRPr/>
              </a:pPr>
              <a:endParaRPr lang="nl-NL" sz="1350">
                <a:solidFill>
                  <a:srgbClr val="1C1C1C"/>
                </a:solidFill>
                <a:latin typeface="Calibri" panose="020F0502020204030204"/>
              </a:endParaRPr>
            </a:p>
          </p:txBody>
        </p:sp>
        <p:sp>
          <p:nvSpPr>
            <p:cNvPr id="36" name="Freeform 35">
              <a:extLst>
                <a:ext uri="{FF2B5EF4-FFF2-40B4-BE49-F238E27FC236}">
                  <a16:creationId xmlns:a16="http://schemas.microsoft.com/office/drawing/2014/main" id="{867E9705-B870-4344-A956-AFE2640191CA}"/>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7" name="Freeform 36">
              <a:extLst>
                <a:ext uri="{FF2B5EF4-FFF2-40B4-BE49-F238E27FC236}">
                  <a16:creationId xmlns:a16="http://schemas.microsoft.com/office/drawing/2014/main" id="{796DA32E-FAAA-4637-AD67-BA794A79BB84}"/>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8" name="Freeform 37">
              <a:extLst>
                <a:ext uri="{FF2B5EF4-FFF2-40B4-BE49-F238E27FC236}">
                  <a16:creationId xmlns:a16="http://schemas.microsoft.com/office/drawing/2014/main" id="{CC7341D3-82BF-4C23-B504-8BA9B12C2EBD}"/>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39" name="Freeform 38">
              <a:extLst>
                <a:ext uri="{FF2B5EF4-FFF2-40B4-BE49-F238E27FC236}">
                  <a16:creationId xmlns:a16="http://schemas.microsoft.com/office/drawing/2014/main" id="{39EB4818-6C8E-48AF-B297-2E5848B5F318}"/>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40" name="Freeform 39">
              <a:extLst>
                <a:ext uri="{FF2B5EF4-FFF2-40B4-BE49-F238E27FC236}">
                  <a16:creationId xmlns:a16="http://schemas.microsoft.com/office/drawing/2014/main" id="{B2FD98F9-D603-4DB2-B460-BE1DBED43BB9}"/>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defTabSz="685800">
                <a:defRPr/>
              </a:pPr>
              <a:endParaRPr lang="nl-NL" sz="1350" dirty="0">
                <a:solidFill>
                  <a:srgbClr val="1C1C1C"/>
                </a:solidFill>
                <a:latin typeface="Calibri" panose="020F0502020204030204"/>
              </a:endParaRPr>
            </a:p>
          </p:txBody>
        </p:sp>
        <p:sp>
          <p:nvSpPr>
            <p:cNvPr id="41" name="Freeform 40">
              <a:extLst>
                <a:ext uri="{FF2B5EF4-FFF2-40B4-BE49-F238E27FC236}">
                  <a16:creationId xmlns:a16="http://schemas.microsoft.com/office/drawing/2014/main" id="{D7F7582A-BE23-45CA-AF93-B0A0AB51597E}"/>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42" name="Freeform 41">
              <a:extLst>
                <a:ext uri="{FF2B5EF4-FFF2-40B4-BE49-F238E27FC236}">
                  <a16:creationId xmlns:a16="http://schemas.microsoft.com/office/drawing/2014/main" id="{14B7E290-AD34-4AC5-8F6A-750E84CF0E2E}"/>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sp>
          <p:nvSpPr>
            <p:cNvPr id="43" name="Freeform 42">
              <a:extLst>
                <a:ext uri="{FF2B5EF4-FFF2-40B4-BE49-F238E27FC236}">
                  <a16:creationId xmlns:a16="http://schemas.microsoft.com/office/drawing/2014/main" id="{01DBC35B-4442-48B4-9064-1F359B617EBD}"/>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defTabSz="685800">
                <a:defRPr/>
              </a:pPr>
              <a:endParaRPr lang="nl-NL" sz="1350">
                <a:solidFill>
                  <a:srgbClr val="1C1C1C"/>
                </a:solidFill>
                <a:latin typeface="Calibri" panose="020F0502020204030204"/>
              </a:endParaRPr>
            </a:p>
          </p:txBody>
        </p:sp>
      </p:grpSp>
      <p:pic>
        <p:nvPicPr>
          <p:cNvPr id="44" name="Picture 43">
            <a:extLst>
              <a:ext uri="{FF2B5EF4-FFF2-40B4-BE49-F238E27FC236}">
                <a16:creationId xmlns:a16="http://schemas.microsoft.com/office/drawing/2014/main" id="{B10661E9-7F2C-4BEB-A5D9-E15FDB6B01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27324" y="5311501"/>
            <a:ext cx="3015692" cy="426562"/>
          </a:xfrm>
          <a:prstGeom prst="rect">
            <a:avLst/>
          </a:prstGeom>
        </p:spPr>
      </p:pic>
      <p:sp>
        <p:nvSpPr>
          <p:cNvPr id="45" name="TextBox 44">
            <a:extLst>
              <a:ext uri="{FF2B5EF4-FFF2-40B4-BE49-F238E27FC236}">
                <a16:creationId xmlns:a16="http://schemas.microsoft.com/office/drawing/2014/main" id="{B349C121-2451-4B2E-A5BF-27D9B8251F18}"/>
              </a:ext>
            </a:extLst>
          </p:cNvPr>
          <p:cNvSpPr txBox="1"/>
          <p:nvPr/>
        </p:nvSpPr>
        <p:spPr>
          <a:xfrm>
            <a:off x="10918372" y="-1110343"/>
            <a:ext cx="184731" cy="300082"/>
          </a:xfrm>
          <a:prstGeom prst="rect">
            <a:avLst/>
          </a:prstGeom>
          <a:noFill/>
        </p:spPr>
        <p:txBody>
          <a:bodyPr wrap="none" rtlCol="0">
            <a:spAutoFit/>
          </a:bodyPr>
          <a:lstStyle/>
          <a:p>
            <a:pPr defTabSz="685800"/>
            <a:endParaRPr lang="en-US" sz="1350" dirty="0">
              <a:solidFill>
                <a:srgbClr val="1C1C1C"/>
              </a:solidFill>
              <a:latin typeface="Calibri" panose="020F0502020204030204"/>
            </a:endParaRPr>
          </a:p>
        </p:txBody>
      </p:sp>
      <p:pic>
        <p:nvPicPr>
          <p:cNvPr id="47" name="Picture 46">
            <a:extLst>
              <a:ext uri="{FF2B5EF4-FFF2-40B4-BE49-F238E27FC236}">
                <a16:creationId xmlns:a16="http://schemas.microsoft.com/office/drawing/2014/main" id="{D9F96F54-096F-4B93-AAAE-61D96B1F531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91503" y="5272550"/>
            <a:ext cx="2144112" cy="480281"/>
          </a:xfrm>
          <a:prstGeom prst="rect">
            <a:avLst/>
          </a:prstGeom>
        </p:spPr>
      </p:pic>
      <p:sp>
        <p:nvSpPr>
          <p:cNvPr id="4" name="TextBox 3"/>
          <p:cNvSpPr txBox="1"/>
          <p:nvPr/>
        </p:nvSpPr>
        <p:spPr>
          <a:xfrm>
            <a:off x="0" y="1606164"/>
            <a:ext cx="9144000" cy="1338828"/>
          </a:xfrm>
          <a:prstGeom prst="rect">
            <a:avLst/>
          </a:prstGeom>
          <a:noFill/>
        </p:spPr>
        <p:txBody>
          <a:bodyPr wrap="square" rtlCol="0">
            <a:spAutoFit/>
          </a:bodyPr>
          <a:lstStyle/>
          <a:p>
            <a:pPr algn="ctr" defTabSz="685800"/>
            <a:r>
              <a:rPr lang="en-GB" sz="4050" b="1" dirty="0">
                <a:solidFill>
                  <a:srgbClr val="0D1F60"/>
                </a:solidFill>
                <a:latin typeface="Garamond" panose="02020404030301010803" pitchFamily="18" charset="0"/>
              </a:rPr>
              <a:t>FPGA-Based Near-Memory Acceleration of Modern Data-Intensive Applications</a:t>
            </a:r>
            <a:endParaRPr lang="en-GB" sz="2400" b="1" dirty="0">
              <a:solidFill>
                <a:srgbClr val="0D1F60"/>
              </a:solidFill>
              <a:latin typeface="Garamond" panose="02020404030301010803" pitchFamily="18" charset="0"/>
            </a:endParaRPr>
          </a:p>
        </p:txBody>
      </p:sp>
      <p:pic>
        <p:nvPicPr>
          <p:cNvPr id="49" name="Graphic 2">
            <a:extLst>
              <a:ext uri="{FF2B5EF4-FFF2-40B4-BE49-F238E27FC236}">
                <a16:creationId xmlns:a16="http://schemas.microsoft.com/office/drawing/2014/main" id="{B7C26073-8D20-48E5-9751-3761552F8C0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96109" y="5365683"/>
            <a:ext cx="1566936" cy="301448"/>
          </a:xfrm>
          <a:prstGeom prst="rect">
            <a:avLst/>
          </a:prstGeom>
        </p:spPr>
      </p:pic>
    </p:spTree>
    <p:extLst>
      <p:ext uri="{BB962C8B-B14F-4D97-AF65-F5344CB8AC3E}">
        <p14:creationId xmlns:p14="http://schemas.microsoft.com/office/powerpoint/2010/main" val="2263054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Confidentiality</a:t>
            </a:r>
          </a:p>
        </p:txBody>
      </p:sp>
      <p:sp>
        <p:nvSpPr>
          <p:cNvPr id="3" name="Content Placeholder 2"/>
          <p:cNvSpPr>
            <a:spLocks noGrp="1"/>
          </p:cNvSpPr>
          <p:nvPr>
            <p:ph idx="1"/>
          </p:nvPr>
        </p:nvSpPr>
        <p:spPr/>
        <p:txBody>
          <a:bodyPr/>
          <a:lstStyle/>
          <a:p>
            <a:pPr marL="214310" indent="-214310"/>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By reviewing this presentation or participating in a SRC event, you are agreeing not to use the presented information for purposes unrelated to the event until approved by SRC;</a:t>
            </a:r>
          </a:p>
          <a:p>
            <a:pPr marL="214310" indent="-214310"/>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14310" indent="-214310"/>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Material may be presented that represents current research, some of which has not been published or protected. This material is not for public disclosure and until potential IP rights have been protected, please treat all of the information presented as </a:t>
            </a:r>
            <a:r>
              <a:rPr lang="en-US" b="1" u="sng" dirty="0">
                <a:solidFill>
                  <a:srgbClr val="000000"/>
                </a:solidFill>
                <a:latin typeface="Tahoma" panose="020B0604030504040204" pitchFamily="34" charset="0"/>
                <a:ea typeface="Tahoma" panose="020B0604030504040204" pitchFamily="34" charset="0"/>
                <a:cs typeface="Tahoma" panose="020B0604030504040204" pitchFamily="34" charset="0"/>
              </a:rPr>
              <a:t>confidential information</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which is the property of the researcher and their university.</a:t>
            </a:r>
          </a:p>
          <a:p>
            <a:endParaRPr lang="en-US" dirty="0">
              <a:solidFill>
                <a:srgbClr val="000000"/>
              </a:solidFill>
            </a:endParaRPr>
          </a:p>
        </p:txBody>
      </p:sp>
      <p:sp>
        <p:nvSpPr>
          <p:cNvPr id="4" name="Footer Placeholder 3"/>
          <p:cNvSpPr>
            <a:spLocks noGrp="1"/>
          </p:cNvSpPr>
          <p:nvPr>
            <p:ph type="ftr"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1C1C1C"/>
                </a:solidFill>
                <a:effectLst/>
                <a:uLnTx/>
                <a:uFillTx/>
                <a:latin typeface="Calibri" panose="020F0502020204030204"/>
                <a:ea typeface="+mn-ea"/>
                <a:cs typeface="+mn-cs"/>
              </a:rPr>
              <a:t>SRC Select Disclosure</a:t>
            </a:r>
            <a:endParaRPr kumimoji="0" lang="en-US" sz="1350" b="0" i="0" u="none" strike="noStrike" kern="1200" cap="none" spc="0" normalizeH="0" baseline="0" noProof="0" dirty="0">
              <a:ln>
                <a:noFill/>
              </a:ln>
              <a:solidFill>
                <a:srgbClr val="1C1C1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87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Problem and Background</a:t>
            </a:r>
          </a:p>
          <a:p>
            <a:endParaRPr lang="en-US" dirty="0"/>
          </a:p>
          <a:p>
            <a:endParaRPr lang="en-US" dirty="0"/>
          </a:p>
          <a:p>
            <a:r>
              <a:rPr lang="en-US" dirty="0">
                <a:solidFill>
                  <a:srgbClr val="0000FF"/>
                </a:solidFill>
              </a:rPr>
              <a:t>Task Overview</a:t>
            </a:r>
          </a:p>
          <a:p>
            <a:endParaRPr lang="en-US" dirty="0"/>
          </a:p>
          <a:p>
            <a:endParaRPr lang="en-US" dirty="0"/>
          </a:p>
          <a:p>
            <a:r>
              <a:rPr lang="en-US" dirty="0"/>
              <a:t>Technical Challenges, Goals and Ideas</a:t>
            </a:r>
          </a:p>
          <a:p>
            <a:endParaRPr lang="en-US" dirty="0"/>
          </a:p>
          <a:p>
            <a:endParaRPr lang="en-US" dirty="0"/>
          </a:p>
          <a:p>
            <a:r>
              <a:rPr lang="en-US" dirty="0">
                <a:solidFill>
                  <a:srgbClr val="000000"/>
                </a:solidFill>
              </a:rPr>
              <a:t>Ideas, Results and Papers from the Past Year</a:t>
            </a:r>
          </a:p>
          <a:p>
            <a:endParaRPr lang="en-US" dirty="0"/>
          </a:p>
          <a:p>
            <a:endParaRPr lang="en-US" dirty="0"/>
          </a:p>
          <a:p>
            <a:pPr marL="0" indent="0">
              <a:buNone/>
            </a:pP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593216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In This Task… (Task #2946.001)</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We focus on </a:t>
            </a:r>
            <a:r>
              <a:rPr lang="en-US" dirty="0">
                <a:solidFill>
                  <a:srgbClr val="7030A0"/>
                </a:solidFill>
              </a:rPr>
              <a:t>designing memory systems to handle data well</a:t>
            </a:r>
          </a:p>
          <a:p>
            <a:endParaRPr lang="en-US" dirty="0"/>
          </a:p>
          <a:p>
            <a:r>
              <a:rPr lang="en-US" dirty="0"/>
              <a:t>We aim to solve two different yet related and synergistic problems, both focusing on ML/AI and memory system design</a:t>
            </a:r>
          </a:p>
          <a:p>
            <a:endParaRPr lang="en-US" dirty="0"/>
          </a:p>
          <a:p>
            <a:r>
              <a:rPr lang="en-US" dirty="0"/>
              <a:t>We explore (and exploit the synergy between)</a:t>
            </a:r>
          </a:p>
          <a:p>
            <a:pPr lvl="1"/>
            <a:r>
              <a:rPr lang="en-US" dirty="0">
                <a:solidFill>
                  <a:srgbClr val="0000FF"/>
                </a:solidFill>
              </a:rPr>
              <a:t>Memory system design for AI/ML workloads/accelerators</a:t>
            </a:r>
          </a:p>
          <a:p>
            <a:pPr lvl="1"/>
            <a:r>
              <a:rPr lang="en-US" dirty="0">
                <a:solidFill>
                  <a:srgbClr val="FF0000"/>
                </a:solidFill>
              </a:rPr>
              <a:t>AI/ML techniques for improving memory system designs</a:t>
            </a:r>
          </a:p>
          <a:p>
            <a:pPr lvl="1"/>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98512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Goals in This Task</a:t>
            </a:r>
          </a:p>
        </p:txBody>
      </p:sp>
      <p:sp>
        <p:nvSpPr>
          <p:cNvPr id="3" name="Content Placeholder 2"/>
          <p:cNvSpPr>
            <a:spLocks noGrp="1"/>
          </p:cNvSpPr>
          <p:nvPr>
            <p:ph idx="1"/>
          </p:nvPr>
        </p:nvSpPr>
        <p:spPr>
          <a:xfrm>
            <a:off x="107504" y="908720"/>
            <a:ext cx="8928992" cy="5267672"/>
          </a:xfrm>
        </p:spPr>
        <p:txBody>
          <a:bodyPr/>
          <a:lstStyle/>
          <a:p>
            <a:r>
              <a:rPr lang="en-US" dirty="0">
                <a:solidFill>
                  <a:srgbClr val="7030A0"/>
                </a:solidFill>
              </a:rPr>
              <a:t>Two Major Goals: </a:t>
            </a: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r>
              <a:rPr lang="en-US" dirty="0">
                <a:sym typeface="Wingdings" pitchFamily="2" charset="2"/>
              </a:rPr>
              <a:t> </a:t>
            </a:r>
            <a:r>
              <a:rPr lang="en-US" dirty="0"/>
              <a:t>in-depth exploration of memory system designs for cutting-edge and emerging machine learning accelerators </a:t>
            </a:r>
          </a:p>
          <a:p>
            <a:pPr marL="344487" lvl="1" indent="0">
              <a:buNone/>
            </a:pPr>
            <a:r>
              <a:rPr lang="en-US" dirty="0"/>
              <a:t>	</a:t>
            </a:r>
            <a:r>
              <a:rPr lang="en-US" dirty="0">
                <a:sym typeface="Wingdings" pitchFamily="2" charset="2"/>
              </a:rPr>
              <a:t> more efficient on-chip and off-chip memory systems</a:t>
            </a:r>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r>
              <a:rPr lang="en-US" dirty="0">
                <a:sym typeface="Wingdings" pitchFamily="2" charset="2"/>
              </a:rPr>
              <a:t> </a:t>
            </a:r>
            <a:r>
              <a:rPr lang="en-US" dirty="0"/>
              <a:t>take a comprehensive look at memory system design and make it data driven, i.e., based on machine learning </a:t>
            </a:r>
          </a:p>
          <a:p>
            <a:pPr marL="344487" lvl="1" indent="0">
              <a:buNone/>
            </a:pPr>
            <a:r>
              <a:rPr lang="en-US" dirty="0"/>
              <a:t>	</a:t>
            </a:r>
            <a:r>
              <a:rPr lang="en-US" dirty="0">
                <a:sym typeface="Wingdings" pitchFamily="2" charset="2"/>
              </a:rPr>
              <a:t> more effective </a:t>
            </a:r>
            <a:r>
              <a:rPr lang="en-US" dirty="0"/>
              <a:t>cache/memory/prefetch/thread controllers and data/resource management/mapping/scheduling policies</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61071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Anticipated Primary Results</a:t>
            </a:r>
          </a:p>
        </p:txBody>
      </p:sp>
      <p:sp>
        <p:nvSpPr>
          <p:cNvPr id="3" name="Content Placeholder 2"/>
          <p:cNvSpPr>
            <a:spLocks noGrp="1"/>
          </p:cNvSpPr>
          <p:nvPr>
            <p:ph idx="1"/>
          </p:nvPr>
        </p:nvSpPr>
        <p:spPr>
          <a:xfrm>
            <a:off x="228600" y="1219200"/>
            <a:ext cx="8610600" cy="5029200"/>
          </a:xfrm>
        </p:spPr>
        <p:txBody>
          <a:bodyPr/>
          <a:lstStyle/>
          <a:p>
            <a:r>
              <a:rPr lang="en-US" dirty="0"/>
              <a:t>Realistic, practical and effective novel memory system designs for ML/AI accelerators</a:t>
            </a:r>
          </a:p>
          <a:p>
            <a:endParaRPr lang="en-US" dirty="0"/>
          </a:p>
          <a:p>
            <a:endParaRPr lang="en-US" dirty="0"/>
          </a:p>
          <a:p>
            <a:r>
              <a:rPr lang="en-US" dirty="0"/>
              <a:t>New ML-based techniques to improve memory system efficiency and performance</a:t>
            </a:r>
          </a:p>
          <a:p>
            <a:endParaRPr lang="en-US" dirty="0"/>
          </a:p>
          <a:p>
            <a:endParaRPr lang="en-US" dirty="0"/>
          </a:p>
          <a:p>
            <a:r>
              <a:rPr lang="en-US" dirty="0"/>
              <a:t>Open-source workloads, metrics, methodologies &amp; infrastructures to analyze such designs and techniques.</a:t>
            </a:r>
          </a:p>
          <a:p>
            <a:pPr marL="0" indent="0">
              <a:buNone/>
            </a:pP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909790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AB9E1-892F-A443-8E69-8B7CF9682BB9}"/>
              </a:ext>
            </a:extLst>
          </p:cNvPr>
          <p:cNvSpPr>
            <a:spLocks noGrp="1"/>
          </p:cNvSpPr>
          <p:nvPr>
            <p:ph type="title"/>
          </p:nvPr>
        </p:nvSpPr>
        <p:spPr/>
        <p:txBody>
          <a:bodyPr/>
          <a:lstStyle/>
          <a:p>
            <a:r>
              <a:rPr lang="en-US" dirty="0"/>
              <a:t>Task Description</a:t>
            </a:r>
          </a:p>
        </p:txBody>
      </p:sp>
      <p:sp>
        <p:nvSpPr>
          <p:cNvPr id="3" name="Content Placeholder 2">
            <a:extLst>
              <a:ext uri="{FF2B5EF4-FFF2-40B4-BE49-F238E27FC236}">
                <a16:creationId xmlns:a16="http://schemas.microsoft.com/office/drawing/2014/main" id="{15C77F22-FFD8-9140-A583-F34A985A157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97A93F-99B6-F442-9250-B399D289179D}"/>
              </a:ext>
            </a:extLst>
          </p:cNvPr>
          <p:cNvSpPr>
            <a:spLocks noGrp="1"/>
          </p:cNvSpPr>
          <p:nvPr>
            <p:ph type="sldNum" sz="quarter" idx="11"/>
          </p:nvPr>
        </p:nvSpPr>
        <p:spPr/>
        <p:txBody>
          <a:bodyPr/>
          <a:lstStyle/>
          <a:p>
            <a:fld id="{323594FA-E141-4234-AE05-360401972BE7}" type="slidenum">
              <a:rPr lang="en-US" altLang="en-US" smtClean="0"/>
              <a:pPr/>
              <a:t>24</a:t>
            </a:fld>
            <a:endParaRPr lang="en-US" altLang="en-US"/>
          </a:p>
        </p:txBody>
      </p:sp>
      <p:pic>
        <p:nvPicPr>
          <p:cNvPr id="5" name="Picture 4">
            <a:extLst>
              <a:ext uri="{FF2B5EF4-FFF2-40B4-BE49-F238E27FC236}">
                <a16:creationId xmlns:a16="http://schemas.microsoft.com/office/drawing/2014/main" id="{EEEA6A45-6A6A-BD4B-8F8A-0D6D813A675C}"/>
              </a:ext>
            </a:extLst>
          </p:cNvPr>
          <p:cNvPicPr>
            <a:picLocks noChangeAspect="1"/>
          </p:cNvPicPr>
          <p:nvPr/>
        </p:nvPicPr>
        <p:blipFill>
          <a:blip r:embed="rId2"/>
          <a:stretch>
            <a:fillRect/>
          </a:stretch>
        </p:blipFill>
        <p:spPr>
          <a:xfrm>
            <a:off x="360040" y="980728"/>
            <a:ext cx="8244408" cy="5364308"/>
          </a:xfrm>
          <a:prstGeom prst="rect">
            <a:avLst/>
          </a:prstGeom>
        </p:spPr>
      </p:pic>
    </p:spTree>
    <p:extLst>
      <p:ext uri="{BB962C8B-B14F-4D97-AF65-F5344CB8AC3E}">
        <p14:creationId xmlns:p14="http://schemas.microsoft.com/office/powerpoint/2010/main" val="32054294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EEC3-510A-5441-9B2B-77CCCC781441}"/>
              </a:ext>
            </a:extLst>
          </p:cNvPr>
          <p:cNvSpPr>
            <a:spLocks noGrp="1"/>
          </p:cNvSpPr>
          <p:nvPr>
            <p:ph type="title"/>
          </p:nvPr>
        </p:nvSpPr>
        <p:spPr/>
        <p:txBody>
          <a:bodyPr/>
          <a:lstStyle/>
          <a:p>
            <a:r>
              <a:rPr lang="en-US" dirty="0"/>
              <a:t>Task Deliverables (2020)</a:t>
            </a:r>
          </a:p>
        </p:txBody>
      </p:sp>
      <p:sp>
        <p:nvSpPr>
          <p:cNvPr id="4" name="Slide Number Placeholder 3">
            <a:extLst>
              <a:ext uri="{FF2B5EF4-FFF2-40B4-BE49-F238E27FC236}">
                <a16:creationId xmlns:a16="http://schemas.microsoft.com/office/drawing/2014/main" id="{F0494284-4621-4D41-8DD8-C7305675D726}"/>
              </a:ext>
            </a:extLst>
          </p:cNvPr>
          <p:cNvSpPr>
            <a:spLocks noGrp="1"/>
          </p:cNvSpPr>
          <p:nvPr>
            <p:ph type="sldNum" sz="quarter" idx="11"/>
          </p:nvPr>
        </p:nvSpPr>
        <p:spPr/>
        <p:txBody>
          <a:bodyPr/>
          <a:lstStyle/>
          <a:p>
            <a:fld id="{323594FA-E141-4234-AE05-360401972BE7}" type="slidenum">
              <a:rPr lang="en-US" altLang="en-US" smtClean="0"/>
              <a:pPr/>
              <a:t>25</a:t>
            </a:fld>
            <a:endParaRPr lang="en-US" altLang="en-US"/>
          </a:p>
        </p:txBody>
      </p:sp>
      <p:pic>
        <p:nvPicPr>
          <p:cNvPr id="5" name="Picture 4">
            <a:extLst>
              <a:ext uri="{FF2B5EF4-FFF2-40B4-BE49-F238E27FC236}">
                <a16:creationId xmlns:a16="http://schemas.microsoft.com/office/drawing/2014/main" id="{A5E4326D-5EBF-E54B-B325-515FF65FDD69}"/>
              </a:ext>
            </a:extLst>
          </p:cNvPr>
          <p:cNvPicPr>
            <a:picLocks noChangeAspect="1"/>
          </p:cNvPicPr>
          <p:nvPr/>
        </p:nvPicPr>
        <p:blipFill>
          <a:blip r:embed="rId2"/>
          <a:stretch>
            <a:fillRect/>
          </a:stretch>
        </p:blipFill>
        <p:spPr>
          <a:xfrm>
            <a:off x="9453" y="1340768"/>
            <a:ext cx="9144000" cy="3033503"/>
          </a:xfrm>
          <a:prstGeom prst="rect">
            <a:avLst/>
          </a:prstGeom>
        </p:spPr>
      </p:pic>
    </p:spTree>
    <p:extLst>
      <p:ext uri="{BB962C8B-B14F-4D97-AF65-F5344CB8AC3E}">
        <p14:creationId xmlns:p14="http://schemas.microsoft.com/office/powerpoint/2010/main" val="33739017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EEC3-510A-5441-9B2B-77CCCC781441}"/>
              </a:ext>
            </a:extLst>
          </p:cNvPr>
          <p:cNvSpPr>
            <a:spLocks noGrp="1"/>
          </p:cNvSpPr>
          <p:nvPr>
            <p:ph type="title"/>
          </p:nvPr>
        </p:nvSpPr>
        <p:spPr/>
        <p:txBody>
          <a:bodyPr/>
          <a:lstStyle/>
          <a:p>
            <a:r>
              <a:rPr lang="en-US" dirty="0"/>
              <a:t>Task Deliverables (2021)</a:t>
            </a:r>
          </a:p>
        </p:txBody>
      </p:sp>
      <p:sp>
        <p:nvSpPr>
          <p:cNvPr id="4" name="Slide Number Placeholder 3">
            <a:extLst>
              <a:ext uri="{FF2B5EF4-FFF2-40B4-BE49-F238E27FC236}">
                <a16:creationId xmlns:a16="http://schemas.microsoft.com/office/drawing/2014/main" id="{F0494284-4621-4D41-8DD8-C7305675D726}"/>
              </a:ext>
            </a:extLst>
          </p:cNvPr>
          <p:cNvSpPr>
            <a:spLocks noGrp="1"/>
          </p:cNvSpPr>
          <p:nvPr>
            <p:ph type="sldNum" sz="quarter" idx="11"/>
          </p:nvPr>
        </p:nvSpPr>
        <p:spPr/>
        <p:txBody>
          <a:bodyPr/>
          <a:lstStyle/>
          <a:p>
            <a:fld id="{323594FA-E141-4234-AE05-360401972BE7}" type="slidenum">
              <a:rPr lang="en-US" altLang="en-US" smtClean="0"/>
              <a:pPr/>
              <a:t>26</a:t>
            </a:fld>
            <a:endParaRPr lang="en-US" altLang="en-US"/>
          </a:p>
        </p:txBody>
      </p:sp>
      <p:pic>
        <p:nvPicPr>
          <p:cNvPr id="3" name="Picture 2">
            <a:extLst>
              <a:ext uri="{FF2B5EF4-FFF2-40B4-BE49-F238E27FC236}">
                <a16:creationId xmlns:a16="http://schemas.microsoft.com/office/drawing/2014/main" id="{227A6EB3-DB29-3A42-B7C9-D5487128CD82}"/>
              </a:ext>
            </a:extLst>
          </p:cNvPr>
          <p:cNvPicPr>
            <a:picLocks noChangeAspect="1"/>
          </p:cNvPicPr>
          <p:nvPr/>
        </p:nvPicPr>
        <p:blipFill>
          <a:blip r:embed="rId2"/>
          <a:stretch>
            <a:fillRect/>
          </a:stretch>
        </p:blipFill>
        <p:spPr>
          <a:xfrm>
            <a:off x="0" y="1542229"/>
            <a:ext cx="9144000" cy="3773541"/>
          </a:xfrm>
          <a:prstGeom prst="rect">
            <a:avLst/>
          </a:prstGeom>
        </p:spPr>
      </p:pic>
    </p:spTree>
    <p:extLst>
      <p:ext uri="{BB962C8B-B14F-4D97-AF65-F5344CB8AC3E}">
        <p14:creationId xmlns:p14="http://schemas.microsoft.com/office/powerpoint/2010/main" val="18459400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EEC3-510A-5441-9B2B-77CCCC781441}"/>
              </a:ext>
            </a:extLst>
          </p:cNvPr>
          <p:cNvSpPr>
            <a:spLocks noGrp="1"/>
          </p:cNvSpPr>
          <p:nvPr>
            <p:ph type="title"/>
          </p:nvPr>
        </p:nvSpPr>
        <p:spPr/>
        <p:txBody>
          <a:bodyPr/>
          <a:lstStyle/>
          <a:p>
            <a:r>
              <a:rPr lang="en-US" dirty="0"/>
              <a:t>Task Deliverables (2022)</a:t>
            </a:r>
          </a:p>
        </p:txBody>
      </p:sp>
      <p:sp>
        <p:nvSpPr>
          <p:cNvPr id="4" name="Slide Number Placeholder 3">
            <a:extLst>
              <a:ext uri="{FF2B5EF4-FFF2-40B4-BE49-F238E27FC236}">
                <a16:creationId xmlns:a16="http://schemas.microsoft.com/office/drawing/2014/main" id="{F0494284-4621-4D41-8DD8-C7305675D726}"/>
              </a:ext>
            </a:extLst>
          </p:cNvPr>
          <p:cNvSpPr>
            <a:spLocks noGrp="1"/>
          </p:cNvSpPr>
          <p:nvPr>
            <p:ph type="sldNum" sz="quarter" idx="11"/>
          </p:nvPr>
        </p:nvSpPr>
        <p:spPr/>
        <p:txBody>
          <a:bodyPr/>
          <a:lstStyle/>
          <a:p>
            <a:fld id="{323594FA-E141-4234-AE05-360401972BE7}" type="slidenum">
              <a:rPr lang="en-US" altLang="en-US" smtClean="0"/>
              <a:pPr/>
              <a:t>27</a:t>
            </a:fld>
            <a:endParaRPr lang="en-US" altLang="en-US"/>
          </a:p>
        </p:txBody>
      </p:sp>
      <p:pic>
        <p:nvPicPr>
          <p:cNvPr id="5" name="Picture 4">
            <a:extLst>
              <a:ext uri="{FF2B5EF4-FFF2-40B4-BE49-F238E27FC236}">
                <a16:creationId xmlns:a16="http://schemas.microsoft.com/office/drawing/2014/main" id="{567CA2F0-F215-D74F-BFCC-0AF50A9B4720}"/>
              </a:ext>
            </a:extLst>
          </p:cNvPr>
          <p:cNvPicPr>
            <a:picLocks noChangeAspect="1"/>
          </p:cNvPicPr>
          <p:nvPr/>
        </p:nvPicPr>
        <p:blipFill>
          <a:blip r:embed="rId2"/>
          <a:stretch>
            <a:fillRect/>
          </a:stretch>
        </p:blipFill>
        <p:spPr>
          <a:xfrm>
            <a:off x="0" y="1552188"/>
            <a:ext cx="9144000" cy="3753623"/>
          </a:xfrm>
          <a:prstGeom prst="rect">
            <a:avLst/>
          </a:prstGeom>
        </p:spPr>
      </p:pic>
    </p:spTree>
    <p:extLst>
      <p:ext uri="{BB962C8B-B14F-4D97-AF65-F5344CB8AC3E}">
        <p14:creationId xmlns:p14="http://schemas.microsoft.com/office/powerpoint/2010/main" val="171889451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Information #2946.001 (1)</a:t>
            </a:r>
          </a:p>
        </p:txBody>
      </p:sp>
      <p:sp>
        <p:nvSpPr>
          <p:cNvPr id="3" name="Content Placeholder 2"/>
          <p:cNvSpPr>
            <a:spLocks noGrp="1"/>
          </p:cNvSpPr>
          <p:nvPr>
            <p:ph idx="1"/>
          </p:nvPr>
        </p:nvSpPr>
        <p:spPr>
          <a:xfrm>
            <a:off x="228600" y="908720"/>
            <a:ext cx="8610600" cy="5267672"/>
          </a:xfrm>
        </p:spPr>
        <p:txBody>
          <a:bodyPr/>
          <a:lstStyle/>
          <a:p>
            <a:r>
              <a:rPr lang="en-US" dirty="0"/>
              <a:t>Thrust: AI Hardware</a:t>
            </a:r>
          </a:p>
          <a:p>
            <a:endParaRPr lang="en-US" sz="1600" dirty="0"/>
          </a:p>
          <a:p>
            <a:r>
              <a:rPr lang="en-US" dirty="0"/>
              <a:t>Task Leader: Onur Mutlu</a:t>
            </a:r>
          </a:p>
          <a:p>
            <a:pPr lvl="1"/>
            <a:r>
              <a:rPr lang="en-US" dirty="0">
                <a:hlinkClick r:id="rId2"/>
              </a:rPr>
              <a:t>https://people.inf.ethz.ch/omutlu/</a:t>
            </a:r>
            <a:endParaRPr lang="en-US" dirty="0"/>
          </a:p>
          <a:p>
            <a:pPr lvl="1"/>
            <a:r>
              <a:rPr lang="en-US" dirty="0">
                <a:hlinkClick r:id="rId3"/>
              </a:rPr>
              <a:t>onur.mutlu@inf.ethz.ch</a:t>
            </a:r>
            <a:r>
              <a:rPr lang="en-US" dirty="0"/>
              <a:t> </a:t>
            </a:r>
          </a:p>
          <a:p>
            <a:pPr lvl="1"/>
            <a:endParaRPr lang="en-US" sz="1600" dirty="0"/>
          </a:p>
          <a:p>
            <a:r>
              <a:rPr lang="en-US" dirty="0"/>
              <a:t>Students</a:t>
            </a:r>
          </a:p>
          <a:p>
            <a:pPr lvl="1"/>
            <a:r>
              <a:rPr lang="en-US" dirty="0"/>
              <a:t>Rahul </a:t>
            </a:r>
            <a:r>
              <a:rPr lang="en-US" dirty="0" err="1"/>
              <a:t>Bera</a:t>
            </a:r>
            <a:r>
              <a:rPr lang="en-US" dirty="0"/>
              <a:t> (ETH)</a:t>
            </a:r>
          </a:p>
          <a:p>
            <a:pPr lvl="1"/>
            <a:r>
              <a:rPr lang="en-US" dirty="0"/>
              <a:t>Amirali Boroumand (CMU)</a:t>
            </a:r>
          </a:p>
          <a:p>
            <a:pPr lvl="1"/>
            <a:r>
              <a:rPr lang="en-US" dirty="0"/>
              <a:t>Geraldo Francisco de Oliveira Junior (ETH)</a:t>
            </a:r>
          </a:p>
          <a:p>
            <a:pPr lvl="1"/>
            <a:r>
              <a:rPr lang="en-US" dirty="0"/>
              <a:t>Joao Ferreira (ETH)</a:t>
            </a:r>
          </a:p>
          <a:p>
            <a:pPr lvl="1"/>
            <a:r>
              <a:rPr lang="en-US" dirty="0"/>
              <a:t>Konstantinos </a:t>
            </a:r>
            <a:r>
              <a:rPr lang="en-US" dirty="0" err="1"/>
              <a:t>Kanellopoulos</a:t>
            </a:r>
            <a:r>
              <a:rPr lang="en-US" dirty="0"/>
              <a:t> (ETH)</a:t>
            </a:r>
          </a:p>
          <a:p>
            <a:pPr lvl="1"/>
            <a:r>
              <a:rPr lang="en-US" dirty="0"/>
              <a:t>Damla Senol Cali (CMU)</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C04C038-4DC1-A74F-AE98-FE334A0E5A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05264" y="2780929"/>
            <a:ext cx="1203661" cy="1504577"/>
          </a:xfrm>
          <a:prstGeom prst="rect">
            <a:avLst/>
          </a:prstGeom>
        </p:spPr>
      </p:pic>
      <p:pic>
        <p:nvPicPr>
          <p:cNvPr id="6" name="Picture 5">
            <a:extLst>
              <a:ext uri="{FF2B5EF4-FFF2-40B4-BE49-F238E27FC236}">
                <a16:creationId xmlns:a16="http://schemas.microsoft.com/office/drawing/2014/main" id="{774DE74B-C3B8-214D-86CD-3683B36B4839}"/>
              </a:ext>
            </a:extLst>
          </p:cNvPr>
          <p:cNvPicPr>
            <a:picLocks noChangeAspect="1"/>
          </p:cNvPicPr>
          <p:nvPr/>
        </p:nvPicPr>
        <p:blipFill>
          <a:blip r:embed="rId5"/>
          <a:stretch>
            <a:fillRect/>
          </a:stretch>
        </p:blipFill>
        <p:spPr>
          <a:xfrm>
            <a:off x="7553719" y="4350735"/>
            <a:ext cx="1445840" cy="1445840"/>
          </a:xfrm>
          <a:prstGeom prst="rect">
            <a:avLst/>
          </a:prstGeom>
        </p:spPr>
      </p:pic>
      <p:pic>
        <p:nvPicPr>
          <p:cNvPr id="7" name="Picture 6">
            <a:extLst>
              <a:ext uri="{FF2B5EF4-FFF2-40B4-BE49-F238E27FC236}">
                <a16:creationId xmlns:a16="http://schemas.microsoft.com/office/drawing/2014/main" id="{9F648D8C-6293-7E42-BF9A-80F4C52E78CF}"/>
              </a:ext>
            </a:extLst>
          </p:cNvPr>
          <p:cNvPicPr>
            <a:picLocks noChangeAspect="1"/>
          </p:cNvPicPr>
          <p:nvPr/>
        </p:nvPicPr>
        <p:blipFill>
          <a:blip r:embed="rId6"/>
          <a:stretch>
            <a:fillRect/>
          </a:stretch>
        </p:blipFill>
        <p:spPr>
          <a:xfrm>
            <a:off x="6532984" y="890043"/>
            <a:ext cx="1323107" cy="1620806"/>
          </a:xfrm>
          <a:prstGeom prst="rect">
            <a:avLst/>
          </a:prstGeom>
        </p:spPr>
      </p:pic>
      <p:pic>
        <p:nvPicPr>
          <p:cNvPr id="8" name="Picture 7">
            <a:extLst>
              <a:ext uri="{FF2B5EF4-FFF2-40B4-BE49-F238E27FC236}">
                <a16:creationId xmlns:a16="http://schemas.microsoft.com/office/drawing/2014/main" id="{4AB770D5-F05F-D243-AF58-BBDB0C9E5BE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71360" y="2799606"/>
            <a:ext cx="1155055" cy="1485900"/>
          </a:xfrm>
          <a:prstGeom prst="rect">
            <a:avLst/>
          </a:prstGeom>
        </p:spPr>
      </p:pic>
      <p:pic>
        <p:nvPicPr>
          <p:cNvPr id="9" name="Picture 8">
            <a:extLst>
              <a:ext uri="{FF2B5EF4-FFF2-40B4-BE49-F238E27FC236}">
                <a16:creationId xmlns:a16="http://schemas.microsoft.com/office/drawing/2014/main" id="{7F538907-5F11-F242-92B6-87CC8B8E032C}"/>
              </a:ext>
            </a:extLst>
          </p:cNvPr>
          <p:cNvPicPr>
            <a:picLocks noChangeAspect="1"/>
          </p:cNvPicPr>
          <p:nvPr/>
        </p:nvPicPr>
        <p:blipFill>
          <a:blip r:embed="rId8"/>
          <a:stretch>
            <a:fillRect/>
          </a:stretch>
        </p:blipFill>
        <p:spPr>
          <a:xfrm>
            <a:off x="4533900" y="2799606"/>
            <a:ext cx="1079500" cy="1485900"/>
          </a:xfrm>
          <a:prstGeom prst="rect">
            <a:avLst/>
          </a:prstGeom>
        </p:spPr>
      </p:pic>
      <p:pic>
        <p:nvPicPr>
          <p:cNvPr id="10" name="Picture 9">
            <a:extLst>
              <a:ext uri="{FF2B5EF4-FFF2-40B4-BE49-F238E27FC236}">
                <a16:creationId xmlns:a16="http://schemas.microsoft.com/office/drawing/2014/main" id="{BB5200F3-25D0-FD45-BF4A-7587C59ABEF7}"/>
              </a:ext>
            </a:extLst>
          </p:cNvPr>
          <p:cNvPicPr>
            <a:picLocks noChangeAspect="1"/>
          </p:cNvPicPr>
          <p:nvPr/>
        </p:nvPicPr>
        <p:blipFill>
          <a:blip r:embed="rId9"/>
          <a:stretch>
            <a:fillRect/>
          </a:stretch>
        </p:blipFill>
        <p:spPr>
          <a:xfrm>
            <a:off x="6254750" y="4352752"/>
            <a:ext cx="1185578" cy="1443823"/>
          </a:xfrm>
          <a:prstGeom prst="rect">
            <a:avLst/>
          </a:prstGeom>
        </p:spPr>
      </p:pic>
      <p:pic>
        <p:nvPicPr>
          <p:cNvPr id="11" name="Picture 10">
            <a:extLst>
              <a:ext uri="{FF2B5EF4-FFF2-40B4-BE49-F238E27FC236}">
                <a16:creationId xmlns:a16="http://schemas.microsoft.com/office/drawing/2014/main" id="{DDB43D0B-A348-8949-97B5-1637E1E9792D}"/>
              </a:ext>
            </a:extLst>
          </p:cNvPr>
          <p:cNvPicPr>
            <a:picLocks noChangeAspect="1"/>
          </p:cNvPicPr>
          <p:nvPr/>
        </p:nvPicPr>
        <p:blipFill>
          <a:blip r:embed="rId10"/>
          <a:stretch>
            <a:fillRect/>
          </a:stretch>
        </p:blipFill>
        <p:spPr>
          <a:xfrm>
            <a:off x="5073650" y="4838415"/>
            <a:ext cx="1181100" cy="1371600"/>
          </a:xfrm>
          <a:prstGeom prst="rect">
            <a:avLst/>
          </a:prstGeom>
        </p:spPr>
      </p:pic>
    </p:spTree>
    <p:extLst>
      <p:ext uri="{BB962C8B-B14F-4D97-AF65-F5344CB8AC3E}">
        <p14:creationId xmlns:p14="http://schemas.microsoft.com/office/powerpoint/2010/main" val="33004375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Information #2946.001 (2)</a:t>
            </a:r>
          </a:p>
        </p:txBody>
      </p:sp>
      <p:sp>
        <p:nvSpPr>
          <p:cNvPr id="3" name="Content Placeholder 2"/>
          <p:cNvSpPr>
            <a:spLocks noGrp="1"/>
          </p:cNvSpPr>
          <p:nvPr>
            <p:ph idx="1"/>
          </p:nvPr>
        </p:nvSpPr>
        <p:spPr>
          <a:xfrm>
            <a:off x="228600" y="908720"/>
            <a:ext cx="8610600" cy="5267672"/>
          </a:xfrm>
        </p:spPr>
        <p:txBody>
          <a:bodyPr/>
          <a:lstStyle/>
          <a:p>
            <a:r>
              <a:rPr lang="en-US" dirty="0"/>
              <a:t>Senior Researchers</a:t>
            </a:r>
          </a:p>
          <a:p>
            <a:pPr lvl="1"/>
            <a:r>
              <a:rPr lang="en-US" dirty="0"/>
              <a:t>Juan Gomez Luna (ETH)</a:t>
            </a:r>
          </a:p>
          <a:p>
            <a:pPr lvl="1"/>
            <a:r>
              <a:rPr lang="en-US" dirty="0"/>
              <a:t>Lois </a:t>
            </a:r>
            <a:r>
              <a:rPr lang="en-US" dirty="0" err="1"/>
              <a:t>Orosa</a:t>
            </a:r>
            <a:r>
              <a:rPr lang="en-US" dirty="0"/>
              <a:t> (ETH)</a:t>
            </a:r>
          </a:p>
          <a:p>
            <a:pPr lvl="1"/>
            <a:r>
              <a:rPr lang="en-US" dirty="0"/>
              <a:t>Jisung Park (ETH)</a:t>
            </a:r>
          </a:p>
          <a:p>
            <a:pPr lvl="1"/>
            <a:r>
              <a:rPr lang="en-US" dirty="0"/>
              <a:t>Gagandeep Singh (ETH)</a:t>
            </a:r>
          </a:p>
          <a:p>
            <a:pPr lvl="1"/>
            <a:endParaRPr lang="en-US" dirty="0"/>
          </a:p>
          <a:p>
            <a:pPr lvl="1"/>
            <a:endParaRPr lang="en-US" dirty="0"/>
          </a:p>
          <a:p>
            <a:endParaRPr lang="en-US" dirty="0"/>
          </a:p>
          <a:p>
            <a:endParaRPr lang="en-US" dirty="0"/>
          </a:p>
          <a:p>
            <a:endParaRPr lang="en-US" dirty="0"/>
          </a:p>
          <a:p>
            <a:r>
              <a:rPr lang="en-US" dirty="0"/>
              <a:t>More students/postdocs to be added as the task evolves</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9BE6212-EDA9-F44F-850B-B1B980EF09C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78037" y="983819"/>
            <a:ext cx="1574084" cy="1895122"/>
          </a:xfrm>
          <a:prstGeom prst="rect">
            <a:avLst/>
          </a:prstGeom>
        </p:spPr>
      </p:pic>
      <p:pic>
        <p:nvPicPr>
          <p:cNvPr id="7" name="Picture 6">
            <a:extLst>
              <a:ext uri="{FF2B5EF4-FFF2-40B4-BE49-F238E27FC236}">
                <a16:creationId xmlns:a16="http://schemas.microsoft.com/office/drawing/2014/main" id="{F68C36AA-B3ED-C445-A346-42EE483AF2C4}"/>
              </a:ext>
            </a:extLst>
          </p:cNvPr>
          <p:cNvPicPr>
            <a:picLocks noChangeAspect="1"/>
          </p:cNvPicPr>
          <p:nvPr/>
        </p:nvPicPr>
        <p:blipFill>
          <a:blip r:embed="rId3"/>
          <a:stretch>
            <a:fillRect/>
          </a:stretch>
        </p:blipFill>
        <p:spPr>
          <a:xfrm>
            <a:off x="5799107" y="983819"/>
            <a:ext cx="1508185" cy="1895154"/>
          </a:xfrm>
          <a:prstGeom prst="rect">
            <a:avLst/>
          </a:prstGeom>
        </p:spPr>
      </p:pic>
      <p:pic>
        <p:nvPicPr>
          <p:cNvPr id="8" name="Picture 7">
            <a:extLst>
              <a:ext uri="{FF2B5EF4-FFF2-40B4-BE49-F238E27FC236}">
                <a16:creationId xmlns:a16="http://schemas.microsoft.com/office/drawing/2014/main" id="{8C1B4DB6-36DE-134F-B7C9-63BFB4289E6C}"/>
              </a:ext>
            </a:extLst>
          </p:cNvPr>
          <p:cNvPicPr>
            <a:picLocks noChangeAspect="1"/>
          </p:cNvPicPr>
          <p:nvPr/>
        </p:nvPicPr>
        <p:blipFill>
          <a:blip r:embed="rId4"/>
          <a:stretch>
            <a:fillRect/>
          </a:stretch>
        </p:blipFill>
        <p:spPr>
          <a:xfrm>
            <a:off x="4169382" y="2954040"/>
            <a:ext cx="1629725" cy="1875942"/>
          </a:xfrm>
          <a:prstGeom prst="rect">
            <a:avLst/>
          </a:prstGeom>
        </p:spPr>
      </p:pic>
      <p:pic>
        <p:nvPicPr>
          <p:cNvPr id="9" name="Picture 8">
            <a:extLst>
              <a:ext uri="{FF2B5EF4-FFF2-40B4-BE49-F238E27FC236}">
                <a16:creationId xmlns:a16="http://schemas.microsoft.com/office/drawing/2014/main" id="{981937C5-ECB5-8744-BDF7-D991A28F5106}"/>
              </a:ext>
            </a:extLst>
          </p:cNvPr>
          <p:cNvPicPr>
            <a:picLocks noChangeAspect="1"/>
          </p:cNvPicPr>
          <p:nvPr/>
        </p:nvPicPr>
        <p:blipFill>
          <a:blip r:embed="rId5"/>
          <a:stretch>
            <a:fillRect/>
          </a:stretch>
        </p:blipFill>
        <p:spPr>
          <a:xfrm>
            <a:off x="6115836" y="2997691"/>
            <a:ext cx="1336484" cy="1948368"/>
          </a:xfrm>
          <a:prstGeom prst="rect">
            <a:avLst/>
          </a:prstGeom>
        </p:spPr>
      </p:pic>
    </p:spTree>
    <p:extLst>
      <p:ext uri="{BB962C8B-B14F-4D97-AF65-F5344CB8AC3E}">
        <p14:creationId xmlns:p14="http://schemas.microsoft.com/office/powerpoint/2010/main" val="29629189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solidFill>
                  <a:srgbClr val="0000FF"/>
                </a:solidFill>
              </a:rPr>
              <a:t>Problem and Background</a:t>
            </a:r>
          </a:p>
          <a:p>
            <a:endParaRPr lang="en-US" dirty="0"/>
          </a:p>
          <a:p>
            <a:endParaRPr lang="en-US" dirty="0"/>
          </a:p>
          <a:p>
            <a:r>
              <a:rPr lang="en-US" dirty="0"/>
              <a:t>Task Overview</a:t>
            </a:r>
          </a:p>
          <a:p>
            <a:endParaRPr lang="en-US" dirty="0"/>
          </a:p>
          <a:p>
            <a:endParaRPr lang="en-US" dirty="0"/>
          </a:p>
          <a:p>
            <a:r>
              <a:rPr lang="en-US" dirty="0"/>
              <a:t>Technical Challenges, Goals and Ideas</a:t>
            </a:r>
          </a:p>
          <a:p>
            <a:endParaRPr lang="en-US" dirty="0"/>
          </a:p>
          <a:p>
            <a:endParaRPr lang="en-US" dirty="0"/>
          </a:p>
          <a:p>
            <a:r>
              <a:rPr lang="en-US" dirty="0">
                <a:solidFill>
                  <a:srgbClr val="000000"/>
                </a:solidFill>
              </a:rPr>
              <a:t>Ideas, Results and Papers from the Past Year</a:t>
            </a:r>
          </a:p>
          <a:p>
            <a:endParaRPr lang="en-US" dirty="0"/>
          </a:p>
          <a:p>
            <a:endParaRPr lang="en-US" dirty="0"/>
          </a:p>
          <a:p>
            <a:pPr marL="0" indent="0">
              <a:buNone/>
            </a:pPr>
            <a:endParaRPr lang="en-US"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305527799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PhD Graduates (I)</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r>
              <a:rPr lang="en-US" sz="2000" dirty="0">
                <a:solidFill>
                  <a:srgbClr val="0000FF"/>
                </a:solidFill>
              </a:rPr>
              <a:t>Amirali Boroumand </a:t>
            </a:r>
          </a:p>
          <a:p>
            <a:pPr lvl="1"/>
            <a:r>
              <a:rPr lang="en-US" sz="1800" dirty="0"/>
              <a:t>December 2020</a:t>
            </a:r>
          </a:p>
          <a:p>
            <a:pPr lvl="1"/>
            <a:r>
              <a:rPr lang="en-US" sz="1800" b="1" dirty="0">
                <a:solidFill>
                  <a:srgbClr val="7030A0"/>
                </a:solidFill>
              </a:rPr>
              <a:t>Practical Mechanisms for Reducing Processor-Memory Data Movement in Modern Workloads</a:t>
            </a:r>
            <a:endParaRPr lang="en-US" sz="1800" dirty="0">
              <a:solidFill>
                <a:srgbClr val="7030A0"/>
              </a:solidFill>
            </a:endParaRPr>
          </a:p>
          <a:p>
            <a:endParaRPr lang="en-US" sz="400" dirty="0"/>
          </a:p>
          <a:p>
            <a:r>
              <a:rPr lang="en-US" sz="2000" dirty="0">
                <a:solidFill>
                  <a:srgbClr val="0000FF"/>
                </a:solidFill>
              </a:rPr>
              <a:t>Gagandeep Singh</a:t>
            </a:r>
          </a:p>
          <a:p>
            <a:pPr lvl="1"/>
            <a:r>
              <a:rPr lang="en-US" sz="1800" dirty="0"/>
              <a:t>April 2021</a:t>
            </a:r>
          </a:p>
          <a:p>
            <a:pPr lvl="1"/>
            <a:r>
              <a:rPr lang="en-US" sz="1800" b="1" dirty="0">
                <a:solidFill>
                  <a:srgbClr val="7030A0"/>
                </a:solidFill>
              </a:rPr>
              <a:t>Designing, Modeling, and Optimizing Data-Intensive Computing Systems</a:t>
            </a:r>
            <a:endParaRPr lang="en-US" sz="1800" dirty="0">
              <a:solidFill>
                <a:srgbClr val="7030A0"/>
              </a:solidFill>
            </a:endParaRPr>
          </a:p>
          <a:p>
            <a:endParaRPr lang="en-US" sz="400" dirty="0">
              <a:solidFill>
                <a:srgbClr val="0000FF"/>
              </a:solidFill>
            </a:endParaRPr>
          </a:p>
          <a:p>
            <a:r>
              <a:rPr lang="en-US" sz="2000" dirty="0" err="1">
                <a:solidFill>
                  <a:srgbClr val="0000FF"/>
                </a:solidFill>
              </a:rPr>
              <a:t>Damla</a:t>
            </a:r>
            <a:r>
              <a:rPr lang="en-US" sz="2000" dirty="0">
                <a:solidFill>
                  <a:srgbClr val="0000FF"/>
                </a:solidFill>
              </a:rPr>
              <a:t> Senol Cali</a:t>
            </a:r>
          </a:p>
          <a:p>
            <a:pPr lvl="1"/>
            <a:r>
              <a:rPr lang="en-US" sz="1800" dirty="0"/>
              <a:t>August 2021</a:t>
            </a:r>
          </a:p>
          <a:p>
            <a:pPr lvl="1"/>
            <a:r>
              <a:rPr lang="en-US" sz="1800" b="1" u="sng" dirty="0">
                <a:hlinkClick r:id="rId2"/>
              </a:rPr>
              <a:t>Accelerating Genome Sequence Analysis via Efficient Hardware/Algorithm Co-Design</a:t>
            </a:r>
            <a:endParaRPr lang="en-US" sz="1800" b="1" u="sng" dirty="0"/>
          </a:p>
          <a:p>
            <a:pPr lvl="1"/>
            <a:endParaRPr lang="en-US" sz="400" dirty="0"/>
          </a:p>
          <a:p>
            <a:r>
              <a:rPr lang="en-US" sz="2000" dirty="0" err="1">
                <a:solidFill>
                  <a:srgbClr val="0000FF"/>
                </a:solidFill>
              </a:rPr>
              <a:t>Nastaran</a:t>
            </a:r>
            <a:r>
              <a:rPr lang="en-US" sz="2000" dirty="0">
                <a:solidFill>
                  <a:srgbClr val="0000FF"/>
                </a:solidFill>
              </a:rPr>
              <a:t> </a:t>
            </a:r>
            <a:r>
              <a:rPr lang="en-US" sz="2000" dirty="0" err="1">
                <a:solidFill>
                  <a:srgbClr val="0000FF"/>
                </a:solidFill>
              </a:rPr>
              <a:t>Hajinazar</a:t>
            </a:r>
            <a:endParaRPr lang="en-US" sz="2000" dirty="0">
              <a:solidFill>
                <a:srgbClr val="0000FF"/>
              </a:solidFill>
            </a:endParaRPr>
          </a:p>
          <a:p>
            <a:pPr lvl="1"/>
            <a:r>
              <a:rPr lang="en-US" sz="1800" dirty="0"/>
              <a:t>August 2021</a:t>
            </a:r>
          </a:p>
          <a:p>
            <a:pPr lvl="1"/>
            <a:r>
              <a:rPr lang="en-US" sz="1800" b="1" dirty="0">
                <a:solidFill>
                  <a:srgbClr val="7030A0"/>
                </a:solidFill>
              </a:rPr>
              <a:t>Data-Centric and Data-Aware Frameworks for Fundamentally Efficient Data Handling in Modern Computing Systems</a:t>
            </a:r>
            <a:endParaRPr lang="en-US" sz="1800" dirty="0">
              <a:solidFill>
                <a:srgbClr val="7030A0"/>
              </a:solidFill>
            </a:endParaRPr>
          </a:p>
          <a:p>
            <a:pPr lvl="1"/>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fld id="{323594FA-E141-4234-AE05-360401972BE7}" type="slidenum">
              <a:rPr lang="en-US" altLang="en-US" smtClean="0"/>
              <a:pPr/>
              <a:t>30</a:t>
            </a:fld>
            <a:endParaRPr lang="en-US" altLang="en-US"/>
          </a:p>
        </p:txBody>
      </p:sp>
      <p:pic>
        <p:nvPicPr>
          <p:cNvPr id="5" name="Picture 4">
            <a:extLst>
              <a:ext uri="{FF2B5EF4-FFF2-40B4-BE49-F238E27FC236}">
                <a16:creationId xmlns:a16="http://schemas.microsoft.com/office/drawing/2014/main" id="{3F26C24F-B273-1F47-92A9-4CBB8C3DDE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51369" y="156431"/>
            <a:ext cx="1203661" cy="1504577"/>
          </a:xfrm>
          <a:prstGeom prst="rect">
            <a:avLst/>
          </a:prstGeom>
        </p:spPr>
      </p:pic>
      <p:pic>
        <p:nvPicPr>
          <p:cNvPr id="6" name="Picture 5">
            <a:extLst>
              <a:ext uri="{FF2B5EF4-FFF2-40B4-BE49-F238E27FC236}">
                <a16:creationId xmlns:a16="http://schemas.microsoft.com/office/drawing/2014/main" id="{494478EA-6319-9642-B899-9477D5A8FF81}"/>
              </a:ext>
            </a:extLst>
          </p:cNvPr>
          <p:cNvPicPr>
            <a:picLocks noChangeAspect="1"/>
          </p:cNvPicPr>
          <p:nvPr/>
        </p:nvPicPr>
        <p:blipFill>
          <a:blip r:embed="rId4"/>
          <a:stretch>
            <a:fillRect/>
          </a:stretch>
        </p:blipFill>
        <p:spPr>
          <a:xfrm>
            <a:off x="7876206" y="1430462"/>
            <a:ext cx="1039194" cy="1514969"/>
          </a:xfrm>
          <a:prstGeom prst="rect">
            <a:avLst/>
          </a:prstGeom>
        </p:spPr>
      </p:pic>
      <p:pic>
        <p:nvPicPr>
          <p:cNvPr id="7" name="Picture 6">
            <a:extLst>
              <a:ext uri="{FF2B5EF4-FFF2-40B4-BE49-F238E27FC236}">
                <a16:creationId xmlns:a16="http://schemas.microsoft.com/office/drawing/2014/main" id="{7F0FBF4F-2F92-3D47-AA99-30B6F1361076}"/>
              </a:ext>
            </a:extLst>
          </p:cNvPr>
          <p:cNvPicPr>
            <a:picLocks noChangeAspect="1"/>
          </p:cNvPicPr>
          <p:nvPr/>
        </p:nvPicPr>
        <p:blipFill>
          <a:blip r:embed="rId5"/>
          <a:stretch>
            <a:fillRect/>
          </a:stretch>
        </p:blipFill>
        <p:spPr>
          <a:xfrm>
            <a:off x="6579759" y="3263443"/>
            <a:ext cx="1166497" cy="1166497"/>
          </a:xfrm>
          <a:prstGeom prst="rect">
            <a:avLst/>
          </a:prstGeom>
        </p:spPr>
      </p:pic>
      <p:pic>
        <p:nvPicPr>
          <p:cNvPr id="9" name="Picture 8">
            <a:extLst>
              <a:ext uri="{FF2B5EF4-FFF2-40B4-BE49-F238E27FC236}">
                <a16:creationId xmlns:a16="http://schemas.microsoft.com/office/drawing/2014/main" id="{81BD6835-CE1C-784A-92CD-2ED0DB068F97}"/>
              </a:ext>
            </a:extLst>
          </p:cNvPr>
          <p:cNvPicPr>
            <a:picLocks noChangeAspect="1"/>
          </p:cNvPicPr>
          <p:nvPr/>
        </p:nvPicPr>
        <p:blipFill>
          <a:blip r:embed="rId6"/>
          <a:stretch>
            <a:fillRect/>
          </a:stretch>
        </p:blipFill>
        <p:spPr>
          <a:xfrm>
            <a:off x="7613136" y="4259424"/>
            <a:ext cx="1663700" cy="1460500"/>
          </a:xfrm>
          <a:prstGeom prst="rect">
            <a:avLst/>
          </a:prstGeom>
        </p:spPr>
      </p:pic>
    </p:spTree>
    <p:extLst>
      <p:ext uri="{BB962C8B-B14F-4D97-AF65-F5344CB8AC3E}">
        <p14:creationId xmlns:p14="http://schemas.microsoft.com/office/powerpoint/2010/main" val="6981730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PhD Graduates (II) </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1124744"/>
            <a:ext cx="8610600" cy="5123656"/>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https://safari.ethz.ch/safari-alumni/</a:t>
            </a:r>
            <a:r>
              <a:rPr lang="en-US" dirty="0">
                <a:solidFill>
                  <a:srgbClr val="0000FF"/>
                </a:solidFill>
              </a:rPr>
              <a:t> </a:t>
            </a:r>
          </a:p>
          <a:p>
            <a:endParaRPr lang="en-US" dirty="0">
              <a:solidFill>
                <a:srgbClr val="0000FF"/>
              </a:solidFill>
            </a:endParaRPr>
          </a:p>
          <a:p>
            <a:endParaRPr lang="en-US" dirty="0">
              <a:solidFill>
                <a:srgbClr val="0000FF"/>
              </a:solidFill>
            </a:endParaRPr>
          </a:p>
          <a:p>
            <a:r>
              <a:rPr lang="en-US" dirty="0">
                <a:solidFill>
                  <a:srgbClr val="0000FF"/>
                </a:solidFill>
              </a:rPr>
              <a:t>Dr. </a:t>
            </a:r>
            <a:r>
              <a:rPr lang="en-US" dirty="0" err="1">
                <a:solidFill>
                  <a:srgbClr val="0000FF"/>
                </a:solidFill>
              </a:rPr>
              <a:t>Saugata</a:t>
            </a:r>
            <a:r>
              <a:rPr lang="en-US" dirty="0">
                <a:solidFill>
                  <a:srgbClr val="0000FF"/>
                </a:solidFill>
              </a:rPr>
              <a:t> Ghose</a:t>
            </a:r>
          </a:p>
          <a:p>
            <a:pPr lvl="1"/>
            <a:r>
              <a:rPr lang="en-US" dirty="0"/>
              <a:t>Started @ UIUC as Assistant Professor, Fall 2020</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fld id="{323594FA-E141-4234-AE05-360401972BE7}" type="slidenum">
              <a:rPr lang="en-US" altLang="en-US" smtClean="0"/>
              <a:pPr/>
              <a:t>31</a:t>
            </a:fld>
            <a:endParaRPr lang="en-US" altLang="en-US"/>
          </a:p>
        </p:txBody>
      </p:sp>
      <p:pic>
        <p:nvPicPr>
          <p:cNvPr id="5" name="Picture 4">
            <a:extLst>
              <a:ext uri="{FF2B5EF4-FFF2-40B4-BE49-F238E27FC236}">
                <a16:creationId xmlns:a16="http://schemas.microsoft.com/office/drawing/2014/main" id="{3095DD03-D8E2-834C-A31D-3BCB8EF615DE}"/>
              </a:ext>
            </a:extLst>
          </p:cNvPr>
          <p:cNvPicPr>
            <a:picLocks noChangeAspect="1"/>
          </p:cNvPicPr>
          <p:nvPr/>
        </p:nvPicPr>
        <p:blipFill>
          <a:blip r:embed="rId3"/>
          <a:stretch>
            <a:fillRect/>
          </a:stretch>
        </p:blipFill>
        <p:spPr>
          <a:xfrm>
            <a:off x="7345040" y="2338390"/>
            <a:ext cx="1494160" cy="1366235"/>
          </a:xfrm>
          <a:prstGeom prst="rect">
            <a:avLst/>
          </a:prstGeom>
        </p:spPr>
      </p:pic>
    </p:spTree>
    <p:extLst>
      <p:ext uri="{BB962C8B-B14F-4D97-AF65-F5344CB8AC3E}">
        <p14:creationId xmlns:p14="http://schemas.microsoft.com/office/powerpoint/2010/main" val="266700163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Soon to Finish PhD</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735888" cy="5123656"/>
          </a:xfrm>
        </p:spPr>
        <p:txBody>
          <a:bodyPr/>
          <a:lstStyle/>
          <a:p>
            <a:endParaRPr lang="en-US" sz="2000" dirty="0">
              <a:solidFill>
                <a:srgbClr val="0000FF"/>
              </a:solidFill>
            </a:endParaRPr>
          </a:p>
          <a:p>
            <a:r>
              <a:rPr lang="en-US" dirty="0" err="1">
                <a:solidFill>
                  <a:srgbClr val="0000FF"/>
                </a:solidFill>
              </a:rPr>
              <a:t>Minesh</a:t>
            </a:r>
            <a:r>
              <a:rPr lang="en-US" dirty="0">
                <a:solidFill>
                  <a:srgbClr val="0000FF"/>
                </a:solidFill>
              </a:rPr>
              <a:t> Patel</a:t>
            </a:r>
          </a:p>
          <a:p>
            <a:pPr lvl="1"/>
            <a:r>
              <a:rPr lang="en-US" sz="2000" dirty="0"/>
              <a:t>Defense date: October 1, 2021</a:t>
            </a:r>
          </a:p>
          <a:p>
            <a:pPr lvl="1"/>
            <a:r>
              <a:rPr lang="en-US" sz="2000" b="1" dirty="0">
                <a:solidFill>
                  <a:srgbClr val="7030A0"/>
                </a:solidFill>
              </a:rPr>
              <a:t>Enabling Effective Error Mitigation in Memory Chips That Use On-Die Error-Correcting Codes</a:t>
            </a:r>
          </a:p>
          <a:p>
            <a:pPr lvl="1"/>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759F45C1-2C6B-2C4B-A364-8CC4CE335293}"/>
              </a:ext>
            </a:extLst>
          </p:cNvPr>
          <p:cNvPicPr>
            <a:picLocks noChangeAspect="1"/>
          </p:cNvPicPr>
          <p:nvPr/>
        </p:nvPicPr>
        <p:blipFill>
          <a:blip r:embed="rId2"/>
          <a:stretch>
            <a:fillRect/>
          </a:stretch>
        </p:blipFill>
        <p:spPr>
          <a:xfrm>
            <a:off x="5220072" y="2564904"/>
            <a:ext cx="1663700" cy="1524000"/>
          </a:xfrm>
          <a:prstGeom prst="rect">
            <a:avLst/>
          </a:prstGeom>
        </p:spPr>
      </p:pic>
    </p:spTree>
    <p:extLst>
      <p:ext uri="{BB962C8B-B14F-4D97-AF65-F5344CB8AC3E}">
        <p14:creationId xmlns:p14="http://schemas.microsoft.com/office/powerpoint/2010/main" val="155769488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Liaisons</a:t>
            </a:r>
          </a:p>
        </p:txBody>
      </p:sp>
      <p:sp>
        <p:nvSpPr>
          <p:cNvPr id="3" name="Content Placeholder 2"/>
          <p:cNvSpPr>
            <a:spLocks noGrp="1"/>
          </p:cNvSpPr>
          <p:nvPr>
            <p:ph idx="1"/>
          </p:nvPr>
        </p:nvSpPr>
        <p:spPr>
          <a:xfrm>
            <a:off x="228422" y="1052736"/>
            <a:ext cx="8610600" cy="4876800"/>
          </a:xfrm>
        </p:spPr>
        <p:txBody>
          <a:bodyPr/>
          <a:lstStyle/>
          <a:p>
            <a:r>
              <a:rPr lang="en-US" sz="1600" b="1" dirty="0"/>
              <a:t>Charles Augustine, Intel</a:t>
            </a:r>
          </a:p>
          <a:p>
            <a:r>
              <a:rPr lang="en-US" sz="1600" b="1" dirty="0"/>
              <a:t>Pradip Bose, IBM</a:t>
            </a:r>
          </a:p>
          <a:p>
            <a:r>
              <a:rPr lang="en-US" sz="1600" b="1" dirty="0"/>
              <a:t>Alper Buyuktosunoglu, IBM</a:t>
            </a:r>
          </a:p>
          <a:p>
            <a:r>
              <a:rPr lang="en-US" sz="1600" b="1" dirty="0"/>
              <a:t>Rosario Cammarota, Intel</a:t>
            </a:r>
          </a:p>
          <a:p>
            <a:r>
              <a:rPr lang="en-US" sz="1600" b="1" dirty="0"/>
              <a:t>Ramesh Chauhan, Qualcomm</a:t>
            </a:r>
          </a:p>
          <a:p>
            <a:r>
              <a:rPr lang="en-US" sz="1600" b="1" dirty="0" err="1"/>
              <a:t>Prokash</a:t>
            </a:r>
            <a:r>
              <a:rPr lang="en-US" sz="1600" b="1" dirty="0"/>
              <a:t> Ghosh, NXP</a:t>
            </a:r>
          </a:p>
          <a:p>
            <a:r>
              <a:rPr lang="en-US" sz="1600" b="1" dirty="0"/>
              <a:t>Jose Joao, ARM</a:t>
            </a:r>
          </a:p>
          <a:p>
            <a:r>
              <a:rPr lang="en-US" sz="1600" b="1" dirty="0"/>
              <a:t>Arun Joseph, IBM</a:t>
            </a:r>
          </a:p>
          <a:p>
            <a:r>
              <a:rPr lang="en-US" sz="1600" b="1" dirty="0"/>
              <a:t>Anurag Kar, ARM</a:t>
            </a:r>
          </a:p>
          <a:p>
            <a:r>
              <a:rPr lang="en-US" sz="1600" b="1" dirty="0" err="1"/>
              <a:t>Preetham</a:t>
            </a:r>
            <a:r>
              <a:rPr lang="en-US" sz="1600" b="1" dirty="0"/>
              <a:t> Lobo, IBM</a:t>
            </a:r>
          </a:p>
          <a:p>
            <a:r>
              <a:rPr lang="en-US" sz="1600" b="1" dirty="0" err="1"/>
              <a:t>Nithyakalyani</a:t>
            </a:r>
            <a:r>
              <a:rPr lang="en-US" sz="1600" b="1" dirty="0"/>
              <a:t> Sampath, TI</a:t>
            </a:r>
          </a:p>
          <a:p>
            <a:r>
              <a:rPr lang="en-US" sz="1600" b="1" dirty="0"/>
              <a:t>Willem </a:t>
            </a:r>
            <a:r>
              <a:rPr lang="en-US" sz="1600" b="1" dirty="0" err="1"/>
              <a:t>Sanberg</a:t>
            </a:r>
            <a:r>
              <a:rPr lang="en-US" sz="1600" b="1" dirty="0"/>
              <a:t>, NXP</a:t>
            </a:r>
          </a:p>
          <a:p>
            <a:r>
              <a:rPr lang="en-US" sz="1600" b="1" dirty="0"/>
              <a:t>Pushkar </a:t>
            </a:r>
            <a:r>
              <a:rPr lang="en-US" sz="1600" b="1" dirty="0" err="1"/>
              <a:t>Sareen</a:t>
            </a:r>
            <a:r>
              <a:rPr lang="en-US" sz="1600" b="1" dirty="0"/>
              <a:t>, NXP</a:t>
            </a:r>
          </a:p>
          <a:p>
            <a:r>
              <a:rPr lang="en-US" sz="1600" b="1" dirty="0"/>
              <a:t>Sreenivas Subramoney, Intel</a:t>
            </a:r>
          </a:p>
          <a:p>
            <a:r>
              <a:rPr lang="en-US" sz="1600" b="1" dirty="0"/>
              <a:t>Xin Zhang, IBM</a:t>
            </a:r>
          </a:p>
          <a:p>
            <a:pPr marL="0" indent="0">
              <a:buNone/>
            </a:pPr>
            <a:endParaRPr lang="en-US" sz="1600" dirty="0"/>
          </a:p>
          <a:p>
            <a:r>
              <a:rPr lang="en-US" sz="1600" dirty="0"/>
              <a:t>We are having and will have regular and irregular meetings with all liaison companies</a:t>
            </a:r>
          </a:p>
          <a:p>
            <a:r>
              <a:rPr lang="en-US" sz="1600" dirty="0">
                <a:solidFill>
                  <a:srgbClr val="0000FF"/>
                </a:solidFill>
              </a:rPr>
              <a:t>Very open to other collaborators, feedback, internships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55431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Problem and Background</a:t>
            </a:r>
          </a:p>
          <a:p>
            <a:endParaRPr lang="en-US" dirty="0"/>
          </a:p>
          <a:p>
            <a:endParaRPr lang="en-US" dirty="0"/>
          </a:p>
          <a:p>
            <a:r>
              <a:rPr lang="en-US" dirty="0"/>
              <a:t>Task Overview</a:t>
            </a:r>
          </a:p>
          <a:p>
            <a:endParaRPr lang="en-US" dirty="0"/>
          </a:p>
          <a:p>
            <a:endParaRPr lang="en-US" dirty="0"/>
          </a:p>
          <a:p>
            <a:r>
              <a:rPr lang="en-US" dirty="0">
                <a:solidFill>
                  <a:srgbClr val="0000FF"/>
                </a:solidFill>
              </a:rPr>
              <a:t>Technical Challenges, Goals and Ideas</a:t>
            </a:r>
          </a:p>
          <a:p>
            <a:endParaRPr lang="en-US" dirty="0"/>
          </a:p>
          <a:p>
            <a:pPr marL="0" indent="0">
              <a:buNone/>
            </a:pPr>
            <a:endParaRPr lang="en-US" dirty="0"/>
          </a:p>
          <a:p>
            <a:r>
              <a:rPr lang="en-US" dirty="0">
                <a:solidFill>
                  <a:srgbClr val="000000"/>
                </a:solidFill>
              </a:rPr>
              <a:t>Ideas, Results and Papers from the Past Year</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400770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Major Thrusts</a:t>
            </a:r>
          </a:p>
        </p:txBody>
      </p:sp>
      <p:sp>
        <p:nvSpPr>
          <p:cNvPr id="3" name="Content Placeholder 2"/>
          <p:cNvSpPr>
            <a:spLocks noGrp="1"/>
          </p:cNvSpPr>
          <p:nvPr>
            <p:ph idx="1"/>
          </p:nvPr>
        </p:nvSpPr>
        <p:spPr>
          <a:xfrm>
            <a:off x="107504" y="908720"/>
            <a:ext cx="8928992" cy="5267672"/>
          </a:xfrm>
        </p:spPr>
        <p:txBody>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p>
          <a:p>
            <a:pPr marL="344487" lvl="1" indent="0">
              <a:buNone/>
            </a:pPr>
            <a:endParaRPr lang="en-US" dirty="0"/>
          </a:p>
          <a:p>
            <a:pPr marL="344487" lvl="1" indent="0">
              <a:buNone/>
            </a:pPr>
            <a:endParaRPr lang="en-US" dirty="0"/>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51F24D9A-D113-694A-A333-A7C2DA89AA64}"/>
              </a:ext>
            </a:extLst>
          </p:cNvPr>
          <p:cNvSpPr>
            <a:spLocks noChangeArrowheads="1"/>
          </p:cNvSpPr>
          <p:nvPr/>
        </p:nvSpPr>
        <p:spPr bwMode="auto">
          <a:xfrm>
            <a:off x="419200" y="2204864"/>
            <a:ext cx="7681192" cy="50405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482346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1DBF-ECF4-9D47-9579-ED836990A1C6}"/>
              </a:ext>
            </a:extLst>
          </p:cNvPr>
          <p:cNvSpPr>
            <a:spLocks noGrp="1"/>
          </p:cNvSpPr>
          <p:nvPr>
            <p:ph type="title"/>
          </p:nvPr>
        </p:nvSpPr>
        <p:spPr/>
        <p:txBody>
          <a:bodyPr/>
          <a:lstStyle/>
          <a:p>
            <a:r>
              <a:rPr lang="en-US" dirty="0"/>
              <a:t>Thrust 1 Exploration Ideas</a:t>
            </a:r>
          </a:p>
        </p:txBody>
      </p:sp>
      <p:sp>
        <p:nvSpPr>
          <p:cNvPr id="3" name="Content Placeholder 2">
            <a:extLst>
              <a:ext uri="{FF2B5EF4-FFF2-40B4-BE49-F238E27FC236}">
                <a16:creationId xmlns:a16="http://schemas.microsoft.com/office/drawing/2014/main" id="{769311A2-F047-DA4C-BB8F-8B15D494CBBD}"/>
              </a:ext>
            </a:extLst>
          </p:cNvPr>
          <p:cNvSpPr>
            <a:spLocks noGrp="1"/>
          </p:cNvSpPr>
          <p:nvPr>
            <p:ph idx="1"/>
          </p:nvPr>
        </p:nvSpPr>
        <p:spPr>
          <a:xfrm>
            <a:off x="228600" y="1018100"/>
            <a:ext cx="8610600" cy="5426639"/>
          </a:xfrm>
        </p:spPr>
        <p:txBody>
          <a:bodyPr/>
          <a:lstStyle/>
          <a:p>
            <a:pPr marL="0" indent="0">
              <a:buNone/>
            </a:pPr>
            <a:r>
              <a:rPr lang="en-US" sz="1800" dirty="0"/>
              <a:t>1.1. </a:t>
            </a:r>
            <a:r>
              <a:rPr lang="en-US" sz="1800" dirty="0">
                <a:solidFill>
                  <a:srgbClr val="0000FF"/>
                </a:solidFill>
              </a:rPr>
              <a:t>Comprehensive Energy and Performance Analysis </a:t>
            </a:r>
            <a:r>
              <a:rPr lang="en-US" sz="1800" dirty="0"/>
              <a:t>of ML/AI Accelerator Execution on Key ML/AI Workloads</a:t>
            </a:r>
          </a:p>
          <a:p>
            <a:pPr marL="0" indent="0">
              <a:buNone/>
            </a:pPr>
            <a:endParaRPr lang="en-US" sz="900" dirty="0"/>
          </a:p>
          <a:p>
            <a:pPr marL="0" indent="0">
              <a:buNone/>
            </a:pPr>
            <a:r>
              <a:rPr lang="en-US" sz="1800" dirty="0"/>
              <a:t>1.2. </a:t>
            </a:r>
            <a:r>
              <a:rPr lang="en-US" sz="1800" dirty="0">
                <a:solidFill>
                  <a:srgbClr val="0000FF"/>
                </a:solidFill>
              </a:rPr>
              <a:t>Cache/Buffer, On-Chip Memory, Interconnect, Memory Controller Designs </a:t>
            </a:r>
            <a:r>
              <a:rPr lang="en-US" sz="1800" dirty="0"/>
              <a:t>for ML Accelerators and Their Interfaces</a:t>
            </a:r>
          </a:p>
          <a:p>
            <a:pPr marL="0" indent="0">
              <a:buNone/>
            </a:pPr>
            <a:endParaRPr lang="en-US" sz="900" dirty="0"/>
          </a:p>
          <a:p>
            <a:pPr marL="0" indent="0">
              <a:buNone/>
            </a:pPr>
            <a:r>
              <a:rPr lang="en-US" sz="1800" dirty="0"/>
              <a:t>1.3. </a:t>
            </a:r>
            <a:r>
              <a:rPr lang="en-US" sz="1800" dirty="0">
                <a:solidFill>
                  <a:srgbClr val="0000FF"/>
                </a:solidFill>
              </a:rPr>
              <a:t>Complete on-chip ML/AI accelerator designs</a:t>
            </a:r>
            <a:r>
              <a:rPr lang="en-US" sz="1800" dirty="0"/>
              <a:t> with careful data orchestration and on-chip memory management. </a:t>
            </a:r>
          </a:p>
          <a:p>
            <a:pPr marL="0" indent="0">
              <a:buNone/>
            </a:pPr>
            <a:endParaRPr lang="en-US" sz="900" dirty="0"/>
          </a:p>
          <a:p>
            <a:pPr marL="0" indent="0">
              <a:buNone/>
            </a:pPr>
            <a:r>
              <a:rPr lang="en-US" sz="1800" dirty="0"/>
              <a:t>1.4. </a:t>
            </a:r>
            <a:r>
              <a:rPr lang="en-US" sz="1800" dirty="0">
                <a:solidFill>
                  <a:srgbClr val="0000FF"/>
                </a:solidFill>
              </a:rPr>
              <a:t>On-chip &amp; off-chip near-data processing (NDP) designs</a:t>
            </a:r>
            <a:r>
              <a:rPr lang="en-US" sz="1800" dirty="0"/>
              <a:t>, interfaces, evaluation, programming for AI/ML workloads </a:t>
            </a:r>
          </a:p>
          <a:p>
            <a:pPr marL="0" indent="0">
              <a:buNone/>
            </a:pPr>
            <a:endParaRPr lang="en-US" sz="900" dirty="0"/>
          </a:p>
          <a:p>
            <a:pPr marL="0" indent="0">
              <a:buNone/>
            </a:pPr>
            <a:r>
              <a:rPr lang="en-US" sz="1800" dirty="0"/>
              <a:t>1.5. Evaluation and understanding of both </a:t>
            </a:r>
            <a:r>
              <a:rPr lang="en-US" sz="1800" dirty="0">
                <a:solidFill>
                  <a:srgbClr val="0000FF"/>
                </a:solidFill>
              </a:rPr>
              <a:t>short-term and long-term options for NDP</a:t>
            </a:r>
            <a:r>
              <a:rPr lang="en-US" sz="1800" dirty="0"/>
              <a:t> for AI/ML Workloads</a:t>
            </a:r>
          </a:p>
          <a:p>
            <a:pPr marL="0" indent="0">
              <a:buNone/>
            </a:pPr>
            <a:endParaRPr lang="en-US" sz="900" dirty="0"/>
          </a:p>
          <a:p>
            <a:pPr marL="0" indent="0">
              <a:buNone/>
            </a:pPr>
            <a:r>
              <a:rPr lang="en-US" sz="1800" dirty="0"/>
              <a:t>1.6</a:t>
            </a:r>
            <a:r>
              <a:rPr lang="en-US" sz="1800" dirty="0">
                <a:solidFill>
                  <a:srgbClr val="0000FF"/>
                </a:solidFill>
              </a:rPr>
              <a:t>. Use of NVM devices, simple customized DRAM and 3D-stacked </a:t>
            </a:r>
            <a:r>
              <a:rPr lang="en-US" sz="1800" dirty="0" err="1">
                <a:solidFill>
                  <a:srgbClr val="0000FF"/>
                </a:solidFill>
              </a:rPr>
              <a:t>Memory+Logic</a:t>
            </a:r>
            <a:r>
              <a:rPr lang="en-US" sz="1800" dirty="0">
                <a:solidFill>
                  <a:srgbClr val="0000FF"/>
                </a:solidFill>
              </a:rPr>
              <a:t> </a:t>
            </a:r>
            <a:r>
              <a:rPr lang="en-US" sz="1800" dirty="0"/>
              <a:t>for AI/ML Acceleration</a:t>
            </a:r>
          </a:p>
          <a:p>
            <a:pPr marL="0" indent="0">
              <a:buNone/>
            </a:pPr>
            <a:endParaRPr lang="en-US" sz="900" dirty="0"/>
          </a:p>
          <a:p>
            <a:pPr marL="0" indent="0">
              <a:buNone/>
            </a:pPr>
            <a:r>
              <a:rPr lang="en-US" sz="1800" dirty="0"/>
              <a:t>1.7. High-Fidelity and Highly-Flexible </a:t>
            </a:r>
            <a:r>
              <a:rPr lang="en-US" sz="1800" dirty="0">
                <a:solidFill>
                  <a:srgbClr val="0000FF"/>
                </a:solidFill>
              </a:rPr>
              <a:t>Open Source Simulation &amp; Modeling Infrastructures</a:t>
            </a:r>
            <a:r>
              <a:rPr lang="en-US" sz="1800" dirty="0"/>
              <a:t> for ML/AI Memory Systems </a:t>
            </a:r>
          </a:p>
          <a:p>
            <a:endParaRPr lang="en-US" sz="1800" dirty="0"/>
          </a:p>
        </p:txBody>
      </p:sp>
      <p:sp>
        <p:nvSpPr>
          <p:cNvPr id="4" name="Slide Number Placeholder 3">
            <a:extLst>
              <a:ext uri="{FF2B5EF4-FFF2-40B4-BE49-F238E27FC236}">
                <a16:creationId xmlns:a16="http://schemas.microsoft.com/office/drawing/2014/main" id="{989E5B2B-B4C1-AA4B-873C-B822BB5E0A87}"/>
              </a:ext>
            </a:extLst>
          </p:cNvPr>
          <p:cNvSpPr>
            <a:spLocks noGrp="1"/>
          </p:cNvSpPr>
          <p:nvPr>
            <p:ph type="sldNum" sz="quarter" idx="11"/>
          </p:nvPr>
        </p:nvSpPr>
        <p:spPr/>
        <p:txBody>
          <a:bodyPr/>
          <a:lstStyle/>
          <a:p>
            <a:fld id="{323594FA-E141-4234-AE05-360401972BE7}" type="slidenum">
              <a:rPr lang="en-US" altLang="en-US" smtClean="0"/>
              <a:pPr/>
              <a:t>36</a:t>
            </a:fld>
            <a:endParaRPr lang="en-US" altLang="en-US"/>
          </a:p>
        </p:txBody>
      </p:sp>
      <p:sp>
        <p:nvSpPr>
          <p:cNvPr id="5" name="Rectangle 4">
            <a:extLst>
              <a:ext uri="{FF2B5EF4-FFF2-40B4-BE49-F238E27FC236}">
                <a16:creationId xmlns:a16="http://schemas.microsoft.com/office/drawing/2014/main" id="{19818941-638C-A441-BFFB-EBE33D6CAE3E}"/>
              </a:ext>
            </a:extLst>
          </p:cNvPr>
          <p:cNvSpPr/>
          <p:nvPr/>
        </p:nvSpPr>
        <p:spPr>
          <a:xfrm>
            <a:off x="228600" y="1018100"/>
            <a:ext cx="8610600" cy="52255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TextBox 5">
            <a:extLst>
              <a:ext uri="{FF2B5EF4-FFF2-40B4-BE49-F238E27FC236}">
                <a16:creationId xmlns:a16="http://schemas.microsoft.com/office/drawing/2014/main" id="{4E8D9673-FCB5-2E4E-905F-9BA792A18723}"/>
              </a:ext>
            </a:extLst>
          </p:cNvPr>
          <p:cNvSpPr txBox="1"/>
          <p:nvPr/>
        </p:nvSpPr>
        <p:spPr>
          <a:xfrm>
            <a:off x="8109660" y="5540736"/>
            <a:ext cx="1154280" cy="646331"/>
          </a:xfrm>
          <a:prstGeom prst="rect">
            <a:avLst/>
          </a:prstGeom>
          <a:noFill/>
        </p:spPr>
        <p:txBody>
          <a:bodyPr wrap="square" rtlCol="0">
            <a:spAutoFit/>
          </a:bodyPr>
          <a:lstStyle/>
          <a:p>
            <a:r>
              <a:rPr lang="en-US" b="1" dirty="0">
                <a:solidFill>
                  <a:srgbClr val="FF0000"/>
                </a:solidFill>
              </a:rPr>
              <a:t>This talk</a:t>
            </a:r>
          </a:p>
        </p:txBody>
      </p:sp>
    </p:spTree>
    <p:extLst>
      <p:ext uri="{BB962C8B-B14F-4D97-AF65-F5344CB8AC3E}">
        <p14:creationId xmlns:p14="http://schemas.microsoft.com/office/powerpoint/2010/main" val="1338153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6709-626B-7941-8932-E5802F1F09F2}"/>
              </a:ext>
            </a:extLst>
          </p:cNvPr>
          <p:cNvSpPr>
            <a:spLocks noGrp="1"/>
          </p:cNvSpPr>
          <p:nvPr>
            <p:ph type="title"/>
          </p:nvPr>
        </p:nvSpPr>
        <p:spPr/>
        <p:txBody>
          <a:bodyPr/>
          <a:lstStyle/>
          <a:p>
            <a:r>
              <a:rPr lang="en-US" dirty="0"/>
              <a:t>Memory System Design for AI/ML</a:t>
            </a:r>
          </a:p>
        </p:txBody>
      </p:sp>
      <p:sp>
        <p:nvSpPr>
          <p:cNvPr id="3" name="Content Placeholder 2">
            <a:extLst>
              <a:ext uri="{FF2B5EF4-FFF2-40B4-BE49-F238E27FC236}">
                <a16:creationId xmlns:a16="http://schemas.microsoft.com/office/drawing/2014/main" id="{CCD8A189-26DF-EF46-8366-F6EFF7916B75}"/>
              </a:ext>
            </a:extLst>
          </p:cNvPr>
          <p:cNvSpPr>
            <a:spLocks noGrp="1"/>
          </p:cNvSpPr>
          <p:nvPr>
            <p:ph idx="1"/>
          </p:nvPr>
        </p:nvSpPr>
        <p:spPr>
          <a:xfrm>
            <a:off x="228600" y="1052736"/>
            <a:ext cx="8735888" cy="4876800"/>
          </a:xfrm>
        </p:spPr>
        <p:txBody>
          <a:bodyPr/>
          <a:lstStyle/>
          <a:p>
            <a:r>
              <a:rPr lang="en-US" dirty="0"/>
              <a:t>Some background works from the past</a:t>
            </a:r>
          </a:p>
          <a:p>
            <a:endParaRPr lang="en-US" dirty="0"/>
          </a:p>
          <a:p>
            <a:r>
              <a:rPr lang="en-US" b="1" dirty="0">
                <a:solidFill>
                  <a:srgbClr val="0000FF"/>
                </a:solidFill>
                <a:hlinkClick r:id="rId2">
                  <a:extLst>
                    <a:ext uri="{A12FA001-AC4F-418D-AE19-62706E023703}">
                      <ahyp:hlinkClr xmlns:ahyp="http://schemas.microsoft.com/office/drawing/2018/hyperlinkcolor" val="tx"/>
                    </a:ext>
                  </a:extLst>
                </a:hlinkClick>
              </a:rPr>
              <a:t>"EDEN: Enabling Energy-Efficient, High-Performance Deep Neural Network Inference Using Approximate DRAM”</a:t>
            </a:r>
            <a:r>
              <a:rPr lang="en-US" b="1" dirty="0"/>
              <a:t>, MICRO 2019</a:t>
            </a:r>
          </a:p>
          <a:p>
            <a:endParaRPr lang="en-US" b="1" dirty="0"/>
          </a:p>
          <a:p>
            <a:r>
              <a:rPr lang="en-US" b="1" dirty="0">
                <a:solidFill>
                  <a:srgbClr val="0000FF"/>
                </a:solidFill>
                <a:hlinkClick r:id="rId3">
                  <a:extLst>
                    <a:ext uri="{A12FA001-AC4F-418D-AE19-62706E023703}">
                      <ahyp:hlinkClr xmlns:ahyp="http://schemas.microsoft.com/office/drawing/2018/hyperlinkcolor" val="tx"/>
                    </a:ext>
                  </a:extLst>
                </a:hlinkClick>
              </a:rPr>
              <a:t>"SMASH: Co-designing Software Compression and Hardware-Accelerated Indexing for Efficient Sparse Matrix Operations”</a:t>
            </a:r>
            <a:r>
              <a:rPr lang="en-US" b="1" dirty="0">
                <a:solidFill>
                  <a:srgbClr val="0000FF"/>
                </a:solidFill>
              </a:rPr>
              <a:t>, </a:t>
            </a:r>
            <a:r>
              <a:rPr lang="en-US" b="1" dirty="0"/>
              <a:t>MICRO 2019</a:t>
            </a:r>
          </a:p>
          <a:p>
            <a:endParaRPr lang="en-US" b="1" dirty="0"/>
          </a:p>
          <a:p>
            <a:r>
              <a:rPr lang="en-US" b="1" dirty="0">
                <a:solidFill>
                  <a:srgbClr val="0000FF"/>
                </a:solidFill>
                <a:hlinkClick r:id="rId4">
                  <a:extLst>
                    <a:ext uri="{A12FA001-AC4F-418D-AE19-62706E023703}">
                      <ahyp:hlinkClr xmlns:ahyp="http://schemas.microsoft.com/office/drawing/2018/hyperlinkcolor" val="tx"/>
                    </a:ext>
                  </a:extLst>
                </a:hlinkClick>
              </a:rPr>
              <a:t>"Google Workloads for Consumer Devices: Mitigating Data Movement Bottlenecks”</a:t>
            </a:r>
            <a:r>
              <a:rPr lang="en-US" b="1" dirty="0">
                <a:solidFill>
                  <a:srgbClr val="0000FF"/>
                </a:solidFill>
              </a:rPr>
              <a:t>, </a:t>
            </a:r>
            <a:r>
              <a:rPr lang="en-US" b="1" dirty="0"/>
              <a:t>ASPLOS 2018.</a:t>
            </a: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3A21DFD2-40B9-4843-B262-3FAEE3EA93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182363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Major Thrusts</a:t>
            </a:r>
          </a:p>
        </p:txBody>
      </p:sp>
      <p:sp>
        <p:nvSpPr>
          <p:cNvPr id="3" name="Content Placeholder 2"/>
          <p:cNvSpPr>
            <a:spLocks noGrp="1"/>
          </p:cNvSpPr>
          <p:nvPr>
            <p:ph idx="1"/>
          </p:nvPr>
        </p:nvSpPr>
        <p:spPr>
          <a:xfrm>
            <a:off x="107504" y="908720"/>
            <a:ext cx="8928992" cy="5267672"/>
          </a:xfrm>
        </p:spPr>
        <p:txBody>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p>
          <a:p>
            <a:pPr marL="344487" lvl="1" indent="0">
              <a:buNone/>
            </a:pPr>
            <a:endParaRPr lang="en-US" dirty="0"/>
          </a:p>
          <a:p>
            <a:pPr marL="344487" lvl="1" indent="0">
              <a:buNone/>
            </a:pPr>
            <a:endParaRPr lang="en-US" dirty="0"/>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AutoShape 25">
            <a:extLst>
              <a:ext uri="{FF2B5EF4-FFF2-40B4-BE49-F238E27FC236}">
                <a16:creationId xmlns:a16="http://schemas.microsoft.com/office/drawing/2014/main" id="{22543B73-3476-9D46-86DB-9F99F05D50D2}"/>
              </a:ext>
            </a:extLst>
          </p:cNvPr>
          <p:cNvSpPr>
            <a:spLocks noChangeArrowheads="1"/>
          </p:cNvSpPr>
          <p:nvPr/>
        </p:nvSpPr>
        <p:spPr bwMode="auto">
          <a:xfrm>
            <a:off x="417534" y="4190628"/>
            <a:ext cx="7538842" cy="504056"/>
          </a:xfrm>
          <a:prstGeom prst="roundRect">
            <a:avLst>
              <a:gd name="adj" fmla="val 16667"/>
            </a:avLst>
          </a:prstGeom>
          <a:noFill/>
          <a:ln w="793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33339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1DBF-ECF4-9D47-9579-ED836990A1C6}"/>
              </a:ext>
            </a:extLst>
          </p:cNvPr>
          <p:cNvSpPr>
            <a:spLocks noGrp="1"/>
          </p:cNvSpPr>
          <p:nvPr>
            <p:ph type="title"/>
          </p:nvPr>
        </p:nvSpPr>
        <p:spPr/>
        <p:txBody>
          <a:bodyPr/>
          <a:lstStyle/>
          <a:p>
            <a:r>
              <a:rPr lang="en-US" dirty="0"/>
              <a:t>Thrust 2 Exploration Ideas</a:t>
            </a:r>
          </a:p>
        </p:txBody>
      </p:sp>
      <p:sp>
        <p:nvSpPr>
          <p:cNvPr id="3" name="Content Placeholder 2">
            <a:extLst>
              <a:ext uri="{FF2B5EF4-FFF2-40B4-BE49-F238E27FC236}">
                <a16:creationId xmlns:a16="http://schemas.microsoft.com/office/drawing/2014/main" id="{769311A2-F047-DA4C-BB8F-8B15D494CBBD}"/>
              </a:ext>
            </a:extLst>
          </p:cNvPr>
          <p:cNvSpPr>
            <a:spLocks noGrp="1"/>
          </p:cNvSpPr>
          <p:nvPr>
            <p:ph idx="1"/>
          </p:nvPr>
        </p:nvSpPr>
        <p:spPr>
          <a:xfrm>
            <a:off x="220216" y="1015155"/>
            <a:ext cx="8610600" cy="5426639"/>
          </a:xfrm>
        </p:spPr>
        <p:txBody>
          <a:bodyPr/>
          <a:lstStyle/>
          <a:p>
            <a:pPr marL="0" indent="0">
              <a:buNone/>
            </a:pPr>
            <a:r>
              <a:rPr lang="en-US" sz="1800" dirty="0"/>
              <a:t>2.1</a:t>
            </a:r>
            <a:r>
              <a:rPr lang="en-US" sz="1800" dirty="0">
                <a:solidFill>
                  <a:srgbClr val="0000FF"/>
                </a:solidFill>
              </a:rPr>
              <a:t>. Comprehensive performance and energy analysis </a:t>
            </a:r>
            <a:r>
              <a:rPr lang="en-US" sz="1800" dirty="0"/>
              <a:t>of rigid policies in the memory hierarchy – how far are they from the ideal policies? What is the maximum potential ML techniques can achieve?</a:t>
            </a:r>
          </a:p>
          <a:p>
            <a:pPr marL="0" indent="0">
              <a:buNone/>
            </a:pPr>
            <a:endParaRPr lang="en-US" sz="700" dirty="0"/>
          </a:p>
          <a:p>
            <a:pPr marL="0" indent="0">
              <a:buNone/>
            </a:pPr>
            <a:r>
              <a:rPr lang="en-US" sz="1800" dirty="0"/>
              <a:t>2.2. </a:t>
            </a:r>
            <a:r>
              <a:rPr lang="en-US" sz="1800" dirty="0">
                <a:solidFill>
                  <a:srgbClr val="0000FF"/>
                </a:solidFill>
              </a:rPr>
              <a:t>New caching, prefetching, mem. controller, runahead, compression policies </a:t>
            </a:r>
            <a:r>
              <a:rPr lang="en-US" sz="1800" dirty="0"/>
              <a:t>that are directed with appropriate ML techniques</a:t>
            </a:r>
          </a:p>
          <a:p>
            <a:pPr marL="0" indent="0">
              <a:buNone/>
            </a:pPr>
            <a:endParaRPr lang="en-US" sz="700" dirty="0"/>
          </a:p>
          <a:p>
            <a:pPr marL="0" indent="0">
              <a:buNone/>
            </a:pPr>
            <a:r>
              <a:rPr lang="en-US" sz="1800" dirty="0"/>
              <a:t>2.3. </a:t>
            </a:r>
            <a:r>
              <a:rPr lang="en-US" sz="1800" dirty="0">
                <a:solidFill>
                  <a:srgbClr val="0000FF"/>
                </a:solidFill>
              </a:rPr>
              <a:t>Rigorous specification and coordination of ML-based</a:t>
            </a:r>
            <a:r>
              <a:rPr lang="en-US" sz="1800" dirty="0"/>
              <a:t> on-chip cache, prefetch, DRAM, NVM, hybrid mem. </a:t>
            </a:r>
            <a:r>
              <a:rPr lang="en-US" sz="1800" dirty="0">
                <a:solidFill>
                  <a:srgbClr val="0000FF"/>
                </a:solidFill>
              </a:rPr>
              <a:t>Controllers</a:t>
            </a:r>
          </a:p>
          <a:p>
            <a:pPr marL="0" indent="0">
              <a:buNone/>
            </a:pPr>
            <a:endParaRPr lang="en-US" sz="700" dirty="0"/>
          </a:p>
          <a:p>
            <a:pPr marL="0" indent="0">
              <a:buNone/>
            </a:pPr>
            <a:r>
              <a:rPr lang="en-US" sz="1800" dirty="0"/>
              <a:t>2.4. </a:t>
            </a:r>
            <a:r>
              <a:rPr lang="en-US" sz="1800" dirty="0">
                <a:solidFill>
                  <a:srgbClr val="0000FF"/>
                </a:solidFill>
              </a:rPr>
              <a:t>Design and evaluation of new ML-based techniques to manage hybrid memories </a:t>
            </a:r>
            <a:r>
              <a:rPr lang="en-US" sz="1800" dirty="0"/>
              <a:t>consisting of multiple different technologies</a:t>
            </a:r>
          </a:p>
          <a:p>
            <a:pPr marL="0" indent="0">
              <a:buNone/>
            </a:pPr>
            <a:endParaRPr lang="en-US" sz="700" dirty="0"/>
          </a:p>
          <a:p>
            <a:pPr marL="0" indent="0">
              <a:buNone/>
            </a:pPr>
            <a:r>
              <a:rPr lang="en-US" sz="1800" dirty="0"/>
              <a:t>2.5. </a:t>
            </a:r>
            <a:r>
              <a:rPr lang="en-US" sz="1800" dirty="0">
                <a:solidFill>
                  <a:srgbClr val="0000FF"/>
                </a:solidFill>
              </a:rPr>
              <a:t>Design and evaluation of new ML-based data mapping policies </a:t>
            </a:r>
            <a:r>
              <a:rPr lang="en-US" sz="1800" dirty="0"/>
              <a:t>across on-chip caches and memory controllers</a:t>
            </a:r>
          </a:p>
          <a:p>
            <a:pPr marL="0" indent="0">
              <a:buNone/>
            </a:pPr>
            <a:endParaRPr lang="en-US" sz="700" dirty="0"/>
          </a:p>
          <a:p>
            <a:pPr marL="0" indent="0">
              <a:buNone/>
            </a:pPr>
            <a:r>
              <a:rPr lang="en-US" sz="1800" dirty="0"/>
              <a:t>2.6</a:t>
            </a:r>
            <a:r>
              <a:rPr lang="en-US" sz="1800" dirty="0">
                <a:solidFill>
                  <a:srgbClr val="0000FF"/>
                </a:solidFill>
              </a:rPr>
              <a:t>. Design and evaluation of new ML-based thread scheduling policies </a:t>
            </a:r>
            <a:r>
              <a:rPr lang="en-US" sz="1800" dirty="0"/>
              <a:t>in both SMT and memory controllers</a:t>
            </a:r>
          </a:p>
          <a:p>
            <a:pPr marL="0" indent="0">
              <a:buNone/>
            </a:pPr>
            <a:endParaRPr lang="en-US" sz="700" dirty="0"/>
          </a:p>
          <a:p>
            <a:pPr marL="0" indent="0">
              <a:buNone/>
            </a:pPr>
            <a:r>
              <a:rPr lang="en-US" sz="1800" dirty="0"/>
              <a:t>2.7. </a:t>
            </a:r>
            <a:r>
              <a:rPr lang="en-US" sz="1800" dirty="0">
                <a:solidFill>
                  <a:srgbClr val="0000FF"/>
                </a:solidFill>
              </a:rPr>
              <a:t>High-Fidelity and Highly-Flexible Open Source Simulation &amp; Modeling Infrastructures</a:t>
            </a:r>
            <a:r>
              <a:rPr lang="en-US" sz="1800" dirty="0"/>
              <a:t> for ML-Based Controllers</a:t>
            </a:r>
          </a:p>
        </p:txBody>
      </p:sp>
      <p:sp>
        <p:nvSpPr>
          <p:cNvPr id="4" name="Slide Number Placeholder 3">
            <a:extLst>
              <a:ext uri="{FF2B5EF4-FFF2-40B4-BE49-F238E27FC236}">
                <a16:creationId xmlns:a16="http://schemas.microsoft.com/office/drawing/2014/main" id="{989E5B2B-B4C1-AA4B-873C-B822BB5E0A8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0AF72888-0A4A-6245-970A-8CF46A8CD0F8}"/>
              </a:ext>
            </a:extLst>
          </p:cNvPr>
          <p:cNvSpPr/>
          <p:nvPr/>
        </p:nvSpPr>
        <p:spPr>
          <a:xfrm>
            <a:off x="228600" y="2081955"/>
            <a:ext cx="8458200" cy="19951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TextBox 5">
            <a:extLst>
              <a:ext uri="{FF2B5EF4-FFF2-40B4-BE49-F238E27FC236}">
                <a16:creationId xmlns:a16="http://schemas.microsoft.com/office/drawing/2014/main" id="{7A4D9E07-F70C-434C-950C-FEE95CC73BFF}"/>
              </a:ext>
            </a:extLst>
          </p:cNvPr>
          <p:cNvSpPr txBox="1"/>
          <p:nvPr/>
        </p:nvSpPr>
        <p:spPr>
          <a:xfrm>
            <a:off x="7989522" y="3405308"/>
            <a:ext cx="1133850" cy="646331"/>
          </a:xfrm>
          <a:prstGeom prst="rect">
            <a:avLst/>
          </a:prstGeom>
          <a:noFill/>
        </p:spPr>
        <p:txBody>
          <a:bodyPr wrap="square" rtlCol="0">
            <a:spAutoFit/>
          </a:bodyPr>
          <a:lstStyle/>
          <a:p>
            <a:r>
              <a:rPr lang="en-US" b="1" dirty="0">
                <a:solidFill>
                  <a:srgbClr val="FF0000"/>
                </a:solidFill>
              </a:rPr>
              <a:t>This talk</a:t>
            </a:r>
          </a:p>
        </p:txBody>
      </p:sp>
    </p:spTree>
    <p:extLst>
      <p:ext uri="{BB962C8B-B14F-4D97-AF65-F5344CB8AC3E}">
        <p14:creationId xmlns:p14="http://schemas.microsoft.com/office/powerpoint/2010/main" val="860549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62093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6709-626B-7941-8932-E5802F1F09F2}"/>
              </a:ext>
            </a:extLst>
          </p:cNvPr>
          <p:cNvSpPr>
            <a:spLocks noGrp="1"/>
          </p:cNvSpPr>
          <p:nvPr>
            <p:ph type="title"/>
          </p:nvPr>
        </p:nvSpPr>
        <p:spPr/>
        <p:txBody>
          <a:bodyPr/>
          <a:lstStyle/>
          <a:p>
            <a:r>
              <a:rPr lang="en-US" dirty="0"/>
              <a:t>AI/ML for Memory System Design</a:t>
            </a:r>
          </a:p>
        </p:txBody>
      </p:sp>
      <p:sp>
        <p:nvSpPr>
          <p:cNvPr id="3" name="Content Placeholder 2">
            <a:extLst>
              <a:ext uri="{FF2B5EF4-FFF2-40B4-BE49-F238E27FC236}">
                <a16:creationId xmlns:a16="http://schemas.microsoft.com/office/drawing/2014/main" id="{CCD8A189-26DF-EF46-8366-F6EFF7916B75}"/>
              </a:ext>
            </a:extLst>
          </p:cNvPr>
          <p:cNvSpPr>
            <a:spLocks noGrp="1"/>
          </p:cNvSpPr>
          <p:nvPr>
            <p:ph idx="1"/>
          </p:nvPr>
        </p:nvSpPr>
        <p:spPr>
          <a:xfrm>
            <a:off x="228600" y="1052736"/>
            <a:ext cx="8610600" cy="4876800"/>
          </a:xfrm>
        </p:spPr>
        <p:txBody>
          <a:bodyPr/>
          <a:lstStyle/>
          <a:p>
            <a:r>
              <a:rPr lang="en-US" dirty="0"/>
              <a:t>Some background works from the past</a:t>
            </a:r>
          </a:p>
          <a:p>
            <a:endParaRPr lang="en-US" dirty="0"/>
          </a:p>
          <a:p>
            <a:r>
              <a:rPr lang="en-US" b="1" dirty="0">
                <a:solidFill>
                  <a:srgbClr val="0000FF"/>
                </a:solidFill>
                <a:hlinkClick r:id="rId2">
                  <a:extLst>
                    <a:ext uri="{A12FA001-AC4F-418D-AE19-62706E023703}">
                      <ahyp:hlinkClr xmlns:ahyp="http://schemas.microsoft.com/office/drawing/2018/hyperlinkcolor" val="tx"/>
                    </a:ext>
                  </a:extLst>
                </a:hlinkClick>
              </a:rPr>
              <a:t>"Self Optimizing Memory Controllers: A Reinforcement Learning Approach”</a:t>
            </a:r>
            <a:r>
              <a:rPr lang="en-US" b="1" dirty="0">
                <a:solidFill>
                  <a:srgbClr val="0000FF"/>
                </a:solidFill>
              </a:rPr>
              <a:t>, </a:t>
            </a:r>
            <a:r>
              <a:rPr lang="en-US" b="1" dirty="0"/>
              <a:t>ISCA 2008</a:t>
            </a:r>
            <a:br>
              <a:rPr lang="en-US" dirty="0"/>
            </a:br>
            <a:endParaRPr lang="en-US" b="1" dirty="0"/>
          </a:p>
          <a:p>
            <a:r>
              <a:rPr lang="en-US" b="1" dirty="0">
                <a:solidFill>
                  <a:srgbClr val="0000FF"/>
                </a:solidFill>
                <a:hlinkClick r:id="rId3">
                  <a:extLst>
                    <a:ext uri="{A12FA001-AC4F-418D-AE19-62706E023703}">
                      <ahyp:hlinkClr xmlns:ahyp="http://schemas.microsoft.com/office/drawing/2018/hyperlinkcolor" val="tx"/>
                    </a:ext>
                  </a:extLst>
                </a:hlinkClick>
              </a:rPr>
              <a:t>"NAPEL: Near-Memory Computing Application Performance Prediction via Ensemble Learning”</a:t>
            </a:r>
            <a:r>
              <a:rPr lang="en-US" b="1" dirty="0">
                <a:solidFill>
                  <a:srgbClr val="0000FF"/>
                </a:solidFill>
              </a:rPr>
              <a:t>,</a:t>
            </a:r>
            <a:br>
              <a:rPr lang="en-US" dirty="0"/>
            </a:br>
            <a:r>
              <a:rPr lang="en-US" b="1" dirty="0"/>
              <a:t>DAC 2019</a:t>
            </a:r>
          </a:p>
          <a:p>
            <a:endParaRPr lang="en-US" b="1" dirty="0"/>
          </a:p>
          <a:p>
            <a:pPr marL="0" indent="0">
              <a:buNone/>
            </a:pP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3A21DFD2-40B9-4843-B262-3FAEE3EA93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922921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375074101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33406832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Major Thrusts &amp; Their Synergies</a:t>
            </a:r>
          </a:p>
        </p:txBody>
      </p:sp>
      <p:sp>
        <p:nvSpPr>
          <p:cNvPr id="3" name="Content Placeholder 2"/>
          <p:cNvSpPr>
            <a:spLocks noGrp="1"/>
          </p:cNvSpPr>
          <p:nvPr>
            <p:ph idx="1"/>
          </p:nvPr>
        </p:nvSpPr>
        <p:spPr>
          <a:xfrm>
            <a:off x="107504" y="908720"/>
            <a:ext cx="8928992" cy="5267672"/>
          </a:xfrm>
        </p:spPr>
        <p:txBody>
          <a:bodyPr/>
          <a:lstStyle/>
          <a:p>
            <a:endParaRPr lang="en-US" dirty="0">
              <a:solidFill>
                <a:srgbClr val="FF0000"/>
              </a:solidFill>
            </a:endParaRPr>
          </a:p>
          <a:p>
            <a:endParaRPr lang="en-US" dirty="0">
              <a:solidFill>
                <a:srgbClr val="FF0000"/>
              </a:solidFill>
            </a:endParaRPr>
          </a:p>
          <a:p>
            <a:endParaRPr lang="en-US" dirty="0">
              <a:solidFill>
                <a:srgbClr val="FF0000"/>
              </a:solidFill>
            </a:endParaRPr>
          </a:p>
          <a:p>
            <a:pPr marL="344487" lvl="1" indent="0">
              <a:buNone/>
            </a:pPr>
            <a:r>
              <a:rPr lang="en-US" dirty="0"/>
              <a:t>1. </a:t>
            </a:r>
            <a:r>
              <a:rPr lang="en-US" dirty="0">
                <a:solidFill>
                  <a:srgbClr val="0000FF"/>
                </a:solidFill>
              </a:rPr>
              <a:t>Memory system design for AI/ML workloads/accelerators</a:t>
            </a:r>
          </a:p>
          <a:p>
            <a:pPr marL="344487" lvl="1" indent="0">
              <a:buNone/>
            </a:pPr>
            <a:r>
              <a:rPr lang="en-US" dirty="0"/>
              <a:t>	</a:t>
            </a:r>
          </a:p>
          <a:p>
            <a:pPr marL="344487" lvl="1" indent="0">
              <a:buNone/>
            </a:pPr>
            <a:endParaRPr lang="en-US" dirty="0"/>
          </a:p>
          <a:p>
            <a:pPr marL="344487" lvl="1" indent="0">
              <a:buNone/>
            </a:pPr>
            <a:endParaRPr lang="en-US" dirty="0"/>
          </a:p>
          <a:p>
            <a:pPr marL="344487" lvl="1" indent="0">
              <a:buNone/>
            </a:pPr>
            <a:endParaRPr lang="en-US" dirty="0"/>
          </a:p>
          <a:p>
            <a:pPr marL="344487" lvl="1" indent="0">
              <a:buNone/>
            </a:pPr>
            <a:r>
              <a:rPr lang="en-US" dirty="0"/>
              <a:t>2. </a:t>
            </a:r>
            <a:r>
              <a:rPr lang="en-US" dirty="0">
                <a:solidFill>
                  <a:srgbClr val="FF0000"/>
                </a:solidFill>
              </a:rPr>
              <a:t>AI/ML techniques for improving memory system designs</a:t>
            </a:r>
          </a:p>
          <a:p>
            <a:pPr marL="344487" lvl="1" indent="0">
              <a:buNone/>
            </a:pP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5931029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Problem and Background</a:t>
            </a:r>
          </a:p>
          <a:p>
            <a:endParaRPr lang="en-US" dirty="0"/>
          </a:p>
          <a:p>
            <a:endParaRPr lang="en-US" dirty="0"/>
          </a:p>
          <a:p>
            <a:r>
              <a:rPr lang="en-US" dirty="0"/>
              <a:t>Task Overview</a:t>
            </a:r>
          </a:p>
          <a:p>
            <a:endParaRPr lang="en-US" dirty="0"/>
          </a:p>
          <a:p>
            <a:endParaRPr lang="en-US" dirty="0"/>
          </a:p>
          <a:p>
            <a:r>
              <a:rPr lang="en-US" dirty="0"/>
              <a:t>Technical Challenges, Goals and Ideas</a:t>
            </a:r>
          </a:p>
          <a:p>
            <a:endParaRPr lang="en-US" dirty="0"/>
          </a:p>
          <a:p>
            <a:pPr marL="0" indent="0">
              <a:buNone/>
            </a:pPr>
            <a:endParaRPr lang="en-US" dirty="0"/>
          </a:p>
          <a:p>
            <a:r>
              <a:rPr lang="en-US" dirty="0">
                <a:solidFill>
                  <a:srgbClr val="0000FF"/>
                </a:solidFill>
              </a:rPr>
              <a:t>Ideas, Results and Papers from the Past Year</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8154681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Results in Year I (2020 Review)</a:t>
            </a:r>
          </a:p>
        </p:txBody>
      </p:sp>
      <p:sp>
        <p:nvSpPr>
          <p:cNvPr id="3" name="Content Placeholder 2"/>
          <p:cNvSpPr>
            <a:spLocks noGrp="1"/>
          </p:cNvSpPr>
          <p:nvPr>
            <p:ph idx="1"/>
          </p:nvPr>
        </p:nvSpPr>
        <p:spPr>
          <a:xfrm>
            <a:off x="228600" y="1047974"/>
            <a:ext cx="8915400" cy="5195664"/>
          </a:xfrm>
        </p:spPr>
        <p:txBody>
          <a:bodyPr/>
          <a:lstStyle/>
          <a:p>
            <a:r>
              <a:rPr lang="en-US" sz="2000" dirty="0" err="1"/>
              <a:t>GenASM</a:t>
            </a:r>
            <a:r>
              <a:rPr lang="en-US" sz="2000" dirty="0"/>
              <a:t>: A High-Performance, Low-Power Approximate String Matching Acceleration Framework for Genome Sequence Analysis </a:t>
            </a:r>
            <a:r>
              <a:rPr lang="en-US" sz="2000" b="1" dirty="0"/>
              <a:t>[MICRO 2020]</a:t>
            </a:r>
            <a:br>
              <a:rPr lang="en-US" sz="2000" b="1" dirty="0"/>
            </a:br>
            <a:endParaRPr lang="en-US" sz="800" b="1" dirty="0"/>
          </a:p>
          <a:p>
            <a:r>
              <a:rPr lang="en-US" sz="2000" dirty="0"/>
              <a:t>NERO: A Near High-Bandwidth Memory Stencil Accelerator for Weather Prediction Modeling </a:t>
            </a:r>
            <a:r>
              <a:rPr lang="en-US" sz="2000" b="1" dirty="0"/>
              <a:t>[FPL 2020]</a:t>
            </a:r>
          </a:p>
          <a:p>
            <a:endParaRPr lang="en-US" sz="800" dirty="0"/>
          </a:p>
          <a:p>
            <a:r>
              <a:rPr lang="en-US" sz="2000" dirty="0"/>
              <a:t>An Experimental Study of Reduced-Voltage Operation in Modern FPGAs for Neural Network Acceleration </a:t>
            </a:r>
            <a:r>
              <a:rPr lang="en-US" sz="2000" b="1" dirty="0"/>
              <a:t>[DSN 2020]</a:t>
            </a:r>
          </a:p>
          <a:p>
            <a:endParaRPr lang="en-US" sz="800" dirty="0"/>
          </a:p>
          <a:p>
            <a:pPr lvl="0">
              <a:buClr>
                <a:srgbClr val="CC9900"/>
              </a:buClr>
            </a:pPr>
            <a:r>
              <a:rPr lang="en-US" sz="2000" dirty="0">
                <a:solidFill>
                  <a:srgbClr val="000000"/>
                </a:solidFill>
              </a:rPr>
              <a:t>NATSA: A Near-Data Processing Accelerator for Time Series Analysis </a:t>
            </a:r>
            <a:r>
              <a:rPr lang="en-US" sz="2000" b="1" dirty="0">
                <a:solidFill>
                  <a:srgbClr val="000000"/>
                </a:solidFill>
              </a:rPr>
              <a:t>[ICCD 2020]</a:t>
            </a:r>
          </a:p>
          <a:p>
            <a:endParaRPr lang="en-US" sz="800" dirty="0"/>
          </a:p>
          <a:p>
            <a:r>
              <a:rPr lang="en-US" sz="2000" dirty="0"/>
              <a:t>Robust Machine Learning Systems: Challenges, Current Trends, Perspectives, and the Road Ahead </a:t>
            </a:r>
            <a:r>
              <a:rPr lang="en-US" sz="2000" b="1" dirty="0"/>
              <a:t>[IEEE D&amp;T 2020]</a:t>
            </a:r>
          </a:p>
          <a:p>
            <a:pPr marL="0" indent="0">
              <a:buNone/>
            </a:pPr>
            <a:endParaRPr lang="en-US" sz="800" dirty="0"/>
          </a:p>
          <a:p>
            <a:r>
              <a:rPr lang="en-US" sz="2000" dirty="0"/>
              <a:t>Accelerating Genome Analysis: A Primer on an Ongoing Journey </a:t>
            </a:r>
            <a:r>
              <a:rPr lang="en-US" sz="2000" b="1" dirty="0"/>
              <a:t>[IEEE Micro 2020]</a:t>
            </a:r>
          </a:p>
          <a:p>
            <a:endParaRPr lang="en-US" sz="800" dirty="0"/>
          </a:p>
          <a:p>
            <a:r>
              <a:rPr lang="en-US" sz="2000" dirty="0"/>
              <a:t>SMASH Open Source Software Code Release </a:t>
            </a:r>
            <a:r>
              <a:rPr lang="en-US" sz="2000" b="1" dirty="0"/>
              <a:t>[GitHub]</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041416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Results in Year I (2020 Ongoing)</a:t>
            </a:r>
          </a:p>
        </p:txBody>
      </p:sp>
      <p:sp>
        <p:nvSpPr>
          <p:cNvPr id="3" name="Content Placeholder 2"/>
          <p:cNvSpPr>
            <a:spLocks noGrp="1"/>
          </p:cNvSpPr>
          <p:nvPr>
            <p:ph idx="1"/>
          </p:nvPr>
        </p:nvSpPr>
        <p:spPr>
          <a:xfrm>
            <a:off x="107504" y="908720"/>
            <a:ext cx="9036496" cy="5195664"/>
          </a:xfrm>
        </p:spPr>
        <p:txBody>
          <a:bodyPr/>
          <a:lstStyle/>
          <a:p>
            <a:r>
              <a:rPr lang="en-US" sz="2000" dirty="0"/>
              <a:t>Efficiently Accelerating Edge ML Inference by Exploiting Layer Heterogeneity: An Empirical Study with Google Edge Models [Ongoing]</a:t>
            </a:r>
            <a:br>
              <a:rPr lang="en-US" sz="2000" dirty="0"/>
            </a:br>
            <a:endParaRPr lang="en-US" sz="400" dirty="0"/>
          </a:p>
          <a:p>
            <a:r>
              <a:rPr lang="en-US" sz="2000" dirty="0"/>
              <a:t>A New Methodology and Open-Source Benchmark Suite for Evaluating Data Movement Bottlenecks: A Near-Data Processing Case Study [Ongoing]</a:t>
            </a:r>
          </a:p>
          <a:p>
            <a:endParaRPr lang="en-US" sz="400" dirty="0"/>
          </a:p>
          <a:p>
            <a:r>
              <a:rPr lang="en-US" sz="2000" dirty="0"/>
              <a:t>Accelerating Profile Hidden Markov Models in Computational Biology Applications [Ongoing]</a:t>
            </a:r>
          </a:p>
          <a:p>
            <a:endParaRPr lang="en-US" sz="400" dirty="0"/>
          </a:p>
          <a:p>
            <a:pPr>
              <a:buClr>
                <a:srgbClr val="CC9900"/>
              </a:buClr>
            </a:pPr>
            <a:r>
              <a:rPr lang="en-US" sz="2000" dirty="0" err="1">
                <a:solidFill>
                  <a:srgbClr val="000000"/>
                </a:solidFill>
              </a:rPr>
              <a:t>StenCache</a:t>
            </a:r>
            <a:r>
              <a:rPr lang="en-US" sz="2000" dirty="0">
                <a:solidFill>
                  <a:srgbClr val="000000"/>
                </a:solidFill>
              </a:rPr>
              <a:t>: A Near-Cache Accelerator for Stencil Computations [Ongoing]</a:t>
            </a:r>
          </a:p>
          <a:p>
            <a:endParaRPr lang="en-US" sz="400" dirty="0"/>
          </a:p>
          <a:p>
            <a:r>
              <a:rPr lang="en-US" sz="2000" dirty="0"/>
              <a:t>SIMDRAM: A Framework for Bit-Serial SIMD Processing using DRAM [Ongoing]</a:t>
            </a:r>
          </a:p>
          <a:p>
            <a:pPr marL="0" indent="0">
              <a:buNone/>
            </a:pPr>
            <a:endParaRPr lang="en-US" sz="400" dirty="0"/>
          </a:p>
          <a:p>
            <a:r>
              <a:rPr lang="en-US" sz="2000" dirty="0"/>
              <a:t>Polynesia: Enabling Effective Hybrid Transactional/Analytical Databases with Specialized Hardware/Software Co-Design [Ongoing]</a:t>
            </a:r>
          </a:p>
          <a:p>
            <a:endParaRPr lang="en-US" sz="400" dirty="0"/>
          </a:p>
          <a:p>
            <a:r>
              <a:rPr lang="en-US" sz="2000" dirty="0"/>
              <a:t>Reinforcement Learning based Prefetch Generation [Ongoing]</a:t>
            </a:r>
          </a:p>
          <a:p>
            <a:endParaRPr lang="en-US" sz="800" dirty="0"/>
          </a:p>
          <a:p>
            <a:r>
              <a:rPr lang="en-US" sz="2000" dirty="0"/>
              <a:t>Benchmarking a New Paradigm: Understanding a Modern Processing-in-Memory Architecture [Ongoing]</a:t>
            </a:r>
          </a:p>
          <a:p>
            <a:endParaRPr lang="en-US" sz="2200"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6655111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Year II Results (2021 Annual Review I)</a:t>
            </a:r>
          </a:p>
        </p:txBody>
      </p:sp>
      <p:sp>
        <p:nvSpPr>
          <p:cNvPr id="3" name="Content Placeholder 2"/>
          <p:cNvSpPr>
            <a:spLocks noGrp="1"/>
          </p:cNvSpPr>
          <p:nvPr>
            <p:ph idx="1"/>
          </p:nvPr>
        </p:nvSpPr>
        <p:spPr>
          <a:xfrm>
            <a:off x="228600" y="1041648"/>
            <a:ext cx="8915400" cy="5195664"/>
          </a:xfrm>
        </p:spPr>
        <p:txBody>
          <a:bodyPr/>
          <a:lstStyle/>
          <a:p>
            <a:r>
              <a:rPr lang="en-US" sz="2000" dirty="0"/>
              <a:t>Google Neural Network Models for Edge Devices: Analyzing and Mitigating Machine Learning Inference Bottlenecks [PACT 2021]</a:t>
            </a:r>
          </a:p>
          <a:p>
            <a:endParaRPr lang="en-US" sz="1200" dirty="0"/>
          </a:p>
          <a:p>
            <a:r>
              <a:rPr lang="en-US" sz="2000" dirty="0"/>
              <a:t>Pythia: A Customizable Hardware Prefetching Framework Using Online Reinforcement Learning [MICRO 2021]</a:t>
            </a:r>
          </a:p>
          <a:p>
            <a:endParaRPr lang="en-US" sz="2000" dirty="0"/>
          </a:p>
          <a:p>
            <a:r>
              <a:rPr lang="en-US" sz="2000" dirty="0"/>
              <a:t>Refresh Triggered Computation: Improving the Energy Efficiency of Convolutional Neural Network Accelerators [TACO 2020]</a:t>
            </a:r>
            <a:br>
              <a:rPr lang="en-US" sz="2000" dirty="0"/>
            </a:br>
            <a:endParaRPr lang="en-US" sz="2000" dirty="0"/>
          </a:p>
          <a:p>
            <a:r>
              <a:rPr lang="en-US" sz="2000" dirty="0" err="1"/>
              <a:t>SynCron</a:t>
            </a:r>
            <a:r>
              <a:rPr lang="en-US" sz="2000" dirty="0"/>
              <a:t>: Efficient Synchronization Support for Near-Data-Processing Architectures [HPCA 2021]</a:t>
            </a:r>
          </a:p>
          <a:p>
            <a:endParaRPr lang="en-US" sz="2000" dirty="0"/>
          </a:p>
          <a:p>
            <a:r>
              <a:rPr lang="en-US" sz="2000" dirty="0"/>
              <a:t>SIMDRAM: An End-to-End Framework for Bit-Serial SIMD Computing in DRAM [ASPLOS 2021]</a:t>
            </a:r>
            <a:br>
              <a:rPr lang="en-US" sz="2000" dirty="0"/>
            </a:br>
            <a:endParaRPr lang="en-US" sz="2000" dirty="0"/>
          </a:p>
          <a:p>
            <a:endParaRPr lang="en-US" sz="2000" dirty="0"/>
          </a:p>
          <a:p>
            <a:endParaRPr lang="en-US" sz="1200" dirty="0"/>
          </a:p>
          <a:p>
            <a:endParaRPr lang="en-US" sz="1200" dirty="0"/>
          </a:p>
          <a:p>
            <a:endParaRPr lang="en-US" sz="1200" dirty="0"/>
          </a:p>
          <a:p>
            <a:endParaRPr lang="en-US" sz="12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978688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b="1" dirty="0"/>
              <a:t>Year II Results (2021 Annual Review II)</a:t>
            </a:r>
          </a:p>
        </p:txBody>
      </p:sp>
      <p:sp>
        <p:nvSpPr>
          <p:cNvPr id="3" name="Content Placeholder 2"/>
          <p:cNvSpPr>
            <a:spLocks noGrp="1"/>
          </p:cNvSpPr>
          <p:nvPr>
            <p:ph idx="1"/>
          </p:nvPr>
        </p:nvSpPr>
        <p:spPr>
          <a:xfrm>
            <a:off x="228600" y="1041648"/>
            <a:ext cx="89154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An Experimental Analysis of a Real Processing-in-Memory Architecture [</a:t>
            </a:r>
            <a:r>
              <a:rPr lang="en-US" sz="2000" dirty="0" err="1"/>
              <a:t>Arxiv</a:t>
            </a:r>
            <a:r>
              <a:rPr lang="en-US" sz="2000" dirty="0"/>
              <a:t>, 2021]</a:t>
            </a:r>
          </a:p>
          <a:p>
            <a:endParaRPr lang="en-US" sz="2000" dirty="0"/>
          </a:p>
          <a:p>
            <a:r>
              <a:rPr lang="en-US" sz="2000" dirty="0"/>
              <a:t>FPGA-based Near-Memory Acceleration of Modern Data-Intensive Applications [IEEE Micro 2021]</a:t>
            </a:r>
            <a:br>
              <a:rPr lang="en-US" sz="2000" dirty="0"/>
            </a:br>
            <a:endParaRPr lang="en-US" sz="1200" dirty="0"/>
          </a:p>
          <a:p>
            <a:r>
              <a:rPr lang="en-US" sz="2000" dirty="0"/>
              <a:t>A Modern Primer on Processing in Memory [</a:t>
            </a:r>
            <a:r>
              <a:rPr lang="en-US" sz="2000" dirty="0" err="1"/>
              <a:t>Arxiv</a:t>
            </a:r>
            <a:r>
              <a:rPr lang="en-US" sz="2000" dirty="0"/>
              <a:t>, 2020]</a:t>
            </a:r>
          </a:p>
          <a:p>
            <a:endParaRPr lang="en-US" sz="2000" dirty="0"/>
          </a:p>
          <a:p>
            <a:r>
              <a:rPr lang="en-US" sz="2000" dirty="0"/>
              <a:t>Sibyl: A Reinforcement Learning Approach to Data Placement in Hybrid Storage Systems [Ongoing]</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6749110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70DFF-5520-B643-AA1A-023B8D8D2F14}"/>
              </a:ext>
            </a:extLst>
          </p:cNvPr>
          <p:cNvSpPr>
            <a:spLocks noGrp="1"/>
          </p:cNvSpPr>
          <p:nvPr>
            <p:ph type="ctrTitle"/>
          </p:nvPr>
        </p:nvSpPr>
        <p:spPr>
          <a:xfrm>
            <a:off x="539552" y="1524000"/>
            <a:ext cx="8424936" cy="1752600"/>
          </a:xfrm>
        </p:spPr>
        <p:txBody>
          <a:bodyPr/>
          <a:lstStyle/>
          <a:p>
            <a:r>
              <a:rPr lang="en-US" dirty="0"/>
              <a:t>Second Year Results: More Detail</a:t>
            </a:r>
          </a:p>
        </p:txBody>
      </p:sp>
      <p:sp>
        <p:nvSpPr>
          <p:cNvPr id="3" name="Subtitle 2">
            <a:extLst>
              <a:ext uri="{FF2B5EF4-FFF2-40B4-BE49-F238E27FC236}">
                <a16:creationId xmlns:a16="http://schemas.microsoft.com/office/drawing/2014/main" id="{C77429A8-C331-6046-B924-4730E3C0226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999BCD8-1A88-3142-8BA3-36A227D879E4}"/>
              </a:ext>
            </a:extLst>
          </p:cNvPr>
          <p:cNvSpPr>
            <a:spLocks noGrp="1"/>
          </p:cNvSpPr>
          <p:nvPr>
            <p:ph type="sldNum" sz="quarter" idx="12"/>
          </p:nvPr>
        </p:nvSpPr>
        <p:spPr/>
        <p:txBody>
          <a:bodyPr/>
          <a:lstStyle/>
          <a:p>
            <a:fld id="{7341D3D9-3FE8-4025-BF66-8DAB1ABB951F}" type="slidenum">
              <a:rPr lang="en-US" altLang="en-US" smtClean="0"/>
              <a:pPr/>
              <a:t>49</a:t>
            </a:fld>
            <a:endParaRPr lang="en-US" altLang="en-US"/>
          </a:p>
        </p:txBody>
      </p:sp>
    </p:spTree>
    <p:extLst>
      <p:ext uri="{BB962C8B-B14F-4D97-AF65-F5344CB8AC3E}">
        <p14:creationId xmlns:p14="http://schemas.microsoft.com/office/powerpoint/2010/main" val="48454319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4982873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a:t>
            </a:r>
          </a:p>
        </p:txBody>
      </p:sp>
      <p:sp>
        <p:nvSpPr>
          <p:cNvPr id="3" name="Content Placeholder 2"/>
          <p:cNvSpPr>
            <a:spLocks noGrp="1"/>
          </p:cNvSpPr>
          <p:nvPr>
            <p:ph idx="1"/>
          </p:nvPr>
        </p:nvSpPr>
        <p:spPr>
          <a:xfrm>
            <a:off x="228600" y="1041648"/>
            <a:ext cx="8915400" cy="5195664"/>
          </a:xfrm>
        </p:spPr>
        <p:txBody>
          <a:bodyPr/>
          <a:lstStyle/>
          <a:p>
            <a:r>
              <a:rPr lang="en-US" sz="2000" dirty="0"/>
              <a:t>Google Neural Network Models for Edge Devices: Analyzing and Mitigating Machine Learning Inference Bottlenecks [PACT 2021]</a:t>
            </a:r>
          </a:p>
          <a:p>
            <a:endParaRPr lang="en-US" sz="1200" dirty="0"/>
          </a:p>
          <a:p>
            <a:r>
              <a:rPr lang="en-US" sz="2000" dirty="0"/>
              <a:t>Pythia: A Customizable Hardware Prefetching Framework Using Online Reinforcement Learning [MICRO 2021]</a:t>
            </a:r>
          </a:p>
          <a:p>
            <a:endParaRPr lang="en-US" sz="2000" dirty="0"/>
          </a:p>
          <a:p>
            <a:r>
              <a:rPr lang="en-US" sz="2000" dirty="0"/>
              <a:t>Refresh Triggered Computation: Improving the Energy Efficiency of Convolutional Neural Network Accelerators [TACO 2020]</a:t>
            </a:r>
            <a:br>
              <a:rPr lang="en-US" sz="2000" dirty="0"/>
            </a:br>
            <a:endParaRPr lang="en-US" sz="2000" dirty="0"/>
          </a:p>
          <a:p>
            <a:r>
              <a:rPr lang="en-US" sz="2000" dirty="0" err="1"/>
              <a:t>SynCron</a:t>
            </a:r>
            <a:r>
              <a:rPr lang="en-US" sz="2000" dirty="0"/>
              <a:t>: Efficient Synchronization Support for Near-Data-Processing Architectures [HPCA 2021]</a:t>
            </a:r>
          </a:p>
          <a:p>
            <a:endParaRPr lang="en-US" sz="2000" dirty="0"/>
          </a:p>
          <a:p>
            <a:r>
              <a:rPr lang="en-US" sz="2000" dirty="0"/>
              <a:t>SIMDRAM: An End-to-End Framework for Bit-Serial SIMD Computing in DRAM [ASPLOS 2021]</a:t>
            </a:r>
            <a:br>
              <a:rPr lang="en-US" sz="2000" dirty="0"/>
            </a:br>
            <a:endParaRPr lang="en-US" sz="2000" dirty="0"/>
          </a:p>
          <a:p>
            <a:endParaRPr lang="en-US" sz="2000" dirty="0"/>
          </a:p>
          <a:p>
            <a:endParaRPr lang="en-US" sz="1200" dirty="0"/>
          </a:p>
          <a:p>
            <a:endParaRPr lang="en-US" sz="1200" dirty="0"/>
          </a:p>
          <a:p>
            <a:endParaRPr lang="en-US" sz="1200" dirty="0"/>
          </a:p>
          <a:p>
            <a:endParaRPr lang="en-US" sz="12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36DC8901-8115-A440-8164-734973871C73}"/>
              </a:ext>
            </a:extLst>
          </p:cNvPr>
          <p:cNvSpPr/>
          <p:nvPr/>
        </p:nvSpPr>
        <p:spPr>
          <a:xfrm>
            <a:off x="539552" y="1035321"/>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87714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0"/>
            <a:ext cx="9144000" cy="2864653"/>
          </a:xfrm>
          <a:solidFill>
            <a:schemeClr val="tx2">
              <a:lumMod val="75000"/>
            </a:schemeClr>
          </a:solidFill>
        </p:spPr>
        <p:txBody>
          <a:bodyPr/>
          <a:lstStyle/>
          <a:p>
            <a:r>
              <a:rPr lang="en-US" sz="3000" b="1" dirty="0">
                <a:solidFill>
                  <a:schemeClr val="bg1">
                    <a:lumMod val="95000"/>
                  </a:schemeClr>
                </a:solidFill>
                <a:latin typeface="Gill Sans MT" panose="020B0502020104020203" pitchFamily="34" charset="77"/>
              </a:rPr>
              <a:t>Google Neural Network Models for Edge Devices: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Analyzing and Mitigating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Machine Learning Inference Bottlenecks</a:t>
            </a: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0" y="3056347"/>
            <a:ext cx="9144000"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Amirali</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Boroumand</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Saugata</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Ghose</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Berkin</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Akin	</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endPar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Ravi Narayanaswami</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panose="020B0502020104020203" pitchFamily="34" charset="77"/>
                <a:ea typeface="+mn-ea"/>
                <a:cs typeface="+mn-cs"/>
              </a:rPr>
              <a:t>Geraldo F. Oliveira</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Xiaoyu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Ma</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r>
              <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Eric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Shiu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Onur</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Mutlu</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8" name="Graphic 7">
            <a:extLst>
              <a:ext uri="{FF2B5EF4-FFF2-40B4-BE49-F238E27FC236}">
                <a16:creationId xmlns:a16="http://schemas.microsoft.com/office/drawing/2014/main" id="{43B2F70C-CDC6-A642-9D6B-32E6A8EA3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5530813"/>
            <a:ext cx="2286000" cy="439783"/>
          </a:xfrm>
          <a:prstGeom prst="rect">
            <a:avLst/>
          </a:prstGeom>
        </p:spPr>
      </p:pic>
      <p:sp>
        <p:nvSpPr>
          <p:cNvPr id="11" name="Rectangle 10">
            <a:extLst>
              <a:ext uri="{FF2B5EF4-FFF2-40B4-BE49-F238E27FC236}">
                <a16:creationId xmlns:a16="http://schemas.microsoft.com/office/drawing/2014/main" id="{824F8868-9941-514D-88E1-0ACB358D9EC9}"/>
              </a:ext>
            </a:extLst>
          </p:cNvPr>
          <p:cNvSpPr/>
          <p:nvPr/>
        </p:nvSpPr>
        <p:spPr>
          <a:xfrm>
            <a:off x="0" y="4509926"/>
            <a:ext cx="9144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PACT 2021</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pic>
        <p:nvPicPr>
          <p:cNvPr id="12" name="Picture 11">
            <a:extLst>
              <a:ext uri="{FF2B5EF4-FFF2-40B4-BE49-F238E27FC236}">
                <a16:creationId xmlns:a16="http://schemas.microsoft.com/office/drawing/2014/main" id="{AE53EB73-9E00-244C-B2EA-E33C2F8B2514}"/>
              </a:ext>
            </a:extLst>
          </p:cNvPr>
          <p:cNvPicPr>
            <a:picLocks noChangeAspect="1"/>
          </p:cNvPicPr>
          <p:nvPr/>
        </p:nvPicPr>
        <p:blipFill rotWithShape="1">
          <a:blip r:embed="rId5"/>
          <a:srcRect t="16962" b="27098"/>
          <a:stretch/>
        </p:blipFill>
        <p:spPr>
          <a:xfrm>
            <a:off x="58146" y="6173160"/>
            <a:ext cx="2534307" cy="511945"/>
          </a:xfrm>
          <a:prstGeom prst="rect">
            <a:avLst/>
          </a:prstGeom>
        </p:spPr>
      </p:pic>
      <p:pic>
        <p:nvPicPr>
          <p:cNvPr id="13" name="Picture 12">
            <a:extLst>
              <a:ext uri="{FF2B5EF4-FFF2-40B4-BE49-F238E27FC236}">
                <a16:creationId xmlns:a16="http://schemas.microsoft.com/office/drawing/2014/main" id="{5BB3B014-CC27-D142-BF69-04643810126E}"/>
              </a:ext>
            </a:extLst>
          </p:cNvPr>
          <p:cNvPicPr>
            <a:picLocks noChangeAspect="1"/>
          </p:cNvPicPr>
          <p:nvPr/>
        </p:nvPicPr>
        <p:blipFill rotWithShape="1">
          <a:blip r:embed="rId6"/>
          <a:srcRect l="5935" t="23510" r="5031" b="23990"/>
          <a:stretch/>
        </p:blipFill>
        <p:spPr>
          <a:xfrm>
            <a:off x="4678100" y="5959344"/>
            <a:ext cx="2286000" cy="898656"/>
          </a:xfrm>
          <a:prstGeom prst="rect">
            <a:avLst/>
          </a:prstGeom>
        </p:spPr>
      </p:pic>
      <p:pic>
        <p:nvPicPr>
          <p:cNvPr id="14" name="Picture 2" descr="http://www.euroc-project.eu/fileadmin/imgEuroc/eurocConsortiumLogos/ethLogo.png">
            <a:extLst>
              <a:ext uri="{FF2B5EF4-FFF2-40B4-BE49-F238E27FC236}">
                <a16:creationId xmlns:a16="http://schemas.microsoft.com/office/drawing/2014/main" id="{8E6DF52C-6D6F-1D47-92E5-A4DDA60A3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224" y="6173160"/>
            <a:ext cx="1998476" cy="410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B85FF5-57D1-D247-8B48-4263EDD69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124" y="5979804"/>
            <a:ext cx="2175266" cy="898656"/>
          </a:xfrm>
          <a:prstGeom prst="rect">
            <a:avLst/>
          </a:prstGeom>
        </p:spPr>
      </p:pic>
    </p:spTree>
    <p:extLst>
      <p:ext uri="{BB962C8B-B14F-4D97-AF65-F5344CB8AC3E}">
        <p14:creationId xmlns:p14="http://schemas.microsoft.com/office/powerpoint/2010/main" val="1746521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969F0-2D37-9B4F-89A4-C9739461369A}"/>
              </a:ext>
            </a:extLst>
          </p:cNvPr>
          <p:cNvSpPr/>
          <p:nvPr/>
        </p:nvSpPr>
        <p:spPr>
          <a:xfrm>
            <a:off x="0" y="743205"/>
            <a:ext cx="9144000" cy="914400"/>
          </a:xfrm>
          <a:prstGeom prst="rect">
            <a:avLst/>
          </a:prstGeom>
          <a:solidFill>
            <a:srgbClr val="FFF4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 name="Rectangle 6">
            <a:extLst>
              <a:ext uri="{FF2B5EF4-FFF2-40B4-BE49-F238E27FC236}">
                <a16:creationId xmlns:a16="http://schemas.microsoft.com/office/drawing/2014/main" id="{A8C8C6C2-2540-E14E-8598-187AFA9373A3}"/>
              </a:ext>
            </a:extLst>
          </p:cNvPr>
          <p:cNvSpPr/>
          <p:nvPr/>
        </p:nvSpPr>
        <p:spPr>
          <a:xfrm>
            <a:off x="0" y="1928020"/>
            <a:ext cx="9144000" cy="1261494"/>
          </a:xfrm>
          <a:prstGeom prst="rect">
            <a:avLst/>
          </a:prstGeom>
          <a:solidFill>
            <a:srgbClr val="FFBFB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 name="Rectangle 7">
            <a:extLst>
              <a:ext uri="{FF2B5EF4-FFF2-40B4-BE49-F238E27FC236}">
                <a16:creationId xmlns:a16="http://schemas.microsoft.com/office/drawing/2014/main" id="{592513E4-C4B7-F242-9A0D-35F07BCED5C7}"/>
              </a:ext>
            </a:extLst>
          </p:cNvPr>
          <p:cNvSpPr/>
          <p:nvPr/>
        </p:nvSpPr>
        <p:spPr>
          <a:xfrm>
            <a:off x="0" y="3429001"/>
            <a:ext cx="9144000" cy="925286"/>
          </a:xfrm>
          <a:prstGeom prst="rect">
            <a:avLst/>
          </a:prstGeom>
          <a:solidFill>
            <a:srgbClr val="CCD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0" name="Rectangle 9">
            <a:extLst>
              <a:ext uri="{FF2B5EF4-FFF2-40B4-BE49-F238E27FC236}">
                <a16:creationId xmlns:a16="http://schemas.microsoft.com/office/drawing/2014/main" id="{3E440315-C009-E346-A212-93C50C707296}"/>
              </a:ext>
            </a:extLst>
          </p:cNvPr>
          <p:cNvSpPr/>
          <p:nvPr/>
        </p:nvSpPr>
        <p:spPr>
          <a:xfrm>
            <a:off x="0" y="4542080"/>
            <a:ext cx="9144000" cy="925286"/>
          </a:xfrm>
          <a:prstGeom prst="rect">
            <a:avLst/>
          </a:prstGeom>
          <a:solidFill>
            <a:srgbClr val="B8C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1" name="Rectangle 10">
            <a:extLst>
              <a:ext uri="{FF2B5EF4-FFF2-40B4-BE49-F238E27FC236}">
                <a16:creationId xmlns:a16="http://schemas.microsoft.com/office/drawing/2014/main" id="{32042D8A-F894-404E-8CDA-6FFCBB190FD3}"/>
              </a:ext>
            </a:extLst>
          </p:cNvPr>
          <p:cNvSpPr/>
          <p:nvPr/>
        </p:nvSpPr>
        <p:spPr>
          <a:xfrm>
            <a:off x="0" y="5655159"/>
            <a:ext cx="9144000" cy="925286"/>
          </a:xfrm>
          <a:prstGeom prst="rect">
            <a:avLst/>
          </a:prstGeom>
          <a:solidFill>
            <a:srgbClr val="AF9C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 name="Title 1"/>
          <p:cNvSpPr>
            <a:spLocks noGrp="1"/>
          </p:cNvSpPr>
          <p:nvPr>
            <p:ph type="title"/>
          </p:nvPr>
        </p:nvSpPr>
        <p:spPr>
          <a:xfrm>
            <a:off x="0" y="-76200"/>
            <a:ext cx="9144000" cy="914400"/>
          </a:xfrm>
        </p:spPr>
        <p:txBody>
          <a:bodyPr/>
          <a:lstStyle/>
          <a:p>
            <a:r>
              <a:rPr lang="en-US" dirty="0"/>
              <a:t>Executive Summary</a:t>
            </a:r>
          </a:p>
        </p:txBody>
      </p:sp>
      <p:sp>
        <p:nvSpPr>
          <p:cNvPr id="3" name="Content Placeholder 2"/>
          <p:cNvSpPr>
            <a:spLocks noGrp="1"/>
          </p:cNvSpPr>
          <p:nvPr>
            <p:ph idx="1"/>
          </p:nvPr>
        </p:nvSpPr>
        <p:spPr>
          <a:xfrm>
            <a:off x="152400" y="743204"/>
            <a:ext cx="8991600" cy="6019800"/>
          </a:xfrm>
        </p:spPr>
        <p:txBody>
          <a:bodyPr>
            <a:normAutofit lnSpcReduction="10000"/>
          </a:bodyPr>
          <a:lstStyle/>
          <a:p>
            <a:pPr marL="0" indent="0">
              <a:buNone/>
            </a:pPr>
            <a:r>
              <a:rPr lang="en-US" sz="2000" u="sng" dirty="0">
                <a:solidFill>
                  <a:schemeClr val="tx2"/>
                </a:solidFill>
              </a:rPr>
              <a:t>Context</a:t>
            </a:r>
            <a:r>
              <a:rPr lang="en-US" sz="2000" dirty="0">
                <a:solidFill>
                  <a:schemeClr val="tx2"/>
                </a:solidFill>
              </a:rPr>
              <a:t>:  We extensively analyze </a:t>
            </a:r>
            <a:r>
              <a:rPr lang="en-US" sz="2000" dirty="0">
                <a:solidFill>
                  <a:srgbClr val="0000FF"/>
                </a:solidFill>
              </a:rPr>
              <a:t>a state-of-the-art edge ML accelerator (Google Edge TPU) </a:t>
            </a:r>
            <a:r>
              <a:rPr lang="en-US" sz="2000" dirty="0">
                <a:solidFill>
                  <a:schemeClr val="tx2"/>
                </a:solidFill>
              </a:rPr>
              <a:t>using </a:t>
            </a:r>
            <a:r>
              <a:rPr lang="en-US" sz="2000" dirty="0">
                <a:solidFill>
                  <a:srgbClr val="0000FF"/>
                </a:solidFill>
              </a:rPr>
              <a:t>24 Google edge models</a:t>
            </a:r>
          </a:p>
          <a:p>
            <a:pPr lvl="1"/>
            <a:r>
              <a:rPr lang="en-US" sz="1800" dirty="0">
                <a:cs typeface="Adobe Garamond Pro"/>
              </a:rPr>
              <a:t> Wide range of models (CNNs, LSTMs, Transducers, RCNNs)</a:t>
            </a:r>
            <a:br>
              <a:rPr lang="en-US" sz="1800" dirty="0">
                <a:cs typeface="Adobe Garamond Pro"/>
              </a:rPr>
            </a:br>
            <a:endParaRPr lang="en-US" sz="1800" dirty="0">
              <a:solidFill>
                <a:schemeClr val="tx2"/>
              </a:solidFill>
            </a:endParaRPr>
          </a:p>
          <a:p>
            <a:pPr marL="0" indent="0">
              <a:buNone/>
            </a:pPr>
            <a:r>
              <a:rPr lang="en-US" sz="2000" u="sng" dirty="0">
                <a:solidFill>
                  <a:schemeClr val="tx2"/>
                </a:solidFill>
              </a:rPr>
              <a:t>Problem</a:t>
            </a:r>
            <a:r>
              <a:rPr lang="en-US" sz="2000" dirty="0">
                <a:solidFill>
                  <a:schemeClr val="tx2"/>
                </a:solidFill>
              </a:rPr>
              <a:t>:  The Edge TPU accelerator suffers from </a:t>
            </a:r>
            <a:r>
              <a:rPr lang="en-US" sz="2000" dirty="0">
                <a:solidFill>
                  <a:srgbClr val="800000"/>
                </a:solidFill>
              </a:rPr>
              <a:t>three challenges:</a:t>
            </a:r>
          </a:p>
          <a:p>
            <a:pPr lvl="1"/>
            <a:r>
              <a:rPr lang="en-US" sz="1800" dirty="0">
                <a:cs typeface="Adobe Garamond Pro"/>
              </a:rPr>
              <a:t>It operates </a:t>
            </a:r>
            <a:r>
              <a:rPr lang="en-US" sz="1800" dirty="0">
                <a:solidFill>
                  <a:srgbClr val="800000"/>
                </a:solidFill>
                <a:cs typeface="Adobe Garamond Pro"/>
              </a:rPr>
              <a:t>significantly below</a:t>
            </a:r>
            <a:r>
              <a:rPr lang="en-US" sz="1800" dirty="0">
                <a:solidFill>
                  <a:srgbClr val="C00000"/>
                </a:solidFill>
                <a:cs typeface="Adobe Garamond Pro"/>
              </a:rPr>
              <a:t> </a:t>
            </a:r>
            <a:r>
              <a:rPr lang="en-US" sz="1800" dirty="0">
                <a:solidFill>
                  <a:srgbClr val="595959"/>
                </a:solidFill>
                <a:cs typeface="Adobe Garamond Pro"/>
              </a:rPr>
              <a:t>its</a:t>
            </a:r>
            <a:r>
              <a:rPr lang="en-US" sz="1800" dirty="0">
                <a:solidFill>
                  <a:srgbClr val="C00000"/>
                </a:solidFill>
                <a:cs typeface="Adobe Garamond Pro"/>
              </a:rPr>
              <a:t> </a:t>
            </a:r>
            <a:r>
              <a:rPr lang="en-US" sz="1800" u="sng" dirty="0">
                <a:cs typeface="Adobe Garamond Pro"/>
              </a:rPr>
              <a:t>peak throughput</a:t>
            </a:r>
          </a:p>
          <a:p>
            <a:pPr lvl="1"/>
            <a:r>
              <a:rPr lang="en-US" sz="1800" dirty="0">
                <a:cs typeface="Adobe Garamond Pro"/>
              </a:rPr>
              <a:t>It operates </a:t>
            </a:r>
            <a:r>
              <a:rPr lang="en-US" sz="1800" dirty="0">
                <a:solidFill>
                  <a:srgbClr val="800000"/>
                </a:solidFill>
                <a:cs typeface="Adobe Garamond Pro"/>
              </a:rPr>
              <a:t>significantly below </a:t>
            </a:r>
            <a:r>
              <a:rPr lang="en-US" sz="1800" dirty="0">
                <a:solidFill>
                  <a:srgbClr val="595959"/>
                </a:solidFill>
                <a:cs typeface="Adobe Garamond Pro"/>
              </a:rPr>
              <a:t>its</a:t>
            </a:r>
            <a:r>
              <a:rPr lang="en-US" sz="1800" dirty="0">
                <a:solidFill>
                  <a:srgbClr val="800000"/>
                </a:solidFill>
                <a:cs typeface="Adobe Garamond Pro"/>
              </a:rPr>
              <a:t> </a:t>
            </a:r>
            <a:r>
              <a:rPr lang="en-US" sz="1800" u="sng" dirty="0">
                <a:cs typeface="Adobe Garamond Pro"/>
              </a:rPr>
              <a:t>theoretical energy efficiency</a:t>
            </a:r>
          </a:p>
          <a:p>
            <a:pPr lvl="1"/>
            <a:r>
              <a:rPr lang="en-US" sz="1800" dirty="0">
                <a:solidFill>
                  <a:srgbClr val="595959"/>
                </a:solidFill>
                <a:cs typeface="Adobe Garamond Pro"/>
              </a:rPr>
              <a:t>It</a:t>
            </a:r>
            <a:r>
              <a:rPr lang="en-US" sz="1800" dirty="0">
                <a:solidFill>
                  <a:srgbClr val="800000"/>
                </a:solidFill>
                <a:cs typeface="Adobe Garamond Pro"/>
              </a:rPr>
              <a:t> inefficiently </a:t>
            </a:r>
            <a:r>
              <a:rPr lang="en-US" sz="1800" dirty="0">
                <a:solidFill>
                  <a:srgbClr val="595959"/>
                </a:solidFill>
                <a:cs typeface="Adobe Garamond Pro"/>
              </a:rPr>
              <a:t>handles</a:t>
            </a:r>
            <a:r>
              <a:rPr lang="en-US" sz="1800" dirty="0">
                <a:solidFill>
                  <a:srgbClr val="800000"/>
                </a:solidFill>
                <a:cs typeface="Adobe Garamond Pro"/>
              </a:rPr>
              <a:t> </a:t>
            </a:r>
            <a:r>
              <a:rPr lang="en-US" sz="1800" u="sng" dirty="0">
                <a:cs typeface="Adobe Garamond Pro"/>
              </a:rPr>
              <a:t>memory accesses</a:t>
            </a:r>
            <a:br>
              <a:rPr lang="en-US" sz="1800" dirty="0">
                <a:cs typeface="Adobe Garamond Pro"/>
              </a:rPr>
            </a:br>
            <a:endParaRPr lang="en-US" sz="1800" dirty="0">
              <a:cs typeface="Adobe Garamond Pro"/>
            </a:endParaRPr>
          </a:p>
          <a:p>
            <a:pPr marL="0" lvl="1" indent="0">
              <a:buNone/>
            </a:pPr>
            <a:r>
              <a:rPr lang="en-US" sz="2000" u="sng" dirty="0">
                <a:solidFill>
                  <a:schemeClr val="tx2"/>
                </a:solidFill>
              </a:rPr>
              <a:t>Key Insight</a:t>
            </a:r>
            <a:r>
              <a:rPr lang="en-US" sz="2000" dirty="0">
                <a:solidFill>
                  <a:schemeClr val="tx2"/>
                </a:solidFill>
              </a:rPr>
              <a:t>:  These shortcomings arise from </a:t>
            </a:r>
            <a:r>
              <a:rPr lang="en-US" sz="2000" dirty="0">
                <a:solidFill>
                  <a:srgbClr val="0000FF"/>
                </a:solidFill>
              </a:rPr>
              <a:t>the monolithic design</a:t>
            </a:r>
            <a:r>
              <a:rPr lang="en-US" sz="2000" dirty="0">
                <a:solidFill>
                  <a:schemeClr val="tx2"/>
                </a:solidFill>
              </a:rPr>
              <a:t> of the Edge TPU accelerator</a:t>
            </a:r>
          </a:p>
          <a:p>
            <a:pPr lvl="1"/>
            <a:r>
              <a:rPr lang="en-US" sz="1800" dirty="0">
                <a:cs typeface="Adobe Garamond Pro"/>
              </a:rPr>
              <a:t>The Edge TPU accelerator design does not account for </a:t>
            </a:r>
            <a:r>
              <a:rPr lang="en-US" sz="1800" dirty="0">
                <a:solidFill>
                  <a:srgbClr val="0000FF"/>
                </a:solidFill>
                <a:cs typeface="Adobe Garamond Pro"/>
              </a:rPr>
              <a:t>layer heterogeneity </a:t>
            </a:r>
            <a:br>
              <a:rPr lang="en-US" sz="1800" dirty="0">
                <a:solidFill>
                  <a:srgbClr val="0000FF"/>
                </a:solidFill>
                <a:cs typeface="Adobe Garamond Pro"/>
              </a:rPr>
            </a:br>
            <a:endParaRPr lang="en-US" sz="1800" dirty="0">
              <a:solidFill>
                <a:srgbClr val="0000FF"/>
              </a:solidFill>
            </a:endParaRPr>
          </a:p>
          <a:p>
            <a:pPr marL="0" lvl="1" indent="0">
              <a:buNone/>
            </a:pPr>
            <a:r>
              <a:rPr lang="en-US" sz="2000" u="sng" dirty="0">
                <a:solidFill>
                  <a:schemeClr val="tx2"/>
                </a:solidFill>
              </a:rPr>
              <a:t>Key Mechanism</a:t>
            </a:r>
            <a:r>
              <a:rPr lang="en-US" sz="2000" dirty="0">
                <a:solidFill>
                  <a:schemeClr val="tx2"/>
                </a:solidFill>
              </a:rPr>
              <a:t>:  A new framework called </a:t>
            </a:r>
            <a:r>
              <a:rPr lang="en-US" sz="2000" dirty="0">
                <a:solidFill>
                  <a:srgbClr val="0000FF"/>
                </a:solidFill>
              </a:rPr>
              <a:t>Mensa</a:t>
            </a:r>
          </a:p>
          <a:p>
            <a:pPr lvl="1"/>
            <a:r>
              <a:rPr lang="en-US" sz="1800" dirty="0">
                <a:cs typeface="Adobe Garamond Pro"/>
              </a:rPr>
              <a:t>Mensa consists of heterogeneous accelerators whose dataflow and hardware are specialized for specific families of layers</a:t>
            </a:r>
            <a:br>
              <a:rPr lang="en-US" sz="1800" dirty="0">
                <a:cs typeface="Adobe Garamond Pro"/>
              </a:rPr>
            </a:br>
            <a:endParaRPr lang="en-US" sz="1800" dirty="0">
              <a:solidFill>
                <a:schemeClr val="tx2"/>
              </a:solidFill>
            </a:endParaRPr>
          </a:p>
          <a:p>
            <a:pPr marL="0" lvl="1" indent="0">
              <a:buNone/>
            </a:pPr>
            <a:r>
              <a:rPr lang="en-US" sz="2000" u="sng" dirty="0">
                <a:solidFill>
                  <a:schemeClr val="tx2"/>
                </a:solidFill>
              </a:rPr>
              <a:t>Key Results</a:t>
            </a:r>
            <a:r>
              <a:rPr lang="en-US" sz="2000" dirty="0">
                <a:solidFill>
                  <a:schemeClr val="tx2"/>
                </a:solidFill>
              </a:rPr>
              <a:t>:  We design a version of Mensa for Google edge ML models</a:t>
            </a:r>
          </a:p>
          <a:p>
            <a:pPr lvl="1"/>
            <a:r>
              <a:rPr lang="en-US" sz="1800" dirty="0">
                <a:cs typeface="Adobe Garamond Pro"/>
              </a:rPr>
              <a:t>Mensa improves performance and energy by </a:t>
            </a:r>
            <a:r>
              <a:rPr lang="en-US" sz="1800" dirty="0">
                <a:solidFill>
                  <a:srgbClr val="0000FF"/>
                </a:solidFill>
                <a:cs typeface="Adobe Garamond Pro"/>
              </a:rPr>
              <a:t>3.0X</a:t>
            </a:r>
            <a:r>
              <a:rPr lang="en-US" sz="1800" dirty="0">
                <a:cs typeface="Adobe Garamond Pro"/>
              </a:rPr>
              <a:t> and </a:t>
            </a:r>
            <a:r>
              <a:rPr lang="en-US" sz="1800" dirty="0">
                <a:solidFill>
                  <a:srgbClr val="0000FF"/>
                </a:solidFill>
                <a:cs typeface="Adobe Garamond Pro"/>
              </a:rPr>
              <a:t>3.1X</a:t>
            </a:r>
          </a:p>
          <a:p>
            <a:pPr lvl="1"/>
            <a:r>
              <a:rPr lang="en-US" sz="1800" dirty="0">
                <a:cs typeface="Adobe Garamond Pro"/>
              </a:rPr>
              <a:t>Mensa reduces cost and improves area efficiency</a:t>
            </a:r>
            <a:endParaRPr lang="en-US" sz="1800" dirty="0">
              <a:solidFill>
                <a:srgbClr val="0000FF"/>
              </a:solidFill>
              <a:cs typeface="Adobe Garamond Pro"/>
            </a:endParaRPr>
          </a:p>
          <a:p>
            <a:pPr lvl="1"/>
            <a:endParaRPr lang="en-US" sz="20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Slide Number Placeholder 4"/>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400" b="1" i="0" u="none" strike="noStrike" kern="1200" cap="none" spc="0" normalizeH="0" baseline="0" noProof="0" dirty="0">
              <a:ln>
                <a:noFill/>
              </a:ln>
              <a:solidFill>
                <a:srgbClr val="0070C0"/>
              </a:solidFill>
              <a:effectLst/>
              <a:uLnTx/>
              <a:uFillTx/>
              <a:latin typeface="Gill Sans MT"/>
              <a:ea typeface="+mn-ea"/>
              <a:cs typeface="+mn-cs"/>
            </a:endParaRPr>
          </a:p>
        </p:txBody>
      </p:sp>
    </p:spTree>
    <p:extLst>
      <p:ext uri="{BB962C8B-B14F-4D97-AF65-F5344CB8AC3E}">
        <p14:creationId xmlns:p14="http://schemas.microsoft.com/office/powerpoint/2010/main" val="206175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cs typeface="Gill Sans MT"/>
              </a:rPr>
              <a:t>Google Edge NN Models</a:t>
            </a:r>
            <a:endParaRPr lang="en-US" sz="4200"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graphicFrame>
        <p:nvGraphicFramePr>
          <p:cNvPr id="33" name="Table 4">
            <a:extLst>
              <a:ext uri="{FF2B5EF4-FFF2-40B4-BE49-F238E27FC236}">
                <a16:creationId xmlns:a16="http://schemas.microsoft.com/office/drawing/2014/main" id="{33FDF2C7-45A6-3444-A324-03F6A4BA8FCA}"/>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TPU and Model Characterization</a:t>
                      </a: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a:t>
                      </a:r>
                      <a:r>
                        <a:rPr lang="en-US" sz="800" kern="1200" dirty="0">
                          <a:solidFill>
                            <a:srgbClr val="002060"/>
                          </a:solidFill>
                          <a:latin typeface="Calibri" panose="020F0502020204030204"/>
                          <a:ea typeface="+mn-ea"/>
                          <a:cs typeface="Futura Medium" panose="020B0602020204020303" pitchFamily="34" charset="-79"/>
                        </a:rPr>
                        <a:t>●</a:t>
                      </a:r>
                      <a:r>
                        <a:rPr lang="en-US" sz="800" kern="1200" dirty="0">
                          <a:solidFill>
                            <a:srgbClr val="A6A6A6"/>
                          </a:solidFill>
                          <a:latin typeface="Calibri" panose="020F0502020204030204"/>
                          <a:ea typeface="+mn-ea"/>
                          <a:cs typeface="Futura Medium" panose="020B0602020204020303" pitchFamily="34" charset="-79"/>
                        </a:rPr>
                        <a:t> ● ● ●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spTree>
    <p:extLst>
      <p:ext uri="{BB962C8B-B14F-4D97-AF65-F5344CB8AC3E}">
        <p14:creationId xmlns:p14="http://schemas.microsoft.com/office/powerpoint/2010/main" val="3946929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graphicFrame>
        <p:nvGraphicFramePr>
          <p:cNvPr id="19" name="Table 4">
            <a:extLst>
              <a:ext uri="{FF2B5EF4-FFF2-40B4-BE49-F238E27FC236}">
                <a16:creationId xmlns:a16="http://schemas.microsoft.com/office/drawing/2014/main" id="{7F470046-4117-AC4E-B600-F29D65F3A79D}"/>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TPU and Model Characterization</a:t>
                      </a:r>
                      <a:r>
                        <a:rPr lang="en-US" sz="800" b="1"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a:t>
                      </a:r>
                      <a:r>
                        <a:rPr lang="en-US" sz="800" kern="1200" dirty="0">
                          <a:solidFill>
                            <a:srgbClr val="002060"/>
                          </a:solidFill>
                          <a:latin typeface="Calibri" panose="020F0502020204030204"/>
                          <a:ea typeface="+mn-ea"/>
                          <a:cs typeface="Futura Medium" panose="020B0602020204020303" pitchFamily="34" charset="-79"/>
                        </a:rPr>
                        <a:t>●</a:t>
                      </a: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spTree>
    <p:extLst>
      <p:ext uri="{BB962C8B-B14F-4D97-AF65-F5344CB8AC3E}">
        <p14:creationId xmlns:p14="http://schemas.microsoft.com/office/powerpoint/2010/main" val="34152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7" grpId="0" animBg="1"/>
      <p:bldP spid="8" grpId="0"/>
      <p:bldP spid="11" grpId="0"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graphicFrame>
        <p:nvGraphicFramePr>
          <p:cNvPr id="25" name="Table 4">
            <a:extLst>
              <a:ext uri="{FF2B5EF4-FFF2-40B4-BE49-F238E27FC236}">
                <a16:creationId xmlns:a16="http://schemas.microsoft.com/office/drawing/2014/main" id="{D1AB9EAA-3C49-E94C-B3DA-AA76815A5732}"/>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TPU and Model Characterization</a:t>
                      </a:r>
                      <a:r>
                        <a:rPr lang="en-US" sz="800" b="1"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 </a:t>
                      </a:r>
                      <a:r>
                        <a:rPr lang="en-US" sz="800" b="0" kern="1200" dirty="0">
                          <a:solidFill>
                            <a:srgbClr val="002060"/>
                          </a:solidFill>
                          <a:latin typeface="Calibri" panose="020F0502020204030204"/>
                          <a:ea typeface="+mn-ea"/>
                          <a:cs typeface="Futura Medium" panose="020B0602020204020303" pitchFamily="34" charset="-79"/>
                        </a:rPr>
                        <a:t>●</a:t>
                      </a:r>
                      <a:r>
                        <a:rPr lang="en-US" sz="800" kern="1200" dirty="0">
                          <a:solidFill>
                            <a:srgbClr val="A6A6A6"/>
                          </a:solidFill>
                          <a:latin typeface="Calibri" panose="020F0502020204030204"/>
                          <a:ea typeface="+mn-ea"/>
                          <a:cs typeface="Futura Medium" panose="020B0602020204020303" pitchFamily="34" charset="-79"/>
                        </a:rPr>
                        <a:t>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Tree>
    <p:extLst>
      <p:ext uri="{BB962C8B-B14F-4D97-AF65-F5344CB8AC3E}">
        <p14:creationId xmlns:p14="http://schemas.microsoft.com/office/powerpoint/2010/main" val="177174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46" grpId="0">
        <p:bldAsOne/>
      </p:bldGraphic>
      <p:bldGraphic spid="53" grpId="0">
        <p:bldAsOne/>
      </p:bldGraphic>
      <p:bldP spid="57" grpId="0" animBg="1"/>
      <p:bldP spid="58" grpId="0" animBg="1"/>
      <p:bldP spid="59" grpId="0" animBg="1"/>
      <p:bldP spid="6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p:txBody>
          <a:bodyPr/>
          <a:lstStyle/>
          <a:p>
            <a:r>
              <a:rPr lang="en-US" sz="3600" dirty="0">
                <a:latin typeface="Gill Sans MT"/>
                <a:cs typeface="Gill Sans MT"/>
              </a:rPr>
              <a:t>Root Cause of Accelerator Challenges</a:t>
            </a:r>
          </a:p>
        </p:txBody>
      </p:sp>
      <p:sp>
        <p:nvSpPr>
          <p:cNvPr id="23" name="Rectangle 22"/>
          <p:cNvSpPr/>
          <p:nvPr/>
        </p:nvSpPr>
        <p:spPr>
          <a:xfrm>
            <a:off x="0" y="997803"/>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key components</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Google Edge TPU are completely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oblivious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layer heterogeneity</a:t>
            </a:r>
          </a:p>
        </p:txBody>
      </p:sp>
      <p:sp>
        <p:nvSpPr>
          <p:cNvPr id="108" name="Rectangle 107"/>
          <p:cNvSpPr/>
          <p:nvPr/>
        </p:nvSpPr>
        <p:spPr>
          <a:xfrm>
            <a:off x="0" y="5741313"/>
            <a:ext cx="9144000" cy="769441"/>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Gill Sans MT"/>
              </a:rPr>
              <a:t>While this approach might work for a specific group of layers, it fails to efficiently execute inference across a wide variety of edge models</a:t>
            </a:r>
          </a:p>
        </p:txBody>
      </p:sp>
      <p:pic>
        <p:nvPicPr>
          <p:cNvPr id="109" name="Picture 10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7" name="Group 6"/>
          <p:cNvGrpSpPr/>
          <p:nvPr/>
        </p:nvGrpSpPr>
        <p:grpSpPr>
          <a:xfrm>
            <a:off x="1600200" y="2049959"/>
            <a:ext cx="6172200" cy="2079486"/>
            <a:chOff x="1600200" y="2049959"/>
            <a:chExt cx="6172200" cy="2079486"/>
          </a:xfrm>
        </p:grpSpPr>
        <p:sp>
          <p:nvSpPr>
            <p:cNvPr id="214" name="Rounded Rectangle 213"/>
            <p:cNvSpPr/>
            <p:nvPr/>
          </p:nvSpPr>
          <p:spPr>
            <a:xfrm>
              <a:off x="1600200" y="2354759"/>
              <a:ext cx="1371600" cy="16002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DRAM</a:t>
              </a:r>
              <a:endParaRPr kumimoji="0" lang="en-US" sz="2000" b="1" i="0" u="none" strike="noStrike" kern="1200" cap="none" spc="0" normalizeH="0" baseline="0" noProof="0" dirty="0">
                <a:ln>
                  <a:noFill/>
                </a:ln>
                <a:solidFill>
                  <a:prstClr val="white"/>
                </a:solidFill>
                <a:effectLst/>
                <a:uLnTx/>
                <a:uFillTx/>
                <a:latin typeface="Gill Sans MT"/>
                <a:ea typeface="+mn-ea"/>
                <a:cs typeface="Gill Sans MT"/>
              </a:endParaRPr>
            </a:p>
          </p:txBody>
        </p:sp>
        <p:cxnSp>
          <p:nvCxnSpPr>
            <p:cNvPr id="215" name="Straight Arrow Connector 214"/>
            <p:cNvCxnSpPr/>
            <p:nvPr/>
          </p:nvCxnSpPr>
          <p:spPr>
            <a:xfrm flipH="1">
              <a:off x="3200400" y="3269159"/>
              <a:ext cx="1524000" cy="0"/>
            </a:xfrm>
            <a:prstGeom prst="straightConnector1">
              <a:avLst/>
            </a:prstGeom>
            <a:noFill/>
            <a:ln w="57150" cap="flat" cmpd="sng" algn="ctr">
              <a:solidFill>
                <a:schemeClr val="tx1"/>
              </a:solidFill>
              <a:prstDash val="solid"/>
              <a:miter lim="800000"/>
              <a:headEnd type="arrow"/>
              <a:tailEnd type="arrow"/>
            </a:ln>
            <a:effectLst/>
          </p:spPr>
        </p:cxnSp>
        <p:grpSp>
          <p:nvGrpSpPr>
            <p:cNvPr id="216" name="Group 215"/>
            <p:cNvGrpSpPr/>
            <p:nvPr/>
          </p:nvGrpSpPr>
          <p:grpSpPr>
            <a:xfrm>
              <a:off x="5105400" y="2507159"/>
              <a:ext cx="2220425" cy="1354936"/>
              <a:chOff x="4038600" y="3280747"/>
              <a:chExt cx="2756390" cy="2147622"/>
            </a:xfrm>
          </p:grpSpPr>
          <p:sp>
            <p:nvSpPr>
              <p:cNvPr id="217" name="TextBox 216"/>
              <p:cNvSpPr txBox="1"/>
              <p:nvPr/>
            </p:nvSpPr>
            <p:spPr>
              <a:xfrm>
                <a:off x="4065814" y="3280747"/>
                <a:ext cx="2367645" cy="426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PE Array</a:t>
                </a:r>
              </a:p>
            </p:txBody>
          </p:sp>
          <p:grpSp>
            <p:nvGrpSpPr>
              <p:cNvPr id="218" name="Group 217"/>
              <p:cNvGrpSpPr/>
              <p:nvPr/>
            </p:nvGrpSpPr>
            <p:grpSpPr>
              <a:xfrm>
                <a:off x="4038600" y="3886200"/>
                <a:ext cx="2743200" cy="1447803"/>
                <a:chOff x="4038600" y="3886200"/>
                <a:chExt cx="2743200" cy="1447803"/>
              </a:xfrm>
            </p:grpSpPr>
            <p:grpSp>
              <p:nvGrpSpPr>
                <p:cNvPr id="220" name="Group 219"/>
                <p:cNvGrpSpPr/>
                <p:nvPr/>
              </p:nvGrpSpPr>
              <p:grpSpPr>
                <a:xfrm>
                  <a:off x="4038600" y="3886201"/>
                  <a:ext cx="2057400" cy="1447802"/>
                  <a:chOff x="4038600" y="3886201"/>
                  <a:chExt cx="2057400" cy="1447802"/>
                </a:xfrm>
              </p:grpSpPr>
              <p:grpSp>
                <p:nvGrpSpPr>
                  <p:cNvPr id="227" name="Group 226"/>
                  <p:cNvGrpSpPr/>
                  <p:nvPr/>
                </p:nvGrpSpPr>
                <p:grpSpPr>
                  <a:xfrm>
                    <a:off x="4038600" y="3886201"/>
                    <a:ext cx="2057400" cy="1447802"/>
                    <a:chOff x="1823106" y="5024282"/>
                    <a:chExt cx="1822812" cy="1372559"/>
                  </a:xfrm>
                </p:grpSpPr>
                <p:sp>
                  <p:nvSpPr>
                    <p:cNvPr id="243" name="Rounded Rectangle 242"/>
                    <p:cNvSpPr/>
                    <p:nvPr/>
                  </p:nvSpPr>
                  <p:spPr>
                    <a:xfrm>
                      <a:off x="1828800" y="5030495"/>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4" name="Rounded Rectangle 243"/>
                    <p:cNvSpPr/>
                    <p:nvPr/>
                  </p:nvSpPr>
                  <p:spPr>
                    <a:xfrm>
                      <a:off x="2308049" y="5030492"/>
                      <a:ext cx="392707" cy="238742"/>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5" name="Rounded Rectangle 244"/>
                    <p:cNvSpPr/>
                    <p:nvPr/>
                  </p:nvSpPr>
                  <p:spPr>
                    <a:xfrm>
                      <a:off x="1828800" y="539169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6" name="Rounded Rectangle 245"/>
                    <p:cNvSpPr/>
                    <p:nvPr/>
                  </p:nvSpPr>
                  <p:spPr>
                    <a:xfrm>
                      <a:off x="2308049" y="5391695"/>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7" name="Rounded Rectangle 24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8" name="Rounded Rectangle 247"/>
                    <p:cNvSpPr/>
                    <p:nvPr/>
                  </p:nvSpPr>
                  <p:spPr>
                    <a:xfrm>
                      <a:off x="2308049" y="5771323"/>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9" name="Rounded Rectangle 248"/>
                    <p:cNvSpPr/>
                    <p:nvPr/>
                  </p:nvSpPr>
                  <p:spPr>
                    <a:xfrm>
                      <a:off x="2780629" y="5030493"/>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0" name="Rounded Rectangle 249"/>
                    <p:cNvSpPr/>
                    <p:nvPr/>
                  </p:nvSpPr>
                  <p:spPr>
                    <a:xfrm>
                      <a:off x="2780629" y="539169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1" name="Rounded Rectangle 250"/>
                    <p:cNvSpPr/>
                    <p:nvPr/>
                  </p:nvSpPr>
                  <p:spPr>
                    <a:xfrm>
                      <a:off x="2780629"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2" name="Rounded Rectangle 251"/>
                    <p:cNvSpPr/>
                    <p:nvPr/>
                  </p:nvSpPr>
                  <p:spPr>
                    <a:xfrm>
                      <a:off x="3253209" y="5024282"/>
                      <a:ext cx="392707" cy="238742"/>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3" name="Rounded Rectangle 252"/>
                    <p:cNvSpPr/>
                    <p:nvPr/>
                  </p:nvSpPr>
                  <p:spPr>
                    <a:xfrm>
                      <a:off x="3253211" y="538548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4" name="Rounded Rectangle 253"/>
                    <p:cNvSpPr/>
                    <p:nvPr/>
                  </p:nvSpPr>
                  <p:spPr>
                    <a:xfrm>
                      <a:off x="3253211"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5" name="Rounded Rectangle 254"/>
                    <p:cNvSpPr/>
                    <p:nvPr/>
                  </p:nvSpPr>
                  <p:spPr>
                    <a:xfrm>
                      <a:off x="1823106" y="6158100"/>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6" name="Rounded Rectangle 255"/>
                    <p:cNvSpPr/>
                    <p:nvPr/>
                  </p:nvSpPr>
                  <p:spPr>
                    <a:xfrm>
                      <a:off x="2302355" y="614836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7" name="Rounded Rectangle 256"/>
                    <p:cNvSpPr/>
                    <p:nvPr/>
                  </p:nvSpPr>
                  <p:spPr>
                    <a:xfrm>
                      <a:off x="2774935" y="6148363"/>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8" name="Rounded Rectangle 257"/>
                    <p:cNvSpPr/>
                    <p:nvPr/>
                  </p:nvSpPr>
                  <p:spPr>
                    <a:xfrm>
                      <a:off x="3247517" y="615188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cxnSp>
                <p:nvCxnSpPr>
                  <p:cNvPr id="228" name="Straight Arrow Connector 227"/>
                  <p:cNvCxnSpPr/>
                  <p:nvPr/>
                </p:nvCxnSpPr>
                <p:spPr>
                  <a:xfrm>
                    <a:off x="5867400" y="4145286"/>
                    <a:ext cx="0" cy="121914"/>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5867400" y="4526286"/>
                    <a:ext cx="0" cy="15849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5867400" y="4946910"/>
                    <a:ext cx="0" cy="149346"/>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a:stCxn id="255" idx="3"/>
                    <a:endCxn id="256" idx="1"/>
                  </p:cNvCxnSpPr>
                  <p:nvPr/>
                </p:nvCxnSpPr>
                <p:spPr>
                  <a:xfrm flipV="1">
                    <a:off x="4481847" y="519782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495800" y="4800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4495800" y="4419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V="1">
                    <a:off x="4495800" y="4038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V="1">
                    <a:off x="4993768" y="519782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flipV="1">
                    <a:off x="5007721" y="4800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V="1">
                    <a:off x="5007721" y="4419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V="1">
                    <a:off x="5007721" y="4038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V="1">
                    <a:off x="5562600" y="5181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flipV="1">
                    <a:off x="5576553" y="478438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V="1">
                    <a:off x="5576553" y="440338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flipV="1">
                    <a:off x="5576553" y="402238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p:nvGrpSpPr>
              <p:grpSpPr>
                <a:xfrm>
                  <a:off x="6096000" y="3886200"/>
                  <a:ext cx="685800" cy="1447800"/>
                  <a:chOff x="6096000" y="3886200"/>
                  <a:chExt cx="685800" cy="1447800"/>
                </a:xfrm>
              </p:grpSpPr>
              <p:cxnSp>
                <p:nvCxnSpPr>
                  <p:cNvPr id="222" name="Straight Arrow Connector 221"/>
                  <p:cNvCxnSpPr/>
                  <p:nvPr/>
                </p:nvCxnSpPr>
                <p:spPr>
                  <a:xfrm flipV="1">
                    <a:off x="6096000" y="4038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6096000" y="4419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V="1">
                    <a:off x="6096000" y="4800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V="1">
                    <a:off x="6096000" y="5181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26" name="Rounded Rectangle 225"/>
                  <p:cNvSpPr/>
                  <p:nvPr/>
                </p:nvSpPr>
                <p:spPr>
                  <a:xfrm>
                    <a:off x="6248400" y="3886200"/>
                    <a:ext cx="533400" cy="1447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Gill Sans MT"/>
                      <a:ea typeface="+mn-ea"/>
                      <a:cs typeface="+mn-cs"/>
                    </a:endParaRPr>
                  </a:p>
                </p:txBody>
              </p:sp>
            </p:grpSp>
          </p:grpSp>
          <p:sp>
            <p:nvSpPr>
              <p:cNvPr id="219" name="TextBox 218"/>
              <p:cNvSpPr txBox="1"/>
              <p:nvPr/>
            </p:nvSpPr>
            <p:spPr>
              <a:xfrm rot="16200000">
                <a:off x="5690700" y="4324080"/>
                <a:ext cx="165458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cxnSp>
          <p:nvCxnSpPr>
            <p:cNvPr id="259" name="Straight Arrow Connector 258"/>
            <p:cNvCxnSpPr/>
            <p:nvPr/>
          </p:nvCxnSpPr>
          <p:spPr>
            <a:xfrm>
              <a:off x="6096000" y="2099846"/>
              <a:ext cx="0" cy="423671"/>
            </a:xfrm>
            <a:prstGeom prst="straightConnector1">
              <a:avLst/>
            </a:prstGeom>
            <a:noFill/>
            <a:ln w="76200" cap="flat" cmpd="sng" algn="ctr">
              <a:solidFill>
                <a:schemeClr val="tx1"/>
              </a:solidFill>
              <a:prstDash val="solid"/>
              <a:miter lim="800000"/>
              <a:headEnd type="none"/>
              <a:tailEnd type="triangle"/>
            </a:ln>
            <a:effectLst/>
          </p:spPr>
        </p:cxnSp>
        <p:sp>
          <p:nvSpPr>
            <p:cNvPr id="260" name="TextBox 259"/>
            <p:cNvSpPr txBox="1"/>
            <p:nvPr/>
          </p:nvSpPr>
          <p:spPr>
            <a:xfrm>
              <a:off x="6096000" y="2049959"/>
              <a:ext cx="1676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Gill Sans MT"/>
                </a:rPr>
                <a:t>Dataflow</a:t>
              </a:r>
            </a:p>
          </p:txBody>
        </p:sp>
        <p:grpSp>
          <p:nvGrpSpPr>
            <p:cNvPr id="268" name="Group 267"/>
            <p:cNvGrpSpPr/>
            <p:nvPr/>
          </p:nvGrpSpPr>
          <p:grpSpPr>
            <a:xfrm>
              <a:off x="3429000" y="2422013"/>
              <a:ext cx="1081741" cy="542346"/>
              <a:chOff x="1922552" y="2514600"/>
              <a:chExt cx="1672150" cy="757164"/>
            </a:xfrm>
          </p:grpSpPr>
          <p:grpSp>
            <p:nvGrpSpPr>
              <p:cNvPr id="313" name="Group 312"/>
              <p:cNvGrpSpPr/>
              <p:nvPr/>
            </p:nvGrpSpPr>
            <p:grpSpPr>
              <a:xfrm>
                <a:off x="3048000" y="2667000"/>
                <a:ext cx="546702" cy="547303"/>
                <a:chOff x="3269048" y="1131397"/>
                <a:chExt cx="573797" cy="542709"/>
              </a:xfrm>
            </p:grpSpPr>
            <p:sp>
              <p:nvSpPr>
                <p:cNvPr id="314" name="Rounded Rectangle 313"/>
                <p:cNvSpPr/>
                <p:nvPr/>
              </p:nvSpPr>
              <p:spPr>
                <a:xfrm>
                  <a:off x="3269048" y="1131397"/>
                  <a:ext cx="345193" cy="314108"/>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5" name="Rounded Rectangle 314"/>
                <p:cNvSpPr/>
                <p:nvPr/>
              </p:nvSpPr>
              <p:spPr>
                <a:xfrm>
                  <a:off x="3345244" y="1207597"/>
                  <a:ext cx="345192" cy="314108"/>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6" name="Rounded Rectangle 315"/>
                <p:cNvSpPr/>
                <p:nvPr/>
              </p:nvSpPr>
              <p:spPr>
                <a:xfrm>
                  <a:off x="3421449" y="1283797"/>
                  <a:ext cx="345193" cy="314108"/>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7" name="Rounded Rectangle 316"/>
                <p:cNvSpPr/>
                <p:nvPr/>
              </p:nvSpPr>
              <p:spPr>
                <a:xfrm>
                  <a:off x="3497650" y="1359997"/>
                  <a:ext cx="345195" cy="314109"/>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272" name="Group 271"/>
              <p:cNvGrpSpPr/>
              <p:nvPr/>
            </p:nvGrpSpPr>
            <p:grpSpPr>
              <a:xfrm>
                <a:off x="1922552" y="2514600"/>
                <a:ext cx="973048" cy="757164"/>
                <a:chOff x="1770152" y="2743200"/>
                <a:chExt cx="973048" cy="757164"/>
              </a:xfrm>
            </p:grpSpPr>
            <p:grpSp>
              <p:nvGrpSpPr>
                <p:cNvPr id="273" name="Group 272"/>
                <p:cNvGrpSpPr/>
                <p:nvPr/>
              </p:nvGrpSpPr>
              <p:grpSpPr>
                <a:xfrm>
                  <a:off x="1770152" y="2743200"/>
                  <a:ext cx="820648" cy="604764"/>
                  <a:chOff x="914401" y="1019094"/>
                  <a:chExt cx="904238" cy="727979"/>
                </a:xfrm>
              </p:grpSpPr>
              <p:grpSp>
                <p:nvGrpSpPr>
                  <p:cNvPr id="300" name="Group 299"/>
                  <p:cNvGrpSpPr/>
                  <p:nvPr/>
                </p:nvGrpSpPr>
                <p:grpSpPr>
                  <a:xfrm>
                    <a:off x="914401" y="1019094"/>
                    <a:ext cx="444005" cy="444579"/>
                    <a:chOff x="914400" y="1024519"/>
                    <a:chExt cx="560217" cy="394090"/>
                  </a:xfrm>
                </p:grpSpPr>
                <p:sp>
                  <p:nvSpPr>
                    <p:cNvPr id="310" name="Rounded Rectangle 309"/>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1" name="TextBox 310"/>
                    <p:cNvSpPr txBox="1"/>
                    <p:nvPr/>
                  </p:nvSpPr>
                  <p:spPr>
                    <a:xfrm>
                      <a:off x="1072555" y="1024519"/>
                      <a:ext cx="256733"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01" name="Group 300"/>
                  <p:cNvGrpSpPr/>
                  <p:nvPr/>
                </p:nvGrpSpPr>
                <p:grpSpPr>
                  <a:xfrm>
                    <a:off x="1374630" y="1019109"/>
                    <a:ext cx="444005" cy="444580"/>
                    <a:chOff x="914400" y="1024522"/>
                    <a:chExt cx="560217" cy="394088"/>
                  </a:xfrm>
                </p:grpSpPr>
                <p:sp>
                  <p:nvSpPr>
                    <p:cNvPr id="308" name="Rounded Rectangle 307"/>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09" name="TextBox 308"/>
                    <p:cNvSpPr txBox="1"/>
                    <p:nvPr/>
                  </p:nvSpPr>
                  <p:spPr>
                    <a:xfrm>
                      <a:off x="1072558" y="1024522"/>
                      <a:ext cx="256733" cy="394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02" name="Group 301"/>
                  <p:cNvGrpSpPr/>
                  <p:nvPr/>
                </p:nvGrpSpPr>
                <p:grpSpPr>
                  <a:xfrm>
                    <a:off x="914402" y="1296529"/>
                    <a:ext cx="444006" cy="450544"/>
                    <a:chOff x="914400" y="1000255"/>
                    <a:chExt cx="560217" cy="399376"/>
                  </a:xfrm>
                </p:grpSpPr>
                <p:sp>
                  <p:nvSpPr>
                    <p:cNvPr id="306" name="Rounded Rectangle 305"/>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07" name="TextBox 306"/>
                    <p:cNvSpPr txBox="1"/>
                    <p:nvPr/>
                  </p:nvSpPr>
                  <p:spPr>
                    <a:xfrm>
                      <a:off x="1072556" y="1000255"/>
                      <a:ext cx="256732" cy="3940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03" name="Group 302"/>
                  <p:cNvGrpSpPr/>
                  <p:nvPr/>
                </p:nvGrpSpPr>
                <p:grpSpPr>
                  <a:xfrm>
                    <a:off x="1374633" y="1296526"/>
                    <a:ext cx="444006" cy="450543"/>
                    <a:chOff x="914400" y="1000255"/>
                    <a:chExt cx="560217" cy="399376"/>
                  </a:xfrm>
                </p:grpSpPr>
                <p:sp>
                  <p:nvSpPr>
                    <p:cNvPr id="304" name="Rounded Rectangle 303"/>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05" name="TextBox 304"/>
                    <p:cNvSpPr txBox="1"/>
                    <p:nvPr/>
                  </p:nvSpPr>
                  <p:spPr>
                    <a:xfrm>
                      <a:off x="1072558" y="1000255"/>
                      <a:ext cx="256732"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274" name="Group 273"/>
                <p:cNvGrpSpPr/>
                <p:nvPr/>
              </p:nvGrpSpPr>
              <p:grpSpPr>
                <a:xfrm>
                  <a:off x="1846352" y="2819400"/>
                  <a:ext cx="820648" cy="604764"/>
                  <a:chOff x="914401" y="1019093"/>
                  <a:chExt cx="904238" cy="727978"/>
                </a:xfrm>
              </p:grpSpPr>
              <p:grpSp>
                <p:nvGrpSpPr>
                  <p:cNvPr id="288" name="Group 287"/>
                  <p:cNvGrpSpPr/>
                  <p:nvPr/>
                </p:nvGrpSpPr>
                <p:grpSpPr>
                  <a:xfrm>
                    <a:off x="914401" y="1019093"/>
                    <a:ext cx="444005" cy="444578"/>
                    <a:chOff x="914400" y="1024519"/>
                    <a:chExt cx="560217" cy="394090"/>
                  </a:xfrm>
                </p:grpSpPr>
                <p:sp>
                  <p:nvSpPr>
                    <p:cNvPr id="298" name="Rounded Rectangle 297"/>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9" name="TextBox 298"/>
                    <p:cNvSpPr txBox="1"/>
                    <p:nvPr/>
                  </p:nvSpPr>
                  <p:spPr>
                    <a:xfrm>
                      <a:off x="1072555" y="1024519"/>
                      <a:ext cx="256733"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89" name="Group 288"/>
                  <p:cNvGrpSpPr/>
                  <p:nvPr/>
                </p:nvGrpSpPr>
                <p:grpSpPr>
                  <a:xfrm>
                    <a:off x="1374630" y="1019106"/>
                    <a:ext cx="444005" cy="444579"/>
                    <a:chOff x="914400" y="1024522"/>
                    <a:chExt cx="560217" cy="394088"/>
                  </a:xfrm>
                </p:grpSpPr>
                <p:sp>
                  <p:nvSpPr>
                    <p:cNvPr id="296" name="Rounded Rectangle 295"/>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7" name="TextBox 296"/>
                    <p:cNvSpPr txBox="1"/>
                    <p:nvPr/>
                  </p:nvSpPr>
                  <p:spPr>
                    <a:xfrm>
                      <a:off x="1072558" y="1024522"/>
                      <a:ext cx="256733" cy="394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90" name="Group 289"/>
                  <p:cNvGrpSpPr/>
                  <p:nvPr/>
                </p:nvGrpSpPr>
                <p:grpSpPr>
                  <a:xfrm>
                    <a:off x="914402" y="1296527"/>
                    <a:ext cx="444006" cy="450544"/>
                    <a:chOff x="914400" y="1000255"/>
                    <a:chExt cx="560217" cy="399376"/>
                  </a:xfrm>
                </p:grpSpPr>
                <p:sp>
                  <p:nvSpPr>
                    <p:cNvPr id="294" name="Rounded Rectangle 293"/>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5" name="TextBox 294"/>
                    <p:cNvSpPr txBox="1"/>
                    <p:nvPr/>
                  </p:nvSpPr>
                  <p:spPr>
                    <a:xfrm>
                      <a:off x="1072556" y="1000255"/>
                      <a:ext cx="256732" cy="3940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91" name="Group 290"/>
                  <p:cNvGrpSpPr/>
                  <p:nvPr/>
                </p:nvGrpSpPr>
                <p:grpSpPr>
                  <a:xfrm>
                    <a:off x="1374633" y="1296526"/>
                    <a:ext cx="444006" cy="450543"/>
                    <a:chOff x="914400" y="1000255"/>
                    <a:chExt cx="560217" cy="399376"/>
                  </a:xfrm>
                </p:grpSpPr>
                <p:sp>
                  <p:nvSpPr>
                    <p:cNvPr id="292" name="Rounded Rectangle 291"/>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3" name="TextBox 292"/>
                    <p:cNvSpPr txBox="1"/>
                    <p:nvPr/>
                  </p:nvSpPr>
                  <p:spPr>
                    <a:xfrm>
                      <a:off x="1072558" y="1000255"/>
                      <a:ext cx="256732"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275" name="Group 274"/>
                <p:cNvGrpSpPr/>
                <p:nvPr/>
              </p:nvGrpSpPr>
              <p:grpSpPr>
                <a:xfrm>
                  <a:off x="1922552" y="2895600"/>
                  <a:ext cx="820648" cy="604764"/>
                  <a:chOff x="914401" y="1019094"/>
                  <a:chExt cx="904238" cy="727979"/>
                </a:xfrm>
              </p:grpSpPr>
              <p:grpSp>
                <p:nvGrpSpPr>
                  <p:cNvPr id="276" name="Group 275"/>
                  <p:cNvGrpSpPr/>
                  <p:nvPr/>
                </p:nvGrpSpPr>
                <p:grpSpPr>
                  <a:xfrm>
                    <a:off x="914401" y="1019094"/>
                    <a:ext cx="444005" cy="444579"/>
                    <a:chOff x="914400" y="1024519"/>
                    <a:chExt cx="560217" cy="394090"/>
                  </a:xfrm>
                </p:grpSpPr>
                <p:sp>
                  <p:nvSpPr>
                    <p:cNvPr id="286" name="Rounded Rectangle 285"/>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7" name="TextBox 286"/>
                    <p:cNvSpPr txBox="1"/>
                    <p:nvPr/>
                  </p:nvSpPr>
                  <p:spPr>
                    <a:xfrm>
                      <a:off x="1072555" y="1024519"/>
                      <a:ext cx="256733"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7" name="Group 276"/>
                  <p:cNvGrpSpPr/>
                  <p:nvPr/>
                </p:nvGrpSpPr>
                <p:grpSpPr>
                  <a:xfrm>
                    <a:off x="1374630" y="1019109"/>
                    <a:ext cx="444005" cy="444580"/>
                    <a:chOff x="914400" y="1024522"/>
                    <a:chExt cx="560217" cy="394088"/>
                  </a:xfrm>
                </p:grpSpPr>
                <p:sp>
                  <p:nvSpPr>
                    <p:cNvPr id="284" name="Rounded Rectangle 283"/>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5" name="TextBox 284"/>
                    <p:cNvSpPr txBox="1"/>
                    <p:nvPr/>
                  </p:nvSpPr>
                  <p:spPr>
                    <a:xfrm>
                      <a:off x="1072558" y="1024522"/>
                      <a:ext cx="256733" cy="394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8" name="Group 277"/>
                  <p:cNvGrpSpPr/>
                  <p:nvPr/>
                </p:nvGrpSpPr>
                <p:grpSpPr>
                  <a:xfrm>
                    <a:off x="914402" y="1296529"/>
                    <a:ext cx="444006" cy="450544"/>
                    <a:chOff x="914400" y="1000255"/>
                    <a:chExt cx="560217" cy="399376"/>
                  </a:xfrm>
                </p:grpSpPr>
                <p:sp>
                  <p:nvSpPr>
                    <p:cNvPr id="282" name="Rounded Rectangle 281"/>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3" name="TextBox 282"/>
                    <p:cNvSpPr txBox="1"/>
                    <p:nvPr/>
                  </p:nvSpPr>
                  <p:spPr>
                    <a:xfrm>
                      <a:off x="1072556" y="1000255"/>
                      <a:ext cx="256732" cy="3940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9" name="Group 278"/>
                  <p:cNvGrpSpPr/>
                  <p:nvPr/>
                </p:nvGrpSpPr>
                <p:grpSpPr>
                  <a:xfrm>
                    <a:off x="1374633" y="1296526"/>
                    <a:ext cx="444006" cy="450543"/>
                    <a:chOff x="914400" y="1000255"/>
                    <a:chExt cx="560217" cy="399376"/>
                  </a:xfrm>
                </p:grpSpPr>
                <p:sp>
                  <p:nvSpPr>
                    <p:cNvPr id="280" name="Rounded Rectangle 279"/>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1" name="TextBox 280"/>
                    <p:cNvSpPr txBox="1"/>
                    <p:nvPr/>
                  </p:nvSpPr>
                  <p:spPr>
                    <a:xfrm>
                      <a:off x="1072558" y="1000255"/>
                      <a:ext cx="256732"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sp>
          <p:nvSpPr>
            <p:cNvPr id="318" name="TextBox 317"/>
            <p:cNvSpPr txBox="1"/>
            <p:nvPr/>
          </p:nvSpPr>
          <p:spPr>
            <a:xfrm>
              <a:off x="3124200" y="3421559"/>
              <a:ext cx="167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Off-chip </a:t>
              </a:r>
              <a:b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bandwidth</a:t>
              </a:r>
            </a:p>
          </p:txBody>
        </p:sp>
      </p:grpSp>
      <p:sp>
        <p:nvSpPr>
          <p:cNvPr id="319" name="Rectangle 318"/>
          <p:cNvSpPr/>
          <p:nvPr/>
        </p:nvSpPr>
        <p:spPr>
          <a:xfrm>
            <a:off x="152400" y="4267200"/>
            <a:ext cx="8839200" cy="106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Edge accelerators typically take </a:t>
            </a:r>
            <a:r>
              <a:rPr kumimoji="0" lang="en-US" sz="2100" b="1" i="0" u="none" strike="noStrike" kern="1200" cap="none" spc="0" normalizeH="0" baseline="0" noProof="0" dirty="0">
                <a:ln>
                  <a:noFill/>
                </a:ln>
                <a:solidFill>
                  <a:srgbClr val="0000FF"/>
                </a:solidFill>
                <a:effectLst/>
                <a:uLnTx/>
                <a:uFillTx/>
                <a:latin typeface="Gill Sans MT"/>
                <a:ea typeface="+mn-ea"/>
                <a:cs typeface="Gill Sans MT"/>
              </a:rPr>
              <a:t>a monolithic </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approach</a:t>
            </a: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a:t>
            </a:r>
            <a:b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 equip the accelerator with </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an over-provisioned</a:t>
            </a: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100" b="1" i="0" u="sng" strike="noStrike" kern="1200" cap="none" spc="0" normalizeH="0" baseline="0" noProof="0" dirty="0">
                <a:ln>
                  <a:noFill/>
                </a:ln>
                <a:solidFill>
                  <a:srgbClr val="000000"/>
                </a:solidFill>
                <a:effectLst/>
                <a:uLnTx/>
                <a:uFillTx/>
                <a:latin typeface="Gill Sans MT"/>
                <a:ea typeface="+mn-ea"/>
                <a:cs typeface="Gill Sans MT"/>
              </a:rPr>
              <a:t>PE array</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and</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 </a:t>
            </a:r>
            <a:b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br>
            <a:r>
              <a:rPr kumimoji="0" lang="en-US" sz="2100" b="1" i="0" u="sng" strike="noStrike" kern="1200" cap="none" spc="0" normalizeH="0" baseline="0" noProof="0" dirty="0">
                <a:ln>
                  <a:noFill/>
                </a:ln>
                <a:solidFill>
                  <a:srgbClr val="000000"/>
                </a:solidFill>
                <a:effectLst/>
                <a:uLnTx/>
                <a:uFillTx/>
                <a:latin typeface="Gill Sans MT"/>
                <a:ea typeface="+mn-ea"/>
                <a:cs typeface="Gill Sans MT"/>
              </a:rPr>
              <a:t>on-chip buffer</a:t>
            </a: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a rigid </a:t>
            </a:r>
            <a:r>
              <a:rPr kumimoji="0" lang="en-US" sz="2100" b="1" i="0" u="sng" strike="noStrike" kern="1200" cap="none" spc="0" normalizeH="0" baseline="0" noProof="0" dirty="0">
                <a:ln>
                  <a:noFill/>
                </a:ln>
                <a:solidFill>
                  <a:prstClr val="black"/>
                </a:solidFill>
                <a:effectLst/>
                <a:uLnTx/>
                <a:uFillTx/>
                <a:latin typeface="Gill Sans MT"/>
                <a:ea typeface="+mn-ea"/>
                <a:cs typeface="Gill Sans MT"/>
              </a:rPr>
              <a:t>dataflow</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 and </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fixed</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100" b="1" i="0" u="sng" strike="noStrike" kern="1200" cap="none" spc="0" normalizeH="0" baseline="0" noProof="0" dirty="0">
                <a:ln>
                  <a:noFill/>
                </a:ln>
                <a:solidFill>
                  <a:prstClr val="black"/>
                </a:solidFill>
                <a:effectLst/>
                <a:uLnTx/>
                <a:uFillTx/>
                <a:latin typeface="Gill Sans MT"/>
                <a:ea typeface="+mn-ea"/>
                <a:cs typeface="Gill Sans MT"/>
              </a:rPr>
              <a:t>off-chip bandwidth</a:t>
            </a:r>
          </a:p>
        </p:txBody>
      </p:sp>
      <p:cxnSp>
        <p:nvCxnSpPr>
          <p:cNvPr id="320" name="Straight Arrow Connector 319"/>
          <p:cNvCxnSpPr/>
          <p:nvPr/>
        </p:nvCxnSpPr>
        <p:spPr>
          <a:xfrm>
            <a:off x="4488970" y="5313364"/>
            <a:ext cx="0" cy="35356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graphicFrame>
        <p:nvGraphicFramePr>
          <p:cNvPr id="105" name="Table 4">
            <a:extLst>
              <a:ext uri="{FF2B5EF4-FFF2-40B4-BE49-F238E27FC236}">
                <a16:creationId xmlns:a16="http://schemas.microsoft.com/office/drawing/2014/main" id="{2F34A99F-C7DA-E147-94A1-7195BE4DB4F4}"/>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TPU and Model Characterization</a:t>
                      </a:r>
                      <a:r>
                        <a:rPr lang="en-US" sz="800" b="1"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 ● </a:t>
                      </a:r>
                      <a:r>
                        <a:rPr lang="en-US" sz="800" kern="1200" dirty="0">
                          <a:solidFill>
                            <a:srgbClr val="002060"/>
                          </a:solidFill>
                          <a:latin typeface="Calibri" panose="020F0502020204030204"/>
                          <a:ea typeface="+mn-ea"/>
                          <a:cs typeface="Futura Medium" panose="020B0602020204020303" pitchFamily="34" charset="-79"/>
                        </a:rPr>
                        <a:t>●</a:t>
                      </a:r>
                      <a:endParaRPr lang="en-US" sz="800" dirty="0">
                        <a:solidFill>
                          <a:srgbClr val="002060"/>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spTree>
    <p:extLst>
      <p:ext uri="{BB962C8B-B14F-4D97-AF65-F5344CB8AC3E}">
        <p14:creationId xmlns:p14="http://schemas.microsoft.com/office/powerpoint/2010/main" val="27771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9"/>
                                        </p:tgtEl>
                                        <p:attrNameLst>
                                          <p:attrName>style.visibility</p:attrName>
                                        </p:attrNameLst>
                                      </p:cBhvr>
                                      <p:to>
                                        <p:strVal val="visible"/>
                                      </p:to>
                                    </p:set>
                                    <p:animEffect transition="in" filter="fade">
                                      <p:cBhvr>
                                        <p:cTn id="15" dur="500"/>
                                        <p:tgtEl>
                                          <p:spTgt spid="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0"/>
                                        </p:tgtEl>
                                        <p:attrNameLst>
                                          <p:attrName>style.visibility</p:attrName>
                                        </p:attrNameLst>
                                      </p:cBhvr>
                                      <p:to>
                                        <p:strVal val="visible"/>
                                      </p:to>
                                    </p:set>
                                    <p:animEffect transition="in" filter="fade">
                                      <p:cBhvr>
                                        <p:cTn id="20" dur="500"/>
                                        <p:tgtEl>
                                          <p:spTgt spid="3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8" grpId="0" animBg="1"/>
      <p:bldP spid="3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p:txBody>
          <a:bodyPr/>
          <a:lstStyle/>
          <a:p>
            <a:r>
              <a:rPr lang="en-US" dirty="0"/>
              <a:t>Mensa Framework</a:t>
            </a:r>
            <a:endParaRPr lang="en-US" sz="4000" dirty="0"/>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23" name="Rectangle 22"/>
          <p:cNvSpPr/>
          <p:nvPr/>
        </p:nvSpPr>
        <p:spPr>
          <a:xfrm>
            <a:off x="0" y="1066800"/>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Goal:</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design an edge accelerator that can efficiently run</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inference across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a wide range of different models</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layers</a:t>
            </a:r>
          </a:p>
        </p:txBody>
      </p:sp>
      <p:sp>
        <p:nvSpPr>
          <p:cNvPr id="16" name="TextBox 15"/>
          <p:cNvSpPr txBox="1"/>
          <p:nvPr/>
        </p:nvSpPr>
        <p:spPr>
          <a:xfrm>
            <a:off x="76200" y="35052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8" name="TextBox 17"/>
          <p:cNvSpPr txBox="1"/>
          <p:nvPr/>
        </p:nvSpPr>
        <p:spPr>
          <a:xfrm>
            <a:off x="135589" y="456479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12" name="Picture 11"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838200" y="2133600"/>
            <a:ext cx="10363200" cy="83099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Instead of running the entire NN model on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a monolithic accelerator</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p>
        </p:txBody>
      </p:sp>
      <p:cxnSp>
        <p:nvCxnSpPr>
          <p:cNvPr id="21" name="Straight Arrow Connector 20"/>
          <p:cNvCxnSpPr/>
          <p:nvPr/>
        </p:nvCxnSpPr>
        <p:spPr>
          <a:xfrm>
            <a:off x="4343400" y="3124200"/>
            <a:ext cx="0" cy="39928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809059"/>
            <a:ext cx="9144000" cy="461665"/>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Mensa: a new acceleration framework for edge NN inference</a:t>
            </a:r>
          </a:p>
        </p:txBody>
      </p:sp>
      <p:graphicFrame>
        <p:nvGraphicFramePr>
          <p:cNvPr id="166" name="Table 4">
            <a:extLst>
              <a:ext uri="{FF2B5EF4-FFF2-40B4-BE49-F238E27FC236}">
                <a16:creationId xmlns:a16="http://schemas.microsoft.com/office/drawing/2014/main" id="{04EEF80F-7AB6-2D43-B1F7-E1EC56F7A7AE}"/>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TPU and Model Characterization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002060"/>
                          </a:solidFill>
                          <a:latin typeface="Calibri" panose="020F0502020204030204"/>
                          <a:ea typeface="+mn-ea"/>
                          <a:cs typeface="Futura Medium" panose="020B0602020204020303" pitchFamily="34" charset="-79"/>
                        </a:rPr>
                        <a:t>●</a:t>
                      </a: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spTree>
    <p:extLst>
      <p:ext uri="{BB962C8B-B14F-4D97-AF65-F5344CB8AC3E}">
        <p14:creationId xmlns:p14="http://schemas.microsoft.com/office/powerpoint/2010/main" val="3814631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174" name="Straight Arrow Connector 173"/>
          <p:cNvCxnSpPr>
            <a:stCxn id="242" idx="2"/>
            <a:endCxn id="209" idx="0"/>
          </p:cNvCxnSpPr>
          <p:nvPr/>
        </p:nvCxnSpPr>
        <p:spPr>
          <a:xfrm flipH="1">
            <a:off x="6875329" y="3429000"/>
            <a:ext cx="20771" cy="272619"/>
          </a:xfrm>
          <a:prstGeom prst="straightConnector1">
            <a:avLst/>
          </a:prstGeom>
          <a:noFill/>
          <a:ln w="38100" cap="flat" cmpd="sng" algn="ctr">
            <a:solidFill>
              <a:schemeClr val="tx1"/>
            </a:solidFill>
            <a:prstDash val="solid"/>
            <a:miter lim="800000"/>
            <a:headEnd type="none"/>
            <a:tailEnd type="arrow"/>
          </a:ln>
          <a:effectLst/>
        </p:spPr>
      </p:cxnSp>
      <p:grpSp>
        <p:nvGrpSpPr>
          <p:cNvPr id="12" name="Group 11"/>
          <p:cNvGrpSpPr/>
          <p:nvPr/>
        </p:nvGrpSpPr>
        <p:grpSpPr>
          <a:xfrm>
            <a:off x="140816" y="1219200"/>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99" name="TextBox 98"/>
          <p:cNvSpPr txBox="1"/>
          <p:nvPr/>
        </p:nvSpPr>
        <p:spPr>
          <a:xfrm>
            <a:off x="198932" y="609600"/>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533400"/>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pic>
        <p:nvPicPr>
          <p:cNvPr id="2" name="Picture 1"/>
          <p:cNvPicPr>
            <a:picLocks noChangeAspect="1"/>
          </p:cNvPicPr>
          <p:nvPr/>
        </p:nvPicPr>
        <p:blipFill>
          <a:blip r:embed="rId4"/>
          <a:stretch>
            <a:fillRect/>
          </a:stretch>
        </p:blipFill>
        <p:spPr>
          <a:xfrm>
            <a:off x="1664816" y="1619310"/>
            <a:ext cx="1219200" cy="810978"/>
          </a:xfrm>
          <a:prstGeom prst="rect">
            <a:avLst/>
          </a:prstGeom>
        </p:spPr>
      </p:pic>
      <p:sp>
        <p:nvSpPr>
          <p:cNvPr id="230" name="TextBox 229"/>
          <p:cNvSpPr txBox="1"/>
          <p:nvPr/>
        </p:nvSpPr>
        <p:spPr>
          <a:xfrm>
            <a:off x="1713628" y="121920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673738"/>
            <a:ext cx="914400" cy="783772"/>
          </a:xfrm>
          <a:prstGeom prst="rect">
            <a:avLst/>
          </a:prstGeom>
        </p:spPr>
      </p:pic>
      <p:sp>
        <p:nvSpPr>
          <p:cNvPr id="232" name="TextBox 231"/>
          <p:cNvSpPr txBox="1"/>
          <p:nvPr/>
        </p:nvSpPr>
        <p:spPr>
          <a:xfrm>
            <a:off x="3073644" y="1219200"/>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nvGrpSpPr>
          <p:cNvPr id="235" name="Group 234"/>
          <p:cNvGrpSpPr/>
          <p:nvPr/>
        </p:nvGrpSpPr>
        <p:grpSpPr>
          <a:xfrm>
            <a:off x="4800600" y="1219200"/>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619310"/>
            <a:ext cx="1219200" cy="810978"/>
          </a:xfrm>
          <a:prstGeom prst="rect">
            <a:avLst/>
          </a:prstGeom>
        </p:spPr>
      </p:pic>
      <p:sp>
        <p:nvSpPr>
          <p:cNvPr id="239" name="TextBox 238"/>
          <p:cNvSpPr txBox="1"/>
          <p:nvPr/>
        </p:nvSpPr>
        <p:spPr>
          <a:xfrm>
            <a:off x="6373412" y="121920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673738"/>
            <a:ext cx="914400" cy="783772"/>
          </a:xfrm>
          <a:prstGeom prst="rect">
            <a:avLst/>
          </a:prstGeom>
        </p:spPr>
      </p:pic>
      <p:sp>
        <p:nvSpPr>
          <p:cNvPr id="241" name="TextBox 240"/>
          <p:cNvSpPr txBox="1"/>
          <p:nvPr/>
        </p:nvSpPr>
        <p:spPr>
          <a:xfrm>
            <a:off x="7733428" y="1219200"/>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242" name="Rounded Rectangle 241"/>
          <p:cNvSpPr/>
          <p:nvPr/>
        </p:nvSpPr>
        <p:spPr>
          <a:xfrm>
            <a:off x="6172200" y="2971800"/>
            <a:ext cx="1447800" cy="4572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cxnSp>
        <p:nvCxnSpPr>
          <p:cNvPr id="243" name="Straight Arrow Connector 242"/>
          <p:cNvCxnSpPr/>
          <p:nvPr/>
        </p:nvCxnSpPr>
        <p:spPr>
          <a:xfrm>
            <a:off x="6934200" y="2438400"/>
            <a:ext cx="0" cy="457200"/>
          </a:xfrm>
          <a:prstGeom prst="straightConnector1">
            <a:avLst/>
          </a:prstGeom>
          <a:noFill/>
          <a:ln w="57150" cap="flat" cmpd="sng" algn="ctr">
            <a:solidFill>
              <a:schemeClr val="tx1"/>
            </a:solidFill>
            <a:prstDash val="solid"/>
            <a:miter lim="800000"/>
            <a:headEnd type="none"/>
            <a:tailEnd type="arrow"/>
          </a:ln>
          <a:effectLst/>
        </p:spPr>
      </p:cxn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268" name="Group 267"/>
          <p:cNvGrpSpPr/>
          <p:nvPr/>
        </p:nvGrpSpPr>
        <p:grpSpPr>
          <a:xfrm>
            <a:off x="4861610" y="5445710"/>
            <a:ext cx="1193382" cy="788795"/>
            <a:chOff x="1600200" y="4191000"/>
            <a:chExt cx="1752600" cy="945821"/>
          </a:xfrm>
        </p:grpSpPr>
        <p:sp>
          <p:nvSpPr>
            <p:cNvPr id="269" name="Rounded Rectangle 268"/>
            <p:cNvSpPr/>
            <p:nvPr/>
          </p:nvSpPr>
          <p:spPr>
            <a:xfrm>
              <a:off x="1600200" y="4191000"/>
              <a:ext cx="1752600"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270" name="Group 269"/>
            <p:cNvGrpSpPr/>
            <p:nvPr/>
          </p:nvGrpSpPr>
          <p:grpSpPr>
            <a:xfrm>
              <a:off x="1600204" y="4199971"/>
              <a:ext cx="497200" cy="936850"/>
              <a:chOff x="3554058" y="5422154"/>
              <a:chExt cx="874762" cy="1249132"/>
            </a:xfrm>
          </p:grpSpPr>
          <p:sp>
            <p:nvSpPr>
              <p:cNvPr id="345" name="Rounded Rectangle 344"/>
              <p:cNvSpPr/>
              <p:nvPr/>
            </p:nvSpPr>
            <p:spPr>
              <a:xfrm>
                <a:off x="3688111" y="5486401"/>
                <a:ext cx="670321" cy="103698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346" name="TextBox 345"/>
              <p:cNvSpPr txBox="1"/>
              <p:nvPr/>
            </p:nvSpPr>
            <p:spPr>
              <a:xfrm rot="16200000">
                <a:off x="3366873" y="5609339"/>
                <a:ext cx="1249132" cy="874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271" name="Group 270"/>
            <p:cNvGrpSpPr/>
            <p:nvPr/>
          </p:nvGrpSpPr>
          <p:grpSpPr>
            <a:xfrm>
              <a:off x="2045070" y="4191002"/>
              <a:ext cx="497200" cy="914400"/>
              <a:chOff x="3496055" y="5410202"/>
              <a:chExt cx="659281" cy="1219200"/>
            </a:xfrm>
          </p:grpSpPr>
          <p:sp>
            <p:nvSpPr>
              <p:cNvPr id="343" name="Rounded Rectangle 342"/>
              <p:cNvSpPr/>
              <p:nvPr/>
            </p:nvSpPr>
            <p:spPr>
              <a:xfrm>
                <a:off x="3613450" y="5486401"/>
                <a:ext cx="476852" cy="103698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344" name="TextBox 343"/>
              <p:cNvSpPr txBox="1"/>
              <p:nvPr/>
            </p:nvSpPr>
            <p:spPr>
              <a:xfrm rot="16200000">
                <a:off x="3216096" y="5690161"/>
                <a:ext cx="1219200" cy="659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6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2" name="Group 271"/>
            <p:cNvGrpSpPr/>
            <p:nvPr/>
          </p:nvGrpSpPr>
          <p:grpSpPr>
            <a:xfrm>
              <a:off x="2590801" y="4267200"/>
              <a:ext cx="685800" cy="762000"/>
              <a:chOff x="1905000" y="4876800"/>
              <a:chExt cx="4370698" cy="2998047"/>
            </a:xfrm>
          </p:grpSpPr>
          <p:grpSp>
            <p:nvGrpSpPr>
              <p:cNvPr id="273" name="Group 272"/>
              <p:cNvGrpSpPr/>
              <p:nvPr/>
            </p:nvGrpSpPr>
            <p:grpSpPr>
              <a:xfrm>
                <a:off x="1905000" y="4876800"/>
                <a:ext cx="4370698" cy="1474047"/>
                <a:chOff x="1905000" y="4876800"/>
                <a:chExt cx="4370698" cy="1474047"/>
              </a:xfrm>
            </p:grpSpPr>
            <p:grpSp>
              <p:nvGrpSpPr>
                <p:cNvPr id="309" name="Group 308"/>
                <p:cNvGrpSpPr/>
                <p:nvPr/>
              </p:nvGrpSpPr>
              <p:grpSpPr>
                <a:xfrm>
                  <a:off x="1905000" y="4876800"/>
                  <a:ext cx="2160898" cy="1474047"/>
                  <a:chOff x="1823106" y="5168762"/>
                  <a:chExt cx="1687788" cy="1155838"/>
                </a:xfrm>
              </p:grpSpPr>
              <p:sp>
                <p:nvSpPr>
                  <p:cNvPr id="327" name="Rounded Rectangle 32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8" name="Rounded Rectangle 32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9" name="Rounded Rectangle 32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0" name="Rounded Rectangle 32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1" name="Rounded Rectangle 33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2" name="Rounded Rectangle 33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3" name="Rounded Rectangle 33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4" name="Rounded Rectangle 33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5" name="Rounded Rectangle 33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6" name="Rounded Rectangle 33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7" name="Rounded Rectangle 33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8" name="Rounded Rectangle 33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9" name="Rounded Rectangle 33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40" name="Rounded Rectangle 33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41" name="Rounded Rectangle 34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42" name="Rounded Rectangle 34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310" name="Group 309"/>
                <p:cNvGrpSpPr/>
                <p:nvPr/>
              </p:nvGrpSpPr>
              <p:grpSpPr>
                <a:xfrm>
                  <a:off x="4114800" y="4876800"/>
                  <a:ext cx="2160898" cy="1474047"/>
                  <a:chOff x="1823106" y="5168762"/>
                  <a:chExt cx="1687788" cy="1155838"/>
                </a:xfrm>
              </p:grpSpPr>
              <p:sp>
                <p:nvSpPr>
                  <p:cNvPr id="311" name="Rounded Rectangle 310"/>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2" name="Rounded Rectangle 311"/>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3" name="Rounded Rectangle 312"/>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4" name="Rounded Rectangle 313"/>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5" name="Rounded Rectangle 314"/>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6" name="Rounded Rectangle 315"/>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7" name="Rounded Rectangle 316"/>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8" name="Rounded Rectangle 317"/>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9" name="Rounded Rectangle 318"/>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0" name="Rounded Rectangle 319"/>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1" name="Rounded Rectangle 320"/>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2" name="Rounded Rectangle 321"/>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3" name="Rounded Rectangle 322"/>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4" name="Rounded Rectangle 323"/>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5" name="Rounded Rectangle 324"/>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6" name="Rounded Rectangle 325"/>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274" name="Group 273"/>
              <p:cNvGrpSpPr/>
              <p:nvPr/>
            </p:nvGrpSpPr>
            <p:grpSpPr>
              <a:xfrm>
                <a:off x="1905000" y="6400800"/>
                <a:ext cx="4370698" cy="1474047"/>
                <a:chOff x="1905000" y="4876800"/>
                <a:chExt cx="4370698" cy="1474047"/>
              </a:xfrm>
            </p:grpSpPr>
            <p:grpSp>
              <p:nvGrpSpPr>
                <p:cNvPr id="275" name="Group 274"/>
                <p:cNvGrpSpPr/>
                <p:nvPr/>
              </p:nvGrpSpPr>
              <p:grpSpPr>
                <a:xfrm>
                  <a:off x="1905000" y="4876800"/>
                  <a:ext cx="2160898" cy="1474047"/>
                  <a:chOff x="1823106" y="5168762"/>
                  <a:chExt cx="1687788" cy="1155838"/>
                </a:xfrm>
              </p:grpSpPr>
              <p:sp>
                <p:nvSpPr>
                  <p:cNvPr id="293" name="Rounded Rectangle 29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4" name="Rounded Rectangle 29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5" name="Rounded Rectangle 29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6" name="Rounded Rectangle 29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7" name="Rounded Rectangle 29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8" name="Rounded Rectangle 29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9" name="Rounded Rectangle 29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0" name="Rounded Rectangle 29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1" name="Rounded Rectangle 30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2" name="Rounded Rectangle 30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3" name="Rounded Rectangle 30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4" name="Rounded Rectangle 30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5" name="Rounded Rectangle 30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6" name="Rounded Rectangle 30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7" name="Rounded Rectangle 30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8" name="Rounded Rectangle 30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276" name="Group 275"/>
                <p:cNvGrpSpPr/>
                <p:nvPr/>
              </p:nvGrpSpPr>
              <p:grpSpPr>
                <a:xfrm>
                  <a:off x="4114800" y="4876800"/>
                  <a:ext cx="2160898" cy="1474047"/>
                  <a:chOff x="1823106" y="5168762"/>
                  <a:chExt cx="1687788" cy="1155838"/>
                </a:xfrm>
              </p:grpSpPr>
              <p:sp>
                <p:nvSpPr>
                  <p:cNvPr id="277" name="Rounded Rectangle 27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78" name="Rounded Rectangle 27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79" name="Rounded Rectangle 27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0" name="Rounded Rectangle 27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1" name="Rounded Rectangle 28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2" name="Rounded Rectangle 28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3" name="Rounded Rectangle 28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4" name="Rounded Rectangle 28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5" name="Rounded Rectangle 28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6" name="Rounded Rectangle 28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7" name="Rounded Rectangle 28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8" name="Rounded Rectangle 28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9" name="Rounded Rectangle 28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0" name="Rounded Rectangle 28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1" name="Rounded Rectangle 29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2" name="Rounded Rectangle 29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sp>
        <p:nvSpPr>
          <p:cNvPr id="349" name="TextBox 348"/>
          <p:cNvSpPr txBox="1"/>
          <p:nvPr/>
        </p:nvSpPr>
        <p:spPr>
          <a:xfrm>
            <a:off x="5079657" y="6216219"/>
            <a:ext cx="7594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grpSp>
        <p:nvGrpSpPr>
          <p:cNvPr id="350" name="Group 349"/>
          <p:cNvGrpSpPr/>
          <p:nvPr/>
        </p:nvGrpSpPr>
        <p:grpSpPr>
          <a:xfrm>
            <a:off x="6385613" y="5454218"/>
            <a:ext cx="1101943" cy="780273"/>
            <a:chOff x="1600200" y="4191000"/>
            <a:chExt cx="1752600" cy="914401"/>
          </a:xfrm>
        </p:grpSpPr>
        <p:sp>
          <p:nvSpPr>
            <p:cNvPr id="351" name="Rounded Rectangle 350"/>
            <p:cNvSpPr/>
            <p:nvPr/>
          </p:nvSpPr>
          <p:spPr>
            <a:xfrm>
              <a:off x="1600200" y="4191000"/>
              <a:ext cx="1752600"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352" name="Group 351"/>
            <p:cNvGrpSpPr/>
            <p:nvPr/>
          </p:nvGrpSpPr>
          <p:grpSpPr>
            <a:xfrm>
              <a:off x="1607308" y="4191001"/>
              <a:ext cx="538458" cy="914400"/>
              <a:chOff x="3566559" y="5410202"/>
              <a:chExt cx="947350" cy="1219200"/>
            </a:xfrm>
          </p:grpSpPr>
          <p:sp>
            <p:nvSpPr>
              <p:cNvPr id="427" name="Rounded Rectangle 426"/>
              <p:cNvSpPr/>
              <p:nvPr/>
            </p:nvSpPr>
            <p:spPr>
              <a:xfrm>
                <a:off x="3688111" y="5486401"/>
                <a:ext cx="670321" cy="103698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428" name="TextBox 427"/>
              <p:cNvSpPr txBox="1"/>
              <p:nvPr/>
            </p:nvSpPr>
            <p:spPr>
              <a:xfrm rot="16200000">
                <a:off x="3430634" y="5546127"/>
                <a:ext cx="1219200" cy="947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353" name="Group 352"/>
            <p:cNvGrpSpPr/>
            <p:nvPr/>
          </p:nvGrpSpPr>
          <p:grpSpPr>
            <a:xfrm>
              <a:off x="2024440" y="4191000"/>
              <a:ext cx="538457" cy="914400"/>
              <a:chOff x="3468703" y="5410199"/>
              <a:chExt cx="713988" cy="1219200"/>
            </a:xfrm>
          </p:grpSpPr>
          <p:sp>
            <p:nvSpPr>
              <p:cNvPr id="425" name="Rounded Rectangle 424"/>
              <p:cNvSpPr/>
              <p:nvPr/>
            </p:nvSpPr>
            <p:spPr>
              <a:xfrm>
                <a:off x="3613450" y="5486401"/>
                <a:ext cx="476852" cy="103698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426" name="TextBox 425"/>
              <p:cNvSpPr txBox="1"/>
              <p:nvPr/>
            </p:nvSpPr>
            <p:spPr>
              <a:xfrm rot="16200000">
                <a:off x="3216097" y="5662805"/>
                <a:ext cx="1219200" cy="713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6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54" name="Group 353"/>
            <p:cNvGrpSpPr/>
            <p:nvPr/>
          </p:nvGrpSpPr>
          <p:grpSpPr>
            <a:xfrm>
              <a:off x="2590801" y="4267200"/>
              <a:ext cx="685800" cy="762000"/>
              <a:chOff x="1905000" y="4876800"/>
              <a:chExt cx="4370698" cy="2998047"/>
            </a:xfrm>
          </p:grpSpPr>
          <p:grpSp>
            <p:nvGrpSpPr>
              <p:cNvPr id="355" name="Group 354"/>
              <p:cNvGrpSpPr/>
              <p:nvPr/>
            </p:nvGrpSpPr>
            <p:grpSpPr>
              <a:xfrm>
                <a:off x="1905000" y="4876800"/>
                <a:ext cx="4370698" cy="1474047"/>
                <a:chOff x="1905000" y="4876800"/>
                <a:chExt cx="4370698" cy="1474047"/>
              </a:xfrm>
            </p:grpSpPr>
            <p:grpSp>
              <p:nvGrpSpPr>
                <p:cNvPr id="391" name="Group 390"/>
                <p:cNvGrpSpPr/>
                <p:nvPr/>
              </p:nvGrpSpPr>
              <p:grpSpPr>
                <a:xfrm>
                  <a:off x="1905000" y="4876800"/>
                  <a:ext cx="2160898" cy="1474047"/>
                  <a:chOff x="1823106" y="5168762"/>
                  <a:chExt cx="1687788" cy="1155838"/>
                </a:xfrm>
              </p:grpSpPr>
              <p:sp>
                <p:nvSpPr>
                  <p:cNvPr id="409" name="Rounded Rectangle 408"/>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0" name="Rounded Rectangle 409"/>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1" name="Rounded Rectangle 410"/>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2" name="Rounded Rectangle 411"/>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3" name="Rounded Rectangle 412"/>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4" name="Rounded Rectangle 413"/>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5" name="Rounded Rectangle 414"/>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6" name="Rounded Rectangle 415"/>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7" name="Rounded Rectangle 416"/>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8" name="Rounded Rectangle 417"/>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9" name="Rounded Rectangle 41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0" name="Rounded Rectangle 41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1" name="Rounded Rectangle 42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2" name="Rounded Rectangle 42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3" name="Rounded Rectangle 42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4" name="Rounded Rectangle 42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392" name="Group 391"/>
                <p:cNvGrpSpPr/>
                <p:nvPr/>
              </p:nvGrpSpPr>
              <p:grpSpPr>
                <a:xfrm>
                  <a:off x="4114800" y="4876800"/>
                  <a:ext cx="2160898" cy="1474047"/>
                  <a:chOff x="1823106" y="5168762"/>
                  <a:chExt cx="1687788" cy="1155838"/>
                </a:xfrm>
              </p:grpSpPr>
              <p:sp>
                <p:nvSpPr>
                  <p:cNvPr id="393" name="Rounded Rectangle 39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4" name="Rounded Rectangle 39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5" name="Rounded Rectangle 39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6" name="Rounded Rectangle 39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7" name="Rounded Rectangle 39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8" name="Rounded Rectangle 39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9" name="Rounded Rectangle 39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0" name="Rounded Rectangle 39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1" name="Rounded Rectangle 40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2" name="Rounded Rectangle 40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3" name="Rounded Rectangle 40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4" name="Rounded Rectangle 40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5" name="Rounded Rectangle 40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6" name="Rounded Rectangle 40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7" name="Rounded Rectangle 40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8" name="Rounded Rectangle 40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356" name="Group 355"/>
              <p:cNvGrpSpPr/>
              <p:nvPr/>
            </p:nvGrpSpPr>
            <p:grpSpPr>
              <a:xfrm>
                <a:off x="1905000" y="6400800"/>
                <a:ext cx="4370698" cy="1474047"/>
                <a:chOff x="1905000" y="4876800"/>
                <a:chExt cx="4370698" cy="1474047"/>
              </a:xfrm>
            </p:grpSpPr>
            <p:grpSp>
              <p:nvGrpSpPr>
                <p:cNvPr id="357" name="Group 356"/>
                <p:cNvGrpSpPr/>
                <p:nvPr/>
              </p:nvGrpSpPr>
              <p:grpSpPr>
                <a:xfrm>
                  <a:off x="1905000" y="4876800"/>
                  <a:ext cx="2160898" cy="1474047"/>
                  <a:chOff x="1823106" y="5168762"/>
                  <a:chExt cx="1687788" cy="1155838"/>
                </a:xfrm>
              </p:grpSpPr>
              <p:sp>
                <p:nvSpPr>
                  <p:cNvPr id="375" name="Rounded Rectangle 374"/>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6" name="Rounded Rectangle 375"/>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7" name="Rounded Rectangle 376"/>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8" name="Rounded Rectangle 377"/>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9" name="Rounded Rectangle 378"/>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0" name="Rounded Rectangle 379"/>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1" name="Rounded Rectangle 380"/>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2" name="Rounded Rectangle 381"/>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3" name="Rounded Rectangle 382"/>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4" name="Rounded Rectangle 383"/>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5" name="Rounded Rectangle 384"/>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6" name="Rounded Rectangle 385"/>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7" name="Rounded Rectangle 386"/>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8" name="Rounded Rectangle 387"/>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9" name="Rounded Rectangle 388"/>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0" name="Rounded Rectangle 389"/>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358" name="Group 357"/>
                <p:cNvGrpSpPr/>
                <p:nvPr/>
              </p:nvGrpSpPr>
              <p:grpSpPr>
                <a:xfrm>
                  <a:off x="4114800" y="4876800"/>
                  <a:ext cx="2160898" cy="1474047"/>
                  <a:chOff x="1823106" y="5168762"/>
                  <a:chExt cx="1687788" cy="1155838"/>
                </a:xfrm>
              </p:grpSpPr>
              <p:sp>
                <p:nvSpPr>
                  <p:cNvPr id="359" name="Rounded Rectangle 358"/>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0" name="Rounded Rectangle 359"/>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1" name="Rounded Rectangle 360"/>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2" name="Rounded Rectangle 361"/>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3" name="Rounded Rectangle 362"/>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4" name="Rounded Rectangle 363"/>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5" name="Rounded Rectangle 364"/>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6" name="Rounded Rectangle 365"/>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7" name="Rounded Rectangle 366"/>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8" name="Rounded Rectangle 367"/>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9" name="Rounded Rectangle 36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0" name="Rounded Rectangle 36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1" name="Rounded Rectangle 37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2" name="Rounded Rectangle 37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3" name="Rounded Rectangle 37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4" name="Rounded Rectangle 37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sp>
        <p:nvSpPr>
          <p:cNvPr id="429" name="TextBox 428"/>
          <p:cNvSpPr txBox="1"/>
          <p:nvPr/>
        </p:nvSpPr>
        <p:spPr>
          <a:xfrm>
            <a:off x="6603657" y="6216219"/>
            <a:ext cx="7594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cxnSp>
        <p:nvCxnSpPr>
          <p:cNvPr id="430" name="Straight Arrow Connector 429"/>
          <p:cNvCxnSpPr>
            <a:stCxn id="242" idx="2"/>
            <a:endCxn id="348" idx="0"/>
          </p:cNvCxnSpPr>
          <p:nvPr/>
        </p:nvCxnSpPr>
        <p:spPr>
          <a:xfrm flipH="1">
            <a:off x="5514902" y="3429000"/>
            <a:ext cx="1381198" cy="272619"/>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stCxn id="242" idx="2"/>
            <a:endCxn id="210" idx="0"/>
          </p:cNvCxnSpPr>
          <p:nvPr/>
        </p:nvCxnSpPr>
        <p:spPr>
          <a:xfrm>
            <a:off x="6896100" y="3429000"/>
            <a:ext cx="1362002" cy="272619"/>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190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4997019"/>
            <a:ext cx="0" cy="326136"/>
          </a:xfrm>
          <a:prstGeom prst="straightConnector1">
            <a:avLst/>
          </a:prstGeom>
          <a:noFill/>
          <a:ln w="38100" cap="flat" cmpd="sng" algn="ctr">
            <a:solidFill>
              <a:schemeClr val="tx1"/>
            </a:solidFill>
            <a:prstDash val="solid"/>
            <a:miter lim="800000"/>
            <a:headEnd type="none"/>
            <a:tailEnd type="arrow"/>
          </a:ln>
          <a:effectLst/>
        </p:spPr>
      </p:cxnSp>
      <p:grpSp>
        <p:nvGrpSpPr>
          <p:cNvPr id="434" name="Group 433"/>
          <p:cNvGrpSpPr/>
          <p:nvPr/>
        </p:nvGrpSpPr>
        <p:grpSpPr>
          <a:xfrm>
            <a:off x="7771186" y="5379360"/>
            <a:ext cx="1129027" cy="893656"/>
            <a:chOff x="1600200" y="4101242"/>
            <a:chExt cx="1752600" cy="1071556"/>
          </a:xfrm>
        </p:grpSpPr>
        <p:sp>
          <p:nvSpPr>
            <p:cNvPr id="435" name="Rounded Rectangle 434"/>
            <p:cNvSpPr/>
            <p:nvPr/>
          </p:nvSpPr>
          <p:spPr>
            <a:xfrm>
              <a:off x="1600200" y="4191000"/>
              <a:ext cx="1752600"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436" name="Group 435"/>
            <p:cNvGrpSpPr/>
            <p:nvPr/>
          </p:nvGrpSpPr>
          <p:grpSpPr>
            <a:xfrm>
              <a:off x="1609538" y="4101242"/>
              <a:ext cx="525541" cy="1071556"/>
              <a:chOff x="3570485" y="5290519"/>
              <a:chExt cx="924625" cy="1428741"/>
            </a:xfrm>
          </p:grpSpPr>
          <p:sp>
            <p:nvSpPr>
              <p:cNvPr id="511" name="Rounded Rectangle 510"/>
              <p:cNvSpPr/>
              <p:nvPr/>
            </p:nvSpPr>
            <p:spPr>
              <a:xfrm>
                <a:off x="3688111" y="5486401"/>
                <a:ext cx="670321" cy="103698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512" name="TextBox 511"/>
              <p:cNvSpPr txBox="1"/>
              <p:nvPr/>
            </p:nvSpPr>
            <p:spPr>
              <a:xfrm rot="16200000">
                <a:off x="3318427" y="5542577"/>
                <a:ext cx="1428741" cy="92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437" name="Group 436"/>
            <p:cNvGrpSpPr/>
            <p:nvPr/>
          </p:nvGrpSpPr>
          <p:grpSpPr>
            <a:xfrm>
              <a:off x="2018535" y="4191003"/>
              <a:ext cx="542963" cy="914400"/>
              <a:chOff x="3460873" y="5410203"/>
              <a:chExt cx="719963" cy="1219200"/>
            </a:xfrm>
          </p:grpSpPr>
          <p:sp>
            <p:nvSpPr>
              <p:cNvPr id="509" name="Rounded Rectangle 508"/>
              <p:cNvSpPr/>
              <p:nvPr/>
            </p:nvSpPr>
            <p:spPr>
              <a:xfrm>
                <a:off x="3613450" y="5486401"/>
                <a:ext cx="476852" cy="103698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510" name="TextBox 509"/>
              <p:cNvSpPr txBox="1"/>
              <p:nvPr/>
            </p:nvSpPr>
            <p:spPr>
              <a:xfrm rot="16200000">
                <a:off x="3211255" y="5659821"/>
                <a:ext cx="1219200" cy="71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6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438" name="Group 437"/>
            <p:cNvGrpSpPr/>
            <p:nvPr/>
          </p:nvGrpSpPr>
          <p:grpSpPr>
            <a:xfrm>
              <a:off x="2590801" y="4267200"/>
              <a:ext cx="685800" cy="762000"/>
              <a:chOff x="1905000" y="4876800"/>
              <a:chExt cx="4370698" cy="2998047"/>
            </a:xfrm>
          </p:grpSpPr>
          <p:grpSp>
            <p:nvGrpSpPr>
              <p:cNvPr id="439" name="Group 438"/>
              <p:cNvGrpSpPr/>
              <p:nvPr/>
            </p:nvGrpSpPr>
            <p:grpSpPr>
              <a:xfrm>
                <a:off x="1905000" y="4876800"/>
                <a:ext cx="4370698" cy="1474047"/>
                <a:chOff x="1905000" y="4876800"/>
                <a:chExt cx="4370698" cy="1474047"/>
              </a:xfrm>
            </p:grpSpPr>
            <p:grpSp>
              <p:nvGrpSpPr>
                <p:cNvPr id="475" name="Group 474"/>
                <p:cNvGrpSpPr/>
                <p:nvPr/>
              </p:nvGrpSpPr>
              <p:grpSpPr>
                <a:xfrm>
                  <a:off x="1905000" y="4876800"/>
                  <a:ext cx="2160898" cy="1474047"/>
                  <a:chOff x="1823106" y="5168762"/>
                  <a:chExt cx="1687788" cy="1155838"/>
                </a:xfrm>
              </p:grpSpPr>
              <p:sp>
                <p:nvSpPr>
                  <p:cNvPr id="493" name="Rounded Rectangle 49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4" name="Rounded Rectangle 49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5" name="Rounded Rectangle 49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6" name="Rounded Rectangle 49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7" name="Rounded Rectangle 49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8" name="Rounded Rectangle 49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9" name="Rounded Rectangle 49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0" name="Rounded Rectangle 49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1" name="Rounded Rectangle 50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2" name="Rounded Rectangle 50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3" name="Rounded Rectangle 50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4" name="Rounded Rectangle 50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5" name="Rounded Rectangle 50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6" name="Rounded Rectangle 50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7" name="Rounded Rectangle 50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8" name="Rounded Rectangle 50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476" name="Group 475"/>
                <p:cNvGrpSpPr/>
                <p:nvPr/>
              </p:nvGrpSpPr>
              <p:grpSpPr>
                <a:xfrm>
                  <a:off x="4114800" y="4876800"/>
                  <a:ext cx="2160898" cy="1474047"/>
                  <a:chOff x="1823106" y="5168762"/>
                  <a:chExt cx="1687788" cy="1155838"/>
                </a:xfrm>
              </p:grpSpPr>
              <p:sp>
                <p:nvSpPr>
                  <p:cNvPr id="477" name="Rounded Rectangle 47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8" name="Rounded Rectangle 47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9" name="Rounded Rectangle 47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0" name="Rounded Rectangle 47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1" name="Rounded Rectangle 48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2" name="Rounded Rectangle 48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3" name="Rounded Rectangle 48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4" name="Rounded Rectangle 48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5" name="Rounded Rectangle 48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6" name="Rounded Rectangle 48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7" name="Rounded Rectangle 48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8" name="Rounded Rectangle 48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9" name="Rounded Rectangle 48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0" name="Rounded Rectangle 48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1" name="Rounded Rectangle 49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2" name="Rounded Rectangle 49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440" name="Group 439"/>
              <p:cNvGrpSpPr/>
              <p:nvPr/>
            </p:nvGrpSpPr>
            <p:grpSpPr>
              <a:xfrm>
                <a:off x="1905000" y="6400800"/>
                <a:ext cx="4370698" cy="1474047"/>
                <a:chOff x="1905000" y="4876800"/>
                <a:chExt cx="4370698" cy="1474047"/>
              </a:xfrm>
            </p:grpSpPr>
            <p:grpSp>
              <p:nvGrpSpPr>
                <p:cNvPr id="441" name="Group 440"/>
                <p:cNvGrpSpPr/>
                <p:nvPr/>
              </p:nvGrpSpPr>
              <p:grpSpPr>
                <a:xfrm>
                  <a:off x="1905000" y="4876800"/>
                  <a:ext cx="2160898" cy="1474047"/>
                  <a:chOff x="1823106" y="5168762"/>
                  <a:chExt cx="1687788" cy="1155838"/>
                </a:xfrm>
              </p:grpSpPr>
              <p:sp>
                <p:nvSpPr>
                  <p:cNvPr id="459" name="Rounded Rectangle 458"/>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0" name="Rounded Rectangle 459"/>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1" name="Rounded Rectangle 460"/>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2" name="Rounded Rectangle 461"/>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3" name="Rounded Rectangle 462"/>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4" name="Rounded Rectangle 463"/>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5" name="Rounded Rectangle 464"/>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6" name="Rounded Rectangle 465"/>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7" name="Rounded Rectangle 466"/>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8" name="Rounded Rectangle 467"/>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9" name="Rounded Rectangle 46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0" name="Rounded Rectangle 46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1" name="Rounded Rectangle 47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2" name="Rounded Rectangle 47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3" name="Rounded Rectangle 47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4" name="Rounded Rectangle 47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442" name="Group 441"/>
                <p:cNvGrpSpPr/>
                <p:nvPr/>
              </p:nvGrpSpPr>
              <p:grpSpPr>
                <a:xfrm>
                  <a:off x="4114800" y="4876800"/>
                  <a:ext cx="2160898" cy="1474047"/>
                  <a:chOff x="1823106" y="5168762"/>
                  <a:chExt cx="1687788" cy="1155838"/>
                </a:xfrm>
              </p:grpSpPr>
              <p:sp>
                <p:nvSpPr>
                  <p:cNvPr id="443" name="Rounded Rectangle 44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4" name="Rounded Rectangle 44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5" name="Rounded Rectangle 44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6" name="Rounded Rectangle 44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7" name="Rounded Rectangle 44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8" name="Rounded Rectangle 44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9" name="Rounded Rectangle 44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0" name="Rounded Rectangle 44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1" name="Rounded Rectangle 45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2" name="Rounded Rectangle 45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3" name="Rounded Rectangle 45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4" name="Rounded Rectangle 45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5" name="Rounded Rectangle 45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6" name="Rounded Rectangle 45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7" name="Rounded Rectangle 45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8" name="Rounded Rectangle 45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sp>
        <p:nvSpPr>
          <p:cNvPr id="513" name="TextBox 512"/>
          <p:cNvSpPr txBox="1"/>
          <p:nvPr/>
        </p:nvSpPr>
        <p:spPr>
          <a:xfrm>
            <a:off x="7998926" y="6182465"/>
            <a:ext cx="7594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aphicFrame>
        <p:nvGraphicFramePr>
          <p:cNvPr id="516" name="Table 4">
            <a:extLst>
              <a:ext uri="{FF2B5EF4-FFF2-40B4-BE49-F238E27FC236}">
                <a16:creationId xmlns:a16="http://schemas.microsoft.com/office/drawing/2014/main" id="{CB419EA7-D8DB-BC40-B349-6766DB7C8F37}"/>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TPU and Model Characterization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a:t>
                      </a:r>
                      <a:r>
                        <a:rPr lang="en-US" sz="800" kern="1200" dirty="0">
                          <a:solidFill>
                            <a:srgbClr val="002060"/>
                          </a:solidFill>
                          <a:latin typeface="Calibri" panose="020F0502020204030204"/>
                          <a:ea typeface="+mn-ea"/>
                          <a:cs typeface="Futura Medium" panose="020B0602020204020303" pitchFamily="34" charset="-79"/>
                        </a:rPr>
                        <a:t>●</a:t>
                      </a:r>
                      <a:r>
                        <a:rPr lang="en-US" sz="800" kern="1200" dirty="0">
                          <a:solidFill>
                            <a:srgbClr val="A6A6A6"/>
                          </a:solidFill>
                          <a:latin typeface="Calibri" panose="020F0502020204030204"/>
                          <a:ea typeface="+mn-ea"/>
                          <a:cs typeface="Futura Medium" panose="020B0602020204020303" pitchFamily="34" charset="-79"/>
                        </a:rPr>
                        <a:t>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spTree>
    <p:extLst>
      <p:ext uri="{BB962C8B-B14F-4D97-AF65-F5344CB8AC3E}">
        <p14:creationId xmlns:p14="http://schemas.microsoft.com/office/powerpoint/2010/main" val="1159857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Mensa Runtime Scheduler</a:t>
            </a:r>
            <a:endParaRPr lang="en-US" sz="4000" dirty="0"/>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758348"/>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27" name="Picture 26" descr="safari.png">
            <a:extLst>
              <a:ext uri="{FF2B5EF4-FFF2-40B4-BE49-F238E27FC236}">
                <a16:creationId xmlns:a16="http://schemas.microsoft.com/office/drawing/2014/main" id="{60A55E14-C0F8-9A4C-ACA5-6FF305BE47B7}"/>
              </a:ext>
            </a:extLst>
          </p:cNvPr>
          <p:cNvPicPr>
            <a:picLocks noChangeAspect="1"/>
          </p:cNvPicPr>
          <p:nvPr/>
        </p:nvPicPr>
        <p:blipFill>
          <a:blip r:embed="rId4" cstate="print"/>
          <a:stretch>
            <a:fillRect/>
          </a:stretch>
        </p:blipFill>
        <p:spPr>
          <a:xfrm>
            <a:off x="76200" y="6580445"/>
            <a:ext cx="959296" cy="277563"/>
          </a:xfrm>
          <a:prstGeom prst="rect">
            <a:avLst/>
          </a:prstGeom>
        </p:spPr>
      </p:pic>
      <p:graphicFrame>
        <p:nvGraphicFramePr>
          <p:cNvPr id="28" name="Table 4">
            <a:extLst>
              <a:ext uri="{FF2B5EF4-FFF2-40B4-BE49-F238E27FC236}">
                <a16:creationId xmlns:a16="http://schemas.microsoft.com/office/drawing/2014/main" id="{14CFDDDA-E8AB-3745-9DDF-ACDCD7758291}"/>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TPU and Model Characterization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r>
                        <a:rPr lang="en-US" sz="800" kern="1200" dirty="0">
                          <a:solidFill>
                            <a:srgbClr val="002060"/>
                          </a:solidFill>
                          <a:latin typeface="Calibri" panose="020F0502020204030204"/>
                          <a:ea typeface="+mn-ea"/>
                          <a:cs typeface="Futura Medium" panose="020B0602020204020303" pitchFamily="34" charset="-79"/>
                        </a:rPr>
                        <a:t>●</a:t>
                      </a:r>
                      <a:endParaRPr lang="en-US" sz="800" dirty="0">
                        <a:solidFill>
                          <a:srgbClr val="002060"/>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spTree>
    <p:extLst>
      <p:ext uri="{BB962C8B-B14F-4D97-AF65-F5344CB8AC3E}">
        <p14:creationId xmlns:p14="http://schemas.microsoft.com/office/powerpoint/2010/main" val="28317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
                                        </p:tgtEl>
                                        <p:attrNameLst>
                                          <p:attrName>style.visibility</p:attrName>
                                        </p:attrNameLst>
                                      </p:cBhvr>
                                      <p:to>
                                        <p:strVal val="visible"/>
                                      </p:to>
                                    </p:set>
                                    <p:animEffect transition="in" filter="fade">
                                      <p:cBhvr>
                                        <p:cTn id="17" dur="500"/>
                                        <p:tgtEl>
                                          <p:spTgt spid="435"/>
                                        </p:tgtEl>
                                      </p:cBhvr>
                                    </p:animEffect>
                                  </p:childTnLst>
                                </p:cTn>
                              </p:par>
                              <p:par>
                                <p:cTn id="18" presetID="10" presetClass="entr" presetSubtype="0" fill="hold" nodeType="withEffect">
                                  <p:stCondLst>
                                    <p:cond delay="0"/>
                                  </p:stCondLst>
                                  <p:childTnLst>
                                    <p:set>
                                      <p:cBhvr>
                                        <p:cTn id="19" dur="1" fill="hold">
                                          <p:stCondLst>
                                            <p:cond delay="0"/>
                                          </p:stCondLst>
                                        </p:cTn>
                                        <p:tgtEl>
                                          <p:spTgt spid="432"/>
                                        </p:tgtEl>
                                        <p:attrNameLst>
                                          <p:attrName>style.visibility</p:attrName>
                                        </p:attrNameLst>
                                      </p:cBhvr>
                                      <p:to>
                                        <p:strVal val="visible"/>
                                      </p:to>
                                    </p:set>
                                    <p:animEffect transition="in" filter="fade">
                                      <p:cBhvr>
                                        <p:cTn id="20" dur="500"/>
                                        <p:tgtEl>
                                          <p:spTgt spid="43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7"/>
                                        </p:tgtEl>
                                        <p:attrNameLst>
                                          <p:attrName>style.visibility</p:attrName>
                                        </p:attrNameLst>
                                      </p:cBhvr>
                                      <p:to>
                                        <p:strVal val="visible"/>
                                      </p:to>
                                    </p:set>
                                    <p:animEffect transition="in" filter="fade">
                                      <p:cBhvr>
                                        <p:cTn id="23" dur="500"/>
                                        <p:tgtEl>
                                          <p:spTgt spid="4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49"/>
                                        </p:tgtEl>
                                      </p:cBhvr>
                                    </p:animEffect>
                                    <p:set>
                                      <p:cBhvr>
                                        <p:cTn id="53" dur="1" fill="hold">
                                          <p:stCondLst>
                                            <p:cond delay="499"/>
                                          </p:stCondLst>
                                        </p:cTn>
                                        <p:tgtEl>
                                          <p:spTgt spid="4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526"/>
                                        </p:tgtEl>
                                        <p:attrNameLst>
                                          <p:attrName>style.visibility</p:attrName>
                                        </p:attrNameLst>
                                      </p:cBhvr>
                                      <p:to>
                                        <p:strVal val="visible"/>
                                      </p:to>
                                    </p:set>
                                    <p:animEffect transition="in" filter="fade">
                                      <p:cBhvr>
                                        <p:cTn id="59" dur="500"/>
                                        <p:tgtEl>
                                          <p:spTgt spid="5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40"/>
                                        </p:tgtEl>
                                        <p:attrNameLst>
                                          <p:attrName>style.visibility</p:attrName>
                                        </p:attrNameLst>
                                      </p:cBhvr>
                                      <p:to>
                                        <p:strVal val="visible"/>
                                      </p:to>
                                    </p:set>
                                    <p:animEffect transition="in" filter="fade">
                                      <p:cBhvr>
                                        <p:cTn id="70" dur="500"/>
                                        <p:tgtEl>
                                          <p:spTgt spid="54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39"/>
                                        </p:tgtEl>
                                        <p:attrNameLst>
                                          <p:attrName>style.visibility</p:attrName>
                                        </p:attrNameLst>
                                      </p:cBhvr>
                                      <p:to>
                                        <p:strVal val="visible"/>
                                      </p:to>
                                    </p:set>
                                    <p:animEffect transition="in" filter="fade">
                                      <p:cBhvr>
                                        <p:cTn id="73"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animBg="1"/>
      <p:bldP spid="427" grpId="0" animBg="1"/>
      <p:bldP spid="428" grpId="0" animBg="1"/>
      <p:bldP spid="539" grpId="0" animBg="1"/>
      <p:bldP spid="25" grpId="0" animBg="1"/>
      <p:bldP spid="35" grpId="0"/>
      <p:bldP spid="38" grpId="0"/>
      <p:bldP spid="38" grpId="1"/>
      <p:bldP spid="50" grpId="0"/>
      <p:bldP spid="5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429273906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Mensa Runtime Scheduler</a:t>
            </a:r>
            <a:endParaRPr lang="en-US" sz="4000" dirty="0"/>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758348"/>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pic>
        <p:nvPicPr>
          <p:cNvPr id="27" name="Picture 26" descr="safari.png">
            <a:extLst>
              <a:ext uri="{FF2B5EF4-FFF2-40B4-BE49-F238E27FC236}">
                <a16:creationId xmlns:a16="http://schemas.microsoft.com/office/drawing/2014/main" id="{60A55E14-C0F8-9A4C-ACA5-6FF305BE47B7}"/>
              </a:ext>
            </a:extLst>
          </p:cNvPr>
          <p:cNvPicPr>
            <a:picLocks noChangeAspect="1"/>
          </p:cNvPicPr>
          <p:nvPr/>
        </p:nvPicPr>
        <p:blipFill>
          <a:blip r:embed="rId4" cstate="print"/>
          <a:stretch>
            <a:fillRect/>
          </a:stretch>
        </p:blipFill>
        <p:spPr>
          <a:xfrm>
            <a:off x="76200" y="6580445"/>
            <a:ext cx="959296" cy="277563"/>
          </a:xfrm>
          <a:prstGeom prst="rect">
            <a:avLst/>
          </a:prstGeom>
        </p:spPr>
      </p:pic>
      <p:graphicFrame>
        <p:nvGraphicFramePr>
          <p:cNvPr id="28" name="Table 4">
            <a:extLst>
              <a:ext uri="{FF2B5EF4-FFF2-40B4-BE49-F238E27FC236}">
                <a16:creationId xmlns:a16="http://schemas.microsoft.com/office/drawing/2014/main" id="{14CFDDDA-E8AB-3745-9DDF-ACDCD7758291}"/>
              </a:ext>
            </a:extLst>
          </p:cNvPr>
          <p:cNvGraphicFramePr>
            <a:graphicFrameLocks/>
          </p:cNvGraphicFramePr>
          <p:nvPr/>
        </p:nvGraphicFramePr>
        <p:xfrm>
          <a:off x="897909" y="6600043"/>
          <a:ext cx="8066314" cy="243840"/>
        </p:xfrm>
        <a:graphic>
          <a:graphicData uri="http://schemas.openxmlformats.org/drawingml/2006/table">
            <a:tbl>
              <a:tblPr firstRow="1" bandRow="1"/>
              <a:tblGrid>
                <a:gridCol w="1085822">
                  <a:extLst>
                    <a:ext uri="{9D8B030D-6E8A-4147-A177-3AD203B41FA5}">
                      <a16:colId xmlns:a16="http://schemas.microsoft.com/office/drawing/2014/main" val="88079343"/>
                    </a:ext>
                  </a:extLst>
                </a:gridCol>
                <a:gridCol w="2244848">
                  <a:extLst>
                    <a:ext uri="{9D8B030D-6E8A-4147-A177-3AD203B41FA5}">
                      <a16:colId xmlns:a16="http://schemas.microsoft.com/office/drawing/2014/main" val="2560155304"/>
                    </a:ext>
                  </a:extLst>
                </a:gridCol>
                <a:gridCol w="1390829">
                  <a:extLst>
                    <a:ext uri="{9D8B030D-6E8A-4147-A177-3AD203B41FA5}">
                      <a16:colId xmlns:a16="http://schemas.microsoft.com/office/drawing/2014/main" val="1103531462"/>
                    </a:ext>
                  </a:extLst>
                </a:gridCol>
                <a:gridCol w="1221322">
                  <a:extLst>
                    <a:ext uri="{9D8B030D-6E8A-4147-A177-3AD203B41FA5}">
                      <a16:colId xmlns:a16="http://schemas.microsoft.com/office/drawing/2014/main" val="1807521367"/>
                    </a:ext>
                  </a:extLst>
                </a:gridCol>
                <a:gridCol w="611317">
                  <a:extLst>
                    <a:ext uri="{9D8B030D-6E8A-4147-A177-3AD203B41FA5}">
                      <a16:colId xmlns:a16="http://schemas.microsoft.com/office/drawing/2014/main" val="520531373"/>
                    </a:ext>
                  </a:extLst>
                </a:gridCol>
                <a:gridCol w="1512176">
                  <a:extLst>
                    <a:ext uri="{9D8B030D-6E8A-4147-A177-3AD203B41FA5}">
                      <a16:colId xmlns:a16="http://schemas.microsoft.com/office/drawing/2014/main" val="1922966238"/>
                    </a:ext>
                  </a:extLst>
                </a:gridCol>
              </a:tblGrid>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Introduction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TPU and Model Characterization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002060"/>
                          </a:solidFill>
                          <a:latin typeface="+mj-lt"/>
                          <a:cs typeface="Futura Medium" panose="020B0602020204020303" pitchFamily="34" charset="-79"/>
                        </a:rPr>
                        <a:t>Mensa Framework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Mensa-G</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Evaluation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b="1" dirty="0">
                          <a:solidFill>
                            <a:srgbClr val="A6A6A6"/>
                          </a:solidFill>
                          <a:latin typeface="+mj-lt"/>
                          <a:cs typeface="Futura Medium" panose="020B0602020204020303" pitchFamily="34" charset="-79"/>
                        </a:rPr>
                        <a:t>Conclusion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6206850"/>
                  </a:ext>
                </a:extLst>
              </a:tr>
              <a:tr h="914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a:t>
                      </a:r>
                      <a:r>
                        <a:rPr lang="en-US" sz="800" kern="1200" dirty="0">
                          <a:solidFill>
                            <a:srgbClr val="002060"/>
                          </a:solidFill>
                          <a:latin typeface="Calibri" panose="020F0502020204030204"/>
                          <a:ea typeface="+mn-ea"/>
                          <a:cs typeface="Futura Medium" panose="020B0602020204020303" pitchFamily="34" charset="-79"/>
                        </a:rPr>
                        <a:t>●</a:t>
                      </a:r>
                      <a:endParaRPr lang="en-US" sz="800" dirty="0">
                        <a:solidFill>
                          <a:srgbClr val="002060"/>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kern="1200" dirty="0">
                          <a:solidFill>
                            <a:srgbClr val="A6A6A6"/>
                          </a:solidFill>
                          <a:latin typeface="Calibri" panose="020F0502020204030204"/>
                          <a:ea typeface="+mn-ea"/>
                          <a:cs typeface="Futura Medium" panose="020B0602020204020303" pitchFamily="34" charset="-79"/>
                        </a:rPr>
                        <a:t>● ● ● ● ● </a:t>
                      </a:r>
                      <a:endParaRPr lang="en-US" sz="800" dirty="0">
                        <a:solidFill>
                          <a:srgbClr val="A6A6A6"/>
                        </a:solidFill>
                        <a:latin typeface="+mj-lt"/>
                        <a:cs typeface="Futura Medium" panose="020B0602020204020303" pitchFamily="34" charset="-79"/>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 ●</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800" dirty="0">
                          <a:solidFill>
                            <a:srgbClr val="A6A6A6"/>
                          </a:solidFill>
                          <a:latin typeface="+mj-lt"/>
                          <a:cs typeface="Futura Medium" panose="020B0602020204020303" pitchFamily="34" charset="-79"/>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8528091"/>
                  </a:ext>
                </a:extLst>
              </a:tr>
            </a:tbl>
          </a:graphicData>
        </a:graphic>
      </p:graphicFrame>
      <p:grpSp>
        <p:nvGrpSpPr>
          <p:cNvPr id="29" name="Group 28">
            <a:extLst>
              <a:ext uri="{FF2B5EF4-FFF2-40B4-BE49-F238E27FC236}">
                <a16:creationId xmlns:a16="http://schemas.microsoft.com/office/drawing/2014/main" id="{CDBCE87F-D104-294E-9CB0-68AFC0ADEFBB}"/>
              </a:ext>
            </a:extLst>
          </p:cNvPr>
          <p:cNvGrpSpPr/>
          <p:nvPr/>
        </p:nvGrpSpPr>
        <p:grpSpPr>
          <a:xfrm>
            <a:off x="0" y="631902"/>
            <a:ext cx="9144000" cy="5968142"/>
            <a:chOff x="0" y="991402"/>
            <a:chExt cx="9144000" cy="5409398"/>
          </a:xfrm>
        </p:grpSpPr>
        <p:sp>
          <p:nvSpPr>
            <p:cNvPr id="30" name="Rectangle 29">
              <a:extLst>
                <a:ext uri="{FF2B5EF4-FFF2-40B4-BE49-F238E27FC236}">
                  <a16:creationId xmlns:a16="http://schemas.microsoft.com/office/drawing/2014/main" id="{0332F1F2-E606-BB4A-BCAC-8907EA5AA3E8}"/>
                </a:ext>
              </a:extLst>
            </p:cNvPr>
            <p:cNvSpPr/>
            <p:nvPr/>
          </p:nvSpPr>
          <p:spPr>
            <a:xfrm>
              <a:off x="0" y="991402"/>
              <a:ext cx="9144000" cy="540939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31" name="Picture 30">
              <a:extLst>
                <a:ext uri="{FF2B5EF4-FFF2-40B4-BE49-F238E27FC236}">
                  <a16:creationId xmlns:a16="http://schemas.microsoft.com/office/drawing/2014/main" id="{7DC7566C-7C06-F644-98EE-685A25917D58}"/>
                </a:ext>
              </a:extLst>
            </p:cNvPr>
            <p:cNvPicPr>
              <a:picLocks noChangeAspect="1"/>
            </p:cNvPicPr>
            <p:nvPr/>
          </p:nvPicPr>
          <p:blipFill rotWithShape="1">
            <a:blip r:embed="rId5"/>
            <a:srcRect l="2159" r="1979"/>
            <a:stretch/>
          </p:blipFill>
          <p:spPr>
            <a:xfrm>
              <a:off x="215016" y="2643629"/>
              <a:ext cx="8713967" cy="1757422"/>
            </a:xfrm>
            <a:prstGeom prst="rect">
              <a:avLst/>
            </a:prstGeom>
            <a:ln w="76200">
              <a:solidFill>
                <a:srgbClr val="1F497D"/>
              </a:solidFill>
            </a:ln>
          </p:spPr>
        </p:pic>
      </p:grpSp>
      <p:sp>
        <p:nvSpPr>
          <p:cNvPr id="5" name="Slide Number Placeholder 4"/>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Tree>
    <p:extLst>
      <p:ext uri="{BB962C8B-B14F-4D97-AF65-F5344CB8AC3E}">
        <p14:creationId xmlns:p14="http://schemas.microsoft.com/office/powerpoint/2010/main" val="6268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on Mensa [PACT 2021]</a:t>
            </a:r>
          </a:p>
        </p:txBody>
      </p:sp>
      <p:sp>
        <p:nvSpPr>
          <p:cNvPr id="3" name="Content Placeholder 2"/>
          <p:cNvSpPr>
            <a:spLocks noGrp="1"/>
          </p:cNvSpPr>
          <p:nvPr>
            <p:ph idx="1"/>
          </p:nvPr>
        </p:nvSpPr>
        <p:spPr>
          <a:xfrm>
            <a:off x="228600" y="1041648"/>
            <a:ext cx="8915400" cy="5195664"/>
          </a:xfrm>
        </p:spPr>
        <p:txBody>
          <a:bodyPr/>
          <a:lstStyle/>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2851ADB-84CF-0749-9162-76BF91154991}"/>
              </a:ext>
            </a:extLst>
          </p:cNvPr>
          <p:cNvPicPr>
            <a:picLocks noChangeAspect="1"/>
          </p:cNvPicPr>
          <p:nvPr/>
        </p:nvPicPr>
        <p:blipFill>
          <a:blip r:embed="rId2"/>
          <a:stretch>
            <a:fillRect/>
          </a:stretch>
        </p:blipFill>
        <p:spPr>
          <a:xfrm>
            <a:off x="0" y="2518858"/>
            <a:ext cx="9144000" cy="1820284"/>
          </a:xfrm>
          <a:prstGeom prst="rect">
            <a:avLst/>
          </a:prstGeom>
        </p:spPr>
      </p:pic>
    </p:spTree>
    <p:extLst>
      <p:ext uri="{BB962C8B-B14F-4D97-AF65-F5344CB8AC3E}">
        <p14:creationId xmlns:p14="http://schemas.microsoft.com/office/powerpoint/2010/main" val="231132005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a:t>
            </a:r>
          </a:p>
        </p:txBody>
      </p:sp>
      <p:sp>
        <p:nvSpPr>
          <p:cNvPr id="3" name="Content Placeholder 2"/>
          <p:cNvSpPr>
            <a:spLocks noGrp="1"/>
          </p:cNvSpPr>
          <p:nvPr>
            <p:ph idx="1"/>
          </p:nvPr>
        </p:nvSpPr>
        <p:spPr>
          <a:xfrm>
            <a:off x="228600" y="1041648"/>
            <a:ext cx="8915400" cy="5195664"/>
          </a:xfrm>
        </p:spPr>
        <p:txBody>
          <a:bodyPr/>
          <a:lstStyle/>
          <a:p>
            <a:r>
              <a:rPr lang="en-US" sz="2000" dirty="0"/>
              <a:t>Google Neural Network Models for Edge Devices: Analyzing and Mitigating Machine Learning Inference Bottlenecks [PACT 2021]</a:t>
            </a:r>
          </a:p>
          <a:p>
            <a:endParaRPr lang="en-US" sz="1200" dirty="0"/>
          </a:p>
          <a:p>
            <a:r>
              <a:rPr lang="en-US" sz="2000" dirty="0"/>
              <a:t>Pythia: A Customizable Hardware Prefetching Framework Using Online Reinforcement Learning [MICRO 2021]</a:t>
            </a:r>
          </a:p>
          <a:p>
            <a:endParaRPr lang="en-US" sz="2000" dirty="0"/>
          </a:p>
          <a:p>
            <a:r>
              <a:rPr lang="en-US" sz="2000" dirty="0"/>
              <a:t>Refresh Triggered Computation: Improving the Energy Efficiency of Convolutional Neural Network Accelerators [TACO 2020]</a:t>
            </a:r>
            <a:br>
              <a:rPr lang="en-US" sz="2000" dirty="0"/>
            </a:br>
            <a:endParaRPr lang="en-US" sz="2000" dirty="0"/>
          </a:p>
          <a:p>
            <a:r>
              <a:rPr lang="en-US" sz="2000" dirty="0" err="1"/>
              <a:t>SynCron</a:t>
            </a:r>
            <a:r>
              <a:rPr lang="en-US" sz="2000" dirty="0"/>
              <a:t>: Efficient Synchronization Support for Near-Data-Processing Architectures [HPCA 2021]</a:t>
            </a:r>
          </a:p>
          <a:p>
            <a:endParaRPr lang="en-US" sz="2000" dirty="0"/>
          </a:p>
          <a:p>
            <a:r>
              <a:rPr lang="en-US" sz="2000" dirty="0"/>
              <a:t>SIMDRAM: An End-to-End Framework for Bit-Serial SIMD Computing in DRAM [ASPLOS 2021]</a:t>
            </a:r>
            <a:br>
              <a:rPr lang="en-US" sz="2000" dirty="0"/>
            </a:br>
            <a:endParaRPr lang="en-US" sz="2000" dirty="0"/>
          </a:p>
          <a:p>
            <a:endParaRPr lang="en-US" sz="2000" dirty="0"/>
          </a:p>
          <a:p>
            <a:endParaRPr lang="en-US" sz="1200" dirty="0"/>
          </a:p>
          <a:p>
            <a:endParaRPr lang="en-US" sz="1200" dirty="0"/>
          </a:p>
          <a:p>
            <a:endParaRPr lang="en-US" sz="1200" dirty="0"/>
          </a:p>
          <a:p>
            <a:endParaRPr lang="en-US" sz="12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36DC8901-8115-A440-8164-734973871C73}"/>
              </a:ext>
            </a:extLst>
          </p:cNvPr>
          <p:cNvSpPr/>
          <p:nvPr/>
        </p:nvSpPr>
        <p:spPr>
          <a:xfrm>
            <a:off x="539552" y="1899417"/>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533121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4109250"/>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Lato" panose="020F0502020204030203" pitchFamily="34" charset="77"/>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Lato" panose="020F0502020204030203" pitchFamily="34" charset="77"/>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Pythia</a:t>
            </a:r>
            <a:endParaRPr kumimoji="0" lang="en-US" sz="18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spTree>
    <p:extLst>
      <p:ext uri="{BB962C8B-B14F-4D97-AF65-F5344CB8AC3E}">
        <p14:creationId xmlns:p14="http://schemas.microsoft.com/office/powerpoint/2010/main" val="3319993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90616" y="5020566"/>
            <a:ext cx="8972997" cy="1386150"/>
          </a:xfrm>
          <a:prstGeom prst="roundRect">
            <a:avLst>
              <a:gd name="adj" fmla="val 4914"/>
            </a:avLst>
          </a:prstGeom>
          <a:solidFill>
            <a:srgbClr val="8638C3">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90616" y="3957457"/>
            <a:ext cx="8972997" cy="1004157"/>
          </a:xfrm>
          <a:prstGeom prst="roundRect">
            <a:avLst>
              <a:gd name="adj" fmla="val 475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6" y="2966909"/>
            <a:ext cx="8972997" cy="939547"/>
          </a:xfrm>
          <a:prstGeom prst="roundRect">
            <a:avLst>
              <a:gd name="adj" fmla="val 611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90616" y="1615793"/>
            <a:ext cx="8972997" cy="1292164"/>
          </a:xfrm>
          <a:prstGeom prst="roundRect">
            <a:avLst>
              <a:gd name="adj" fmla="val 57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90616" y="936172"/>
            <a:ext cx="8972997" cy="629017"/>
          </a:xfrm>
          <a:prstGeom prst="roundRect">
            <a:avLst>
              <a:gd name="adj" fmla="val 1011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09DE5-F276-824C-9D6F-0E1B1DEE5DF3}"/>
              </a:ext>
            </a:extLst>
          </p:cNvPr>
          <p:cNvSpPr>
            <a:spLocks noGrp="1"/>
          </p:cNvSpPr>
          <p:nvPr>
            <p:ph type="title"/>
          </p:nvPr>
        </p:nvSpPr>
        <p:spPr/>
        <p:txBody>
          <a:bodyPr>
            <a:normAutofit fontScale="90000"/>
          </a:bodyPr>
          <a:lstStyle/>
          <a:p>
            <a:r>
              <a:rPr lang="en-US" dirty="0"/>
              <a:t>Executive Summary</a:t>
            </a: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69011" y="980728"/>
            <a:ext cx="8894602" cy="5419543"/>
          </a:xfrm>
        </p:spPr>
        <p:txBody>
          <a:bodyPr>
            <a:normAutofit lnSpcReduction="10000"/>
          </a:bodyPr>
          <a:lstStyle/>
          <a:p>
            <a:r>
              <a:rPr lang="en-US" sz="2000" b="1" dirty="0">
                <a:solidFill>
                  <a:srgbClr val="0070C0"/>
                </a:solidFill>
              </a:rPr>
              <a:t>Background</a:t>
            </a:r>
            <a:r>
              <a:rPr lang="en-US" sz="2000" dirty="0"/>
              <a:t>: Prefetchers learns to predict future addresses by associating patterns with program context (called </a:t>
            </a:r>
            <a:r>
              <a:rPr lang="en-US" sz="2000" b="1" dirty="0">
                <a:solidFill>
                  <a:srgbClr val="C00000"/>
                </a:solidFill>
              </a:rPr>
              <a:t>feature</a:t>
            </a:r>
            <a:r>
              <a:rPr lang="en-US" sz="2000" dirty="0"/>
              <a:t>)</a:t>
            </a:r>
            <a:endParaRPr lang="en-US" sz="2000" b="1" dirty="0">
              <a:solidFill>
                <a:srgbClr val="E30305"/>
              </a:solidFill>
            </a:endParaRPr>
          </a:p>
          <a:p>
            <a:r>
              <a:rPr lang="en-US" sz="2000" b="1" dirty="0">
                <a:solidFill>
                  <a:srgbClr val="E30305"/>
                </a:solidFill>
              </a:rPr>
              <a:t>Problem</a:t>
            </a:r>
            <a:r>
              <a:rPr lang="en-US" sz="2000" dirty="0"/>
              <a:t>: Three key shortcomings in prior prefetchers:</a:t>
            </a:r>
          </a:p>
          <a:p>
            <a:pPr lvl="1"/>
            <a:r>
              <a:rPr lang="en-US" sz="1800" dirty="0"/>
              <a:t>Predicts mainly using a </a:t>
            </a:r>
            <a:r>
              <a:rPr lang="en-US" sz="1800" b="1" dirty="0">
                <a:solidFill>
                  <a:srgbClr val="C00000"/>
                </a:solidFill>
              </a:rPr>
              <a:t>single program feature</a:t>
            </a:r>
          </a:p>
          <a:p>
            <a:pPr lvl="1"/>
            <a:r>
              <a:rPr lang="en-US" sz="1800" dirty="0"/>
              <a:t>Lacks </a:t>
            </a:r>
            <a:r>
              <a:rPr lang="en-US" sz="1800" b="1" dirty="0">
                <a:solidFill>
                  <a:srgbClr val="C00000"/>
                </a:solidFill>
              </a:rPr>
              <a:t>inherent system awareness</a:t>
            </a:r>
          </a:p>
          <a:p>
            <a:pPr lvl="1"/>
            <a:r>
              <a:rPr lang="en-US" sz="1800" dirty="0"/>
              <a:t>Lacks </a:t>
            </a:r>
            <a:r>
              <a:rPr lang="en-US" sz="1800" b="1" dirty="0">
                <a:solidFill>
                  <a:srgbClr val="C00000"/>
                </a:solidFill>
              </a:rPr>
              <a:t>online customization</a:t>
            </a:r>
            <a:r>
              <a:rPr lang="en-US" sz="1800" dirty="0"/>
              <a:t> ability</a:t>
            </a:r>
          </a:p>
          <a:p>
            <a:r>
              <a:rPr lang="en-US" sz="2000" b="1" dirty="0">
                <a:solidFill>
                  <a:schemeClr val="accent4">
                    <a:lumMod val="75000"/>
                  </a:schemeClr>
                </a:solidFill>
              </a:rPr>
              <a:t>Goal</a:t>
            </a:r>
            <a:r>
              <a:rPr lang="en-US" sz="2000" dirty="0"/>
              <a:t>: Design a prefetching framework that:</a:t>
            </a:r>
          </a:p>
          <a:p>
            <a:pPr lvl="1"/>
            <a:r>
              <a:rPr lang="en-US" sz="1800" dirty="0"/>
              <a:t>Learns from </a:t>
            </a:r>
            <a:r>
              <a:rPr lang="en-US" sz="1800" b="1" dirty="0">
                <a:solidFill>
                  <a:srgbClr val="C00000"/>
                </a:solidFill>
              </a:rPr>
              <a:t>multiple features</a:t>
            </a:r>
            <a:r>
              <a:rPr lang="en-US" sz="1800" dirty="0"/>
              <a:t> and </a:t>
            </a:r>
            <a:r>
              <a:rPr lang="en-US" sz="1800" b="1" dirty="0">
                <a:solidFill>
                  <a:srgbClr val="C00000"/>
                </a:solidFill>
              </a:rPr>
              <a:t>inherent system-level feedback</a:t>
            </a:r>
          </a:p>
          <a:p>
            <a:pPr lvl="1"/>
            <a:r>
              <a:rPr lang="en-US" sz="1800" dirty="0"/>
              <a:t>Can be </a:t>
            </a:r>
            <a:r>
              <a:rPr lang="en-US" sz="1800" b="1" dirty="0">
                <a:solidFill>
                  <a:srgbClr val="C00000"/>
                </a:solidFill>
              </a:rPr>
              <a:t>customized online</a:t>
            </a:r>
            <a:r>
              <a:rPr lang="en-US" sz="1800" dirty="0"/>
              <a:t> to change features and/or objective</a:t>
            </a:r>
          </a:p>
          <a:p>
            <a:r>
              <a:rPr lang="en-US" sz="2000" b="1" dirty="0">
                <a:solidFill>
                  <a:schemeClr val="accent6">
                    <a:lumMod val="75000"/>
                  </a:schemeClr>
                </a:solidFill>
              </a:rPr>
              <a:t>Contribution</a:t>
            </a:r>
            <a:r>
              <a:rPr lang="en-US" sz="2000" dirty="0"/>
              <a:t>: </a:t>
            </a:r>
            <a:r>
              <a:rPr lang="en-US" sz="2000" b="1" dirty="0">
                <a:solidFill>
                  <a:srgbClr val="C00000"/>
                </a:solidFill>
              </a:rPr>
              <a:t>Pythia</a:t>
            </a:r>
            <a:r>
              <a:rPr lang="en-US" sz="2000" dirty="0"/>
              <a:t>, that formulates prefetching as reinforcement learning</a:t>
            </a:r>
          </a:p>
          <a:p>
            <a:pPr lvl="1"/>
            <a:r>
              <a:rPr lang="en-US" sz="1800" b="1" dirty="0">
                <a:solidFill>
                  <a:srgbClr val="C00000"/>
                </a:solidFill>
              </a:rPr>
              <a:t>Adaptive, autonomous</a:t>
            </a:r>
            <a:r>
              <a:rPr lang="en-US" sz="1600" dirty="0"/>
              <a:t> learning using multiple features and system-level feedback</a:t>
            </a:r>
          </a:p>
          <a:p>
            <a:pPr lvl="1"/>
            <a:r>
              <a:rPr lang="en-US" sz="1800" b="1" dirty="0">
                <a:solidFill>
                  <a:srgbClr val="C00000"/>
                </a:solidFill>
              </a:rPr>
              <a:t>Realistic, practical</a:t>
            </a:r>
            <a:r>
              <a:rPr lang="en-US" sz="1600" dirty="0"/>
              <a:t> implementation without any changes to software</a:t>
            </a:r>
          </a:p>
          <a:p>
            <a:r>
              <a:rPr lang="en-US" sz="2000" b="1" dirty="0">
                <a:solidFill>
                  <a:srgbClr val="7030A0"/>
                </a:solidFill>
              </a:rPr>
              <a:t>Key Results</a:t>
            </a:r>
            <a:r>
              <a:rPr lang="en-US" sz="2000" dirty="0"/>
              <a:t>:</a:t>
            </a:r>
          </a:p>
          <a:p>
            <a:pPr lvl="1"/>
            <a:r>
              <a:rPr lang="en-US" sz="1600" dirty="0"/>
              <a:t>Evaluated using a wide range of workloads from SPEC CPU, PARSEC, </a:t>
            </a:r>
            <a:r>
              <a:rPr lang="en-US" sz="1600" dirty="0" err="1"/>
              <a:t>Ligra</a:t>
            </a:r>
            <a:r>
              <a:rPr lang="en-US" sz="1600" dirty="0"/>
              <a:t>, </a:t>
            </a:r>
            <a:r>
              <a:rPr lang="en-US" sz="1600" dirty="0" err="1"/>
              <a:t>Cloudsuite</a:t>
            </a:r>
            <a:endParaRPr lang="en-US" sz="1600" dirty="0"/>
          </a:p>
          <a:p>
            <a:pPr lvl="1"/>
            <a:r>
              <a:rPr lang="en-US" sz="1600" dirty="0"/>
              <a:t>Outperforms prior SOTA by </a:t>
            </a:r>
            <a:r>
              <a:rPr lang="en-US" sz="1800" b="1" dirty="0">
                <a:solidFill>
                  <a:srgbClr val="C00000"/>
                </a:solidFill>
              </a:rPr>
              <a:t>3.4%, 7.7% and 16.9% </a:t>
            </a:r>
            <a:r>
              <a:rPr lang="en-US" sz="1600" dirty="0"/>
              <a:t>in 1/4/bandwidth-constrained cores</a:t>
            </a:r>
          </a:p>
          <a:p>
            <a:r>
              <a:rPr lang="en-US" sz="2000" b="1" dirty="0">
                <a:solidFill>
                  <a:srgbClr val="002060"/>
                </a:solidFill>
              </a:rPr>
              <a:t>Open sourced</a:t>
            </a:r>
            <a:r>
              <a:rPr lang="en-US" sz="2000" dirty="0"/>
              <a:t>: </a:t>
            </a:r>
            <a:r>
              <a:rPr lang="en-US" sz="2000" dirty="0">
                <a:hlinkClick r:id="rId2"/>
              </a:rPr>
              <a:t>https://github.com/CMU-SAFARI/Pythia</a:t>
            </a:r>
            <a:endParaRPr lang="en-US" sz="2000" dirty="0"/>
          </a:p>
        </p:txBody>
      </p:sp>
    </p:spTree>
    <p:extLst>
      <p:ext uri="{BB962C8B-B14F-4D97-AF65-F5344CB8AC3E}">
        <p14:creationId xmlns:p14="http://schemas.microsoft.com/office/powerpoint/2010/main" val="1914946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87464" y="1795007"/>
            <a:ext cx="8976149" cy="3267986"/>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A prefetching </a:t>
            </a:r>
            <a:r>
              <a:rPr kumimoji="0" lang="en-US" sz="36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framework</a:t>
            </a:r>
            <a:r>
              <a:rPr kumimoji="0" lang="en-US" sz="36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that: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Can learn to prefetch using </a:t>
            </a: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multiple features</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and </a:t>
            </a: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inherent system-level feedback</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information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Can be </a:t>
            </a:r>
            <a:r>
              <a:rPr kumimoji="0" lang="en-US" sz="28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easily customized in silicon</a:t>
            </a:r>
            <a:r>
              <a:rPr kumimoji="0" lang="en-US" sz="2800" b="0"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to change feature type and/or prefetcher’s objective</a:t>
            </a:r>
          </a:p>
        </p:txBody>
      </p:sp>
    </p:spTree>
    <p:extLst>
      <p:ext uri="{BB962C8B-B14F-4D97-AF65-F5344CB8AC3E}">
        <p14:creationId xmlns:p14="http://schemas.microsoft.com/office/powerpoint/2010/main" val="3091178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sz="38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p:txBody>
          <a:bodyPr/>
          <a:lstStyle/>
          <a:p>
            <a:r>
              <a:rPr lang="en-US" dirty="0"/>
              <a:t>Algorithmic approach to learn to take an </a:t>
            </a:r>
            <a:r>
              <a:rPr lang="en-US" b="1" dirty="0">
                <a:solidFill>
                  <a:srgbClr val="C00000"/>
                </a:solidFill>
              </a:rPr>
              <a:t>action</a:t>
            </a:r>
            <a:r>
              <a:rPr lang="en-US" dirty="0"/>
              <a:t> in a given </a:t>
            </a:r>
            <a:r>
              <a:rPr lang="en-US" b="1" dirty="0">
                <a:solidFill>
                  <a:srgbClr val="C00000"/>
                </a:solidFill>
              </a:rPr>
              <a:t>situation</a:t>
            </a:r>
            <a:r>
              <a:rPr lang="en-US" dirty="0"/>
              <a:t> to maximize a numerical </a:t>
            </a:r>
            <a:r>
              <a:rPr lang="en-US" b="1" dirty="0">
                <a:solidFill>
                  <a:srgbClr val="C00000"/>
                </a:solidFill>
              </a:rPr>
              <a:t>reward</a:t>
            </a: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b="1" dirty="0">
              <a:solidFill>
                <a:srgbClr val="C00000"/>
              </a:solidFill>
            </a:endParaRPr>
          </a:p>
          <a:p>
            <a:endParaRPr lang="en-US" sz="1600" dirty="0"/>
          </a:p>
          <a:p>
            <a:r>
              <a:rPr lang="en-US" dirty="0"/>
              <a:t>Agent stores </a:t>
            </a:r>
            <a:r>
              <a:rPr lang="en-US" b="1" dirty="0">
                <a:solidFill>
                  <a:srgbClr val="C00000"/>
                </a:solidFill>
              </a:rPr>
              <a:t>Q-values</a:t>
            </a:r>
            <a:r>
              <a:rPr lang="en-US" dirty="0"/>
              <a:t> for </a:t>
            </a:r>
            <a:r>
              <a:rPr lang="en-US" i="1" dirty="0">
                <a:solidFill>
                  <a:srgbClr val="C00000"/>
                </a:solidFill>
              </a:rPr>
              <a:t>every</a:t>
            </a:r>
            <a:r>
              <a:rPr lang="en-US" dirty="0"/>
              <a:t> state-action pairs</a:t>
            </a:r>
          </a:p>
          <a:p>
            <a:pPr lvl="1"/>
            <a:r>
              <a:rPr lang="en-US" dirty="0"/>
              <a:t>Given a state, selects action that provides </a:t>
            </a:r>
            <a:r>
              <a:rPr lang="en-US" b="1" dirty="0">
                <a:solidFill>
                  <a:srgbClr val="C00000"/>
                </a:solidFill>
              </a:rPr>
              <a:t>highest</a:t>
            </a:r>
            <a:r>
              <a:rPr lang="en-US" dirty="0"/>
              <a:t> Q-value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34" y="2162423"/>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2162423"/>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3408113"/>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3408114"/>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934031"/>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2108258"/>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3422118"/>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3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dirty="0"/>
              <a:t>Formulating Prefetching as RL</a:t>
            </a:r>
          </a:p>
        </p:txBody>
      </p:sp>
      <p:pic>
        <p:nvPicPr>
          <p:cNvPr id="7" name="Content Placeholder 6">
            <a:extLst>
              <a:ext uri="{FF2B5EF4-FFF2-40B4-BE49-F238E27FC236}">
                <a16:creationId xmlns:a16="http://schemas.microsoft.com/office/drawing/2014/main" id="{D621D27C-6A02-F347-8494-127556EA2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6107" y="1004336"/>
            <a:ext cx="5391785" cy="2288674"/>
          </a:xfrm>
        </p:spPr>
      </p:pic>
      <p:pic>
        <p:nvPicPr>
          <p:cNvPr id="9" name="Picture 8">
            <a:extLst>
              <a:ext uri="{FF2B5EF4-FFF2-40B4-BE49-F238E27FC236}">
                <a16:creationId xmlns:a16="http://schemas.microsoft.com/office/drawing/2014/main" id="{08FD2C54-DB36-6245-9D84-8805931F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177" y="3701697"/>
            <a:ext cx="6905646" cy="2707883"/>
          </a:xfrm>
          <a:prstGeom prst="rect">
            <a:avLst/>
          </a:prstGeom>
        </p:spPr>
      </p:pic>
      <p:sp>
        <p:nvSpPr>
          <p:cNvPr id="10" name="Rectangle 9">
            <a:extLst>
              <a:ext uri="{FF2B5EF4-FFF2-40B4-BE49-F238E27FC236}">
                <a16:creationId xmlns:a16="http://schemas.microsoft.com/office/drawing/2014/main" id="{BF167353-6E22-B849-A3CE-4DAA684787AB}"/>
              </a:ext>
            </a:extLst>
          </p:cNvPr>
          <p:cNvSpPr/>
          <p:nvPr/>
        </p:nvSpPr>
        <p:spPr>
          <a:xfrm>
            <a:off x="3852404" y="1004336"/>
            <a:ext cx="1502797"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70BBACB-9B0A-E94F-9AFF-672B37109C36}"/>
              </a:ext>
            </a:extLst>
          </p:cNvPr>
          <p:cNvSpPr/>
          <p:nvPr/>
        </p:nvSpPr>
        <p:spPr>
          <a:xfrm>
            <a:off x="3465440" y="2667329"/>
            <a:ext cx="2276726"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FA8E092-D95D-AA42-83E3-6B402095208D}"/>
              </a:ext>
            </a:extLst>
          </p:cNvPr>
          <p:cNvSpPr/>
          <p:nvPr/>
        </p:nvSpPr>
        <p:spPr>
          <a:xfrm>
            <a:off x="3742410" y="3670095"/>
            <a:ext cx="1571269" cy="69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7B7EFEA-C3BB-4445-8891-5B3E2A5E45DD}"/>
              </a:ext>
            </a:extLst>
          </p:cNvPr>
          <p:cNvSpPr/>
          <p:nvPr/>
        </p:nvSpPr>
        <p:spPr>
          <a:xfrm>
            <a:off x="3351250" y="5504311"/>
            <a:ext cx="2434870" cy="90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07B293-3AA4-514B-9205-E17A1FF6CE86}"/>
              </a:ext>
            </a:extLst>
          </p:cNvPr>
          <p:cNvSpPr/>
          <p:nvPr/>
        </p:nvSpPr>
        <p:spPr>
          <a:xfrm>
            <a:off x="1876107"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0F6041-70A8-8B48-B707-103A49B165B2}"/>
              </a:ext>
            </a:extLst>
          </p:cNvPr>
          <p:cNvSpPr/>
          <p:nvPr/>
        </p:nvSpPr>
        <p:spPr>
          <a:xfrm>
            <a:off x="1516751" y="2004851"/>
            <a:ext cx="1929911" cy="11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403463-B2FC-7B43-8971-9C41BD9A4AC5}"/>
              </a:ext>
            </a:extLst>
          </p:cNvPr>
          <p:cNvSpPr/>
          <p:nvPr/>
        </p:nvSpPr>
        <p:spPr>
          <a:xfrm>
            <a:off x="5361174"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B802A5-C049-5241-89D4-10C515AA1A24}"/>
              </a:ext>
            </a:extLst>
          </p:cNvPr>
          <p:cNvSpPr/>
          <p:nvPr/>
        </p:nvSpPr>
        <p:spPr>
          <a:xfrm>
            <a:off x="5754317" y="2018244"/>
            <a:ext cx="1532354" cy="1035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D01B655-E837-864F-8F97-7BAC0B2BDE0B}"/>
              </a:ext>
            </a:extLst>
          </p:cNvPr>
          <p:cNvSpPr/>
          <p:nvPr/>
        </p:nvSpPr>
        <p:spPr>
          <a:xfrm>
            <a:off x="3635534" y="2014852"/>
            <a:ext cx="1929911"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4999C2-C787-1345-A7EB-032921114C93}"/>
              </a:ext>
            </a:extLst>
          </p:cNvPr>
          <p:cNvSpPr/>
          <p:nvPr/>
        </p:nvSpPr>
        <p:spPr>
          <a:xfrm flipV="1">
            <a:off x="4462899" y="2444440"/>
            <a:ext cx="211572" cy="20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1B66F59-2BC1-9D4E-A978-5805F82B3B84}"/>
              </a:ext>
            </a:extLst>
          </p:cNvPr>
          <p:cNvSpPr/>
          <p:nvPr/>
        </p:nvSpPr>
        <p:spPr>
          <a:xfrm flipV="1">
            <a:off x="4490267" y="1645389"/>
            <a:ext cx="211572" cy="334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7BC7899-9C44-F645-BD75-9F5C02E38CF9}"/>
              </a:ext>
            </a:extLst>
          </p:cNvPr>
          <p:cNvSpPr/>
          <p:nvPr/>
        </p:nvSpPr>
        <p:spPr>
          <a:xfrm>
            <a:off x="1800347" y="3567160"/>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0A33112-6F21-8E48-8C1F-50C79A1E9745}"/>
              </a:ext>
            </a:extLst>
          </p:cNvPr>
          <p:cNvSpPr/>
          <p:nvPr/>
        </p:nvSpPr>
        <p:spPr>
          <a:xfrm>
            <a:off x="1201143" y="4574301"/>
            <a:ext cx="2150107"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8DE44E6-5721-E144-B3A7-B97F2708D3B9}"/>
              </a:ext>
            </a:extLst>
          </p:cNvPr>
          <p:cNvSpPr/>
          <p:nvPr/>
        </p:nvSpPr>
        <p:spPr>
          <a:xfrm>
            <a:off x="5325831" y="3609752"/>
            <a:ext cx="2617026"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E426AF4-FF54-224F-9EF8-CBF772E904EE}"/>
              </a:ext>
            </a:extLst>
          </p:cNvPr>
          <p:cNvSpPr/>
          <p:nvPr/>
        </p:nvSpPr>
        <p:spPr>
          <a:xfrm>
            <a:off x="5792752" y="5036102"/>
            <a:ext cx="2143475"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AE916B8-EDC0-B04C-A79A-A6EA5938CC6B}"/>
              </a:ext>
            </a:extLst>
          </p:cNvPr>
          <p:cNvSpPr/>
          <p:nvPr/>
        </p:nvSpPr>
        <p:spPr>
          <a:xfrm>
            <a:off x="4118776" y="4847604"/>
            <a:ext cx="828047"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51705C-DF0B-784F-B880-19E4B735823F}"/>
              </a:ext>
            </a:extLst>
          </p:cNvPr>
          <p:cNvSpPr/>
          <p:nvPr/>
        </p:nvSpPr>
        <p:spPr>
          <a:xfrm>
            <a:off x="4339186" y="4376751"/>
            <a:ext cx="302162" cy="437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4D32609-641B-0B4A-8DBE-CF095DACCA47}"/>
              </a:ext>
            </a:extLst>
          </p:cNvPr>
          <p:cNvSpPr/>
          <p:nvPr/>
        </p:nvSpPr>
        <p:spPr>
          <a:xfrm>
            <a:off x="4339186" y="5181614"/>
            <a:ext cx="302162" cy="2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42900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18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lstStyle/>
          <a:p>
            <a:r>
              <a:rPr lang="en-US" sz="2600" b="1" dirty="0">
                <a:solidFill>
                  <a:srgbClr val="C00000"/>
                </a:solidFill>
              </a:rPr>
              <a:t>Q-Value Store</a:t>
            </a:r>
            <a:r>
              <a:rPr lang="en-US" sz="2600" dirty="0"/>
              <a:t>: Records Q-values for </a:t>
            </a:r>
            <a:r>
              <a:rPr lang="en-US" sz="2600" i="1" dirty="0">
                <a:solidFill>
                  <a:srgbClr val="C00000"/>
                </a:solidFill>
              </a:rPr>
              <a:t>all</a:t>
            </a:r>
            <a:r>
              <a:rPr lang="en-US" sz="2600" dirty="0"/>
              <a:t> state-action pairs</a:t>
            </a:r>
          </a:p>
          <a:p>
            <a:r>
              <a:rPr lang="en-US" sz="2600" b="1" dirty="0">
                <a:solidFill>
                  <a:srgbClr val="C00000"/>
                </a:solidFill>
              </a:rPr>
              <a:t>Evaluation Queue</a:t>
            </a:r>
            <a:r>
              <a:rPr lang="en-US" sz="2600" dirty="0"/>
              <a:t>: A FIFO queue of recently-taken actions</a:t>
            </a:r>
          </a:p>
          <a:p>
            <a:endParaRPr lang="en-US" dirty="0"/>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mn-ea"/>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mn-ea"/>
                  <a:cs typeface="+mn-cs"/>
                </a:rPr>
                <a:t>Max</a:t>
              </a:r>
            </a:p>
          </p:txBody>
        </p:sp>
      </p:grpSp>
    </p:spTree>
    <p:extLst>
      <p:ext uri="{BB962C8B-B14F-4D97-AF65-F5344CB8AC3E}">
        <p14:creationId xmlns:p14="http://schemas.microsoft.com/office/powerpoint/2010/main" val="263647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childTnLst>
                                </p:cTn>
                              </p:par>
                              <p:par>
                                <p:cTn id="59" presetID="10" presetClass="entr" presetSubtype="0" fill="hold" nodeType="withEffect">
                                  <p:stCondLst>
                                    <p:cond delay="20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300"/>
                                        <p:tgtEl>
                                          <p:spTgt spid="2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9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8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9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0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2" grpId="0" animBg="1"/>
      <p:bldP spid="173" grpId="0"/>
      <p:bldP spid="175" grpId="0"/>
      <p:bldP spid="176" grpId="0" animBg="1"/>
      <p:bldP spid="177" grpId="0"/>
      <p:bldP spid="179" grpId="0" animBg="1"/>
      <p:bldP spid="180" grpId="0" animBg="1"/>
      <p:bldP spid="184" grpId="0" animBg="1"/>
      <p:bldP spid="185" grpId="0"/>
      <p:bldP spid="187" grpId="0" animBg="1"/>
      <p:bldP spid="188" grpId="0" animBg="1"/>
      <p:bldP spid="190" grpId="0"/>
      <p:bldP spid="191" grpId="0"/>
      <p:bldP spid="192" grpId="0"/>
      <p:bldP spid="193" grpId="0" animBg="1"/>
      <p:bldP spid="195" grpId="0"/>
      <p:bldP spid="196" grpId="0"/>
      <p:bldP spid="197" grpId="0" animBg="1"/>
      <p:bldP spid="198" grpId="0" animBg="1"/>
      <p:bldP spid="202" grpId="0" animBg="1"/>
      <p:bldP spid="20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Simulation Methodology</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583898"/>
          </a:xfrm>
        </p:spPr>
        <p:txBody>
          <a:bodyPr>
            <a:normAutofit/>
          </a:bodyPr>
          <a:lstStyle/>
          <a:p>
            <a:r>
              <a:rPr lang="en-US" b="1" dirty="0" err="1">
                <a:solidFill>
                  <a:srgbClr val="C00000"/>
                </a:solidFill>
              </a:rPr>
              <a:t>Champsim</a:t>
            </a:r>
            <a:r>
              <a:rPr lang="en-US" dirty="0"/>
              <a:t> trace-driven simulator</a:t>
            </a:r>
          </a:p>
          <a:p>
            <a:endParaRPr lang="en-US" sz="1000" dirty="0"/>
          </a:p>
          <a:p>
            <a:r>
              <a:rPr lang="en-US" b="1" dirty="0">
                <a:solidFill>
                  <a:srgbClr val="C00000"/>
                </a:solidFill>
              </a:rPr>
              <a:t>150</a:t>
            </a:r>
            <a:r>
              <a:rPr lang="en-US" dirty="0"/>
              <a:t> single-core memory-intensive workload traces</a:t>
            </a:r>
          </a:p>
          <a:p>
            <a:pPr lvl="1"/>
            <a:r>
              <a:rPr lang="en-US" dirty="0"/>
              <a:t>SPEC CPU2006 and CPU2017</a:t>
            </a:r>
          </a:p>
          <a:p>
            <a:pPr lvl="1"/>
            <a:r>
              <a:rPr lang="en-US" dirty="0"/>
              <a:t>PARSEC 2.1</a:t>
            </a:r>
          </a:p>
          <a:p>
            <a:pPr lvl="1"/>
            <a:r>
              <a:rPr lang="en-US" dirty="0" err="1"/>
              <a:t>Ligra</a:t>
            </a:r>
            <a:endParaRPr lang="en-US" dirty="0"/>
          </a:p>
          <a:p>
            <a:pPr lvl="1"/>
            <a:r>
              <a:rPr lang="en-US" dirty="0" err="1"/>
              <a:t>Cloudsuite</a:t>
            </a:r>
            <a:endParaRPr lang="en-US" dirty="0"/>
          </a:p>
          <a:p>
            <a:pPr lvl="1"/>
            <a:endParaRPr lang="en-US" sz="1000" dirty="0"/>
          </a:p>
          <a:p>
            <a:r>
              <a:rPr lang="en-US" b="1" dirty="0">
                <a:solidFill>
                  <a:srgbClr val="C00000"/>
                </a:solidFill>
              </a:rPr>
              <a:t>Five</a:t>
            </a:r>
            <a:r>
              <a:rPr lang="en-US" dirty="0"/>
              <a:t> state-of-the-art prefetchers</a:t>
            </a:r>
          </a:p>
          <a:p>
            <a:pPr lvl="1"/>
            <a:r>
              <a:rPr lang="en-US" dirty="0"/>
              <a:t>SPP </a:t>
            </a:r>
            <a:r>
              <a:rPr lang="en-US" sz="1800" b="1" dirty="0">
                <a:solidFill>
                  <a:schemeClr val="bg2">
                    <a:lumMod val="75000"/>
                  </a:schemeClr>
                </a:solidFill>
              </a:rPr>
              <a:t>[Kim+, MICRO’16]</a:t>
            </a:r>
            <a:endParaRPr lang="en-US" b="1" dirty="0">
              <a:solidFill>
                <a:schemeClr val="bg2">
                  <a:lumMod val="75000"/>
                </a:schemeClr>
              </a:solidFill>
            </a:endParaRPr>
          </a:p>
          <a:p>
            <a:pPr lvl="1"/>
            <a:r>
              <a:rPr lang="en-US" dirty="0"/>
              <a:t>Bingo </a:t>
            </a:r>
            <a:r>
              <a:rPr lang="en-US" sz="1800" b="1" dirty="0">
                <a:solidFill>
                  <a:schemeClr val="bg2">
                    <a:lumMod val="75000"/>
                  </a:schemeClr>
                </a:solidFill>
              </a:rPr>
              <a:t>[</a:t>
            </a:r>
            <a:r>
              <a:rPr lang="en-US" sz="1800" b="1" dirty="0" err="1">
                <a:solidFill>
                  <a:schemeClr val="bg2">
                    <a:lumMod val="75000"/>
                  </a:schemeClr>
                </a:solidFill>
              </a:rPr>
              <a:t>Bakhshalipour</a:t>
            </a:r>
            <a:r>
              <a:rPr lang="en-US" sz="1800" b="1" dirty="0">
                <a:solidFill>
                  <a:schemeClr val="bg2">
                    <a:lumMod val="75000"/>
                  </a:schemeClr>
                </a:solidFill>
              </a:rPr>
              <a:t>+, HPCA’19]</a:t>
            </a:r>
          </a:p>
          <a:p>
            <a:pPr lvl="1"/>
            <a:r>
              <a:rPr lang="en-US" dirty="0"/>
              <a:t>MLOP </a:t>
            </a:r>
            <a:r>
              <a:rPr lang="en-US" sz="1800" b="1" dirty="0">
                <a:solidFill>
                  <a:schemeClr val="bg2">
                    <a:lumMod val="75000"/>
                  </a:schemeClr>
                </a:solidFill>
              </a:rPr>
              <a:t>[</a:t>
            </a:r>
            <a:r>
              <a:rPr lang="en-US" sz="1800" b="1" dirty="0" err="1">
                <a:solidFill>
                  <a:schemeClr val="bg2">
                    <a:lumMod val="75000"/>
                  </a:schemeClr>
                </a:solidFill>
              </a:rPr>
              <a:t>Shakerinava</a:t>
            </a:r>
            <a:r>
              <a:rPr lang="en-US" sz="1800" b="1" dirty="0">
                <a:solidFill>
                  <a:schemeClr val="bg2">
                    <a:lumMod val="75000"/>
                  </a:schemeClr>
                </a:solidFill>
              </a:rPr>
              <a:t>+, Prefetching Championship-3]</a:t>
            </a:r>
          </a:p>
          <a:p>
            <a:pPr lvl="1"/>
            <a:r>
              <a:rPr lang="en-US" dirty="0" err="1"/>
              <a:t>SPP+DSPatch</a:t>
            </a:r>
            <a:r>
              <a:rPr lang="en-US" dirty="0"/>
              <a:t> </a:t>
            </a:r>
            <a:r>
              <a:rPr lang="en-US" sz="1800" b="1" dirty="0">
                <a:solidFill>
                  <a:schemeClr val="bg2">
                    <a:lumMod val="75000"/>
                  </a:schemeClr>
                </a:solidFill>
              </a:rPr>
              <a:t>[</a:t>
            </a:r>
            <a:r>
              <a:rPr lang="en-US" sz="1800" b="1" dirty="0" err="1">
                <a:solidFill>
                  <a:schemeClr val="bg2">
                    <a:lumMod val="75000"/>
                  </a:schemeClr>
                </a:solidFill>
              </a:rPr>
              <a:t>Bera</a:t>
            </a:r>
            <a:r>
              <a:rPr lang="en-US" sz="1800" b="1" dirty="0">
                <a:solidFill>
                  <a:schemeClr val="bg2">
                    <a:lumMod val="75000"/>
                  </a:schemeClr>
                </a:solidFill>
              </a:rPr>
              <a:t>+, MICRO’19]</a:t>
            </a:r>
          </a:p>
          <a:p>
            <a:pPr lvl="1"/>
            <a:r>
              <a:rPr lang="en-US" dirty="0"/>
              <a:t>SPP+PPF </a:t>
            </a:r>
            <a:r>
              <a:rPr lang="en-US" sz="1800" b="1" dirty="0">
                <a:solidFill>
                  <a:schemeClr val="bg2">
                    <a:lumMod val="75000"/>
                  </a:schemeClr>
                </a:solidFill>
              </a:rPr>
              <a:t>[Bhatia+, ISCA’20]</a:t>
            </a:r>
          </a:p>
        </p:txBody>
      </p:sp>
    </p:spTree>
    <p:extLst>
      <p:ext uri="{BB962C8B-B14F-4D97-AF65-F5344CB8AC3E}">
        <p14:creationId xmlns:p14="http://schemas.microsoft.com/office/powerpoint/2010/main" val="2286585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9980477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23BA1A-8DE0-E443-937C-23921E125D62}"/>
              </a:ext>
            </a:extLst>
          </p:cNvPr>
          <p:cNvSpPr/>
          <p:nvPr/>
        </p:nvSpPr>
        <p:spPr>
          <a:xfrm>
            <a:off x="2488758" y="1335819"/>
            <a:ext cx="803082"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FB91C7B-AAB8-144F-A5DB-95B98E62B86D}"/>
              </a:ext>
            </a:extLst>
          </p:cNvPr>
          <p:cNvSpPr/>
          <p:nvPr/>
        </p:nvSpPr>
        <p:spPr>
          <a:xfrm>
            <a:off x="3889513" y="1335818"/>
            <a:ext cx="1286786"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A76D5A8-8DF4-B747-8690-1E5B859EE1A8}"/>
              </a:ext>
            </a:extLst>
          </p:cNvPr>
          <p:cNvSpPr/>
          <p:nvPr/>
        </p:nvSpPr>
        <p:spPr>
          <a:xfrm>
            <a:off x="5687833" y="1335818"/>
            <a:ext cx="2147292"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sp>
        <p:nvSpPr>
          <p:cNvPr id="29" name="TextBox 28">
            <a:extLst>
              <a:ext uri="{FF2B5EF4-FFF2-40B4-BE49-F238E27FC236}">
                <a16:creationId xmlns:a16="http://schemas.microsoft.com/office/drawing/2014/main" id="{A7463DCC-63A9-724B-9E8F-FA6CF5DBC236}"/>
              </a:ext>
            </a:extLst>
          </p:cNvPr>
          <p:cNvSpPr txBox="1"/>
          <p:nvPr/>
        </p:nvSpPr>
        <p:spPr>
          <a:xfrm>
            <a:off x="2337102" y="4534787"/>
            <a:ext cx="1106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1 channel</a:t>
            </a:r>
          </a:p>
        </p:txBody>
      </p:sp>
      <p:sp>
        <p:nvSpPr>
          <p:cNvPr id="30" name="TextBox 29">
            <a:extLst>
              <a:ext uri="{FF2B5EF4-FFF2-40B4-BE49-F238E27FC236}">
                <a16:creationId xmlns:a16="http://schemas.microsoft.com/office/drawing/2014/main" id="{B303729E-E7F9-454E-8EED-4851CEEDB610}"/>
              </a:ext>
            </a:extLst>
          </p:cNvPr>
          <p:cNvSpPr txBox="1"/>
          <p:nvPr/>
        </p:nvSpPr>
        <p:spPr>
          <a:xfrm>
            <a:off x="3934825" y="4534787"/>
            <a:ext cx="1196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2 channels</a:t>
            </a:r>
          </a:p>
        </p:txBody>
      </p:sp>
      <p:sp>
        <p:nvSpPr>
          <p:cNvPr id="31" name="TextBox 30">
            <a:extLst>
              <a:ext uri="{FF2B5EF4-FFF2-40B4-BE49-F238E27FC236}">
                <a16:creationId xmlns:a16="http://schemas.microsoft.com/office/drawing/2014/main" id="{F28F5564-4AB6-4848-8618-F3F72AE6F505}"/>
              </a:ext>
            </a:extLst>
          </p:cNvPr>
          <p:cNvSpPr txBox="1"/>
          <p:nvPr/>
        </p:nvSpPr>
        <p:spPr>
          <a:xfrm>
            <a:off x="6271899" y="4534787"/>
            <a:ext cx="1196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4 channels</a:t>
            </a: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Tree>
    <p:extLst>
      <p:ext uri="{BB962C8B-B14F-4D97-AF65-F5344CB8AC3E}">
        <p14:creationId xmlns:p14="http://schemas.microsoft.com/office/powerpoint/2010/main" val="669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5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2" dur="500"/>
                                        <p:tgtEl>
                                          <p:spTgt spid="21">
                                            <p:graphicEl>
                                              <a:chart seriesIdx="0" categoryIdx="-4" bldStep="series"/>
                                            </p:graphic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par>
                                <p:cTn id="15" presetID="22" presetClass="entr" presetSubtype="8" fill="hold" grpId="0" nodeType="withEffect">
                                  <p:stCondLst>
                                    <p:cond delay="50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7" dur="500"/>
                                        <p:tgtEl>
                                          <p:spTgt spid="21">
                                            <p:graphicEl>
                                              <a:chart seriesIdx="1" categoryIdx="-4" bldStep="series"/>
                                            </p:graphicEl>
                                          </p:spTgt>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grpId="0" nodeType="withEffect">
                                  <p:stCondLst>
                                    <p:cond delay="1000"/>
                                  </p:stCondLst>
                                  <p:childTnLst>
                                    <p:set>
                                      <p:cBhvr>
                                        <p:cTn id="21"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wipe(left)">
                                      <p:cBhvr>
                                        <p:cTn id="22" dur="500"/>
                                        <p:tgtEl>
                                          <p:spTgt spid="21">
                                            <p:graphicEl>
                                              <a:chart seriesIdx="2" categoryIdx="-4" bldStep="series"/>
                                            </p:graphicEl>
                                          </p:spTgt>
                                        </p:tgtEl>
                                      </p:cBhvr>
                                    </p:animEffect>
                                  </p:childTnLst>
                                </p:cTn>
                              </p:par>
                              <p:par>
                                <p:cTn id="23" presetID="1" presetClass="entr" presetSubtype="0" fill="hold" grpId="0" nodeType="withEffect">
                                  <p:stCondLst>
                                    <p:cond delay="150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wipe(left)">
                                      <p:cBhvr>
                                        <p:cTn id="43" dur="500"/>
                                        <p:tgtEl>
                                          <p:spTgt spid="21">
                                            <p:graphicEl>
                                              <a:chart seriesIdx="3" categoryIdx="-4" bldStep="series"/>
                                            </p:graphicEl>
                                          </p:spTgt>
                                        </p:tgtEl>
                                      </p:cBhvr>
                                    </p:animEffect>
                                  </p:childTnLst>
                                </p:cTn>
                              </p:par>
                              <p:par>
                                <p:cTn id="44" presetID="1" presetClass="entr" presetSubtype="0" fill="hold" grpId="0" nodeType="withEffect">
                                  <p:stCondLst>
                                    <p:cond delay="50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Graphic spid="21" grpId="0" uiExpand="1">
        <p:bldSub>
          <a:bldChart bld="series"/>
        </p:bldSub>
      </p:bldGraphic>
      <p:bldP spid="22" grpId="0"/>
      <p:bldP spid="23" grpId="0"/>
      <p:bldP spid="24" grpId="0"/>
      <p:bldP spid="25" grpId="0"/>
      <p:bldP spid="29" grpId="0"/>
      <p:bldP spid="30" grpId="0"/>
      <p:bldP spid="31" grpId="0"/>
      <p:bldP spid="35"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23BA1A-8DE0-E443-937C-23921E125D62}"/>
              </a:ext>
            </a:extLst>
          </p:cNvPr>
          <p:cNvSpPr/>
          <p:nvPr/>
        </p:nvSpPr>
        <p:spPr>
          <a:xfrm>
            <a:off x="2488758" y="1335819"/>
            <a:ext cx="803082"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FB91C7B-AAB8-144F-A5DB-95B98E62B86D}"/>
              </a:ext>
            </a:extLst>
          </p:cNvPr>
          <p:cNvSpPr/>
          <p:nvPr/>
        </p:nvSpPr>
        <p:spPr>
          <a:xfrm>
            <a:off x="3889513" y="1335818"/>
            <a:ext cx="1286786"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A76D5A8-8DF4-B747-8690-1E5B859EE1A8}"/>
              </a:ext>
            </a:extLst>
          </p:cNvPr>
          <p:cNvSpPr/>
          <p:nvPr/>
        </p:nvSpPr>
        <p:spPr>
          <a:xfrm>
            <a:off x="5687833" y="1335818"/>
            <a:ext cx="2147292" cy="3198969"/>
          </a:xfrm>
          <a:prstGeom prst="rect">
            <a:avLst/>
          </a:prstGeom>
          <a:solidFill>
            <a:srgbClr val="E7E6E6">
              <a:alpha val="50196"/>
            </a:srgbClr>
          </a:solidFill>
          <a:ln w="1905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sp>
        <p:nvSpPr>
          <p:cNvPr id="29" name="TextBox 28">
            <a:extLst>
              <a:ext uri="{FF2B5EF4-FFF2-40B4-BE49-F238E27FC236}">
                <a16:creationId xmlns:a16="http://schemas.microsoft.com/office/drawing/2014/main" id="{A7463DCC-63A9-724B-9E8F-FA6CF5DBC236}"/>
              </a:ext>
            </a:extLst>
          </p:cNvPr>
          <p:cNvSpPr txBox="1"/>
          <p:nvPr/>
        </p:nvSpPr>
        <p:spPr>
          <a:xfrm>
            <a:off x="2337102" y="4534787"/>
            <a:ext cx="1106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1 channel</a:t>
            </a:r>
          </a:p>
        </p:txBody>
      </p:sp>
      <p:sp>
        <p:nvSpPr>
          <p:cNvPr id="30" name="TextBox 29">
            <a:extLst>
              <a:ext uri="{FF2B5EF4-FFF2-40B4-BE49-F238E27FC236}">
                <a16:creationId xmlns:a16="http://schemas.microsoft.com/office/drawing/2014/main" id="{B303729E-E7F9-454E-8EED-4851CEEDB610}"/>
              </a:ext>
            </a:extLst>
          </p:cNvPr>
          <p:cNvSpPr txBox="1"/>
          <p:nvPr/>
        </p:nvSpPr>
        <p:spPr>
          <a:xfrm>
            <a:off x="3934825" y="4534787"/>
            <a:ext cx="1196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2 channels</a:t>
            </a:r>
          </a:p>
        </p:txBody>
      </p:sp>
      <p:sp>
        <p:nvSpPr>
          <p:cNvPr id="31" name="TextBox 30">
            <a:extLst>
              <a:ext uri="{FF2B5EF4-FFF2-40B4-BE49-F238E27FC236}">
                <a16:creationId xmlns:a16="http://schemas.microsoft.com/office/drawing/2014/main" id="{F28F5564-4AB6-4848-8618-F3F72AE6F505}"/>
              </a:ext>
            </a:extLst>
          </p:cNvPr>
          <p:cNvSpPr txBox="1"/>
          <p:nvPr/>
        </p:nvSpPr>
        <p:spPr>
          <a:xfrm>
            <a:off x="6271899" y="4534787"/>
            <a:ext cx="11961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50000"/>
                    <a:lumOff val="50000"/>
                  </a:prstClr>
                </a:solidFill>
                <a:effectLst/>
                <a:uLnTx/>
                <a:uFillTx/>
                <a:latin typeface="Lato" panose="020F0502020204030203" pitchFamily="34" charset="77"/>
                <a:ea typeface="+mn-ea"/>
                <a:cs typeface="+mn-cs"/>
              </a:rPr>
              <a:t>4 channels</a:t>
            </a: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
        <p:nvSpPr>
          <p:cNvPr id="19" name="Rectangle 18">
            <a:extLst>
              <a:ext uri="{FF2B5EF4-FFF2-40B4-BE49-F238E27FC236}">
                <a16:creationId xmlns:a16="http://schemas.microsoft.com/office/drawing/2014/main" id="{C0BCE1B1-C2F3-DB41-8681-D95C0DB74F93}"/>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12F53D7-2696-414B-BE50-9B8B559FB72F}"/>
              </a:ext>
            </a:extLst>
          </p:cNvPr>
          <p:cNvSpPr/>
          <p:nvPr/>
        </p:nvSpPr>
        <p:spPr>
          <a:xfrm>
            <a:off x="80387" y="2545728"/>
            <a:ext cx="8983226" cy="1948070"/>
          </a:xfrm>
          <a:prstGeom prst="rect">
            <a:avLst/>
          </a:prstGeom>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Pythia consistently provides higher performance in all system configurations from single core to twelve cores</a:t>
            </a:r>
          </a:p>
        </p:txBody>
      </p:sp>
    </p:spTree>
    <p:extLst>
      <p:ext uri="{BB962C8B-B14F-4D97-AF65-F5344CB8AC3E}">
        <p14:creationId xmlns:p14="http://schemas.microsoft.com/office/powerpoint/2010/main" val="1361110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5BB35-9FEF-244E-92B7-E108363EA1D8}"/>
              </a:ext>
            </a:extLst>
          </p:cNvPr>
          <p:cNvSpPr>
            <a:spLocks noGrp="1"/>
          </p:cNvSpPr>
          <p:nvPr>
            <p:ph type="title"/>
          </p:nvPr>
        </p:nvSpPr>
        <p:spPr/>
        <p:txBody>
          <a:bodyPr/>
          <a:lstStyle/>
          <a:p>
            <a:r>
              <a:rPr lang="en-US" dirty="0"/>
              <a:t>Pythia is Completely Open Source</a:t>
            </a:r>
          </a:p>
        </p:txBody>
      </p:sp>
      <p:sp>
        <p:nvSpPr>
          <p:cNvPr id="9" name="Content Placeholder 8">
            <a:extLst>
              <a:ext uri="{FF2B5EF4-FFF2-40B4-BE49-F238E27FC236}">
                <a16:creationId xmlns:a16="http://schemas.microsoft.com/office/drawing/2014/main" id="{F53749AB-BE31-7046-A890-54FC3D0BA9C8}"/>
              </a:ext>
            </a:extLst>
          </p:cNvPr>
          <p:cNvSpPr>
            <a:spLocks noGrp="1"/>
          </p:cNvSpPr>
          <p:nvPr>
            <p:ph idx="1"/>
          </p:nvPr>
        </p:nvSpPr>
        <p:spPr/>
        <p:txBody>
          <a:bodyPr/>
          <a:lstStyle/>
          <a:p>
            <a:pPr marL="0" indent="0" algn="ctr">
              <a:buNone/>
            </a:pPr>
            <a:r>
              <a:rPr lang="en-US" dirty="0">
                <a:hlinkClick r:id="rId2"/>
              </a:rPr>
              <a:t>https://github.com/CMU-SAFARI/Pythia</a:t>
            </a:r>
            <a:endParaRPr lang="en-US" dirty="0"/>
          </a:p>
          <a:p>
            <a:endParaRPr lang="en-US" sz="100" dirty="0"/>
          </a:p>
          <a:p>
            <a:r>
              <a:rPr lang="en-US" dirty="0"/>
              <a:t>MICRO’21 </a:t>
            </a:r>
            <a:r>
              <a:rPr lang="en-US" b="1" dirty="0">
                <a:solidFill>
                  <a:srgbClr val="C00000"/>
                </a:solidFill>
              </a:rPr>
              <a:t>artifact evaluated</a:t>
            </a:r>
          </a:p>
          <a:p>
            <a:r>
              <a:rPr lang="en-US" b="1" dirty="0" err="1">
                <a:solidFill>
                  <a:srgbClr val="C00000"/>
                </a:solidFill>
              </a:rPr>
              <a:t>Champsim</a:t>
            </a:r>
            <a:r>
              <a:rPr lang="en-US" b="1" dirty="0">
                <a:solidFill>
                  <a:srgbClr val="C00000"/>
                </a:solidFill>
              </a:rPr>
              <a:t> source</a:t>
            </a:r>
            <a:r>
              <a:rPr lang="en-US" dirty="0"/>
              <a:t> code + </a:t>
            </a:r>
            <a:r>
              <a:rPr lang="en-US" b="1" dirty="0">
                <a:solidFill>
                  <a:srgbClr val="C00000"/>
                </a:solidFill>
              </a:rPr>
              <a:t>Chisel</a:t>
            </a:r>
            <a:r>
              <a:rPr lang="en-US" dirty="0"/>
              <a:t> modeling code</a:t>
            </a:r>
          </a:p>
          <a:p>
            <a:r>
              <a:rPr lang="en-US" b="1" dirty="0">
                <a:solidFill>
                  <a:srgbClr val="C00000"/>
                </a:solidFill>
              </a:rPr>
              <a:t>All traces</a:t>
            </a:r>
            <a:r>
              <a:rPr lang="en-US" dirty="0"/>
              <a:t> used for evaluation</a:t>
            </a:r>
          </a:p>
        </p:txBody>
      </p:sp>
      <p:pic>
        <p:nvPicPr>
          <p:cNvPr id="10" name="Content Placeholder 6">
            <a:extLst>
              <a:ext uri="{FF2B5EF4-FFF2-40B4-BE49-F238E27FC236}">
                <a16:creationId xmlns:a16="http://schemas.microsoft.com/office/drawing/2014/main" id="{57B9FF22-2361-2E4E-BF5B-E2ACE1D0A894}"/>
              </a:ext>
            </a:extLst>
          </p:cNvPr>
          <p:cNvPicPr>
            <a:picLocks noChangeAspect="1"/>
          </p:cNvPicPr>
          <p:nvPr/>
        </p:nvPicPr>
        <p:blipFill rotWithShape="1">
          <a:blip r:embed="rId3">
            <a:extLst>
              <a:ext uri="{28A0092B-C50C-407E-A947-70E740481C1C}">
                <a14:useLocalDpi xmlns:a14="http://schemas.microsoft.com/office/drawing/2010/main" val="0"/>
              </a:ext>
            </a:extLst>
          </a:blip>
          <a:srcRect r="15753"/>
          <a:stretch/>
        </p:blipFill>
        <p:spPr>
          <a:xfrm>
            <a:off x="610433" y="3252084"/>
            <a:ext cx="5189497" cy="310363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FC3FC08-5B15-AE45-9D76-D056354B3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146" y="3366700"/>
            <a:ext cx="2751251" cy="287439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CF51876-2774-604C-B12B-CB9D757B3020}"/>
              </a:ext>
            </a:extLst>
          </p:cNvPr>
          <p:cNvPicPr>
            <a:picLocks noChangeAspect="1"/>
          </p:cNvPicPr>
          <p:nvPr/>
        </p:nvPicPr>
        <p:blipFill>
          <a:blip r:embed="rId5"/>
          <a:stretch>
            <a:fillRect/>
          </a:stretch>
        </p:blipFill>
        <p:spPr>
          <a:xfrm>
            <a:off x="5419933" y="1395092"/>
            <a:ext cx="759994" cy="755795"/>
          </a:xfrm>
          <a:prstGeom prst="rect">
            <a:avLst/>
          </a:prstGeom>
        </p:spPr>
      </p:pic>
      <p:pic>
        <p:nvPicPr>
          <p:cNvPr id="14" name="Picture 13">
            <a:extLst>
              <a:ext uri="{FF2B5EF4-FFF2-40B4-BE49-F238E27FC236}">
                <a16:creationId xmlns:a16="http://schemas.microsoft.com/office/drawing/2014/main" id="{1F963882-2781-184B-8124-7F3E699EEE5E}"/>
              </a:ext>
            </a:extLst>
          </p:cNvPr>
          <p:cNvPicPr>
            <a:picLocks noChangeAspect="1"/>
          </p:cNvPicPr>
          <p:nvPr/>
        </p:nvPicPr>
        <p:blipFill>
          <a:blip r:embed="rId6"/>
          <a:stretch>
            <a:fillRect/>
          </a:stretch>
        </p:blipFill>
        <p:spPr>
          <a:xfrm>
            <a:off x="6272616" y="1396189"/>
            <a:ext cx="759994" cy="755795"/>
          </a:xfrm>
          <a:prstGeom prst="rect">
            <a:avLst/>
          </a:prstGeom>
        </p:spPr>
      </p:pic>
      <p:pic>
        <p:nvPicPr>
          <p:cNvPr id="15" name="Picture 14">
            <a:extLst>
              <a:ext uri="{FF2B5EF4-FFF2-40B4-BE49-F238E27FC236}">
                <a16:creationId xmlns:a16="http://schemas.microsoft.com/office/drawing/2014/main" id="{D325227A-CBE5-E542-927A-E269C88CB4C0}"/>
              </a:ext>
            </a:extLst>
          </p:cNvPr>
          <p:cNvPicPr>
            <a:picLocks noChangeAspect="1"/>
          </p:cNvPicPr>
          <p:nvPr/>
        </p:nvPicPr>
        <p:blipFill>
          <a:blip r:embed="rId7"/>
          <a:stretch>
            <a:fillRect/>
          </a:stretch>
        </p:blipFill>
        <p:spPr>
          <a:xfrm>
            <a:off x="7125299" y="1395968"/>
            <a:ext cx="759994" cy="755795"/>
          </a:xfrm>
          <a:prstGeom prst="rect">
            <a:avLst/>
          </a:prstGeom>
        </p:spPr>
      </p:pic>
    </p:spTree>
    <p:extLst>
      <p:ext uri="{BB962C8B-B14F-4D97-AF65-F5344CB8AC3E}">
        <p14:creationId xmlns:p14="http://schemas.microsoft.com/office/powerpoint/2010/main" val="2336520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lstStyle/>
          <a:p>
            <a:r>
              <a:rPr lang="en-US" dirty="0"/>
              <a:t>Automatic </a:t>
            </a:r>
            <a:r>
              <a:rPr lang="en-US" b="1" dirty="0">
                <a:solidFill>
                  <a:srgbClr val="C00000"/>
                </a:solidFill>
              </a:rPr>
              <a:t>design-space exploration</a:t>
            </a:r>
            <a:r>
              <a:rPr lang="en-US" dirty="0"/>
              <a:t> for Pythia</a:t>
            </a:r>
          </a:p>
          <a:p>
            <a:endParaRPr lang="en-US" dirty="0"/>
          </a:p>
          <a:p>
            <a:r>
              <a:rPr lang="en-US" dirty="0"/>
              <a:t>Details about </a:t>
            </a:r>
            <a:r>
              <a:rPr lang="en-US" b="1" dirty="0">
                <a:solidFill>
                  <a:srgbClr val="C00000"/>
                </a:solidFill>
              </a:rPr>
              <a:t>reward assignment</a:t>
            </a:r>
            <a:r>
              <a:rPr lang="en-US" dirty="0"/>
              <a:t> and </a:t>
            </a:r>
            <a:r>
              <a:rPr lang="en-US" dirty="0" err="1"/>
              <a:t>QVStore</a:t>
            </a:r>
            <a:r>
              <a:rPr lang="en-US" dirty="0"/>
              <a:t> update</a:t>
            </a:r>
          </a:p>
          <a:p>
            <a:endParaRPr lang="en-US" dirty="0"/>
          </a:p>
          <a:p>
            <a:r>
              <a:rPr lang="en-US" dirty="0"/>
              <a:t>More results</a:t>
            </a:r>
          </a:p>
          <a:p>
            <a:pPr lvl="1">
              <a:buFont typeface="Wingdings" pitchFamily="2" charset="2"/>
              <a:buChar char="ü"/>
            </a:pPr>
            <a:r>
              <a:rPr lang="en-US" dirty="0"/>
              <a:t>Performance comparison against </a:t>
            </a:r>
            <a:r>
              <a:rPr lang="en-US" b="1" dirty="0">
                <a:solidFill>
                  <a:srgbClr val="C00000"/>
                </a:solidFill>
              </a:rPr>
              <a:t>multi-level prefetchers</a:t>
            </a:r>
          </a:p>
          <a:p>
            <a:pPr lvl="1">
              <a:buFont typeface="Wingdings" pitchFamily="2" charset="2"/>
              <a:buChar char="ü"/>
            </a:pPr>
            <a:r>
              <a:rPr lang="en-US" dirty="0"/>
              <a:t>Detailed analysis of single-core and four-core performance</a:t>
            </a:r>
          </a:p>
          <a:p>
            <a:pPr lvl="1">
              <a:buFont typeface="Wingdings" pitchFamily="2" charset="2"/>
              <a:buChar char="ü"/>
            </a:pPr>
            <a:r>
              <a:rPr lang="en-US" dirty="0"/>
              <a:t>Performance comparison with </a:t>
            </a:r>
            <a:r>
              <a:rPr lang="en-US" b="1" dirty="0">
                <a:solidFill>
                  <a:srgbClr val="C00000"/>
                </a:solidFill>
              </a:rPr>
              <a:t>unseen traces</a:t>
            </a:r>
          </a:p>
          <a:p>
            <a:pPr lvl="1">
              <a:buFont typeface="Wingdings" pitchFamily="2" charset="2"/>
              <a:buChar char="ü"/>
            </a:pPr>
            <a:r>
              <a:rPr lang="en-US" dirty="0"/>
              <a:t>Understanding Pythia’s learning with </a:t>
            </a:r>
            <a:r>
              <a:rPr lang="en-US" b="1" dirty="0">
                <a:solidFill>
                  <a:srgbClr val="C00000"/>
                </a:solidFill>
              </a:rPr>
              <a:t>a case study</a:t>
            </a:r>
          </a:p>
          <a:p>
            <a:pPr lvl="1">
              <a:buFont typeface="Wingdings" pitchFamily="2" charset="2"/>
              <a:buChar char="ü"/>
            </a:pPr>
            <a:r>
              <a:rPr lang="en-US" dirty="0"/>
              <a:t>Performance benefits via </a:t>
            </a:r>
            <a:r>
              <a:rPr lang="en-US" b="1" dirty="0">
                <a:solidFill>
                  <a:srgbClr val="C00000"/>
                </a:solidFill>
              </a:rPr>
              <a:t>customization</a:t>
            </a:r>
          </a:p>
        </p:txBody>
      </p:sp>
      <p:sp>
        <p:nvSpPr>
          <p:cNvPr id="6" name="Rectangle 5">
            <a:extLst>
              <a:ext uri="{FF2B5EF4-FFF2-40B4-BE49-F238E27FC236}">
                <a16:creationId xmlns:a16="http://schemas.microsoft.com/office/drawing/2014/main" id="{950D9F60-F773-AB4E-867E-497A0C63162C}"/>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64D52F-C904-4A42-A79B-9FA214618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0612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a:t>
            </a:r>
          </a:p>
        </p:txBody>
      </p:sp>
      <p:sp>
        <p:nvSpPr>
          <p:cNvPr id="3" name="Content Placeholder 2"/>
          <p:cNvSpPr>
            <a:spLocks noGrp="1"/>
          </p:cNvSpPr>
          <p:nvPr>
            <p:ph idx="1"/>
          </p:nvPr>
        </p:nvSpPr>
        <p:spPr>
          <a:xfrm>
            <a:off x="228600" y="1041648"/>
            <a:ext cx="8915400" cy="5195664"/>
          </a:xfrm>
        </p:spPr>
        <p:txBody>
          <a:bodyPr/>
          <a:lstStyle/>
          <a:p>
            <a:r>
              <a:rPr lang="en-US" sz="2000" dirty="0"/>
              <a:t>Google Neural Network Models for Edge Devices: Analyzing and Mitigating Machine Learning Inference Bottlenecks [PACT 2021]</a:t>
            </a:r>
          </a:p>
          <a:p>
            <a:endParaRPr lang="en-US" sz="1200" dirty="0"/>
          </a:p>
          <a:p>
            <a:r>
              <a:rPr lang="en-US" sz="2000" dirty="0"/>
              <a:t>Pythia: A Customizable Hardware Prefetching Framework Using Online Reinforcement Learning [MICRO 2021]</a:t>
            </a:r>
          </a:p>
          <a:p>
            <a:endParaRPr lang="en-US" sz="2000" dirty="0"/>
          </a:p>
          <a:p>
            <a:r>
              <a:rPr lang="en-US" sz="2000" dirty="0"/>
              <a:t>Refresh Triggered Computation: Improving the Energy Efficiency of Convolutional Neural Network Accelerators [TACO 2020]</a:t>
            </a:r>
            <a:br>
              <a:rPr lang="en-US" sz="2000" dirty="0"/>
            </a:br>
            <a:endParaRPr lang="en-US" sz="2000" dirty="0"/>
          </a:p>
          <a:p>
            <a:r>
              <a:rPr lang="en-US" sz="2000" dirty="0" err="1"/>
              <a:t>SynCron</a:t>
            </a:r>
            <a:r>
              <a:rPr lang="en-US" sz="2000" dirty="0"/>
              <a:t>: Efficient Synchronization Support for Near-Data-Processing Architectures [HPCA 2021]</a:t>
            </a:r>
          </a:p>
          <a:p>
            <a:endParaRPr lang="en-US" sz="2000" dirty="0"/>
          </a:p>
          <a:p>
            <a:r>
              <a:rPr lang="en-US" sz="2000" dirty="0"/>
              <a:t>SIMDRAM: An End-to-End Framework for Bit-Serial SIMD Computing in DRAM [ASPLOS 2021]</a:t>
            </a:r>
            <a:br>
              <a:rPr lang="en-US" sz="2000" dirty="0"/>
            </a:br>
            <a:endParaRPr lang="en-US" sz="2000" dirty="0"/>
          </a:p>
          <a:p>
            <a:endParaRPr lang="en-US" sz="2000" dirty="0"/>
          </a:p>
          <a:p>
            <a:endParaRPr lang="en-US" sz="1200" dirty="0"/>
          </a:p>
          <a:p>
            <a:endParaRPr lang="en-US" sz="1200" dirty="0"/>
          </a:p>
          <a:p>
            <a:endParaRPr lang="en-US" sz="1200" dirty="0"/>
          </a:p>
          <a:p>
            <a:endParaRPr lang="en-US" sz="12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36DC8901-8115-A440-8164-734973871C73}"/>
              </a:ext>
            </a:extLst>
          </p:cNvPr>
          <p:cNvSpPr/>
          <p:nvPr/>
        </p:nvSpPr>
        <p:spPr>
          <a:xfrm>
            <a:off x="539552" y="2979537"/>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4145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C771-B4C2-B94F-9A0D-6502B11B880F}"/>
              </a:ext>
            </a:extLst>
          </p:cNvPr>
          <p:cNvSpPr>
            <a:spLocks noGrp="1"/>
          </p:cNvSpPr>
          <p:nvPr>
            <p:ph type="title"/>
          </p:nvPr>
        </p:nvSpPr>
        <p:spPr/>
        <p:txBody>
          <a:bodyPr/>
          <a:lstStyle/>
          <a:p>
            <a:r>
              <a:rPr lang="en-US" dirty="0"/>
              <a:t>Refresh Triggered Computation</a:t>
            </a:r>
          </a:p>
        </p:txBody>
      </p:sp>
      <p:sp>
        <p:nvSpPr>
          <p:cNvPr id="3" name="Content Placeholder 2">
            <a:extLst>
              <a:ext uri="{FF2B5EF4-FFF2-40B4-BE49-F238E27FC236}">
                <a16:creationId xmlns:a16="http://schemas.microsoft.com/office/drawing/2014/main" id="{68A4D406-C8BE-5D4A-89C5-995E23C4EAF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1D3F0D9-80D2-9B4B-A6FA-1E48929552BB}"/>
              </a:ext>
            </a:extLst>
          </p:cNvPr>
          <p:cNvSpPr>
            <a:spLocks noGrp="1"/>
          </p:cNvSpPr>
          <p:nvPr>
            <p:ph type="sldNum" sz="quarter" idx="11"/>
          </p:nvPr>
        </p:nvSpPr>
        <p:spPr/>
        <p:txBody>
          <a:bodyPr/>
          <a:lstStyle/>
          <a:p>
            <a:fld id="{323594FA-E141-4234-AE05-360401972BE7}" type="slidenum">
              <a:rPr lang="en-US" altLang="en-US" smtClean="0"/>
              <a:pPr/>
              <a:t>75</a:t>
            </a:fld>
            <a:endParaRPr lang="en-US" altLang="en-US"/>
          </a:p>
        </p:txBody>
      </p:sp>
      <p:pic>
        <p:nvPicPr>
          <p:cNvPr id="5" name="Picture 4">
            <a:extLst>
              <a:ext uri="{FF2B5EF4-FFF2-40B4-BE49-F238E27FC236}">
                <a16:creationId xmlns:a16="http://schemas.microsoft.com/office/drawing/2014/main" id="{B5CD6C7A-2939-B543-9601-0B1BB220325A}"/>
              </a:ext>
            </a:extLst>
          </p:cNvPr>
          <p:cNvPicPr>
            <a:picLocks noChangeAspect="1"/>
          </p:cNvPicPr>
          <p:nvPr/>
        </p:nvPicPr>
        <p:blipFill>
          <a:blip r:embed="rId2"/>
          <a:stretch>
            <a:fillRect/>
          </a:stretch>
        </p:blipFill>
        <p:spPr>
          <a:xfrm>
            <a:off x="1331466" y="906807"/>
            <a:ext cx="6624910" cy="5978577"/>
          </a:xfrm>
          <a:prstGeom prst="rect">
            <a:avLst/>
          </a:prstGeom>
        </p:spPr>
      </p:pic>
    </p:spTree>
    <p:extLst>
      <p:ext uri="{BB962C8B-B14F-4D97-AF65-F5344CB8AC3E}">
        <p14:creationId xmlns:p14="http://schemas.microsoft.com/office/powerpoint/2010/main" val="312661487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4DC6-1E0B-2F4D-9856-A799F18BE58C}"/>
              </a:ext>
            </a:extLst>
          </p:cNvPr>
          <p:cNvSpPr>
            <a:spLocks noGrp="1"/>
          </p:cNvSpPr>
          <p:nvPr>
            <p:ph type="title"/>
          </p:nvPr>
        </p:nvSpPr>
        <p:spPr/>
        <p:txBody>
          <a:bodyPr/>
          <a:lstStyle/>
          <a:p>
            <a:r>
              <a:rPr lang="en-US" dirty="0"/>
              <a:t>Refresh Triggered Computation</a:t>
            </a:r>
          </a:p>
        </p:txBody>
      </p:sp>
      <p:sp>
        <p:nvSpPr>
          <p:cNvPr id="3" name="Content Placeholder 2">
            <a:extLst>
              <a:ext uri="{FF2B5EF4-FFF2-40B4-BE49-F238E27FC236}">
                <a16:creationId xmlns:a16="http://schemas.microsoft.com/office/drawing/2014/main" id="{784D0E56-4F54-4C41-A926-1DA01AE670FB}"/>
              </a:ext>
            </a:extLst>
          </p:cNvPr>
          <p:cNvSpPr>
            <a:spLocks noGrp="1"/>
          </p:cNvSpPr>
          <p:nvPr>
            <p:ph idx="1"/>
          </p:nvPr>
        </p:nvSpPr>
        <p:spPr/>
        <p:txBody>
          <a:bodyPr/>
          <a:lstStyle/>
          <a:p>
            <a:r>
              <a:rPr lang="en-US" sz="2000" dirty="0"/>
              <a:t>Syed M. A. H. Jafri, Hasan Hassan, Ahmed </a:t>
            </a:r>
            <a:r>
              <a:rPr lang="en-US" sz="2000" dirty="0" err="1"/>
              <a:t>Hemani</a:t>
            </a:r>
            <a:r>
              <a:rPr lang="en-US" sz="2000" dirty="0"/>
              <a:t>, and 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"Refresh Triggered Computation: Improving the Energy Efficiency of Convolutional Neural Network Accelerators"</a:t>
            </a:r>
            <a:br>
              <a:rPr lang="en-US" sz="2000" dirty="0"/>
            </a:br>
            <a:r>
              <a:rPr lang="en-US" sz="2000" i="1" dirty="0">
                <a:hlinkClick r:id="rId3"/>
              </a:rPr>
              <a:t>ACM Transactions on Architecture and Code Optimization</a:t>
            </a:r>
            <a:r>
              <a:rPr lang="en-US" sz="2000" i="1" dirty="0"/>
              <a:t> (</a:t>
            </a:r>
            <a:r>
              <a:rPr lang="en-US" sz="2000" b="1" i="1" dirty="0"/>
              <a:t>TACO</a:t>
            </a:r>
            <a:r>
              <a:rPr lang="en-US" sz="2000" i="1" dirty="0"/>
              <a:t>)</a:t>
            </a:r>
            <a:r>
              <a:rPr lang="en-US" sz="2000" dirty="0"/>
              <a:t>, December 2020.</a:t>
            </a:r>
          </a:p>
          <a:p>
            <a:pPr marL="0" indent="0">
              <a:buNone/>
            </a:pPr>
            <a:endParaRPr lang="en-US" sz="2000" dirty="0"/>
          </a:p>
        </p:txBody>
      </p:sp>
      <p:sp>
        <p:nvSpPr>
          <p:cNvPr id="4" name="Slide Number Placeholder 3">
            <a:extLst>
              <a:ext uri="{FF2B5EF4-FFF2-40B4-BE49-F238E27FC236}">
                <a16:creationId xmlns:a16="http://schemas.microsoft.com/office/drawing/2014/main" id="{1A18AC4E-8757-7E47-856F-6D5252F5EB24}"/>
              </a:ext>
            </a:extLst>
          </p:cNvPr>
          <p:cNvSpPr>
            <a:spLocks noGrp="1"/>
          </p:cNvSpPr>
          <p:nvPr>
            <p:ph type="sldNum" sz="quarter" idx="11"/>
          </p:nvPr>
        </p:nvSpPr>
        <p:spPr/>
        <p:txBody>
          <a:bodyPr/>
          <a:lstStyle/>
          <a:p>
            <a:fld id="{323594FA-E141-4234-AE05-360401972BE7}" type="slidenum">
              <a:rPr lang="en-US" altLang="en-US" smtClean="0"/>
              <a:pPr/>
              <a:t>76</a:t>
            </a:fld>
            <a:endParaRPr lang="en-US" altLang="en-US"/>
          </a:p>
        </p:txBody>
      </p:sp>
    </p:spTree>
    <p:extLst>
      <p:ext uri="{BB962C8B-B14F-4D97-AF65-F5344CB8AC3E}">
        <p14:creationId xmlns:p14="http://schemas.microsoft.com/office/powerpoint/2010/main" val="366932918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a:t>
            </a:r>
          </a:p>
        </p:txBody>
      </p:sp>
      <p:sp>
        <p:nvSpPr>
          <p:cNvPr id="3" name="Content Placeholder 2"/>
          <p:cNvSpPr>
            <a:spLocks noGrp="1"/>
          </p:cNvSpPr>
          <p:nvPr>
            <p:ph idx="1"/>
          </p:nvPr>
        </p:nvSpPr>
        <p:spPr>
          <a:xfrm>
            <a:off x="228600" y="1041648"/>
            <a:ext cx="8915400" cy="5195664"/>
          </a:xfrm>
        </p:spPr>
        <p:txBody>
          <a:bodyPr/>
          <a:lstStyle/>
          <a:p>
            <a:r>
              <a:rPr lang="en-US" sz="2000" dirty="0"/>
              <a:t>Google Neural Network Models for Edge Devices: Analyzing and Mitigating Machine Learning Inference Bottlenecks [PACT 2021]</a:t>
            </a:r>
          </a:p>
          <a:p>
            <a:endParaRPr lang="en-US" sz="1200" dirty="0"/>
          </a:p>
          <a:p>
            <a:r>
              <a:rPr lang="en-US" sz="2000" dirty="0"/>
              <a:t>Pythia: A Customizable Hardware Prefetching Framework Using Online Reinforcement Learning [MICRO 2021]</a:t>
            </a:r>
          </a:p>
          <a:p>
            <a:endParaRPr lang="en-US" sz="2000" dirty="0"/>
          </a:p>
          <a:p>
            <a:r>
              <a:rPr lang="en-US" sz="2000" dirty="0"/>
              <a:t>Refresh Triggered Computation: Improving the Energy Efficiency of Convolutional Neural Network Accelerators [TACO 2020]</a:t>
            </a:r>
            <a:br>
              <a:rPr lang="en-US" sz="2000" dirty="0"/>
            </a:br>
            <a:endParaRPr lang="en-US" sz="2000" dirty="0"/>
          </a:p>
          <a:p>
            <a:r>
              <a:rPr lang="en-US" sz="2000" dirty="0" err="1"/>
              <a:t>SynCron</a:t>
            </a:r>
            <a:r>
              <a:rPr lang="en-US" sz="2000" dirty="0"/>
              <a:t>: Efficient Synchronization Support for Near-Data-Processing Architectures [HPCA 2021]</a:t>
            </a:r>
          </a:p>
          <a:p>
            <a:endParaRPr lang="en-US" sz="2000" dirty="0"/>
          </a:p>
          <a:p>
            <a:r>
              <a:rPr lang="en-US" sz="2000" dirty="0"/>
              <a:t>SIMDRAM: An End-to-End Framework for Bit-Serial SIMD Computing in DRAM [ASPLOS 2021]</a:t>
            </a:r>
            <a:br>
              <a:rPr lang="en-US" sz="2000" dirty="0"/>
            </a:br>
            <a:endParaRPr lang="en-US" sz="2000" dirty="0"/>
          </a:p>
          <a:p>
            <a:endParaRPr lang="en-US" sz="2000" dirty="0"/>
          </a:p>
          <a:p>
            <a:endParaRPr lang="en-US" sz="1200" dirty="0"/>
          </a:p>
          <a:p>
            <a:endParaRPr lang="en-US" sz="1200" dirty="0"/>
          </a:p>
          <a:p>
            <a:endParaRPr lang="en-US" sz="1200" dirty="0"/>
          </a:p>
          <a:p>
            <a:endParaRPr lang="en-US" sz="12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36DC8901-8115-A440-8164-734973871C73}"/>
              </a:ext>
            </a:extLst>
          </p:cNvPr>
          <p:cNvSpPr/>
          <p:nvPr/>
        </p:nvSpPr>
        <p:spPr>
          <a:xfrm>
            <a:off x="539552" y="3915641"/>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1917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9C5E94-2E2E-4843-8FDF-3D7D9747DAA1}"/>
              </a:ext>
            </a:extLst>
          </p:cNvPr>
          <p:cNvSpPr/>
          <p:nvPr/>
        </p:nvSpPr>
        <p:spPr>
          <a:xfrm>
            <a:off x="0" y="1"/>
            <a:ext cx="9144000" cy="3174123"/>
          </a:xfrm>
          <a:prstGeom prst="rect">
            <a:avLst/>
          </a:prstGeom>
          <a:solidFill>
            <a:schemeClr val="bg2">
              <a:alpha val="44314"/>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4400" b="1" i="0" u="none" strike="noStrike" kern="1200" cap="none" spc="0" normalizeH="0" baseline="0" noProof="0" dirty="0">
                <a:ln>
                  <a:noFill/>
                </a:ln>
                <a:solidFill>
                  <a:srgbClr val="1B587C"/>
                </a:solidFill>
                <a:effectLst/>
                <a:uLnTx/>
                <a:uFillTx/>
                <a:latin typeface="Cambria" panose="02040503050406030204" pitchFamily="18" charset="0"/>
                <a:ea typeface="+mn-ea"/>
                <a:cs typeface="+mn-cs"/>
              </a:rPr>
              <a:t>SynCron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34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Efficient Synchronization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for Near-Data-Processing Architectures</a:t>
            </a:r>
            <a:endParaRPr kumimoji="0" lang="en-GR" sz="34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endParaRPr>
          </a:p>
        </p:txBody>
      </p:sp>
      <p:grpSp>
        <p:nvGrpSpPr>
          <p:cNvPr id="2" name="Group 1">
            <a:extLst>
              <a:ext uri="{FF2B5EF4-FFF2-40B4-BE49-F238E27FC236}">
                <a16:creationId xmlns:a16="http://schemas.microsoft.com/office/drawing/2014/main" id="{77E5AAC1-9C58-5C42-ACE1-1764E3D5E829}"/>
              </a:ext>
            </a:extLst>
          </p:cNvPr>
          <p:cNvGrpSpPr/>
          <p:nvPr/>
        </p:nvGrpSpPr>
        <p:grpSpPr>
          <a:xfrm>
            <a:off x="3663873" y="5069103"/>
            <a:ext cx="2072211" cy="1688127"/>
            <a:chOff x="6512175" y="4896421"/>
            <a:chExt cx="2072211" cy="1688127"/>
          </a:xfrm>
        </p:grpSpPr>
        <p:pic>
          <p:nvPicPr>
            <p:cNvPr id="8" name="Picture 7">
              <a:extLst>
                <a:ext uri="{FF2B5EF4-FFF2-40B4-BE49-F238E27FC236}">
                  <a16:creationId xmlns:a16="http://schemas.microsoft.com/office/drawing/2014/main" id="{EAA9BF2F-F5DD-374A-9A7D-FF8497DE2893}"/>
                </a:ext>
              </a:extLst>
            </p:cNvPr>
            <p:cNvPicPr>
              <a:picLocks noChangeAspect="1"/>
            </p:cNvPicPr>
            <p:nvPr/>
          </p:nvPicPr>
          <p:blipFill>
            <a:blip r:embed="rId3"/>
            <a:stretch>
              <a:fillRect/>
            </a:stretch>
          </p:blipFill>
          <p:spPr>
            <a:xfrm>
              <a:off x="7101121" y="5540548"/>
              <a:ext cx="1044000" cy="1044000"/>
            </a:xfrm>
            <a:prstGeom prst="rect">
              <a:avLst/>
            </a:prstGeom>
          </p:spPr>
        </p:pic>
        <p:pic>
          <p:nvPicPr>
            <p:cNvPr id="10" name="Picture 9">
              <a:extLst>
                <a:ext uri="{FF2B5EF4-FFF2-40B4-BE49-F238E27FC236}">
                  <a16:creationId xmlns:a16="http://schemas.microsoft.com/office/drawing/2014/main" id="{0F65C4B6-4457-D446-92FE-693CC2AD768D}"/>
                </a:ext>
              </a:extLst>
            </p:cNvPr>
            <p:cNvPicPr>
              <a:picLocks noChangeAspect="1"/>
            </p:cNvPicPr>
            <p:nvPr/>
          </p:nvPicPr>
          <p:blipFill>
            <a:blip r:embed="rId4"/>
            <a:stretch>
              <a:fillRect/>
            </a:stretch>
          </p:blipFill>
          <p:spPr>
            <a:xfrm>
              <a:off x="6512175" y="4896421"/>
              <a:ext cx="2072211" cy="612000"/>
            </a:xfrm>
            <a:prstGeom prst="rect">
              <a:avLst/>
            </a:prstGeom>
          </p:spPr>
        </p:pic>
      </p:grpSp>
      <p:grpSp>
        <p:nvGrpSpPr>
          <p:cNvPr id="3" name="Group 2">
            <a:extLst>
              <a:ext uri="{FF2B5EF4-FFF2-40B4-BE49-F238E27FC236}">
                <a16:creationId xmlns:a16="http://schemas.microsoft.com/office/drawing/2014/main" id="{22D7E57C-565C-8A48-85AA-AB06925127B4}"/>
              </a:ext>
            </a:extLst>
          </p:cNvPr>
          <p:cNvGrpSpPr/>
          <p:nvPr/>
        </p:nvGrpSpPr>
        <p:grpSpPr>
          <a:xfrm>
            <a:off x="74965" y="5158921"/>
            <a:ext cx="3024523" cy="1549923"/>
            <a:chOff x="-102834" y="4835420"/>
            <a:chExt cx="3024523" cy="1549923"/>
          </a:xfrm>
        </p:grpSpPr>
        <p:pic>
          <p:nvPicPr>
            <p:cNvPr id="5" name="Graphic 4">
              <a:extLst>
                <a:ext uri="{FF2B5EF4-FFF2-40B4-BE49-F238E27FC236}">
                  <a16:creationId xmlns:a16="http://schemas.microsoft.com/office/drawing/2014/main" id="{774F50C1-57C9-3643-93EB-1575F8905B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822" y="4835420"/>
              <a:ext cx="2452321" cy="468000"/>
            </a:xfrm>
            <a:prstGeom prst="rect">
              <a:avLst/>
            </a:prstGeom>
          </p:spPr>
        </p:pic>
        <p:pic>
          <p:nvPicPr>
            <p:cNvPr id="12" name="Picture 11">
              <a:extLst>
                <a:ext uri="{FF2B5EF4-FFF2-40B4-BE49-F238E27FC236}">
                  <a16:creationId xmlns:a16="http://schemas.microsoft.com/office/drawing/2014/main" id="{1009A5C1-3D74-914F-B1CB-8FD3EABB4C11}"/>
                </a:ext>
              </a:extLst>
            </p:cNvPr>
            <p:cNvPicPr>
              <a:picLocks noChangeAspect="1"/>
            </p:cNvPicPr>
            <p:nvPr/>
          </p:nvPicPr>
          <p:blipFill>
            <a:blip r:embed="rId7"/>
            <a:stretch>
              <a:fillRect/>
            </a:stretch>
          </p:blipFill>
          <p:spPr>
            <a:xfrm>
              <a:off x="-102834" y="5269343"/>
              <a:ext cx="3024523" cy="1116000"/>
            </a:xfrm>
            <a:prstGeom prst="rect">
              <a:avLst/>
            </a:prstGeom>
          </p:spPr>
        </p:pic>
      </p:grpSp>
      <p:grpSp>
        <p:nvGrpSpPr>
          <p:cNvPr id="4" name="Group 3">
            <a:extLst>
              <a:ext uri="{FF2B5EF4-FFF2-40B4-BE49-F238E27FC236}">
                <a16:creationId xmlns:a16="http://schemas.microsoft.com/office/drawing/2014/main" id="{75E20F96-DBD7-9748-89E6-C37DD5B27689}"/>
              </a:ext>
            </a:extLst>
          </p:cNvPr>
          <p:cNvGrpSpPr/>
          <p:nvPr/>
        </p:nvGrpSpPr>
        <p:grpSpPr>
          <a:xfrm>
            <a:off x="6560604" y="4916415"/>
            <a:ext cx="2054161" cy="1722027"/>
            <a:chOff x="3649086" y="4579789"/>
            <a:chExt cx="2054161" cy="1722027"/>
          </a:xfrm>
        </p:grpSpPr>
        <p:pic>
          <p:nvPicPr>
            <p:cNvPr id="6" name="Picture 2">
              <a:extLst>
                <a:ext uri="{FF2B5EF4-FFF2-40B4-BE49-F238E27FC236}">
                  <a16:creationId xmlns:a16="http://schemas.microsoft.com/office/drawing/2014/main" id="{5F00BAC3-FD37-A741-823F-A112496B9E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713"/>
            <a:stretch/>
          </p:blipFill>
          <p:spPr bwMode="auto">
            <a:xfrm>
              <a:off x="3649086" y="4579789"/>
              <a:ext cx="2054161" cy="972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Google Shape;45;p7" descr="Imagen que contiene Texto&#10;&#10;Descripción generada automáticamente">
              <a:extLst>
                <a:ext uri="{FF2B5EF4-FFF2-40B4-BE49-F238E27FC236}">
                  <a16:creationId xmlns:a16="http://schemas.microsoft.com/office/drawing/2014/main" id="{0ED5079A-B538-894F-952E-75C83ECB235C}"/>
                </a:ext>
              </a:extLst>
            </p:cNvPr>
            <p:cNvPicPr preferRelativeResize="0">
              <a:picLocks noChangeAspect="1"/>
            </p:cNvPicPr>
            <p:nvPr/>
          </p:nvPicPr>
          <p:blipFill rotWithShape="1">
            <a:blip r:embed="rId9">
              <a:alphaModFix/>
            </a:blip>
            <a:srcRect/>
            <a:stretch/>
          </p:blipFill>
          <p:spPr>
            <a:xfrm>
              <a:off x="3675048" y="5581816"/>
              <a:ext cx="1939546" cy="720000"/>
            </a:xfrm>
            <a:prstGeom prst="rect">
              <a:avLst/>
            </a:prstGeom>
            <a:noFill/>
            <a:ln>
              <a:noFill/>
            </a:ln>
          </p:spPr>
        </p:pic>
      </p:grpSp>
      <p:sp>
        <p:nvSpPr>
          <p:cNvPr id="7" name="TextBox 6">
            <a:extLst>
              <a:ext uri="{FF2B5EF4-FFF2-40B4-BE49-F238E27FC236}">
                <a16:creationId xmlns:a16="http://schemas.microsoft.com/office/drawing/2014/main" id="{0024BAED-2336-7F42-A6C9-C1119B19A586}"/>
              </a:ext>
            </a:extLst>
          </p:cNvPr>
          <p:cNvSpPr txBox="1"/>
          <p:nvPr/>
        </p:nvSpPr>
        <p:spPr>
          <a:xfrm>
            <a:off x="1108776" y="3320780"/>
            <a:ext cx="6926448" cy="16619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2200" b="1" i="0" u="none" strike="noStrike" kern="1200" cap="none" spc="0" normalizeH="0" baseline="0" noProof="0" dirty="0">
                <a:ln>
                  <a:noFill/>
                </a:ln>
                <a:solidFill>
                  <a:srgbClr val="9F2936"/>
                </a:solidFill>
                <a:effectLst/>
                <a:uLnTx/>
                <a:uFillTx/>
                <a:latin typeface="Cambria" panose="02040503050406030204" pitchFamily="18" charset="0"/>
                <a:ea typeface="+mn-ea"/>
                <a:cs typeface="+mn-cs"/>
              </a:rPr>
              <a:t>Christina Giannoula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9F2936"/>
                </a:solidFill>
                <a:effectLst/>
                <a:uLnTx/>
                <a:uFillTx/>
                <a:latin typeface="Cambria" panose="02040503050406030204" pitchFamily="18" charset="0"/>
                <a:ea typeface="+mn-ea"/>
                <a:cs typeface="+mn-cs"/>
              </a:rPr>
              <a:t>christina.giann@gmail.com</a:t>
            </a:r>
            <a:endParaRPr kumimoji="0" lang="en-GR" sz="2200" b="1" i="0" u="none" strike="noStrike" kern="1200" cap="none" spc="0" normalizeH="0" baseline="0" noProof="0" dirty="0">
              <a:ln>
                <a:noFill/>
              </a:ln>
              <a:solidFill>
                <a:srgbClr val="9F2936"/>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Nandita Vijaykumar,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Nikela</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Papadopoulou</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Vasileios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Karakostas</a:t>
            </a:r>
            <a:endPar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Ivan Fernandez, Juan Gómez Luna, Lois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Orosa</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Nectarios</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Koziris</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Georgios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Goumas</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Onur</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a:t>
            </a:r>
            <a:r>
              <a:rPr kumimoji="0" lang="en-GB" sz="1800" b="1" i="0" u="none" strike="noStrike" kern="1200" cap="none" spc="0" normalizeH="0" baseline="0" noProof="0" dirty="0" err="1">
                <a:ln>
                  <a:noFill/>
                </a:ln>
                <a:solidFill>
                  <a:srgbClr val="E3DED1">
                    <a:lumMod val="25000"/>
                  </a:srgbClr>
                </a:solidFill>
                <a:effectLst/>
                <a:uLnTx/>
                <a:uFillTx/>
                <a:latin typeface="Cambria" panose="02040503050406030204" pitchFamily="18" charset="0"/>
                <a:ea typeface="+mn-ea"/>
                <a:cs typeface="+mn-cs"/>
              </a:rPr>
              <a:t>Mutlu</a:t>
            </a:r>
            <a:r>
              <a:rPr kumimoji="0" lang="en-GB"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 </a:t>
            </a:r>
            <a:endParaRPr kumimoji="0" lang="en-GR" sz="18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endParaRPr>
          </a:p>
        </p:txBody>
      </p:sp>
      <p:pic>
        <p:nvPicPr>
          <p:cNvPr id="15" name="Picture 14">
            <a:extLst>
              <a:ext uri="{FF2B5EF4-FFF2-40B4-BE49-F238E27FC236}">
                <a16:creationId xmlns:a16="http://schemas.microsoft.com/office/drawing/2014/main" id="{1E022E79-AC40-794C-9E44-0F9C829E0A55}"/>
              </a:ext>
            </a:extLst>
          </p:cNvPr>
          <p:cNvPicPr>
            <a:picLocks noChangeAspect="1"/>
          </p:cNvPicPr>
          <p:nvPr/>
        </p:nvPicPr>
        <p:blipFill>
          <a:blip r:embed="rId10"/>
          <a:stretch>
            <a:fillRect/>
          </a:stretch>
        </p:blipFill>
        <p:spPr>
          <a:xfrm>
            <a:off x="-127000" y="2417821"/>
            <a:ext cx="1512000" cy="1512000"/>
          </a:xfrm>
          <a:prstGeom prst="rect">
            <a:avLst/>
          </a:prstGeom>
        </p:spPr>
      </p:pic>
    </p:spTree>
    <p:extLst>
      <p:ext uri="{BB962C8B-B14F-4D97-AF65-F5344CB8AC3E}">
        <p14:creationId xmlns:p14="http://schemas.microsoft.com/office/powerpoint/2010/main" val="29922714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7D6C944-1949-8A41-8CB3-A0D812748C4B}"/>
              </a:ext>
            </a:extLst>
          </p:cNvPr>
          <p:cNvSpPr>
            <a:spLocks noGrp="1"/>
          </p:cNvSpPr>
          <p:nvPr>
            <p:ph idx="1"/>
          </p:nvPr>
        </p:nvSpPr>
        <p:spPr>
          <a:xfrm>
            <a:off x="391580" y="1062569"/>
            <a:ext cx="8515351" cy="5311774"/>
          </a:xfrm>
        </p:spPr>
        <p:txBody>
          <a:bodyPr>
            <a:normAutofit/>
          </a:bodyPr>
          <a:lstStyle/>
          <a:p>
            <a:pPr marL="0" indent="0">
              <a:lnSpc>
                <a:spcPct val="100000"/>
              </a:lnSpc>
              <a:spcBef>
                <a:spcPts val="0"/>
              </a:spcBef>
              <a:spcAft>
                <a:spcPts val="1000"/>
              </a:spcAft>
              <a:buNone/>
            </a:pPr>
            <a:r>
              <a:rPr lang="en-GR" sz="2600" b="1" dirty="0">
                <a:solidFill>
                  <a:schemeClr val="accent2"/>
                </a:solidFill>
              </a:rPr>
              <a:t>Problem</a:t>
            </a:r>
            <a:r>
              <a:rPr lang="en-GR" sz="2600" dirty="0">
                <a:solidFill>
                  <a:schemeClr val="accent2"/>
                </a:solidFill>
              </a:rPr>
              <a:t>:</a:t>
            </a:r>
          </a:p>
          <a:p>
            <a:pPr>
              <a:lnSpc>
                <a:spcPct val="100000"/>
              </a:lnSpc>
              <a:spcBef>
                <a:spcPts val="200"/>
              </a:spcBef>
            </a:pPr>
            <a:r>
              <a:rPr lang="en-GR" sz="2400" dirty="0"/>
              <a:t>Synchronization support </a:t>
            </a:r>
            <a:r>
              <a:rPr lang="en-GB" sz="2400" dirty="0"/>
              <a:t>is </a:t>
            </a:r>
            <a:r>
              <a:rPr lang="en-GB" sz="2400" b="1" dirty="0">
                <a:solidFill>
                  <a:schemeClr val="accent2"/>
                </a:solidFill>
              </a:rPr>
              <a:t>challenging </a:t>
            </a:r>
            <a:r>
              <a:rPr lang="en-GB" sz="2400" dirty="0"/>
              <a:t>for NDP systems</a:t>
            </a:r>
          </a:p>
          <a:p>
            <a:pPr>
              <a:lnSpc>
                <a:spcPct val="150000"/>
              </a:lnSpc>
              <a:spcBef>
                <a:spcPts val="200"/>
              </a:spcBef>
            </a:pPr>
            <a:r>
              <a:rPr lang="en-GB" sz="2400" b="1" dirty="0">
                <a:solidFill>
                  <a:schemeClr val="accent2"/>
                </a:solidFill>
              </a:rPr>
              <a:t>Prior</a:t>
            </a:r>
            <a:r>
              <a:rPr lang="en-GB" sz="2400" dirty="0"/>
              <a:t> schemes are </a:t>
            </a:r>
            <a:r>
              <a:rPr lang="en-GB" sz="2400" b="1" dirty="0">
                <a:solidFill>
                  <a:schemeClr val="accent2"/>
                </a:solidFill>
              </a:rPr>
              <a:t>not suitable </a:t>
            </a:r>
            <a:r>
              <a:rPr lang="en-GB" sz="2400" dirty="0"/>
              <a:t>or </a:t>
            </a:r>
            <a:r>
              <a:rPr lang="en-GB" sz="2400" b="1" dirty="0">
                <a:solidFill>
                  <a:schemeClr val="accent2"/>
                </a:solidFill>
              </a:rPr>
              <a:t>efficient</a:t>
            </a:r>
            <a:r>
              <a:rPr lang="en-GB" sz="2400" dirty="0"/>
              <a:t> for NDP systems</a:t>
            </a:r>
          </a:p>
          <a:p>
            <a:pPr marL="0" indent="0">
              <a:lnSpc>
                <a:spcPct val="250000"/>
              </a:lnSpc>
              <a:spcBef>
                <a:spcPts val="200"/>
              </a:spcBef>
              <a:buNone/>
            </a:pPr>
            <a:r>
              <a:rPr lang="en-GR" sz="2600" b="1" dirty="0">
                <a:solidFill>
                  <a:schemeClr val="accent3"/>
                </a:solidFill>
              </a:rPr>
              <a:t>Contribution</a:t>
            </a:r>
            <a:r>
              <a:rPr lang="en-GR" sz="2600" dirty="0">
                <a:solidFill>
                  <a:schemeClr val="accent3"/>
                </a:solidFill>
              </a:rPr>
              <a:t>:</a:t>
            </a:r>
            <a:endParaRPr lang="en-GB" sz="2600" dirty="0">
              <a:solidFill>
                <a:schemeClr val="accent3"/>
              </a:solidFill>
            </a:endParaRPr>
          </a:p>
          <a:p>
            <a:pPr>
              <a:lnSpc>
                <a:spcPct val="110000"/>
              </a:lnSpc>
              <a:spcBef>
                <a:spcPts val="0"/>
              </a:spcBef>
            </a:pPr>
            <a:r>
              <a:rPr lang="en-GB" sz="2400" b="1" dirty="0" err="1">
                <a:solidFill>
                  <a:schemeClr val="accent3"/>
                </a:solidFill>
              </a:rPr>
              <a:t>SynCron</a:t>
            </a:r>
            <a:r>
              <a:rPr lang="en-GB" sz="2400" dirty="0"/>
              <a:t>: the </a:t>
            </a:r>
            <a:r>
              <a:rPr lang="en-GB" sz="2400" b="1" dirty="0">
                <a:solidFill>
                  <a:schemeClr val="accent3"/>
                </a:solidFill>
              </a:rPr>
              <a:t>first end-to-end </a:t>
            </a:r>
            <a:r>
              <a:rPr lang="en-GB" sz="2400" dirty="0"/>
              <a:t>synchronization solution for </a:t>
            </a:r>
            <a:r>
              <a:rPr lang="en-GB" sz="2400" dirty="0">
                <a:solidFill>
                  <a:schemeClr val="accent3"/>
                </a:solidFill>
              </a:rPr>
              <a:t>NDP</a:t>
            </a:r>
            <a:r>
              <a:rPr lang="en-GB" sz="2400" dirty="0"/>
              <a:t> architectures</a:t>
            </a:r>
          </a:p>
          <a:p>
            <a:pPr marL="0" indent="0">
              <a:lnSpc>
                <a:spcPct val="250000"/>
              </a:lnSpc>
              <a:spcBef>
                <a:spcPts val="200"/>
              </a:spcBef>
              <a:spcAft>
                <a:spcPts val="200"/>
              </a:spcAft>
              <a:buNone/>
            </a:pPr>
            <a:r>
              <a:rPr lang="en-GR" sz="2600" b="1" dirty="0">
                <a:solidFill>
                  <a:schemeClr val="accent4"/>
                </a:solidFill>
              </a:rPr>
              <a:t>Key Results</a:t>
            </a:r>
            <a:r>
              <a:rPr lang="en-GR" sz="2600" dirty="0">
                <a:solidFill>
                  <a:schemeClr val="accent4"/>
                </a:solidFill>
              </a:rPr>
              <a:t>:</a:t>
            </a:r>
          </a:p>
          <a:p>
            <a:pPr>
              <a:lnSpc>
                <a:spcPct val="110000"/>
              </a:lnSpc>
              <a:spcBef>
                <a:spcPts val="0"/>
              </a:spcBef>
            </a:pPr>
            <a:r>
              <a:rPr lang="en-GR" sz="2400" dirty="0"/>
              <a:t>SynCron comes within </a:t>
            </a:r>
            <a:r>
              <a:rPr lang="en-GR" sz="2400" b="1" dirty="0">
                <a:solidFill>
                  <a:schemeClr val="accent4"/>
                </a:solidFill>
              </a:rPr>
              <a:t>9.5%</a:t>
            </a:r>
            <a:r>
              <a:rPr lang="en-GR" sz="2400" b="1" dirty="0"/>
              <a:t> </a:t>
            </a:r>
            <a:r>
              <a:rPr lang="en-GR" sz="2400" dirty="0"/>
              <a:t>and </a:t>
            </a:r>
            <a:r>
              <a:rPr lang="en-GR" sz="2400" b="1" dirty="0">
                <a:solidFill>
                  <a:schemeClr val="accent4"/>
                </a:solidFill>
              </a:rPr>
              <a:t>6.2%</a:t>
            </a:r>
            <a:r>
              <a:rPr lang="en-GR" sz="2400" b="1" dirty="0"/>
              <a:t> </a:t>
            </a:r>
            <a:r>
              <a:rPr lang="en-GR" sz="2400" dirty="0"/>
              <a:t>of performance and energy of an </a:t>
            </a:r>
            <a:r>
              <a:rPr lang="en-GR" sz="2400" b="1" dirty="0">
                <a:solidFill>
                  <a:schemeClr val="accent4"/>
                </a:solidFill>
              </a:rPr>
              <a:t>Ideal</a:t>
            </a:r>
            <a:r>
              <a:rPr lang="en-GR" sz="2400" dirty="0"/>
              <a:t> zero-overhead synchronization scheme</a:t>
            </a:r>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391580" y="223518"/>
            <a:ext cx="7886700" cy="1006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C19859">
                    <a:lumMod val="50000"/>
                  </a:srgbClr>
                </a:solidFill>
                <a:effectLst/>
                <a:uLnTx/>
                <a:uFillTx/>
                <a:latin typeface="Cambria" panose="02040503050406030204" pitchFamily="18" charset="0"/>
                <a:ea typeface="+mj-ea"/>
                <a:cs typeface="+mj-cs"/>
              </a:rPr>
              <a:t>Executive Summary</a:t>
            </a:r>
          </a:p>
        </p:txBody>
      </p:sp>
      <p:sp>
        <p:nvSpPr>
          <p:cNvPr id="2" name="Rectangle 1">
            <a:extLst>
              <a:ext uri="{FF2B5EF4-FFF2-40B4-BE49-F238E27FC236}">
                <a16:creationId xmlns:a16="http://schemas.microsoft.com/office/drawing/2014/main" id="{CDBC37E6-D533-B845-BCFD-3AE2ABBDC296}"/>
              </a:ext>
            </a:extLst>
          </p:cNvPr>
          <p:cNvSpPr/>
          <p:nvPr/>
        </p:nvSpPr>
        <p:spPr>
          <a:xfrm>
            <a:off x="482159" y="1657359"/>
            <a:ext cx="108000" cy="90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7DE7B922-F5B0-7647-938B-F1F978080DA9}"/>
              </a:ext>
            </a:extLst>
          </p:cNvPr>
          <p:cNvSpPr/>
          <p:nvPr/>
        </p:nvSpPr>
        <p:spPr>
          <a:xfrm>
            <a:off x="495376" y="3645289"/>
            <a:ext cx="108000" cy="75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5F3E3697-138B-FF43-9B13-9EA2D0ED67C2}"/>
              </a:ext>
            </a:extLst>
          </p:cNvPr>
          <p:cNvSpPr/>
          <p:nvPr/>
        </p:nvSpPr>
        <p:spPr>
          <a:xfrm>
            <a:off x="495376" y="5475542"/>
            <a:ext cx="108000" cy="756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8783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383428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49A6298-6EA3-104D-BF70-BCD2C9183F2B}"/>
              </a:ext>
            </a:extLst>
          </p:cNvPr>
          <p:cNvSpPr txBox="1">
            <a:spLocks/>
          </p:cNvSpPr>
          <p:nvPr/>
        </p:nvSpPr>
        <p:spPr>
          <a:xfrm>
            <a:off x="628650" y="185508"/>
            <a:ext cx="7886700" cy="1006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C19859">
                    <a:lumMod val="50000"/>
                  </a:srgbClr>
                </a:solidFill>
                <a:effectLst/>
                <a:uLnTx/>
                <a:uFillTx/>
                <a:latin typeface="Cambria" panose="02040503050406030204" pitchFamily="18" charset="0"/>
                <a:ea typeface="+mj-ea"/>
                <a:cs typeface="+mj-cs"/>
              </a:rPr>
              <a:t>NDP Synchronization Solution Space</a:t>
            </a:r>
          </a:p>
        </p:txBody>
      </p:sp>
      <p:sp>
        <p:nvSpPr>
          <p:cNvPr id="21" name="Rounded Rectangle 20">
            <a:extLst>
              <a:ext uri="{FF2B5EF4-FFF2-40B4-BE49-F238E27FC236}">
                <a16:creationId xmlns:a16="http://schemas.microsoft.com/office/drawing/2014/main" id="{7FE9EC84-E30E-3946-8790-14D9C96157E6}"/>
              </a:ext>
            </a:extLst>
          </p:cNvPr>
          <p:cNvSpPr/>
          <p:nvPr/>
        </p:nvSpPr>
        <p:spPr>
          <a:xfrm>
            <a:off x="1019558" y="1432703"/>
            <a:ext cx="2947307" cy="529200"/>
          </a:xfrm>
          <a:prstGeom prst="roundRect">
            <a:avLst>
              <a:gd name="adj" fmla="val 25861"/>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2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(1) Shared Memory</a:t>
            </a:r>
          </a:p>
        </p:txBody>
      </p:sp>
      <p:sp>
        <p:nvSpPr>
          <p:cNvPr id="22" name="Rounded Rectangle 21">
            <a:extLst>
              <a:ext uri="{FF2B5EF4-FFF2-40B4-BE49-F238E27FC236}">
                <a16:creationId xmlns:a16="http://schemas.microsoft.com/office/drawing/2014/main" id="{FBE0A301-D5E8-CE48-BFC8-65E8BAD634C4}"/>
              </a:ext>
            </a:extLst>
          </p:cNvPr>
          <p:cNvSpPr/>
          <p:nvPr/>
        </p:nvSpPr>
        <p:spPr>
          <a:xfrm>
            <a:off x="5255596" y="1428428"/>
            <a:ext cx="2947307" cy="533475"/>
          </a:xfrm>
          <a:prstGeom prst="roundRect">
            <a:avLst>
              <a:gd name="adj" fmla="val 25861"/>
            </a:avLst>
          </a:prstGeom>
          <a:solidFill>
            <a:srgbClr val="8EC182"/>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2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(2) Message-passing</a:t>
            </a:r>
          </a:p>
        </p:txBody>
      </p:sp>
      <p:cxnSp>
        <p:nvCxnSpPr>
          <p:cNvPr id="23" name="Straight Arrow Connector 22">
            <a:extLst>
              <a:ext uri="{FF2B5EF4-FFF2-40B4-BE49-F238E27FC236}">
                <a16:creationId xmlns:a16="http://schemas.microsoft.com/office/drawing/2014/main" id="{403495DE-D204-CE4B-83DE-14AC4117E1AC}"/>
              </a:ext>
            </a:extLst>
          </p:cNvPr>
          <p:cNvCxnSpPr>
            <a:cxnSpLocks/>
          </p:cNvCxnSpPr>
          <p:nvPr/>
        </p:nvCxnSpPr>
        <p:spPr>
          <a:xfrm>
            <a:off x="4702628" y="1009684"/>
            <a:ext cx="2016000" cy="346264"/>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sp>
        <p:nvSpPr>
          <p:cNvPr id="24" name="Rounded Rectangle 23">
            <a:extLst>
              <a:ext uri="{FF2B5EF4-FFF2-40B4-BE49-F238E27FC236}">
                <a16:creationId xmlns:a16="http://schemas.microsoft.com/office/drawing/2014/main" id="{9E5B8E24-6C14-E14F-BAAD-40D324045094}"/>
              </a:ext>
            </a:extLst>
          </p:cNvPr>
          <p:cNvSpPr/>
          <p:nvPr/>
        </p:nvSpPr>
        <p:spPr>
          <a:xfrm>
            <a:off x="248027" y="2587384"/>
            <a:ext cx="1446654" cy="915480"/>
          </a:xfrm>
          <a:prstGeom prst="roundRect">
            <a:avLst>
              <a:gd name="adj" fmla="val 1666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Hardware Cache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Coherence</a:t>
            </a:r>
          </a:p>
        </p:txBody>
      </p:sp>
      <p:sp>
        <p:nvSpPr>
          <p:cNvPr id="25" name="Rounded Rectangle 24">
            <a:extLst>
              <a:ext uri="{FF2B5EF4-FFF2-40B4-BE49-F238E27FC236}">
                <a16:creationId xmlns:a16="http://schemas.microsoft.com/office/drawing/2014/main" id="{F41656D6-243E-2740-B5ED-197A60EFA8D2}"/>
              </a:ext>
            </a:extLst>
          </p:cNvPr>
          <p:cNvSpPr/>
          <p:nvPr/>
        </p:nvSpPr>
        <p:spPr>
          <a:xfrm>
            <a:off x="1776645" y="2605715"/>
            <a:ext cx="1154635" cy="915480"/>
          </a:xfrm>
          <a:prstGeom prst="roundRect">
            <a:avLst>
              <a:gd name="adj" fmla="val 1666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Remote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Atomics</a:t>
            </a:r>
          </a:p>
        </p:txBody>
      </p:sp>
      <p:cxnSp>
        <p:nvCxnSpPr>
          <p:cNvPr id="26" name="Straight Arrow Connector 25">
            <a:extLst>
              <a:ext uri="{FF2B5EF4-FFF2-40B4-BE49-F238E27FC236}">
                <a16:creationId xmlns:a16="http://schemas.microsoft.com/office/drawing/2014/main" id="{707B57F2-2FC6-284E-8DC6-54373315DBE0}"/>
              </a:ext>
            </a:extLst>
          </p:cNvPr>
          <p:cNvCxnSpPr>
            <a:cxnSpLocks/>
          </p:cNvCxnSpPr>
          <p:nvPr/>
        </p:nvCxnSpPr>
        <p:spPr>
          <a:xfrm flipH="1">
            <a:off x="1019558" y="2014878"/>
            <a:ext cx="1079877" cy="540152"/>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36A3D3D2-4EB8-CE43-9D51-17FEF6DDE1D4}"/>
              </a:ext>
            </a:extLst>
          </p:cNvPr>
          <p:cNvCxnSpPr>
            <a:cxnSpLocks/>
          </p:cNvCxnSpPr>
          <p:nvPr/>
        </p:nvCxnSpPr>
        <p:spPr>
          <a:xfrm flipH="1">
            <a:off x="2579914" y="1009684"/>
            <a:ext cx="1992086" cy="346264"/>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984937BB-A3C2-DB49-8AED-22ECEA794C4C}"/>
              </a:ext>
            </a:extLst>
          </p:cNvPr>
          <p:cNvCxnSpPr>
            <a:cxnSpLocks/>
          </p:cNvCxnSpPr>
          <p:nvPr/>
        </p:nvCxnSpPr>
        <p:spPr>
          <a:xfrm flipH="1">
            <a:off x="6991802" y="3437548"/>
            <a:ext cx="460001" cy="547716"/>
          </a:xfrm>
          <a:prstGeom prst="line">
            <a:avLst/>
          </a:prstGeom>
          <a:ln w="19050">
            <a:solidFill>
              <a:schemeClr val="tx1">
                <a:lumMod val="65000"/>
                <a:lumOff val="35000"/>
              </a:schemeClr>
            </a:solidFill>
            <a:prstDash val="dash"/>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6DC3E1B2-AE82-1B4F-8C8C-A612AB911A7C}"/>
              </a:ext>
            </a:extLst>
          </p:cNvPr>
          <p:cNvCxnSpPr>
            <a:cxnSpLocks/>
          </p:cNvCxnSpPr>
          <p:nvPr/>
        </p:nvCxnSpPr>
        <p:spPr>
          <a:xfrm>
            <a:off x="2493211" y="2010707"/>
            <a:ext cx="1221067" cy="560642"/>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sp>
        <p:nvSpPr>
          <p:cNvPr id="30" name="Rounded Rectangle 29">
            <a:extLst>
              <a:ext uri="{FF2B5EF4-FFF2-40B4-BE49-F238E27FC236}">
                <a16:creationId xmlns:a16="http://schemas.microsoft.com/office/drawing/2014/main" id="{2EFE7A38-AEA8-9C4E-B728-B25B57BB56E9}"/>
              </a:ext>
            </a:extLst>
          </p:cNvPr>
          <p:cNvSpPr/>
          <p:nvPr/>
        </p:nvSpPr>
        <p:spPr>
          <a:xfrm>
            <a:off x="3026829" y="2605715"/>
            <a:ext cx="1445001" cy="915480"/>
          </a:xfrm>
          <a:prstGeom prst="roundRect">
            <a:avLst>
              <a:gd name="adj" fmla="val 1666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Specialized Hardware Support</a:t>
            </a:r>
          </a:p>
        </p:txBody>
      </p:sp>
      <p:cxnSp>
        <p:nvCxnSpPr>
          <p:cNvPr id="31" name="Straight Arrow Connector 30">
            <a:extLst>
              <a:ext uri="{FF2B5EF4-FFF2-40B4-BE49-F238E27FC236}">
                <a16:creationId xmlns:a16="http://schemas.microsoft.com/office/drawing/2014/main" id="{1065EDBD-7BA1-B845-A426-FBF5513AA87A}"/>
              </a:ext>
            </a:extLst>
          </p:cNvPr>
          <p:cNvCxnSpPr>
            <a:cxnSpLocks/>
          </p:cNvCxnSpPr>
          <p:nvPr/>
        </p:nvCxnSpPr>
        <p:spPr>
          <a:xfrm flipH="1">
            <a:off x="2304976" y="1994388"/>
            <a:ext cx="8566" cy="611327"/>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sp>
        <p:nvSpPr>
          <p:cNvPr id="35" name="Rounded Rectangle 34">
            <a:extLst>
              <a:ext uri="{FF2B5EF4-FFF2-40B4-BE49-F238E27FC236}">
                <a16:creationId xmlns:a16="http://schemas.microsoft.com/office/drawing/2014/main" id="{AB04653A-3D48-6F48-A99F-629D854AB5CB}"/>
              </a:ext>
            </a:extLst>
          </p:cNvPr>
          <p:cNvSpPr/>
          <p:nvPr/>
        </p:nvSpPr>
        <p:spPr>
          <a:xfrm>
            <a:off x="5902449" y="2587384"/>
            <a:ext cx="1445001" cy="915480"/>
          </a:xfrm>
          <a:prstGeom prst="roundRect">
            <a:avLst>
              <a:gd name="adj" fmla="val 16666"/>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Software-based Schemes</a:t>
            </a:r>
          </a:p>
        </p:txBody>
      </p:sp>
      <p:cxnSp>
        <p:nvCxnSpPr>
          <p:cNvPr id="36" name="Straight Arrow Connector 35">
            <a:extLst>
              <a:ext uri="{FF2B5EF4-FFF2-40B4-BE49-F238E27FC236}">
                <a16:creationId xmlns:a16="http://schemas.microsoft.com/office/drawing/2014/main" id="{CA2187EA-BA66-5947-B285-FC05C9C29CB2}"/>
              </a:ext>
            </a:extLst>
          </p:cNvPr>
          <p:cNvCxnSpPr>
            <a:cxnSpLocks/>
          </p:cNvCxnSpPr>
          <p:nvPr/>
        </p:nvCxnSpPr>
        <p:spPr>
          <a:xfrm>
            <a:off x="6673199" y="1997752"/>
            <a:ext cx="0" cy="576000"/>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sp>
        <p:nvSpPr>
          <p:cNvPr id="37" name="Rounded Rectangle 36">
            <a:extLst>
              <a:ext uri="{FF2B5EF4-FFF2-40B4-BE49-F238E27FC236}">
                <a16:creationId xmlns:a16="http://schemas.microsoft.com/office/drawing/2014/main" id="{3FE77914-F17A-0F44-BE88-A7581D1015CE}"/>
              </a:ext>
            </a:extLst>
          </p:cNvPr>
          <p:cNvSpPr/>
          <p:nvPr/>
        </p:nvSpPr>
        <p:spPr>
          <a:xfrm>
            <a:off x="7451802" y="2590466"/>
            <a:ext cx="1445001" cy="915480"/>
          </a:xfrm>
          <a:prstGeom prst="roundRect">
            <a:avLst>
              <a:gd name="adj" fmla="val 16666"/>
            </a:avLst>
          </a:prstGeom>
          <a:solidFill>
            <a:srgbClr val="E6D6BD"/>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Specialized Hardware Support</a:t>
            </a:r>
          </a:p>
        </p:txBody>
      </p:sp>
      <p:cxnSp>
        <p:nvCxnSpPr>
          <p:cNvPr id="40" name="Straight Arrow Connector 39">
            <a:extLst>
              <a:ext uri="{FF2B5EF4-FFF2-40B4-BE49-F238E27FC236}">
                <a16:creationId xmlns:a16="http://schemas.microsoft.com/office/drawing/2014/main" id="{38E9FD40-373A-D141-96A8-BF95E0A2B95A}"/>
              </a:ext>
            </a:extLst>
          </p:cNvPr>
          <p:cNvCxnSpPr>
            <a:cxnSpLocks/>
          </p:cNvCxnSpPr>
          <p:nvPr/>
        </p:nvCxnSpPr>
        <p:spPr>
          <a:xfrm>
            <a:off x="6869197" y="2011787"/>
            <a:ext cx="1221067" cy="540000"/>
          </a:xfrm>
          <a:prstGeom prst="straightConnector1">
            <a:avLst/>
          </a:prstGeom>
          <a:ln w="60325">
            <a:solidFill>
              <a:schemeClr val="tx1">
                <a:lumMod val="75000"/>
                <a:lumOff val="25000"/>
              </a:schemeClr>
            </a:solidFill>
            <a:tailEnd type="triangle"/>
          </a:ln>
        </p:spPr>
        <p:style>
          <a:lnRef idx="3">
            <a:schemeClr val="dk1"/>
          </a:lnRef>
          <a:fillRef idx="0">
            <a:schemeClr val="dk1"/>
          </a:fillRef>
          <a:effectRef idx="2">
            <a:schemeClr val="dk1"/>
          </a:effectRef>
          <a:fontRef idx="minor">
            <a:schemeClr val="tx1"/>
          </a:fontRef>
        </p:style>
      </p:cxnSp>
      <p:sp>
        <p:nvSpPr>
          <p:cNvPr id="43" name="Rounded Rectangle 42">
            <a:extLst>
              <a:ext uri="{FF2B5EF4-FFF2-40B4-BE49-F238E27FC236}">
                <a16:creationId xmlns:a16="http://schemas.microsoft.com/office/drawing/2014/main" id="{6435F85A-13DC-2246-9F56-B57672107127}"/>
              </a:ext>
            </a:extLst>
          </p:cNvPr>
          <p:cNvSpPr/>
          <p:nvPr/>
        </p:nvSpPr>
        <p:spPr>
          <a:xfrm>
            <a:off x="6869197" y="3914584"/>
            <a:ext cx="2137490" cy="1704806"/>
          </a:xfrm>
          <a:prstGeom prst="roundRect">
            <a:avLst>
              <a:gd name="adj" fmla="val 16666"/>
            </a:avLst>
          </a:prstGeom>
          <a:solidFill>
            <a:schemeClr val="tx1">
              <a:lumMod val="50000"/>
              <a:lumOff val="50000"/>
              <a:alpha val="50196"/>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800" b="0" i="0" u="none" strike="noStrike" kern="1200" cap="none" spc="0" normalizeH="0" baseline="0" noProof="0" dirty="0">
                <a:ln>
                  <a:noFill/>
                </a:ln>
                <a:solidFill>
                  <a:srgbClr val="9F2936"/>
                </a:solidFill>
                <a:effectLst/>
                <a:uLnTx/>
                <a:uFillTx/>
                <a:latin typeface="Cambria" panose="02040503050406030204" pitchFamily="18" charset="0"/>
                <a:ea typeface="+mn-ea"/>
                <a:cs typeface="+mn-cs"/>
              </a:rPr>
              <a:t>NDPs: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9F2936"/>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46" name="Straight Connector 45">
            <a:extLst>
              <a:ext uri="{FF2B5EF4-FFF2-40B4-BE49-F238E27FC236}">
                <a16:creationId xmlns:a16="http://schemas.microsoft.com/office/drawing/2014/main" id="{40CBCA5F-FE7D-424D-B216-88454CAE564F}"/>
              </a:ext>
            </a:extLst>
          </p:cNvPr>
          <p:cNvCxnSpPr>
            <a:cxnSpLocks/>
          </p:cNvCxnSpPr>
          <p:nvPr/>
        </p:nvCxnSpPr>
        <p:spPr>
          <a:xfrm flipH="1" flipV="1">
            <a:off x="8895973" y="3429000"/>
            <a:ext cx="1058" cy="547716"/>
          </a:xfrm>
          <a:prstGeom prst="line">
            <a:avLst/>
          </a:prstGeom>
          <a:ln w="19050">
            <a:solidFill>
              <a:schemeClr val="tx1">
                <a:lumMod val="65000"/>
                <a:lumOff val="35000"/>
              </a:schemeClr>
            </a:solidFill>
            <a:prstDash val="dash"/>
          </a:ln>
        </p:spPr>
        <p:style>
          <a:lnRef idx="3">
            <a:schemeClr val="dk1"/>
          </a:lnRef>
          <a:fillRef idx="0">
            <a:schemeClr val="dk1"/>
          </a:fillRef>
          <a:effectRef idx="2">
            <a:schemeClr val="dk1"/>
          </a:effectRef>
          <a:fontRef idx="minor">
            <a:schemeClr val="tx1"/>
          </a:fontRef>
        </p:style>
      </p:cxnSp>
      <p:grpSp>
        <p:nvGrpSpPr>
          <p:cNvPr id="52" name="Group 51">
            <a:extLst>
              <a:ext uri="{FF2B5EF4-FFF2-40B4-BE49-F238E27FC236}">
                <a16:creationId xmlns:a16="http://schemas.microsoft.com/office/drawing/2014/main" id="{111772C0-DE40-304B-B5BB-23A0884BE5EE}"/>
              </a:ext>
            </a:extLst>
          </p:cNvPr>
          <p:cNvGrpSpPr/>
          <p:nvPr/>
        </p:nvGrpSpPr>
        <p:grpSpPr>
          <a:xfrm>
            <a:off x="6734957" y="4993060"/>
            <a:ext cx="2162073" cy="1167028"/>
            <a:chOff x="255751" y="5567223"/>
            <a:chExt cx="2162073" cy="1167028"/>
          </a:xfrm>
        </p:grpSpPr>
        <p:sp>
          <p:nvSpPr>
            <p:cNvPr id="53" name="Rounded Rectangle 52">
              <a:extLst>
                <a:ext uri="{FF2B5EF4-FFF2-40B4-BE49-F238E27FC236}">
                  <a16:creationId xmlns:a16="http://schemas.microsoft.com/office/drawing/2014/main" id="{9620C9EE-1692-1645-91B7-0A0468CFEE85}"/>
                </a:ext>
              </a:extLst>
            </p:cNvPr>
            <p:cNvSpPr/>
            <p:nvPr/>
          </p:nvSpPr>
          <p:spPr>
            <a:xfrm>
              <a:off x="512596" y="5567223"/>
              <a:ext cx="1905228" cy="547716"/>
            </a:xfrm>
            <a:prstGeom prst="roundRect">
              <a:avLst>
                <a:gd name="adj" fmla="val 33192"/>
              </a:avLst>
            </a:prstGeom>
            <a:solidFill>
              <a:schemeClr val="accent3">
                <a:lumMod val="75000"/>
                <a:alpha val="9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SynCron </a:t>
              </a:r>
              <a:r>
                <a:rPr kumimoji="0" lang="en-GR"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[HPCA’21]</a:t>
              </a:r>
              <a:endParaRPr kumimoji="0" lang="en-GR" sz="18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55" name="Picture 54">
              <a:extLst>
                <a:ext uri="{FF2B5EF4-FFF2-40B4-BE49-F238E27FC236}">
                  <a16:creationId xmlns:a16="http://schemas.microsoft.com/office/drawing/2014/main" id="{1680AD65-B64D-BA4A-A6B1-21253ABFB1D5}"/>
                </a:ext>
              </a:extLst>
            </p:cNvPr>
            <p:cNvPicPr>
              <a:picLocks noChangeAspect="1"/>
            </p:cNvPicPr>
            <p:nvPr/>
          </p:nvPicPr>
          <p:blipFill>
            <a:blip r:embed="rId3"/>
            <a:stretch>
              <a:fillRect/>
            </a:stretch>
          </p:blipFill>
          <p:spPr>
            <a:xfrm>
              <a:off x="255751" y="5818772"/>
              <a:ext cx="915479" cy="915479"/>
            </a:xfrm>
            <a:prstGeom prst="rect">
              <a:avLst/>
            </a:prstGeom>
          </p:spPr>
        </p:pic>
      </p:grpSp>
      <p:pic>
        <p:nvPicPr>
          <p:cNvPr id="5" name="Graphic 4" descr="Tick">
            <a:extLst>
              <a:ext uri="{FF2B5EF4-FFF2-40B4-BE49-F238E27FC236}">
                <a16:creationId xmlns:a16="http://schemas.microsoft.com/office/drawing/2014/main" id="{B7F392E3-070B-D641-97E6-BE21D0B53C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1404" y="4067317"/>
            <a:ext cx="914400" cy="914400"/>
          </a:xfrm>
          <a:prstGeom prst="rect">
            <a:avLst/>
          </a:prstGeom>
        </p:spPr>
      </p:pic>
      <p:sp>
        <p:nvSpPr>
          <p:cNvPr id="56" name="Rounded Rectangle 55">
            <a:extLst>
              <a:ext uri="{FF2B5EF4-FFF2-40B4-BE49-F238E27FC236}">
                <a16:creationId xmlns:a16="http://schemas.microsoft.com/office/drawing/2014/main" id="{D71F2B00-46E3-6946-9F7D-0B14CFCF1578}"/>
              </a:ext>
            </a:extLst>
          </p:cNvPr>
          <p:cNvSpPr/>
          <p:nvPr/>
        </p:nvSpPr>
        <p:spPr>
          <a:xfrm>
            <a:off x="560262" y="4235757"/>
            <a:ext cx="5497638" cy="630472"/>
          </a:xfrm>
          <a:prstGeom prst="roundRect">
            <a:avLst>
              <a:gd name="adj" fmla="val 16666"/>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Hardware Message-passing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R" sz="2000" b="0" i="0" u="none" strike="noStrike" kern="1200" cap="none" spc="0" normalizeH="0" baseline="0" noProof="0" dirty="0">
                <a:ln>
                  <a:noFill/>
                </a:ln>
                <a:solidFill>
                  <a:srgbClr val="C19859">
                    <a:lumMod val="40000"/>
                    <a:lumOff val="60000"/>
                  </a:srgbClr>
                </a:solidFill>
                <a:effectLst/>
                <a:uLnTx/>
                <a:uFillTx/>
                <a:latin typeface="Cambria" panose="02040503050406030204" pitchFamily="18" charset="0"/>
                <a:ea typeface="+mn-ea"/>
                <a:cs typeface="+mn-cs"/>
              </a:rPr>
              <a:t>to Avoid Synchronization via Shared Memory</a:t>
            </a:r>
          </a:p>
        </p:txBody>
      </p:sp>
      <p:sp>
        <p:nvSpPr>
          <p:cNvPr id="57" name="Rounded Rectangle 56">
            <a:extLst>
              <a:ext uri="{FF2B5EF4-FFF2-40B4-BE49-F238E27FC236}">
                <a16:creationId xmlns:a16="http://schemas.microsoft.com/office/drawing/2014/main" id="{F3C47E46-2BAC-E44E-AAF5-6147D87A51B6}"/>
              </a:ext>
            </a:extLst>
          </p:cNvPr>
          <p:cNvSpPr/>
          <p:nvPr/>
        </p:nvSpPr>
        <p:spPr>
          <a:xfrm>
            <a:off x="560262" y="4950995"/>
            <a:ext cx="5497638" cy="630472"/>
          </a:xfrm>
          <a:prstGeom prst="roundRect">
            <a:avLst>
              <a:gd name="adj" fmla="val 1666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Hierarchical Communication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19859">
                    <a:lumMod val="40000"/>
                    <a:lumOff val="60000"/>
                  </a:srgbClr>
                </a:solidFill>
                <a:effectLst/>
                <a:uLnTx/>
                <a:uFillTx/>
                <a:latin typeface="Cambria" panose="02040503050406030204" pitchFamily="18" charset="0"/>
                <a:ea typeface="+mn-ea"/>
                <a:cs typeface="+mn-cs"/>
              </a:rPr>
              <a:t>to Eliminate Expensive Network Traffic</a:t>
            </a:r>
          </a:p>
        </p:txBody>
      </p:sp>
      <p:sp>
        <p:nvSpPr>
          <p:cNvPr id="58" name="Rounded Rectangle 57">
            <a:extLst>
              <a:ext uri="{FF2B5EF4-FFF2-40B4-BE49-F238E27FC236}">
                <a16:creationId xmlns:a16="http://schemas.microsoft.com/office/drawing/2014/main" id="{C87B2E76-0260-324B-9CD0-2F5FC3423057}"/>
              </a:ext>
            </a:extLst>
          </p:cNvPr>
          <p:cNvSpPr/>
          <p:nvPr/>
        </p:nvSpPr>
        <p:spPr>
          <a:xfrm>
            <a:off x="560262" y="5670853"/>
            <a:ext cx="5497638" cy="630472"/>
          </a:xfrm>
          <a:prstGeom prst="roundRect">
            <a:avLst>
              <a:gd name="adj" fmla="val 1666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Specialized Cache Structure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19859">
                    <a:lumMod val="40000"/>
                    <a:lumOff val="60000"/>
                  </a:srgbClr>
                </a:solidFill>
                <a:effectLst/>
                <a:uLnTx/>
                <a:uFillTx/>
                <a:latin typeface="Cambria" panose="02040503050406030204" pitchFamily="18" charset="0"/>
                <a:ea typeface="+mn-ea"/>
                <a:cs typeface="+mn-cs"/>
              </a:rPr>
              <a:t>to Minimize Latency Costs</a:t>
            </a:r>
          </a:p>
        </p:txBody>
      </p:sp>
      <p:sp>
        <p:nvSpPr>
          <p:cNvPr id="59" name="TextBox 58">
            <a:extLst>
              <a:ext uri="{FF2B5EF4-FFF2-40B4-BE49-F238E27FC236}">
                <a16:creationId xmlns:a16="http://schemas.microsoft.com/office/drawing/2014/main" id="{09779BF2-76BD-564B-9A35-96D9CB221681}"/>
              </a:ext>
            </a:extLst>
          </p:cNvPr>
          <p:cNvSpPr txBox="1"/>
          <p:nvPr/>
        </p:nvSpPr>
        <p:spPr>
          <a:xfrm>
            <a:off x="1242416" y="3774092"/>
            <a:ext cx="4133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2400" b="1" i="0" u="none" strike="noStrike" kern="1200" cap="none" spc="0" normalizeH="0" baseline="0" noProof="0" dirty="0">
                <a:ln>
                  <a:noFill/>
                </a:ln>
                <a:solidFill>
                  <a:srgbClr val="E3DED1">
                    <a:lumMod val="25000"/>
                  </a:srgbClr>
                </a:solidFill>
                <a:effectLst/>
                <a:uLnTx/>
                <a:uFillTx/>
                <a:latin typeface="Cambria" panose="02040503050406030204" pitchFamily="18" charset="0"/>
                <a:ea typeface="+mn-ea"/>
                <a:cs typeface="+mn-cs"/>
              </a:rPr>
              <a:t>SynCron’s Design Choices</a:t>
            </a:r>
          </a:p>
        </p:txBody>
      </p:sp>
      <p:sp>
        <p:nvSpPr>
          <p:cNvPr id="32" name="Rounded Rectangle 31">
            <a:extLst>
              <a:ext uri="{FF2B5EF4-FFF2-40B4-BE49-F238E27FC236}">
                <a16:creationId xmlns:a16="http://schemas.microsoft.com/office/drawing/2014/main" id="{ABB127EC-0AF9-AC4D-9122-06924B21E01E}"/>
              </a:ext>
            </a:extLst>
          </p:cNvPr>
          <p:cNvSpPr/>
          <p:nvPr/>
        </p:nvSpPr>
        <p:spPr>
          <a:xfrm>
            <a:off x="1019558" y="1432703"/>
            <a:ext cx="2947307" cy="529200"/>
          </a:xfrm>
          <a:prstGeom prst="roundRect">
            <a:avLst>
              <a:gd name="adj" fmla="val 25861"/>
            </a:avLst>
          </a:prstGeom>
          <a:solidFill>
            <a:srgbClr val="E6D6BD">
              <a:alpha val="60000"/>
            </a:srgbClr>
          </a:solidFill>
          <a:ln w="28575">
            <a:solidFill>
              <a:srgbClr val="E6D6BD">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2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F19A17F1-0194-C04C-A7CE-A3A5A126FDC6}"/>
              </a:ext>
            </a:extLst>
          </p:cNvPr>
          <p:cNvSpPr/>
          <p:nvPr/>
        </p:nvSpPr>
        <p:spPr>
          <a:xfrm>
            <a:off x="250329" y="2587384"/>
            <a:ext cx="1446654" cy="915480"/>
          </a:xfrm>
          <a:prstGeom prst="roundRect">
            <a:avLst>
              <a:gd name="adj" fmla="val 16666"/>
            </a:avLst>
          </a:prstGeom>
          <a:solidFill>
            <a:srgbClr val="E6D6BD">
              <a:alpha val="6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4" name="Rounded Rectangle 33">
            <a:extLst>
              <a:ext uri="{FF2B5EF4-FFF2-40B4-BE49-F238E27FC236}">
                <a16:creationId xmlns:a16="http://schemas.microsoft.com/office/drawing/2014/main" id="{957F4A40-5797-5443-A3D1-6FF53DBF923A}"/>
              </a:ext>
            </a:extLst>
          </p:cNvPr>
          <p:cNvSpPr/>
          <p:nvPr/>
        </p:nvSpPr>
        <p:spPr>
          <a:xfrm>
            <a:off x="1776645" y="2605715"/>
            <a:ext cx="1154635" cy="915480"/>
          </a:xfrm>
          <a:prstGeom prst="roundRect">
            <a:avLst>
              <a:gd name="adj" fmla="val 16666"/>
            </a:avLst>
          </a:prstGeom>
          <a:solidFill>
            <a:srgbClr val="E6D6BD">
              <a:alpha val="6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8" name="Rounded Rectangle 37">
            <a:extLst>
              <a:ext uri="{FF2B5EF4-FFF2-40B4-BE49-F238E27FC236}">
                <a16:creationId xmlns:a16="http://schemas.microsoft.com/office/drawing/2014/main" id="{541B194B-1210-FE4A-BCD5-4BF1AD3580DF}"/>
              </a:ext>
            </a:extLst>
          </p:cNvPr>
          <p:cNvSpPr/>
          <p:nvPr/>
        </p:nvSpPr>
        <p:spPr>
          <a:xfrm>
            <a:off x="3027875" y="2605715"/>
            <a:ext cx="1445001" cy="915480"/>
          </a:xfrm>
          <a:prstGeom prst="roundRect">
            <a:avLst>
              <a:gd name="adj" fmla="val 16666"/>
            </a:avLst>
          </a:prstGeom>
          <a:solidFill>
            <a:srgbClr val="E6D6BD">
              <a:alpha val="6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9" name="Rounded Rectangle 38">
            <a:extLst>
              <a:ext uri="{FF2B5EF4-FFF2-40B4-BE49-F238E27FC236}">
                <a16:creationId xmlns:a16="http://schemas.microsoft.com/office/drawing/2014/main" id="{9B03157D-2551-A041-A726-9C922AA67FE9}"/>
              </a:ext>
            </a:extLst>
          </p:cNvPr>
          <p:cNvSpPr/>
          <p:nvPr/>
        </p:nvSpPr>
        <p:spPr>
          <a:xfrm>
            <a:off x="5902448" y="2587384"/>
            <a:ext cx="1445001" cy="915480"/>
          </a:xfrm>
          <a:prstGeom prst="roundRect">
            <a:avLst>
              <a:gd name="adj" fmla="val 16666"/>
            </a:avLst>
          </a:prstGeom>
          <a:solidFill>
            <a:srgbClr val="E6D6BD">
              <a:alpha val="60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59816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7D6C944-1949-8A41-8CB3-A0D812748C4B}"/>
              </a:ext>
            </a:extLst>
          </p:cNvPr>
          <p:cNvSpPr>
            <a:spLocks noGrp="1"/>
          </p:cNvSpPr>
          <p:nvPr>
            <p:ph idx="1"/>
          </p:nvPr>
        </p:nvSpPr>
        <p:spPr>
          <a:xfrm>
            <a:off x="628650" y="980728"/>
            <a:ext cx="8139793" cy="5311774"/>
          </a:xfrm>
        </p:spPr>
        <p:txBody>
          <a:bodyPr>
            <a:normAutofit fontScale="92500" lnSpcReduction="10000"/>
          </a:bodyPr>
          <a:lstStyle/>
          <a:p>
            <a:pPr>
              <a:lnSpc>
                <a:spcPct val="100000"/>
              </a:lnSpc>
            </a:pPr>
            <a:r>
              <a:rPr lang="en-GR" sz="2400" dirty="0"/>
              <a:t>Synchronization </a:t>
            </a:r>
            <a:r>
              <a:rPr lang="en-GB" sz="2400" dirty="0"/>
              <a:t>is a </a:t>
            </a:r>
            <a:r>
              <a:rPr lang="en-GB" sz="2400" b="1" dirty="0">
                <a:solidFill>
                  <a:schemeClr val="accent2"/>
                </a:solidFill>
              </a:rPr>
              <a:t>major system challenge </a:t>
            </a:r>
            <a:r>
              <a:rPr lang="en-GB" sz="2400" dirty="0"/>
              <a:t>for NDP systems</a:t>
            </a:r>
          </a:p>
          <a:p>
            <a:pPr>
              <a:lnSpc>
                <a:spcPct val="150000"/>
              </a:lnSpc>
            </a:pPr>
            <a:r>
              <a:rPr lang="en-GB" sz="2400" b="1" dirty="0">
                <a:solidFill>
                  <a:schemeClr val="accent2"/>
                </a:solidFill>
              </a:rPr>
              <a:t>Prior</a:t>
            </a:r>
            <a:r>
              <a:rPr lang="en-GB" sz="2400" dirty="0"/>
              <a:t> schemes are </a:t>
            </a:r>
            <a:r>
              <a:rPr lang="en-GB" sz="2400" b="1" dirty="0">
                <a:solidFill>
                  <a:schemeClr val="accent2"/>
                </a:solidFill>
              </a:rPr>
              <a:t>not suitable </a:t>
            </a:r>
            <a:r>
              <a:rPr lang="en-GB" sz="2400" dirty="0"/>
              <a:t>or </a:t>
            </a:r>
            <a:r>
              <a:rPr lang="en-GB" sz="2400" b="1" dirty="0">
                <a:solidFill>
                  <a:schemeClr val="accent2"/>
                </a:solidFill>
              </a:rPr>
              <a:t>efficient</a:t>
            </a:r>
            <a:r>
              <a:rPr lang="en-GB" sz="2400" dirty="0"/>
              <a:t> for NDP systems</a:t>
            </a:r>
          </a:p>
          <a:p>
            <a:pPr>
              <a:lnSpc>
                <a:spcPct val="110000"/>
              </a:lnSpc>
            </a:pPr>
            <a:r>
              <a:rPr lang="en-GB" sz="2400" b="1" dirty="0" err="1">
                <a:solidFill>
                  <a:schemeClr val="accent3"/>
                </a:solidFill>
              </a:rPr>
              <a:t>SynCron</a:t>
            </a:r>
            <a:r>
              <a:rPr lang="en-GB" sz="2400" dirty="0"/>
              <a:t> is the </a:t>
            </a:r>
            <a:r>
              <a:rPr lang="en-GB" sz="2400" b="1" dirty="0">
                <a:solidFill>
                  <a:schemeClr val="accent3"/>
                </a:solidFill>
              </a:rPr>
              <a:t>first end-to-end </a:t>
            </a:r>
            <a:r>
              <a:rPr lang="en-GB" sz="2400" dirty="0"/>
              <a:t>synchronization solution for NDP architectures</a:t>
            </a:r>
          </a:p>
          <a:p>
            <a:pPr>
              <a:lnSpc>
                <a:spcPct val="150000"/>
              </a:lnSpc>
            </a:pPr>
            <a:r>
              <a:rPr lang="en-GB" sz="2400" dirty="0"/>
              <a:t>Syncron consists of </a:t>
            </a:r>
            <a:r>
              <a:rPr lang="en-GB" sz="2400" b="1" dirty="0">
                <a:solidFill>
                  <a:schemeClr val="accent4"/>
                </a:solidFill>
              </a:rPr>
              <a:t>four</a:t>
            </a:r>
            <a:r>
              <a:rPr lang="en-GB" sz="2400" dirty="0"/>
              <a:t> key techniques:</a:t>
            </a:r>
            <a:endParaRPr lang="en-GR" sz="2400" dirty="0"/>
          </a:p>
          <a:p>
            <a:pPr marL="0" indent="0">
              <a:spcBef>
                <a:spcPts val="200"/>
              </a:spcBef>
              <a:buNone/>
            </a:pPr>
            <a:r>
              <a:rPr lang="en-GR" sz="2200" b="1" dirty="0">
                <a:solidFill>
                  <a:schemeClr val="accent4"/>
                </a:solidFill>
              </a:rPr>
              <a:t>      </a:t>
            </a:r>
            <a:r>
              <a:rPr lang="en-GR" sz="2200" dirty="0"/>
              <a:t>i.      </a:t>
            </a:r>
            <a:r>
              <a:rPr lang="en-GR" sz="2200" b="1" dirty="0">
                <a:solidFill>
                  <a:schemeClr val="accent4"/>
                </a:solidFill>
              </a:rPr>
              <a:t>Hardware support </a:t>
            </a:r>
            <a:r>
              <a:rPr lang="en-GR" sz="2200" dirty="0"/>
              <a:t>for synchronization acceleration</a:t>
            </a:r>
          </a:p>
          <a:p>
            <a:pPr marL="0" indent="0">
              <a:lnSpc>
                <a:spcPct val="110000"/>
              </a:lnSpc>
              <a:spcBef>
                <a:spcPts val="200"/>
              </a:spcBef>
              <a:buNone/>
            </a:pPr>
            <a:r>
              <a:rPr lang="en-GR" sz="2200" b="1" dirty="0">
                <a:solidFill>
                  <a:schemeClr val="accent4"/>
                </a:solidFill>
              </a:rPr>
              <a:t>      </a:t>
            </a:r>
            <a:r>
              <a:rPr lang="en-GR" sz="2200" dirty="0"/>
              <a:t>ii.     </a:t>
            </a:r>
            <a:r>
              <a:rPr lang="en-GR" sz="2200" b="1" dirty="0">
                <a:solidFill>
                  <a:schemeClr val="accent4"/>
                </a:solidFill>
              </a:rPr>
              <a:t>Direct buffering </a:t>
            </a:r>
            <a:r>
              <a:rPr lang="en-GR" sz="2200" dirty="0"/>
              <a:t>of synchronization variables</a:t>
            </a:r>
          </a:p>
          <a:p>
            <a:pPr marL="0" indent="0">
              <a:lnSpc>
                <a:spcPct val="110000"/>
              </a:lnSpc>
              <a:spcBef>
                <a:spcPts val="200"/>
              </a:spcBef>
              <a:buNone/>
            </a:pPr>
            <a:r>
              <a:rPr lang="en-GR" sz="2200" b="1" dirty="0">
                <a:solidFill>
                  <a:schemeClr val="accent4"/>
                </a:solidFill>
              </a:rPr>
              <a:t>      </a:t>
            </a:r>
            <a:r>
              <a:rPr lang="en-GR" sz="2200" dirty="0"/>
              <a:t>iii.    </a:t>
            </a:r>
            <a:r>
              <a:rPr lang="en-GR" sz="2200" b="1" dirty="0">
                <a:solidFill>
                  <a:schemeClr val="accent4"/>
                </a:solidFill>
              </a:rPr>
              <a:t>Hierarchical</a:t>
            </a:r>
            <a:r>
              <a:rPr lang="en-GR" sz="2200" dirty="0"/>
              <a:t> message-passing </a:t>
            </a:r>
            <a:r>
              <a:rPr lang="en-GR" sz="2200" b="1" dirty="0">
                <a:solidFill>
                  <a:schemeClr val="accent4"/>
                </a:solidFill>
              </a:rPr>
              <a:t>communication</a:t>
            </a:r>
          </a:p>
          <a:p>
            <a:pPr marL="0" indent="0">
              <a:lnSpc>
                <a:spcPct val="110000"/>
              </a:lnSpc>
              <a:spcBef>
                <a:spcPts val="200"/>
              </a:spcBef>
              <a:spcAft>
                <a:spcPts val="200"/>
              </a:spcAft>
              <a:buNone/>
            </a:pPr>
            <a:r>
              <a:rPr lang="en-GR" sz="2200" dirty="0"/>
              <a:t>      iv.    Integrated hardware-only </a:t>
            </a:r>
            <a:r>
              <a:rPr lang="en-GR" sz="2200" b="1" dirty="0">
                <a:solidFill>
                  <a:schemeClr val="accent4"/>
                </a:solidFill>
              </a:rPr>
              <a:t>overflow management</a:t>
            </a:r>
          </a:p>
          <a:p>
            <a:pPr>
              <a:lnSpc>
                <a:spcPct val="110000"/>
              </a:lnSpc>
              <a:spcAft>
                <a:spcPts val="200"/>
              </a:spcAft>
            </a:pPr>
            <a:r>
              <a:rPr lang="en-GR" sz="2400" dirty="0"/>
              <a:t>SynCron’s benefits: </a:t>
            </a:r>
            <a:r>
              <a:rPr lang="en-GR" sz="2400" b="1" dirty="0">
                <a:solidFill>
                  <a:schemeClr val="accent4"/>
                </a:solidFill>
              </a:rPr>
              <a:t>90.5%</a:t>
            </a:r>
            <a:r>
              <a:rPr lang="en-GR" sz="2400" b="1" dirty="0"/>
              <a:t> </a:t>
            </a:r>
            <a:r>
              <a:rPr lang="en-GR" sz="2400" dirty="0"/>
              <a:t>and </a:t>
            </a:r>
            <a:r>
              <a:rPr lang="en-GR" sz="2400" b="1" dirty="0">
                <a:solidFill>
                  <a:schemeClr val="accent4"/>
                </a:solidFill>
              </a:rPr>
              <a:t>93.8%</a:t>
            </a:r>
            <a:r>
              <a:rPr lang="en-GR" sz="2400" b="1" dirty="0"/>
              <a:t> </a:t>
            </a:r>
            <a:r>
              <a:rPr lang="en-GR" sz="2400" dirty="0"/>
              <a:t>of performance and energy of an </a:t>
            </a:r>
            <a:r>
              <a:rPr lang="en-GR" sz="2400" b="1" dirty="0">
                <a:solidFill>
                  <a:schemeClr val="accent4"/>
                </a:solidFill>
              </a:rPr>
              <a:t>Ideal</a:t>
            </a:r>
            <a:r>
              <a:rPr lang="en-GR" sz="2400" dirty="0"/>
              <a:t> zero-overhead scheme</a:t>
            </a:r>
          </a:p>
          <a:p>
            <a:pPr>
              <a:lnSpc>
                <a:spcPct val="110000"/>
              </a:lnSpc>
            </a:pPr>
            <a:r>
              <a:rPr lang="en-GR" sz="2400" dirty="0"/>
              <a:t>SynCron is </a:t>
            </a:r>
            <a:r>
              <a:rPr lang="en-GR" sz="2400" b="1" dirty="0">
                <a:solidFill>
                  <a:schemeClr val="accent3"/>
                </a:solidFill>
              </a:rPr>
              <a:t>highly-efficient</a:t>
            </a:r>
            <a:r>
              <a:rPr lang="en-GR" sz="2400" b="1" dirty="0"/>
              <a:t>, </a:t>
            </a:r>
            <a:r>
              <a:rPr lang="en-GR" sz="2400" b="1" dirty="0">
                <a:solidFill>
                  <a:schemeClr val="accent3"/>
                </a:solidFill>
              </a:rPr>
              <a:t>low-cost</a:t>
            </a:r>
            <a:r>
              <a:rPr lang="en-GR" sz="2400" b="1" dirty="0"/>
              <a:t>, </a:t>
            </a:r>
            <a:r>
              <a:rPr lang="en-GR" sz="2400" b="1" dirty="0">
                <a:solidFill>
                  <a:schemeClr val="accent3"/>
                </a:solidFill>
              </a:rPr>
              <a:t>easy-to-use</a:t>
            </a:r>
            <a:r>
              <a:rPr lang="en-GR" sz="2400" dirty="0"/>
              <a:t>, and </a:t>
            </a:r>
            <a:r>
              <a:rPr lang="en-GR" sz="2400" b="1" dirty="0">
                <a:solidFill>
                  <a:schemeClr val="accent3"/>
                </a:solidFill>
              </a:rPr>
              <a:t>general </a:t>
            </a:r>
            <a:r>
              <a:rPr lang="en-GR" sz="2400" dirty="0"/>
              <a:t>to support many synchronization primitives</a:t>
            </a:r>
            <a:endParaRPr lang="en-GB" sz="2400" dirty="0"/>
          </a:p>
        </p:txBody>
      </p:sp>
      <p:sp>
        <p:nvSpPr>
          <p:cNvPr id="8" name="Title 1">
            <a:extLst>
              <a:ext uri="{FF2B5EF4-FFF2-40B4-BE49-F238E27FC236}">
                <a16:creationId xmlns:a16="http://schemas.microsoft.com/office/drawing/2014/main" id="{117DB252-DBD9-DE49-AA8A-0A37833062FB}"/>
              </a:ext>
            </a:extLst>
          </p:cNvPr>
          <p:cNvSpPr txBox="1">
            <a:spLocks/>
          </p:cNvSpPr>
          <p:nvPr/>
        </p:nvSpPr>
        <p:spPr>
          <a:xfrm>
            <a:off x="628650" y="185508"/>
            <a:ext cx="7886700" cy="1006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C19859">
                    <a:lumMod val="50000"/>
                  </a:srgbClr>
                </a:solidFill>
                <a:effectLst/>
                <a:uLnTx/>
                <a:uFillTx/>
                <a:latin typeface="Cambria" panose="02040503050406030204" pitchFamily="18" charset="0"/>
                <a:ea typeface="+mj-ea"/>
                <a:cs typeface="+mj-cs"/>
              </a:rPr>
              <a:t>Summary &amp; Conclusion</a:t>
            </a:r>
          </a:p>
        </p:txBody>
      </p:sp>
    </p:spTree>
    <p:extLst>
      <p:ext uri="{BB962C8B-B14F-4D97-AF65-F5344CB8AC3E}">
        <p14:creationId xmlns:p14="http://schemas.microsoft.com/office/powerpoint/2010/main" val="3695299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More on </a:t>
            </a:r>
            <a:r>
              <a:rPr lang="en-US" dirty="0" err="1"/>
              <a:t>SynCron</a:t>
            </a:r>
            <a:endParaRPr lang="en-US" dirty="0"/>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1828701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Year II Results (2021 Annual Review - I)</a:t>
            </a:r>
          </a:p>
        </p:txBody>
      </p:sp>
      <p:sp>
        <p:nvSpPr>
          <p:cNvPr id="3" name="Content Placeholder 2"/>
          <p:cNvSpPr>
            <a:spLocks noGrp="1"/>
          </p:cNvSpPr>
          <p:nvPr>
            <p:ph idx="1"/>
          </p:nvPr>
        </p:nvSpPr>
        <p:spPr>
          <a:xfrm>
            <a:off x="228600" y="1041648"/>
            <a:ext cx="8915400" cy="5195664"/>
          </a:xfrm>
        </p:spPr>
        <p:txBody>
          <a:bodyPr/>
          <a:lstStyle/>
          <a:p>
            <a:r>
              <a:rPr lang="en-US" sz="2000" dirty="0"/>
              <a:t>Google Neural Network Models for Edge Devices: Analyzing and Mitigating Machine Learning Inference Bottlenecks [PACT 2021]</a:t>
            </a:r>
          </a:p>
          <a:p>
            <a:endParaRPr lang="en-US" sz="1200" dirty="0"/>
          </a:p>
          <a:p>
            <a:r>
              <a:rPr lang="en-US" sz="2000" dirty="0"/>
              <a:t>Pythia: A Customizable Hardware Prefetching Framework Using Online Reinforcement Learning [MICRO 2021]</a:t>
            </a:r>
          </a:p>
          <a:p>
            <a:endParaRPr lang="en-US" sz="2000" dirty="0"/>
          </a:p>
          <a:p>
            <a:r>
              <a:rPr lang="en-US" sz="2000" dirty="0"/>
              <a:t>Refresh Triggered Computation: Improving the Energy Efficiency of Convolutional Neural Network Accelerators [TACO 2020]</a:t>
            </a:r>
            <a:br>
              <a:rPr lang="en-US" sz="2000" dirty="0"/>
            </a:br>
            <a:endParaRPr lang="en-US" sz="2000" dirty="0"/>
          </a:p>
          <a:p>
            <a:r>
              <a:rPr lang="en-US" sz="2000" dirty="0" err="1"/>
              <a:t>SynCron</a:t>
            </a:r>
            <a:r>
              <a:rPr lang="en-US" sz="2000" dirty="0"/>
              <a:t>: Efficient Synchronization Support for Near-Data-Processing Architectures [HPCA 2021]</a:t>
            </a:r>
          </a:p>
          <a:p>
            <a:endParaRPr lang="en-US" sz="2000" dirty="0"/>
          </a:p>
          <a:p>
            <a:r>
              <a:rPr lang="en-US" sz="2000" dirty="0"/>
              <a:t>SIMDRAM: An End-to-End Framework for Bit-Serial SIMD Computing in DRAM [ASPLOS 2021]</a:t>
            </a:r>
            <a:br>
              <a:rPr lang="en-US" sz="2000" dirty="0"/>
            </a:br>
            <a:endParaRPr lang="en-US" sz="2000" dirty="0"/>
          </a:p>
          <a:p>
            <a:endParaRPr lang="en-US" sz="2000" dirty="0"/>
          </a:p>
          <a:p>
            <a:endParaRPr lang="en-US" sz="1200" dirty="0"/>
          </a:p>
          <a:p>
            <a:endParaRPr lang="en-US" sz="1200" dirty="0"/>
          </a:p>
          <a:p>
            <a:endParaRPr lang="en-US" sz="1200" dirty="0"/>
          </a:p>
          <a:p>
            <a:endParaRPr lang="en-US" sz="12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36DC8901-8115-A440-8164-734973871C73}"/>
              </a:ext>
            </a:extLst>
          </p:cNvPr>
          <p:cNvSpPr/>
          <p:nvPr/>
        </p:nvSpPr>
        <p:spPr>
          <a:xfrm>
            <a:off x="539552" y="4923753"/>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644458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FE0-AC75-EA4D-B294-B564E8EA58A2}"/>
              </a:ext>
            </a:extLst>
          </p:cNvPr>
          <p:cNvSpPr>
            <a:spLocks noGrp="1"/>
          </p:cNvSpPr>
          <p:nvPr>
            <p:ph type="title"/>
          </p:nvPr>
        </p:nvSpPr>
        <p:spPr/>
        <p:txBody>
          <a:bodyPr/>
          <a:lstStyle/>
          <a:p>
            <a:r>
              <a:rPr lang="en-US" dirty="0"/>
              <a:t>SIMDRAM Framework</a:t>
            </a:r>
          </a:p>
        </p:txBody>
      </p:sp>
      <p:sp>
        <p:nvSpPr>
          <p:cNvPr id="3" name="Content Placeholder 2">
            <a:extLst>
              <a:ext uri="{FF2B5EF4-FFF2-40B4-BE49-F238E27FC236}">
                <a16:creationId xmlns:a16="http://schemas.microsoft.com/office/drawing/2014/main" id="{38B4B9AD-DEF9-4C4F-9DC2-DABFA4D56025}"/>
              </a:ext>
            </a:extLst>
          </p:cNvPr>
          <p:cNvSpPr>
            <a:spLocks noGrp="1"/>
          </p:cNvSpPr>
          <p:nvPr>
            <p:ph idx="1"/>
          </p:nvPr>
        </p:nvSpPr>
        <p:spPr>
          <a:xfrm>
            <a:off x="228600" y="1052736"/>
            <a:ext cx="8610600" cy="4876800"/>
          </a:xfrm>
        </p:spPr>
        <p:txBody>
          <a:bodyPr/>
          <a:lstStyle/>
          <a:p>
            <a:r>
              <a:rPr lang="en-US" sz="1500" dirty="0" err="1"/>
              <a:t>Nastaran</a:t>
            </a:r>
            <a:r>
              <a:rPr lang="en-US" sz="1500" dirty="0"/>
              <a:t> </a:t>
            </a:r>
            <a:r>
              <a:rPr lang="en-US" sz="1500" dirty="0" err="1"/>
              <a:t>Hajinazar</a:t>
            </a:r>
            <a:r>
              <a:rPr lang="en-US" sz="1500" dirty="0"/>
              <a:t>, Geraldo F. Oliveira, Sven Gregorio, Joao </a:t>
            </a:r>
            <a:r>
              <a:rPr lang="en-US" sz="1500" dirty="0" err="1"/>
              <a:t>Dinis</a:t>
            </a:r>
            <a:r>
              <a:rPr lang="en-US" sz="1500" dirty="0"/>
              <a:t> Ferreira, Nika Mansouri </a:t>
            </a:r>
            <a:r>
              <a:rPr lang="en-US" sz="1500" dirty="0" err="1"/>
              <a:t>Ghiasi</a:t>
            </a:r>
            <a:r>
              <a:rPr lang="en-US" sz="1500" dirty="0"/>
              <a:t>, </a:t>
            </a:r>
            <a:r>
              <a:rPr lang="en-US" sz="1500" dirty="0" err="1"/>
              <a:t>Minesh</a:t>
            </a:r>
            <a:r>
              <a:rPr lang="en-US" sz="1500" dirty="0"/>
              <a:t> Patel, Mohammed </a:t>
            </a:r>
            <a:r>
              <a:rPr lang="en-US" sz="1500" dirty="0" err="1"/>
              <a:t>Alser</a:t>
            </a:r>
            <a:r>
              <a:rPr lang="en-US" sz="1500" dirty="0"/>
              <a:t>, </a:t>
            </a:r>
            <a:r>
              <a:rPr lang="en-US" sz="1500" dirty="0" err="1"/>
              <a:t>Saugata</a:t>
            </a:r>
            <a:r>
              <a:rPr lang="en-US" sz="1500" dirty="0"/>
              <a:t> Ghose, Juan Gomez-Luna,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"SIMDRAM: An End-to-End Framework for Bit-Serial SIMD Computing in DRAM"</a:t>
            </a:r>
            <a:br>
              <a:rPr lang="en-US" sz="1500" dirty="0">
                <a:solidFill>
                  <a:srgbClr val="0432FF"/>
                </a:solidFill>
              </a:rPr>
            </a:br>
            <a:r>
              <a:rPr lang="en-US" sz="1500" i="1" dirty="0"/>
              <a:t>Proceedings of the </a:t>
            </a:r>
            <a:r>
              <a:rPr lang="en-US" sz="1500" i="1" dirty="0">
                <a:hlinkClick r:id="rId3"/>
              </a:rPr>
              <a:t>26th International Conference on Architectural Support for Programming Languages and Operating Systems</a:t>
            </a:r>
            <a:r>
              <a:rPr lang="en-US" sz="1500" i="1" dirty="0"/>
              <a:t> (</a:t>
            </a:r>
            <a:r>
              <a:rPr lang="en-US" sz="1500" b="1" i="1" dirty="0"/>
              <a:t>ASPLOS</a:t>
            </a:r>
            <a:r>
              <a:rPr lang="en-US" sz="1500" i="1" dirty="0"/>
              <a:t>)</a:t>
            </a:r>
            <a:r>
              <a:rPr lang="en-US" sz="1500" dirty="0"/>
              <a:t>, Virtual, March-April 2021.</a:t>
            </a:r>
            <a:br>
              <a:rPr lang="en-US" sz="1500" dirty="0"/>
            </a:br>
            <a:r>
              <a:rPr lang="en-US" sz="1500" dirty="0"/>
              <a:t>[</a:t>
            </a:r>
            <a:r>
              <a:rPr lang="en-US" sz="1500" dirty="0">
                <a:hlinkClick r:id="rId4"/>
              </a:rPr>
              <a:t>2-page Extended Abstract</a:t>
            </a:r>
            <a:r>
              <a:rPr lang="en-US" sz="1500" dirty="0"/>
              <a:t>]</a:t>
            </a:r>
            <a:br>
              <a:rPr lang="en-US" sz="1500" dirty="0"/>
            </a:br>
            <a:r>
              <a:rPr lang="en-US" sz="1500" dirty="0"/>
              <a:t>[</a:t>
            </a:r>
            <a:r>
              <a:rPr lang="en-US" sz="1500" dirty="0">
                <a:hlinkClick r:id="rId5"/>
              </a:rPr>
              <a:t>Short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Slides (pptx)</a:t>
            </a:r>
            <a:r>
              <a:rPr lang="en-US" sz="1500" dirty="0"/>
              <a:t> </a:t>
            </a:r>
            <a:r>
              <a:rPr lang="en-US" sz="1500" dirty="0">
                <a:hlinkClick r:id="rId8"/>
              </a:rPr>
              <a:t>(pdf)</a:t>
            </a:r>
            <a:r>
              <a:rPr lang="en-US" sz="1500" dirty="0"/>
              <a:t>]</a:t>
            </a:r>
            <a:br>
              <a:rPr lang="en-US" sz="1500" dirty="0"/>
            </a:br>
            <a:r>
              <a:rPr lang="en-US" sz="1500" dirty="0"/>
              <a:t>[</a:t>
            </a:r>
            <a:r>
              <a:rPr lang="en-US" sz="1500" dirty="0">
                <a:hlinkClick r:id="rId9"/>
              </a:rPr>
              <a:t>Short Talk Video</a:t>
            </a:r>
            <a:r>
              <a:rPr lang="en-US" sz="1500" dirty="0"/>
              <a:t> (5 mins)]</a:t>
            </a:r>
            <a:br>
              <a:rPr lang="en-US" sz="1500" dirty="0"/>
            </a:br>
            <a:r>
              <a:rPr lang="en-US" sz="1500" dirty="0"/>
              <a:t>[</a:t>
            </a:r>
            <a:r>
              <a:rPr lang="en-US" sz="1500" dirty="0">
                <a:hlinkClick r:id="rId10"/>
              </a:rPr>
              <a:t>Full Talk Video</a:t>
            </a:r>
            <a:r>
              <a:rPr lang="en-US" sz="1500" dirty="0"/>
              <a:t> (27 mins)]</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01A2CC07-ABC8-6047-856D-10E0B6E8E52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F2D6C2E-4B30-5D40-A601-57FD66ECFD90}"/>
              </a:ext>
            </a:extLst>
          </p:cNvPr>
          <p:cNvPicPr>
            <a:picLocks noChangeAspect="1"/>
          </p:cNvPicPr>
          <p:nvPr/>
        </p:nvPicPr>
        <p:blipFill>
          <a:blip r:embed="rId11"/>
          <a:stretch>
            <a:fillRect/>
          </a:stretch>
        </p:blipFill>
        <p:spPr>
          <a:xfrm>
            <a:off x="304800" y="3934392"/>
            <a:ext cx="8218695" cy="2152195"/>
          </a:xfrm>
          <a:prstGeom prst="rect">
            <a:avLst/>
          </a:prstGeom>
        </p:spPr>
      </p:pic>
    </p:spTree>
    <p:extLst>
      <p:ext uri="{BB962C8B-B14F-4D97-AF65-F5344CB8AC3E}">
        <p14:creationId xmlns:p14="http://schemas.microsoft.com/office/powerpoint/2010/main" val="71903047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76200" y="704757"/>
            <a:ext cx="90678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Motivation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Processing-using-Memory (PuM) architectures can efficiently perform bulk bitwise computation</a:t>
            </a: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800" b="1" i="0" u="sng" strike="noStrike" kern="1200" cap="none" spc="0" normalizeH="0" baseline="0" noProof="0" dirty="0">
                <a:ln>
                  <a:noFill/>
                </a:ln>
                <a:solidFill>
                  <a:srgbClr val="C00000"/>
                </a:solidFill>
                <a:effectLst/>
                <a:uLnTx/>
                <a:uFillTx/>
                <a:latin typeface="Cambria" panose="02040503050406030204" pitchFamily="18" charset="0"/>
                <a:ea typeface="+mn-ea"/>
                <a:cs typeface="+mn-cs"/>
              </a:rPr>
              <a:t>Problem</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Existing </a:t>
            </a:r>
            <a:r>
              <a:rPr kumimoji="0" lang="en-US" sz="18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PuM</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architectures are not widely applicable</a:t>
            </a:r>
          </a:p>
          <a:p>
            <a:pPr marL="742950" marR="0" lvl="1" indent="-285750" algn="l" defTabSz="914400" rtl="0" eaLnBrk="1" fontAlgn="auto" latinLnBrk="0" hangingPunct="1">
              <a:lnSpc>
                <a:spcPct val="100000"/>
              </a:lnSpc>
              <a:spcBef>
                <a:spcPts val="400"/>
              </a:spcBef>
              <a:spcAft>
                <a:spcPts val="0"/>
              </a:spcAft>
              <a:buClr>
                <a:srgbClr val="C00000"/>
              </a:buClr>
              <a:buSzPts val="2200"/>
              <a:buFont typeface="Arial" pitchFamily="34" charset="0"/>
              <a:buChar char="–"/>
              <a:tabLst/>
              <a:defRPr/>
            </a:pPr>
            <a:r>
              <a:rPr kumimoji="0" lang="en-US" sz="1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Support only a limited and specific set of operations</a:t>
            </a:r>
          </a:p>
          <a:p>
            <a:pPr marL="742950" marR="0" lvl="1" indent="-285750" algn="l" defTabSz="914400" rtl="0" eaLnBrk="1" fontAlgn="auto" latinLnBrk="0" hangingPunct="1">
              <a:lnSpc>
                <a:spcPct val="100000"/>
              </a:lnSpc>
              <a:spcBef>
                <a:spcPts val="400"/>
              </a:spcBef>
              <a:spcAft>
                <a:spcPts val="0"/>
              </a:spcAft>
              <a:buClr>
                <a:srgbClr val="C00000"/>
              </a:buClr>
              <a:buSzPts val="2200"/>
              <a:buFont typeface="Arial" pitchFamily="34" charset="0"/>
              <a:buChar char="–"/>
              <a:tabLst/>
              <a:defRPr/>
            </a:pPr>
            <a:r>
              <a:rPr kumimoji="0" lang="en-US" sz="1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Lack the flexibility to support new operations</a:t>
            </a:r>
          </a:p>
          <a:p>
            <a:pPr marL="742950" marR="0" lvl="1" indent="-285750" algn="l" defTabSz="914400" rtl="0" eaLnBrk="1" fontAlgn="auto" latinLnBrk="0" hangingPunct="1">
              <a:lnSpc>
                <a:spcPct val="100000"/>
              </a:lnSpc>
              <a:spcBef>
                <a:spcPts val="400"/>
              </a:spcBef>
              <a:spcAft>
                <a:spcPts val="0"/>
              </a:spcAft>
              <a:buClr>
                <a:srgbClr val="C00000"/>
              </a:buClr>
              <a:buSzPts val="2200"/>
              <a:buFont typeface="Arial" pitchFamily="34" charset="0"/>
              <a:buChar char="–"/>
              <a:tabLst/>
              <a:defRPr/>
            </a:pPr>
            <a:r>
              <a:rPr kumimoji="0" lang="en-US" sz="16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Require significant changes to the DRAM subarray</a:t>
            </a: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800" b="1" i="0" u="sng" strike="noStrike" kern="1200" cap="none" spc="0" normalizeH="0" baseline="0" noProof="0" dirty="0">
                <a:ln>
                  <a:noFill/>
                </a:ln>
                <a:solidFill>
                  <a:srgbClr val="5B9BD5"/>
                </a:solidFill>
                <a:effectLst/>
                <a:uLnTx/>
                <a:uFillTx/>
                <a:latin typeface="Cambria" panose="02040503050406030204" pitchFamily="18" charset="0"/>
                <a:ea typeface="+mn-ea"/>
                <a:cs typeface="+mn-cs"/>
              </a:rPr>
              <a:t>Goals</a:t>
            </a: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Design a processing-using-DRAM framework that: </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Efficiently implements complex operations</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Provides the flexibility to support new desired operations</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Minimally changes the DRAM architecture</a:t>
            </a:r>
            <a:endParaRPr kumimoji="0" lang="en-US" sz="1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800" b="1" i="0" u="sng"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SIMDRAM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 end-to-end processing-using-DRAM framework that provides the programming interface, the ISA, and the hardware support for:</a:t>
            </a:r>
            <a:endParaRPr kumimoji="0" lang="x-none"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914400" marR="0" lvl="1" indent="-457200" algn="l" defTabSz="914400" rtl="0" eaLnBrk="1" fontAlgn="auto" latinLnBrk="0" hangingPunct="1">
              <a:lnSpc>
                <a:spcPct val="100000"/>
              </a:lnSpc>
              <a:spcBef>
                <a:spcPts val="4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Efficiently computing complex operations</a:t>
            </a:r>
          </a:p>
          <a:p>
            <a:pPr marL="914400" marR="0" lvl="1" indent="-457200" algn="l" defTabSz="914400" rtl="0" eaLnBrk="1" fontAlgn="auto" latinLnBrk="0" hangingPunct="1">
              <a:lnSpc>
                <a:spcPct val="100000"/>
              </a:lnSpc>
              <a:spcBef>
                <a:spcPts val="4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Providing the ability to implement arbitrary operations as required</a:t>
            </a:r>
          </a:p>
          <a:p>
            <a:pPr marL="914400" marR="0" lvl="1" indent="-457200" algn="l" defTabSz="914400" rtl="0" eaLnBrk="1" fontAlgn="auto" latinLnBrk="0" hangingPunct="1">
              <a:lnSpc>
                <a:spcPct val="100000"/>
              </a:lnSpc>
              <a:spcBef>
                <a:spcPts val="4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Using a massively-parallel in-DRAM SIMD substrate that requires minimal changes to DRAM</a:t>
            </a: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800" b="1" i="0" u="sng" strike="noStrike" kern="1200" cap="none" spc="0" normalizeH="0" baseline="0" noProof="0" dirty="0">
                <a:ln>
                  <a:noFill/>
                </a:ln>
                <a:solidFill>
                  <a:srgbClr val="ED7D31"/>
                </a:solidFill>
                <a:effectLst/>
                <a:uLnTx/>
                <a:uFillTx/>
                <a:latin typeface="Cambria" panose="02040503050406030204" pitchFamily="18" charset="0"/>
                <a:ea typeface="+mn-ea"/>
                <a:cs typeface="+mn-cs"/>
              </a:rPr>
              <a:t>Key Results</a:t>
            </a:r>
            <a:r>
              <a:rPr kumimoji="0" lang="en-US" sz="18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 SIMDRAM provides:</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88x and  5.8x the throughput and 257x and 31x the energy efficiency of a baseline CPU and a high-end GPU, respectively, for 16 in-DRAM operations</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21x and 2.1x the performance of the CPU and GPU for seven real-world applications</a:t>
            </a: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a:p>
            <a:pPr marL="674370" marR="0" lvl="1" indent="-274320" algn="l" defTabSz="914400" rtl="0" eaLnBrk="1" fontAlgn="auto" latinLnBrk="0" hangingPunct="1">
              <a:lnSpc>
                <a:spcPct val="100000"/>
              </a:lnSpc>
              <a:spcBef>
                <a:spcPts val="4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C06900"/>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p:txBody>
      </p:sp>
      <p:sp>
        <p:nvSpPr>
          <p:cNvPr id="6" name="Title 1" descr=" 6"/>
          <p:cNvSpPr txBox="1">
            <a:spLocks/>
          </p:cNvSpPr>
          <p:nvPr/>
        </p:nvSpPr>
        <p:spPr>
          <a:xfrm>
            <a:off x="0" y="3035"/>
            <a:ext cx="8229600" cy="889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Executive Summary</a:t>
            </a:r>
          </a:p>
        </p:txBody>
      </p:sp>
      <p:sp>
        <p:nvSpPr>
          <p:cNvPr id="7" name="Slide Number Placeholder 2">
            <a:extLst>
              <a:ext uri="{FF2B5EF4-FFF2-40B4-BE49-F238E27FC236}">
                <a16:creationId xmlns:a16="http://schemas.microsoft.com/office/drawing/2014/main" id="{170F0012-74FB-7240-8A1E-E7617E77FABC}"/>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5562250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lstStyle/>
          <a:p>
            <a:r>
              <a:rPr lang="en-CA" sz="4400" dirty="0"/>
              <a:t>SIMDRAM Key Idea </a:t>
            </a:r>
            <a:br>
              <a:rPr lang="en-CA" sz="4400" dirty="0"/>
            </a:b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769623"/>
            <a:ext cx="8987622" cy="5763699"/>
          </a:xfrm>
        </p:spPr>
        <p:txBody>
          <a:bodyPr/>
          <a:lstStyle/>
          <a:p>
            <a:pPr lvl="1"/>
            <a:endParaRPr lang="en-US" sz="800" dirty="0"/>
          </a:p>
          <a:p>
            <a:pPr lvl="1"/>
            <a:endParaRPr lang="en-US" sz="800" dirty="0"/>
          </a:p>
          <a:p>
            <a:pPr marL="457200" lvl="1" indent="0">
              <a:buNone/>
            </a:pPr>
            <a:endParaRPr lang="en-US" sz="800" dirty="0"/>
          </a:p>
          <a:p>
            <a:pPr lvl="1"/>
            <a:endParaRPr lang="en-US" sz="800" dirty="0"/>
          </a:p>
          <a:p>
            <a:r>
              <a:rPr lang="en-US" b="1" dirty="0">
                <a:solidFill>
                  <a:schemeClr val="accent6">
                    <a:lumMod val="75000"/>
                  </a:schemeClr>
                </a:solidFill>
              </a:rPr>
              <a:t>SIMDRAM: </a:t>
            </a:r>
            <a:r>
              <a:rPr lang="en-US" dirty="0"/>
              <a:t>An end-to-end processing-using-DRAM framework that provides the </a:t>
            </a:r>
            <a:r>
              <a:rPr lang="en-US" dirty="0">
                <a:solidFill>
                  <a:schemeClr val="accent2"/>
                </a:solidFill>
              </a:rPr>
              <a:t>programming interface</a:t>
            </a:r>
            <a:r>
              <a:rPr lang="en-US" dirty="0"/>
              <a:t>, the </a:t>
            </a:r>
            <a:r>
              <a:rPr lang="en-US" dirty="0">
                <a:solidFill>
                  <a:schemeClr val="accent2"/>
                </a:solidFill>
              </a:rPr>
              <a:t>ISA</a:t>
            </a:r>
            <a:r>
              <a:rPr lang="en-US" dirty="0"/>
              <a:t>, and the </a:t>
            </a:r>
            <a:r>
              <a:rPr lang="en-US" dirty="0">
                <a:solidFill>
                  <a:schemeClr val="accent2"/>
                </a:solidFill>
              </a:rPr>
              <a:t>hardware</a:t>
            </a:r>
            <a:r>
              <a:rPr lang="en-US" dirty="0"/>
              <a:t> </a:t>
            </a:r>
            <a:r>
              <a:rPr lang="en-US" dirty="0">
                <a:solidFill>
                  <a:schemeClr val="accent2"/>
                </a:solidFill>
              </a:rPr>
              <a:t>support</a:t>
            </a:r>
            <a:r>
              <a:rPr lang="en-US" dirty="0"/>
              <a:t> for:</a:t>
            </a:r>
          </a:p>
          <a:p>
            <a:endParaRPr lang="en-US" sz="2400" dirty="0"/>
          </a:p>
          <a:p>
            <a:pPr lvl="1"/>
            <a:r>
              <a:rPr lang="en-US" b="1" dirty="0">
                <a:solidFill>
                  <a:schemeClr val="accent1">
                    <a:lumMod val="75000"/>
                  </a:schemeClr>
                </a:solidFill>
              </a:rPr>
              <a:t>Efficiently</a:t>
            </a:r>
            <a:r>
              <a:rPr lang="en-US" dirty="0"/>
              <a:t> computing </a:t>
            </a:r>
            <a:r>
              <a:rPr lang="en-US" b="1" dirty="0">
                <a:solidFill>
                  <a:srgbClr val="C00000"/>
                </a:solidFill>
              </a:rPr>
              <a:t>complex</a:t>
            </a:r>
            <a:r>
              <a:rPr lang="en-US" dirty="0"/>
              <a:t> operations in DRAM</a:t>
            </a:r>
          </a:p>
          <a:p>
            <a:pPr lvl="1"/>
            <a:endParaRPr lang="en-US" sz="800" dirty="0"/>
          </a:p>
          <a:p>
            <a:pPr lvl="1"/>
            <a:r>
              <a:rPr lang="en-US" dirty="0"/>
              <a:t>Providing the ability to implement </a:t>
            </a:r>
            <a:r>
              <a:rPr lang="en-US" b="1" dirty="0">
                <a:solidFill>
                  <a:schemeClr val="accent1">
                    <a:lumMod val="75000"/>
                  </a:schemeClr>
                </a:solidFill>
              </a:rPr>
              <a:t>arbitrary</a:t>
            </a:r>
            <a:r>
              <a:rPr lang="en-US" dirty="0"/>
              <a:t> operations as required</a:t>
            </a:r>
          </a:p>
          <a:p>
            <a:pPr lvl="1"/>
            <a:endParaRPr lang="en-US" sz="800" dirty="0"/>
          </a:p>
          <a:p>
            <a:pPr lvl="1"/>
            <a:r>
              <a:rPr lang="en-US" dirty="0"/>
              <a:t>Using an </a:t>
            </a:r>
            <a:r>
              <a:rPr lang="en-US" b="1" dirty="0">
                <a:solidFill>
                  <a:schemeClr val="accent6">
                    <a:lumMod val="75000"/>
                  </a:schemeClr>
                </a:solidFill>
              </a:rPr>
              <a:t>in-DRAM massively-parallel SIMD substrate</a:t>
            </a:r>
            <a:r>
              <a:rPr lang="en-US" dirty="0"/>
              <a:t> that requires </a:t>
            </a:r>
            <a:r>
              <a:rPr lang="en-US" b="1" dirty="0">
                <a:solidFill>
                  <a:schemeClr val="accent1">
                    <a:lumMod val="75000"/>
                  </a:schemeClr>
                </a:solidFill>
              </a:rPr>
              <a:t>minimal</a:t>
            </a:r>
            <a:r>
              <a:rPr lang="en-US" dirty="0"/>
              <a:t> changes to DRAM architecture</a:t>
            </a:r>
          </a:p>
          <a:p>
            <a:pPr lvl="2"/>
            <a:endParaRPr lang="en-US" dirty="0"/>
          </a:p>
          <a:p>
            <a:pPr lvl="1"/>
            <a:endParaRPr lang="en-US" dirty="0"/>
          </a:p>
        </p:txBody>
      </p:sp>
      <p:sp>
        <p:nvSpPr>
          <p:cNvPr id="4" name="Slide Number Placeholder 2">
            <a:extLst>
              <a:ext uri="{FF2B5EF4-FFF2-40B4-BE49-F238E27FC236}">
                <a16:creationId xmlns:a16="http://schemas.microsoft.com/office/drawing/2014/main" id="{E33E8851-BF95-6842-9DAC-3E18705E07DB}"/>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23</a:t>
            </a:r>
          </a:p>
        </p:txBody>
      </p:sp>
    </p:spTree>
    <p:extLst>
      <p:ext uri="{BB962C8B-B14F-4D97-AF65-F5344CB8AC3E}">
        <p14:creationId xmlns:p14="http://schemas.microsoft.com/office/powerpoint/2010/main" val="39326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a:extLst>
              <a:ext uri="{FF2B5EF4-FFF2-40B4-BE49-F238E27FC236}">
                <a16:creationId xmlns:a16="http://schemas.microsoft.com/office/drawing/2014/main" id="{4AC448A1-D8FC-074B-83B4-F13809959B84}"/>
              </a:ext>
            </a:extLst>
          </p:cNvPr>
          <p:cNvSpPr/>
          <p:nvPr/>
        </p:nvSpPr>
        <p:spPr>
          <a:xfrm>
            <a:off x="3056442" y="3767639"/>
            <a:ext cx="3907140" cy="2443475"/>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D15069BC-5B11-7743-B528-35178FAE71ED}"/>
              </a:ext>
            </a:extLst>
          </p:cNvPr>
          <p:cNvGrpSpPr/>
          <p:nvPr/>
        </p:nvGrpSpPr>
        <p:grpSpPr>
          <a:xfrm>
            <a:off x="7116062" y="3738583"/>
            <a:ext cx="2105825" cy="2379840"/>
            <a:chOff x="7116062" y="3738583"/>
            <a:chExt cx="2105825" cy="2379840"/>
          </a:xfrm>
        </p:grpSpPr>
        <p:sp>
          <p:nvSpPr>
            <p:cNvPr id="480" name="Rectangle 479">
              <a:extLst>
                <a:ext uri="{FF2B5EF4-FFF2-40B4-BE49-F238E27FC236}">
                  <a16:creationId xmlns:a16="http://schemas.microsoft.com/office/drawing/2014/main" id="{9AFA37DF-98AF-2A42-A277-2415E78A0DFE}"/>
                </a:ext>
              </a:extLst>
            </p:cNvPr>
            <p:cNvSpPr/>
            <p:nvPr/>
          </p:nvSpPr>
          <p:spPr>
            <a:xfrm>
              <a:off x="7279373" y="4036626"/>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3738583"/>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sp>
          <p:nvSpPr>
            <p:cNvPr id="527" name="Rectangle 526">
              <a:extLst>
                <a:ext uri="{FF2B5EF4-FFF2-40B4-BE49-F238E27FC236}">
                  <a16:creationId xmlns:a16="http://schemas.microsoft.com/office/drawing/2014/main" id="{9784C941-66A3-5040-BA46-DAC418472FA1}"/>
                </a:ext>
              </a:extLst>
            </p:cNvPr>
            <p:cNvSpPr/>
            <p:nvPr/>
          </p:nvSpPr>
          <p:spPr>
            <a:xfrm>
              <a:off x="7365094" y="4022208"/>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grpSp>
      <p:sp>
        <p:nvSpPr>
          <p:cNvPr id="159" name="Rounded Rectangle 158">
            <a:extLst>
              <a:ext uri="{FF2B5EF4-FFF2-40B4-BE49-F238E27FC236}">
                <a16:creationId xmlns:a16="http://schemas.microsoft.com/office/drawing/2014/main" id="{CE0A9994-29A9-8347-A12F-21F4FFB866BF}"/>
              </a:ext>
            </a:extLst>
          </p:cNvPr>
          <p:cNvSpPr/>
          <p:nvPr/>
        </p:nvSpPr>
        <p:spPr>
          <a:xfrm>
            <a:off x="4425755" y="906211"/>
            <a:ext cx="1809803" cy="2494674"/>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7" name="Rounded Rectangle 156">
            <a:extLst>
              <a:ext uri="{FF2B5EF4-FFF2-40B4-BE49-F238E27FC236}">
                <a16:creationId xmlns:a16="http://schemas.microsoft.com/office/drawing/2014/main" id="{2989069A-F661-FE42-B264-D815DC8F0544}"/>
              </a:ext>
            </a:extLst>
          </p:cNvPr>
          <p:cNvSpPr/>
          <p:nvPr/>
        </p:nvSpPr>
        <p:spPr>
          <a:xfrm>
            <a:off x="2517838" y="871442"/>
            <a:ext cx="1754690" cy="2223831"/>
          </a:xfrm>
          <a:prstGeom prst="roundRect">
            <a:avLst/>
          </a:prstGeom>
          <a:solidFill>
            <a:srgbClr val="F9F2EF"/>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539" name="Group 538">
            <a:extLst>
              <a:ext uri="{FF2B5EF4-FFF2-40B4-BE49-F238E27FC236}">
                <a16:creationId xmlns:a16="http://schemas.microsoft.com/office/drawing/2014/main" id="{69A25650-7088-E942-BE76-58AD68057FC5}"/>
              </a:ext>
            </a:extLst>
          </p:cNvPr>
          <p:cNvGrpSpPr/>
          <p:nvPr/>
        </p:nvGrpSpPr>
        <p:grpSpPr>
          <a:xfrm>
            <a:off x="2784191" y="374951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66283" y="374254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0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00883" y="1699346"/>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271191" y="1235618"/>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14414" y="1827291"/>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46" name="Rectangle 345">
            <a:extLst>
              <a:ext uri="{FF2B5EF4-FFF2-40B4-BE49-F238E27FC236}">
                <a16:creationId xmlns:a16="http://schemas.microsoft.com/office/drawing/2014/main" id="{1DC1A0F9-70D7-B448-BC54-7750CE6339AE}"/>
              </a:ext>
            </a:extLst>
          </p:cNvPr>
          <p:cNvSpPr/>
          <p:nvPr/>
        </p:nvSpPr>
        <p:spPr>
          <a:xfrm>
            <a:off x="6854162" y="912400"/>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96203" y="908217"/>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886746" y="2166938"/>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24048" y="2565491"/>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0"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0"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25141" y="1957109"/>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220177" y="978920"/>
            <a:ext cx="2208216" cy="646331"/>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DRAM commands</a:t>
            </a:r>
            <a:endPar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14413" y="2625799"/>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09136" y="435839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0" i="1" dirty="0">
                          <a:latin typeface="Courier New" panose="02070309020205020404" pitchFamily="49" charset="0"/>
                          <a:cs typeface="Courier New" panose="02070309020205020404" pitchFamily="49" charset="0"/>
                        </a:rPr>
                        <a:t> </a:t>
                      </a:r>
                      <a:r>
                        <a:rPr lang="en-US" sz="1500" b="0" i="1" dirty="0" err="1">
                          <a:solidFill>
                            <a:srgbClr val="C00000"/>
                          </a:solidFill>
                          <a:latin typeface="Courier New" panose="02070309020205020404" pitchFamily="49" charset="0"/>
                          <a:cs typeface="Courier New" panose="02070309020205020404" pitchFamily="49" charset="0"/>
                        </a:rPr>
                        <a:t>bbop_new</a:t>
                      </a:r>
                      <a:endParaRPr lang="en-US" sz="1500" b="0"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773682" y="497281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A08F4D0E-7D3F-7A48-86B1-0434036B7964}"/>
              </a:ext>
            </a:extLst>
          </p:cNvPr>
          <p:cNvGrpSpPr/>
          <p:nvPr/>
        </p:nvGrpSpPr>
        <p:grpSpPr>
          <a:xfrm>
            <a:off x="3268356" y="423046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072342"/>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5952703"/>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4841244"/>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7" name="Group 6">
            <a:extLst>
              <a:ext uri="{FF2B5EF4-FFF2-40B4-BE49-F238E27FC236}">
                <a16:creationId xmlns:a16="http://schemas.microsoft.com/office/drawing/2014/main" id="{9AFFF311-89B6-074A-8E50-84D97135160F}"/>
              </a:ext>
            </a:extLst>
          </p:cNvPr>
          <p:cNvGrpSpPr/>
          <p:nvPr/>
        </p:nvGrpSpPr>
        <p:grpSpPr>
          <a:xfrm>
            <a:off x="7378326" y="4574023"/>
            <a:ext cx="1598850" cy="1447274"/>
            <a:chOff x="7378326" y="4574023"/>
            <a:chExt cx="1598850" cy="1447274"/>
          </a:xfrm>
        </p:grpSpPr>
        <p:sp>
          <p:nvSpPr>
            <p:cNvPr id="481" name="Rounded Rectangle 480">
              <a:extLst>
                <a:ext uri="{FF2B5EF4-FFF2-40B4-BE49-F238E27FC236}">
                  <a16:creationId xmlns:a16="http://schemas.microsoft.com/office/drawing/2014/main" id="{4CC62BDE-543A-A646-AD15-2F6D0BA003C8}"/>
                </a:ext>
              </a:extLst>
            </p:cNvPr>
            <p:cNvSpPr/>
            <p:nvPr/>
          </p:nvSpPr>
          <p:spPr>
            <a:xfrm>
              <a:off x="7378326" y="4574023"/>
              <a:ext cx="1598850" cy="1447274"/>
            </a:xfrm>
            <a:prstGeom prst="roundRect">
              <a:avLst/>
            </a:prstGeom>
            <a:solidFill>
              <a:schemeClr val="bg1"/>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149985"/>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327935"/>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86EEC01-1B3C-E648-9FD9-9FAA1DBE32F6}"/>
                </a:ext>
              </a:extLst>
            </p:cNvPr>
            <p:cNvGrpSpPr/>
            <p:nvPr/>
          </p:nvGrpSpPr>
          <p:grpSpPr>
            <a:xfrm>
              <a:off x="8308041" y="4657875"/>
              <a:ext cx="557538" cy="1269957"/>
              <a:chOff x="8308041" y="4657875"/>
              <a:chExt cx="557538" cy="1269957"/>
            </a:xfrm>
          </p:grpSpPr>
          <p:grpSp>
            <p:nvGrpSpPr>
              <p:cNvPr id="494" name="Group 493">
                <a:extLst>
                  <a:ext uri="{FF2B5EF4-FFF2-40B4-BE49-F238E27FC236}">
                    <a16:creationId xmlns:a16="http://schemas.microsoft.com/office/drawing/2014/main" id="{274DF094-4A4F-EE40-A2C8-396255F6A071}"/>
                  </a:ext>
                </a:extLst>
              </p:cNvPr>
              <p:cNvGrpSpPr/>
              <p:nvPr/>
            </p:nvGrpSpPr>
            <p:grpSpPr>
              <a:xfrm>
                <a:off x="8308041" y="4657875"/>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143465"/>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582428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4720793"/>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082745" y="427572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0"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0"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0"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29785" y="3596854"/>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07434" y="931164"/>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48574" y="3029879"/>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48574" y="3029879"/>
                <a:ext cx="1559686" cy="338554"/>
              </a:xfrm>
              <a:prstGeom prst="rect">
                <a:avLst/>
              </a:prstGeom>
              <a:blipFill>
                <a:blip r:embed="rId4"/>
                <a:stretch>
                  <a:fillRect t="-3571" b="-21429"/>
                </a:stretch>
              </a:blipFill>
            </p:spPr>
            <p:txBody>
              <a:bodyPr/>
              <a:lstStyle/>
              <a:p>
                <a:r>
                  <a:rPr lang="en-US">
                    <a:noFill/>
                  </a:rPr>
                  <a:t> </a:t>
                </a:r>
              </a:p>
            </p:txBody>
          </p:sp>
        </mc:Fallback>
      </mc:AlternateContent>
      <p:sp>
        <p:nvSpPr>
          <p:cNvPr id="158" name="Slide Number Placeholder 2">
            <a:extLst>
              <a:ext uri="{FF2B5EF4-FFF2-40B4-BE49-F238E27FC236}">
                <a16:creationId xmlns:a16="http://schemas.microsoft.com/office/drawing/2014/main" id="{BA3DC310-E70E-2A4C-98E9-E7CE8D146EDA}"/>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ysClr val="windowText" lastClr="000000"/>
                                    </a:solidFill>
                                    <a:latin typeface="Cambria Math" panose="02040503050406030204" pitchFamily="18" charset="0"/>
                                    <a:ea typeface="Cambria Math" panose="02040503050406030204" pitchFamily="18" charset="0"/>
                                  </a:rPr>
                                  <m:t>𝜇</m:t>
                                </m:r>
                                <m:r>
                                  <a:rPr lang="en-US" sz="1300" b="0" i="1" smtClean="0">
                                    <a:solidFill>
                                      <a:sysClr val="windowText" lastClr="000000"/>
                                    </a:solidFill>
                                    <a:latin typeface="Cambria Math" panose="02040503050406030204" pitchFamily="18" charset="0"/>
                                    <a:ea typeface="Cambria Math" panose="02040503050406030204" pitchFamily="18" charset="0"/>
                                  </a:rPr>
                                  <m:t>𝑃𝑟𝑜𝑔𝑟𝑎𝑚</m:t>
                                </m:r>
                              </m:oMath>
                            </m:oMathPara>
                          </a14:m>
                          <a:endParaRPr lang="en-US" sz="1300" b="0" dirty="0"/>
                        </a:p>
                      </a:txBody>
                      <a:tcPr marL="121921" marR="121921" marT="0" marB="0">
                        <a:lnL w="12700" cmpd="sng">
                          <a:noFill/>
                        </a:lnL>
                        <a:lnT w="12700" cmpd="sng">
                          <a:noFill/>
                        </a:lnT>
                        <a:solidFill>
                          <a:schemeClr val="bg1"/>
                        </a:solid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0" i="1" smtClean="0">
                                    <a:solidFill>
                                      <a:srgbClr val="C00000"/>
                                    </a:solidFill>
                                    <a:latin typeface="Cambria Math" panose="02040503050406030204" pitchFamily="18" charset="0"/>
                                    <a:ea typeface="Cambria Math" panose="02040503050406030204" pitchFamily="18" charset="0"/>
                                  </a:rPr>
                                  <m:t>𝜇</m:t>
                                </m:r>
                                <m:r>
                                  <a:rPr lang="en-US" sz="1300" b="0" i="1" smtClean="0">
                                    <a:solidFill>
                                      <a:srgbClr val="C00000"/>
                                    </a:solidFill>
                                    <a:latin typeface="Cambria Math" panose="02040503050406030204" pitchFamily="18" charset="0"/>
                                    <a:ea typeface="Cambria Math" panose="02040503050406030204" pitchFamily="18" charset="0"/>
                                  </a:rPr>
                                  <m:t>𝑃𝑟𝑜𝑔𝑟𝑎𝑚</m:t>
                                </m:r>
                              </m:oMath>
                            </m:oMathPara>
                          </a14:m>
                          <a:endParaRPr lang="en-US" sz="1300" b="0" dirty="0">
                            <a:solidFill>
                              <a:srgbClr val="C00000"/>
                            </a:solidFill>
                          </a:endParaRPr>
                        </a:p>
                      </a:txBody>
                      <a:tcPr marL="121921" marR="121921" marT="0" marB="0">
                        <a:lnL w="12700" cmpd="sng">
                          <a:noFill/>
                        </a:lnL>
                        <a:lnB w="12700" cmpd="sng">
                          <a:noFill/>
                        </a:lnB>
                        <a:solidFill>
                          <a:srgbClr val="FFBFBF">
                            <a:alpha val="20000"/>
                          </a:srgbClr>
                        </a:solid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346212060"/>
                  </p:ext>
                </p:extLst>
              </p:nvPr>
            </p:nvGraphicFramePr>
            <p:xfrm>
              <a:off x="6446659" y="1583134"/>
              <a:ext cx="2479168" cy="574158"/>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endParaRPr lang="en-US"/>
                        </a:p>
                      </a:txBody>
                      <a:tcPr marL="121921" marR="121921" marT="0" marB="0">
                        <a:lnL w="12700" cmpd="sng">
                          <a:noFill/>
                        </a:lnL>
                        <a:lnT w="12700" cmpd="sng">
                          <a:noFill/>
                        </a:lnT>
                        <a:blipFill>
                          <a:blip r:embed="rId5"/>
                          <a:stretch>
                            <a:fillRect r="-103093" b="-104348"/>
                          </a:stretch>
                        </a:blipFill>
                      </a:tcPr>
                    </a:tc>
                    <a:tc>
                      <a:txBody>
                        <a:bodyPr/>
                        <a:lstStyle/>
                        <a:p>
                          <a:pPr algn="ctr"/>
                          <a:endParaRPr lang="en-US" sz="1300" dirty="0"/>
                        </a:p>
                      </a:txBody>
                      <a:tcPr marL="121921" marR="121921" marT="0" marB="0">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endParaRPr lang="en-US"/>
                        </a:p>
                      </a:txBody>
                      <a:tcPr marL="121921" marR="121921" marT="0" marB="0">
                        <a:lnL w="12700" cmpd="sng">
                          <a:noFill/>
                        </a:lnL>
                        <a:lnB w="12700" cmpd="sng">
                          <a:noFill/>
                        </a:lnB>
                        <a:blipFill>
                          <a:blip r:embed="rId5"/>
                          <a:stretch>
                            <a:fillRect t="-100000" r="-103093" b="-4348"/>
                          </a:stretch>
                        </a:blipFill>
                      </a:tcPr>
                    </a:tc>
                    <a:tc>
                      <a:txBody>
                        <a:bodyPr/>
                        <a:lstStyle/>
                        <a:p>
                          <a:pPr algn="ctr"/>
                          <a:endParaRPr lang="en-US" sz="1300" dirty="0"/>
                        </a:p>
                      </a:txBody>
                      <a:tcPr marL="121921" marR="121921" marT="0" marB="0">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grpSp>
        <p:nvGrpSpPr>
          <p:cNvPr id="536" name="Group 535">
            <a:extLst>
              <a:ext uri="{FF2B5EF4-FFF2-40B4-BE49-F238E27FC236}">
                <a16:creationId xmlns:a16="http://schemas.microsoft.com/office/drawing/2014/main" id="{2560DD54-9826-2C47-AB02-2D240A0B9D80}"/>
              </a:ext>
            </a:extLst>
          </p:cNvPr>
          <p:cNvGrpSpPr/>
          <p:nvPr/>
        </p:nvGrpSpPr>
        <p:grpSpPr>
          <a:xfrm>
            <a:off x="6427968" y="1254721"/>
            <a:ext cx="2581861" cy="876925"/>
            <a:chOff x="6398771" y="1855706"/>
            <a:chExt cx="2581861" cy="876925"/>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99060" y="2499642"/>
              <a:ext cx="981071" cy="194415"/>
              <a:chOff x="8915995" y="2957417"/>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15995" y="2960414"/>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115367" y="2960414"/>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302399" y="2958834"/>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98287" y="2957417"/>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95138" y="2958836"/>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24556" y="2970053"/>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2540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6"/>
                  <a:stretch>
                    <a:fillRect t="-3571" b="-2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062752" y="554982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062752" y="5549825"/>
                <a:ext cx="1559686" cy="338554"/>
              </a:xfrm>
              <a:prstGeom prst="rect">
                <a:avLst/>
              </a:prstGeom>
              <a:blipFill>
                <a:blip r:embed="rId7"/>
                <a:stretch>
                  <a:fillRect t="-3571" b="-25000"/>
                </a:stretch>
              </a:blipFill>
            </p:spPr>
            <p:txBody>
              <a:bodyPr/>
              <a:lstStyle/>
              <a:p>
                <a:r>
                  <a:rPr lang="en-US">
                    <a:noFill/>
                  </a:rPr>
                  <a:t> </a:t>
                </a:r>
              </a:p>
            </p:txBody>
          </p:sp>
        </mc:Fallback>
      </mc:AlternateContent>
    </p:spTree>
    <p:extLst>
      <p:ext uri="{BB962C8B-B14F-4D97-AF65-F5344CB8AC3E}">
        <p14:creationId xmlns:p14="http://schemas.microsoft.com/office/powerpoint/2010/main" val="205538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fade">
                                      <p:cBhvr>
                                        <p:cTn id="12" dur="500"/>
                                        <p:tgtEl>
                                          <p:spTgt spid="159"/>
                                        </p:tgtEl>
                                      </p:cBhvr>
                                    </p:animEffect>
                                  </p:childTnLst>
                                </p:cTn>
                              </p:par>
                              <p:par>
                                <p:cTn id="13" presetID="10" presetClass="exit" presetSubtype="0" fill="hold" grpId="1" nodeType="withEffect">
                                  <p:stCondLst>
                                    <p:cond delay="0"/>
                                  </p:stCondLst>
                                  <p:childTnLst>
                                    <p:animEffect transition="out" filter="fade">
                                      <p:cBhvr>
                                        <p:cTn id="14" dur="500"/>
                                        <p:tgtEl>
                                          <p:spTgt spid="157"/>
                                        </p:tgtEl>
                                      </p:cBhvr>
                                    </p:animEffect>
                                    <p:set>
                                      <p:cBhvr>
                                        <p:cTn id="15" dur="1" fill="hold">
                                          <p:stCondLst>
                                            <p:cond delay="499"/>
                                          </p:stCondLst>
                                        </p:cTn>
                                        <p:tgtEl>
                                          <p:spTgt spid="15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9"/>
                                        </p:tgtEl>
                                      </p:cBhvr>
                                    </p:animEffect>
                                    <p:set>
                                      <p:cBhvr>
                                        <p:cTn id="20" dur="1" fill="hold">
                                          <p:stCondLst>
                                            <p:cond delay="499"/>
                                          </p:stCondLst>
                                        </p:cTn>
                                        <p:tgtEl>
                                          <p:spTgt spid="15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0"/>
                                        </p:tgtEl>
                                        <p:attrNameLst>
                                          <p:attrName>style.visibility</p:attrName>
                                        </p:attrNameLst>
                                      </p:cBhvr>
                                      <p:to>
                                        <p:strVal val="visible"/>
                                      </p:to>
                                    </p:set>
                                    <p:animEffect transition="in" filter="fade">
                                      <p:cBhvr>
                                        <p:cTn id="23"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59" grpId="0" animBg="1"/>
      <p:bldP spid="159" grpId="1" animBg="1"/>
      <p:bldP spid="157" grpId="0" animBg="1"/>
      <p:bldP spid="157"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9358D-7A3F-0145-9E14-1952B598FB88}"/>
              </a:ext>
            </a:extLst>
          </p:cNvPr>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3600" b="1" i="1" dirty="0">
                <a:solidFill>
                  <a:schemeClr val="bg1"/>
                </a:solidFill>
                <a:latin typeface="Cambria" panose="02040503050406030204" pitchFamily="18" charset="0"/>
              </a:rPr>
              <a:t>SIMDRAM: A Framework for</a:t>
            </a:r>
            <a:br>
              <a:rPr lang="en-US" sz="3600" b="1" i="1" dirty="0">
                <a:solidFill>
                  <a:schemeClr val="bg1"/>
                </a:solidFill>
                <a:latin typeface="Cambria" panose="02040503050406030204" pitchFamily="18" charset="0"/>
              </a:rPr>
            </a:br>
            <a:r>
              <a:rPr lang="en-US" sz="3600" b="1" i="1" dirty="0">
                <a:solidFill>
                  <a:schemeClr val="bg1"/>
                </a:solidFill>
                <a:latin typeface="Cambria" panose="02040503050406030204" pitchFamily="18" charset="0"/>
              </a:rPr>
              <a:t>Bit-Serial SIMD Processing using DRAM</a:t>
            </a:r>
            <a:endParaRPr lang="en-US" sz="1800" b="1" i="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0" y="3079750"/>
            <a:ext cx="9144000" cy="1866900"/>
          </a:xfrm>
          <a:prstGeom prst="rect">
            <a:avLst/>
          </a:prstGeom>
        </p:spPr>
        <p:txBody>
          <a:bodyPr anchor="ctr">
            <a:noAutofit/>
          </a:bodyPr>
          <a:lstStyle/>
          <a:p>
            <a:pPr marL="0" indent="0" algn="ctr">
              <a:buNone/>
            </a:pPr>
            <a:r>
              <a:rPr lang="en-US" sz="2400" b="1" dirty="0" err="1">
                <a:latin typeface="Cambria" panose="02040503050406030204" pitchFamily="18" charset="0"/>
              </a:rPr>
              <a:t>Nastaran</a:t>
            </a:r>
            <a:r>
              <a:rPr lang="en-US" sz="2400" b="1" dirty="0">
                <a:latin typeface="Cambria" panose="02040503050406030204" pitchFamily="18" charset="0"/>
              </a:rPr>
              <a:t> </a:t>
            </a:r>
            <a:r>
              <a:rPr lang="en-US" sz="2400" b="1" dirty="0" err="1">
                <a:latin typeface="Cambria" panose="02040503050406030204" pitchFamily="18" charset="0"/>
              </a:rPr>
              <a:t>Hajinazar</a:t>
            </a:r>
            <a:r>
              <a:rPr lang="en-US" sz="2400" b="1" dirty="0">
                <a:latin typeface="Cambria" panose="02040503050406030204" pitchFamily="18" charset="0"/>
              </a:rPr>
              <a:t>* 	</a:t>
            </a:r>
            <a:r>
              <a:rPr lang="en-US" sz="2400" dirty="0">
                <a:solidFill>
                  <a:schemeClr val="bg2">
                    <a:lumMod val="50000"/>
                  </a:schemeClr>
                </a:solidFill>
                <a:latin typeface="Cambria" panose="02040503050406030204" pitchFamily="18" charset="0"/>
                <a:cs typeface="Cambria"/>
              </a:rPr>
              <a:t>Geraldo F. Oliveira*</a:t>
            </a:r>
          </a:p>
          <a:p>
            <a:pPr marL="0" indent="0" algn="ctr">
              <a:buNone/>
            </a:pPr>
            <a:r>
              <a:rPr lang="en-US" sz="2400" dirty="0">
                <a:solidFill>
                  <a:schemeClr val="bg2">
                    <a:lumMod val="50000"/>
                  </a:schemeClr>
                </a:solidFill>
                <a:latin typeface="Cambria" panose="02040503050406030204" pitchFamily="18" charset="0"/>
                <a:cs typeface="Cambria"/>
              </a:rPr>
              <a:t>Sven </a:t>
            </a:r>
            <a:r>
              <a:rPr lang="en-US" sz="2400" dirty="0">
                <a:solidFill>
                  <a:schemeClr val="bg2">
                    <a:lumMod val="50000"/>
                  </a:schemeClr>
                </a:solidFill>
                <a:latin typeface="Cambria" panose="02040503050406030204" pitchFamily="18" charset="0"/>
              </a:rPr>
              <a:t>Gregorio	          Joao Ferreira           Nika Mansouri </a:t>
            </a:r>
            <a:r>
              <a:rPr lang="en-US" sz="2400" dirty="0" err="1">
                <a:solidFill>
                  <a:schemeClr val="bg2">
                    <a:lumMod val="50000"/>
                  </a:schemeClr>
                </a:solidFill>
                <a:latin typeface="Cambria" panose="02040503050406030204" pitchFamily="18" charset="0"/>
              </a:rPr>
              <a:t>Ghiasi</a:t>
            </a:r>
            <a:endParaRPr lang="en-US" sz="2400" dirty="0">
              <a:solidFill>
                <a:schemeClr val="bg2">
                  <a:lumMod val="50000"/>
                </a:schemeClr>
              </a:solidFill>
              <a:latin typeface="Cambria" panose="02040503050406030204" pitchFamily="18" charset="0"/>
            </a:endParaRPr>
          </a:p>
          <a:p>
            <a:pPr marL="0" indent="0" algn="ctr">
              <a:buNone/>
            </a:pPr>
            <a:r>
              <a:rPr lang="en-US" sz="2400" dirty="0" err="1">
                <a:solidFill>
                  <a:schemeClr val="bg2">
                    <a:lumMod val="50000"/>
                  </a:schemeClr>
                </a:solidFill>
                <a:latin typeface="Cambria" panose="02040503050406030204" pitchFamily="18" charset="0"/>
              </a:rPr>
              <a:t>Minesh</a:t>
            </a:r>
            <a:r>
              <a:rPr lang="en-US" sz="2400" dirty="0">
                <a:solidFill>
                  <a:schemeClr val="bg2">
                    <a:lumMod val="50000"/>
                  </a:schemeClr>
                </a:solidFill>
                <a:latin typeface="Cambria" panose="02040503050406030204" pitchFamily="18" charset="0"/>
              </a:rPr>
              <a:t> Patel	        Mohammed </a:t>
            </a:r>
            <a:r>
              <a:rPr lang="en-US" sz="2400" dirty="0" err="1">
                <a:solidFill>
                  <a:schemeClr val="bg2">
                    <a:lumMod val="50000"/>
                  </a:schemeClr>
                </a:solidFill>
                <a:latin typeface="Cambria" panose="02040503050406030204" pitchFamily="18" charset="0"/>
              </a:rPr>
              <a:t>Alser</a:t>
            </a:r>
            <a:r>
              <a:rPr lang="en-US" sz="2400" dirty="0">
                <a:solidFill>
                  <a:schemeClr val="bg2">
                    <a:lumMod val="50000"/>
                  </a:schemeClr>
                </a:solidFill>
                <a:latin typeface="Cambria" panose="02040503050406030204" pitchFamily="18" charset="0"/>
              </a:rPr>
              <a:t>           </a:t>
            </a:r>
            <a:r>
              <a:rPr lang="en-US" sz="2400" dirty="0" err="1">
                <a:solidFill>
                  <a:schemeClr val="bg2">
                    <a:lumMod val="50000"/>
                  </a:schemeClr>
                </a:solidFill>
                <a:latin typeface="Cambria" panose="02040503050406030204" pitchFamily="18" charset="0"/>
                <a:cs typeface="Cambria"/>
              </a:rPr>
              <a:t>Saugata</a:t>
            </a:r>
            <a:r>
              <a:rPr lang="en-US" sz="2400" dirty="0">
                <a:solidFill>
                  <a:schemeClr val="bg2">
                    <a:lumMod val="50000"/>
                  </a:schemeClr>
                </a:solidFill>
                <a:latin typeface="Cambria" panose="02040503050406030204" pitchFamily="18" charset="0"/>
                <a:cs typeface="Cambria"/>
              </a:rPr>
              <a:t> Ghose</a:t>
            </a:r>
          </a:p>
          <a:p>
            <a:pPr marL="0" indent="0" algn="ctr">
              <a:buNone/>
            </a:pPr>
            <a:r>
              <a:rPr lang="en-US" sz="2400" dirty="0">
                <a:solidFill>
                  <a:schemeClr val="bg2">
                    <a:lumMod val="50000"/>
                  </a:schemeClr>
                </a:solidFill>
                <a:latin typeface="Cambria" panose="02040503050406030204" pitchFamily="18" charset="0"/>
                <a:cs typeface="Cambria"/>
              </a:rPr>
              <a:t>Juan Gómez–Luna            </a:t>
            </a:r>
            <a:r>
              <a:rPr lang="en-US" sz="2400" dirty="0" err="1">
                <a:solidFill>
                  <a:schemeClr val="bg2">
                    <a:lumMod val="50000"/>
                  </a:schemeClr>
                </a:solidFill>
                <a:latin typeface="Cambria" panose="02040503050406030204" pitchFamily="18" charset="0"/>
                <a:cs typeface="Cambria"/>
              </a:rPr>
              <a:t>Onur</a:t>
            </a:r>
            <a:r>
              <a:rPr lang="en-US" sz="2400" dirty="0">
                <a:solidFill>
                  <a:schemeClr val="bg2">
                    <a:lumMod val="50000"/>
                  </a:schemeClr>
                </a:solidFill>
                <a:latin typeface="Cambria" panose="02040503050406030204" pitchFamily="18" charset="0"/>
                <a:cs typeface="Cambria"/>
              </a:rPr>
              <a:t> </a:t>
            </a:r>
            <a:r>
              <a:rPr lang="en-US" sz="2400" dirty="0" err="1">
                <a:solidFill>
                  <a:schemeClr val="bg2">
                    <a:lumMod val="50000"/>
                  </a:schemeClr>
                </a:solidFill>
                <a:latin typeface="Cambria" panose="02040503050406030204" pitchFamily="18" charset="0"/>
                <a:cs typeface="Cambria"/>
              </a:rPr>
              <a:t>Mutlu</a:t>
            </a:r>
            <a:endParaRPr lang="en-US" sz="2400" dirty="0">
              <a:solidFill>
                <a:schemeClr val="bg2">
                  <a:lumMod val="50000"/>
                </a:schemeClr>
              </a:solidFill>
              <a:latin typeface="Cambria" panose="02040503050406030204" pitchFamily="18" charset="0"/>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002" y="5415968"/>
            <a:ext cx="2021074" cy="415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2FC259B8-6802-7E45-8292-7403968B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604" y="6102515"/>
            <a:ext cx="2397512" cy="566468"/>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B9ED11F2-6C18-F641-BBC8-6663D0D8CF1F}"/>
              </a:ext>
            </a:extLst>
          </p:cNvPr>
          <p:cNvPicPr>
            <a:picLocks noChangeAspect="1"/>
          </p:cNvPicPr>
          <p:nvPr/>
        </p:nvPicPr>
        <p:blipFill>
          <a:blip r:embed="rId5"/>
          <a:stretch>
            <a:fillRect/>
          </a:stretch>
        </p:blipFill>
        <p:spPr>
          <a:xfrm>
            <a:off x="5325885" y="6061899"/>
            <a:ext cx="2463800" cy="647700"/>
          </a:xfrm>
          <a:prstGeom prst="rect">
            <a:avLst/>
          </a:prstGeom>
        </p:spPr>
      </p:pic>
      <p:pic>
        <p:nvPicPr>
          <p:cNvPr id="12" name="Graphic 11">
            <a:extLst>
              <a:ext uri="{FF2B5EF4-FFF2-40B4-BE49-F238E27FC236}">
                <a16:creationId xmlns:a16="http://schemas.microsoft.com/office/drawing/2014/main" id="{D6A06925-44AC-ED4F-BC58-620055D243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411" y="5415968"/>
            <a:ext cx="2397512" cy="461236"/>
          </a:xfrm>
          <a:prstGeom prst="rect">
            <a:avLst/>
          </a:prstGeom>
        </p:spPr>
      </p:pic>
    </p:spTree>
    <p:extLst>
      <p:ext uri="{BB962C8B-B14F-4D97-AF65-F5344CB8AC3E}">
        <p14:creationId xmlns:p14="http://schemas.microsoft.com/office/powerpoint/2010/main" val="3236294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F4235-3709-BC48-83AA-FA18D1B1996F}"/>
              </a:ext>
            </a:extLst>
          </p:cNvPr>
          <p:cNvSpPr>
            <a:spLocks noGrp="1"/>
          </p:cNvSpPr>
          <p:nvPr>
            <p:ph idx="1"/>
          </p:nvPr>
        </p:nvSpPr>
        <p:spPr>
          <a:xfrm>
            <a:off x="78189" y="1150848"/>
            <a:ext cx="8987622" cy="5377542"/>
          </a:xfrm>
        </p:spPr>
        <p:txBody>
          <a:bodyPr/>
          <a:lstStyle/>
          <a:p>
            <a:r>
              <a:rPr lang="en-US" sz="2800" dirty="0">
                <a:solidFill>
                  <a:srgbClr val="C00000"/>
                </a:solidFill>
                <a:latin typeface="Cambria" panose="02040503050406030204" pitchFamily="18" charset="0"/>
                <a:sym typeface="Wingdings" pitchFamily="2" charset="2"/>
              </a:rPr>
              <a:t>PuM: </a:t>
            </a:r>
            <a:r>
              <a:rPr lang="en-US" sz="2800" dirty="0">
                <a:latin typeface="Cambria" panose="02040503050406030204" pitchFamily="18" charset="0"/>
              </a:rPr>
              <a:t>Exploits analog operation principles of the memory circuitry to perform computation</a:t>
            </a:r>
          </a:p>
          <a:p>
            <a:endParaRPr lang="en-US" sz="1400" dirty="0">
              <a:latin typeface="Cambria" panose="02040503050406030204" pitchFamily="18" charset="0"/>
              <a:sym typeface="Wingdings" pitchFamily="2" charset="2"/>
            </a:endParaRPr>
          </a:p>
          <a:p>
            <a:pPr lvl="1">
              <a:lnSpc>
                <a:spcPct val="100000"/>
              </a:lnSpc>
            </a:pPr>
            <a:r>
              <a:rPr lang="en-US" sz="2600" dirty="0">
                <a:latin typeface="Cambria" panose="02040503050406030204" pitchFamily="18" charset="0"/>
                <a:sym typeface="Wingdings" pitchFamily="2" charset="2"/>
              </a:rPr>
              <a:t>Leverages the </a:t>
            </a:r>
            <a:r>
              <a:rPr lang="en-US" sz="2600" dirty="0">
                <a:solidFill>
                  <a:srgbClr val="C00000"/>
                </a:solidFill>
                <a:latin typeface="Cambria" panose="02040503050406030204" pitchFamily="18" charset="0"/>
                <a:sym typeface="Wingdings" pitchFamily="2" charset="2"/>
              </a:rPr>
              <a:t>large internal bandwidth </a:t>
            </a:r>
            <a:r>
              <a:rPr lang="en-US" sz="2600" dirty="0">
                <a:latin typeface="Cambria" panose="02040503050406030204" pitchFamily="18" charset="0"/>
                <a:sym typeface="Wingdings" pitchFamily="2" charset="2"/>
              </a:rPr>
              <a:t>and </a:t>
            </a:r>
            <a:r>
              <a:rPr lang="en-US" sz="2600" dirty="0">
                <a:solidFill>
                  <a:srgbClr val="C00000"/>
                </a:solidFill>
                <a:latin typeface="Cambria" panose="02040503050406030204" pitchFamily="18" charset="0"/>
                <a:sym typeface="Wingdings" pitchFamily="2" charset="2"/>
              </a:rPr>
              <a:t>parallelism</a:t>
            </a:r>
            <a:r>
              <a:rPr lang="en-US" sz="2600" dirty="0">
                <a:latin typeface="Cambria" panose="02040503050406030204" pitchFamily="18" charset="0"/>
                <a:sym typeface="Wingdings" pitchFamily="2" charset="2"/>
              </a:rPr>
              <a:t> available inside the memory arrays</a:t>
            </a:r>
          </a:p>
          <a:p>
            <a:pPr marL="457200" lvl="1" indent="0">
              <a:buNone/>
            </a:pPr>
            <a:endParaRPr lang="en-US" dirty="0">
              <a:latin typeface="Cambria" panose="02040503050406030204" pitchFamily="18" charset="0"/>
              <a:sym typeface="Wingdings" pitchFamily="2" charset="2"/>
            </a:endParaRPr>
          </a:p>
          <a:p>
            <a:r>
              <a:rPr lang="en-US" sz="2800" dirty="0">
                <a:latin typeface="Cambria" panose="02040503050406030204" pitchFamily="18" charset="0"/>
                <a:sym typeface="Wingdings" pitchFamily="2" charset="2"/>
              </a:rPr>
              <a:t>A common approach for </a:t>
            </a:r>
            <a:r>
              <a:rPr lang="en-US" sz="2800" dirty="0">
                <a:solidFill>
                  <a:srgbClr val="C00000"/>
                </a:solidFill>
                <a:latin typeface="Cambria" panose="02040503050406030204" pitchFamily="18" charset="0"/>
                <a:sym typeface="Wingdings" pitchFamily="2" charset="2"/>
              </a:rPr>
              <a:t>PuM</a:t>
            </a:r>
            <a:r>
              <a:rPr lang="en-US" sz="2800" dirty="0">
                <a:latin typeface="Cambria" panose="02040503050406030204" pitchFamily="18" charset="0"/>
                <a:sym typeface="Wingdings" pitchFamily="2" charset="2"/>
              </a:rPr>
              <a:t> architectures is to perform </a:t>
            </a:r>
            <a:r>
              <a:rPr lang="en-US" sz="2800" dirty="0">
                <a:solidFill>
                  <a:schemeClr val="accent5"/>
                </a:solidFill>
                <a:latin typeface="Cambria" panose="02040503050406030204" pitchFamily="18" charset="0"/>
                <a:sym typeface="Wingdings" pitchFamily="2" charset="2"/>
              </a:rPr>
              <a:t>bulk bitwise operations</a:t>
            </a:r>
          </a:p>
          <a:p>
            <a:endParaRPr lang="en-US" sz="800" dirty="0">
              <a:solidFill>
                <a:schemeClr val="accent5"/>
              </a:solidFill>
              <a:latin typeface="Cambria" panose="02040503050406030204" pitchFamily="18" charset="0"/>
              <a:sym typeface="Wingdings" pitchFamily="2" charset="2"/>
            </a:endParaRPr>
          </a:p>
          <a:p>
            <a:pPr lvl="1"/>
            <a:r>
              <a:rPr lang="en-US" sz="2600" dirty="0">
                <a:latin typeface="Cambria" panose="02040503050406030204" pitchFamily="18" charset="0"/>
                <a:sym typeface="Wingdings" pitchFamily="2" charset="2"/>
              </a:rPr>
              <a:t>Simple logical operations (e.g., AND, OR, XOR)</a:t>
            </a:r>
          </a:p>
          <a:p>
            <a:pPr lvl="1"/>
            <a:endParaRPr lang="en-US" sz="1000" dirty="0">
              <a:latin typeface="Cambria" panose="02040503050406030204" pitchFamily="18" charset="0"/>
              <a:sym typeface="Wingdings" pitchFamily="2" charset="2"/>
            </a:endParaRPr>
          </a:p>
          <a:p>
            <a:pPr lvl="1"/>
            <a:r>
              <a:rPr lang="en-US" sz="2600" dirty="0">
                <a:latin typeface="Cambria" panose="02040503050406030204" pitchFamily="18" charset="0"/>
                <a:sym typeface="Wingdings" pitchFamily="2" charset="2"/>
              </a:rPr>
              <a:t>More complex operations (e.g., addition, multiplication) </a:t>
            </a:r>
          </a:p>
          <a:p>
            <a:pPr marL="457200" lvl="1" indent="0">
              <a:buNone/>
            </a:pPr>
            <a:endParaRPr lang="en-US" sz="2600" dirty="0">
              <a:latin typeface="Cambria" panose="02040503050406030204" pitchFamily="18" charset="0"/>
              <a:sym typeface="Wingdings" pitchFamily="2" charset="2"/>
            </a:endParaRPr>
          </a:p>
          <a:p>
            <a:pPr lvl="1"/>
            <a:endParaRPr lang="en-US" sz="2600" dirty="0">
              <a:solidFill>
                <a:schemeClr val="accent5"/>
              </a:solidFill>
              <a:latin typeface="Cambria" panose="02040503050406030204" pitchFamily="18" charset="0"/>
              <a:sym typeface="Wingdings" pitchFamily="2" charset="2"/>
            </a:endParaRPr>
          </a:p>
          <a:p>
            <a:pPr lvl="1"/>
            <a:endParaRPr lang="en-US" sz="800" dirty="0">
              <a:solidFill>
                <a:schemeClr val="accent5"/>
              </a:solidFill>
              <a:latin typeface="Cambria" panose="02040503050406030204" pitchFamily="18" charset="0"/>
              <a:sym typeface="Wingdings" pitchFamily="2" charset="2"/>
            </a:endParaRPr>
          </a:p>
          <a:p>
            <a:pPr lvl="2"/>
            <a:endParaRPr lang="en-US" sz="100" dirty="0">
              <a:latin typeface="Cambria" panose="02040503050406030204" pitchFamily="18" charset="0"/>
              <a:sym typeface="Wingdings" pitchFamily="2" charset="2"/>
            </a:endParaRPr>
          </a:p>
        </p:txBody>
      </p:sp>
      <p:sp>
        <p:nvSpPr>
          <p:cNvPr id="2" name="Title 1">
            <a:extLst>
              <a:ext uri="{FF2B5EF4-FFF2-40B4-BE49-F238E27FC236}">
                <a16:creationId xmlns:a16="http://schemas.microsoft.com/office/drawing/2014/main" id="{4D25B449-EC61-3A4F-B767-47EFC87544B5}"/>
              </a:ext>
            </a:extLst>
          </p:cNvPr>
          <p:cNvSpPr>
            <a:spLocks noGrp="1"/>
          </p:cNvSpPr>
          <p:nvPr>
            <p:ph type="title"/>
          </p:nvPr>
        </p:nvSpPr>
        <p:spPr/>
        <p:txBody>
          <a:bodyPr/>
          <a:lstStyle/>
          <a:p>
            <a:r>
              <a:rPr lang="en-US" sz="4400" b="1" dirty="0">
                <a:latin typeface="Cambria" panose="02040503050406030204" pitchFamily="18" charset="0"/>
              </a:rPr>
              <a:t>Processing-using-Memory (PuM)</a:t>
            </a:r>
          </a:p>
        </p:txBody>
      </p:sp>
      <p:sp>
        <p:nvSpPr>
          <p:cNvPr id="6" name="Slide Number Placeholder 2">
            <a:extLst>
              <a:ext uri="{FF2B5EF4-FFF2-40B4-BE49-F238E27FC236}">
                <a16:creationId xmlns:a16="http://schemas.microsoft.com/office/drawing/2014/main" id="{55EA5359-EBBD-9E48-BE04-8CA07DB85450}"/>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8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7861627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lstStyle/>
          <a:p>
            <a:r>
              <a:rPr lang="en-CA" sz="4400" dirty="0"/>
              <a:t>Motivation, Goal, and Key Idea </a:t>
            </a:r>
            <a:br>
              <a:rPr lang="en-CA" sz="4400" dirty="0"/>
            </a:b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769623"/>
            <a:ext cx="8987622" cy="5763699"/>
          </a:xfrm>
        </p:spPr>
        <p:txBody>
          <a:bodyPr/>
          <a:lstStyle/>
          <a:p>
            <a:r>
              <a:rPr lang="en-US" sz="2400" dirty="0"/>
              <a:t>Existing PuM mechanisms are </a:t>
            </a:r>
            <a:r>
              <a:rPr lang="en-US" sz="2400" dirty="0">
                <a:solidFill>
                  <a:srgbClr val="C00000"/>
                </a:solidFill>
              </a:rPr>
              <a:t>not widely applicable</a:t>
            </a:r>
          </a:p>
          <a:p>
            <a:pPr lvl="1"/>
            <a:r>
              <a:rPr lang="en-US" sz="2000" dirty="0"/>
              <a:t>Support only a </a:t>
            </a:r>
            <a:r>
              <a:rPr lang="en-US" sz="2000" dirty="0">
                <a:solidFill>
                  <a:srgbClr val="C00000"/>
                </a:solidFill>
              </a:rPr>
              <a:t>limited</a:t>
            </a:r>
            <a:r>
              <a:rPr lang="en-US" sz="2000" dirty="0"/>
              <a:t> and mainly </a:t>
            </a:r>
            <a:r>
              <a:rPr lang="en-US" sz="2000" dirty="0">
                <a:solidFill>
                  <a:srgbClr val="C00000"/>
                </a:solidFill>
              </a:rPr>
              <a:t>basic</a:t>
            </a:r>
            <a:r>
              <a:rPr lang="en-US" sz="2000" dirty="0"/>
              <a:t> set of operations</a:t>
            </a:r>
          </a:p>
          <a:p>
            <a:pPr lvl="1"/>
            <a:r>
              <a:rPr lang="en-US" sz="2000" dirty="0">
                <a:solidFill>
                  <a:srgbClr val="C00000"/>
                </a:solidFill>
              </a:rPr>
              <a:t>Lack the flexibility </a:t>
            </a:r>
            <a:r>
              <a:rPr lang="en-US" sz="2000" dirty="0"/>
              <a:t>to support new operations</a:t>
            </a:r>
          </a:p>
          <a:p>
            <a:pPr lvl="1"/>
            <a:r>
              <a:rPr lang="en-US" sz="2000" dirty="0"/>
              <a:t>Require </a:t>
            </a:r>
            <a:r>
              <a:rPr lang="en-US" sz="2000" dirty="0">
                <a:solidFill>
                  <a:srgbClr val="C00000"/>
                </a:solidFill>
              </a:rPr>
              <a:t>significant</a:t>
            </a:r>
            <a:r>
              <a:rPr lang="en-US" sz="2000" dirty="0"/>
              <a:t> </a:t>
            </a:r>
            <a:r>
              <a:rPr lang="en-US" sz="2000" dirty="0">
                <a:solidFill>
                  <a:srgbClr val="C00000"/>
                </a:solidFill>
              </a:rPr>
              <a:t>changes</a:t>
            </a:r>
            <a:r>
              <a:rPr lang="en-US" sz="2000" dirty="0"/>
              <a:t> to the DRAM subarray</a:t>
            </a:r>
          </a:p>
          <a:p>
            <a:pPr lvl="1"/>
            <a:endParaRPr lang="en-US" sz="800" dirty="0"/>
          </a:p>
          <a:p>
            <a:r>
              <a:rPr lang="en-US" sz="2400" b="1" dirty="0">
                <a:solidFill>
                  <a:schemeClr val="accent1">
                    <a:lumMod val="75000"/>
                  </a:schemeClr>
                </a:solidFill>
              </a:rPr>
              <a:t>Goal: </a:t>
            </a:r>
            <a:r>
              <a:rPr lang="en-US" sz="2400" dirty="0"/>
              <a:t>Design a PuM framework that </a:t>
            </a:r>
          </a:p>
          <a:p>
            <a:pPr lvl="1"/>
            <a:r>
              <a:rPr lang="en-US" sz="2000" dirty="0">
                <a:solidFill>
                  <a:schemeClr val="accent1">
                    <a:lumMod val="75000"/>
                  </a:schemeClr>
                </a:solidFill>
              </a:rPr>
              <a:t>Efficiently</a:t>
            </a:r>
            <a:r>
              <a:rPr lang="en-US" sz="2000" dirty="0"/>
              <a:t> implements </a:t>
            </a:r>
            <a:r>
              <a:rPr lang="en-US" sz="2000" dirty="0">
                <a:solidFill>
                  <a:schemeClr val="accent1">
                    <a:lumMod val="75000"/>
                  </a:schemeClr>
                </a:solidFill>
              </a:rPr>
              <a:t>complex</a:t>
            </a:r>
            <a:r>
              <a:rPr lang="en-US" sz="2000" dirty="0"/>
              <a:t> operations</a:t>
            </a:r>
          </a:p>
          <a:p>
            <a:pPr lvl="1"/>
            <a:r>
              <a:rPr lang="en-US" sz="2000" dirty="0"/>
              <a:t>Provides the </a:t>
            </a:r>
            <a:r>
              <a:rPr lang="en-US" sz="2000" dirty="0">
                <a:solidFill>
                  <a:schemeClr val="accent1">
                    <a:lumMod val="75000"/>
                  </a:schemeClr>
                </a:solidFill>
              </a:rPr>
              <a:t>flexibility</a:t>
            </a:r>
            <a:r>
              <a:rPr lang="en-US" sz="2000" dirty="0"/>
              <a:t> to support new desired operations</a:t>
            </a:r>
          </a:p>
          <a:p>
            <a:pPr lvl="1"/>
            <a:r>
              <a:rPr lang="en-US" sz="2000" dirty="0">
                <a:solidFill>
                  <a:schemeClr val="accent1">
                    <a:lumMod val="75000"/>
                  </a:schemeClr>
                </a:solidFill>
              </a:rPr>
              <a:t>Minimally</a:t>
            </a:r>
            <a:r>
              <a:rPr lang="en-US" sz="2000" dirty="0"/>
              <a:t> changes the DRAM architecture</a:t>
            </a:r>
          </a:p>
          <a:p>
            <a:pPr lvl="1"/>
            <a:endParaRPr lang="en-US" sz="800" dirty="0"/>
          </a:p>
          <a:p>
            <a:r>
              <a:rPr lang="en-US" sz="2400" b="1" dirty="0">
                <a:solidFill>
                  <a:schemeClr val="accent6">
                    <a:lumMod val="75000"/>
                  </a:schemeClr>
                </a:solidFill>
              </a:rPr>
              <a:t>SIMDRAM: </a:t>
            </a:r>
            <a:r>
              <a:rPr lang="en-US" sz="2400" dirty="0"/>
              <a:t>An end-to-end processing-using-DRAM framework that provides the programming interface, the ISA, and the hardware support for:</a:t>
            </a:r>
          </a:p>
          <a:p>
            <a:pPr lvl="1"/>
            <a:r>
              <a:rPr lang="en-US" sz="2000" dirty="0">
                <a:solidFill>
                  <a:schemeClr val="accent6">
                    <a:lumMod val="75000"/>
                  </a:schemeClr>
                </a:solidFill>
              </a:rPr>
              <a:t>Efficiently</a:t>
            </a:r>
            <a:r>
              <a:rPr lang="en-US" sz="2000" dirty="0"/>
              <a:t> computing </a:t>
            </a:r>
            <a:r>
              <a:rPr lang="en-US" sz="2000" dirty="0">
                <a:solidFill>
                  <a:schemeClr val="accent6">
                    <a:lumMod val="75000"/>
                  </a:schemeClr>
                </a:solidFill>
              </a:rPr>
              <a:t>complex</a:t>
            </a:r>
            <a:r>
              <a:rPr lang="en-US" sz="2000" dirty="0"/>
              <a:t> operations in DRAM</a:t>
            </a:r>
          </a:p>
          <a:p>
            <a:pPr lvl="1"/>
            <a:r>
              <a:rPr lang="en-US" sz="2000" dirty="0"/>
              <a:t>Providing the ability to implement </a:t>
            </a:r>
            <a:r>
              <a:rPr lang="en-US" sz="2000" dirty="0">
                <a:solidFill>
                  <a:schemeClr val="accent6">
                    <a:lumMod val="75000"/>
                  </a:schemeClr>
                </a:solidFill>
              </a:rPr>
              <a:t>arbitrary</a:t>
            </a:r>
            <a:r>
              <a:rPr lang="en-US" sz="2000" dirty="0"/>
              <a:t> operations as required</a:t>
            </a:r>
          </a:p>
          <a:p>
            <a:pPr lvl="1"/>
            <a:r>
              <a:rPr lang="en-US" sz="2000" dirty="0"/>
              <a:t>Using an </a:t>
            </a:r>
            <a:r>
              <a:rPr lang="en-US" sz="2000" dirty="0">
                <a:solidFill>
                  <a:schemeClr val="accent6">
                    <a:lumMod val="75000"/>
                  </a:schemeClr>
                </a:solidFill>
              </a:rPr>
              <a:t>in-DRAM massively-parallel SIMD substrate</a:t>
            </a:r>
            <a:r>
              <a:rPr lang="en-US" sz="2000" dirty="0"/>
              <a:t> that requires </a:t>
            </a:r>
            <a:r>
              <a:rPr lang="en-US" sz="2000" dirty="0">
                <a:solidFill>
                  <a:schemeClr val="accent6">
                    <a:lumMod val="75000"/>
                  </a:schemeClr>
                </a:solidFill>
              </a:rPr>
              <a:t>minimal</a:t>
            </a:r>
            <a:r>
              <a:rPr lang="en-US" sz="2000" dirty="0"/>
              <a:t> changes to DRAM architecture</a:t>
            </a:r>
          </a:p>
          <a:p>
            <a:pPr lvl="2"/>
            <a:endParaRPr lang="en-US" dirty="0"/>
          </a:p>
          <a:p>
            <a:pPr lvl="1"/>
            <a:endParaRPr lang="en-US" dirty="0"/>
          </a:p>
        </p:txBody>
      </p:sp>
      <p:sp>
        <p:nvSpPr>
          <p:cNvPr id="4" name="Slide Number Placeholder 2">
            <a:extLst>
              <a:ext uri="{FF2B5EF4-FFF2-40B4-BE49-F238E27FC236}">
                <a16:creationId xmlns:a16="http://schemas.microsoft.com/office/drawing/2014/main" id="{E33E8851-BF95-6842-9DAC-3E18705E07DB}"/>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973-379F-0E47-9237-8E81F18B2687}"/>
              </a:ext>
            </a:extLst>
          </p:cNvPr>
          <p:cNvSpPr>
            <a:spLocks noGrp="1"/>
          </p:cNvSpPr>
          <p:nvPr>
            <p:ph type="title"/>
          </p:nvPr>
        </p:nvSpPr>
        <p:spPr/>
        <p:txBody>
          <a:bodyPr/>
          <a:lstStyle/>
          <a:p>
            <a:r>
              <a:rPr lang="en-CA" sz="4400" dirty="0"/>
              <a:t>SIMDRAM: </a:t>
            </a:r>
            <a:r>
              <a:rPr lang="en-CA" sz="4400" dirty="0" err="1"/>
              <a:t>PuM</a:t>
            </a:r>
            <a:r>
              <a:rPr lang="en-CA" sz="4400" dirty="0"/>
              <a:t> Substrate</a:t>
            </a:r>
            <a:endParaRPr lang="en-US" sz="4400" dirty="0"/>
          </a:p>
        </p:txBody>
      </p:sp>
      <p:sp>
        <p:nvSpPr>
          <p:cNvPr id="3" name="Content Placeholder 2">
            <a:extLst>
              <a:ext uri="{FF2B5EF4-FFF2-40B4-BE49-F238E27FC236}">
                <a16:creationId xmlns:a16="http://schemas.microsoft.com/office/drawing/2014/main" id="{A223BDE8-46CC-8D47-991F-4D759631276F}"/>
              </a:ext>
            </a:extLst>
          </p:cNvPr>
          <p:cNvSpPr>
            <a:spLocks noGrp="1"/>
          </p:cNvSpPr>
          <p:nvPr>
            <p:ph idx="1"/>
          </p:nvPr>
        </p:nvSpPr>
        <p:spPr>
          <a:xfrm>
            <a:off x="78189" y="790908"/>
            <a:ext cx="8987622" cy="5463885"/>
          </a:xfrm>
        </p:spPr>
        <p:txBody>
          <a:bodyPr/>
          <a:lstStyle/>
          <a:p>
            <a:r>
              <a:rPr lang="en-CA" dirty="0"/>
              <a:t>SIMDRAM framework is built around a DRAM substrate that enables two techniques:</a:t>
            </a:r>
          </a:p>
          <a:p>
            <a:pPr lvl="1"/>
            <a:endParaRPr lang="en-US" dirty="0"/>
          </a:p>
          <a:p>
            <a:pPr lvl="1"/>
            <a:endParaRPr lang="en-US" dirty="0"/>
          </a:p>
        </p:txBody>
      </p:sp>
      <p:sp>
        <p:nvSpPr>
          <p:cNvPr id="44" name="Rectangle 43">
            <a:extLst>
              <a:ext uri="{FF2B5EF4-FFF2-40B4-BE49-F238E27FC236}">
                <a16:creationId xmlns:a16="http://schemas.microsoft.com/office/drawing/2014/main" id="{A08905E8-42CC-F349-A45A-B5006174B525}"/>
              </a:ext>
            </a:extLst>
          </p:cNvPr>
          <p:cNvSpPr/>
          <p:nvPr/>
        </p:nvSpPr>
        <p:spPr>
          <a:xfrm>
            <a:off x="670527" y="1756024"/>
            <a:ext cx="2902013"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(1) Vertical data layout</a:t>
            </a:r>
          </a:p>
        </p:txBody>
      </p:sp>
      <p:grpSp>
        <p:nvGrpSpPr>
          <p:cNvPr id="113" name="Group 112">
            <a:extLst>
              <a:ext uri="{FF2B5EF4-FFF2-40B4-BE49-F238E27FC236}">
                <a16:creationId xmlns:a16="http://schemas.microsoft.com/office/drawing/2014/main" id="{9085F27E-EFC7-2E43-8D41-8AD8EA776005}"/>
              </a:ext>
            </a:extLst>
          </p:cNvPr>
          <p:cNvGrpSpPr/>
          <p:nvPr/>
        </p:nvGrpSpPr>
        <p:grpSpPr>
          <a:xfrm>
            <a:off x="861221" y="2190239"/>
            <a:ext cx="3125947" cy="2586303"/>
            <a:chOff x="465576" y="2389889"/>
            <a:chExt cx="3125947" cy="2586303"/>
          </a:xfrm>
        </p:grpSpPr>
        <p:cxnSp>
          <p:nvCxnSpPr>
            <p:cNvPr id="46" name="Straight Arrow Connector 45">
              <a:extLst>
                <a:ext uri="{FF2B5EF4-FFF2-40B4-BE49-F238E27FC236}">
                  <a16:creationId xmlns:a16="http://schemas.microsoft.com/office/drawing/2014/main" id="{8DEE3538-05A0-094A-9D32-2AC042A93D4F}"/>
                </a:ext>
              </a:extLst>
            </p:cNvPr>
            <p:cNvCxnSpPr>
              <a:cxnSpLocks/>
            </p:cNvCxnSpPr>
            <p:nvPr/>
          </p:nvCxnSpPr>
          <p:spPr>
            <a:xfrm>
              <a:off x="2808126" y="2931238"/>
              <a:ext cx="0" cy="1417320"/>
            </a:xfrm>
            <a:prstGeom prst="straightConnector1">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F85C9C47-61D9-514F-AC12-B892EEF349D8}"/>
                </a:ext>
              </a:extLst>
            </p:cNvPr>
            <p:cNvSpPr/>
            <p:nvPr/>
          </p:nvSpPr>
          <p:spPr>
            <a:xfrm rot="5400000" flipH="1" flipV="1">
              <a:off x="2210291" y="3518386"/>
              <a:ext cx="1191523" cy="246221"/>
            </a:xfrm>
            <a:prstGeom prst="rect">
              <a:avLst/>
            </a:prstGeom>
            <a:solidFill>
              <a:schemeClr val="bg1"/>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4-bit element size</a:t>
              </a:r>
            </a:p>
          </p:txBody>
        </p:sp>
        <p:cxnSp>
          <p:nvCxnSpPr>
            <p:cNvPr id="48" name="Straight Connector 47">
              <a:extLst>
                <a:ext uri="{FF2B5EF4-FFF2-40B4-BE49-F238E27FC236}">
                  <a16:creationId xmlns:a16="http://schemas.microsoft.com/office/drawing/2014/main" id="{40872D0E-4A7A-E44A-ACDD-E2296BE5AC01}"/>
                </a:ext>
              </a:extLst>
            </p:cNvPr>
            <p:cNvCxnSpPr>
              <a:cxnSpLocks/>
            </p:cNvCxnSpPr>
            <p:nvPr/>
          </p:nvCxnSpPr>
          <p:spPr>
            <a:xfrm flipV="1">
              <a:off x="2808126" y="4155473"/>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8CB4F47B-8722-8441-8BC6-2BF4EC5194D9}"/>
                </a:ext>
              </a:extLst>
            </p:cNvPr>
            <p:cNvSpPr/>
            <p:nvPr/>
          </p:nvSpPr>
          <p:spPr>
            <a:xfrm rot="5400000">
              <a:off x="1823007" y="3484442"/>
              <a:ext cx="1417320" cy="310896"/>
            </a:xfrm>
            <a:prstGeom prst="roundRect">
              <a:avLst/>
            </a:prstGeom>
            <a:solidFill>
              <a:srgbClr val="E5DBAD"/>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0" name="Rounded Rectangle 49">
              <a:extLst>
                <a:ext uri="{FF2B5EF4-FFF2-40B4-BE49-F238E27FC236}">
                  <a16:creationId xmlns:a16="http://schemas.microsoft.com/office/drawing/2014/main" id="{2C6F5D11-CFBC-E44A-8CE2-B71472CABC0F}"/>
                </a:ext>
              </a:extLst>
            </p:cNvPr>
            <p:cNvSpPr/>
            <p:nvPr/>
          </p:nvSpPr>
          <p:spPr>
            <a:xfrm rot="5400000">
              <a:off x="1420432" y="3484535"/>
              <a:ext cx="1413371" cy="306763"/>
            </a:xfrm>
            <a:prstGeom prst="roundRect">
              <a:avLst/>
            </a:prstGeom>
            <a:solidFill>
              <a:srgbClr val="7DB677"/>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 name="Rounded Rectangle 50">
              <a:extLst>
                <a:ext uri="{FF2B5EF4-FFF2-40B4-BE49-F238E27FC236}">
                  <a16:creationId xmlns:a16="http://schemas.microsoft.com/office/drawing/2014/main" id="{39891797-4F05-6942-BA14-B6713F8D720A}"/>
                </a:ext>
              </a:extLst>
            </p:cNvPr>
            <p:cNvSpPr/>
            <p:nvPr/>
          </p:nvSpPr>
          <p:spPr>
            <a:xfrm rot="5400000">
              <a:off x="1016590" y="3484935"/>
              <a:ext cx="1395121" cy="306763"/>
            </a:xfrm>
            <a:prstGeom prst="roundRect">
              <a:avLst/>
            </a:prstGeom>
            <a:solidFill>
              <a:srgbClr val="86C2C4"/>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 name="Rounded Rectangle 51">
              <a:extLst>
                <a:ext uri="{FF2B5EF4-FFF2-40B4-BE49-F238E27FC236}">
                  <a16:creationId xmlns:a16="http://schemas.microsoft.com/office/drawing/2014/main" id="{B505D2B8-F58B-DA4B-BFA3-C3FE9909F07E}"/>
                </a:ext>
              </a:extLst>
            </p:cNvPr>
            <p:cNvSpPr/>
            <p:nvPr/>
          </p:nvSpPr>
          <p:spPr>
            <a:xfrm rot="5400000">
              <a:off x="619053" y="3475410"/>
              <a:ext cx="1395120" cy="306763"/>
            </a:xfrm>
            <a:prstGeom prst="roundRect">
              <a:avLst/>
            </a:prstGeom>
            <a:solidFill>
              <a:srgbClr val="9FBED9"/>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53" name="Group 52">
              <a:extLst>
                <a:ext uri="{FF2B5EF4-FFF2-40B4-BE49-F238E27FC236}">
                  <a16:creationId xmlns:a16="http://schemas.microsoft.com/office/drawing/2014/main" id="{51984AFC-DCD9-1344-A010-D311782B95BB}"/>
                </a:ext>
              </a:extLst>
            </p:cNvPr>
            <p:cNvGrpSpPr/>
            <p:nvPr/>
          </p:nvGrpSpPr>
          <p:grpSpPr>
            <a:xfrm>
              <a:off x="838412" y="2945325"/>
              <a:ext cx="1904672" cy="1400209"/>
              <a:chOff x="2273663" y="1360078"/>
              <a:chExt cx="1904672" cy="1400209"/>
            </a:xfrm>
          </p:grpSpPr>
          <p:cxnSp>
            <p:nvCxnSpPr>
              <p:cNvPr id="54" name="Straight Connector 53">
                <a:extLst>
                  <a:ext uri="{FF2B5EF4-FFF2-40B4-BE49-F238E27FC236}">
                    <a16:creationId xmlns:a16="http://schemas.microsoft.com/office/drawing/2014/main" id="{31666C08-233D-114A-A997-A2C3BD87861E}"/>
                  </a:ext>
                </a:extLst>
              </p:cNvPr>
              <p:cNvCxnSpPr>
                <a:cxnSpLocks/>
              </p:cNvCxnSpPr>
              <p:nvPr/>
            </p:nvCxnSpPr>
            <p:spPr>
              <a:xfrm>
                <a:off x="3966158"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0EC77E-B16E-C349-9034-44E727CFEA38}"/>
                  </a:ext>
                </a:extLst>
              </p:cNvPr>
              <p:cNvCxnSpPr>
                <a:cxnSpLocks/>
              </p:cNvCxnSpPr>
              <p:nvPr/>
            </p:nvCxnSpPr>
            <p:spPr>
              <a:xfrm>
                <a:off x="3562682"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73F59E2-DB55-0F4A-AD55-88730DEDDA1A}"/>
                  </a:ext>
                </a:extLst>
              </p:cNvPr>
              <p:cNvCxnSpPr>
                <a:cxnSpLocks/>
              </p:cNvCxnSpPr>
              <p:nvPr/>
            </p:nvCxnSpPr>
            <p:spPr>
              <a:xfrm>
                <a:off x="3159205"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0B2E30-6570-0642-A372-F5DE9B408D54}"/>
                  </a:ext>
                </a:extLst>
              </p:cNvPr>
              <p:cNvCxnSpPr>
                <a:cxnSpLocks/>
              </p:cNvCxnSpPr>
              <p:nvPr/>
            </p:nvCxnSpPr>
            <p:spPr>
              <a:xfrm>
                <a:off x="2755729" y="1360078"/>
                <a:ext cx="0" cy="1399277"/>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4F8C4A-B5AE-5F45-A189-A7F16550DC1D}"/>
                  </a:ext>
                </a:extLst>
              </p:cNvPr>
              <p:cNvCxnSpPr>
                <a:cxnSpLocks/>
              </p:cNvCxnSpPr>
              <p:nvPr/>
            </p:nvCxnSpPr>
            <p:spPr>
              <a:xfrm>
                <a:off x="2486695" y="152405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838DAC0-9BF5-5548-9694-A9419BB9122B}"/>
                  </a:ext>
                </a:extLst>
              </p:cNvPr>
              <p:cNvCxnSpPr>
                <a:cxnSpLocks/>
              </p:cNvCxnSpPr>
              <p:nvPr/>
            </p:nvCxnSpPr>
            <p:spPr>
              <a:xfrm flipV="1">
                <a:off x="2486554" y="1865822"/>
                <a:ext cx="1691640" cy="402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0DE4FD-ED0D-2B4E-A582-D866C5A053E5}"/>
                  </a:ext>
                </a:extLst>
              </p:cNvPr>
              <p:cNvCxnSpPr>
                <a:cxnSpLocks/>
              </p:cNvCxnSpPr>
              <p:nvPr/>
            </p:nvCxnSpPr>
            <p:spPr>
              <a:xfrm>
                <a:off x="2485229" y="2220601"/>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12BE749-4E84-9848-A320-C7C7A80C0409}"/>
                  </a:ext>
                </a:extLst>
              </p:cNvPr>
              <p:cNvCxnSpPr>
                <a:cxnSpLocks/>
              </p:cNvCxnSpPr>
              <p:nvPr/>
            </p:nvCxnSpPr>
            <p:spPr>
              <a:xfrm>
                <a:off x="2486185" y="2569619"/>
                <a:ext cx="16916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F6B029F-A1C8-1C42-A433-8D1587801EBA}"/>
                  </a:ext>
                </a:extLst>
              </p:cNvPr>
              <p:cNvGrpSpPr/>
              <p:nvPr/>
            </p:nvGrpSpPr>
            <p:grpSpPr>
              <a:xfrm>
                <a:off x="2637580" y="1414194"/>
                <a:ext cx="1440494" cy="1272246"/>
                <a:chOff x="2612180" y="1388794"/>
                <a:chExt cx="1440494" cy="1272246"/>
              </a:xfrm>
            </p:grpSpPr>
            <p:sp>
              <p:nvSpPr>
                <p:cNvPr id="64" name="Oval 63">
                  <a:extLst>
                    <a:ext uri="{FF2B5EF4-FFF2-40B4-BE49-F238E27FC236}">
                      <a16:creationId xmlns:a16="http://schemas.microsoft.com/office/drawing/2014/main" id="{69C48A3F-85AE-0842-B172-52AF6C1CD99A}"/>
                    </a:ext>
                  </a:extLst>
                </p:cNvPr>
                <p:cNvSpPr>
                  <a:spLocks noChangeAspect="1"/>
                </p:cNvSpPr>
                <p:nvPr/>
              </p:nvSpPr>
              <p:spPr>
                <a:xfrm>
                  <a:off x="3017121" y="1388794"/>
                  <a:ext cx="228600" cy="227929"/>
                </a:xfrm>
                <a:prstGeom prst="ellipse">
                  <a:avLst/>
                </a:prstGeom>
                <a:solidFill>
                  <a:srgbClr val="62B9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5" name="Oval 64">
                  <a:extLst>
                    <a:ext uri="{FF2B5EF4-FFF2-40B4-BE49-F238E27FC236}">
                      <a16:creationId xmlns:a16="http://schemas.microsoft.com/office/drawing/2014/main" id="{4B798CA8-1070-8746-BD84-46301B48B381}"/>
                    </a:ext>
                  </a:extLst>
                </p:cNvPr>
                <p:cNvSpPr>
                  <a:spLocks noChangeAspect="1"/>
                </p:cNvSpPr>
                <p:nvPr/>
              </p:nvSpPr>
              <p:spPr>
                <a:xfrm>
                  <a:off x="3420598" y="1388794"/>
                  <a:ext cx="228600" cy="227929"/>
                </a:xfrm>
                <a:prstGeom prst="ellipse">
                  <a:avLst/>
                </a:prstGeom>
                <a:solidFill>
                  <a:srgbClr val="8AC58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6" name="Oval 65">
                  <a:extLst>
                    <a:ext uri="{FF2B5EF4-FFF2-40B4-BE49-F238E27FC236}">
                      <a16:creationId xmlns:a16="http://schemas.microsoft.com/office/drawing/2014/main" id="{E7E87A9E-5343-A246-858C-4783944500D6}"/>
                    </a:ext>
                  </a:extLst>
                </p:cNvPr>
                <p:cNvSpPr>
                  <a:spLocks noChangeAspect="1"/>
                </p:cNvSpPr>
                <p:nvPr/>
              </p:nvSpPr>
              <p:spPr>
                <a:xfrm>
                  <a:off x="3824074" y="1388794"/>
                  <a:ext cx="228600" cy="227929"/>
                </a:xfrm>
                <a:prstGeom prst="ellipse">
                  <a:avLst/>
                </a:prstGeom>
                <a:solidFill>
                  <a:srgbClr val="EDDC82"/>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7" name="Oval 66">
                  <a:extLst>
                    <a:ext uri="{FF2B5EF4-FFF2-40B4-BE49-F238E27FC236}">
                      <a16:creationId xmlns:a16="http://schemas.microsoft.com/office/drawing/2014/main" id="{27491FF8-91AC-6F40-96DF-C68F2EAC77D5}"/>
                    </a:ext>
                  </a:extLst>
                </p:cNvPr>
                <p:cNvSpPr>
                  <a:spLocks noChangeAspect="1"/>
                </p:cNvSpPr>
                <p:nvPr/>
              </p:nvSpPr>
              <p:spPr>
                <a:xfrm>
                  <a:off x="2613646" y="1388794"/>
                  <a:ext cx="229273" cy="228600"/>
                </a:xfrm>
                <a:prstGeom prst="ellipse">
                  <a:avLst/>
                </a:prstGeom>
                <a:solidFill>
                  <a:srgbClr val="7DB0D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8" name="Oval 67">
                  <a:extLst>
                    <a:ext uri="{FF2B5EF4-FFF2-40B4-BE49-F238E27FC236}">
                      <a16:creationId xmlns:a16="http://schemas.microsoft.com/office/drawing/2014/main" id="{76BBFE03-4716-E84F-A740-04DC4ECB9EE8}"/>
                    </a:ext>
                  </a:extLst>
                </p:cNvPr>
                <p:cNvSpPr>
                  <a:spLocks noChangeAspect="1"/>
                </p:cNvSpPr>
                <p:nvPr/>
              </p:nvSpPr>
              <p:spPr>
                <a:xfrm>
                  <a:off x="3016980" y="1734583"/>
                  <a:ext cx="228600" cy="227929"/>
                </a:xfrm>
                <a:prstGeom prst="ellipse">
                  <a:avLst/>
                </a:prstGeom>
                <a:solidFill>
                  <a:srgbClr val="68BBB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9" name="Oval 68">
                  <a:extLst>
                    <a:ext uri="{FF2B5EF4-FFF2-40B4-BE49-F238E27FC236}">
                      <a16:creationId xmlns:a16="http://schemas.microsoft.com/office/drawing/2014/main" id="{7B186617-48D2-D948-BF98-0FA74A5A6D36}"/>
                    </a:ext>
                  </a:extLst>
                </p:cNvPr>
                <p:cNvSpPr>
                  <a:spLocks noChangeAspect="1"/>
                </p:cNvSpPr>
                <p:nvPr/>
              </p:nvSpPr>
              <p:spPr>
                <a:xfrm>
                  <a:off x="3420457" y="1734583"/>
                  <a:ext cx="228600" cy="227929"/>
                </a:xfrm>
                <a:prstGeom prst="ellipse">
                  <a:avLst/>
                </a:prstGeom>
                <a:solidFill>
                  <a:srgbClr val="99CC91"/>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0" name="Oval 69">
                  <a:extLst>
                    <a:ext uri="{FF2B5EF4-FFF2-40B4-BE49-F238E27FC236}">
                      <a16:creationId xmlns:a16="http://schemas.microsoft.com/office/drawing/2014/main" id="{4685007E-6A80-8A4E-BBB2-56253D7576B8}"/>
                    </a:ext>
                  </a:extLst>
                </p:cNvPr>
                <p:cNvSpPr>
                  <a:spLocks noChangeAspect="1"/>
                </p:cNvSpPr>
                <p:nvPr/>
              </p:nvSpPr>
              <p:spPr>
                <a:xfrm>
                  <a:off x="3823933" y="1734583"/>
                  <a:ext cx="228600" cy="227929"/>
                </a:xfrm>
                <a:prstGeom prst="ellipse">
                  <a:avLst/>
                </a:prstGeom>
                <a:solidFill>
                  <a:srgbClr val="EEDD8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1" name="Oval 70">
                  <a:extLst>
                    <a:ext uri="{FF2B5EF4-FFF2-40B4-BE49-F238E27FC236}">
                      <a16:creationId xmlns:a16="http://schemas.microsoft.com/office/drawing/2014/main" id="{45EDAEC3-43A1-184C-988C-6BDCE805B604}"/>
                    </a:ext>
                  </a:extLst>
                </p:cNvPr>
                <p:cNvSpPr>
                  <a:spLocks noChangeAspect="1"/>
                </p:cNvSpPr>
                <p:nvPr/>
              </p:nvSpPr>
              <p:spPr>
                <a:xfrm>
                  <a:off x="2613504" y="1734583"/>
                  <a:ext cx="228600" cy="227929"/>
                </a:xfrm>
                <a:prstGeom prst="ellipse">
                  <a:avLst/>
                </a:prstGeom>
                <a:solidFill>
                  <a:srgbClr val="8DBAE4"/>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2" name="Oval 71">
                  <a:extLst>
                    <a:ext uri="{FF2B5EF4-FFF2-40B4-BE49-F238E27FC236}">
                      <a16:creationId xmlns:a16="http://schemas.microsoft.com/office/drawing/2014/main" id="{83AE7083-4710-2948-8FBC-DEB4B7EEEBD8}"/>
                    </a:ext>
                  </a:extLst>
                </p:cNvPr>
                <p:cNvSpPr>
                  <a:spLocks noChangeAspect="1"/>
                </p:cNvSpPr>
                <p:nvPr/>
              </p:nvSpPr>
              <p:spPr>
                <a:xfrm>
                  <a:off x="3015656" y="2084093"/>
                  <a:ext cx="228600" cy="227929"/>
                </a:xfrm>
                <a:prstGeom prst="ellipse">
                  <a:avLst/>
                </a:prstGeom>
                <a:solidFill>
                  <a:srgbClr val="7EC5C9"/>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3" name="Oval 72">
                  <a:extLst>
                    <a:ext uri="{FF2B5EF4-FFF2-40B4-BE49-F238E27FC236}">
                      <a16:creationId xmlns:a16="http://schemas.microsoft.com/office/drawing/2014/main" id="{634BFC26-D991-DF48-AFB4-F8A1737D50DA}"/>
                    </a:ext>
                  </a:extLst>
                </p:cNvPr>
                <p:cNvSpPr>
                  <a:spLocks noChangeAspect="1"/>
                </p:cNvSpPr>
                <p:nvPr/>
              </p:nvSpPr>
              <p:spPr>
                <a:xfrm>
                  <a:off x="3419133" y="2084093"/>
                  <a:ext cx="228600" cy="227929"/>
                </a:xfrm>
                <a:prstGeom prst="ellipse">
                  <a:avLst/>
                </a:prstGeom>
                <a:solidFill>
                  <a:srgbClr val="A4D29D"/>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4" name="Oval 73">
                  <a:extLst>
                    <a:ext uri="{FF2B5EF4-FFF2-40B4-BE49-F238E27FC236}">
                      <a16:creationId xmlns:a16="http://schemas.microsoft.com/office/drawing/2014/main" id="{FB797A49-4F37-1B43-ABD6-51FB89BD3A25}"/>
                    </a:ext>
                  </a:extLst>
                </p:cNvPr>
                <p:cNvSpPr>
                  <a:spLocks noChangeAspect="1"/>
                </p:cNvSpPr>
                <p:nvPr/>
              </p:nvSpPr>
              <p:spPr>
                <a:xfrm>
                  <a:off x="3822609" y="2084093"/>
                  <a:ext cx="228600" cy="227929"/>
                </a:xfrm>
                <a:prstGeom prst="ellipse">
                  <a:avLst/>
                </a:prstGeom>
                <a:solidFill>
                  <a:srgbClr val="F2E7A5"/>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5" name="Oval 74">
                  <a:extLst>
                    <a:ext uri="{FF2B5EF4-FFF2-40B4-BE49-F238E27FC236}">
                      <a16:creationId xmlns:a16="http://schemas.microsoft.com/office/drawing/2014/main" id="{A0CF9792-4094-3B45-92E8-C5B72C549D52}"/>
                    </a:ext>
                  </a:extLst>
                </p:cNvPr>
                <p:cNvSpPr>
                  <a:spLocks noChangeAspect="1"/>
                </p:cNvSpPr>
                <p:nvPr/>
              </p:nvSpPr>
              <p:spPr>
                <a:xfrm>
                  <a:off x="2612180" y="2084093"/>
                  <a:ext cx="228600" cy="227929"/>
                </a:xfrm>
                <a:prstGeom prst="ellipse">
                  <a:avLst/>
                </a:prstGeom>
                <a:solidFill>
                  <a:srgbClr val="9EC6E6"/>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6" name="Oval 75">
                  <a:extLst>
                    <a:ext uri="{FF2B5EF4-FFF2-40B4-BE49-F238E27FC236}">
                      <a16:creationId xmlns:a16="http://schemas.microsoft.com/office/drawing/2014/main" id="{F64B35DD-292A-A647-B1FD-156D335C5C1B}"/>
                    </a:ext>
                  </a:extLst>
                </p:cNvPr>
                <p:cNvSpPr>
                  <a:spLocks noChangeAspect="1"/>
                </p:cNvSpPr>
                <p:nvPr/>
              </p:nvSpPr>
              <p:spPr>
                <a:xfrm>
                  <a:off x="3016612" y="2433111"/>
                  <a:ext cx="228600" cy="227929"/>
                </a:xfrm>
                <a:prstGeom prst="ellipse">
                  <a:avLst/>
                </a:prstGeom>
                <a:solidFill>
                  <a:srgbClr val="8DCECE"/>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7" name="Oval 76">
                  <a:extLst>
                    <a:ext uri="{FF2B5EF4-FFF2-40B4-BE49-F238E27FC236}">
                      <a16:creationId xmlns:a16="http://schemas.microsoft.com/office/drawing/2014/main" id="{E81F99BA-F3B0-0B4E-AEAC-4FB3820A6686}"/>
                    </a:ext>
                  </a:extLst>
                </p:cNvPr>
                <p:cNvSpPr>
                  <a:spLocks noChangeAspect="1"/>
                </p:cNvSpPr>
                <p:nvPr/>
              </p:nvSpPr>
              <p:spPr>
                <a:xfrm>
                  <a:off x="3420089" y="2433111"/>
                  <a:ext cx="228600" cy="227929"/>
                </a:xfrm>
                <a:prstGeom prst="ellipse">
                  <a:avLst/>
                </a:prstGeom>
                <a:solidFill>
                  <a:srgbClr val="B1DAAB"/>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8" name="Oval 77">
                  <a:extLst>
                    <a:ext uri="{FF2B5EF4-FFF2-40B4-BE49-F238E27FC236}">
                      <a16:creationId xmlns:a16="http://schemas.microsoft.com/office/drawing/2014/main" id="{F8F26717-74BF-7344-9D65-75549AABA764}"/>
                    </a:ext>
                  </a:extLst>
                </p:cNvPr>
                <p:cNvSpPr>
                  <a:spLocks noChangeAspect="1"/>
                </p:cNvSpPr>
                <p:nvPr/>
              </p:nvSpPr>
              <p:spPr>
                <a:xfrm>
                  <a:off x="3823565" y="2433111"/>
                  <a:ext cx="228600" cy="227929"/>
                </a:xfrm>
                <a:prstGeom prst="ellipse">
                  <a:avLst/>
                </a:prstGeom>
                <a:solidFill>
                  <a:srgbClr val="F7EDB8"/>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9" name="Oval 78">
                  <a:extLst>
                    <a:ext uri="{FF2B5EF4-FFF2-40B4-BE49-F238E27FC236}">
                      <a16:creationId xmlns:a16="http://schemas.microsoft.com/office/drawing/2014/main" id="{58ACAAF1-12F0-AE4B-AB03-8C15C1255D66}"/>
                    </a:ext>
                  </a:extLst>
                </p:cNvPr>
                <p:cNvSpPr>
                  <a:spLocks noChangeAspect="1"/>
                </p:cNvSpPr>
                <p:nvPr/>
              </p:nvSpPr>
              <p:spPr>
                <a:xfrm>
                  <a:off x="2613136" y="2433111"/>
                  <a:ext cx="228600" cy="227929"/>
                </a:xfrm>
                <a:prstGeom prst="ellipse">
                  <a:avLst/>
                </a:prstGeom>
                <a:solidFill>
                  <a:srgbClr val="AECEEA"/>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EDDC82"/>
                    </a:solidFill>
                    <a:effectLst/>
                    <a:uLnTx/>
                    <a:uFillTx/>
                    <a:latin typeface="Cambria" panose="02040503050406030204" pitchFamily="18" charset="0"/>
                    <a:ea typeface="+mn-ea"/>
                    <a:cs typeface="Arial" panose="020B0604020202020204" pitchFamily="34" charset="0"/>
                  </a:endParaRPr>
                </a:p>
              </p:txBody>
            </p:sp>
          </p:grpSp>
          <p:sp>
            <p:nvSpPr>
              <p:cNvPr id="63" name="Rounded Rectangle 62">
                <a:extLst>
                  <a:ext uri="{FF2B5EF4-FFF2-40B4-BE49-F238E27FC236}">
                    <a16:creationId xmlns:a16="http://schemas.microsoft.com/office/drawing/2014/main" id="{3249002E-FEA7-F945-82C1-C72BC5E38C59}"/>
                  </a:ext>
                </a:extLst>
              </p:cNvPr>
              <p:cNvSpPr/>
              <p:nvPr/>
            </p:nvSpPr>
            <p:spPr>
              <a:xfrm rot="5400000" flipH="1" flipV="1">
                <a:off x="1689662" y="1949169"/>
                <a:ext cx="1395119" cy="227118"/>
              </a:xfrm>
              <a:prstGeom prst="roundRect">
                <a:avLst/>
              </a:prstGeom>
              <a:solidFill>
                <a:schemeClr val="bg1"/>
              </a:solidFill>
              <a:ln w="1905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Row  Decoder</a:t>
                </a:r>
              </a:p>
            </p:txBody>
          </p:sp>
        </p:grpSp>
        <p:sp>
          <p:nvSpPr>
            <p:cNvPr id="80" name="Rectangle 79">
              <a:extLst>
                <a:ext uri="{FF2B5EF4-FFF2-40B4-BE49-F238E27FC236}">
                  <a16:creationId xmlns:a16="http://schemas.microsoft.com/office/drawing/2014/main" id="{ECFDA4A4-A5FB-D443-B14A-83725EA2169C}"/>
                </a:ext>
              </a:extLst>
            </p:cNvPr>
            <p:cNvSpPr/>
            <p:nvPr/>
          </p:nvSpPr>
          <p:spPr>
            <a:xfrm>
              <a:off x="465576" y="2389889"/>
              <a:ext cx="301974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most significant bit (MSB)</a:t>
              </a:r>
            </a:p>
          </p:txBody>
        </p:sp>
        <p:sp>
          <p:nvSpPr>
            <p:cNvPr id="81" name="Rectangle 80">
              <a:extLst>
                <a:ext uri="{FF2B5EF4-FFF2-40B4-BE49-F238E27FC236}">
                  <a16:creationId xmlns:a16="http://schemas.microsoft.com/office/drawing/2014/main" id="{DC2D5FDB-77A7-2C49-9045-475B975C902C}"/>
                </a:ext>
              </a:extLst>
            </p:cNvPr>
            <p:cNvSpPr/>
            <p:nvPr/>
          </p:nvSpPr>
          <p:spPr>
            <a:xfrm>
              <a:off x="571780" y="4606860"/>
              <a:ext cx="301974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least significant bit (LSB)</a:t>
              </a:r>
            </a:p>
          </p:txBody>
        </p:sp>
        <p:cxnSp>
          <p:nvCxnSpPr>
            <p:cNvPr id="82" name="Curved Connector 81">
              <a:extLst>
                <a:ext uri="{FF2B5EF4-FFF2-40B4-BE49-F238E27FC236}">
                  <a16:creationId xmlns:a16="http://schemas.microsoft.com/office/drawing/2014/main" id="{FB0562C0-87A3-3446-B0F6-6889A62C166F}"/>
                </a:ext>
              </a:extLst>
            </p:cNvPr>
            <p:cNvCxnSpPr>
              <a:cxnSpLocks/>
            </p:cNvCxnSpPr>
            <p:nvPr/>
          </p:nvCxnSpPr>
          <p:spPr>
            <a:xfrm rot="16200000" flipH="1">
              <a:off x="2216212" y="2755923"/>
              <a:ext cx="263300" cy="16961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C1548052-EC1D-6A40-9820-BE5AFDCDC10E}"/>
                </a:ext>
              </a:extLst>
            </p:cNvPr>
            <p:cNvCxnSpPr>
              <a:cxnSpLocks/>
            </p:cNvCxnSpPr>
            <p:nvPr/>
          </p:nvCxnSpPr>
          <p:spPr>
            <a:xfrm rot="5400000" flipH="1" flipV="1">
              <a:off x="2143672" y="4366797"/>
              <a:ext cx="373965" cy="215007"/>
            </a:xfrm>
            <a:prstGeom prst="curvedConnector3">
              <a:avLst>
                <a:gd name="adj1" fmla="val 50000"/>
              </a:avLst>
            </a:prstGeom>
            <a:ln w="1905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13175D2-0967-DA47-8432-0061046AA52B}"/>
                </a:ext>
              </a:extLst>
            </p:cNvPr>
            <p:cNvCxnSpPr>
              <a:cxnSpLocks/>
            </p:cNvCxnSpPr>
            <p:nvPr/>
          </p:nvCxnSpPr>
          <p:spPr>
            <a:xfrm flipV="1">
              <a:off x="2808126" y="3045735"/>
              <a:ext cx="0" cy="84960"/>
            </a:xfrm>
            <a:prstGeom prst="line">
              <a:avLst/>
            </a:prstGeom>
            <a:ln w="1905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89" name="Straight Connector 88">
            <a:extLst>
              <a:ext uri="{FF2B5EF4-FFF2-40B4-BE49-F238E27FC236}">
                <a16:creationId xmlns:a16="http://schemas.microsoft.com/office/drawing/2014/main" id="{B0ED1467-6AF3-2A48-B248-9DC61E503E2F}"/>
              </a:ext>
            </a:extLst>
          </p:cNvPr>
          <p:cNvCxnSpPr>
            <a:cxnSpLocks/>
          </p:cNvCxnSpPr>
          <p:nvPr/>
        </p:nvCxnSpPr>
        <p:spPr>
          <a:xfrm>
            <a:off x="4389470" y="1701890"/>
            <a:ext cx="0" cy="455290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CD8217C0-069C-234D-99D3-BB6E688D12C1}"/>
              </a:ext>
            </a:extLst>
          </p:cNvPr>
          <p:cNvGrpSpPr/>
          <p:nvPr/>
        </p:nvGrpSpPr>
        <p:grpSpPr>
          <a:xfrm>
            <a:off x="5657622" y="2621117"/>
            <a:ext cx="2408618" cy="1580939"/>
            <a:chOff x="5132496" y="2349165"/>
            <a:chExt cx="3291001" cy="2191573"/>
          </a:xfrm>
        </p:grpSpPr>
        <p:sp>
          <p:nvSpPr>
            <p:cNvPr id="91" name="Rounded Rectangle 90">
              <a:extLst>
                <a:ext uri="{FF2B5EF4-FFF2-40B4-BE49-F238E27FC236}">
                  <a16:creationId xmlns:a16="http://schemas.microsoft.com/office/drawing/2014/main" id="{2F8B2480-4393-394C-8958-EF09D439B1CB}"/>
                </a:ext>
              </a:extLst>
            </p:cNvPr>
            <p:cNvSpPr/>
            <p:nvPr/>
          </p:nvSpPr>
          <p:spPr>
            <a:xfrm>
              <a:off x="5132496" y="2349165"/>
              <a:ext cx="3291001" cy="2191573"/>
            </a:xfrm>
            <a:prstGeom prst="roundRect">
              <a:avLst/>
            </a:prstGeom>
            <a:solidFill>
              <a:schemeClr val="accent6">
                <a:lumMod val="20000"/>
                <a:lumOff val="8000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2" name="Group 91">
              <a:extLst>
                <a:ext uri="{FF2B5EF4-FFF2-40B4-BE49-F238E27FC236}">
                  <a16:creationId xmlns:a16="http://schemas.microsoft.com/office/drawing/2014/main" id="{F4BCCB2E-1A19-7642-B16B-3AFB13E12052}"/>
                </a:ext>
              </a:extLst>
            </p:cNvPr>
            <p:cNvGrpSpPr/>
            <p:nvPr/>
          </p:nvGrpSpPr>
          <p:grpSpPr>
            <a:xfrm>
              <a:off x="5226937" y="2702786"/>
              <a:ext cx="3101189" cy="1390153"/>
              <a:chOff x="2374448" y="4500155"/>
              <a:chExt cx="1728339" cy="774753"/>
            </a:xfrm>
          </p:grpSpPr>
          <p:grpSp>
            <p:nvGrpSpPr>
              <p:cNvPr id="93" name="Group 92">
                <a:extLst>
                  <a:ext uri="{FF2B5EF4-FFF2-40B4-BE49-F238E27FC236}">
                    <a16:creationId xmlns:a16="http://schemas.microsoft.com/office/drawing/2014/main" id="{BEE791C5-435D-FA40-A2CB-C0BD55392076}"/>
                  </a:ext>
                </a:extLst>
              </p:cNvPr>
              <p:cNvGrpSpPr/>
              <p:nvPr/>
            </p:nvGrpSpPr>
            <p:grpSpPr>
              <a:xfrm>
                <a:off x="3493108" y="4877423"/>
                <a:ext cx="360464" cy="69048"/>
                <a:chOff x="4793112" y="4167661"/>
                <a:chExt cx="360464" cy="69048"/>
              </a:xfrm>
            </p:grpSpPr>
            <p:cxnSp>
              <p:nvCxnSpPr>
                <p:cNvPr id="108" name="Straight Connector 107">
                  <a:extLst>
                    <a:ext uri="{FF2B5EF4-FFF2-40B4-BE49-F238E27FC236}">
                      <a16:creationId xmlns:a16="http://schemas.microsoft.com/office/drawing/2014/main" id="{256CB30A-B175-3F41-A159-7C6B2D02425F}"/>
                    </a:ext>
                  </a:extLst>
                </p:cNvPr>
                <p:cNvCxnSpPr/>
                <p:nvPr/>
              </p:nvCxnSpPr>
              <p:spPr>
                <a:xfrm flipH="1">
                  <a:off x="4793112" y="4202185"/>
                  <a:ext cx="345242" cy="0"/>
                </a:xfrm>
                <a:prstGeom prst="line">
                  <a:avLst/>
                </a:prstGeom>
                <a:solidFill>
                  <a:schemeClr val="tx1"/>
                </a:solid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Flowchart: Connector 11">
                  <a:extLst>
                    <a:ext uri="{FF2B5EF4-FFF2-40B4-BE49-F238E27FC236}">
                      <a16:creationId xmlns:a16="http://schemas.microsoft.com/office/drawing/2014/main" id="{25FAC7E5-A244-5B44-A3A1-D3EAB8E070DE}"/>
                    </a:ext>
                  </a:extLst>
                </p:cNvPr>
                <p:cNvSpPr/>
                <p:nvPr/>
              </p:nvSpPr>
              <p:spPr>
                <a:xfrm>
                  <a:off x="5084528" y="4167661"/>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4" name="Group 93">
                <a:extLst>
                  <a:ext uri="{FF2B5EF4-FFF2-40B4-BE49-F238E27FC236}">
                    <a16:creationId xmlns:a16="http://schemas.microsoft.com/office/drawing/2014/main" id="{65A3DF85-9482-E344-A376-611852AD15D1}"/>
                  </a:ext>
                </a:extLst>
              </p:cNvPr>
              <p:cNvGrpSpPr/>
              <p:nvPr/>
            </p:nvGrpSpPr>
            <p:grpSpPr>
              <a:xfrm>
                <a:off x="2407175" y="4532111"/>
                <a:ext cx="640784" cy="188681"/>
                <a:chOff x="3566331" y="3827728"/>
                <a:chExt cx="640784" cy="188681"/>
              </a:xfrm>
            </p:grpSpPr>
            <p:cxnSp>
              <p:nvCxnSpPr>
                <p:cNvPr id="105" name="Straight Connector 104">
                  <a:extLst>
                    <a:ext uri="{FF2B5EF4-FFF2-40B4-BE49-F238E27FC236}">
                      <a16:creationId xmlns:a16="http://schemas.microsoft.com/office/drawing/2014/main" id="{9A5E572D-0D85-AE46-8F5C-74537BAD004E}"/>
                    </a:ext>
                  </a:extLst>
                </p:cNvPr>
                <p:cNvCxnSpPr/>
                <p:nvPr/>
              </p:nvCxnSpPr>
              <p:spPr>
                <a:xfrm flipH="1">
                  <a:off x="3861872" y="3935947"/>
                  <a:ext cx="345243" cy="0"/>
                </a:xfrm>
                <a:prstGeom prst="line">
                  <a:avLst/>
                </a:prstGeom>
                <a:solidFill>
                  <a:schemeClr val="tx1"/>
                </a:solidFill>
                <a:ln w="25400" cap="flat" cmpd="sng" algn="ctr">
                  <a:solidFill>
                    <a:schemeClr val="tx1"/>
                  </a:solidFill>
                  <a:prstDash val="solid"/>
                </a:ln>
                <a:effectLst/>
              </p:spPr>
            </p:cxnSp>
            <p:sp>
              <p:nvSpPr>
                <p:cNvPr id="106" name="Flowchart: Connector 8">
                  <a:extLst>
                    <a:ext uri="{FF2B5EF4-FFF2-40B4-BE49-F238E27FC236}">
                      <a16:creationId xmlns:a16="http://schemas.microsoft.com/office/drawing/2014/main" id="{D5748731-2FFF-1948-B38B-EA2203B7681D}"/>
                    </a:ext>
                  </a:extLst>
                </p:cNvPr>
                <p:cNvSpPr/>
                <p:nvPr/>
              </p:nvSpPr>
              <p:spPr>
                <a:xfrm>
                  <a:off x="3792823" y="3901423"/>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07" name="Rectangle 106">
                  <a:extLst>
                    <a:ext uri="{FF2B5EF4-FFF2-40B4-BE49-F238E27FC236}">
                      <a16:creationId xmlns:a16="http://schemas.microsoft.com/office/drawing/2014/main" id="{0E9BD3F8-A763-4D41-88FA-BD199D9D18A3}"/>
                    </a:ext>
                  </a:extLst>
                </p:cNvPr>
                <p:cNvSpPr/>
                <p:nvPr/>
              </p:nvSpPr>
              <p:spPr>
                <a:xfrm>
                  <a:off x="3566331" y="3827728"/>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p>
              </p:txBody>
            </p:sp>
          </p:grpSp>
          <p:grpSp>
            <p:nvGrpSpPr>
              <p:cNvPr id="95" name="Group 94">
                <a:extLst>
                  <a:ext uri="{FF2B5EF4-FFF2-40B4-BE49-F238E27FC236}">
                    <a16:creationId xmlns:a16="http://schemas.microsoft.com/office/drawing/2014/main" id="{4E9685E2-A40C-7D47-9CA2-69EAAAC3CA34}"/>
                  </a:ext>
                </a:extLst>
              </p:cNvPr>
              <p:cNvGrpSpPr/>
              <p:nvPr/>
            </p:nvGrpSpPr>
            <p:grpSpPr>
              <a:xfrm>
                <a:off x="2396948" y="4808615"/>
                <a:ext cx="651011" cy="188681"/>
                <a:chOff x="3556104" y="4200874"/>
                <a:chExt cx="651011" cy="188681"/>
              </a:xfrm>
            </p:grpSpPr>
            <p:cxnSp>
              <p:nvCxnSpPr>
                <p:cNvPr id="102" name="Straight Connector 101">
                  <a:extLst>
                    <a:ext uri="{FF2B5EF4-FFF2-40B4-BE49-F238E27FC236}">
                      <a16:creationId xmlns:a16="http://schemas.microsoft.com/office/drawing/2014/main" id="{E7E9EB84-D0C5-8946-BA38-F5B928D77408}"/>
                    </a:ext>
                  </a:extLst>
                </p:cNvPr>
                <p:cNvCxnSpPr/>
                <p:nvPr/>
              </p:nvCxnSpPr>
              <p:spPr>
                <a:xfrm flipH="1">
                  <a:off x="3861872" y="4304206"/>
                  <a:ext cx="345243" cy="0"/>
                </a:xfrm>
                <a:prstGeom prst="line">
                  <a:avLst/>
                </a:prstGeom>
                <a:solidFill>
                  <a:schemeClr val="tx1"/>
                </a:solidFill>
                <a:ln w="25400" cap="flat" cmpd="sng" algn="ctr">
                  <a:solidFill>
                    <a:schemeClr val="tx1"/>
                  </a:solidFill>
                  <a:prstDash val="solid"/>
                </a:ln>
                <a:effectLst/>
              </p:spPr>
            </p:cxnSp>
            <p:sp>
              <p:nvSpPr>
                <p:cNvPr id="103" name="Flowchart: Connector 9">
                  <a:extLst>
                    <a:ext uri="{FF2B5EF4-FFF2-40B4-BE49-F238E27FC236}">
                      <a16:creationId xmlns:a16="http://schemas.microsoft.com/office/drawing/2014/main" id="{DBB05C82-B171-1F4E-8B1B-0344E0C85FE1}"/>
                    </a:ext>
                  </a:extLst>
                </p:cNvPr>
                <p:cNvSpPr/>
                <p:nvPr/>
              </p:nvSpPr>
              <p:spPr>
                <a:xfrm>
                  <a:off x="3800251" y="4269682"/>
                  <a:ext cx="69049"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04" name="Rectangle 103">
                  <a:extLst>
                    <a:ext uri="{FF2B5EF4-FFF2-40B4-BE49-F238E27FC236}">
                      <a16:creationId xmlns:a16="http://schemas.microsoft.com/office/drawing/2014/main" id="{225F5B4E-F1CD-CC45-B42D-133A8808817D}"/>
                    </a:ext>
                  </a:extLst>
                </p:cNvPr>
                <p:cNvSpPr/>
                <p:nvPr/>
              </p:nvSpPr>
              <p:spPr>
                <a:xfrm>
                  <a:off x="3556104" y="4200874"/>
                  <a:ext cx="177067" cy="1886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p>
              </p:txBody>
            </p:sp>
          </p:grpSp>
          <p:sp>
            <p:nvSpPr>
              <p:cNvPr id="96" name="Rectangle 95">
                <a:extLst>
                  <a:ext uri="{FF2B5EF4-FFF2-40B4-BE49-F238E27FC236}">
                    <a16:creationId xmlns:a16="http://schemas.microsoft.com/office/drawing/2014/main" id="{8FC226C0-6844-C74A-9FD6-83BBFDDA7483}"/>
                  </a:ext>
                </a:extLst>
              </p:cNvPr>
              <p:cNvSpPr/>
              <p:nvPr/>
            </p:nvSpPr>
            <p:spPr>
              <a:xfrm>
                <a:off x="3818407" y="4780569"/>
                <a:ext cx="284380"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out</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grpSp>
            <p:nvGrpSpPr>
              <p:cNvPr id="97" name="Group 96">
                <a:extLst>
                  <a:ext uri="{FF2B5EF4-FFF2-40B4-BE49-F238E27FC236}">
                    <a16:creationId xmlns:a16="http://schemas.microsoft.com/office/drawing/2014/main" id="{A5D0E016-9520-6E4A-8F2B-339052BEB2A4}"/>
                  </a:ext>
                </a:extLst>
              </p:cNvPr>
              <p:cNvGrpSpPr/>
              <p:nvPr/>
            </p:nvGrpSpPr>
            <p:grpSpPr>
              <a:xfrm>
                <a:off x="2374448" y="5084569"/>
                <a:ext cx="649439" cy="188681"/>
                <a:chOff x="3541773" y="4616424"/>
                <a:chExt cx="649439" cy="188681"/>
              </a:xfrm>
            </p:grpSpPr>
            <p:sp>
              <p:nvSpPr>
                <p:cNvPr id="99" name="Flowchart: Connector 9">
                  <a:extLst>
                    <a:ext uri="{FF2B5EF4-FFF2-40B4-BE49-F238E27FC236}">
                      <a16:creationId xmlns:a16="http://schemas.microsoft.com/office/drawing/2014/main" id="{D3DE8B3D-3F4F-D840-A626-1EB5C0D6BD78}"/>
                    </a:ext>
                  </a:extLst>
                </p:cNvPr>
                <p:cNvSpPr/>
                <p:nvPr/>
              </p:nvSpPr>
              <p:spPr>
                <a:xfrm>
                  <a:off x="3800250" y="4671824"/>
                  <a:ext cx="69048" cy="69048"/>
                </a:xfrm>
                <a:prstGeom prst="flowChartConnector">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00" name="Rectangle 99">
                  <a:extLst>
                    <a:ext uri="{FF2B5EF4-FFF2-40B4-BE49-F238E27FC236}">
                      <a16:creationId xmlns:a16="http://schemas.microsoft.com/office/drawing/2014/main" id="{B6146C27-D3A0-6745-A3F3-BEB99E133328}"/>
                    </a:ext>
                  </a:extLst>
                </p:cNvPr>
                <p:cNvSpPr/>
                <p:nvPr/>
              </p:nvSpPr>
              <p:spPr>
                <a:xfrm>
                  <a:off x="3541773" y="4616424"/>
                  <a:ext cx="237817" cy="1886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6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in</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101" name="Straight Connector 100">
                  <a:extLst>
                    <a:ext uri="{FF2B5EF4-FFF2-40B4-BE49-F238E27FC236}">
                      <a16:creationId xmlns:a16="http://schemas.microsoft.com/office/drawing/2014/main" id="{11989D48-B9A3-674F-A088-39FBBF3103CD}"/>
                    </a:ext>
                  </a:extLst>
                </p:cNvPr>
                <p:cNvCxnSpPr/>
                <p:nvPr/>
              </p:nvCxnSpPr>
              <p:spPr>
                <a:xfrm flipH="1">
                  <a:off x="3845969" y="4715418"/>
                  <a:ext cx="345243" cy="0"/>
                </a:xfrm>
                <a:prstGeom prst="line">
                  <a:avLst/>
                </a:prstGeom>
                <a:solidFill>
                  <a:schemeClr val="tx1"/>
                </a:solidFill>
                <a:ln w="25400" cap="flat" cmpd="sng" algn="ctr">
                  <a:solidFill>
                    <a:schemeClr val="tx1"/>
                  </a:solidFill>
                  <a:prstDash val="solid"/>
                </a:ln>
                <a:effectLst/>
              </p:spPr>
            </p:cxnSp>
          </p:grpSp>
          <p:sp>
            <p:nvSpPr>
              <p:cNvPr id="98" name="Oval 97">
                <a:extLst>
                  <a:ext uri="{FF2B5EF4-FFF2-40B4-BE49-F238E27FC236}">
                    <a16:creationId xmlns:a16="http://schemas.microsoft.com/office/drawing/2014/main" id="{BB2C9386-CBD4-9C4E-9B9A-A95335A58DA2}"/>
                  </a:ext>
                </a:extLst>
              </p:cNvPr>
              <p:cNvSpPr/>
              <p:nvPr/>
            </p:nvSpPr>
            <p:spPr>
              <a:xfrm>
                <a:off x="2834830" y="4500155"/>
                <a:ext cx="774753" cy="774753"/>
              </a:xfrm>
              <a:prstGeom prst="ellipse">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MAJ</a:t>
                </a:r>
              </a:p>
            </p:txBody>
          </p:sp>
        </p:grpSp>
      </p:grpSp>
      <p:sp>
        <p:nvSpPr>
          <p:cNvPr id="110" name="Rectangle 109">
            <a:extLst>
              <a:ext uri="{FF2B5EF4-FFF2-40B4-BE49-F238E27FC236}">
                <a16:creationId xmlns:a16="http://schemas.microsoft.com/office/drawing/2014/main" id="{AA6A849E-E7C4-6044-A431-4EECF15AAC88}"/>
              </a:ext>
            </a:extLst>
          </p:cNvPr>
          <p:cNvSpPr/>
          <p:nvPr/>
        </p:nvSpPr>
        <p:spPr>
          <a:xfrm>
            <a:off x="4866068" y="1701934"/>
            <a:ext cx="3947940"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(2) Majority-based computation</a:t>
            </a:r>
          </a:p>
        </p:txBody>
      </p:sp>
      <p:sp>
        <p:nvSpPr>
          <p:cNvPr id="111" name="Rectangle 110">
            <a:extLst>
              <a:ext uri="{FF2B5EF4-FFF2-40B4-BE49-F238E27FC236}">
                <a16:creationId xmlns:a16="http://schemas.microsoft.com/office/drawing/2014/main" id="{A5DB2E84-A5F8-4E4E-AD4F-1B7C5E79DD8F}"/>
              </a:ext>
            </a:extLst>
          </p:cNvPr>
          <p:cNvSpPr/>
          <p:nvPr/>
        </p:nvSpPr>
        <p:spPr>
          <a:xfrm>
            <a:off x="414384" y="4948497"/>
            <a:ext cx="3975086"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Pros</a:t>
            </a: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compared to the conventional</a:t>
            </a: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horizontal layout: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Implicit shift operation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Massive parallelism</a:t>
            </a:r>
          </a:p>
        </p:txBody>
      </p:sp>
      <p:sp>
        <p:nvSpPr>
          <p:cNvPr id="112" name="TextBox 111">
            <a:extLst>
              <a:ext uri="{FF2B5EF4-FFF2-40B4-BE49-F238E27FC236}">
                <a16:creationId xmlns:a16="http://schemas.microsoft.com/office/drawing/2014/main" id="{3C15F7EB-449A-2347-8242-FA56A336841A}"/>
              </a:ext>
            </a:extLst>
          </p:cNvPr>
          <p:cNvSpPr txBox="1"/>
          <p:nvPr/>
        </p:nvSpPr>
        <p:spPr>
          <a:xfrm>
            <a:off x="5516967" y="2175893"/>
            <a:ext cx="26899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2000" b="0"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out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AB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AC</a:t>
            </a:r>
            <a:r>
              <a:rPr kumimoji="0" lang="en-US" sz="2000" b="0"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BC</a:t>
            </a:r>
            <a:r>
              <a:rPr kumimoji="0" lang="en-US" sz="2000" b="0"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in</a:t>
            </a: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14" name="Rectangle 113">
            <a:extLst>
              <a:ext uri="{FF2B5EF4-FFF2-40B4-BE49-F238E27FC236}">
                <a16:creationId xmlns:a16="http://schemas.microsoft.com/office/drawing/2014/main" id="{255A87C3-964B-F448-8CB5-714CDB5C2109}"/>
              </a:ext>
            </a:extLst>
          </p:cNvPr>
          <p:cNvSpPr/>
          <p:nvPr/>
        </p:nvSpPr>
        <p:spPr>
          <a:xfrm>
            <a:off x="4897974" y="4952371"/>
            <a:ext cx="4224229"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Pros</a:t>
            </a: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compared to</a:t>
            </a: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AND/OR/NOT-based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computation: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Higher performance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Higher throughput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Lower energy consumption</a:t>
            </a:r>
          </a:p>
        </p:txBody>
      </p:sp>
      <p:sp>
        <p:nvSpPr>
          <p:cNvPr id="116" name="Slide Number Placeholder 2">
            <a:extLst>
              <a:ext uri="{FF2B5EF4-FFF2-40B4-BE49-F238E27FC236}">
                <a16:creationId xmlns:a16="http://schemas.microsoft.com/office/drawing/2014/main" id="{401A1A27-92DA-C945-9969-2D79B73A4A0F}"/>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95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animEffect transition="in" filter="fade">
                                      <p:cBhvr>
                                        <p:cTn id="17" dur="500"/>
                                        <p:tgtEl>
                                          <p:spTgt spid="1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xEl>
                                              <p:pRg st="2" end="2"/>
                                            </p:txEl>
                                          </p:spTgt>
                                        </p:tgtEl>
                                        <p:attrNameLst>
                                          <p:attrName>style.visibility</p:attrName>
                                        </p:attrNameLst>
                                      </p:cBhvr>
                                      <p:to>
                                        <p:strVal val="visible"/>
                                      </p:to>
                                    </p:set>
                                    <p:animEffect transition="in" filter="fade">
                                      <p:cBhvr>
                                        <p:cTn id="22" dur="500"/>
                                        <p:tgtEl>
                                          <p:spTgt spid="1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
                                            <p:txEl>
                                              <p:pRg st="3" end="3"/>
                                            </p:txEl>
                                          </p:spTgt>
                                        </p:tgtEl>
                                        <p:attrNameLst>
                                          <p:attrName>style.visibility</p:attrName>
                                        </p:attrNameLst>
                                      </p:cBhvr>
                                      <p:to>
                                        <p:strVal val="visible"/>
                                      </p:to>
                                    </p:set>
                                    <p:animEffect transition="in" filter="fade">
                                      <p:cBhvr>
                                        <p:cTn id="27" dur="500"/>
                                        <p:tgtEl>
                                          <p:spTgt spid="1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fade">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fade">
                                      <p:cBhvr>
                                        <p:cTn id="41" dur="500"/>
                                        <p:tgtEl>
                                          <p:spTgt spid="112"/>
                                        </p:tgtEl>
                                      </p:cBhvr>
                                    </p:animEffect>
                                  </p:childTnLst>
                                </p:cTn>
                              </p:par>
                              <p:par>
                                <p:cTn id="42" presetID="10" presetClass="entr" presetSubtype="0"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4">
                                            <p:txEl>
                                              <p:pRg st="0" end="0"/>
                                            </p:txEl>
                                          </p:spTgt>
                                        </p:tgtEl>
                                        <p:attrNameLst>
                                          <p:attrName>style.visibility</p:attrName>
                                        </p:attrNameLst>
                                      </p:cBhvr>
                                      <p:to>
                                        <p:strVal val="visible"/>
                                      </p:to>
                                    </p:set>
                                    <p:animEffect transition="in" filter="fade">
                                      <p:cBhvr>
                                        <p:cTn id="49" dur="500"/>
                                        <p:tgtEl>
                                          <p:spTgt spid="1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4">
                                            <p:txEl>
                                              <p:pRg st="2" end="2"/>
                                            </p:txEl>
                                          </p:spTgt>
                                        </p:tgtEl>
                                        <p:attrNameLst>
                                          <p:attrName>style.visibility</p:attrName>
                                        </p:attrNameLst>
                                      </p:cBhvr>
                                      <p:to>
                                        <p:strVal val="visible"/>
                                      </p:to>
                                    </p:set>
                                    <p:animEffect transition="in" filter="fade">
                                      <p:cBhvr>
                                        <p:cTn id="54" dur="500"/>
                                        <p:tgtEl>
                                          <p:spTgt spid="1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4">
                                            <p:txEl>
                                              <p:pRg st="3" end="3"/>
                                            </p:txEl>
                                          </p:spTgt>
                                        </p:tgtEl>
                                        <p:attrNameLst>
                                          <p:attrName>style.visibility</p:attrName>
                                        </p:attrNameLst>
                                      </p:cBhvr>
                                      <p:to>
                                        <p:strVal val="visible"/>
                                      </p:to>
                                    </p:set>
                                    <p:animEffect transition="in" filter="fade">
                                      <p:cBhvr>
                                        <p:cTn id="59" dur="500"/>
                                        <p:tgtEl>
                                          <p:spTgt spid="11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14">
                                            <p:txEl>
                                              <p:pRg st="4" end="4"/>
                                            </p:txEl>
                                          </p:spTgt>
                                        </p:tgtEl>
                                        <p:attrNameLst>
                                          <p:attrName>style.visibility</p:attrName>
                                        </p:attrNameLst>
                                      </p:cBhvr>
                                      <p:to>
                                        <p:strVal val="visible"/>
                                      </p:to>
                                    </p:set>
                                    <p:animEffect transition="in" filter="fade">
                                      <p:cBhvr>
                                        <p:cTn id="64" dur="500"/>
                                        <p:tgtEl>
                                          <p:spTgt spid="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0" grpId="0"/>
      <p:bldP spid="1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 name="Group 538">
            <a:extLst>
              <a:ext uri="{FF2B5EF4-FFF2-40B4-BE49-F238E27FC236}">
                <a16:creationId xmlns:a16="http://schemas.microsoft.com/office/drawing/2014/main" id="{69A25650-7088-E942-BE76-58AD68057FC5}"/>
              </a:ext>
            </a:extLst>
          </p:cNvPr>
          <p:cNvGrpSpPr/>
          <p:nvPr/>
        </p:nvGrpSpPr>
        <p:grpSpPr>
          <a:xfrm>
            <a:off x="2823948" y="369866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106040" y="369169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4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40640" y="1755590"/>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310948" y="1291862"/>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ysClr val="windowText" lastClr="000000"/>
                                    </a:solidFill>
                                    <a:latin typeface="Cambria Math" panose="02040503050406030204" pitchFamily="18" charset="0"/>
                                    <a:ea typeface="Cambria Math" panose="02040503050406030204" pitchFamily="18" charset="0"/>
                                  </a:rPr>
                                  <m:t>𝝁</m:t>
                                </m:r>
                                <m:r>
                                  <a:rPr lang="en-US" sz="1300" b="1" i="1" smtClean="0">
                                    <a:solidFill>
                                      <a:sysClr val="windowText" lastClr="000000"/>
                                    </a:solidFill>
                                    <a:latin typeface="Cambria Math" panose="02040503050406030204" pitchFamily="18" charset="0"/>
                                    <a:ea typeface="Cambria Math" panose="02040503050406030204" pitchFamily="18" charset="0"/>
                                  </a:rPr>
                                  <m:t>𝑷𝒓𝒐𝒈𝒓𝒂𝒎</m:t>
                                </m:r>
                              </m:oMath>
                            </m:oMathPara>
                          </a14:m>
                          <a:endParaRPr lang="en-US" sz="1300" dirty="0"/>
                        </a:p>
                      </a:txBody>
                      <a:tcPr marL="121921" marR="121921" marT="60959" marB="60959">
                        <a:lnL w="12700" cmpd="sng">
                          <a:noFill/>
                        </a:lnL>
                        <a:lnT w="12700" cmpd="sng">
                          <a:noFill/>
                        </a:lnT>
                        <a:solidFill>
                          <a:schemeClr val="bg1"/>
                        </a:solid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rgbClr val="C00000"/>
                                    </a:solidFill>
                                    <a:latin typeface="Cambria Math" panose="02040503050406030204" pitchFamily="18" charset="0"/>
                                    <a:ea typeface="Cambria Math" panose="02040503050406030204" pitchFamily="18" charset="0"/>
                                  </a:rPr>
                                  <m:t>𝝁</m:t>
                                </m:r>
                                <m:r>
                                  <a:rPr lang="en-US" sz="1300" b="1" i="1" smtClean="0">
                                    <a:solidFill>
                                      <a:srgbClr val="C00000"/>
                                    </a:solidFill>
                                    <a:latin typeface="Cambria Math" panose="02040503050406030204" pitchFamily="18" charset="0"/>
                                    <a:ea typeface="Cambria Math" panose="02040503050406030204" pitchFamily="18" charset="0"/>
                                  </a:rPr>
                                  <m:t>𝑷𝒓𝒐𝒈𝒓𝒂𝒎</m:t>
                                </m:r>
                              </m:oMath>
                            </m:oMathPara>
                          </a14:m>
                          <a:endParaRPr lang="en-US" sz="1300" dirty="0">
                            <a:solidFill>
                              <a:srgbClr val="C00000"/>
                            </a:solidFill>
                          </a:endParaRPr>
                        </a:p>
                      </a:txBody>
                      <a:tcPr marL="121921" marR="121921" marT="60959" marB="60959">
                        <a:lnL w="12700" cmpd="sng">
                          <a:noFill/>
                        </a:lnL>
                        <a:lnB w="12700" cmpd="sng">
                          <a:noFill/>
                        </a:lnB>
                        <a:solidFill>
                          <a:srgbClr val="FFBFBF">
                            <a:alpha val="20000"/>
                          </a:srgbClr>
                        </a:solid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extLst>
                  <p:ext uri="{D42A27DB-BD31-4B8C-83A1-F6EECF244321}">
                    <p14:modId xmlns:p14="http://schemas.microsoft.com/office/powerpoint/2010/main" val="2064179860"/>
                  </p:ext>
                </p:extLst>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320038">
                    <a:tc>
                      <a:txBody>
                        <a:bodyPr/>
                        <a:lstStyle/>
                        <a:p>
                          <a:endParaRPr lang="en-US"/>
                        </a:p>
                      </a:txBody>
                      <a:tcPr marL="121921" marR="121921" marT="60959" marB="60959">
                        <a:lnL w="12700" cmpd="sng">
                          <a:noFill/>
                        </a:lnL>
                        <a:lnT w="12700" cmpd="sng">
                          <a:noFill/>
                        </a:lnT>
                        <a:blipFill>
                          <a:blip r:embed="rId4"/>
                          <a:stretch>
                            <a:fillRect t="-3846" r="-102062" b="-96154"/>
                          </a:stretch>
                        </a:blip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320038">
                    <a:tc>
                      <a:txBody>
                        <a:bodyPr/>
                        <a:lstStyle/>
                        <a:p>
                          <a:endParaRPr lang="en-US"/>
                        </a:p>
                      </a:txBody>
                      <a:tcPr marL="121921" marR="121921" marT="60959" marB="60959">
                        <a:lnL w="12700" cmpd="sng">
                          <a:noFill/>
                        </a:lnL>
                        <a:lnB w="12700" cmpd="sng">
                          <a:noFill/>
                        </a:lnB>
                        <a:blipFill>
                          <a:blip r:embed="rId4"/>
                          <a:stretch>
                            <a:fillRect t="-108000" r="-102062"/>
                          </a:stretch>
                        </a:blip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54171" y="1883535"/>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536" name="Group 535">
            <a:extLst>
              <a:ext uri="{FF2B5EF4-FFF2-40B4-BE49-F238E27FC236}">
                <a16:creationId xmlns:a16="http://schemas.microsoft.com/office/drawing/2014/main" id="{2560DD54-9826-2C47-AB02-2D240A0B9D80}"/>
              </a:ext>
            </a:extLst>
          </p:cNvPr>
          <p:cNvGrpSpPr/>
          <p:nvPr/>
        </p:nvGrpSpPr>
        <p:grpSpPr>
          <a:xfrm>
            <a:off x="6467725" y="1310965"/>
            <a:ext cx="2581861" cy="887160"/>
            <a:chOff x="6398771" y="1855706"/>
            <a:chExt cx="2581861" cy="887160"/>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83597" y="2548451"/>
              <a:ext cx="981071" cy="194415"/>
              <a:chOff x="8900532" y="3006226"/>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00532" y="3009223"/>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099904" y="3009223"/>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286936" y="3007643"/>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82824" y="3006226"/>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79675" y="3007645"/>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09093" y="3018862"/>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5"/>
                  <a:stretch>
                    <a:fillRect t="-3571" b="-21429"/>
                  </a:stretch>
                </a:blipFill>
              </p:spPr>
              <p:txBody>
                <a:bodyPr/>
                <a:lstStyle/>
                <a:p>
                  <a:r>
                    <a:rPr lang="en-US">
                      <a:noFill/>
                    </a:rPr>
                    <a:t> </a:t>
                  </a:r>
                </a:p>
              </p:txBody>
            </p:sp>
          </mc:Fallback>
        </mc:AlternateContent>
      </p:grpSp>
      <p:sp>
        <p:nvSpPr>
          <p:cNvPr id="346" name="Rectangle 345">
            <a:extLst>
              <a:ext uri="{FF2B5EF4-FFF2-40B4-BE49-F238E27FC236}">
                <a16:creationId xmlns:a16="http://schemas.microsoft.com/office/drawing/2014/main" id="{1DC1A0F9-70D7-B448-BC54-7750CE6339AE}"/>
              </a:ext>
            </a:extLst>
          </p:cNvPr>
          <p:cNvSpPr/>
          <p:nvPr/>
        </p:nvSpPr>
        <p:spPr>
          <a:xfrm>
            <a:off x="6893919" y="968644"/>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135960" y="964461"/>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926503" y="2223182"/>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63805" y="2621735"/>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1"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64898" y="2013353"/>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505330" y="1026617"/>
            <a:ext cx="168802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commands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54170" y="2682043"/>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48893" y="430754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813439" y="492196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102509" y="549897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102509" y="5498975"/>
                <a:ext cx="1559686" cy="338554"/>
              </a:xfrm>
              <a:prstGeom prst="rect">
                <a:avLst/>
              </a:prstGeom>
              <a:blipFill>
                <a:blip r:embed="rId6"/>
                <a:stretch>
                  <a:fillRect t="-3571" b="-21429"/>
                </a:stretch>
              </a:blipFill>
            </p:spPr>
            <p:txBody>
              <a:bodyPr/>
              <a:lstStyle/>
              <a:p>
                <a:r>
                  <a:rPr lang="en-US">
                    <a:noFill/>
                  </a:rPr>
                  <a:t> </a:t>
                </a:r>
              </a:p>
            </p:txBody>
          </p:sp>
        </mc:Fallback>
      </mc:AlternateContent>
      <p:grpSp>
        <p:nvGrpSpPr>
          <p:cNvPr id="514" name="Group 513">
            <a:extLst>
              <a:ext uri="{FF2B5EF4-FFF2-40B4-BE49-F238E27FC236}">
                <a16:creationId xmlns:a16="http://schemas.microsoft.com/office/drawing/2014/main" id="{A08F4D0E-7D3F-7A48-86B1-0434036B7964}"/>
              </a:ext>
            </a:extLst>
          </p:cNvPr>
          <p:cNvGrpSpPr/>
          <p:nvPr/>
        </p:nvGrpSpPr>
        <p:grpSpPr>
          <a:xfrm>
            <a:off x="3308113" y="417961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541" name="Group 540">
            <a:extLst>
              <a:ext uri="{FF2B5EF4-FFF2-40B4-BE49-F238E27FC236}">
                <a16:creationId xmlns:a16="http://schemas.microsoft.com/office/drawing/2014/main" id="{49D33751-8CD6-5D4B-A179-23C339FDBBDC}"/>
              </a:ext>
            </a:extLst>
          </p:cNvPr>
          <p:cNvGrpSpPr/>
          <p:nvPr/>
        </p:nvGrpSpPr>
        <p:grpSpPr>
          <a:xfrm>
            <a:off x="6894797" y="3687733"/>
            <a:ext cx="2366847" cy="2463263"/>
            <a:chOff x="6855040" y="4257577"/>
            <a:chExt cx="2366847" cy="2463263"/>
          </a:xfrm>
        </p:grpSpPr>
        <p:sp>
          <p:nvSpPr>
            <p:cNvPr id="5" name="Slide Number Placeholder 5">
              <a:extLst>
                <a:ext uri="{FF2B5EF4-FFF2-40B4-BE49-F238E27FC236}">
                  <a16:creationId xmlns:a16="http://schemas.microsoft.com/office/drawing/2014/main" id="{423FB0A2-CB2C-4248-B956-5A1907D89FD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480" name="Rectangle 479">
              <a:extLst>
                <a:ext uri="{FF2B5EF4-FFF2-40B4-BE49-F238E27FC236}">
                  <a16:creationId xmlns:a16="http://schemas.microsoft.com/office/drawing/2014/main" id="{9AFA37DF-98AF-2A42-A277-2415E78A0DFE}"/>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1" name="Rounded Rectangle 480">
              <a:extLst>
                <a:ext uri="{FF2B5EF4-FFF2-40B4-BE49-F238E27FC236}">
                  <a16:creationId xmlns:a16="http://schemas.microsoft.com/office/drawing/2014/main" id="{4CC62BDE-543A-A646-AD15-2F6D0BA003C8}"/>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94" name="Group 493">
              <a:extLst>
                <a:ext uri="{FF2B5EF4-FFF2-40B4-BE49-F238E27FC236}">
                  <a16:creationId xmlns:a16="http://schemas.microsoft.com/office/drawing/2014/main" id="{274DF094-4A4F-EE40-A2C8-396255F6A071}"/>
                </a:ext>
              </a:extLst>
            </p:cNvPr>
            <p:cNvGrpSpPr/>
            <p:nvPr/>
          </p:nvGrpSpPr>
          <p:grpSpPr>
            <a:xfrm>
              <a:off x="8308041" y="5176869"/>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662459"/>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668979"/>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527" name="Rectangle 526">
              <a:extLst>
                <a:ext uri="{FF2B5EF4-FFF2-40B4-BE49-F238E27FC236}">
                  <a16:creationId xmlns:a16="http://schemas.microsoft.com/office/drawing/2014/main" id="{9784C941-66A3-5040-BA46-DAC418472FA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122502" y="422487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69542" y="3653098"/>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47191" y="987408"/>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88331" y="3086123"/>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88331" y="3086123"/>
                <a:ext cx="1559686" cy="338554"/>
              </a:xfrm>
              <a:prstGeom prst="rect">
                <a:avLst/>
              </a:prstGeom>
              <a:blipFill>
                <a:blip r:embed="rId7"/>
                <a:stretch>
                  <a:fillRect t="-3571" b="-21429"/>
                </a:stretch>
              </a:blipFill>
            </p:spPr>
            <p:txBody>
              <a:bodyPr/>
              <a:lstStyle/>
              <a:p>
                <a:r>
                  <a:rPr lang="en-US">
                    <a:noFill/>
                  </a:rPr>
                  <a:t> </a:t>
                </a:r>
              </a:p>
            </p:txBody>
          </p:sp>
        </mc:Fallback>
      </mc:AlternateContent>
      <p:sp>
        <p:nvSpPr>
          <p:cNvPr id="157" name="Slide Number Placeholder 2">
            <a:extLst>
              <a:ext uri="{FF2B5EF4-FFF2-40B4-BE49-F238E27FC236}">
                <a16:creationId xmlns:a16="http://schemas.microsoft.com/office/drawing/2014/main" id="{371B3553-6A20-9B48-BF01-BB604EC378BE}"/>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28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 name="Group 538">
            <a:extLst>
              <a:ext uri="{FF2B5EF4-FFF2-40B4-BE49-F238E27FC236}">
                <a16:creationId xmlns:a16="http://schemas.microsoft.com/office/drawing/2014/main" id="{69A25650-7088-E942-BE76-58AD68057FC5}"/>
              </a:ext>
            </a:extLst>
          </p:cNvPr>
          <p:cNvGrpSpPr/>
          <p:nvPr/>
        </p:nvGrpSpPr>
        <p:grpSpPr>
          <a:xfrm>
            <a:off x="2823948" y="369866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106040" y="369169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4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40640" y="1755590"/>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310948" y="1291862"/>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ysClr val="windowText" lastClr="000000"/>
                                    </a:solidFill>
                                    <a:latin typeface="Cambria Math" panose="02040503050406030204" pitchFamily="18" charset="0"/>
                                    <a:ea typeface="Cambria Math" panose="02040503050406030204" pitchFamily="18" charset="0"/>
                                  </a:rPr>
                                  <m:t>𝝁</m:t>
                                </m:r>
                                <m:r>
                                  <a:rPr lang="en-US" sz="1300" b="1" i="1" smtClean="0">
                                    <a:solidFill>
                                      <a:sysClr val="windowText" lastClr="000000"/>
                                    </a:solidFill>
                                    <a:latin typeface="Cambria Math" panose="02040503050406030204" pitchFamily="18" charset="0"/>
                                    <a:ea typeface="Cambria Math" panose="02040503050406030204" pitchFamily="18" charset="0"/>
                                  </a:rPr>
                                  <m:t>𝑷𝒓𝒐𝒈𝒓𝒂𝒎</m:t>
                                </m:r>
                              </m:oMath>
                            </m:oMathPara>
                          </a14:m>
                          <a:endParaRPr lang="en-US" sz="1300" dirty="0"/>
                        </a:p>
                      </a:txBody>
                      <a:tcPr marL="121921" marR="121921" marT="60959" marB="60959">
                        <a:lnL w="12700" cmpd="sng">
                          <a:noFill/>
                        </a:lnL>
                        <a:lnT w="12700" cmpd="sng">
                          <a:noFill/>
                        </a:lnT>
                        <a:solidFill>
                          <a:schemeClr val="bg1"/>
                        </a:solid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rgbClr val="C00000"/>
                                    </a:solidFill>
                                    <a:latin typeface="Cambria Math" panose="02040503050406030204" pitchFamily="18" charset="0"/>
                                    <a:ea typeface="Cambria Math" panose="02040503050406030204" pitchFamily="18" charset="0"/>
                                  </a:rPr>
                                  <m:t>𝝁</m:t>
                                </m:r>
                                <m:r>
                                  <a:rPr lang="en-US" sz="1300" b="1" i="1" smtClean="0">
                                    <a:solidFill>
                                      <a:srgbClr val="C00000"/>
                                    </a:solidFill>
                                    <a:latin typeface="Cambria Math" panose="02040503050406030204" pitchFamily="18" charset="0"/>
                                    <a:ea typeface="Cambria Math" panose="02040503050406030204" pitchFamily="18" charset="0"/>
                                  </a:rPr>
                                  <m:t>𝑷𝒓𝒐𝒈𝒓𝒂𝒎</m:t>
                                </m:r>
                              </m:oMath>
                            </m:oMathPara>
                          </a14:m>
                          <a:endParaRPr lang="en-US" sz="1300" dirty="0">
                            <a:solidFill>
                              <a:srgbClr val="C00000"/>
                            </a:solidFill>
                          </a:endParaRPr>
                        </a:p>
                      </a:txBody>
                      <a:tcPr marL="121921" marR="121921" marT="60959" marB="60959">
                        <a:lnL w="12700" cmpd="sng">
                          <a:noFill/>
                        </a:lnL>
                        <a:lnB w="12700" cmpd="sng">
                          <a:noFill/>
                        </a:lnB>
                        <a:solidFill>
                          <a:srgbClr val="FFBFBF">
                            <a:alpha val="20000"/>
                          </a:srgbClr>
                        </a:solid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320038">
                    <a:tc>
                      <a:txBody>
                        <a:bodyPr/>
                        <a:lstStyle/>
                        <a:p>
                          <a:endParaRPr lang="en-US"/>
                        </a:p>
                      </a:txBody>
                      <a:tcPr marL="121921" marR="121921" marT="60959" marB="60959">
                        <a:lnL w="12700" cmpd="sng">
                          <a:noFill/>
                        </a:lnL>
                        <a:lnT w="12700" cmpd="sng">
                          <a:noFill/>
                        </a:lnT>
                        <a:blipFill>
                          <a:blip r:embed="rId4"/>
                          <a:stretch>
                            <a:fillRect t="-3846" r="-102062" b="-96154"/>
                          </a:stretch>
                        </a:blip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320038">
                    <a:tc>
                      <a:txBody>
                        <a:bodyPr/>
                        <a:lstStyle/>
                        <a:p>
                          <a:endParaRPr lang="en-US"/>
                        </a:p>
                      </a:txBody>
                      <a:tcPr marL="121921" marR="121921" marT="60959" marB="60959">
                        <a:lnL w="12700" cmpd="sng">
                          <a:noFill/>
                        </a:lnL>
                        <a:lnB w="12700" cmpd="sng">
                          <a:noFill/>
                        </a:lnB>
                        <a:blipFill>
                          <a:blip r:embed="rId4"/>
                          <a:stretch>
                            <a:fillRect t="-108000" r="-102062"/>
                          </a:stretch>
                        </a:blip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54171" y="1883535"/>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536" name="Group 535">
            <a:extLst>
              <a:ext uri="{FF2B5EF4-FFF2-40B4-BE49-F238E27FC236}">
                <a16:creationId xmlns:a16="http://schemas.microsoft.com/office/drawing/2014/main" id="{2560DD54-9826-2C47-AB02-2D240A0B9D80}"/>
              </a:ext>
            </a:extLst>
          </p:cNvPr>
          <p:cNvGrpSpPr/>
          <p:nvPr/>
        </p:nvGrpSpPr>
        <p:grpSpPr>
          <a:xfrm>
            <a:off x="6467725" y="1310965"/>
            <a:ext cx="2581861" cy="887160"/>
            <a:chOff x="6398771" y="1855706"/>
            <a:chExt cx="2581861" cy="887160"/>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83597" y="2548451"/>
              <a:ext cx="981071" cy="194415"/>
              <a:chOff x="8900532" y="3006226"/>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00532" y="3009223"/>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099904" y="3009223"/>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286936" y="3007643"/>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82824" y="3006226"/>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79675" y="3007645"/>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09093" y="3018862"/>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5"/>
                  <a:stretch>
                    <a:fillRect t="-3571" b="-21429"/>
                  </a:stretch>
                </a:blipFill>
              </p:spPr>
              <p:txBody>
                <a:bodyPr/>
                <a:lstStyle/>
                <a:p>
                  <a:r>
                    <a:rPr lang="en-US">
                      <a:noFill/>
                    </a:rPr>
                    <a:t> </a:t>
                  </a:r>
                </a:p>
              </p:txBody>
            </p:sp>
          </mc:Fallback>
        </mc:AlternateContent>
      </p:grpSp>
      <p:sp>
        <p:nvSpPr>
          <p:cNvPr id="346" name="Rectangle 345">
            <a:extLst>
              <a:ext uri="{FF2B5EF4-FFF2-40B4-BE49-F238E27FC236}">
                <a16:creationId xmlns:a16="http://schemas.microsoft.com/office/drawing/2014/main" id="{1DC1A0F9-70D7-B448-BC54-7750CE6339AE}"/>
              </a:ext>
            </a:extLst>
          </p:cNvPr>
          <p:cNvSpPr/>
          <p:nvPr/>
        </p:nvSpPr>
        <p:spPr>
          <a:xfrm>
            <a:off x="6893919" y="968644"/>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135960" y="964461"/>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926503" y="2223182"/>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63805" y="2621735"/>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1"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8" name="Rectangle 417">
            <a:extLst>
              <a:ext uri="{FF2B5EF4-FFF2-40B4-BE49-F238E27FC236}">
                <a16:creationId xmlns:a16="http://schemas.microsoft.com/office/drawing/2014/main" id="{66BB5B68-297B-8C48-BE99-8A29882E520B}"/>
              </a:ext>
            </a:extLst>
          </p:cNvPr>
          <p:cNvSpPr/>
          <p:nvPr/>
        </p:nvSpPr>
        <p:spPr>
          <a:xfrm>
            <a:off x="4505330" y="1026617"/>
            <a:ext cx="168802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commands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54170" y="2682043"/>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48893" y="430754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813439" y="492196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102509" y="549897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102509" y="5498975"/>
                <a:ext cx="1559686" cy="338554"/>
              </a:xfrm>
              <a:prstGeom prst="rect">
                <a:avLst/>
              </a:prstGeom>
              <a:blipFill>
                <a:blip r:embed="rId6"/>
                <a:stretch>
                  <a:fillRect t="-3571" b="-21429"/>
                </a:stretch>
              </a:blipFill>
            </p:spPr>
            <p:txBody>
              <a:bodyPr/>
              <a:lstStyle/>
              <a:p>
                <a:r>
                  <a:rPr lang="en-US">
                    <a:noFill/>
                  </a:rPr>
                  <a:t> </a:t>
                </a:r>
              </a:p>
            </p:txBody>
          </p:sp>
        </mc:Fallback>
      </mc:AlternateContent>
      <p:grpSp>
        <p:nvGrpSpPr>
          <p:cNvPr id="514" name="Group 513">
            <a:extLst>
              <a:ext uri="{FF2B5EF4-FFF2-40B4-BE49-F238E27FC236}">
                <a16:creationId xmlns:a16="http://schemas.microsoft.com/office/drawing/2014/main" id="{A08F4D0E-7D3F-7A48-86B1-0434036B7964}"/>
              </a:ext>
            </a:extLst>
          </p:cNvPr>
          <p:cNvGrpSpPr/>
          <p:nvPr/>
        </p:nvGrpSpPr>
        <p:grpSpPr>
          <a:xfrm>
            <a:off x="3308113" y="417961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541" name="Group 540">
            <a:extLst>
              <a:ext uri="{FF2B5EF4-FFF2-40B4-BE49-F238E27FC236}">
                <a16:creationId xmlns:a16="http://schemas.microsoft.com/office/drawing/2014/main" id="{49D33751-8CD6-5D4B-A179-23C339FDBBDC}"/>
              </a:ext>
            </a:extLst>
          </p:cNvPr>
          <p:cNvGrpSpPr/>
          <p:nvPr/>
        </p:nvGrpSpPr>
        <p:grpSpPr>
          <a:xfrm>
            <a:off x="6894797" y="3687733"/>
            <a:ext cx="2366847" cy="2463263"/>
            <a:chOff x="6855040" y="4257577"/>
            <a:chExt cx="2366847" cy="2463263"/>
          </a:xfrm>
        </p:grpSpPr>
        <p:sp>
          <p:nvSpPr>
            <p:cNvPr id="5" name="Slide Number Placeholder 5">
              <a:extLst>
                <a:ext uri="{FF2B5EF4-FFF2-40B4-BE49-F238E27FC236}">
                  <a16:creationId xmlns:a16="http://schemas.microsoft.com/office/drawing/2014/main" id="{423FB0A2-CB2C-4248-B956-5A1907D89FD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480" name="Rectangle 479">
              <a:extLst>
                <a:ext uri="{FF2B5EF4-FFF2-40B4-BE49-F238E27FC236}">
                  <a16:creationId xmlns:a16="http://schemas.microsoft.com/office/drawing/2014/main" id="{9AFA37DF-98AF-2A42-A277-2415E78A0DFE}"/>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1" name="Rounded Rectangle 480">
              <a:extLst>
                <a:ext uri="{FF2B5EF4-FFF2-40B4-BE49-F238E27FC236}">
                  <a16:creationId xmlns:a16="http://schemas.microsoft.com/office/drawing/2014/main" id="{4CC62BDE-543A-A646-AD15-2F6D0BA003C8}"/>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94" name="Group 493">
              <a:extLst>
                <a:ext uri="{FF2B5EF4-FFF2-40B4-BE49-F238E27FC236}">
                  <a16:creationId xmlns:a16="http://schemas.microsoft.com/office/drawing/2014/main" id="{274DF094-4A4F-EE40-A2C8-396255F6A071}"/>
                </a:ext>
              </a:extLst>
            </p:cNvPr>
            <p:cNvGrpSpPr/>
            <p:nvPr/>
          </p:nvGrpSpPr>
          <p:grpSpPr>
            <a:xfrm>
              <a:off x="8308041" y="5176869"/>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662459"/>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668979"/>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527" name="Rectangle 526">
              <a:extLst>
                <a:ext uri="{FF2B5EF4-FFF2-40B4-BE49-F238E27FC236}">
                  <a16:creationId xmlns:a16="http://schemas.microsoft.com/office/drawing/2014/main" id="{9784C941-66A3-5040-BA46-DAC418472FA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122502" y="422487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69542" y="3653098"/>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47191" y="1488538"/>
            <a:ext cx="1819675" cy="1204068"/>
            <a:chOff x="2307434" y="2058382"/>
            <a:chExt cx="1819675" cy="1204068"/>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660496" y="2058382"/>
              <a:ext cx="1466613" cy="1204068"/>
              <a:chOff x="3211452" y="2874384"/>
              <a:chExt cx="1466613" cy="1204068"/>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88331" y="3086123"/>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88331" y="3086123"/>
                <a:ext cx="1559686" cy="338554"/>
              </a:xfrm>
              <a:prstGeom prst="rect">
                <a:avLst/>
              </a:prstGeom>
              <a:blipFill>
                <a:blip r:embed="rId7"/>
                <a:stretch>
                  <a:fillRect t="-3571" b="-21429"/>
                </a:stretch>
              </a:blipFill>
            </p:spPr>
            <p:txBody>
              <a:bodyPr/>
              <a:lstStyle/>
              <a:p>
                <a:r>
                  <a:rPr lang="en-US">
                    <a:noFill/>
                  </a:rPr>
                  <a:t> </a:t>
                </a:r>
              </a:p>
            </p:txBody>
          </p:sp>
        </mc:Fallback>
      </mc:AlternateContent>
      <p:sp>
        <p:nvSpPr>
          <p:cNvPr id="158" name="Rectangle 157">
            <a:extLst>
              <a:ext uri="{FF2B5EF4-FFF2-40B4-BE49-F238E27FC236}">
                <a16:creationId xmlns:a16="http://schemas.microsoft.com/office/drawing/2014/main" id="{E2C49B8C-DFE5-3847-A6BB-4C328F4A7F4C}"/>
              </a:ext>
            </a:extLst>
          </p:cNvPr>
          <p:cNvSpPr/>
          <p:nvPr/>
        </p:nvSpPr>
        <p:spPr>
          <a:xfrm>
            <a:off x="2674404" y="2711335"/>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MAJ/NOT logic</a:t>
            </a:r>
          </a:p>
        </p:txBody>
      </p:sp>
      <p:sp>
        <p:nvSpPr>
          <p:cNvPr id="159" name="Rectangle 158">
            <a:extLst>
              <a:ext uri="{FF2B5EF4-FFF2-40B4-BE49-F238E27FC236}">
                <a16:creationId xmlns:a16="http://schemas.microsoft.com/office/drawing/2014/main" id="{BF146949-5D4C-6145-82FE-EEF1F044910E}"/>
              </a:ext>
            </a:extLst>
          </p:cNvPr>
          <p:cNvSpPr/>
          <p:nvPr/>
        </p:nvSpPr>
        <p:spPr>
          <a:xfrm>
            <a:off x="2644557" y="1000093"/>
            <a:ext cx="153368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MAJ logic</a:t>
            </a:r>
          </a:p>
        </p:txBody>
      </p:sp>
      <p:sp>
        <p:nvSpPr>
          <p:cNvPr id="160" name="Rounded Rectangle 159">
            <a:extLst>
              <a:ext uri="{FF2B5EF4-FFF2-40B4-BE49-F238E27FC236}">
                <a16:creationId xmlns:a16="http://schemas.microsoft.com/office/drawing/2014/main" id="{18110DCD-3277-964C-ACFA-469F9A6F8299}"/>
              </a:ext>
            </a:extLst>
          </p:cNvPr>
          <p:cNvSpPr/>
          <p:nvPr/>
        </p:nvSpPr>
        <p:spPr>
          <a:xfrm>
            <a:off x="2561827" y="828082"/>
            <a:ext cx="1754690" cy="2571858"/>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1" name="Rectangle 160">
            <a:extLst>
              <a:ext uri="{FF2B5EF4-FFF2-40B4-BE49-F238E27FC236}">
                <a16:creationId xmlns:a16="http://schemas.microsoft.com/office/drawing/2014/main" id="{31E90AFD-640F-1540-A676-994A4EEC4DA4}"/>
              </a:ext>
            </a:extLst>
          </p:cNvPr>
          <p:cNvSpPr/>
          <p:nvPr/>
        </p:nvSpPr>
        <p:spPr>
          <a:xfrm>
            <a:off x="4595841" y="985853"/>
            <a:ext cx="5017661" cy="2602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2" name="Rectangle 161">
            <a:extLst>
              <a:ext uri="{FF2B5EF4-FFF2-40B4-BE49-F238E27FC236}">
                <a16:creationId xmlns:a16="http://schemas.microsoft.com/office/drawing/2014/main" id="{78AD968C-8A2D-0D4B-9E8B-BA4C6DFB2E67}"/>
              </a:ext>
            </a:extLst>
          </p:cNvPr>
          <p:cNvSpPr/>
          <p:nvPr/>
        </p:nvSpPr>
        <p:spPr>
          <a:xfrm>
            <a:off x="95348" y="3594419"/>
            <a:ext cx="9090583" cy="2531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3" name="Slide Number Placeholder 2">
            <a:extLst>
              <a:ext uri="{FF2B5EF4-FFF2-40B4-BE49-F238E27FC236}">
                <a16:creationId xmlns:a16="http://schemas.microsoft.com/office/drawing/2014/main" id="{917D997D-20D3-4C40-9761-6596D075EEE0}"/>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67D817C9-F482-1D49-9937-931009DD5958}"/>
              </a:ext>
            </a:extLst>
          </p:cNvPr>
          <p:cNvSpPr/>
          <p:nvPr/>
        </p:nvSpPr>
        <p:spPr>
          <a:xfrm>
            <a:off x="157239" y="4179449"/>
            <a:ext cx="886766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1: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Builds an </a:t>
            </a:r>
            <a:r>
              <a:rPr kumimoji="0" lang="en-US"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efficient MAJ/NOT representation</a:t>
            </a:r>
            <a:r>
              <a:rPr kumimoji="0" lang="en-US" sz="24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of a given desired operation from its AND/OR/NOT-based implementation</a:t>
            </a:r>
          </a:p>
        </p:txBody>
      </p:sp>
    </p:spTree>
    <p:extLst>
      <p:ext uri="{BB962C8B-B14F-4D97-AF65-F5344CB8AC3E}">
        <p14:creationId xmlns:p14="http://schemas.microsoft.com/office/powerpoint/2010/main" val="29368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 name="Group 538">
            <a:extLst>
              <a:ext uri="{FF2B5EF4-FFF2-40B4-BE49-F238E27FC236}">
                <a16:creationId xmlns:a16="http://schemas.microsoft.com/office/drawing/2014/main" id="{69A25650-7088-E942-BE76-58AD68057FC5}"/>
              </a:ext>
            </a:extLst>
          </p:cNvPr>
          <p:cNvGrpSpPr/>
          <p:nvPr/>
        </p:nvGrpSpPr>
        <p:grpSpPr>
          <a:xfrm>
            <a:off x="2823948" y="369866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106040" y="369169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4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40640" y="1755590"/>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310948" y="1291862"/>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ysClr val="windowText" lastClr="000000"/>
                                    </a:solidFill>
                                    <a:latin typeface="Cambria Math" panose="02040503050406030204" pitchFamily="18" charset="0"/>
                                    <a:ea typeface="Cambria Math" panose="02040503050406030204" pitchFamily="18" charset="0"/>
                                  </a:rPr>
                                  <m:t>𝝁</m:t>
                                </m:r>
                                <m:r>
                                  <a:rPr lang="en-US" sz="1300" b="1" i="1" smtClean="0">
                                    <a:solidFill>
                                      <a:sysClr val="windowText" lastClr="000000"/>
                                    </a:solidFill>
                                    <a:latin typeface="Cambria Math" panose="02040503050406030204" pitchFamily="18" charset="0"/>
                                    <a:ea typeface="Cambria Math" panose="02040503050406030204" pitchFamily="18" charset="0"/>
                                  </a:rPr>
                                  <m:t>𝑷𝒓𝒐𝒈𝒓𝒂𝒎</m:t>
                                </m:r>
                              </m:oMath>
                            </m:oMathPara>
                          </a14:m>
                          <a:endParaRPr lang="en-US" sz="1300" dirty="0"/>
                        </a:p>
                      </a:txBody>
                      <a:tcPr marL="121921" marR="121921" marT="60959" marB="60959">
                        <a:lnL w="12700" cmpd="sng">
                          <a:noFill/>
                        </a:lnL>
                        <a:lnT w="12700" cmpd="sng">
                          <a:noFill/>
                        </a:lnT>
                        <a:solidFill>
                          <a:schemeClr val="bg1"/>
                        </a:solid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rgbClr val="C00000"/>
                                    </a:solidFill>
                                    <a:latin typeface="Cambria Math" panose="02040503050406030204" pitchFamily="18" charset="0"/>
                                    <a:ea typeface="Cambria Math" panose="02040503050406030204" pitchFamily="18" charset="0"/>
                                  </a:rPr>
                                  <m:t>𝝁</m:t>
                                </m:r>
                                <m:r>
                                  <a:rPr lang="en-US" sz="1300" b="1" i="1" smtClean="0">
                                    <a:solidFill>
                                      <a:srgbClr val="C00000"/>
                                    </a:solidFill>
                                    <a:latin typeface="Cambria Math" panose="02040503050406030204" pitchFamily="18" charset="0"/>
                                    <a:ea typeface="Cambria Math" panose="02040503050406030204" pitchFamily="18" charset="0"/>
                                  </a:rPr>
                                  <m:t>𝑷𝒓𝒐𝒈𝒓𝒂𝒎</m:t>
                                </m:r>
                              </m:oMath>
                            </m:oMathPara>
                          </a14:m>
                          <a:endParaRPr lang="en-US" sz="1300" dirty="0">
                            <a:solidFill>
                              <a:srgbClr val="C00000"/>
                            </a:solidFill>
                          </a:endParaRPr>
                        </a:p>
                      </a:txBody>
                      <a:tcPr marL="121921" marR="121921" marT="60959" marB="60959">
                        <a:lnL w="12700" cmpd="sng">
                          <a:noFill/>
                        </a:lnL>
                        <a:lnB w="12700" cmpd="sng">
                          <a:noFill/>
                        </a:lnB>
                        <a:solidFill>
                          <a:srgbClr val="FFBFBF">
                            <a:alpha val="20000"/>
                          </a:srgbClr>
                        </a:solid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320038">
                    <a:tc>
                      <a:txBody>
                        <a:bodyPr/>
                        <a:lstStyle/>
                        <a:p>
                          <a:endParaRPr lang="en-US"/>
                        </a:p>
                      </a:txBody>
                      <a:tcPr marL="121921" marR="121921" marT="60959" marB="60959">
                        <a:lnL w="12700" cmpd="sng">
                          <a:noFill/>
                        </a:lnL>
                        <a:lnT w="12700" cmpd="sng">
                          <a:noFill/>
                        </a:lnT>
                        <a:blipFill>
                          <a:blip r:embed="rId4"/>
                          <a:stretch>
                            <a:fillRect t="-3846" r="-102062" b="-96154"/>
                          </a:stretch>
                        </a:blip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320038">
                    <a:tc>
                      <a:txBody>
                        <a:bodyPr/>
                        <a:lstStyle/>
                        <a:p>
                          <a:endParaRPr lang="en-US"/>
                        </a:p>
                      </a:txBody>
                      <a:tcPr marL="121921" marR="121921" marT="60959" marB="60959">
                        <a:lnL w="12700" cmpd="sng">
                          <a:noFill/>
                        </a:lnL>
                        <a:lnB w="12700" cmpd="sng">
                          <a:noFill/>
                        </a:lnB>
                        <a:blipFill>
                          <a:blip r:embed="rId4"/>
                          <a:stretch>
                            <a:fillRect t="-108000" r="-102062"/>
                          </a:stretch>
                        </a:blip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54171" y="1883535"/>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536" name="Group 535">
            <a:extLst>
              <a:ext uri="{FF2B5EF4-FFF2-40B4-BE49-F238E27FC236}">
                <a16:creationId xmlns:a16="http://schemas.microsoft.com/office/drawing/2014/main" id="{2560DD54-9826-2C47-AB02-2D240A0B9D80}"/>
              </a:ext>
            </a:extLst>
          </p:cNvPr>
          <p:cNvGrpSpPr/>
          <p:nvPr/>
        </p:nvGrpSpPr>
        <p:grpSpPr>
          <a:xfrm>
            <a:off x="6467725" y="1310965"/>
            <a:ext cx="2581861" cy="887160"/>
            <a:chOff x="6398771" y="1855706"/>
            <a:chExt cx="2581861" cy="887160"/>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83597" y="2548451"/>
              <a:ext cx="981071" cy="194415"/>
              <a:chOff x="8900532" y="3006226"/>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00532" y="3009223"/>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099904" y="3009223"/>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286936" y="3007643"/>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82824" y="3006226"/>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79675" y="3007645"/>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09093" y="3018862"/>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5"/>
                  <a:stretch>
                    <a:fillRect t="-3571" b="-21429"/>
                  </a:stretch>
                </a:blipFill>
              </p:spPr>
              <p:txBody>
                <a:bodyPr/>
                <a:lstStyle/>
                <a:p>
                  <a:r>
                    <a:rPr lang="en-US">
                      <a:noFill/>
                    </a:rPr>
                    <a:t> </a:t>
                  </a:r>
                </a:p>
              </p:txBody>
            </p:sp>
          </mc:Fallback>
        </mc:AlternateContent>
      </p:grpSp>
      <p:sp>
        <p:nvSpPr>
          <p:cNvPr id="346" name="Rectangle 345">
            <a:extLst>
              <a:ext uri="{FF2B5EF4-FFF2-40B4-BE49-F238E27FC236}">
                <a16:creationId xmlns:a16="http://schemas.microsoft.com/office/drawing/2014/main" id="{1DC1A0F9-70D7-B448-BC54-7750CE6339AE}"/>
              </a:ext>
            </a:extLst>
          </p:cNvPr>
          <p:cNvSpPr/>
          <p:nvPr/>
        </p:nvSpPr>
        <p:spPr>
          <a:xfrm>
            <a:off x="6893919" y="968644"/>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135960" y="964461"/>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926503" y="2223182"/>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63805" y="2621735"/>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1"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64898" y="2013353"/>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54170" y="2682043"/>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48893" y="430754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813439" y="492196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102509" y="549897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102509" y="5498975"/>
                <a:ext cx="1559686" cy="338554"/>
              </a:xfrm>
              <a:prstGeom prst="rect">
                <a:avLst/>
              </a:prstGeom>
              <a:blipFill>
                <a:blip r:embed="rId6"/>
                <a:stretch>
                  <a:fillRect t="-3571" b="-21429"/>
                </a:stretch>
              </a:blipFill>
            </p:spPr>
            <p:txBody>
              <a:bodyPr/>
              <a:lstStyle/>
              <a:p>
                <a:r>
                  <a:rPr lang="en-US">
                    <a:noFill/>
                  </a:rPr>
                  <a:t> </a:t>
                </a:r>
              </a:p>
            </p:txBody>
          </p:sp>
        </mc:Fallback>
      </mc:AlternateContent>
      <p:grpSp>
        <p:nvGrpSpPr>
          <p:cNvPr id="514" name="Group 513">
            <a:extLst>
              <a:ext uri="{FF2B5EF4-FFF2-40B4-BE49-F238E27FC236}">
                <a16:creationId xmlns:a16="http://schemas.microsoft.com/office/drawing/2014/main" id="{A08F4D0E-7D3F-7A48-86B1-0434036B7964}"/>
              </a:ext>
            </a:extLst>
          </p:cNvPr>
          <p:cNvGrpSpPr/>
          <p:nvPr/>
        </p:nvGrpSpPr>
        <p:grpSpPr>
          <a:xfrm>
            <a:off x="3308113" y="417961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541" name="Group 540">
            <a:extLst>
              <a:ext uri="{FF2B5EF4-FFF2-40B4-BE49-F238E27FC236}">
                <a16:creationId xmlns:a16="http://schemas.microsoft.com/office/drawing/2014/main" id="{49D33751-8CD6-5D4B-A179-23C339FDBBDC}"/>
              </a:ext>
            </a:extLst>
          </p:cNvPr>
          <p:cNvGrpSpPr/>
          <p:nvPr/>
        </p:nvGrpSpPr>
        <p:grpSpPr>
          <a:xfrm>
            <a:off x="6894797" y="3687733"/>
            <a:ext cx="2366847" cy="2463263"/>
            <a:chOff x="6855040" y="4257577"/>
            <a:chExt cx="2366847" cy="2463263"/>
          </a:xfrm>
        </p:grpSpPr>
        <p:sp>
          <p:nvSpPr>
            <p:cNvPr id="5" name="Slide Number Placeholder 5">
              <a:extLst>
                <a:ext uri="{FF2B5EF4-FFF2-40B4-BE49-F238E27FC236}">
                  <a16:creationId xmlns:a16="http://schemas.microsoft.com/office/drawing/2014/main" id="{423FB0A2-CB2C-4248-B956-5A1907D89FD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480" name="Rectangle 479">
              <a:extLst>
                <a:ext uri="{FF2B5EF4-FFF2-40B4-BE49-F238E27FC236}">
                  <a16:creationId xmlns:a16="http://schemas.microsoft.com/office/drawing/2014/main" id="{9AFA37DF-98AF-2A42-A277-2415E78A0DFE}"/>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1" name="Rounded Rectangle 480">
              <a:extLst>
                <a:ext uri="{FF2B5EF4-FFF2-40B4-BE49-F238E27FC236}">
                  <a16:creationId xmlns:a16="http://schemas.microsoft.com/office/drawing/2014/main" id="{4CC62BDE-543A-A646-AD15-2F6D0BA003C8}"/>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94" name="Group 493">
              <a:extLst>
                <a:ext uri="{FF2B5EF4-FFF2-40B4-BE49-F238E27FC236}">
                  <a16:creationId xmlns:a16="http://schemas.microsoft.com/office/drawing/2014/main" id="{274DF094-4A4F-EE40-A2C8-396255F6A071}"/>
                </a:ext>
              </a:extLst>
            </p:cNvPr>
            <p:cNvGrpSpPr/>
            <p:nvPr/>
          </p:nvGrpSpPr>
          <p:grpSpPr>
            <a:xfrm>
              <a:off x="8308041" y="5176869"/>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662459"/>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668979"/>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527" name="Rectangle 526">
              <a:extLst>
                <a:ext uri="{FF2B5EF4-FFF2-40B4-BE49-F238E27FC236}">
                  <a16:creationId xmlns:a16="http://schemas.microsoft.com/office/drawing/2014/main" id="{9784C941-66A3-5040-BA46-DAC418472FA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122502" y="422487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69542" y="3653098"/>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47191" y="987408"/>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159" name="Rectangle 158">
            <a:extLst>
              <a:ext uri="{FF2B5EF4-FFF2-40B4-BE49-F238E27FC236}">
                <a16:creationId xmlns:a16="http://schemas.microsoft.com/office/drawing/2014/main" id="{972CFA8E-6F3B-D243-9CB1-43402A0DFB3A}"/>
              </a:ext>
            </a:extLst>
          </p:cNvPr>
          <p:cNvSpPr/>
          <p:nvPr/>
        </p:nvSpPr>
        <p:spPr>
          <a:xfrm>
            <a:off x="4479029" y="990724"/>
            <a:ext cx="168802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sequence of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commands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8E09A2C7-D460-6244-8319-59288782B7EC}"/>
                  </a:ext>
                </a:extLst>
              </p:cNvPr>
              <p:cNvSpPr/>
              <p:nvPr/>
            </p:nvSpPr>
            <p:spPr>
              <a:xfrm>
                <a:off x="4562030" y="3050230"/>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𝝁</m:t>
                    </m:r>
                  </m:oMath>
                </a14:m>
                <a:r>
                  <a:rPr kumimoji="0" lang="en-US" sz="16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60" name="Rectangle 159">
                <a:extLst>
                  <a:ext uri="{FF2B5EF4-FFF2-40B4-BE49-F238E27FC236}">
                    <a16:creationId xmlns:a16="http://schemas.microsoft.com/office/drawing/2014/main" id="{8E09A2C7-D460-6244-8319-59288782B7EC}"/>
                  </a:ext>
                </a:extLst>
              </p:cNvPr>
              <p:cNvSpPr>
                <a:spLocks noRot="1" noChangeAspect="1" noMove="1" noResize="1" noEditPoints="1" noAdjustHandles="1" noChangeArrowheads="1" noChangeShapeType="1" noTextEdit="1"/>
              </p:cNvSpPr>
              <p:nvPr/>
            </p:nvSpPr>
            <p:spPr>
              <a:xfrm>
                <a:off x="4562030" y="3050230"/>
                <a:ext cx="1559686" cy="338554"/>
              </a:xfrm>
              <a:prstGeom prst="rect">
                <a:avLst/>
              </a:prstGeom>
              <a:blipFill>
                <a:blip r:embed="rId7"/>
                <a:stretch>
                  <a:fillRect t="-7407" b="-22222"/>
                </a:stretch>
              </a:blipFill>
            </p:spPr>
            <p:txBody>
              <a:bodyPr/>
              <a:lstStyle/>
              <a:p>
                <a:r>
                  <a:rPr lang="en-US">
                    <a:noFill/>
                  </a:rPr>
                  <a:t> </a:t>
                </a:r>
              </a:p>
            </p:txBody>
          </p:sp>
        </mc:Fallback>
      </mc:AlternateContent>
      <p:sp>
        <p:nvSpPr>
          <p:cNvPr id="161" name="Rounded Rectangle 160">
            <a:extLst>
              <a:ext uri="{FF2B5EF4-FFF2-40B4-BE49-F238E27FC236}">
                <a16:creationId xmlns:a16="http://schemas.microsoft.com/office/drawing/2014/main" id="{CDC750AC-33E9-CC44-A530-FD66E1F2F2B1}"/>
              </a:ext>
            </a:extLst>
          </p:cNvPr>
          <p:cNvSpPr/>
          <p:nvPr/>
        </p:nvSpPr>
        <p:spPr>
          <a:xfrm>
            <a:off x="4516225" y="953776"/>
            <a:ext cx="1712434" cy="2571858"/>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2" name="Rectangle 161">
            <a:extLst>
              <a:ext uri="{FF2B5EF4-FFF2-40B4-BE49-F238E27FC236}">
                <a16:creationId xmlns:a16="http://schemas.microsoft.com/office/drawing/2014/main" id="{F9C61643-AAFC-1C40-9F02-EBDB4C8283E4}"/>
              </a:ext>
            </a:extLst>
          </p:cNvPr>
          <p:cNvSpPr/>
          <p:nvPr/>
        </p:nvSpPr>
        <p:spPr>
          <a:xfrm>
            <a:off x="95348" y="3594419"/>
            <a:ext cx="9090583" cy="2531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3" name="Slide Number Placeholder 2">
            <a:extLst>
              <a:ext uri="{FF2B5EF4-FFF2-40B4-BE49-F238E27FC236}">
                <a16:creationId xmlns:a16="http://schemas.microsoft.com/office/drawing/2014/main" id="{68B6A503-345B-5B4B-BAB8-3B932979AA4A}"/>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5" name="Rectangle 164">
                <a:extLst>
                  <a:ext uri="{FF2B5EF4-FFF2-40B4-BE49-F238E27FC236}">
                    <a16:creationId xmlns:a16="http://schemas.microsoft.com/office/drawing/2014/main" id="{C3C6EAD6-586B-0C45-96A1-0756226898F2}"/>
                  </a:ext>
                </a:extLst>
              </p:cNvPr>
              <p:cNvSpPr/>
              <p:nvPr/>
            </p:nvSpPr>
            <p:spPr>
              <a:xfrm>
                <a:off x="157239" y="4165292"/>
                <a:ext cx="853416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2: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Allocates DRAM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rows to the operation’s inputs and outputs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Generates the </a:t>
                </a:r>
                <a:r>
                  <a:rPr kumimoji="0" lang="en-US"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sequence of DRAM commands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14:m>
                  <m:oMath xmlns:m="http://schemas.openxmlformats.org/officeDocument/2006/math">
                    <m:r>
                      <a:rPr kumimoji="0" lang="en-US" sz="2400" b="1"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Cambria Math" panose="02040503050406030204" pitchFamily="18" charset="0"/>
                        <a:cs typeface="+mn-cs"/>
                      </a:rPr>
                      <m:t>𝝁</m:t>
                    </m:r>
                  </m:oMath>
                </a14:m>
                <a:r>
                  <a:rPr kumimoji="0" lang="en-US" sz="2400" b="0" i="1"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Program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to execute the desired operation</a:t>
                </a:r>
              </a:p>
            </p:txBody>
          </p:sp>
        </mc:Choice>
        <mc:Fallback xmlns="">
          <p:sp>
            <p:nvSpPr>
              <p:cNvPr id="165" name="Rectangle 164">
                <a:extLst>
                  <a:ext uri="{FF2B5EF4-FFF2-40B4-BE49-F238E27FC236}">
                    <a16:creationId xmlns:a16="http://schemas.microsoft.com/office/drawing/2014/main" id="{C3C6EAD6-586B-0C45-96A1-0756226898F2}"/>
                  </a:ext>
                </a:extLst>
              </p:cNvPr>
              <p:cNvSpPr>
                <a:spLocks noRot="1" noChangeAspect="1" noMove="1" noResize="1" noEditPoints="1" noAdjustHandles="1" noChangeArrowheads="1" noChangeShapeType="1" noTextEdit="1"/>
              </p:cNvSpPr>
              <p:nvPr/>
            </p:nvSpPr>
            <p:spPr>
              <a:xfrm>
                <a:off x="157239" y="4165292"/>
                <a:ext cx="8534169" cy="1569660"/>
              </a:xfrm>
              <a:prstGeom prst="rect">
                <a:avLst/>
              </a:prstGeom>
              <a:blipFill>
                <a:blip r:embed="rId8"/>
                <a:stretch>
                  <a:fillRect l="-1190" t="-2400" r="-1786" b="-7200"/>
                </a:stretch>
              </a:blipFill>
            </p:spPr>
            <p:txBody>
              <a:bodyPr/>
              <a:lstStyle/>
              <a:p>
                <a:r>
                  <a:rPr lang="en-US">
                    <a:noFill/>
                  </a:rPr>
                  <a:t> </a:t>
                </a:r>
              </a:p>
            </p:txBody>
          </p:sp>
        </mc:Fallback>
      </mc:AlternateContent>
    </p:spTree>
    <p:extLst>
      <p:ext uri="{BB962C8B-B14F-4D97-AF65-F5344CB8AC3E}">
        <p14:creationId xmlns:p14="http://schemas.microsoft.com/office/powerpoint/2010/main" val="387665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 name="Group 538">
            <a:extLst>
              <a:ext uri="{FF2B5EF4-FFF2-40B4-BE49-F238E27FC236}">
                <a16:creationId xmlns:a16="http://schemas.microsoft.com/office/drawing/2014/main" id="{69A25650-7088-E942-BE76-58AD68057FC5}"/>
              </a:ext>
            </a:extLst>
          </p:cNvPr>
          <p:cNvGrpSpPr/>
          <p:nvPr/>
        </p:nvGrpSpPr>
        <p:grpSpPr>
          <a:xfrm>
            <a:off x="2823948" y="3999159"/>
            <a:ext cx="4083060" cy="1836613"/>
            <a:chOff x="2784191" y="4569003"/>
            <a:chExt cx="4083060" cy="1836613"/>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106040" y="369169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4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40640" y="1755590"/>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310948" y="1291862"/>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ysClr val="windowText" lastClr="000000"/>
                                    </a:solidFill>
                                    <a:latin typeface="Cambria Math" panose="02040503050406030204" pitchFamily="18" charset="0"/>
                                    <a:ea typeface="Cambria Math" panose="02040503050406030204" pitchFamily="18" charset="0"/>
                                  </a:rPr>
                                  <m:t>𝝁</m:t>
                                </m:r>
                                <m:r>
                                  <a:rPr lang="en-US" sz="1300" b="1" i="1" smtClean="0">
                                    <a:solidFill>
                                      <a:sysClr val="windowText" lastClr="000000"/>
                                    </a:solidFill>
                                    <a:latin typeface="Cambria Math" panose="02040503050406030204" pitchFamily="18" charset="0"/>
                                    <a:ea typeface="Cambria Math" panose="02040503050406030204" pitchFamily="18" charset="0"/>
                                  </a:rPr>
                                  <m:t>𝑷𝒓𝒐𝒈𝒓𝒂𝒎</m:t>
                                </m:r>
                              </m:oMath>
                            </m:oMathPara>
                          </a14:m>
                          <a:endParaRPr lang="en-US" sz="1300" dirty="0"/>
                        </a:p>
                      </a:txBody>
                      <a:tcPr marL="121921" marR="121921" marT="60959" marB="60959">
                        <a:lnL w="12700" cmpd="sng">
                          <a:noFill/>
                        </a:lnL>
                        <a:lnT w="12700" cmpd="sng">
                          <a:noFill/>
                        </a:lnT>
                        <a:solidFill>
                          <a:schemeClr val="bg1"/>
                        </a:solid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rgbClr val="C00000"/>
                                    </a:solidFill>
                                    <a:latin typeface="Cambria Math" panose="02040503050406030204" pitchFamily="18" charset="0"/>
                                    <a:ea typeface="Cambria Math" panose="02040503050406030204" pitchFamily="18" charset="0"/>
                                  </a:rPr>
                                  <m:t>𝝁</m:t>
                                </m:r>
                                <m:r>
                                  <a:rPr lang="en-US" sz="1300" b="1" i="1" smtClean="0">
                                    <a:solidFill>
                                      <a:srgbClr val="C00000"/>
                                    </a:solidFill>
                                    <a:latin typeface="Cambria Math" panose="02040503050406030204" pitchFamily="18" charset="0"/>
                                    <a:ea typeface="Cambria Math" panose="02040503050406030204" pitchFamily="18" charset="0"/>
                                  </a:rPr>
                                  <m:t>𝑷𝒓𝒐𝒈𝒓𝒂𝒎</m:t>
                                </m:r>
                              </m:oMath>
                            </m:oMathPara>
                          </a14:m>
                          <a:endParaRPr lang="en-US" sz="1300" dirty="0">
                            <a:solidFill>
                              <a:srgbClr val="C00000"/>
                            </a:solidFill>
                          </a:endParaRPr>
                        </a:p>
                      </a:txBody>
                      <a:tcPr marL="121921" marR="121921" marT="60959" marB="60959">
                        <a:lnL w="12700" cmpd="sng">
                          <a:noFill/>
                        </a:lnL>
                        <a:lnB w="12700" cmpd="sng">
                          <a:noFill/>
                        </a:lnB>
                        <a:solidFill>
                          <a:srgbClr val="FFBFBF">
                            <a:alpha val="20000"/>
                          </a:srgbClr>
                        </a:solid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320038">
                    <a:tc>
                      <a:txBody>
                        <a:bodyPr/>
                        <a:lstStyle/>
                        <a:p>
                          <a:endParaRPr lang="en-US"/>
                        </a:p>
                      </a:txBody>
                      <a:tcPr marL="121921" marR="121921" marT="60959" marB="60959">
                        <a:lnL w="12700" cmpd="sng">
                          <a:noFill/>
                        </a:lnL>
                        <a:lnT w="12700" cmpd="sng">
                          <a:noFill/>
                        </a:lnT>
                        <a:blipFill>
                          <a:blip r:embed="rId3"/>
                          <a:stretch>
                            <a:fillRect t="-3846" r="-102062" b="-96154"/>
                          </a:stretch>
                        </a:blip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320038">
                    <a:tc>
                      <a:txBody>
                        <a:bodyPr/>
                        <a:lstStyle/>
                        <a:p>
                          <a:endParaRPr lang="en-US"/>
                        </a:p>
                      </a:txBody>
                      <a:tcPr marL="121921" marR="121921" marT="60959" marB="60959">
                        <a:lnL w="12700" cmpd="sng">
                          <a:noFill/>
                        </a:lnL>
                        <a:lnB w="12700" cmpd="sng">
                          <a:noFill/>
                        </a:lnB>
                        <a:blipFill>
                          <a:blip r:embed="rId3"/>
                          <a:stretch>
                            <a:fillRect t="-108000" r="-102062"/>
                          </a:stretch>
                        </a:blip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54171" y="1883535"/>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536" name="Group 535">
            <a:extLst>
              <a:ext uri="{FF2B5EF4-FFF2-40B4-BE49-F238E27FC236}">
                <a16:creationId xmlns:a16="http://schemas.microsoft.com/office/drawing/2014/main" id="{2560DD54-9826-2C47-AB02-2D240A0B9D80}"/>
              </a:ext>
            </a:extLst>
          </p:cNvPr>
          <p:cNvGrpSpPr/>
          <p:nvPr/>
        </p:nvGrpSpPr>
        <p:grpSpPr>
          <a:xfrm>
            <a:off x="6467725" y="1310965"/>
            <a:ext cx="2581861" cy="887160"/>
            <a:chOff x="6398771" y="1855706"/>
            <a:chExt cx="2581861" cy="887160"/>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83597" y="2548451"/>
              <a:ext cx="981071" cy="194415"/>
              <a:chOff x="8900532" y="3006226"/>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00532" y="3009223"/>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099904" y="3009223"/>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286936" y="3007643"/>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82824" y="3006226"/>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79675" y="3007645"/>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09093" y="3018862"/>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4"/>
                  <a:stretch>
                    <a:fillRect t="-3571" b="-21429"/>
                  </a:stretch>
                </a:blipFill>
              </p:spPr>
              <p:txBody>
                <a:bodyPr/>
                <a:lstStyle/>
                <a:p>
                  <a:r>
                    <a:rPr lang="en-US">
                      <a:noFill/>
                    </a:rPr>
                    <a:t> </a:t>
                  </a:r>
                </a:p>
              </p:txBody>
            </p:sp>
          </mc:Fallback>
        </mc:AlternateContent>
      </p:grpSp>
      <p:sp>
        <p:nvSpPr>
          <p:cNvPr id="346" name="Rectangle 345">
            <a:extLst>
              <a:ext uri="{FF2B5EF4-FFF2-40B4-BE49-F238E27FC236}">
                <a16:creationId xmlns:a16="http://schemas.microsoft.com/office/drawing/2014/main" id="{1DC1A0F9-70D7-B448-BC54-7750CE6339AE}"/>
              </a:ext>
            </a:extLst>
          </p:cNvPr>
          <p:cNvSpPr/>
          <p:nvPr/>
        </p:nvSpPr>
        <p:spPr>
          <a:xfrm>
            <a:off x="6893919" y="968644"/>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135960" y="964461"/>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926503" y="2223182"/>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63805" y="2621735"/>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1"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64898" y="2013353"/>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505330" y="1026617"/>
            <a:ext cx="168802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commands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54170" y="2682043"/>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48893" y="430754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813439" y="492196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102509" y="549897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102509" y="5498975"/>
                <a:ext cx="1559686" cy="338554"/>
              </a:xfrm>
              <a:prstGeom prst="rect">
                <a:avLst/>
              </a:prstGeom>
              <a:blipFill>
                <a:blip r:embed="rId5"/>
                <a:stretch>
                  <a:fillRect t="-3571" b="-21429"/>
                </a:stretch>
              </a:blipFill>
            </p:spPr>
            <p:txBody>
              <a:bodyPr/>
              <a:lstStyle/>
              <a:p>
                <a:r>
                  <a:rPr lang="en-US">
                    <a:noFill/>
                  </a:rPr>
                  <a:t> </a:t>
                </a:r>
              </a:p>
            </p:txBody>
          </p:sp>
        </mc:Fallback>
      </mc:AlternateContent>
      <p:grpSp>
        <p:nvGrpSpPr>
          <p:cNvPr id="514" name="Group 513">
            <a:extLst>
              <a:ext uri="{FF2B5EF4-FFF2-40B4-BE49-F238E27FC236}">
                <a16:creationId xmlns:a16="http://schemas.microsoft.com/office/drawing/2014/main" id="{A08F4D0E-7D3F-7A48-86B1-0434036B7964}"/>
              </a:ext>
            </a:extLst>
          </p:cNvPr>
          <p:cNvGrpSpPr/>
          <p:nvPr/>
        </p:nvGrpSpPr>
        <p:grpSpPr>
          <a:xfrm>
            <a:off x="3308113" y="417961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541" name="Group 540">
            <a:extLst>
              <a:ext uri="{FF2B5EF4-FFF2-40B4-BE49-F238E27FC236}">
                <a16:creationId xmlns:a16="http://schemas.microsoft.com/office/drawing/2014/main" id="{49D33751-8CD6-5D4B-A179-23C339FDBBDC}"/>
              </a:ext>
            </a:extLst>
          </p:cNvPr>
          <p:cNvGrpSpPr/>
          <p:nvPr/>
        </p:nvGrpSpPr>
        <p:grpSpPr>
          <a:xfrm>
            <a:off x="6894797" y="3687733"/>
            <a:ext cx="2366847" cy="2463263"/>
            <a:chOff x="6855040" y="4257577"/>
            <a:chExt cx="2366847" cy="2463263"/>
          </a:xfrm>
        </p:grpSpPr>
        <p:sp>
          <p:nvSpPr>
            <p:cNvPr id="5" name="Slide Number Placeholder 5">
              <a:extLst>
                <a:ext uri="{FF2B5EF4-FFF2-40B4-BE49-F238E27FC236}">
                  <a16:creationId xmlns:a16="http://schemas.microsoft.com/office/drawing/2014/main" id="{423FB0A2-CB2C-4248-B956-5A1907D89FD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480" name="Rectangle 479">
              <a:extLst>
                <a:ext uri="{FF2B5EF4-FFF2-40B4-BE49-F238E27FC236}">
                  <a16:creationId xmlns:a16="http://schemas.microsoft.com/office/drawing/2014/main" id="{9AFA37DF-98AF-2A42-A277-2415E78A0DFE}"/>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1" name="Rounded Rectangle 480">
              <a:extLst>
                <a:ext uri="{FF2B5EF4-FFF2-40B4-BE49-F238E27FC236}">
                  <a16:creationId xmlns:a16="http://schemas.microsoft.com/office/drawing/2014/main" id="{4CC62BDE-543A-A646-AD15-2F6D0BA003C8}"/>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94" name="Group 493">
              <a:extLst>
                <a:ext uri="{FF2B5EF4-FFF2-40B4-BE49-F238E27FC236}">
                  <a16:creationId xmlns:a16="http://schemas.microsoft.com/office/drawing/2014/main" id="{274DF094-4A4F-EE40-A2C8-396255F6A071}"/>
                </a:ext>
              </a:extLst>
            </p:cNvPr>
            <p:cNvGrpSpPr/>
            <p:nvPr/>
          </p:nvGrpSpPr>
          <p:grpSpPr>
            <a:xfrm>
              <a:off x="8308041" y="5176869"/>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662459"/>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668979"/>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527" name="Rectangle 526">
              <a:extLst>
                <a:ext uri="{FF2B5EF4-FFF2-40B4-BE49-F238E27FC236}">
                  <a16:creationId xmlns:a16="http://schemas.microsoft.com/office/drawing/2014/main" id="{9784C941-66A3-5040-BA46-DAC418472FA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122502" y="422487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grpSp>
        <p:nvGrpSpPr>
          <p:cNvPr id="535" name="Group 534">
            <a:extLst>
              <a:ext uri="{FF2B5EF4-FFF2-40B4-BE49-F238E27FC236}">
                <a16:creationId xmlns:a16="http://schemas.microsoft.com/office/drawing/2014/main" id="{96685389-20B3-8146-B6CF-E569C240BE1C}"/>
              </a:ext>
            </a:extLst>
          </p:cNvPr>
          <p:cNvGrpSpPr/>
          <p:nvPr/>
        </p:nvGrpSpPr>
        <p:grpSpPr>
          <a:xfrm>
            <a:off x="2347191" y="987408"/>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88331" y="3086123"/>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88331" y="3086123"/>
                <a:ext cx="1559686" cy="338554"/>
              </a:xfrm>
              <a:prstGeom prst="rect">
                <a:avLst/>
              </a:prstGeom>
              <a:blipFill>
                <a:blip r:embed="rId6"/>
                <a:stretch>
                  <a:fillRect t="-3571" b="-21429"/>
                </a:stretch>
              </a:blipFill>
            </p:spPr>
            <p:txBody>
              <a:bodyPr/>
              <a:lstStyle/>
              <a:p>
                <a:r>
                  <a:rPr lang="en-US">
                    <a:noFill/>
                  </a:rPr>
                  <a:t> </a:t>
                </a:r>
              </a:p>
            </p:txBody>
          </p:sp>
        </mc:Fallback>
      </mc:AlternateContent>
      <p:sp>
        <p:nvSpPr>
          <p:cNvPr id="162" name="Rounded Rectangle 161">
            <a:extLst>
              <a:ext uri="{FF2B5EF4-FFF2-40B4-BE49-F238E27FC236}">
                <a16:creationId xmlns:a16="http://schemas.microsoft.com/office/drawing/2014/main" id="{9C006109-BE62-7F45-BF4C-3973952B4E9B}"/>
              </a:ext>
            </a:extLst>
          </p:cNvPr>
          <p:cNvSpPr/>
          <p:nvPr/>
        </p:nvSpPr>
        <p:spPr>
          <a:xfrm>
            <a:off x="2994420" y="3720482"/>
            <a:ext cx="4044421" cy="2427559"/>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FA0262A9-D0D3-2A48-BD02-16BB71DFA001}"/>
                  </a:ext>
                </a:extLst>
              </p:cNvPr>
              <p:cNvSpPr/>
              <p:nvPr/>
            </p:nvSpPr>
            <p:spPr>
              <a:xfrm>
                <a:off x="3300817" y="3699862"/>
                <a:ext cx="354751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3: </a:t>
                </a:r>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a:rPr kumimoji="0" lang="en-US" sz="1400" b="1" i="0"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rPr>
                      <m:t>𝛍</m:t>
                    </m:r>
                  </m:oMath>
                </a14:m>
                <a:r>
                  <a:rPr kumimoji="0" lang="en-US" sz="1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p>
            </p:txBody>
          </p:sp>
        </mc:Choice>
        <mc:Fallback xmlns="">
          <p:sp>
            <p:nvSpPr>
              <p:cNvPr id="163" name="Rectangle 162">
                <a:extLst>
                  <a:ext uri="{FF2B5EF4-FFF2-40B4-BE49-F238E27FC236}">
                    <a16:creationId xmlns:a16="http://schemas.microsoft.com/office/drawing/2014/main" id="{FA0262A9-D0D3-2A48-BD02-16BB71DFA001}"/>
                  </a:ext>
                </a:extLst>
              </p:cNvPr>
              <p:cNvSpPr>
                <a:spLocks noRot="1" noChangeAspect="1" noMove="1" noResize="1" noEditPoints="1" noAdjustHandles="1" noChangeArrowheads="1" noChangeShapeType="1" noTextEdit="1"/>
              </p:cNvSpPr>
              <p:nvPr/>
            </p:nvSpPr>
            <p:spPr>
              <a:xfrm>
                <a:off x="3300817" y="3699862"/>
                <a:ext cx="3547510" cy="553998"/>
              </a:xfrm>
              <a:prstGeom prst="rect">
                <a:avLst/>
              </a:prstGeom>
              <a:blipFill>
                <a:blip r:embed="rId7"/>
                <a:stretch>
                  <a:fillRect/>
                </a:stretch>
              </a:blipFill>
            </p:spPr>
            <p:txBody>
              <a:bodyPr/>
              <a:lstStyle/>
              <a:p>
                <a:r>
                  <a:rPr lang="en-US">
                    <a:noFill/>
                  </a:rPr>
                  <a:t> </a:t>
                </a:r>
              </a:p>
            </p:txBody>
          </p:sp>
        </mc:Fallback>
      </mc:AlternateContent>
      <p:sp>
        <p:nvSpPr>
          <p:cNvPr id="164" name="Rectangle 163">
            <a:extLst>
              <a:ext uri="{FF2B5EF4-FFF2-40B4-BE49-F238E27FC236}">
                <a16:creationId xmlns:a16="http://schemas.microsoft.com/office/drawing/2014/main" id="{9D428F19-76EF-614A-917F-DAB13B0CD956}"/>
              </a:ext>
            </a:extLst>
          </p:cNvPr>
          <p:cNvSpPr/>
          <p:nvPr/>
        </p:nvSpPr>
        <p:spPr>
          <a:xfrm>
            <a:off x="4105230" y="5823232"/>
            <a:ext cx="192354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1" i="1"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Memory Controller</a:t>
            </a:r>
          </a:p>
        </p:txBody>
      </p:sp>
      <p:sp>
        <p:nvSpPr>
          <p:cNvPr id="165" name="Slide Number Placeholder 2">
            <a:extLst>
              <a:ext uri="{FF2B5EF4-FFF2-40B4-BE49-F238E27FC236}">
                <a16:creationId xmlns:a16="http://schemas.microsoft.com/office/drawing/2014/main" id="{AC8E2413-0214-5C4F-BC5D-E415EEC2C7F1}"/>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9BCAB27F-2481-CA4F-A33F-AE673F3E5EF2}"/>
              </a:ext>
            </a:extLst>
          </p:cNvPr>
          <p:cNvSpPr/>
          <p:nvPr/>
        </p:nvSpPr>
        <p:spPr>
          <a:xfrm>
            <a:off x="77150" y="944841"/>
            <a:ext cx="9090583" cy="2649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8" name="Rectangle 167">
            <a:extLst>
              <a:ext uri="{FF2B5EF4-FFF2-40B4-BE49-F238E27FC236}">
                <a16:creationId xmlns:a16="http://schemas.microsoft.com/office/drawing/2014/main" id="{D63C9B94-963C-8C4D-941F-02653AC54E44}"/>
              </a:ext>
            </a:extLst>
          </p:cNvPr>
          <p:cNvSpPr/>
          <p:nvPr/>
        </p:nvSpPr>
        <p:spPr>
          <a:xfrm>
            <a:off x="274738" y="1594229"/>
            <a:ext cx="853416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Step 3: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Executes the </a:t>
            </a:r>
            <a:r>
              <a:rPr kumimoji="0" lang="el-GR"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μ</a:t>
            </a:r>
            <a:r>
              <a:rPr kumimoji="0" lang="en-US"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Program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to perform the operation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Uses a </a:t>
            </a:r>
            <a:r>
              <a:rPr kumimoji="0" lang="en-US" sz="2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Arial" panose="020B0604020202020204" pitchFamily="34" charset="0"/>
              </a:rPr>
              <a:t>control unit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in the memory controller</a:t>
            </a:r>
          </a:p>
        </p:txBody>
      </p:sp>
    </p:spTree>
    <p:extLst>
      <p:ext uri="{BB962C8B-B14F-4D97-AF65-F5344CB8AC3E}">
        <p14:creationId xmlns:p14="http://schemas.microsoft.com/office/powerpoint/2010/main" val="223190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9" name="Group 538">
            <a:extLst>
              <a:ext uri="{FF2B5EF4-FFF2-40B4-BE49-F238E27FC236}">
                <a16:creationId xmlns:a16="http://schemas.microsoft.com/office/drawing/2014/main" id="{69A25650-7088-E942-BE76-58AD68057FC5}"/>
              </a:ext>
            </a:extLst>
          </p:cNvPr>
          <p:cNvGrpSpPr/>
          <p:nvPr/>
        </p:nvGrpSpPr>
        <p:grpSpPr>
          <a:xfrm>
            <a:off x="2823948" y="3698664"/>
            <a:ext cx="4109777" cy="2461604"/>
            <a:chOff x="2784191" y="4268508"/>
            <a:chExt cx="4109777" cy="2461604"/>
          </a:xfrm>
        </p:grpSpPr>
        <p:sp>
          <p:nvSpPr>
            <p:cNvPr id="485" name="Rectangle 484">
              <a:extLst>
                <a:ext uri="{FF2B5EF4-FFF2-40B4-BE49-F238E27FC236}">
                  <a16:creationId xmlns:a16="http://schemas.microsoft.com/office/drawing/2014/main" id="{B6F33155-1D4A-2D44-8995-E31DEBF89CA4}"/>
                </a:ext>
              </a:extLst>
            </p:cNvPr>
            <p:cNvSpPr/>
            <p:nvPr/>
          </p:nvSpPr>
          <p:spPr>
            <a:xfrm>
              <a:off x="3159645" y="4569003"/>
              <a:ext cx="3707606" cy="1836613"/>
            </a:xfrm>
            <a:prstGeom prst="rect">
              <a:avLst/>
            </a:prstGeom>
            <a:solidFill>
              <a:srgbClr val="D4DAD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no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sp>
              <p:nvSpPr>
                <p:cNvPr id="506" name="Rectangle 505">
                  <a:extLst>
                    <a:ext uri="{FF2B5EF4-FFF2-40B4-BE49-F238E27FC236}">
                      <a16:creationId xmlns:a16="http://schemas.microsoft.com/office/drawing/2014/main" id="{AA201954-4CB7-F043-8993-22912F606DF1}"/>
                    </a:ext>
                  </a:extLst>
                </p:cNvPr>
                <p:cNvSpPr/>
                <p:nvPr/>
              </p:nvSpPr>
              <p:spPr>
                <a:xfrm>
                  <a:off x="3202188" y="4268508"/>
                  <a:ext cx="369178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3: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Execution according to </a:t>
                  </a:r>
                  <a14:m>
                    <m:oMath xmlns:m="http://schemas.openxmlformats.org/officeDocument/2006/math">
                      <m:r>
                        <m:rPr>
                          <m:sty m:val="p"/>
                        </m:rPr>
                        <a:rPr kumimoji="0" lang="en-US" sz="1400" b="0" i="0"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μ</m:t>
                      </m:r>
                    </m:oMath>
                  </a14:m>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mc:Choice>
          <mc:Fallback xmlns="">
            <p:sp>
              <p:nvSpPr>
                <p:cNvPr id="506" name="Rectangle 505">
                  <a:extLst>
                    <a:ext uri="{FF2B5EF4-FFF2-40B4-BE49-F238E27FC236}">
                      <a16:creationId xmlns:a16="http://schemas.microsoft.com/office/drawing/2014/main" id="{AA201954-4CB7-F043-8993-22912F606DF1}"/>
                    </a:ext>
                  </a:extLst>
                </p:cNvPr>
                <p:cNvSpPr>
                  <a:spLocks noRot="1" noChangeAspect="1" noMove="1" noResize="1" noEditPoints="1" noAdjustHandles="1" noChangeArrowheads="1" noChangeShapeType="1" noTextEdit="1"/>
                </p:cNvSpPr>
                <p:nvPr/>
              </p:nvSpPr>
              <p:spPr>
                <a:xfrm>
                  <a:off x="3202188" y="4268508"/>
                  <a:ext cx="3691780" cy="553998"/>
                </a:xfrm>
                <a:prstGeom prst="rect">
                  <a:avLst/>
                </a:prstGeom>
                <a:blipFill>
                  <a:blip r:embed="rId3"/>
                  <a:stretch>
                    <a:fillRect t="-2273"/>
                  </a:stretch>
                </a:blipFill>
              </p:spPr>
              <p:txBody>
                <a:bodyPr/>
                <a:lstStyle/>
                <a:p>
                  <a:r>
                    <a:rPr lang="en-US">
                      <a:noFill/>
                    </a:rPr>
                    <a:t> </a:t>
                  </a:r>
                </a:p>
              </p:txBody>
            </p:sp>
          </mc:Fallback>
        </mc:AlternateContent>
        <p:sp>
          <p:nvSpPr>
            <p:cNvPr id="509" name="Rectangle 508">
              <a:extLst>
                <a:ext uri="{FF2B5EF4-FFF2-40B4-BE49-F238E27FC236}">
                  <a16:creationId xmlns:a16="http://schemas.microsoft.com/office/drawing/2014/main" id="{11EEB551-2120-B245-8E0A-A96351D3B463}"/>
                </a:ext>
              </a:extLst>
            </p:cNvPr>
            <p:cNvSpPr/>
            <p:nvPr/>
          </p:nvSpPr>
          <p:spPr>
            <a:xfrm>
              <a:off x="4078736" y="6391878"/>
              <a:ext cx="1795300" cy="338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Memory Controller</a:t>
              </a:r>
            </a:p>
          </p:txBody>
        </p:sp>
        <p:sp>
          <p:nvSpPr>
            <p:cNvPr id="530" name="Right Arrow 529">
              <a:extLst>
                <a:ext uri="{FF2B5EF4-FFF2-40B4-BE49-F238E27FC236}">
                  <a16:creationId xmlns:a16="http://schemas.microsoft.com/office/drawing/2014/main" id="{7C5845D4-4CA6-3E42-B6D7-0362C943D4DB}"/>
                </a:ext>
              </a:extLst>
            </p:cNvPr>
            <p:cNvSpPr/>
            <p:nvPr/>
          </p:nvSpPr>
          <p:spPr>
            <a:xfrm>
              <a:off x="2784191" y="5423150"/>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pSp>
        <p:nvGrpSpPr>
          <p:cNvPr id="538" name="Group 537">
            <a:extLst>
              <a:ext uri="{FF2B5EF4-FFF2-40B4-BE49-F238E27FC236}">
                <a16:creationId xmlns:a16="http://schemas.microsoft.com/office/drawing/2014/main" id="{08AF0EC2-609C-F644-8103-F442ADEE8FB0}"/>
              </a:ext>
            </a:extLst>
          </p:cNvPr>
          <p:cNvGrpSpPr/>
          <p:nvPr/>
        </p:nvGrpSpPr>
        <p:grpSpPr>
          <a:xfrm>
            <a:off x="106040" y="3691698"/>
            <a:ext cx="2652598" cy="2143375"/>
            <a:chOff x="66283" y="4261542"/>
            <a:chExt cx="2652598" cy="2143375"/>
          </a:xfrm>
        </p:grpSpPr>
        <p:sp>
          <p:nvSpPr>
            <p:cNvPr id="482" name="Rectangle 481">
              <a:extLst>
                <a:ext uri="{FF2B5EF4-FFF2-40B4-BE49-F238E27FC236}">
                  <a16:creationId xmlns:a16="http://schemas.microsoft.com/office/drawing/2014/main" id="{7ECC5597-7531-DD4A-A762-4F493DD7DC72}"/>
                </a:ext>
              </a:extLst>
            </p:cNvPr>
            <p:cNvSpPr/>
            <p:nvPr/>
          </p:nvSpPr>
          <p:spPr>
            <a:xfrm>
              <a:off x="66283" y="4555620"/>
              <a:ext cx="2652598" cy="18492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3" name="Rounded Rectangle 482">
              <a:extLst>
                <a:ext uri="{FF2B5EF4-FFF2-40B4-BE49-F238E27FC236}">
                  <a16:creationId xmlns:a16="http://schemas.microsoft.com/office/drawing/2014/main" id="{98B3D348-B9C5-7E40-8AF0-F8D66D07DD9B}"/>
                </a:ext>
              </a:extLst>
            </p:cNvPr>
            <p:cNvSpPr/>
            <p:nvPr/>
          </p:nvSpPr>
          <p:spPr>
            <a:xfrm>
              <a:off x="174824" y="4882613"/>
              <a:ext cx="2446884" cy="1422183"/>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4" name="Rectangle 483">
              <a:extLst>
                <a:ext uri="{FF2B5EF4-FFF2-40B4-BE49-F238E27FC236}">
                  <a16:creationId xmlns:a16="http://schemas.microsoft.com/office/drawing/2014/main" id="{26B285CE-11E6-1743-8406-B4E5D173D7B4}"/>
                </a:ext>
              </a:extLst>
            </p:cNvPr>
            <p:cNvSpPr/>
            <p:nvPr/>
          </p:nvSpPr>
          <p:spPr>
            <a:xfrm>
              <a:off x="777522" y="4261542"/>
              <a:ext cx="106952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487" name="Rectangle 486">
              <a:extLst>
                <a:ext uri="{FF2B5EF4-FFF2-40B4-BE49-F238E27FC236}">
                  <a16:creationId xmlns:a16="http://schemas.microsoft.com/office/drawing/2014/main" id="{1BCC0FA6-6593-B848-B7BB-4CB32A174C35}"/>
                </a:ext>
              </a:extLst>
            </p:cNvPr>
            <p:cNvSpPr/>
            <p:nvPr/>
          </p:nvSpPr>
          <p:spPr>
            <a:xfrm>
              <a:off x="291206" y="5444803"/>
              <a:ext cx="2036555" cy="327477"/>
            </a:xfrm>
            <a:prstGeom prst="rect">
              <a:avLst/>
            </a:prstGeom>
            <a:solidFill>
              <a:srgbClr val="FFBF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6"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1" name="Rectangle 510">
              <a:extLst>
                <a:ext uri="{FF2B5EF4-FFF2-40B4-BE49-F238E27FC236}">
                  <a16:creationId xmlns:a16="http://schemas.microsoft.com/office/drawing/2014/main" id="{6DEB2F96-2CE8-2048-A0CE-39C107EEA67F}"/>
                </a:ext>
              </a:extLst>
            </p:cNvPr>
            <p:cNvSpPr/>
            <p:nvPr/>
          </p:nvSpPr>
          <p:spPr>
            <a:xfrm>
              <a:off x="117482" y="4563039"/>
              <a:ext cx="24780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SIMDRAM-enabled application</a:t>
              </a:r>
            </a:p>
          </p:txBody>
        </p:sp>
      </p:grpSp>
      <p:sp>
        <p:nvSpPr>
          <p:cNvPr id="2" name="Title 1">
            <a:extLst>
              <a:ext uri="{FF2B5EF4-FFF2-40B4-BE49-F238E27FC236}">
                <a16:creationId xmlns:a16="http://schemas.microsoft.com/office/drawing/2014/main" id="{59EB68DD-EA82-D94D-9067-B51AF57C613B}"/>
              </a:ext>
            </a:extLst>
          </p:cNvPr>
          <p:cNvSpPr>
            <a:spLocks noGrp="1"/>
          </p:cNvSpPr>
          <p:nvPr>
            <p:ph type="title"/>
          </p:nvPr>
        </p:nvSpPr>
        <p:spPr/>
        <p:txBody>
          <a:bodyPr/>
          <a:lstStyle/>
          <a:p>
            <a:r>
              <a:rPr lang="en-US" sz="4400" b="1" dirty="0">
                <a:latin typeface="Cambria" panose="02040503050406030204" pitchFamily="18" charset="0"/>
              </a:rPr>
              <a:t>SIMDRAM Framework: Overview </a:t>
            </a:r>
          </a:p>
        </p:txBody>
      </p:sp>
      <p:graphicFrame>
        <p:nvGraphicFramePr>
          <p:cNvPr id="311" name="Table 310">
            <a:extLst>
              <a:ext uri="{FF2B5EF4-FFF2-40B4-BE49-F238E27FC236}">
                <a16:creationId xmlns:a16="http://schemas.microsoft.com/office/drawing/2014/main" id="{50A10DFB-237C-1B45-AB7A-463F2C2CCC5B}"/>
              </a:ext>
            </a:extLst>
          </p:cNvPr>
          <p:cNvGraphicFramePr>
            <a:graphicFrameLocks noGrp="1"/>
          </p:cNvGraphicFramePr>
          <p:nvPr/>
        </p:nvGraphicFramePr>
        <p:xfrm>
          <a:off x="4640640" y="1755590"/>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sp>
        <p:nvSpPr>
          <p:cNvPr id="312" name="Rectangle 311">
            <a:extLst>
              <a:ext uri="{FF2B5EF4-FFF2-40B4-BE49-F238E27FC236}">
                <a16:creationId xmlns:a16="http://schemas.microsoft.com/office/drawing/2014/main" id="{D7280049-9ED3-3947-9F28-E8F495F29C7B}"/>
              </a:ext>
            </a:extLst>
          </p:cNvPr>
          <p:cNvSpPr/>
          <p:nvPr/>
        </p:nvSpPr>
        <p:spPr>
          <a:xfrm>
            <a:off x="6310948" y="1291862"/>
            <a:ext cx="2800096" cy="224445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mc:AlternateContent xmlns:mc="http://schemas.openxmlformats.org/markup-compatibility/2006" xmlns:a14="http://schemas.microsoft.com/office/drawing/2010/main">
        <mc:Choice Requires="a14">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ysClr val="windowText" lastClr="000000"/>
                                    </a:solidFill>
                                    <a:latin typeface="Cambria Math" panose="02040503050406030204" pitchFamily="18" charset="0"/>
                                    <a:ea typeface="Cambria Math" panose="02040503050406030204" pitchFamily="18" charset="0"/>
                                  </a:rPr>
                                  <m:t>𝝁</m:t>
                                </m:r>
                                <m:r>
                                  <a:rPr lang="en-US" sz="1300" b="1" i="1" smtClean="0">
                                    <a:solidFill>
                                      <a:sysClr val="windowText" lastClr="000000"/>
                                    </a:solidFill>
                                    <a:latin typeface="Cambria Math" panose="02040503050406030204" pitchFamily="18" charset="0"/>
                                    <a:ea typeface="Cambria Math" panose="02040503050406030204" pitchFamily="18" charset="0"/>
                                  </a:rPr>
                                  <m:t>𝑷𝒓𝒐𝒈𝒓𝒂𝒎</m:t>
                                </m:r>
                              </m:oMath>
                            </m:oMathPara>
                          </a14:m>
                          <a:endParaRPr lang="en-US" sz="1300" dirty="0"/>
                        </a:p>
                      </a:txBody>
                      <a:tcPr marL="121921" marR="121921" marT="60959" marB="60959">
                        <a:lnL w="12700" cmpd="sng">
                          <a:noFill/>
                        </a:lnL>
                        <a:lnT w="12700" cmpd="sng">
                          <a:noFill/>
                        </a:lnT>
                        <a:solidFill>
                          <a:schemeClr val="bg1"/>
                        </a:solid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287079">
                    <a:tc>
                      <a:txBody>
                        <a:bodyPr/>
                        <a:lstStyle/>
                        <a:p>
                          <a:pPr algn="ctr"/>
                          <a14:m>
                            <m:oMathPara xmlns:m="http://schemas.openxmlformats.org/officeDocument/2006/math">
                              <m:oMathParaPr>
                                <m:jc m:val="centerGroup"/>
                              </m:oMathParaPr>
                              <m:oMath xmlns:m="http://schemas.openxmlformats.org/officeDocument/2006/math">
                                <m:r>
                                  <a:rPr lang="en-US" sz="1300" b="1" i="1" smtClean="0">
                                    <a:solidFill>
                                      <a:srgbClr val="C00000"/>
                                    </a:solidFill>
                                    <a:latin typeface="Cambria Math" panose="02040503050406030204" pitchFamily="18" charset="0"/>
                                    <a:ea typeface="Cambria Math" panose="02040503050406030204" pitchFamily="18" charset="0"/>
                                  </a:rPr>
                                  <m:t>𝝁</m:t>
                                </m:r>
                                <m:r>
                                  <a:rPr lang="en-US" sz="1300" b="1" i="1" smtClean="0">
                                    <a:solidFill>
                                      <a:srgbClr val="C00000"/>
                                    </a:solidFill>
                                    <a:latin typeface="Cambria Math" panose="02040503050406030204" pitchFamily="18" charset="0"/>
                                    <a:ea typeface="Cambria Math" panose="02040503050406030204" pitchFamily="18" charset="0"/>
                                  </a:rPr>
                                  <m:t>𝑷𝒓𝒐𝒈𝒓𝒂𝒎</m:t>
                                </m:r>
                              </m:oMath>
                            </m:oMathPara>
                          </a14:m>
                          <a:endParaRPr lang="en-US" sz="1300" dirty="0">
                            <a:solidFill>
                              <a:srgbClr val="C00000"/>
                            </a:solidFill>
                          </a:endParaRPr>
                        </a:p>
                      </a:txBody>
                      <a:tcPr marL="121921" marR="121921" marT="60959" marB="60959">
                        <a:lnL w="12700" cmpd="sng">
                          <a:noFill/>
                        </a:lnL>
                        <a:lnB w="12700" cmpd="sng">
                          <a:noFill/>
                        </a:lnB>
                        <a:solidFill>
                          <a:srgbClr val="FFBFBF">
                            <a:alpha val="20000"/>
                          </a:srgbClr>
                        </a:solid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Choice>
        <mc:Fallback xmlns="">
          <p:graphicFrame>
            <p:nvGraphicFramePr>
              <p:cNvPr id="313" name="Table 312">
                <a:extLst>
                  <a:ext uri="{FF2B5EF4-FFF2-40B4-BE49-F238E27FC236}">
                    <a16:creationId xmlns:a16="http://schemas.microsoft.com/office/drawing/2014/main" id="{D0429E05-B3ED-384C-BF0B-8DDE60CBE7F0}"/>
                  </a:ext>
                </a:extLst>
              </p:cNvPr>
              <p:cNvGraphicFramePr>
                <a:graphicFrameLocks noGrp="1"/>
              </p:cNvGraphicFramePr>
              <p:nvPr/>
            </p:nvGraphicFramePr>
            <p:xfrm>
              <a:off x="6496728" y="1587917"/>
              <a:ext cx="2479168" cy="640076"/>
            </p:xfrm>
            <a:graphic>
              <a:graphicData uri="http://schemas.openxmlformats.org/drawingml/2006/table">
                <a:tbl>
                  <a:tblPr firstRow="1" bandRow="1">
                    <a:tableStyleId>{5940675A-B579-460E-94D1-54222C63F5DA}</a:tableStyleId>
                  </a:tblPr>
                  <a:tblGrid>
                    <a:gridCol w="1233238">
                      <a:extLst>
                        <a:ext uri="{9D8B030D-6E8A-4147-A177-3AD203B41FA5}">
                          <a16:colId xmlns:a16="http://schemas.microsoft.com/office/drawing/2014/main" val="2789733682"/>
                        </a:ext>
                      </a:extLst>
                    </a:gridCol>
                    <a:gridCol w="1245930">
                      <a:extLst>
                        <a:ext uri="{9D8B030D-6E8A-4147-A177-3AD203B41FA5}">
                          <a16:colId xmlns:a16="http://schemas.microsoft.com/office/drawing/2014/main" val="2094255041"/>
                        </a:ext>
                      </a:extLst>
                    </a:gridCol>
                  </a:tblGrid>
                  <a:tr h="320038">
                    <a:tc>
                      <a:txBody>
                        <a:bodyPr/>
                        <a:lstStyle/>
                        <a:p>
                          <a:endParaRPr lang="en-US"/>
                        </a:p>
                      </a:txBody>
                      <a:tcPr marL="121921" marR="121921" marT="60959" marB="60959">
                        <a:lnL w="12700" cmpd="sng">
                          <a:noFill/>
                        </a:lnL>
                        <a:lnT w="12700" cmpd="sng">
                          <a:noFill/>
                        </a:lnT>
                        <a:blipFill>
                          <a:blip r:embed="rId4"/>
                          <a:stretch>
                            <a:fillRect t="-3846" r="-102062" b="-96154"/>
                          </a:stretch>
                        </a:blipFill>
                      </a:tcPr>
                    </a:tc>
                    <a:tc>
                      <a:txBody>
                        <a:bodyPr/>
                        <a:lstStyle/>
                        <a:p>
                          <a:pPr algn="ctr"/>
                          <a:endParaRPr lang="en-US" sz="1300" dirty="0"/>
                        </a:p>
                      </a:txBody>
                      <a:tcPr marL="121921" marR="121921" marT="60959" marB="60959">
                        <a:lnR w="12700" cmpd="sng">
                          <a:noFill/>
                        </a:lnR>
                        <a:lnT w="12700" cmpd="sng">
                          <a:noFill/>
                        </a:lnT>
                        <a:solidFill>
                          <a:schemeClr val="bg1"/>
                        </a:solidFill>
                      </a:tcPr>
                    </a:tc>
                    <a:extLst>
                      <a:ext uri="{0D108BD9-81ED-4DB2-BD59-A6C34878D82A}">
                        <a16:rowId xmlns:a16="http://schemas.microsoft.com/office/drawing/2014/main" val="434241827"/>
                      </a:ext>
                    </a:extLst>
                  </a:tr>
                  <a:tr h="320038">
                    <a:tc>
                      <a:txBody>
                        <a:bodyPr/>
                        <a:lstStyle/>
                        <a:p>
                          <a:endParaRPr lang="en-US"/>
                        </a:p>
                      </a:txBody>
                      <a:tcPr marL="121921" marR="121921" marT="60959" marB="60959">
                        <a:lnL w="12700" cmpd="sng">
                          <a:noFill/>
                        </a:lnL>
                        <a:lnB w="12700" cmpd="sng">
                          <a:noFill/>
                        </a:lnB>
                        <a:blipFill>
                          <a:blip r:embed="rId4"/>
                          <a:stretch>
                            <a:fillRect t="-108000" r="-102062"/>
                          </a:stretch>
                        </a:blipFill>
                      </a:tcPr>
                    </a:tc>
                    <a:tc>
                      <a:txBody>
                        <a:bodyPr/>
                        <a:lstStyle/>
                        <a:p>
                          <a:pPr algn="ctr"/>
                          <a:endParaRPr lang="en-US" sz="1300" dirty="0"/>
                        </a:p>
                      </a:txBody>
                      <a:tcPr marL="121921" marR="121921" marT="60959" marB="60959">
                        <a:lnR w="12700" cmpd="sng">
                          <a:noFill/>
                        </a:lnR>
                        <a:lnB w="12700" cmpd="sng">
                          <a:noFill/>
                        </a:lnB>
                        <a:solidFill>
                          <a:srgbClr val="FFBFBF">
                            <a:alpha val="20000"/>
                          </a:srgbClr>
                        </a:solidFill>
                      </a:tcPr>
                    </a:tc>
                    <a:extLst>
                      <a:ext uri="{0D108BD9-81ED-4DB2-BD59-A6C34878D82A}">
                        <a16:rowId xmlns:a16="http://schemas.microsoft.com/office/drawing/2014/main" val="879152306"/>
                      </a:ext>
                    </a:extLst>
                  </a:tr>
                </a:tbl>
              </a:graphicData>
            </a:graphic>
          </p:graphicFrame>
        </mc:Fallback>
      </mc:AlternateContent>
      <p:cxnSp>
        <p:nvCxnSpPr>
          <p:cNvPr id="314" name="Straight Arrow Connector 313">
            <a:extLst>
              <a:ext uri="{FF2B5EF4-FFF2-40B4-BE49-F238E27FC236}">
                <a16:creationId xmlns:a16="http://schemas.microsoft.com/office/drawing/2014/main" id="{989EFE27-25B1-1F44-B095-4CC257B80B80}"/>
              </a:ext>
            </a:extLst>
          </p:cNvPr>
          <p:cNvCxnSpPr>
            <a:cxnSpLocks/>
          </p:cNvCxnSpPr>
          <p:nvPr/>
        </p:nvCxnSpPr>
        <p:spPr>
          <a:xfrm>
            <a:off x="6154171" y="1883535"/>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6770D35C-7264-0049-95CD-58D4DDF3EDED}"/>
              </a:ext>
            </a:extLst>
          </p:cNvPr>
          <p:cNvSpPr/>
          <p:nvPr/>
        </p:nvSpPr>
        <p:spPr>
          <a:xfrm flipH="1">
            <a:off x="11015591" y="2382396"/>
            <a:ext cx="143179" cy="8636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536" name="Group 535">
            <a:extLst>
              <a:ext uri="{FF2B5EF4-FFF2-40B4-BE49-F238E27FC236}">
                <a16:creationId xmlns:a16="http://schemas.microsoft.com/office/drawing/2014/main" id="{2560DD54-9826-2C47-AB02-2D240A0B9D80}"/>
              </a:ext>
            </a:extLst>
          </p:cNvPr>
          <p:cNvGrpSpPr/>
          <p:nvPr/>
        </p:nvGrpSpPr>
        <p:grpSpPr>
          <a:xfrm>
            <a:off x="6467725" y="1310965"/>
            <a:ext cx="2581861" cy="887160"/>
            <a:chOff x="6398771" y="1855706"/>
            <a:chExt cx="2581861" cy="887160"/>
          </a:xfrm>
        </p:grpSpPr>
        <p:grpSp>
          <p:nvGrpSpPr>
            <p:cNvPr id="411" name="Group 410">
              <a:extLst>
                <a:ext uri="{FF2B5EF4-FFF2-40B4-BE49-F238E27FC236}">
                  <a16:creationId xmlns:a16="http://schemas.microsoft.com/office/drawing/2014/main" id="{FF418A7D-059D-6D42-81F6-DBE7E7D21647}"/>
                </a:ext>
              </a:extLst>
            </p:cNvPr>
            <p:cNvGrpSpPr/>
            <p:nvPr/>
          </p:nvGrpSpPr>
          <p:grpSpPr>
            <a:xfrm>
              <a:off x="7783597" y="2548451"/>
              <a:ext cx="981071" cy="194415"/>
              <a:chOff x="8900532" y="3006226"/>
              <a:chExt cx="981071" cy="194415"/>
            </a:xfrm>
          </p:grpSpPr>
          <p:sp>
            <p:nvSpPr>
              <p:cNvPr id="318" name="Rectangle 317">
                <a:extLst>
                  <a:ext uri="{FF2B5EF4-FFF2-40B4-BE49-F238E27FC236}">
                    <a16:creationId xmlns:a16="http://schemas.microsoft.com/office/drawing/2014/main" id="{C992AC50-DC13-E74F-88D1-7802744C36A9}"/>
                  </a:ext>
                </a:extLst>
              </p:cNvPr>
              <p:cNvSpPr/>
              <p:nvPr/>
            </p:nvSpPr>
            <p:spPr>
              <a:xfrm>
                <a:off x="8900532" y="3009223"/>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19" name="Rectangle 318">
                <a:extLst>
                  <a:ext uri="{FF2B5EF4-FFF2-40B4-BE49-F238E27FC236}">
                    <a16:creationId xmlns:a16="http://schemas.microsoft.com/office/drawing/2014/main" id="{D80906D0-E127-714F-9EEF-4E0EBC42F894}"/>
                  </a:ext>
                </a:extLst>
              </p:cNvPr>
              <p:cNvSpPr/>
              <p:nvPr/>
            </p:nvSpPr>
            <p:spPr>
              <a:xfrm>
                <a:off x="9099904" y="3009223"/>
                <a:ext cx="193681" cy="181779"/>
              </a:xfrm>
              <a:prstGeom prst="rect">
                <a:avLst/>
              </a:prstGeom>
              <a:solidFill>
                <a:srgbClr val="FFF5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0" name="Rectangle 319">
                <a:extLst>
                  <a:ext uri="{FF2B5EF4-FFF2-40B4-BE49-F238E27FC236}">
                    <a16:creationId xmlns:a16="http://schemas.microsoft.com/office/drawing/2014/main" id="{E73B4CC9-DBE2-9A44-A34E-CCAD535F3A01}"/>
                  </a:ext>
                </a:extLst>
              </p:cNvPr>
              <p:cNvSpPr/>
              <p:nvPr/>
            </p:nvSpPr>
            <p:spPr>
              <a:xfrm>
                <a:off x="9286936" y="3007643"/>
                <a:ext cx="193681" cy="181779"/>
              </a:xfrm>
              <a:prstGeom prst="rect">
                <a:avLst/>
              </a:prstGeom>
              <a:solidFill>
                <a:srgbClr val="CCD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1" name="Rectangle 320">
                <a:extLst>
                  <a:ext uri="{FF2B5EF4-FFF2-40B4-BE49-F238E27FC236}">
                    <a16:creationId xmlns:a16="http://schemas.microsoft.com/office/drawing/2014/main" id="{FD7D0DC0-81B9-D944-BADC-40C28F06EC59}"/>
                  </a:ext>
                </a:extLst>
              </p:cNvPr>
              <p:cNvSpPr/>
              <p:nvPr/>
            </p:nvSpPr>
            <p:spPr>
              <a:xfrm>
                <a:off x="9482824" y="3006226"/>
                <a:ext cx="193681" cy="181779"/>
              </a:xfrm>
              <a:prstGeom prst="rect">
                <a:avLst/>
              </a:prstGeom>
              <a:solidFill>
                <a:srgbClr val="A8D4A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2" name="Rectangle 321">
                <a:extLst>
                  <a:ext uri="{FF2B5EF4-FFF2-40B4-BE49-F238E27FC236}">
                    <a16:creationId xmlns:a16="http://schemas.microsoft.com/office/drawing/2014/main" id="{2BB41B32-4625-3E4E-879F-E44646621104}"/>
                  </a:ext>
                </a:extLst>
              </p:cNvPr>
              <p:cNvSpPr/>
              <p:nvPr/>
            </p:nvSpPr>
            <p:spPr>
              <a:xfrm>
                <a:off x="9679675" y="3007645"/>
                <a:ext cx="193681" cy="18177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23" name="Rectangle 322">
                <a:extLst>
                  <a:ext uri="{FF2B5EF4-FFF2-40B4-BE49-F238E27FC236}">
                    <a16:creationId xmlns:a16="http://schemas.microsoft.com/office/drawing/2014/main" id="{B16A6573-C63A-604E-BCF7-11033B6B437F}"/>
                  </a:ext>
                </a:extLst>
              </p:cNvPr>
              <p:cNvSpPr/>
              <p:nvPr/>
            </p:nvSpPr>
            <p:spPr>
              <a:xfrm>
                <a:off x="8909093" y="3018862"/>
                <a:ext cx="972510" cy="181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sp>
          <p:nvSpPr>
            <p:cNvPr id="324" name="Alternate Process 323">
              <a:extLst>
                <a:ext uri="{FF2B5EF4-FFF2-40B4-BE49-F238E27FC236}">
                  <a16:creationId xmlns:a16="http://schemas.microsoft.com/office/drawing/2014/main" id="{38133FEE-43AB-C44A-8F12-40B52477EF96}"/>
                </a:ext>
              </a:extLst>
            </p:cNvPr>
            <p:cNvSpPr/>
            <p:nvPr/>
          </p:nvSpPr>
          <p:spPr>
            <a:xfrm>
              <a:off x="6413697" y="2171484"/>
              <a:ext cx="2507323" cy="561147"/>
            </a:xfrm>
            <a:prstGeom prst="flowChartAlternateProcess">
              <a:avLst/>
            </a:prstGeom>
            <a:no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rPr>
              </a:b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CDDEC419-1959-D94D-A13C-5010ED3DF0FC}"/>
                    </a:ext>
                  </a:extLst>
                </p:cNvPr>
                <p:cNvSpPr/>
                <p:nvPr/>
              </p:nvSpPr>
              <p:spPr>
                <a:xfrm>
                  <a:off x="6398771" y="1855706"/>
                  <a:ext cx="258186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14:m>
                    <m:oMath xmlns:m="http://schemas.openxmlformats.org/officeDocument/2006/math">
                      <m:r>
                        <a:rPr kumimoji="0" lang="en-US" sz="1600" b="0" i="1" u="none" strike="noStrike" kern="1200" cap="none" spc="0" normalizeH="0" baseline="0" noProof="0">
                          <a:ln>
                            <a:noFill/>
                          </a:ln>
                          <a:solidFill>
                            <a:srgbClr val="2E5597"/>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Program</a:t>
                  </a:r>
                </a:p>
              </p:txBody>
            </p:sp>
          </mc:Choice>
          <mc:Fallback xmlns="">
            <p:sp>
              <p:nvSpPr>
                <p:cNvPr id="325" name="Rectangle 324">
                  <a:extLst>
                    <a:ext uri="{FF2B5EF4-FFF2-40B4-BE49-F238E27FC236}">
                      <a16:creationId xmlns:a16="http://schemas.microsoft.com/office/drawing/2014/main" id="{CDDEC419-1959-D94D-A13C-5010ED3DF0FC}"/>
                    </a:ext>
                  </a:extLst>
                </p:cNvPr>
                <p:cNvSpPr>
                  <a:spLocks noRot="1" noChangeAspect="1" noMove="1" noResize="1" noEditPoints="1" noAdjustHandles="1" noChangeArrowheads="1" noChangeShapeType="1" noTextEdit="1"/>
                </p:cNvSpPr>
                <p:nvPr/>
              </p:nvSpPr>
              <p:spPr>
                <a:xfrm>
                  <a:off x="6398771" y="1855706"/>
                  <a:ext cx="2581861" cy="338554"/>
                </a:xfrm>
                <a:prstGeom prst="rect">
                  <a:avLst/>
                </a:prstGeom>
                <a:blipFill>
                  <a:blip r:embed="rId5"/>
                  <a:stretch>
                    <a:fillRect t="-3571" b="-21429"/>
                  </a:stretch>
                </a:blipFill>
              </p:spPr>
              <p:txBody>
                <a:bodyPr/>
                <a:lstStyle/>
                <a:p>
                  <a:r>
                    <a:rPr lang="en-US">
                      <a:noFill/>
                    </a:rPr>
                    <a:t> </a:t>
                  </a:r>
                </a:p>
              </p:txBody>
            </p:sp>
          </mc:Fallback>
        </mc:AlternateContent>
      </p:grpSp>
      <p:sp>
        <p:nvSpPr>
          <p:cNvPr id="346" name="Rectangle 345">
            <a:extLst>
              <a:ext uri="{FF2B5EF4-FFF2-40B4-BE49-F238E27FC236}">
                <a16:creationId xmlns:a16="http://schemas.microsoft.com/office/drawing/2014/main" id="{1DC1A0F9-70D7-B448-BC54-7750CE6339AE}"/>
              </a:ext>
            </a:extLst>
          </p:cNvPr>
          <p:cNvSpPr/>
          <p:nvPr/>
        </p:nvSpPr>
        <p:spPr>
          <a:xfrm>
            <a:off x="6893919" y="968644"/>
            <a:ext cx="21058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grpSp>
        <p:nvGrpSpPr>
          <p:cNvPr id="413" name="Group 412">
            <a:extLst>
              <a:ext uri="{FF2B5EF4-FFF2-40B4-BE49-F238E27FC236}">
                <a16:creationId xmlns:a16="http://schemas.microsoft.com/office/drawing/2014/main" id="{8A315B32-246B-344C-B00D-2D50360431A0}"/>
              </a:ext>
            </a:extLst>
          </p:cNvPr>
          <p:cNvGrpSpPr/>
          <p:nvPr/>
        </p:nvGrpSpPr>
        <p:grpSpPr>
          <a:xfrm>
            <a:off x="135960" y="964461"/>
            <a:ext cx="2108505" cy="2106083"/>
            <a:chOff x="185117" y="1916050"/>
            <a:chExt cx="2355144" cy="2549656"/>
          </a:xfrm>
        </p:grpSpPr>
        <p:sp>
          <p:nvSpPr>
            <p:cNvPr id="347" name="Rectangle 346">
              <a:extLst>
                <a:ext uri="{FF2B5EF4-FFF2-40B4-BE49-F238E27FC236}">
                  <a16:creationId xmlns:a16="http://schemas.microsoft.com/office/drawing/2014/main" id="{926A9443-4A7F-B340-B495-8DEC465CEB8F}"/>
                </a:ext>
              </a:extLst>
            </p:cNvPr>
            <p:cNvSpPr/>
            <p:nvPr/>
          </p:nvSpPr>
          <p:spPr>
            <a:xfrm>
              <a:off x="682041" y="1916050"/>
              <a:ext cx="119936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User Input</a:t>
              </a:r>
            </a:p>
          </p:txBody>
        </p:sp>
        <p:sp>
          <p:nvSpPr>
            <p:cNvPr id="348" name="Rectangle 347">
              <a:extLst>
                <a:ext uri="{FF2B5EF4-FFF2-40B4-BE49-F238E27FC236}">
                  <a16:creationId xmlns:a16="http://schemas.microsoft.com/office/drawing/2014/main" id="{5DC29713-5DE8-524E-A574-56227018A709}"/>
                </a:ext>
              </a:extLst>
            </p:cNvPr>
            <p:cNvSpPr/>
            <p:nvPr/>
          </p:nvSpPr>
          <p:spPr>
            <a:xfrm>
              <a:off x="185117" y="2303641"/>
              <a:ext cx="2355144" cy="213831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9" name="Group 408">
              <a:extLst>
                <a:ext uri="{FF2B5EF4-FFF2-40B4-BE49-F238E27FC236}">
                  <a16:creationId xmlns:a16="http://schemas.microsoft.com/office/drawing/2014/main" id="{4BBB42AF-207D-8C44-9BEB-FC30D95D6D4B}"/>
                </a:ext>
              </a:extLst>
            </p:cNvPr>
            <p:cNvGrpSpPr/>
            <p:nvPr/>
          </p:nvGrpSpPr>
          <p:grpSpPr>
            <a:xfrm>
              <a:off x="290791" y="2622675"/>
              <a:ext cx="2112038" cy="1843031"/>
              <a:chOff x="290791" y="2622675"/>
              <a:chExt cx="2112038" cy="1843031"/>
            </a:xfrm>
          </p:grpSpPr>
          <p:sp>
            <p:nvSpPr>
              <p:cNvPr id="350" name="Rounded Rectangle 349">
                <a:extLst>
                  <a:ext uri="{FF2B5EF4-FFF2-40B4-BE49-F238E27FC236}">
                    <a16:creationId xmlns:a16="http://schemas.microsoft.com/office/drawing/2014/main" id="{6D3A1CD3-1656-4A4D-A9A0-DBA1702BECAE}"/>
                  </a:ext>
                </a:extLst>
              </p:cNvPr>
              <p:cNvSpPr/>
              <p:nvPr/>
            </p:nvSpPr>
            <p:spPr>
              <a:xfrm>
                <a:off x="290791" y="2622675"/>
                <a:ext cx="2112038" cy="146859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351" name="Group 350">
                <a:extLst>
                  <a:ext uri="{FF2B5EF4-FFF2-40B4-BE49-F238E27FC236}">
                    <a16:creationId xmlns:a16="http://schemas.microsoft.com/office/drawing/2014/main" id="{5CC6CC20-848A-8E46-936F-05C4F53EC60E}"/>
                  </a:ext>
                </a:extLst>
              </p:cNvPr>
              <p:cNvGrpSpPr/>
              <p:nvPr/>
            </p:nvGrpSpPr>
            <p:grpSpPr>
              <a:xfrm>
                <a:off x="377937" y="2784891"/>
                <a:ext cx="1970675" cy="1263750"/>
                <a:chOff x="867018" y="2489687"/>
                <a:chExt cx="2314002" cy="1360547"/>
              </a:xfrm>
            </p:grpSpPr>
            <p:grpSp>
              <p:nvGrpSpPr>
                <p:cNvPr id="353" name="Group 352">
                  <a:extLst>
                    <a:ext uri="{FF2B5EF4-FFF2-40B4-BE49-F238E27FC236}">
                      <a16:creationId xmlns:a16="http://schemas.microsoft.com/office/drawing/2014/main" id="{D3E7F195-04A5-4B4D-B2B8-43EF22AD9995}"/>
                    </a:ext>
                  </a:extLst>
                </p:cNvPr>
                <p:cNvGrpSpPr/>
                <p:nvPr/>
              </p:nvGrpSpPr>
              <p:grpSpPr>
                <a:xfrm>
                  <a:off x="1143322" y="2489687"/>
                  <a:ext cx="1235746" cy="391038"/>
                  <a:chOff x="2411760" y="3068960"/>
                  <a:chExt cx="6065150" cy="1584176"/>
                </a:xfrm>
                <a:solidFill>
                  <a:schemeClr val="tx1"/>
                </a:solidFill>
              </p:grpSpPr>
              <p:sp>
                <p:nvSpPr>
                  <p:cNvPr id="373" name="Flowchart: Delay 3">
                    <a:extLst>
                      <a:ext uri="{FF2B5EF4-FFF2-40B4-BE49-F238E27FC236}">
                        <a16:creationId xmlns:a16="http://schemas.microsoft.com/office/drawing/2014/main" id="{26B61A90-35A5-B849-8852-2CD7EC13F006}"/>
                      </a:ext>
                    </a:extLst>
                  </p:cNvPr>
                  <p:cNvSpPr/>
                  <p:nvPr/>
                </p:nvSpPr>
                <p:spPr>
                  <a:xfrm>
                    <a:off x="3707904" y="3068960"/>
                    <a:ext cx="1728192"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4" name="Straight Connector 373">
                    <a:extLst>
                      <a:ext uri="{FF2B5EF4-FFF2-40B4-BE49-F238E27FC236}">
                        <a16:creationId xmlns:a16="http://schemas.microsoft.com/office/drawing/2014/main" id="{9628BD32-F67E-7841-9609-8E2EAF01F2C3}"/>
                      </a:ext>
                    </a:extLst>
                  </p:cNvPr>
                  <p:cNvCxnSpPr/>
                  <p:nvPr/>
                </p:nvCxnSpPr>
                <p:spPr>
                  <a:xfrm flipH="1">
                    <a:off x="2627784" y="3284984"/>
                    <a:ext cx="1080120" cy="0"/>
                  </a:xfrm>
                  <a:prstGeom prst="line">
                    <a:avLst/>
                  </a:prstGeom>
                  <a:grpFill/>
                  <a:ln w="12700" cap="flat" cmpd="sng" algn="ctr">
                    <a:solidFill>
                      <a:schemeClr val="tx1"/>
                    </a:solidFill>
                    <a:prstDash val="solid"/>
                  </a:ln>
                  <a:effectLst/>
                </p:spPr>
              </p:cxnSp>
              <p:cxnSp>
                <p:nvCxnSpPr>
                  <p:cNvPr id="375" name="Straight Connector 374">
                    <a:extLst>
                      <a:ext uri="{FF2B5EF4-FFF2-40B4-BE49-F238E27FC236}">
                        <a16:creationId xmlns:a16="http://schemas.microsoft.com/office/drawing/2014/main" id="{BE6B1FC3-6068-1C4B-BCD7-1ADA7298461A}"/>
                      </a:ext>
                    </a:extLst>
                  </p:cNvPr>
                  <p:cNvCxnSpPr/>
                  <p:nvPr/>
                </p:nvCxnSpPr>
                <p:spPr>
                  <a:xfrm flipH="1">
                    <a:off x="2627784" y="4437112"/>
                    <a:ext cx="1080120" cy="0"/>
                  </a:xfrm>
                  <a:prstGeom prst="line">
                    <a:avLst/>
                  </a:prstGeom>
                  <a:grpFill/>
                  <a:ln w="12700" cap="flat" cmpd="sng" algn="ctr">
                    <a:solidFill>
                      <a:schemeClr val="tx1"/>
                    </a:solidFill>
                    <a:prstDash val="solid"/>
                  </a:ln>
                  <a:effectLst/>
                </p:spPr>
              </p:cxnSp>
              <p:cxnSp>
                <p:nvCxnSpPr>
                  <p:cNvPr id="376" name="Straight Connector 375">
                    <a:extLst>
                      <a:ext uri="{FF2B5EF4-FFF2-40B4-BE49-F238E27FC236}">
                        <a16:creationId xmlns:a16="http://schemas.microsoft.com/office/drawing/2014/main" id="{96839A2E-1158-9F4C-AE2B-5D4AF7550023}"/>
                      </a:ext>
                    </a:extLst>
                  </p:cNvPr>
                  <p:cNvCxnSpPr>
                    <a:cxnSpLocks/>
                  </p:cNvCxnSpPr>
                  <p:nvPr/>
                </p:nvCxnSpPr>
                <p:spPr>
                  <a:xfrm flipH="1">
                    <a:off x="5436099" y="3838796"/>
                    <a:ext cx="3040811" cy="0"/>
                  </a:xfrm>
                  <a:prstGeom prst="line">
                    <a:avLst/>
                  </a:prstGeom>
                  <a:grpFill/>
                  <a:ln w="12700" cap="flat" cmpd="sng" algn="ctr">
                    <a:solidFill>
                      <a:schemeClr val="tx1"/>
                    </a:solidFill>
                    <a:prstDash val="solid"/>
                  </a:ln>
                  <a:effectLst/>
                </p:spPr>
              </p:cxnSp>
              <p:sp>
                <p:nvSpPr>
                  <p:cNvPr id="377" name="Flowchart: Connector 8">
                    <a:extLst>
                      <a:ext uri="{FF2B5EF4-FFF2-40B4-BE49-F238E27FC236}">
                        <a16:creationId xmlns:a16="http://schemas.microsoft.com/office/drawing/2014/main" id="{60460D75-4240-344D-B9E2-7077639318F1}"/>
                      </a:ext>
                    </a:extLst>
                  </p:cNvPr>
                  <p:cNvSpPr/>
                  <p:nvPr/>
                </p:nvSpPr>
                <p:spPr>
                  <a:xfrm>
                    <a:off x="2411760" y="3176972"/>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78" name="Flowchart: Connector 9">
                    <a:extLst>
                      <a:ext uri="{FF2B5EF4-FFF2-40B4-BE49-F238E27FC236}">
                        <a16:creationId xmlns:a16="http://schemas.microsoft.com/office/drawing/2014/main" id="{6C096043-331C-E44A-8DFE-DBD98FCF6BAF}"/>
                      </a:ext>
                    </a:extLst>
                  </p:cNvPr>
                  <p:cNvSpPr/>
                  <p:nvPr/>
                </p:nvSpPr>
                <p:spPr>
                  <a:xfrm>
                    <a:off x="2435000" y="4329100"/>
                    <a:ext cx="216024" cy="216024"/>
                  </a:xfrm>
                  <a:prstGeom prst="flowChartConnector">
                    <a:avLst/>
                  </a:prstGeom>
                  <a:grp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grpSp>
              <p:nvGrpSpPr>
                <p:cNvPr id="354" name="Group 353">
                  <a:extLst>
                    <a:ext uri="{FF2B5EF4-FFF2-40B4-BE49-F238E27FC236}">
                      <a16:creationId xmlns:a16="http://schemas.microsoft.com/office/drawing/2014/main" id="{A4AA7C71-A6FF-2A47-B81E-D0A8BBD9DB39}"/>
                    </a:ext>
                  </a:extLst>
                </p:cNvPr>
                <p:cNvGrpSpPr/>
                <p:nvPr/>
              </p:nvGrpSpPr>
              <p:grpSpPr>
                <a:xfrm>
                  <a:off x="1170063" y="3244568"/>
                  <a:ext cx="1457426" cy="391038"/>
                  <a:chOff x="-636961" y="3068958"/>
                  <a:chExt cx="7153177" cy="1584176"/>
                </a:xfrm>
                <a:solidFill>
                  <a:schemeClr val="tx1"/>
                </a:solidFill>
              </p:grpSpPr>
              <p:sp>
                <p:nvSpPr>
                  <p:cNvPr id="370" name="Flowchart: Delay 3">
                    <a:extLst>
                      <a:ext uri="{FF2B5EF4-FFF2-40B4-BE49-F238E27FC236}">
                        <a16:creationId xmlns:a16="http://schemas.microsoft.com/office/drawing/2014/main" id="{30504E93-59F7-684B-A507-813F29BF6977}"/>
                      </a:ext>
                    </a:extLst>
                  </p:cNvPr>
                  <p:cNvSpPr/>
                  <p:nvPr/>
                </p:nvSpPr>
                <p:spPr>
                  <a:xfrm>
                    <a:off x="3707903" y="3068958"/>
                    <a:ext cx="1728193" cy="1584176"/>
                  </a:xfrm>
                  <a:prstGeom prst="flowChartDelay">
                    <a:avLst/>
                  </a:prstGeom>
                  <a:solidFill>
                    <a:schemeClr val="bg2">
                      <a:lumMod val="90000"/>
                    </a:schemeClr>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cxnSp>
                <p:nvCxnSpPr>
                  <p:cNvPr id="371" name="Straight Connector 370">
                    <a:extLst>
                      <a:ext uri="{FF2B5EF4-FFF2-40B4-BE49-F238E27FC236}">
                        <a16:creationId xmlns:a16="http://schemas.microsoft.com/office/drawing/2014/main" id="{4FF3FDE9-AABF-EC44-B7B5-E4AFB0F3C880}"/>
                      </a:ext>
                    </a:extLst>
                  </p:cNvPr>
                  <p:cNvCxnSpPr>
                    <a:cxnSpLocks/>
                  </p:cNvCxnSpPr>
                  <p:nvPr/>
                </p:nvCxnSpPr>
                <p:spPr>
                  <a:xfrm flipH="1">
                    <a:off x="-636961" y="4437111"/>
                    <a:ext cx="4344865" cy="0"/>
                  </a:xfrm>
                  <a:prstGeom prst="line">
                    <a:avLst/>
                  </a:prstGeom>
                  <a:grpFill/>
                  <a:ln w="12700" cap="flat" cmpd="sng" algn="ctr">
                    <a:solidFill>
                      <a:schemeClr val="tx1"/>
                    </a:solidFill>
                    <a:prstDash val="solid"/>
                  </a:ln>
                  <a:effectLst/>
                </p:spPr>
              </p:cxnSp>
              <p:cxnSp>
                <p:nvCxnSpPr>
                  <p:cNvPr id="372" name="Straight Connector 371">
                    <a:extLst>
                      <a:ext uri="{FF2B5EF4-FFF2-40B4-BE49-F238E27FC236}">
                        <a16:creationId xmlns:a16="http://schemas.microsoft.com/office/drawing/2014/main" id="{48D9C89C-98F2-464D-A5AF-B7A2A5D7A125}"/>
                      </a:ext>
                    </a:extLst>
                  </p:cNvPr>
                  <p:cNvCxnSpPr/>
                  <p:nvPr/>
                </p:nvCxnSpPr>
                <p:spPr>
                  <a:xfrm flipH="1">
                    <a:off x="5436096" y="3838795"/>
                    <a:ext cx="1080120" cy="0"/>
                  </a:xfrm>
                  <a:prstGeom prst="line">
                    <a:avLst/>
                  </a:prstGeom>
                  <a:grpFill/>
                  <a:ln w="12700" cap="flat" cmpd="sng" algn="ctr">
                    <a:solidFill>
                      <a:schemeClr val="tx1"/>
                    </a:solidFill>
                    <a:prstDash val="solid"/>
                  </a:ln>
                  <a:effectLst/>
                </p:spPr>
              </p:cxnSp>
            </p:grpSp>
            <p:grpSp>
              <p:nvGrpSpPr>
                <p:cNvPr id="355" name="Group 354">
                  <a:extLst>
                    <a:ext uri="{FF2B5EF4-FFF2-40B4-BE49-F238E27FC236}">
                      <a16:creationId xmlns:a16="http://schemas.microsoft.com/office/drawing/2014/main" id="{7454E905-B01C-064A-AF64-5A8F34B38732}"/>
                    </a:ext>
                  </a:extLst>
                </p:cNvPr>
                <p:cNvGrpSpPr/>
                <p:nvPr/>
              </p:nvGrpSpPr>
              <p:grpSpPr>
                <a:xfrm>
                  <a:off x="1253356" y="3106816"/>
                  <a:ext cx="792250" cy="386595"/>
                  <a:chOff x="2627784" y="3086962"/>
                  <a:chExt cx="3888432" cy="1566174"/>
                </a:xfrm>
                <a:solidFill>
                  <a:schemeClr val="tx1"/>
                </a:solidFill>
              </p:grpSpPr>
              <p:cxnSp>
                <p:nvCxnSpPr>
                  <p:cNvPr id="366" name="Straight Connector 365">
                    <a:extLst>
                      <a:ext uri="{FF2B5EF4-FFF2-40B4-BE49-F238E27FC236}">
                        <a16:creationId xmlns:a16="http://schemas.microsoft.com/office/drawing/2014/main" id="{F5F217FA-089B-AC49-9004-4DFD2A03B6D5}"/>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A4E303F-3306-7545-93AB-B999238ABC06}"/>
                      </a:ext>
                    </a:extLst>
                  </p:cNvPr>
                  <p:cNvCxnSpPr>
                    <a:cxnSpLocks/>
                  </p:cNvCxnSpPr>
                  <p:nvPr/>
                </p:nvCxnSpPr>
                <p:spPr>
                  <a:xfrm flipH="1">
                    <a:off x="3059829" y="4437113"/>
                    <a:ext cx="64807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9205109-4956-B64B-84C3-F775CF6E84F3}"/>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9" name="Flowchart: Stored Data 4">
                    <a:extLst>
                      <a:ext uri="{FF2B5EF4-FFF2-40B4-BE49-F238E27FC236}">
                        <a16:creationId xmlns:a16="http://schemas.microsoft.com/office/drawing/2014/main" id="{CC6CED34-8F4A-5A42-A308-A36DA0341328}"/>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56" name="Straight Connector 355">
                  <a:extLst>
                    <a:ext uri="{FF2B5EF4-FFF2-40B4-BE49-F238E27FC236}">
                      <a16:creationId xmlns:a16="http://schemas.microsoft.com/office/drawing/2014/main" id="{F3100D61-190D-3A45-8CDA-FF7262E0AC57}"/>
                    </a:ext>
                  </a:extLst>
                </p:cNvPr>
                <p:cNvCxnSpPr/>
                <p:nvPr/>
              </p:nvCxnSpPr>
              <p:spPr>
                <a:xfrm>
                  <a:off x="1266365" y="2536344"/>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D6ABBF-36FD-F74C-ADAC-B1ADDDDEBC6B}"/>
                    </a:ext>
                  </a:extLst>
                </p:cNvPr>
                <p:cNvCxnSpPr/>
                <p:nvPr/>
              </p:nvCxnSpPr>
              <p:spPr>
                <a:xfrm>
                  <a:off x="1341383" y="2818929"/>
                  <a:ext cx="0" cy="628772"/>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8" name="Flowchart: Connector 9">
                  <a:extLst>
                    <a:ext uri="{FF2B5EF4-FFF2-40B4-BE49-F238E27FC236}">
                      <a16:creationId xmlns:a16="http://schemas.microsoft.com/office/drawing/2014/main" id="{EFD37F48-0A01-FC4C-9164-E0C476E8E86C}"/>
                    </a:ext>
                  </a:extLst>
                </p:cNvPr>
                <p:cNvSpPr/>
                <p:nvPr/>
              </p:nvSpPr>
              <p:spPr>
                <a:xfrm>
                  <a:off x="1148056" y="3555622"/>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359" name="Rectangle 358">
                  <a:extLst>
                    <a:ext uri="{FF2B5EF4-FFF2-40B4-BE49-F238E27FC236}">
                      <a16:creationId xmlns:a16="http://schemas.microsoft.com/office/drawing/2014/main" id="{2D59317E-919D-D54C-8BEA-6FC827BDD41A}"/>
                    </a:ext>
                  </a:extLst>
                </p:cNvPr>
                <p:cNvSpPr/>
                <p:nvPr/>
              </p:nvSpPr>
              <p:spPr>
                <a:xfrm>
                  <a:off x="867018" y="3462467"/>
                  <a:ext cx="242288" cy="387767"/>
                </a:xfrm>
                <a:prstGeom prst="rect">
                  <a:avLst/>
                </a:prstGeom>
                <a:ln w="12700">
                  <a:noFill/>
                </a:ln>
              </p:spPr>
              <p:txBody>
                <a:bodyPr wrap="none">
                  <a:spAutoFit/>
                </a:bodyPr>
                <a:lstStyle/>
                <a:p>
                  <a:pPr marL="0" marR="0" lvl="0" indent="0" algn="l" defTabSz="176104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2500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360" name="Group 359">
                  <a:extLst>
                    <a:ext uri="{FF2B5EF4-FFF2-40B4-BE49-F238E27FC236}">
                      <a16:creationId xmlns:a16="http://schemas.microsoft.com/office/drawing/2014/main" id="{2344E00C-07C5-2848-8171-BE21DAFBD530}"/>
                    </a:ext>
                  </a:extLst>
                </p:cNvPr>
                <p:cNvGrpSpPr/>
                <p:nvPr/>
              </p:nvGrpSpPr>
              <p:grpSpPr>
                <a:xfrm>
                  <a:off x="2364779" y="3102978"/>
                  <a:ext cx="792250" cy="386595"/>
                  <a:chOff x="2627784" y="3086962"/>
                  <a:chExt cx="3888432" cy="1566174"/>
                </a:xfrm>
                <a:solidFill>
                  <a:schemeClr val="tx1"/>
                </a:solidFill>
              </p:grpSpPr>
              <p:cxnSp>
                <p:nvCxnSpPr>
                  <p:cNvPr id="363" name="Straight Connector 362">
                    <a:extLst>
                      <a:ext uri="{FF2B5EF4-FFF2-40B4-BE49-F238E27FC236}">
                        <a16:creationId xmlns:a16="http://schemas.microsoft.com/office/drawing/2014/main" id="{65C91438-F58E-724F-8870-724BC34DB667}"/>
                      </a:ext>
                    </a:extLst>
                  </p:cNvPr>
                  <p:cNvCxnSpPr/>
                  <p:nvPr/>
                </p:nvCxnSpPr>
                <p:spPr>
                  <a:xfrm flipH="1">
                    <a:off x="2627784" y="3284984"/>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C8F7712D-BC82-E847-96B0-2DBD452D2866}"/>
                      </a:ext>
                    </a:extLst>
                  </p:cNvPr>
                  <p:cNvCxnSpPr/>
                  <p:nvPr/>
                </p:nvCxnSpPr>
                <p:spPr>
                  <a:xfrm flipH="1">
                    <a:off x="5436096" y="3838795"/>
                    <a:ext cx="1080120"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5" name="Flowchart: Stored Data 4">
                    <a:extLst>
                      <a:ext uri="{FF2B5EF4-FFF2-40B4-BE49-F238E27FC236}">
                        <a16:creationId xmlns:a16="http://schemas.microsoft.com/office/drawing/2014/main" id="{EE06E169-9E9E-B741-939C-F0AFDB6AE525}"/>
                      </a:ext>
                    </a:extLst>
                  </p:cNvPr>
                  <p:cNvSpPr/>
                  <p:nvPr/>
                </p:nvSpPr>
                <p:spPr>
                  <a:xfrm rot="10800000">
                    <a:off x="3491880" y="3086962"/>
                    <a:ext cx="1944216" cy="1566174"/>
                  </a:xfrm>
                  <a:prstGeom prst="flowChartOnlineStorag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cxnSp>
              <p:nvCxnSpPr>
                <p:cNvPr id="361" name="Straight Connector 360">
                  <a:extLst>
                    <a:ext uri="{FF2B5EF4-FFF2-40B4-BE49-F238E27FC236}">
                      <a16:creationId xmlns:a16="http://schemas.microsoft.com/office/drawing/2014/main" id="{A55E3C17-B8F6-2E47-BEB5-1EB898F935BC}"/>
                    </a:ext>
                  </a:extLst>
                </p:cNvPr>
                <p:cNvCxnSpPr>
                  <a:cxnSpLocks/>
                </p:cNvCxnSpPr>
                <p:nvPr/>
              </p:nvCxnSpPr>
              <p:spPr>
                <a:xfrm flipV="1">
                  <a:off x="2371923" y="2683463"/>
                  <a:ext cx="0" cy="47553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2" name="Flowchart: Connector 11">
                  <a:extLst>
                    <a:ext uri="{FF2B5EF4-FFF2-40B4-BE49-F238E27FC236}">
                      <a16:creationId xmlns:a16="http://schemas.microsoft.com/office/drawing/2014/main" id="{1F485AEE-B408-DC4D-8F1C-F6AB053C3062}"/>
                    </a:ext>
                  </a:extLst>
                </p:cNvPr>
                <p:cNvSpPr/>
                <p:nvPr/>
              </p:nvSpPr>
              <p:spPr>
                <a:xfrm>
                  <a:off x="3137006" y="3261899"/>
                  <a:ext cx="44014" cy="53323"/>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352" name="Rectangle 351">
                <a:extLst>
                  <a:ext uri="{FF2B5EF4-FFF2-40B4-BE49-F238E27FC236}">
                    <a16:creationId xmlns:a16="http://schemas.microsoft.com/office/drawing/2014/main" id="{07DC30E6-1B5F-0F4F-8959-97CE64645BA2}"/>
                  </a:ext>
                </a:extLst>
              </p:cNvPr>
              <p:cNvSpPr/>
              <p:nvPr/>
            </p:nvSpPr>
            <p:spPr>
              <a:xfrm>
                <a:off x="361555" y="4093106"/>
                <a:ext cx="1905463" cy="3726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AND/OR/NOT logic</a:t>
                </a:r>
              </a:p>
            </p:txBody>
          </p:sp>
        </p:grpSp>
        <p:sp>
          <p:nvSpPr>
            <p:cNvPr id="400" name="Rectangle 399">
              <a:extLst>
                <a:ext uri="{FF2B5EF4-FFF2-40B4-BE49-F238E27FC236}">
                  <a16:creationId xmlns:a16="http://schemas.microsoft.com/office/drawing/2014/main" id="{E336A133-A62A-9446-B18C-C1137BE6BB28}"/>
                </a:ext>
              </a:extLst>
            </p:cNvPr>
            <p:cNvSpPr/>
            <p:nvPr/>
          </p:nvSpPr>
          <p:spPr>
            <a:xfrm>
              <a:off x="407761" y="2294229"/>
              <a:ext cx="1802097" cy="3726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mbria" panose="02040503050406030204" pitchFamily="18" charset="0"/>
                  <a:ea typeface="+mn-ea"/>
                  <a:cs typeface="Arial" panose="020B0604020202020204" pitchFamily="34" charset="0"/>
                </a:rPr>
                <a:t>Desired operation</a:t>
              </a:r>
            </a:p>
          </p:txBody>
        </p:sp>
      </p:grpSp>
      <p:sp>
        <p:nvSpPr>
          <p:cNvPr id="402" name="Rectangle 401">
            <a:extLst>
              <a:ext uri="{FF2B5EF4-FFF2-40B4-BE49-F238E27FC236}">
                <a16:creationId xmlns:a16="http://schemas.microsoft.com/office/drawing/2014/main" id="{A4C2B0B1-F109-BF40-86A2-AF13430F2E5D}"/>
              </a:ext>
            </a:extLst>
          </p:cNvPr>
          <p:cNvSpPr/>
          <p:nvPr/>
        </p:nvSpPr>
        <p:spPr>
          <a:xfrm>
            <a:off x="6926503" y="2223182"/>
            <a:ext cx="1423788" cy="3382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Main memory</a:t>
            </a:r>
          </a:p>
        </p:txBody>
      </p:sp>
      <p:grpSp>
        <p:nvGrpSpPr>
          <p:cNvPr id="537" name="Group 536">
            <a:extLst>
              <a:ext uri="{FF2B5EF4-FFF2-40B4-BE49-F238E27FC236}">
                <a16:creationId xmlns:a16="http://schemas.microsoft.com/office/drawing/2014/main" id="{683F3061-9834-6644-B7F1-5ED1C37BD9E5}"/>
              </a:ext>
            </a:extLst>
          </p:cNvPr>
          <p:cNvGrpSpPr/>
          <p:nvPr/>
        </p:nvGrpSpPr>
        <p:grpSpPr>
          <a:xfrm>
            <a:off x="6363805" y="2621735"/>
            <a:ext cx="2666557" cy="944792"/>
            <a:chOff x="6324048" y="3191579"/>
            <a:chExt cx="2666557" cy="944792"/>
          </a:xfrm>
        </p:grpSpPr>
        <p:grpSp>
          <p:nvGrpSpPr>
            <p:cNvPr id="410" name="Group 409">
              <a:extLst>
                <a:ext uri="{FF2B5EF4-FFF2-40B4-BE49-F238E27FC236}">
                  <a16:creationId xmlns:a16="http://schemas.microsoft.com/office/drawing/2014/main" id="{94490D99-D821-E243-93B4-A3FF1AF53E3B}"/>
                </a:ext>
              </a:extLst>
            </p:cNvPr>
            <p:cNvGrpSpPr/>
            <p:nvPr/>
          </p:nvGrpSpPr>
          <p:grpSpPr>
            <a:xfrm>
              <a:off x="7658494" y="3191579"/>
              <a:ext cx="1332111" cy="757166"/>
              <a:chOff x="8712770" y="3601416"/>
              <a:chExt cx="1332111" cy="757166"/>
            </a:xfrm>
          </p:grpSpPr>
          <p:grpSp>
            <p:nvGrpSpPr>
              <p:cNvPr id="327" name="Group 326">
                <a:extLst>
                  <a:ext uri="{FF2B5EF4-FFF2-40B4-BE49-F238E27FC236}">
                    <a16:creationId xmlns:a16="http://schemas.microsoft.com/office/drawing/2014/main" id="{FE0C7429-FA54-754D-8C1D-5BF9B31B050D}"/>
                  </a:ext>
                </a:extLst>
              </p:cNvPr>
              <p:cNvGrpSpPr/>
              <p:nvPr/>
            </p:nvGrpSpPr>
            <p:grpSpPr>
              <a:xfrm>
                <a:off x="9235986" y="3601416"/>
                <a:ext cx="808895" cy="757166"/>
                <a:chOff x="4180572" y="1209835"/>
                <a:chExt cx="420003" cy="393144"/>
              </a:xfrm>
            </p:grpSpPr>
            <p:cxnSp>
              <p:nvCxnSpPr>
                <p:cNvPr id="332" name="Straight Connector 331">
                  <a:extLst>
                    <a:ext uri="{FF2B5EF4-FFF2-40B4-BE49-F238E27FC236}">
                      <a16:creationId xmlns:a16="http://schemas.microsoft.com/office/drawing/2014/main" id="{34F1355F-1BFB-C047-BC57-D543E8F10332}"/>
                    </a:ext>
                  </a:extLst>
                </p:cNvPr>
                <p:cNvCxnSpPr>
                  <a:cxnSpLocks/>
                </p:cNvCxnSpPr>
                <p:nvPr/>
              </p:nvCxnSpPr>
              <p:spPr>
                <a:xfrm rot="5400000">
                  <a:off x="4390574" y="1117898"/>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1CFE73E-19C4-B643-A9BD-39BE8B85C4CA}"/>
                    </a:ext>
                  </a:extLst>
                </p:cNvPr>
                <p:cNvCxnSpPr>
                  <a:cxnSpLocks/>
                </p:cNvCxnSpPr>
                <p:nvPr/>
              </p:nvCxnSpPr>
              <p:spPr>
                <a:xfrm rot="5400000">
                  <a:off x="4390574" y="1157152"/>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0BB670D-9CEE-BA48-A6A0-071258D82313}"/>
                    </a:ext>
                  </a:extLst>
                </p:cNvPr>
                <p:cNvCxnSpPr>
                  <a:cxnSpLocks/>
                </p:cNvCxnSpPr>
                <p:nvPr/>
              </p:nvCxnSpPr>
              <p:spPr>
                <a:xfrm rot="5400000">
                  <a:off x="4390574" y="1196406"/>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2CD54D5-0F3E-B346-AB6D-588F2D60AD14}"/>
                    </a:ext>
                  </a:extLst>
                </p:cNvPr>
                <p:cNvCxnSpPr>
                  <a:cxnSpLocks/>
                </p:cNvCxnSpPr>
                <p:nvPr/>
              </p:nvCxnSpPr>
              <p:spPr>
                <a:xfrm rot="5400000">
                  <a:off x="4390574" y="1235660"/>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F7C06F5-062E-9240-B458-4F9F35B23884}"/>
                    </a:ext>
                  </a:extLst>
                </p:cNvPr>
                <p:cNvCxnSpPr>
                  <a:cxnSpLocks/>
                </p:cNvCxnSpPr>
                <p:nvPr/>
              </p:nvCxnSpPr>
              <p:spPr>
                <a:xfrm rot="5400000">
                  <a:off x="4390574" y="1274913"/>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1AEF7E-71CD-744C-A3E6-029BFA850EB2}"/>
                    </a:ext>
                  </a:extLst>
                </p:cNvPr>
                <p:cNvCxnSpPr>
                  <a:cxnSpLocks/>
                </p:cNvCxnSpPr>
                <p:nvPr/>
              </p:nvCxnSpPr>
              <p:spPr>
                <a:xfrm rot="5400000">
                  <a:off x="4390574" y="1078644"/>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392E9778-4BD5-0B40-9454-8D6E5B7A6E04}"/>
                    </a:ext>
                  </a:extLst>
                </p:cNvPr>
                <p:cNvCxnSpPr>
                  <a:cxnSpLocks/>
                </p:cNvCxnSpPr>
                <p:nvPr/>
              </p:nvCxnSpPr>
              <p:spPr>
                <a:xfrm rot="5400000">
                  <a:off x="4390574" y="1314167"/>
                  <a:ext cx="0" cy="420003"/>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EBC9AE41-85FD-E840-AB4B-9B311BA89CAA}"/>
                    </a:ext>
                  </a:extLst>
                </p:cNvPr>
                <p:cNvCxnSpPr>
                  <a:cxnSpLocks/>
                </p:cNvCxnSpPr>
                <p:nvPr/>
              </p:nvCxnSpPr>
              <p:spPr>
                <a:xfrm>
                  <a:off x="4306703"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16BDAD3-622F-ED48-8001-40C3260A5787}"/>
                    </a:ext>
                  </a:extLst>
                </p:cNvPr>
                <p:cNvCxnSpPr>
                  <a:cxnSpLocks/>
                </p:cNvCxnSpPr>
                <p:nvPr/>
              </p:nvCxnSpPr>
              <p:spPr>
                <a:xfrm>
                  <a:off x="434863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FC1505F-B406-394F-BCF5-F52F283D10EE}"/>
                    </a:ext>
                  </a:extLst>
                </p:cNvPr>
                <p:cNvCxnSpPr>
                  <a:cxnSpLocks/>
                </p:cNvCxnSpPr>
                <p:nvPr/>
              </p:nvCxnSpPr>
              <p:spPr>
                <a:xfrm>
                  <a:off x="4390575"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4AC61C37-3EC1-D244-B3CB-BE318676DB72}"/>
                    </a:ext>
                  </a:extLst>
                </p:cNvPr>
                <p:cNvCxnSpPr>
                  <a:cxnSpLocks/>
                </p:cNvCxnSpPr>
                <p:nvPr/>
              </p:nvCxnSpPr>
              <p:spPr>
                <a:xfrm>
                  <a:off x="4432510"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B04ED13-D8A4-B846-80FC-8F089810E80F}"/>
                    </a:ext>
                  </a:extLst>
                </p:cNvPr>
                <p:cNvCxnSpPr>
                  <a:cxnSpLocks/>
                </p:cNvCxnSpPr>
                <p:nvPr/>
              </p:nvCxnSpPr>
              <p:spPr>
                <a:xfrm>
                  <a:off x="4474446"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DA1CA297-36D5-7746-A2EE-CB518FCB47E0}"/>
                    </a:ext>
                  </a:extLst>
                </p:cNvPr>
                <p:cNvCxnSpPr>
                  <a:cxnSpLocks/>
                </p:cNvCxnSpPr>
                <p:nvPr/>
              </p:nvCxnSpPr>
              <p:spPr>
                <a:xfrm>
                  <a:off x="4264768"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12090C9-6421-DE43-BD72-8E242FCC3021}"/>
                    </a:ext>
                  </a:extLst>
                </p:cNvPr>
                <p:cNvCxnSpPr>
                  <a:cxnSpLocks/>
                </p:cNvCxnSpPr>
                <p:nvPr/>
              </p:nvCxnSpPr>
              <p:spPr>
                <a:xfrm>
                  <a:off x="4516382" y="1209835"/>
                  <a:ext cx="0" cy="393144"/>
                </a:xfrm>
                <a:prstGeom prst="line">
                  <a:avLst/>
                </a:prstGeom>
                <a:solidFill>
                  <a:schemeClr val="bg1">
                    <a:lumMod val="65000"/>
                  </a:schemeClr>
                </a:solid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Arrow Connector 327">
                <a:extLst>
                  <a:ext uri="{FF2B5EF4-FFF2-40B4-BE49-F238E27FC236}">
                    <a16:creationId xmlns:a16="http://schemas.microsoft.com/office/drawing/2014/main" id="{2CF305BB-4A2B-6D4E-A77F-915E56B27204}"/>
                  </a:ext>
                </a:extLst>
              </p:cNvPr>
              <p:cNvCxnSpPr>
                <a:cxnSpLocks/>
              </p:cNvCxnSpPr>
              <p:nvPr/>
            </p:nvCxnSpPr>
            <p:spPr>
              <a:xfrm flipV="1">
                <a:off x="8712770" y="3786178"/>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329" name="Alternate Process 328">
                <a:extLst>
                  <a:ext uri="{FF2B5EF4-FFF2-40B4-BE49-F238E27FC236}">
                    <a16:creationId xmlns:a16="http://schemas.microsoft.com/office/drawing/2014/main" id="{979AE97D-8066-A045-A4B3-8C6A639EC3A6}"/>
                  </a:ext>
                </a:extLst>
              </p:cNvPr>
              <p:cNvSpPr/>
              <p:nvPr/>
            </p:nvSpPr>
            <p:spPr>
              <a:xfrm>
                <a:off x="9328542" y="3681756"/>
                <a:ext cx="616373" cy="616373"/>
              </a:xfrm>
              <a:prstGeom prst="flowChartAlternateProcess">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0" name="Alternate Process 329">
                <a:extLst>
                  <a:ext uri="{FF2B5EF4-FFF2-40B4-BE49-F238E27FC236}">
                    <a16:creationId xmlns:a16="http://schemas.microsoft.com/office/drawing/2014/main" id="{3091CE4C-BB11-544F-A61C-EAE97BB2D73F}"/>
                  </a:ext>
                </a:extLst>
              </p:cNvPr>
              <p:cNvSpPr>
                <a:spLocks noChangeAspect="1"/>
              </p:cNvSpPr>
              <p:nvPr/>
            </p:nvSpPr>
            <p:spPr>
              <a:xfrm>
                <a:off x="9413187" y="3772082"/>
                <a:ext cx="440267" cy="440267"/>
              </a:xfrm>
              <a:prstGeom prst="flowChartAlternateProcess">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331" name="Rectangle 330">
                <a:extLst>
                  <a:ext uri="{FF2B5EF4-FFF2-40B4-BE49-F238E27FC236}">
                    <a16:creationId xmlns:a16="http://schemas.microsoft.com/office/drawing/2014/main" id="{880C3E18-32D4-F948-BCBB-7B676F25A018}"/>
                  </a:ext>
                </a:extLst>
              </p:cNvPr>
              <p:cNvSpPr/>
              <p:nvPr/>
            </p:nvSpPr>
            <p:spPr>
              <a:xfrm>
                <a:off x="9383793" y="3824517"/>
                <a:ext cx="479811" cy="32944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ISA</a:t>
                </a:r>
                <a:endParaRPr kumimoji="0" lang="en-US" sz="1541"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03" name="Alternate Process 402">
              <a:extLst>
                <a:ext uri="{FF2B5EF4-FFF2-40B4-BE49-F238E27FC236}">
                  <a16:creationId xmlns:a16="http://schemas.microsoft.com/office/drawing/2014/main" id="{5FC3BDFA-A94E-B34F-BDB2-72466C92F8DF}"/>
                </a:ext>
              </a:extLst>
            </p:cNvPr>
            <p:cNvSpPr/>
            <p:nvPr/>
          </p:nvSpPr>
          <p:spPr>
            <a:xfrm>
              <a:off x="6396862" y="3213312"/>
              <a:ext cx="1226000" cy="347543"/>
            </a:xfrm>
            <a:prstGeom prst="flowChartAlternateProcess">
              <a:avLst/>
            </a:prstGeom>
            <a:solidFill>
              <a:srgbClr val="FFBFBF">
                <a:alpha val="20000"/>
              </a:srgbClr>
            </a:solidFill>
            <a:ln w="19050">
              <a:solidFill>
                <a:schemeClr val="tx1"/>
              </a:solidFill>
              <a:prstDash val="sysDot"/>
            </a:ln>
          </p:spPr>
          <p:style>
            <a:lnRef idx="2">
              <a:schemeClr val="dk1"/>
            </a:lnRef>
            <a:fillRef idx="1">
              <a:schemeClr val="lt1"/>
            </a:fillRef>
            <a:effectRef idx="0">
              <a:schemeClr val="dk1"/>
            </a:effectRef>
            <a:fontRef idx="minor">
              <a:schemeClr val="dk1"/>
            </a:fontRef>
          </p:style>
          <p:txBody>
            <a:bodyPr wrap="square" tIns="52832" bIns="52832"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48" b="1" i="0" u="none" strike="noStrike" kern="1200" cap="none" spc="0" normalizeH="0" baseline="0" noProof="0" dirty="0" err="1">
                  <a:ln>
                    <a:noFill/>
                  </a:ln>
                  <a:solidFill>
                    <a:srgbClr val="C00000"/>
                  </a:solidFill>
                  <a:effectLst/>
                  <a:uLnTx/>
                  <a:uFillTx/>
                  <a:latin typeface="Cambria" panose="02040503050406030204" pitchFamily="18" charset="0"/>
                  <a:ea typeface="+mn-ea"/>
                  <a:cs typeface="Courier New" panose="02070309020205020404" pitchFamily="49" charset="0"/>
                </a:rPr>
                <a:t>bbop_new</a:t>
              </a:r>
              <a:endParaRPr kumimoji="0" lang="en-US" sz="1348" b="1" i="0" u="none" strike="noStrike" kern="1200" cap="none" spc="0" normalizeH="0" baseline="0" noProof="0" dirty="0">
                <a:ln>
                  <a:noFill/>
                </a:ln>
                <a:solidFill>
                  <a:srgbClr val="C00000"/>
                </a:solidFill>
                <a:effectLst/>
                <a:uLnTx/>
                <a:uFillTx/>
                <a:latin typeface="Cambria" panose="02040503050406030204" pitchFamily="18" charset="0"/>
                <a:ea typeface="Cambria Math" panose="02040503050406030204" pitchFamily="18" charset="0"/>
                <a:cs typeface="Courier New" panose="02070309020205020404" pitchFamily="49" charset="0"/>
              </a:endParaRPr>
            </a:p>
          </p:txBody>
        </p:sp>
        <p:sp>
          <p:nvSpPr>
            <p:cNvPr id="404" name="Rectangle 403">
              <a:extLst>
                <a:ext uri="{FF2B5EF4-FFF2-40B4-BE49-F238E27FC236}">
                  <a16:creationId xmlns:a16="http://schemas.microsoft.com/office/drawing/2014/main" id="{E378B32C-66DC-EE4B-9A94-EBF4BB4C270D}"/>
                </a:ext>
              </a:extLst>
            </p:cNvPr>
            <p:cNvSpPr/>
            <p:nvPr/>
          </p:nvSpPr>
          <p:spPr>
            <a:xfrm>
              <a:off x="6324048" y="3551596"/>
              <a:ext cx="16770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New SIMDRAM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a:t>
              </a:r>
            </a:p>
          </p:txBody>
        </p:sp>
      </p:grpSp>
      <p:sp>
        <p:nvSpPr>
          <p:cNvPr id="417" name="Right Arrow 416">
            <a:extLst>
              <a:ext uri="{FF2B5EF4-FFF2-40B4-BE49-F238E27FC236}">
                <a16:creationId xmlns:a16="http://schemas.microsoft.com/office/drawing/2014/main" id="{15CAE4DC-0951-124F-ACDB-2F0D941D15E4}"/>
              </a:ext>
            </a:extLst>
          </p:cNvPr>
          <p:cNvSpPr/>
          <p:nvPr/>
        </p:nvSpPr>
        <p:spPr>
          <a:xfrm>
            <a:off x="4264898" y="2013353"/>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18" name="Rectangle 417">
            <a:extLst>
              <a:ext uri="{FF2B5EF4-FFF2-40B4-BE49-F238E27FC236}">
                <a16:creationId xmlns:a16="http://schemas.microsoft.com/office/drawing/2014/main" id="{66BB5B68-297B-8C48-BE99-8A29882E520B}"/>
              </a:ext>
            </a:extLst>
          </p:cNvPr>
          <p:cNvSpPr/>
          <p:nvPr/>
        </p:nvSpPr>
        <p:spPr>
          <a:xfrm>
            <a:off x="4505330" y="1026617"/>
            <a:ext cx="168802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2: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sequence of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commands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p:txBody>
      </p:sp>
      <p:cxnSp>
        <p:nvCxnSpPr>
          <p:cNvPr id="422" name="Straight Arrow Connector 421">
            <a:extLst>
              <a:ext uri="{FF2B5EF4-FFF2-40B4-BE49-F238E27FC236}">
                <a16:creationId xmlns:a16="http://schemas.microsoft.com/office/drawing/2014/main" id="{847CFCE8-060D-8545-A201-97FA8F015EC6}"/>
              </a:ext>
            </a:extLst>
          </p:cNvPr>
          <p:cNvCxnSpPr>
            <a:cxnSpLocks/>
          </p:cNvCxnSpPr>
          <p:nvPr/>
        </p:nvCxnSpPr>
        <p:spPr>
          <a:xfrm>
            <a:off x="6154170" y="2682043"/>
            <a:ext cx="156777"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aphicFrame>
        <p:nvGraphicFramePr>
          <p:cNvPr id="486" name="Table 485">
            <a:extLst>
              <a:ext uri="{FF2B5EF4-FFF2-40B4-BE49-F238E27FC236}">
                <a16:creationId xmlns:a16="http://schemas.microsoft.com/office/drawing/2014/main" id="{78791F7B-E9B4-9249-8D57-C9EF7EE495EA}"/>
              </a:ext>
            </a:extLst>
          </p:cNvPr>
          <p:cNvGraphicFramePr>
            <a:graphicFrameLocks noGrp="1"/>
          </p:cNvGraphicFramePr>
          <p:nvPr/>
        </p:nvGraphicFramePr>
        <p:xfrm>
          <a:off x="248893" y="4307545"/>
          <a:ext cx="2444077" cy="1356352"/>
        </p:xfrm>
        <a:graphic>
          <a:graphicData uri="http://schemas.openxmlformats.org/drawingml/2006/table">
            <a:tbl>
              <a:tblPr firstRow="1" bandRow="1">
                <a:tableStyleId>{5940675A-B579-460E-94D1-54222C63F5DA}</a:tableStyleId>
              </a:tblPr>
              <a:tblGrid>
                <a:gridCol w="2444077">
                  <a:extLst>
                    <a:ext uri="{9D8B030D-6E8A-4147-A177-3AD203B41FA5}">
                      <a16:colId xmlns:a16="http://schemas.microsoft.com/office/drawing/2014/main" val="3411314267"/>
                    </a:ext>
                  </a:extLst>
                </a:gridCol>
              </a:tblGrid>
              <a:tr h="341188">
                <a:tc>
                  <a:txBody>
                    <a:bodyPr/>
                    <a:lstStyle/>
                    <a:p>
                      <a:r>
                        <a:rPr lang="en-US" sz="1500" b="1" dirty="0">
                          <a:latin typeface="Courier New" panose="02070309020205020404" pitchFamily="49" charset="0"/>
                          <a:cs typeface="Courier New" panose="02070309020205020404" pitchFamily="49" charset="0"/>
                        </a:rPr>
                        <a:t>foo ()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9050" cap="flat" cmpd="sng" algn="ctr">
                      <a:no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9564133"/>
                  </a:ext>
                </a:extLst>
              </a:tr>
              <a:tr h="204063">
                <a:tc>
                  <a:txBody>
                    <a:bodyPr/>
                    <a:lstStyle/>
                    <a:p>
                      <a:endParaRPr lang="en-US" sz="600" b="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4110005"/>
                  </a:ext>
                </a:extLst>
              </a:tr>
              <a:tr h="341188">
                <a:tc>
                  <a:txBody>
                    <a:bodyPr/>
                    <a:lstStyle/>
                    <a:p>
                      <a:r>
                        <a:rPr lang="en-US" sz="1500" b="1" i="1" dirty="0">
                          <a:latin typeface="Courier New" panose="02070309020205020404" pitchFamily="49" charset="0"/>
                          <a:cs typeface="Courier New" panose="02070309020205020404" pitchFamily="49" charset="0"/>
                        </a:rPr>
                        <a:t> </a:t>
                      </a:r>
                      <a:r>
                        <a:rPr lang="en-US" sz="1500" b="1" i="1" dirty="0" err="1">
                          <a:solidFill>
                            <a:srgbClr val="C00000"/>
                          </a:solidFill>
                          <a:latin typeface="Courier New" panose="02070309020205020404" pitchFamily="49" charset="0"/>
                          <a:cs typeface="Courier New" panose="02070309020205020404" pitchFamily="49" charset="0"/>
                        </a:rPr>
                        <a:t>bbop_new</a:t>
                      </a:r>
                      <a:endParaRPr lang="en-US" sz="1500" b="1" i="1" dirty="0">
                        <a:latin typeface="Courier New" panose="02070309020205020404" pitchFamily="49" charset="0"/>
                        <a:cs typeface="Courier New" panose="02070309020205020404" pitchFamily="49" charset="0"/>
                      </a:endParaRP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6655706"/>
                  </a:ext>
                </a:extLst>
              </a:tr>
              <a:tr h="4254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1" dirty="0">
                          <a:solidFill>
                            <a:schemeClr val="tx2"/>
                          </a:solidFill>
                          <a:latin typeface="Courier New" panose="02070309020205020404" pitchFamily="49" charset="0"/>
                          <a:cs typeface="Courier New" panose="02070309020205020404" pitchFamily="49" charset="0"/>
                        </a:rPr>
                        <a:t>  </a:t>
                      </a:r>
                    </a:p>
                    <a:p>
                      <a:r>
                        <a:rPr lang="en-US" sz="1500" b="1" dirty="0">
                          <a:latin typeface="Courier New" panose="02070309020205020404" pitchFamily="49" charset="0"/>
                          <a:cs typeface="Courier New" panose="02070309020205020404" pitchFamily="49" charset="0"/>
                        </a:rPr>
                        <a:t>} </a:t>
                      </a:r>
                    </a:p>
                  </a:txBody>
                  <a:tcPr marL="121921" marR="121921" marT="60959" marB="60959">
                    <a:lnL w="19050" cap="flat" cmpd="sng" algn="ctr">
                      <a:noFill/>
                      <a:prstDash val="sysDash"/>
                      <a:round/>
                      <a:headEnd type="none" w="med" len="med"/>
                      <a:tailEnd type="none" w="med" len="med"/>
                    </a:lnL>
                    <a:lnR w="19050" cap="flat" cmpd="sng" algn="ctr">
                      <a:noFill/>
                      <a:prstDash val="sysDash"/>
                      <a:round/>
                      <a:headEnd type="none" w="med" len="med"/>
                      <a:tailEnd type="none" w="med" len="med"/>
                    </a:lnR>
                    <a:lnT w="12700" cmpd="sng">
                      <a:noFill/>
                    </a:lnT>
                    <a:lnB w="190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320"/>
                  </a:ext>
                </a:extLst>
              </a:tr>
            </a:tbl>
          </a:graphicData>
        </a:graphic>
      </p:graphicFrame>
      <p:cxnSp>
        <p:nvCxnSpPr>
          <p:cNvPr id="490" name="Straight Arrow Connector 489">
            <a:extLst>
              <a:ext uri="{FF2B5EF4-FFF2-40B4-BE49-F238E27FC236}">
                <a16:creationId xmlns:a16="http://schemas.microsoft.com/office/drawing/2014/main" id="{3B85649E-AF19-C741-9832-0401BA82F27F}"/>
              </a:ext>
            </a:extLst>
          </p:cNvPr>
          <p:cNvCxnSpPr>
            <a:cxnSpLocks/>
          </p:cNvCxnSpPr>
          <p:nvPr/>
        </p:nvCxnSpPr>
        <p:spPr>
          <a:xfrm>
            <a:off x="4813439" y="4921969"/>
            <a:ext cx="239766" cy="0"/>
          </a:xfrm>
          <a:prstGeom prst="straightConnector1">
            <a:avLst/>
          </a:prstGeom>
          <a:ln w="254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0" name="Rectangle 509">
                <a:extLst>
                  <a:ext uri="{FF2B5EF4-FFF2-40B4-BE49-F238E27FC236}">
                    <a16:creationId xmlns:a16="http://schemas.microsoft.com/office/drawing/2014/main" id="{9C6CE501-A4E7-5B41-86A1-C530B64A3437}"/>
                  </a:ext>
                </a:extLst>
              </p:cNvPr>
              <p:cNvSpPr/>
              <p:nvPr/>
            </p:nvSpPr>
            <p:spPr>
              <a:xfrm>
                <a:off x="5102509" y="5498975"/>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510" name="Rectangle 509">
                <a:extLst>
                  <a:ext uri="{FF2B5EF4-FFF2-40B4-BE49-F238E27FC236}">
                    <a16:creationId xmlns:a16="http://schemas.microsoft.com/office/drawing/2014/main" id="{9C6CE501-A4E7-5B41-86A1-C530B64A3437}"/>
                  </a:ext>
                </a:extLst>
              </p:cNvPr>
              <p:cNvSpPr>
                <a:spLocks noRot="1" noChangeAspect="1" noMove="1" noResize="1" noEditPoints="1" noAdjustHandles="1" noChangeArrowheads="1" noChangeShapeType="1" noTextEdit="1"/>
              </p:cNvSpPr>
              <p:nvPr/>
            </p:nvSpPr>
            <p:spPr>
              <a:xfrm>
                <a:off x="5102509" y="5498975"/>
                <a:ext cx="1559686" cy="338554"/>
              </a:xfrm>
              <a:prstGeom prst="rect">
                <a:avLst/>
              </a:prstGeom>
              <a:blipFill>
                <a:blip r:embed="rId6"/>
                <a:stretch>
                  <a:fillRect t="-3571" b="-21429"/>
                </a:stretch>
              </a:blipFill>
            </p:spPr>
            <p:txBody>
              <a:bodyPr/>
              <a:lstStyle/>
              <a:p>
                <a:r>
                  <a:rPr lang="en-US">
                    <a:noFill/>
                  </a:rPr>
                  <a:t> </a:t>
                </a:r>
              </a:p>
            </p:txBody>
          </p:sp>
        </mc:Fallback>
      </mc:AlternateContent>
      <p:grpSp>
        <p:nvGrpSpPr>
          <p:cNvPr id="514" name="Group 513">
            <a:extLst>
              <a:ext uri="{FF2B5EF4-FFF2-40B4-BE49-F238E27FC236}">
                <a16:creationId xmlns:a16="http://schemas.microsoft.com/office/drawing/2014/main" id="{A08F4D0E-7D3F-7A48-86B1-0434036B7964}"/>
              </a:ext>
            </a:extLst>
          </p:cNvPr>
          <p:cNvGrpSpPr/>
          <p:nvPr/>
        </p:nvGrpSpPr>
        <p:grpSpPr>
          <a:xfrm>
            <a:off x="3308113" y="4179612"/>
            <a:ext cx="1427824" cy="1662994"/>
            <a:chOff x="2217624" y="4009629"/>
            <a:chExt cx="741370" cy="863478"/>
          </a:xfrm>
        </p:grpSpPr>
        <p:sp>
          <p:nvSpPr>
            <p:cNvPr id="515" name="Rounded Rectangle 514">
              <a:extLst>
                <a:ext uri="{FF2B5EF4-FFF2-40B4-BE49-F238E27FC236}">
                  <a16:creationId xmlns:a16="http://schemas.microsoft.com/office/drawing/2014/main" id="{08AF774E-E94E-4947-BF44-FD03B960F8C4}"/>
                </a:ext>
              </a:extLst>
            </p:cNvPr>
            <p:cNvSpPr/>
            <p:nvPr/>
          </p:nvSpPr>
          <p:spPr>
            <a:xfrm>
              <a:off x="2217624" y="4009629"/>
              <a:ext cx="741370" cy="723412"/>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6" name="Rectangle 515">
              <a:extLst>
                <a:ext uri="{FF2B5EF4-FFF2-40B4-BE49-F238E27FC236}">
                  <a16:creationId xmlns:a16="http://schemas.microsoft.com/office/drawing/2014/main" id="{DD609931-2E46-0A4C-B315-50004B55606A}"/>
                </a:ext>
              </a:extLst>
            </p:cNvPr>
            <p:cNvSpPr/>
            <p:nvPr/>
          </p:nvSpPr>
          <p:spPr>
            <a:xfrm>
              <a:off x="2263266" y="4697485"/>
              <a:ext cx="636798" cy="1756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Control Unit</a:t>
              </a:r>
            </a:p>
          </p:txBody>
        </p:sp>
        <p:grpSp>
          <p:nvGrpSpPr>
            <p:cNvPr id="517" name="Group 516">
              <a:extLst>
                <a:ext uri="{FF2B5EF4-FFF2-40B4-BE49-F238E27FC236}">
                  <a16:creationId xmlns:a16="http://schemas.microsoft.com/office/drawing/2014/main" id="{38957CF0-65A1-AA45-80C1-0E8CD7734AB4}"/>
                </a:ext>
              </a:extLst>
            </p:cNvPr>
            <p:cNvGrpSpPr/>
            <p:nvPr/>
          </p:nvGrpSpPr>
          <p:grpSpPr>
            <a:xfrm>
              <a:off x="2389421" y="4106286"/>
              <a:ext cx="472920" cy="530098"/>
              <a:chOff x="1825441" y="5257201"/>
              <a:chExt cx="348402" cy="390525"/>
            </a:xfrm>
          </p:grpSpPr>
          <p:sp>
            <p:nvSpPr>
              <p:cNvPr id="518" name="Oval 517">
                <a:extLst>
                  <a:ext uri="{FF2B5EF4-FFF2-40B4-BE49-F238E27FC236}">
                    <a16:creationId xmlns:a16="http://schemas.microsoft.com/office/drawing/2014/main" id="{82D077C6-3D0F-3541-A76C-EB4E48A284DB}"/>
                  </a:ext>
                </a:extLst>
              </p:cNvPr>
              <p:cNvSpPr/>
              <p:nvPr/>
            </p:nvSpPr>
            <p:spPr>
              <a:xfrm>
                <a:off x="1825441" y="525720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19" name="Oval 518">
                <a:extLst>
                  <a:ext uri="{FF2B5EF4-FFF2-40B4-BE49-F238E27FC236}">
                    <a16:creationId xmlns:a16="http://schemas.microsoft.com/office/drawing/2014/main" id="{AB48AD88-6CB8-1D40-843A-730A6C34712D}"/>
                  </a:ext>
                </a:extLst>
              </p:cNvPr>
              <p:cNvSpPr/>
              <p:nvPr/>
            </p:nvSpPr>
            <p:spPr>
              <a:xfrm>
                <a:off x="2054971" y="5374676"/>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0" name="Oval 519">
                <a:extLst>
                  <a:ext uri="{FF2B5EF4-FFF2-40B4-BE49-F238E27FC236}">
                    <a16:creationId xmlns:a16="http://schemas.microsoft.com/office/drawing/2014/main" id="{7F44A061-D99D-5A43-9E51-DE4141D729AD}"/>
                  </a:ext>
                </a:extLst>
              </p:cNvPr>
              <p:cNvSpPr/>
              <p:nvPr/>
            </p:nvSpPr>
            <p:spPr>
              <a:xfrm>
                <a:off x="1825441" y="5530251"/>
                <a:ext cx="118872" cy="117475"/>
              </a:xfrm>
              <a:prstGeom prst="ellipse">
                <a:avLst/>
              </a:prstGeom>
              <a:solidFill>
                <a:srgbClr val="E5EAF4"/>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521" name="Curved Connector 520">
                <a:extLst>
                  <a:ext uri="{FF2B5EF4-FFF2-40B4-BE49-F238E27FC236}">
                    <a16:creationId xmlns:a16="http://schemas.microsoft.com/office/drawing/2014/main" id="{C9579566-E314-B146-8DAA-B14A04E4AFFF}"/>
                  </a:ext>
                </a:extLst>
              </p:cNvPr>
              <p:cNvCxnSpPr>
                <a:cxnSpLocks/>
                <a:stCxn id="518" idx="6"/>
                <a:endCxn id="519" idx="0"/>
              </p:cNvCxnSpPr>
              <p:nvPr/>
            </p:nvCxnSpPr>
            <p:spPr>
              <a:xfrm>
                <a:off x="1944313" y="5315939"/>
                <a:ext cx="170094" cy="58737"/>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2" name="Curved Connector 521">
                <a:extLst>
                  <a:ext uri="{FF2B5EF4-FFF2-40B4-BE49-F238E27FC236}">
                    <a16:creationId xmlns:a16="http://schemas.microsoft.com/office/drawing/2014/main" id="{3BED516E-BF3A-9747-9B5C-4087A9D12BE7}"/>
                  </a:ext>
                </a:extLst>
              </p:cNvPr>
              <p:cNvCxnSpPr>
                <a:cxnSpLocks/>
                <a:stCxn id="519" idx="2"/>
                <a:endCxn id="518" idx="4"/>
              </p:cNvCxnSpPr>
              <p:nvPr/>
            </p:nvCxnSpPr>
            <p:spPr>
              <a:xfrm rot="10800000">
                <a:off x="1884877" y="5374676"/>
                <a:ext cx="170094" cy="58738"/>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3" name="Curved Connector 522">
                <a:extLst>
                  <a:ext uri="{FF2B5EF4-FFF2-40B4-BE49-F238E27FC236}">
                    <a16:creationId xmlns:a16="http://schemas.microsoft.com/office/drawing/2014/main" id="{A76A2905-4981-4548-BFC9-8FA901B9F259}"/>
                  </a:ext>
                </a:extLst>
              </p:cNvPr>
              <p:cNvCxnSpPr>
                <a:cxnSpLocks/>
                <a:stCxn id="519" idx="4"/>
                <a:endCxn id="520" idx="6"/>
              </p:cNvCxnSpPr>
              <p:nvPr/>
            </p:nvCxnSpPr>
            <p:spPr>
              <a:xfrm rot="5400000">
                <a:off x="1980941" y="5455523"/>
                <a:ext cx="96838" cy="170094"/>
              </a:xfrm>
              <a:prstGeom prst="curvedConnector2">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24" name="Curved Connector 523">
                <a:extLst>
                  <a:ext uri="{FF2B5EF4-FFF2-40B4-BE49-F238E27FC236}">
                    <a16:creationId xmlns:a16="http://schemas.microsoft.com/office/drawing/2014/main" id="{9FDFB617-090F-4840-B030-712021578D5C}"/>
                  </a:ext>
                </a:extLst>
              </p:cNvPr>
              <p:cNvCxnSpPr>
                <a:cxnSpLocks/>
                <a:stCxn id="520" idx="1"/>
                <a:endCxn id="518" idx="3"/>
              </p:cNvCxnSpPr>
              <p:nvPr/>
            </p:nvCxnSpPr>
            <p:spPr>
              <a:xfrm rot="5400000" flipH="1" flipV="1">
                <a:off x="1747858" y="5452464"/>
                <a:ext cx="189983" cy="12700"/>
              </a:xfrm>
              <a:prstGeom prst="curvedConnector3">
                <a:avLst/>
              </a:prstGeom>
              <a:ln w="12700">
                <a:solidFill>
                  <a:schemeClr val="tx1">
                    <a:lumMod val="75000"/>
                    <a:lumOff val="25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grpSp>
        <p:nvGrpSpPr>
          <p:cNvPr id="541" name="Group 540">
            <a:extLst>
              <a:ext uri="{FF2B5EF4-FFF2-40B4-BE49-F238E27FC236}">
                <a16:creationId xmlns:a16="http://schemas.microsoft.com/office/drawing/2014/main" id="{49D33751-8CD6-5D4B-A179-23C339FDBBDC}"/>
              </a:ext>
            </a:extLst>
          </p:cNvPr>
          <p:cNvGrpSpPr/>
          <p:nvPr/>
        </p:nvGrpSpPr>
        <p:grpSpPr>
          <a:xfrm>
            <a:off x="6894797" y="3687733"/>
            <a:ext cx="2366847" cy="2463263"/>
            <a:chOff x="6855040" y="4257577"/>
            <a:chExt cx="2366847" cy="2463263"/>
          </a:xfrm>
        </p:grpSpPr>
        <p:sp>
          <p:nvSpPr>
            <p:cNvPr id="5" name="Slide Number Placeholder 5">
              <a:extLst>
                <a:ext uri="{FF2B5EF4-FFF2-40B4-BE49-F238E27FC236}">
                  <a16:creationId xmlns:a16="http://schemas.microsoft.com/office/drawing/2014/main" id="{423FB0A2-CB2C-4248-B956-5A1907D89FD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18</a:t>
              </a:r>
            </a:p>
          </p:txBody>
        </p:sp>
        <p:sp>
          <p:nvSpPr>
            <p:cNvPr id="480" name="Rectangle 479">
              <a:extLst>
                <a:ext uri="{FF2B5EF4-FFF2-40B4-BE49-F238E27FC236}">
                  <a16:creationId xmlns:a16="http://schemas.microsoft.com/office/drawing/2014/main" id="{9AFA37DF-98AF-2A42-A277-2415E78A0DFE}"/>
                </a:ext>
              </a:extLst>
            </p:cNvPr>
            <p:cNvSpPr/>
            <p:nvPr/>
          </p:nvSpPr>
          <p:spPr>
            <a:xfrm>
              <a:off x="7279373" y="4555620"/>
              <a:ext cx="1779205" cy="2081797"/>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481" name="Rounded Rectangle 480">
              <a:extLst>
                <a:ext uri="{FF2B5EF4-FFF2-40B4-BE49-F238E27FC236}">
                  <a16:creationId xmlns:a16="http://schemas.microsoft.com/office/drawing/2014/main" id="{4CC62BDE-543A-A646-AD15-2F6D0BA003C8}"/>
                </a:ext>
              </a:extLst>
            </p:cNvPr>
            <p:cNvSpPr/>
            <p:nvPr/>
          </p:nvSpPr>
          <p:spPr>
            <a:xfrm>
              <a:off x="7378326" y="5093017"/>
              <a:ext cx="1598850" cy="1447274"/>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491" name="Straight Arrow Connector 490">
              <a:extLst>
                <a:ext uri="{FF2B5EF4-FFF2-40B4-BE49-F238E27FC236}">
                  <a16:creationId xmlns:a16="http://schemas.microsoft.com/office/drawing/2014/main" id="{B31F4B60-71E4-B941-8828-4F3B9440474D}"/>
                </a:ext>
              </a:extLst>
            </p:cNvPr>
            <p:cNvCxnSpPr>
              <a:cxnSpLocks/>
            </p:cNvCxnSpPr>
            <p:nvPr/>
          </p:nvCxnSpPr>
          <p:spPr>
            <a:xfrm>
              <a:off x="6855040" y="5591336"/>
              <a:ext cx="424333" cy="0"/>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2" name="Oval 491">
              <a:extLst>
                <a:ext uri="{FF2B5EF4-FFF2-40B4-BE49-F238E27FC236}">
                  <a16:creationId xmlns:a16="http://schemas.microsoft.com/office/drawing/2014/main" id="{12A4C154-7025-FD47-A024-BDD217DDFD58}"/>
                </a:ext>
              </a:extLst>
            </p:cNvPr>
            <p:cNvSpPr/>
            <p:nvPr/>
          </p:nvSpPr>
          <p:spPr>
            <a:xfrm rot="16200000" flipH="1">
              <a:off x="8866977" y="6471697"/>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3" name="Oval 492">
              <a:extLst>
                <a:ext uri="{FF2B5EF4-FFF2-40B4-BE49-F238E27FC236}">
                  <a16:creationId xmlns:a16="http://schemas.microsoft.com/office/drawing/2014/main" id="{2874F35A-5065-F44D-AA27-27A15C79842D}"/>
                </a:ext>
              </a:extLst>
            </p:cNvPr>
            <p:cNvSpPr/>
            <p:nvPr/>
          </p:nvSpPr>
          <p:spPr>
            <a:xfrm rot="16200000" flipH="1">
              <a:off x="8866977" y="5360238"/>
              <a:ext cx="22083" cy="20871"/>
            </a:xfrm>
            <a:prstGeom prst="ellipse">
              <a:avLst/>
            </a:prstGeom>
            <a:solidFill>
              <a:schemeClr val="bg1">
                <a:lumMod val="95000"/>
              </a:schemeClr>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494" name="Group 493">
              <a:extLst>
                <a:ext uri="{FF2B5EF4-FFF2-40B4-BE49-F238E27FC236}">
                  <a16:creationId xmlns:a16="http://schemas.microsoft.com/office/drawing/2014/main" id="{274DF094-4A4F-EE40-A2C8-396255F6A071}"/>
                </a:ext>
              </a:extLst>
            </p:cNvPr>
            <p:cNvGrpSpPr/>
            <p:nvPr/>
          </p:nvGrpSpPr>
          <p:grpSpPr>
            <a:xfrm>
              <a:off x="8308041" y="5176869"/>
              <a:ext cx="557538" cy="1269957"/>
              <a:chOff x="4830795" y="4111398"/>
              <a:chExt cx="289491" cy="755921"/>
            </a:xfrm>
          </p:grpSpPr>
          <p:grpSp>
            <p:nvGrpSpPr>
              <p:cNvPr id="495" name="Group 494">
                <a:extLst>
                  <a:ext uri="{FF2B5EF4-FFF2-40B4-BE49-F238E27FC236}">
                    <a16:creationId xmlns:a16="http://schemas.microsoft.com/office/drawing/2014/main" id="{E5755728-FCB9-8C4E-A32A-4028662ECD5C}"/>
                  </a:ext>
                </a:extLst>
              </p:cNvPr>
              <p:cNvGrpSpPr/>
              <p:nvPr/>
            </p:nvGrpSpPr>
            <p:grpSpPr>
              <a:xfrm>
                <a:off x="4830795" y="4111398"/>
                <a:ext cx="289489" cy="755921"/>
                <a:chOff x="4830795" y="4111398"/>
                <a:chExt cx="289489" cy="755921"/>
              </a:xfrm>
            </p:grpSpPr>
            <p:sp>
              <p:nvSpPr>
                <p:cNvPr id="497" name="Rectangle 496">
                  <a:extLst>
                    <a:ext uri="{FF2B5EF4-FFF2-40B4-BE49-F238E27FC236}">
                      <a16:creationId xmlns:a16="http://schemas.microsoft.com/office/drawing/2014/main" id="{4CF51F47-9CF9-E246-8AF7-923C6DFFD206}"/>
                    </a:ext>
                  </a:extLst>
                </p:cNvPr>
                <p:cNvSpPr/>
                <p:nvPr/>
              </p:nvSpPr>
              <p:spPr>
                <a:xfrm rot="16200000">
                  <a:off x="4614131" y="4344138"/>
                  <a:ext cx="722817" cy="289489"/>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8" name="Oval 497">
                  <a:extLst>
                    <a:ext uri="{FF2B5EF4-FFF2-40B4-BE49-F238E27FC236}">
                      <a16:creationId xmlns:a16="http://schemas.microsoft.com/office/drawing/2014/main" id="{08F4B84C-DC65-DC4A-9941-F10662BD6C08}"/>
                    </a:ext>
                  </a:extLst>
                </p:cNvPr>
                <p:cNvSpPr/>
                <p:nvPr/>
              </p:nvSpPr>
              <p:spPr>
                <a:xfrm rot="16200000" flipH="1">
                  <a:off x="4928537"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9" name="Oval 498">
                  <a:extLst>
                    <a:ext uri="{FF2B5EF4-FFF2-40B4-BE49-F238E27FC236}">
                      <a16:creationId xmlns:a16="http://schemas.microsoft.com/office/drawing/2014/main" id="{E795B588-B028-1E44-97F4-6AC8A2F616A4}"/>
                    </a:ext>
                  </a:extLst>
                </p:cNvPr>
                <p:cNvSpPr/>
                <p:nvPr/>
              </p:nvSpPr>
              <p:spPr>
                <a:xfrm rot="16200000" flipH="1">
                  <a:off x="5018879" y="4832470"/>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0" name="Oval 499">
                  <a:extLst>
                    <a:ext uri="{FF2B5EF4-FFF2-40B4-BE49-F238E27FC236}">
                      <a16:creationId xmlns:a16="http://schemas.microsoft.com/office/drawing/2014/main" id="{189C9B04-5FAE-244B-9F2B-53D0DCC3CAEB}"/>
                    </a:ext>
                  </a:extLst>
                </p:cNvPr>
                <p:cNvSpPr/>
                <p:nvPr/>
              </p:nvSpPr>
              <p:spPr>
                <a:xfrm rot="16200000" flipH="1">
                  <a:off x="4928537"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1" name="Oval 500">
                  <a:extLst>
                    <a:ext uri="{FF2B5EF4-FFF2-40B4-BE49-F238E27FC236}">
                      <a16:creationId xmlns:a16="http://schemas.microsoft.com/office/drawing/2014/main" id="{EBEE26E3-3CFD-3E45-AFAA-C5A356787197}"/>
                    </a:ext>
                  </a:extLst>
                </p:cNvPr>
                <p:cNvSpPr/>
                <p:nvPr/>
              </p:nvSpPr>
              <p:spPr>
                <a:xfrm rot="16200000" flipH="1">
                  <a:off x="5018879" y="4112379"/>
                  <a:ext cx="35830" cy="33867"/>
                </a:xfrm>
                <a:prstGeom prst="ellipse">
                  <a:avLst/>
                </a:prstGeom>
                <a:solidFill>
                  <a:srgbClr val="FEFEFE"/>
                </a:solidFill>
                <a:ln w="12700" cap="flat" cmpd="sng" algn="ctr">
                  <a:solidFill>
                    <a:srgbClr val="FEFEF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496" name="Rectangle 495">
                <a:extLst>
                  <a:ext uri="{FF2B5EF4-FFF2-40B4-BE49-F238E27FC236}">
                    <a16:creationId xmlns:a16="http://schemas.microsoft.com/office/drawing/2014/main" id="{D894887A-25F1-1F44-BEEE-9C506341120D}"/>
                  </a:ext>
                </a:extLst>
              </p:cNvPr>
              <p:cNvSpPr/>
              <p:nvPr/>
            </p:nvSpPr>
            <p:spPr>
              <a:xfrm rot="16200000">
                <a:off x="4819059" y="4476133"/>
                <a:ext cx="575362" cy="27093"/>
              </a:xfrm>
              <a:prstGeom prst="rect">
                <a:avLst/>
              </a:prstGeom>
              <a:pattFill prst="dkVert">
                <a:fgClr>
                  <a:srgbClr val="FFC000">
                    <a:lumMod val="60000"/>
                    <a:lumOff val="40000"/>
                  </a:srgbClr>
                </a:fgClr>
                <a:bgClr>
                  <a:sysClr val="window" lastClr="FFFFFF"/>
                </a:bgClr>
              </a:patt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502" name="Group 501">
              <a:extLst>
                <a:ext uri="{FF2B5EF4-FFF2-40B4-BE49-F238E27FC236}">
                  <a16:creationId xmlns:a16="http://schemas.microsoft.com/office/drawing/2014/main" id="{2DB1DD8B-FB18-8849-9A9F-035F264A4AC8}"/>
                </a:ext>
              </a:extLst>
            </p:cNvPr>
            <p:cNvGrpSpPr/>
            <p:nvPr/>
          </p:nvGrpSpPr>
          <p:grpSpPr>
            <a:xfrm rot="16200000">
              <a:off x="8185361" y="5662459"/>
              <a:ext cx="756076" cy="293602"/>
              <a:chOff x="4340198" y="1826549"/>
              <a:chExt cx="485918" cy="276639"/>
            </a:xfrm>
          </p:grpSpPr>
          <p:sp>
            <p:nvSpPr>
              <p:cNvPr id="503" name="Rectangle 502">
                <a:extLst>
                  <a:ext uri="{FF2B5EF4-FFF2-40B4-BE49-F238E27FC236}">
                    <a16:creationId xmlns:a16="http://schemas.microsoft.com/office/drawing/2014/main" id="{8F40DD31-E5D3-1949-BB4A-77B0A48B9C3C}"/>
                  </a:ext>
                </a:extLst>
              </p:cNvPr>
              <p:cNvSpPr/>
              <p:nvPr/>
            </p:nvSpPr>
            <p:spPr>
              <a:xfrm>
                <a:off x="4340198" y="1826549"/>
                <a:ext cx="174612" cy="276637"/>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504" name="Rectangle 503">
                <a:extLst>
                  <a:ext uri="{FF2B5EF4-FFF2-40B4-BE49-F238E27FC236}">
                    <a16:creationId xmlns:a16="http://schemas.microsoft.com/office/drawing/2014/main" id="{A95F48CB-8E25-8B4E-AE80-FF1A55ADD162}"/>
                  </a:ext>
                </a:extLst>
              </p:cNvPr>
              <p:cNvSpPr/>
              <p:nvPr/>
            </p:nvSpPr>
            <p:spPr>
              <a:xfrm>
                <a:off x="4651504" y="1826550"/>
                <a:ext cx="174612" cy="276638"/>
              </a:xfrm>
              <a:prstGeom prst="rect">
                <a:avLst/>
              </a:prstGeom>
              <a:solidFill>
                <a:sysClr val="windowText" lastClr="000000"/>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Cambria" panose="02040503050406030204" pitchFamily="18" charset="0"/>
                  <a:ea typeface="+mn-ea"/>
                  <a:cs typeface="+mn-cs"/>
                </a:endParaRPr>
              </a:p>
            </p:txBody>
          </p:sp>
        </p:grpSp>
        <p:sp>
          <p:nvSpPr>
            <p:cNvPr id="508" name="Rectangle 507">
              <a:extLst>
                <a:ext uri="{FF2B5EF4-FFF2-40B4-BE49-F238E27FC236}">
                  <a16:creationId xmlns:a16="http://schemas.microsoft.com/office/drawing/2014/main" id="{1674EF55-FBAC-C140-B105-969C7E8487A7}"/>
                </a:ext>
              </a:extLst>
            </p:cNvPr>
            <p:cNvSpPr/>
            <p:nvPr/>
          </p:nvSpPr>
          <p:spPr>
            <a:xfrm rot="16200000">
              <a:off x="7050052" y="5668979"/>
              <a:ext cx="1117742" cy="35900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prstClr val="black"/>
                  </a:solidFill>
                  <a:effectLst/>
                  <a:uLnTx/>
                  <a:uFillTx/>
                  <a:latin typeface="Cambria" panose="02040503050406030204" pitchFamily="18" charset="0"/>
                  <a:ea typeface="+mn-ea"/>
                  <a:cs typeface="Courier New" panose="02070309020205020404" pitchFamily="49" charset="0"/>
                </a:rPr>
                <a:t>ACT/PRE</a:t>
              </a:r>
            </a:p>
          </p:txBody>
        </p:sp>
        <p:sp>
          <p:nvSpPr>
            <p:cNvPr id="512" name="Rectangle 511">
              <a:extLst>
                <a:ext uri="{FF2B5EF4-FFF2-40B4-BE49-F238E27FC236}">
                  <a16:creationId xmlns:a16="http://schemas.microsoft.com/office/drawing/2014/main" id="{700FA02F-65ED-7C4E-A239-5A4A264BDB14}"/>
                </a:ext>
              </a:extLst>
            </p:cNvPr>
            <p:cNvSpPr/>
            <p:nvPr/>
          </p:nvSpPr>
          <p:spPr>
            <a:xfrm>
              <a:off x="7116062" y="4257577"/>
              <a:ext cx="210582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SIMDRAM Output</a:t>
              </a:r>
            </a:p>
          </p:txBody>
        </p:sp>
        <p:cxnSp>
          <p:nvCxnSpPr>
            <p:cNvPr id="513" name="Straight Arrow Connector 512">
              <a:extLst>
                <a:ext uri="{FF2B5EF4-FFF2-40B4-BE49-F238E27FC236}">
                  <a16:creationId xmlns:a16="http://schemas.microsoft.com/office/drawing/2014/main" id="{67315A1D-7333-AF40-992D-CD542F832E8F}"/>
                </a:ext>
              </a:extLst>
            </p:cNvPr>
            <p:cNvCxnSpPr>
              <a:cxnSpLocks/>
            </p:cNvCxnSpPr>
            <p:nvPr/>
          </p:nvCxnSpPr>
          <p:spPr>
            <a:xfrm flipV="1">
              <a:off x="7756927" y="5846929"/>
              <a:ext cx="497162" cy="2"/>
            </a:xfrm>
            <a:prstGeom prst="straightConnector1">
              <a:avLst/>
            </a:prstGeom>
            <a:ln w="25400">
              <a:solidFill>
                <a:schemeClr val="tx1"/>
              </a:solidFill>
              <a:prstDash val="sysDot"/>
              <a:headEnd type="none" w="med" len="med"/>
              <a:tailEnd type="stealth"/>
            </a:ln>
          </p:spPr>
          <p:style>
            <a:lnRef idx="1">
              <a:schemeClr val="accent1"/>
            </a:lnRef>
            <a:fillRef idx="0">
              <a:schemeClr val="accent1"/>
            </a:fillRef>
            <a:effectRef idx="0">
              <a:schemeClr val="accent1"/>
            </a:effectRef>
            <a:fontRef idx="minor">
              <a:schemeClr val="tx1"/>
            </a:fontRef>
          </p:style>
        </p:cxnSp>
        <p:sp>
          <p:nvSpPr>
            <p:cNvPr id="527" name="Rectangle 526">
              <a:extLst>
                <a:ext uri="{FF2B5EF4-FFF2-40B4-BE49-F238E27FC236}">
                  <a16:creationId xmlns:a16="http://schemas.microsoft.com/office/drawing/2014/main" id="{9784C941-66A3-5040-BA46-DAC418472FA1}"/>
                </a:ext>
              </a:extLst>
            </p:cNvPr>
            <p:cNvSpPr/>
            <p:nvPr/>
          </p:nvSpPr>
          <p:spPr>
            <a:xfrm>
              <a:off x="7365094" y="4541202"/>
              <a:ext cx="1704313" cy="58413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Instruction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8" b="0" i="1" u="none" strike="noStrike" kern="1200" cap="none" spc="0" normalizeH="0" baseline="0" noProof="0" dirty="0">
                  <a:ln>
                    <a:noFill/>
                  </a:ln>
                  <a:solidFill>
                    <a:srgbClr val="2E5597"/>
                  </a:solidFill>
                  <a:effectLst/>
                  <a:uLnTx/>
                  <a:uFillTx/>
                  <a:latin typeface="Cambria" panose="02040503050406030204" pitchFamily="18" charset="0"/>
                  <a:ea typeface="+mn-ea"/>
                  <a:cs typeface="Arial" panose="020B0604020202020204" pitchFamily="34" charset="0"/>
                </a:rPr>
                <a:t>in memory</a:t>
              </a:r>
            </a:p>
          </p:txBody>
        </p:sp>
        <p:sp>
          <p:nvSpPr>
            <p:cNvPr id="528" name="Oval 527">
              <a:extLst>
                <a:ext uri="{FF2B5EF4-FFF2-40B4-BE49-F238E27FC236}">
                  <a16:creationId xmlns:a16="http://schemas.microsoft.com/office/drawing/2014/main" id="{18A4C544-1AC7-8549-9BF1-30B0708AB663}"/>
                </a:ext>
              </a:extLst>
            </p:cNvPr>
            <p:cNvSpPr>
              <a:spLocks noChangeAspect="1"/>
            </p:cNvSpPr>
            <p:nvPr/>
          </p:nvSpPr>
          <p:spPr>
            <a:xfrm>
              <a:off x="8788782" y="634327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29" name="Oval 528">
              <a:extLst>
                <a:ext uri="{FF2B5EF4-FFF2-40B4-BE49-F238E27FC236}">
                  <a16:creationId xmlns:a16="http://schemas.microsoft.com/office/drawing/2014/main" id="{5EC38BF4-30F8-1543-A138-A684F818BBD9}"/>
                </a:ext>
              </a:extLst>
            </p:cNvPr>
            <p:cNvSpPr>
              <a:spLocks noChangeAspect="1"/>
            </p:cNvSpPr>
            <p:nvPr/>
          </p:nvSpPr>
          <p:spPr>
            <a:xfrm>
              <a:off x="8782340" y="5239787"/>
              <a:ext cx="52832" cy="52832"/>
            </a:xfrm>
            <a:prstGeom prst="ellipse">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graphicFrame>
        <p:nvGraphicFramePr>
          <p:cNvPr id="531" name="Table 530">
            <a:extLst>
              <a:ext uri="{FF2B5EF4-FFF2-40B4-BE49-F238E27FC236}">
                <a16:creationId xmlns:a16="http://schemas.microsoft.com/office/drawing/2014/main" id="{1229032C-D001-F644-92AC-B94E443D54F6}"/>
              </a:ext>
            </a:extLst>
          </p:cNvPr>
          <p:cNvGraphicFramePr>
            <a:graphicFrameLocks noGrp="1"/>
          </p:cNvGraphicFramePr>
          <p:nvPr/>
        </p:nvGraphicFramePr>
        <p:xfrm>
          <a:off x="5122502" y="4224871"/>
          <a:ext cx="1513531" cy="1348330"/>
        </p:xfrm>
        <a:graphic>
          <a:graphicData uri="http://schemas.openxmlformats.org/drawingml/2006/table">
            <a:tbl>
              <a:tblPr firstRow="1" bandRow="1">
                <a:tableStyleId>{2D5ABB26-0587-4C30-8999-92F81FD0307C}</a:tableStyleId>
              </a:tblPr>
              <a:tblGrid>
                <a:gridCol w="1513531">
                  <a:extLst>
                    <a:ext uri="{9D8B030D-6E8A-4147-A177-3AD203B41FA5}">
                      <a16:colId xmlns:a16="http://schemas.microsoft.com/office/drawing/2014/main" val="3411314267"/>
                    </a:ext>
                  </a:extLst>
                </a:gridCol>
              </a:tblGrid>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564133"/>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EF5CC"/>
                    </a:solidFill>
                  </a:tcPr>
                </a:tc>
                <a:extLst>
                  <a:ext uri="{0D108BD9-81ED-4DB2-BD59-A6C34878D82A}">
                    <a16:rowId xmlns:a16="http://schemas.microsoft.com/office/drawing/2014/main" val="2610732602"/>
                  </a:ext>
                </a:extLst>
              </a:tr>
              <a:tr h="269666">
                <a:tc>
                  <a:txBody>
                    <a:bodyPr/>
                    <a:lstStyle/>
                    <a:p>
                      <a:r>
                        <a:rPr lang="en-US" sz="1400" b="1" dirty="0">
                          <a:latin typeface="Courier New" panose="02070309020205020404" pitchFamily="49" charset="0"/>
                          <a:cs typeface="Courier New" panose="02070309020205020404" pitchFamily="49" charset="0"/>
                        </a:rPr>
                        <a:t> ACT/PRE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CCDFFF"/>
                    </a:solidFill>
                  </a:tcPr>
                </a:tc>
                <a:extLst>
                  <a:ext uri="{0D108BD9-81ED-4DB2-BD59-A6C34878D82A}">
                    <a16:rowId xmlns:a16="http://schemas.microsoft.com/office/drawing/2014/main" val="1245392560"/>
                  </a:ext>
                </a:extLst>
              </a:tr>
              <a:tr h="269666">
                <a:tc>
                  <a:txBody>
                    <a:bodyPr/>
                    <a:lstStyle/>
                    <a:p>
                      <a:r>
                        <a:rPr lang="en-US" sz="1400" b="1" dirty="0">
                          <a:latin typeface="Courier New" panose="02070309020205020404" pitchFamily="49" charset="0"/>
                          <a:cs typeface="Courier New" panose="02070309020205020404" pitchFamily="49" charset="0"/>
                        </a:rPr>
                        <a:t> ACT/PRE/PRE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A8D4AA"/>
                    </a:solidFill>
                  </a:tcPr>
                </a:tc>
                <a:extLst>
                  <a:ext uri="{0D108BD9-81ED-4DB2-BD59-A6C34878D82A}">
                    <a16:rowId xmlns:a16="http://schemas.microsoft.com/office/drawing/2014/main" val="2074523024"/>
                  </a:ext>
                </a:extLst>
              </a:tr>
              <a:tr h="269666">
                <a:tc>
                  <a:txBody>
                    <a:bodyPr/>
                    <a:lstStyle/>
                    <a:p>
                      <a:r>
                        <a:rPr lang="en-US" sz="1400" b="1" dirty="0">
                          <a:latin typeface="Courier New" panose="02070309020205020404" pitchFamily="49" charset="0"/>
                          <a:cs typeface="Courier New" panose="02070309020205020404" pitchFamily="49" charset="0"/>
                        </a:rPr>
                        <a:t> done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5727766"/>
                  </a:ext>
                </a:extLst>
              </a:tr>
            </a:tbl>
          </a:graphicData>
        </a:graphic>
      </p:graphicFrame>
      <p:cxnSp>
        <p:nvCxnSpPr>
          <p:cNvPr id="533" name="Straight Connector 532">
            <a:extLst>
              <a:ext uri="{FF2B5EF4-FFF2-40B4-BE49-F238E27FC236}">
                <a16:creationId xmlns:a16="http://schemas.microsoft.com/office/drawing/2014/main" id="{9F194B97-A4A4-1F4A-A3A1-1A1C65904476}"/>
              </a:ext>
            </a:extLst>
          </p:cNvPr>
          <p:cNvCxnSpPr/>
          <p:nvPr/>
        </p:nvCxnSpPr>
        <p:spPr>
          <a:xfrm>
            <a:off x="169542" y="3653098"/>
            <a:ext cx="8884429"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5" name="Group 534">
            <a:extLst>
              <a:ext uri="{FF2B5EF4-FFF2-40B4-BE49-F238E27FC236}">
                <a16:creationId xmlns:a16="http://schemas.microsoft.com/office/drawing/2014/main" id="{96685389-20B3-8146-B6CF-E569C240BE1C}"/>
              </a:ext>
            </a:extLst>
          </p:cNvPr>
          <p:cNvGrpSpPr/>
          <p:nvPr/>
        </p:nvGrpSpPr>
        <p:grpSpPr>
          <a:xfrm>
            <a:off x="2347191" y="987408"/>
            <a:ext cx="1931355" cy="2049796"/>
            <a:chOff x="2307434" y="1557252"/>
            <a:chExt cx="1931355" cy="2049796"/>
          </a:xfrm>
        </p:grpSpPr>
        <p:grpSp>
          <p:nvGrpSpPr>
            <p:cNvPr id="416" name="Group 415">
              <a:extLst>
                <a:ext uri="{FF2B5EF4-FFF2-40B4-BE49-F238E27FC236}">
                  <a16:creationId xmlns:a16="http://schemas.microsoft.com/office/drawing/2014/main" id="{D06BFF73-B8EA-3D47-ADEB-7CFAD8555C79}"/>
                </a:ext>
              </a:extLst>
            </p:cNvPr>
            <p:cNvGrpSpPr/>
            <p:nvPr/>
          </p:nvGrpSpPr>
          <p:grpSpPr>
            <a:xfrm>
              <a:off x="2660496" y="1557252"/>
              <a:ext cx="1578293" cy="2049796"/>
              <a:chOff x="2755612" y="1974313"/>
              <a:chExt cx="1578293" cy="2049796"/>
            </a:xfrm>
          </p:grpSpPr>
          <p:grpSp>
            <p:nvGrpSpPr>
              <p:cNvPr id="414" name="Group 413">
                <a:extLst>
                  <a:ext uri="{FF2B5EF4-FFF2-40B4-BE49-F238E27FC236}">
                    <a16:creationId xmlns:a16="http://schemas.microsoft.com/office/drawing/2014/main" id="{8D26F9AA-55CA-5743-8D81-55784DD770A5}"/>
                  </a:ext>
                </a:extLst>
              </p:cNvPr>
              <p:cNvGrpSpPr/>
              <p:nvPr/>
            </p:nvGrpSpPr>
            <p:grpSpPr>
              <a:xfrm>
                <a:off x="2755612" y="2475443"/>
                <a:ext cx="1578293" cy="1548666"/>
                <a:chOff x="3211452" y="2874384"/>
                <a:chExt cx="1578293" cy="1548666"/>
              </a:xfrm>
            </p:grpSpPr>
            <p:sp>
              <p:nvSpPr>
                <p:cNvPr id="379" name="Rounded Rectangle 378">
                  <a:extLst>
                    <a:ext uri="{FF2B5EF4-FFF2-40B4-BE49-F238E27FC236}">
                      <a16:creationId xmlns:a16="http://schemas.microsoft.com/office/drawing/2014/main" id="{2E7BFECB-70FA-7F47-80F2-805C0314D392}"/>
                    </a:ext>
                  </a:extLst>
                </p:cNvPr>
                <p:cNvSpPr/>
                <p:nvPr/>
              </p:nvSpPr>
              <p:spPr>
                <a:xfrm>
                  <a:off x="3211452" y="2874384"/>
                  <a:ext cx="1466613" cy="1204068"/>
                </a:xfrm>
                <a:prstGeom prst="roundRect">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16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408" name="Group 407">
                  <a:extLst>
                    <a:ext uri="{FF2B5EF4-FFF2-40B4-BE49-F238E27FC236}">
                      <a16:creationId xmlns:a16="http://schemas.microsoft.com/office/drawing/2014/main" id="{A14FF517-2E12-FC47-882D-2E8C59A93BBB}"/>
                    </a:ext>
                  </a:extLst>
                </p:cNvPr>
                <p:cNvGrpSpPr/>
                <p:nvPr/>
              </p:nvGrpSpPr>
              <p:grpSpPr>
                <a:xfrm>
                  <a:off x="3412005" y="3198852"/>
                  <a:ext cx="1161942" cy="528322"/>
                  <a:chOff x="3412005" y="3198852"/>
                  <a:chExt cx="1161942" cy="528322"/>
                </a:xfrm>
              </p:grpSpPr>
              <p:grpSp>
                <p:nvGrpSpPr>
                  <p:cNvPr id="381" name="Group 380">
                    <a:extLst>
                      <a:ext uri="{FF2B5EF4-FFF2-40B4-BE49-F238E27FC236}">
                        <a16:creationId xmlns:a16="http://schemas.microsoft.com/office/drawing/2014/main" id="{2E0EFF5E-6202-DA47-8AD7-65046C1735C1}"/>
                      </a:ext>
                    </a:extLst>
                  </p:cNvPr>
                  <p:cNvGrpSpPr/>
                  <p:nvPr/>
                </p:nvGrpSpPr>
                <p:grpSpPr>
                  <a:xfrm>
                    <a:off x="3412005" y="3198852"/>
                    <a:ext cx="1128558" cy="528322"/>
                    <a:chOff x="1332999" y="4174190"/>
                    <a:chExt cx="1175252" cy="550180"/>
                  </a:xfrm>
                </p:grpSpPr>
                <p:grpSp>
                  <p:nvGrpSpPr>
                    <p:cNvPr id="383" name="Group 382">
                      <a:extLst>
                        <a:ext uri="{FF2B5EF4-FFF2-40B4-BE49-F238E27FC236}">
                          <a16:creationId xmlns:a16="http://schemas.microsoft.com/office/drawing/2014/main" id="{90112E02-8E4D-764B-81E5-B5AE43416020}"/>
                        </a:ext>
                      </a:extLst>
                    </p:cNvPr>
                    <p:cNvGrpSpPr/>
                    <p:nvPr/>
                  </p:nvGrpSpPr>
                  <p:grpSpPr>
                    <a:xfrm>
                      <a:off x="2147787" y="4431167"/>
                      <a:ext cx="360464" cy="69048"/>
                      <a:chOff x="4793112" y="4167661"/>
                      <a:chExt cx="360464" cy="69048"/>
                    </a:xfrm>
                  </p:grpSpPr>
                  <p:cxnSp>
                    <p:nvCxnSpPr>
                      <p:cNvPr id="394" name="Straight Connector 393">
                        <a:extLst>
                          <a:ext uri="{FF2B5EF4-FFF2-40B4-BE49-F238E27FC236}">
                            <a16:creationId xmlns:a16="http://schemas.microsoft.com/office/drawing/2014/main" id="{0F5DE70C-DCDB-9047-8B2D-0972443A5BD8}"/>
                          </a:ext>
                        </a:extLst>
                      </p:cNvPr>
                      <p:cNvCxnSpPr/>
                      <p:nvPr/>
                    </p:nvCxnSpPr>
                    <p:spPr>
                      <a:xfrm flipH="1">
                        <a:off x="4793112" y="4202185"/>
                        <a:ext cx="345242" cy="0"/>
                      </a:xfrm>
                      <a:prstGeom prst="line">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Flowchart: Connector 11">
                        <a:extLst>
                          <a:ext uri="{FF2B5EF4-FFF2-40B4-BE49-F238E27FC236}">
                            <a16:creationId xmlns:a16="http://schemas.microsoft.com/office/drawing/2014/main" id="{2632382D-A056-FD43-AD2C-A7F8EA1831BF}"/>
                          </a:ext>
                        </a:extLst>
                      </p:cNvPr>
                      <p:cNvSpPr/>
                      <p:nvPr/>
                    </p:nvSpPr>
                    <p:spPr>
                      <a:xfrm>
                        <a:off x="5084528" y="4167661"/>
                        <a:ext cx="69048"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4" name="Group 383">
                      <a:extLst>
                        <a:ext uri="{FF2B5EF4-FFF2-40B4-BE49-F238E27FC236}">
                          <a16:creationId xmlns:a16="http://schemas.microsoft.com/office/drawing/2014/main" id="{DC6B394D-4AC6-4D4B-9472-BE87C07F22F8}"/>
                        </a:ext>
                      </a:extLst>
                    </p:cNvPr>
                    <p:cNvGrpSpPr/>
                    <p:nvPr/>
                  </p:nvGrpSpPr>
                  <p:grpSpPr>
                    <a:xfrm>
                      <a:off x="1333740" y="4250347"/>
                      <a:ext cx="414294" cy="69048"/>
                      <a:chOff x="3838217" y="3992220"/>
                      <a:chExt cx="414294" cy="69048"/>
                    </a:xfrm>
                  </p:grpSpPr>
                  <p:cxnSp>
                    <p:nvCxnSpPr>
                      <p:cNvPr id="392" name="Straight Connector 391">
                        <a:extLst>
                          <a:ext uri="{FF2B5EF4-FFF2-40B4-BE49-F238E27FC236}">
                            <a16:creationId xmlns:a16="http://schemas.microsoft.com/office/drawing/2014/main" id="{7430DEA5-979B-1E4D-8B44-1B147801909E}"/>
                          </a:ext>
                        </a:extLst>
                      </p:cNvPr>
                      <p:cNvCxnSpPr/>
                      <p:nvPr/>
                    </p:nvCxnSpPr>
                    <p:spPr>
                      <a:xfrm flipH="1">
                        <a:off x="3907266" y="4026731"/>
                        <a:ext cx="345245" cy="0"/>
                      </a:xfrm>
                      <a:prstGeom prst="line">
                        <a:avLst/>
                      </a:prstGeom>
                      <a:solidFill>
                        <a:schemeClr val="tx1"/>
                      </a:solidFill>
                      <a:ln w="12700" cap="flat" cmpd="sng" algn="ctr">
                        <a:solidFill>
                          <a:schemeClr val="tx1"/>
                        </a:solidFill>
                        <a:prstDash val="solid"/>
                      </a:ln>
                      <a:effectLst/>
                    </p:spPr>
                  </p:cxnSp>
                  <p:sp>
                    <p:nvSpPr>
                      <p:cNvPr id="393" name="Flowchart: Connector 8">
                        <a:extLst>
                          <a:ext uri="{FF2B5EF4-FFF2-40B4-BE49-F238E27FC236}">
                            <a16:creationId xmlns:a16="http://schemas.microsoft.com/office/drawing/2014/main" id="{E95AB8CB-F0A3-7D42-88D4-8FD7C5BFF50F}"/>
                          </a:ext>
                        </a:extLst>
                      </p:cNvPr>
                      <p:cNvSpPr/>
                      <p:nvPr/>
                    </p:nvSpPr>
                    <p:spPr>
                      <a:xfrm>
                        <a:off x="3838217" y="3992220"/>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5" name="Group 384">
                      <a:extLst>
                        <a:ext uri="{FF2B5EF4-FFF2-40B4-BE49-F238E27FC236}">
                          <a16:creationId xmlns:a16="http://schemas.microsoft.com/office/drawing/2014/main" id="{1C6DFE12-5613-F64E-9744-3B5530C3E624}"/>
                        </a:ext>
                      </a:extLst>
                    </p:cNvPr>
                    <p:cNvGrpSpPr/>
                    <p:nvPr/>
                  </p:nvGrpSpPr>
                  <p:grpSpPr>
                    <a:xfrm>
                      <a:off x="1341169" y="4431167"/>
                      <a:ext cx="406864" cy="69048"/>
                      <a:chOff x="3845646" y="4269682"/>
                      <a:chExt cx="406864" cy="69048"/>
                    </a:xfrm>
                  </p:grpSpPr>
                  <p:cxnSp>
                    <p:nvCxnSpPr>
                      <p:cNvPr id="390" name="Straight Connector 389">
                        <a:extLst>
                          <a:ext uri="{FF2B5EF4-FFF2-40B4-BE49-F238E27FC236}">
                            <a16:creationId xmlns:a16="http://schemas.microsoft.com/office/drawing/2014/main" id="{5923A7B9-B94E-A848-A136-F6DE99FC773A}"/>
                          </a:ext>
                        </a:extLst>
                      </p:cNvPr>
                      <p:cNvCxnSpPr/>
                      <p:nvPr/>
                    </p:nvCxnSpPr>
                    <p:spPr>
                      <a:xfrm flipH="1">
                        <a:off x="3907266" y="4304207"/>
                        <a:ext cx="345244" cy="0"/>
                      </a:xfrm>
                      <a:prstGeom prst="line">
                        <a:avLst/>
                      </a:prstGeom>
                      <a:solidFill>
                        <a:schemeClr val="tx1"/>
                      </a:solidFill>
                      <a:ln w="12700" cap="flat" cmpd="sng" algn="ctr">
                        <a:solidFill>
                          <a:schemeClr val="tx1"/>
                        </a:solidFill>
                        <a:prstDash val="solid"/>
                      </a:ln>
                      <a:effectLst/>
                    </p:spPr>
                  </p:cxnSp>
                  <p:sp>
                    <p:nvSpPr>
                      <p:cNvPr id="391" name="Flowchart: Connector 9">
                        <a:extLst>
                          <a:ext uri="{FF2B5EF4-FFF2-40B4-BE49-F238E27FC236}">
                            <a16:creationId xmlns:a16="http://schemas.microsoft.com/office/drawing/2014/main" id="{4B77B613-2F03-6E4A-AD34-B8504D238286}"/>
                          </a:ext>
                        </a:extLst>
                      </p:cNvPr>
                      <p:cNvSpPr/>
                      <p:nvPr/>
                    </p:nvSpPr>
                    <p:spPr>
                      <a:xfrm>
                        <a:off x="3845646" y="4269682"/>
                        <a:ext cx="69049"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86" name="Group 385">
                      <a:extLst>
                        <a:ext uri="{FF2B5EF4-FFF2-40B4-BE49-F238E27FC236}">
                          <a16:creationId xmlns:a16="http://schemas.microsoft.com/office/drawing/2014/main" id="{C0A2E64F-6546-F042-811A-622AC14A99B1}"/>
                        </a:ext>
                      </a:extLst>
                    </p:cNvPr>
                    <p:cNvGrpSpPr/>
                    <p:nvPr/>
                  </p:nvGrpSpPr>
                  <p:grpSpPr>
                    <a:xfrm>
                      <a:off x="1332999" y="4593843"/>
                      <a:ext cx="390964" cy="69048"/>
                      <a:chOff x="3845645" y="4571954"/>
                      <a:chExt cx="390964" cy="69048"/>
                    </a:xfrm>
                  </p:grpSpPr>
                  <p:sp>
                    <p:nvSpPr>
                      <p:cNvPr id="388" name="Flowchart: Connector 9">
                        <a:extLst>
                          <a:ext uri="{FF2B5EF4-FFF2-40B4-BE49-F238E27FC236}">
                            <a16:creationId xmlns:a16="http://schemas.microsoft.com/office/drawing/2014/main" id="{CFB88838-9CFC-BE4E-998E-9F66DC098730}"/>
                          </a:ext>
                        </a:extLst>
                      </p:cNvPr>
                      <p:cNvSpPr/>
                      <p:nvPr/>
                    </p:nvSpPr>
                    <p:spPr>
                      <a:xfrm>
                        <a:off x="3845645" y="4571954"/>
                        <a:ext cx="69047" cy="69048"/>
                      </a:xfrm>
                      <a:prstGeom prst="flowChartConnector">
                        <a:avLst/>
                      </a:prstGeom>
                      <a:solidFill>
                        <a:schemeClr val="tx1"/>
                      </a:solidFill>
                      <a:ln w="12700" cap="flat" cmpd="sng" algn="ctr">
                        <a:solidFill>
                          <a:schemeClr val="tx1"/>
                        </a:solidFill>
                        <a:prstDash val="solid"/>
                      </a:ln>
                      <a:effectLst/>
                    </p:spPr>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GB" sz="3467" b="0" i="0" u="none" strike="noStrike" kern="0" cap="none" spc="0" normalizeH="0" baseline="0" noProof="0">
                          <a:ln>
                            <a:noFill/>
                          </a:ln>
                          <a:solidFill>
                            <a:prstClr val="white"/>
                          </a:solidFill>
                          <a:effectLst/>
                          <a:uLnTx/>
                          <a:uFillTx/>
                          <a:latin typeface="Cambria" panose="02040503050406030204" pitchFamily="18" charset="0"/>
                          <a:ea typeface="+mn-ea"/>
                          <a:cs typeface="+mn-cs"/>
                        </a:endParaRPr>
                      </a:p>
                    </p:txBody>
                  </p:sp>
                  <p:cxnSp>
                    <p:nvCxnSpPr>
                      <p:cNvPr id="389" name="Straight Connector 388">
                        <a:extLst>
                          <a:ext uri="{FF2B5EF4-FFF2-40B4-BE49-F238E27FC236}">
                            <a16:creationId xmlns:a16="http://schemas.microsoft.com/office/drawing/2014/main" id="{38D784D0-9C48-EA4C-9B1D-0EDF227F3BAE}"/>
                          </a:ext>
                        </a:extLst>
                      </p:cNvPr>
                      <p:cNvCxnSpPr/>
                      <p:nvPr/>
                    </p:nvCxnSpPr>
                    <p:spPr>
                      <a:xfrm flipH="1">
                        <a:off x="3891367" y="4615548"/>
                        <a:ext cx="345242" cy="0"/>
                      </a:xfrm>
                      <a:prstGeom prst="line">
                        <a:avLst/>
                      </a:prstGeom>
                      <a:solidFill>
                        <a:schemeClr val="tx1"/>
                      </a:solidFill>
                      <a:ln w="12700" cap="flat" cmpd="sng" algn="ctr">
                        <a:solidFill>
                          <a:schemeClr val="tx1"/>
                        </a:solidFill>
                        <a:prstDash val="solid"/>
                      </a:ln>
                      <a:effectLst/>
                    </p:spPr>
                  </p:cxnSp>
                </p:grpSp>
                <p:sp>
                  <p:nvSpPr>
                    <p:cNvPr id="387" name="Oval 386">
                      <a:extLst>
                        <a:ext uri="{FF2B5EF4-FFF2-40B4-BE49-F238E27FC236}">
                          <a16:creationId xmlns:a16="http://schemas.microsoft.com/office/drawing/2014/main" id="{B9309423-001F-EC4B-A985-B4DEBFFAD982}"/>
                        </a:ext>
                      </a:extLst>
                    </p:cNvPr>
                    <p:cNvSpPr>
                      <a:spLocks noChangeAspect="1"/>
                    </p:cNvSpPr>
                    <p:nvPr/>
                  </p:nvSpPr>
                  <p:spPr>
                    <a:xfrm>
                      <a:off x="1650303" y="4174190"/>
                      <a:ext cx="550179" cy="550180"/>
                    </a:xfrm>
                    <a:prstGeom prst="ellipse">
                      <a:avLst/>
                    </a:prstGeom>
                    <a:solidFill>
                      <a:srgbClr val="D3DBD5"/>
                    </a:solidFill>
                    <a:ln w="127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761043" rtl="0" eaLnBrk="1" fontAlgn="auto" latinLnBrk="0" hangingPunct="1">
                        <a:lnSpc>
                          <a:spcPct val="100000"/>
                        </a:lnSpc>
                        <a:spcBef>
                          <a:spcPts val="0"/>
                        </a:spcBef>
                        <a:spcAft>
                          <a:spcPts val="0"/>
                        </a:spcAft>
                        <a:buClrTx/>
                        <a:buSzTx/>
                        <a:buFontTx/>
                        <a:buNone/>
                        <a:tabLst/>
                        <a:defRPr/>
                      </a:pPr>
                      <a:endParaRPr kumimoji="0" lang="en-US" sz="2022"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sp>
                <p:nvSpPr>
                  <p:cNvPr id="382" name="TextBox 381">
                    <a:extLst>
                      <a:ext uri="{FF2B5EF4-FFF2-40B4-BE49-F238E27FC236}">
                        <a16:creationId xmlns:a16="http://schemas.microsoft.com/office/drawing/2014/main" id="{0169CB78-9A64-3943-AAF8-0F621B786CF9}"/>
                      </a:ext>
                    </a:extLst>
                  </p:cNvPr>
                  <p:cNvSpPr txBox="1"/>
                  <p:nvPr/>
                </p:nvSpPr>
                <p:spPr>
                  <a:xfrm>
                    <a:off x="3694179" y="3310909"/>
                    <a:ext cx="879768" cy="3294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41"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a:t>
                    </a:r>
                  </a:p>
                </p:txBody>
              </p:sp>
            </p:grpSp>
            <p:sp>
              <p:nvSpPr>
                <p:cNvPr id="396" name="Rectangle 395">
                  <a:extLst>
                    <a:ext uri="{FF2B5EF4-FFF2-40B4-BE49-F238E27FC236}">
                      <a16:creationId xmlns:a16="http://schemas.microsoft.com/office/drawing/2014/main" id="{253C3A41-5E8D-9945-B93A-5F07E7684541}"/>
                    </a:ext>
                  </a:extLst>
                </p:cNvPr>
                <p:cNvSpPr/>
                <p:nvPr/>
              </p:nvSpPr>
              <p:spPr>
                <a:xfrm>
                  <a:off x="3226497" y="4084496"/>
                  <a:ext cx="15632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MAJ/NOT logic</a:t>
                  </a:r>
                </a:p>
              </p:txBody>
            </p:sp>
          </p:grpSp>
          <p:sp>
            <p:nvSpPr>
              <p:cNvPr id="415" name="Rectangle 414">
                <a:extLst>
                  <a:ext uri="{FF2B5EF4-FFF2-40B4-BE49-F238E27FC236}">
                    <a16:creationId xmlns:a16="http://schemas.microsoft.com/office/drawing/2014/main" id="{D2DF1CC8-CF8C-4941-8135-FD7570C97FD7}"/>
                  </a:ext>
                </a:extLst>
              </p:cNvPr>
              <p:cNvSpPr/>
              <p:nvPr/>
            </p:nvSpPr>
            <p:spPr>
              <a:xfrm>
                <a:off x="2785694" y="1974313"/>
                <a:ext cx="1443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Step 1: Generate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MAJ logic</a:t>
                </a:r>
              </a:p>
            </p:txBody>
          </p:sp>
        </p:grpSp>
        <p:sp>
          <p:nvSpPr>
            <p:cNvPr id="534" name="Right Arrow 533">
              <a:extLst>
                <a:ext uri="{FF2B5EF4-FFF2-40B4-BE49-F238E27FC236}">
                  <a16:creationId xmlns:a16="http://schemas.microsoft.com/office/drawing/2014/main" id="{444D3331-2F50-DA42-AB1E-B39351D5CBEF}"/>
                </a:ext>
              </a:extLst>
            </p:cNvPr>
            <p:cNvSpPr/>
            <p:nvPr/>
          </p:nvSpPr>
          <p:spPr>
            <a:xfrm>
              <a:off x="2307434" y="2619261"/>
              <a:ext cx="280794" cy="258213"/>
            </a:xfrm>
            <a:prstGeom prst="rightArrow">
              <a:avLst/>
            </a:prstGeom>
            <a:ln w="12700">
              <a:prstDash val="solid"/>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EF9D8263-4725-9041-8503-14C3B104646A}"/>
                  </a:ext>
                </a:extLst>
              </p:cNvPr>
              <p:cNvSpPr/>
              <p:nvPr/>
            </p:nvSpPr>
            <p:spPr>
              <a:xfrm>
                <a:off x="4588331" y="3086123"/>
                <a:ext cx="155968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sysClr val="windowText" lastClr="000000"/>
                        </a:solidFill>
                        <a:effectLst/>
                        <a:uLnTx/>
                        <a:uFillTx/>
                        <a:latin typeface="Cambria Math" panose="02040503050406030204" pitchFamily="18" charset="0"/>
                        <a:ea typeface="Cambria Math" panose="02040503050406030204" pitchFamily="18" charset="0"/>
                        <a:cs typeface="+mn-cs"/>
                      </a:rPr>
                      <m:t>𝜇</m:t>
                    </m:r>
                  </m:oMath>
                </a14:m>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Program</a:t>
                </a:r>
              </a:p>
            </p:txBody>
          </p:sp>
        </mc:Choice>
        <mc:Fallback xmlns="">
          <p:sp>
            <p:nvSpPr>
              <p:cNvPr id="156" name="Rectangle 155">
                <a:extLst>
                  <a:ext uri="{FF2B5EF4-FFF2-40B4-BE49-F238E27FC236}">
                    <a16:creationId xmlns:a16="http://schemas.microsoft.com/office/drawing/2014/main" id="{EF9D8263-4725-9041-8503-14C3B104646A}"/>
                  </a:ext>
                </a:extLst>
              </p:cNvPr>
              <p:cNvSpPr>
                <a:spLocks noRot="1" noChangeAspect="1" noMove="1" noResize="1" noEditPoints="1" noAdjustHandles="1" noChangeArrowheads="1" noChangeShapeType="1" noTextEdit="1"/>
              </p:cNvSpPr>
              <p:nvPr/>
            </p:nvSpPr>
            <p:spPr>
              <a:xfrm>
                <a:off x="4588331" y="3086123"/>
                <a:ext cx="1559686" cy="338554"/>
              </a:xfrm>
              <a:prstGeom prst="rect">
                <a:avLst/>
              </a:prstGeom>
              <a:blipFill>
                <a:blip r:embed="rId7"/>
                <a:stretch>
                  <a:fillRect t="-3571" b="-21429"/>
                </a:stretch>
              </a:blipFill>
            </p:spPr>
            <p:txBody>
              <a:bodyPr/>
              <a:lstStyle/>
              <a:p>
                <a:r>
                  <a:rPr lang="en-US">
                    <a:noFill/>
                  </a:rPr>
                  <a:t> </a:t>
                </a:r>
              </a:p>
            </p:txBody>
          </p:sp>
        </mc:Fallback>
      </mc:AlternateContent>
      <p:sp>
        <p:nvSpPr>
          <p:cNvPr id="157" name="Slide Number Placeholder 2">
            <a:extLst>
              <a:ext uri="{FF2B5EF4-FFF2-40B4-BE49-F238E27FC236}">
                <a16:creationId xmlns:a16="http://schemas.microsoft.com/office/drawing/2014/main" id="{371B3553-6A20-9B48-BF01-BB604EC378BE}"/>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065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sz="4400" dirty="0"/>
              <a:t>Key Results</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5991" y="911224"/>
            <a:ext cx="8987622" cy="5867329"/>
          </a:xfrm>
        </p:spPr>
        <p:txBody>
          <a:bodyPr/>
          <a:lstStyle/>
          <a:p>
            <a:pPr marL="0" indent="0">
              <a:buNone/>
            </a:pPr>
            <a:r>
              <a:rPr lang="en-US" sz="3200" dirty="0"/>
              <a:t>Evaluated on:</a:t>
            </a:r>
            <a:endParaRPr lang="en-US" sz="800" dirty="0"/>
          </a:p>
          <a:p>
            <a:pPr lvl="1"/>
            <a:r>
              <a:rPr lang="en-US" dirty="0">
                <a:solidFill>
                  <a:schemeClr val="accent1">
                    <a:lumMod val="75000"/>
                  </a:schemeClr>
                </a:solidFill>
              </a:rPr>
              <a:t>16 complex in-DRAM operations</a:t>
            </a:r>
          </a:p>
          <a:p>
            <a:pPr lvl="1"/>
            <a:r>
              <a:rPr lang="en-US" dirty="0">
                <a:solidFill>
                  <a:schemeClr val="accent1">
                    <a:lumMod val="75000"/>
                  </a:schemeClr>
                </a:solidFill>
              </a:rPr>
              <a:t>7 commonly-used real-world applications</a:t>
            </a:r>
          </a:p>
          <a:p>
            <a:pPr lvl="1"/>
            <a:endParaRPr lang="en-US" sz="1000" dirty="0">
              <a:solidFill>
                <a:schemeClr val="accent1">
                  <a:lumMod val="75000"/>
                </a:schemeClr>
              </a:solidFill>
            </a:endParaRPr>
          </a:p>
          <a:p>
            <a:pPr marL="0" indent="0">
              <a:buNone/>
            </a:pPr>
            <a:r>
              <a:rPr lang="en-US" b="1" dirty="0"/>
              <a:t>SIMDRAM provides:</a:t>
            </a:r>
          </a:p>
          <a:p>
            <a:pPr marL="0" indent="0">
              <a:buNone/>
            </a:pPr>
            <a:endParaRPr lang="en-US" sz="800" b="1" dirty="0"/>
          </a:p>
          <a:p>
            <a:r>
              <a:rPr lang="en-US" b="1" dirty="0">
                <a:solidFill>
                  <a:schemeClr val="accent6">
                    <a:lumMod val="75000"/>
                  </a:schemeClr>
                </a:solidFill>
              </a:rPr>
              <a:t>88×</a:t>
            </a:r>
            <a:r>
              <a:rPr lang="en-US" dirty="0">
                <a:solidFill>
                  <a:schemeClr val="accent6">
                    <a:lumMod val="75000"/>
                  </a:schemeClr>
                </a:solidFill>
              </a:rPr>
              <a:t> </a:t>
            </a:r>
            <a:r>
              <a:rPr lang="en-US" dirty="0"/>
              <a:t>and </a:t>
            </a:r>
            <a:r>
              <a:rPr lang="en-US" b="1" dirty="0">
                <a:solidFill>
                  <a:schemeClr val="accent6">
                    <a:lumMod val="75000"/>
                  </a:schemeClr>
                </a:solidFill>
              </a:rPr>
              <a:t>5.8×</a:t>
            </a:r>
            <a:r>
              <a:rPr lang="en-US" dirty="0"/>
              <a:t> the </a:t>
            </a:r>
            <a:r>
              <a:rPr lang="en-US" b="1" dirty="0">
                <a:solidFill>
                  <a:schemeClr val="accent1">
                    <a:lumMod val="75000"/>
                  </a:schemeClr>
                </a:solidFill>
              </a:rPr>
              <a:t>throughput</a:t>
            </a:r>
            <a:r>
              <a:rPr lang="en-US" dirty="0"/>
              <a:t> of a </a:t>
            </a:r>
            <a:r>
              <a:rPr lang="en-US" b="1" dirty="0">
                <a:solidFill>
                  <a:srgbClr val="C00000"/>
                </a:solidFill>
              </a:rPr>
              <a:t>CPU</a:t>
            </a:r>
            <a:r>
              <a:rPr lang="en-US" dirty="0"/>
              <a:t> and a</a:t>
            </a:r>
            <a:r>
              <a:rPr lang="en-US" b="1" dirty="0">
                <a:solidFill>
                  <a:srgbClr val="C00000"/>
                </a:solidFill>
              </a:rPr>
              <a:t> high-end GPU</a:t>
            </a:r>
            <a:r>
              <a:rPr lang="en-US" dirty="0"/>
              <a:t>, respectively, over </a:t>
            </a:r>
            <a:r>
              <a:rPr lang="en-US" b="1" dirty="0"/>
              <a:t>16 operations</a:t>
            </a:r>
          </a:p>
          <a:p>
            <a:endParaRPr lang="en-US" sz="800" b="1" dirty="0"/>
          </a:p>
          <a:p>
            <a:r>
              <a:rPr lang="en-US" b="1" dirty="0">
                <a:solidFill>
                  <a:schemeClr val="accent6">
                    <a:lumMod val="75000"/>
                  </a:schemeClr>
                </a:solidFill>
              </a:rPr>
              <a:t>257×</a:t>
            </a:r>
            <a:r>
              <a:rPr lang="en-US" dirty="0">
                <a:solidFill>
                  <a:schemeClr val="accent6">
                    <a:lumMod val="75000"/>
                  </a:schemeClr>
                </a:solidFill>
              </a:rPr>
              <a:t> </a:t>
            </a:r>
            <a:r>
              <a:rPr lang="en-US" dirty="0"/>
              <a:t>and </a:t>
            </a:r>
            <a:r>
              <a:rPr lang="en-US" b="1" dirty="0">
                <a:solidFill>
                  <a:schemeClr val="accent6">
                    <a:lumMod val="75000"/>
                  </a:schemeClr>
                </a:solidFill>
              </a:rPr>
              <a:t>31× </a:t>
            </a:r>
            <a:r>
              <a:rPr lang="en-US" dirty="0"/>
              <a:t>the </a:t>
            </a:r>
            <a:r>
              <a:rPr lang="en-US" b="1" dirty="0">
                <a:solidFill>
                  <a:schemeClr val="accent1">
                    <a:lumMod val="75000"/>
                  </a:schemeClr>
                </a:solidFill>
              </a:rPr>
              <a:t>energy efficiency</a:t>
            </a:r>
            <a:r>
              <a:rPr lang="en-US" dirty="0">
                <a:solidFill>
                  <a:schemeClr val="accent1">
                    <a:lumMod val="75000"/>
                  </a:schemeClr>
                </a:solidFill>
              </a:rPr>
              <a:t> </a:t>
            </a:r>
            <a:r>
              <a:rPr lang="en-US" dirty="0"/>
              <a:t>of a </a:t>
            </a:r>
            <a:r>
              <a:rPr lang="en-US" b="1" dirty="0">
                <a:solidFill>
                  <a:srgbClr val="C00000"/>
                </a:solidFill>
              </a:rPr>
              <a:t>CPU</a:t>
            </a:r>
            <a:r>
              <a:rPr lang="en-US" dirty="0"/>
              <a:t> and a </a:t>
            </a:r>
            <a:r>
              <a:rPr lang="en-US" b="1" dirty="0">
                <a:solidFill>
                  <a:srgbClr val="C00000"/>
                </a:solidFill>
              </a:rPr>
              <a:t>high-end GPU</a:t>
            </a:r>
            <a:r>
              <a:rPr lang="en-US" dirty="0"/>
              <a:t>, respectively, over</a:t>
            </a:r>
            <a:r>
              <a:rPr lang="en-US" b="1" dirty="0"/>
              <a:t> 16 operations</a:t>
            </a:r>
          </a:p>
          <a:p>
            <a:endParaRPr lang="en-US" sz="800" b="1" dirty="0"/>
          </a:p>
          <a:p>
            <a:r>
              <a:rPr lang="en-US" b="1" dirty="0">
                <a:solidFill>
                  <a:schemeClr val="accent6">
                    <a:lumMod val="75000"/>
                  </a:schemeClr>
                </a:solidFill>
              </a:rPr>
              <a:t>21× </a:t>
            </a:r>
            <a:r>
              <a:rPr lang="en-US" dirty="0"/>
              <a:t>and </a:t>
            </a:r>
            <a:r>
              <a:rPr lang="en-US" b="1" dirty="0">
                <a:solidFill>
                  <a:schemeClr val="accent6">
                    <a:lumMod val="75000"/>
                  </a:schemeClr>
                </a:solidFill>
              </a:rPr>
              <a:t>2.1×</a:t>
            </a:r>
            <a:r>
              <a:rPr lang="en-US" dirty="0"/>
              <a:t> the </a:t>
            </a:r>
            <a:r>
              <a:rPr lang="en-US" b="1" dirty="0">
                <a:solidFill>
                  <a:schemeClr val="accent1">
                    <a:lumMod val="75000"/>
                  </a:schemeClr>
                </a:solidFill>
              </a:rPr>
              <a:t>performance</a:t>
            </a:r>
            <a:r>
              <a:rPr lang="en-US" dirty="0"/>
              <a:t> of a </a:t>
            </a:r>
            <a:r>
              <a:rPr lang="en-US" b="1" dirty="0">
                <a:solidFill>
                  <a:srgbClr val="C00000"/>
                </a:solidFill>
              </a:rPr>
              <a:t>CPU</a:t>
            </a:r>
            <a:r>
              <a:rPr lang="en-US" dirty="0"/>
              <a:t> an a </a:t>
            </a:r>
            <a:r>
              <a:rPr lang="en-US" b="1" dirty="0">
                <a:solidFill>
                  <a:srgbClr val="C00000"/>
                </a:solidFill>
              </a:rPr>
              <a:t>high-end GPU</a:t>
            </a:r>
            <a:r>
              <a:rPr lang="en-US" dirty="0"/>
              <a:t>, over </a:t>
            </a:r>
            <a:r>
              <a:rPr lang="en-US" b="1" dirty="0"/>
              <a:t>seven real-world applications</a:t>
            </a:r>
          </a:p>
          <a:p>
            <a:endParaRPr lang="en-US" sz="3200" dirty="0">
              <a:solidFill>
                <a:schemeClr val="accent1">
                  <a:lumMod val="75000"/>
                </a:schemeClr>
              </a:solidFill>
            </a:endParaRPr>
          </a:p>
          <a:p>
            <a:endParaRPr lang="en-US" dirty="0"/>
          </a:p>
          <a:p>
            <a:endParaRPr lang="en-US" dirty="0"/>
          </a:p>
          <a:p>
            <a:endParaRPr lang="en-US" dirty="0"/>
          </a:p>
        </p:txBody>
      </p:sp>
      <p:sp>
        <p:nvSpPr>
          <p:cNvPr id="7" name="Slide Number Placeholder 2">
            <a:extLst>
              <a:ext uri="{FF2B5EF4-FFF2-40B4-BE49-F238E27FC236}">
                <a16:creationId xmlns:a16="http://schemas.microsoft.com/office/drawing/2014/main" id="{ADB34F72-6636-6140-8537-F243F816202B}"/>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707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4AB7-AB37-0A4D-8C50-DBAC614EDDE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365FDE68-9981-7943-A013-F882D934F5CA}"/>
              </a:ext>
            </a:extLst>
          </p:cNvPr>
          <p:cNvSpPr>
            <a:spLocks noGrp="1"/>
          </p:cNvSpPr>
          <p:nvPr>
            <p:ph idx="1"/>
          </p:nvPr>
        </p:nvSpPr>
        <p:spPr>
          <a:xfrm>
            <a:off x="78189" y="738132"/>
            <a:ext cx="8987622" cy="5867329"/>
          </a:xfrm>
        </p:spPr>
        <p:txBody>
          <a:bodyPr/>
          <a:lstStyle/>
          <a:p>
            <a:r>
              <a:rPr lang="en-US" b="1" dirty="0">
                <a:solidFill>
                  <a:srgbClr val="C00000"/>
                </a:solidFill>
              </a:rPr>
              <a:t>SIMDRAM:</a:t>
            </a:r>
          </a:p>
          <a:p>
            <a:pPr lvl="1"/>
            <a:r>
              <a:rPr lang="en-US" dirty="0"/>
              <a:t>Enables </a:t>
            </a:r>
            <a:r>
              <a:rPr lang="en-US" dirty="0">
                <a:solidFill>
                  <a:schemeClr val="accent1">
                    <a:lumMod val="75000"/>
                  </a:schemeClr>
                </a:solidFill>
              </a:rPr>
              <a:t>efficient</a:t>
            </a:r>
            <a:r>
              <a:rPr lang="en-US" dirty="0"/>
              <a:t> computation of a </a:t>
            </a:r>
            <a:r>
              <a:rPr lang="en-US" dirty="0">
                <a:solidFill>
                  <a:schemeClr val="accent1">
                    <a:lumMod val="75000"/>
                  </a:schemeClr>
                </a:solidFill>
              </a:rPr>
              <a:t>flexible</a:t>
            </a:r>
            <a:r>
              <a:rPr lang="en-US" dirty="0"/>
              <a:t> set and wide range of operations in a PuM </a:t>
            </a:r>
            <a:r>
              <a:rPr lang="en-US" dirty="0">
                <a:solidFill>
                  <a:schemeClr val="accent1">
                    <a:lumMod val="75000"/>
                  </a:schemeClr>
                </a:solidFill>
              </a:rPr>
              <a:t>massively parallel</a:t>
            </a:r>
            <a:r>
              <a:rPr lang="en-US" dirty="0"/>
              <a:t> SIMD substrate</a:t>
            </a:r>
          </a:p>
          <a:p>
            <a:pPr lvl="1"/>
            <a:endParaRPr lang="en-US" sz="100" dirty="0"/>
          </a:p>
          <a:p>
            <a:pPr lvl="1"/>
            <a:r>
              <a:rPr lang="en-US" dirty="0"/>
              <a:t>Provides the hardware, programming, and ISA support, to:</a:t>
            </a:r>
          </a:p>
          <a:p>
            <a:pPr lvl="2"/>
            <a:r>
              <a:rPr lang="en-US" dirty="0"/>
              <a:t>Address key </a:t>
            </a:r>
            <a:r>
              <a:rPr lang="en-US" dirty="0">
                <a:solidFill>
                  <a:schemeClr val="accent1">
                    <a:lumMod val="75000"/>
                  </a:schemeClr>
                </a:solidFill>
              </a:rPr>
              <a:t>system integration </a:t>
            </a:r>
            <a:r>
              <a:rPr lang="en-US" dirty="0"/>
              <a:t>challenges</a:t>
            </a:r>
          </a:p>
          <a:p>
            <a:pPr lvl="2"/>
            <a:r>
              <a:rPr lang="en-US" dirty="0"/>
              <a:t>Allow programmers to define and employ </a:t>
            </a:r>
            <a:r>
              <a:rPr lang="en-US" dirty="0">
                <a:solidFill>
                  <a:schemeClr val="accent1">
                    <a:lumMod val="75000"/>
                  </a:schemeClr>
                </a:solidFill>
              </a:rPr>
              <a:t>new operations </a:t>
            </a:r>
            <a:r>
              <a:rPr lang="en-US" dirty="0"/>
              <a:t>without hardware changes</a:t>
            </a:r>
          </a:p>
          <a:p>
            <a:pPr lvl="2"/>
            <a:endParaRPr lang="en-US" sz="100" dirty="0"/>
          </a:p>
          <a:p>
            <a:r>
              <a:rPr lang="en-US" sz="2400" b="1" dirty="0"/>
              <a:t>More in the paper:</a:t>
            </a:r>
          </a:p>
          <a:p>
            <a:pPr lvl="1"/>
            <a:r>
              <a:rPr lang="en-US" sz="2000" dirty="0"/>
              <a:t>Efficiently transposing data</a:t>
            </a:r>
          </a:p>
          <a:p>
            <a:pPr lvl="1"/>
            <a:r>
              <a:rPr lang="en-US" sz="2000" dirty="0"/>
              <a:t>Programming interface</a:t>
            </a:r>
          </a:p>
          <a:p>
            <a:pPr lvl="1"/>
            <a:r>
              <a:rPr lang="en-US" sz="2000" dirty="0"/>
              <a:t>Handling page faults, address translation, coherence, and interrupts</a:t>
            </a:r>
          </a:p>
          <a:p>
            <a:pPr lvl="1"/>
            <a:r>
              <a:rPr lang="en-US" sz="2000" dirty="0"/>
              <a:t>Security implications</a:t>
            </a:r>
          </a:p>
          <a:p>
            <a:pPr lvl="1"/>
            <a:r>
              <a:rPr lang="en-US" sz="2000" dirty="0"/>
              <a:t>Reliability evaluation</a:t>
            </a:r>
          </a:p>
          <a:p>
            <a:pPr lvl="1"/>
            <a:r>
              <a:rPr lang="en-US" sz="2000" dirty="0"/>
              <a:t>Comparison to in-cache computing</a:t>
            </a:r>
          </a:p>
          <a:p>
            <a:pPr lvl="1"/>
            <a:r>
              <a:rPr lang="en-US" sz="2000" dirty="0"/>
              <a:t>And more …</a:t>
            </a:r>
          </a:p>
          <a:p>
            <a:pPr lvl="1"/>
            <a:endParaRPr lang="en-US" sz="2000" b="1" dirty="0"/>
          </a:p>
          <a:p>
            <a:endParaRPr lang="en-US" dirty="0"/>
          </a:p>
          <a:p>
            <a:endParaRPr lang="en-US" dirty="0"/>
          </a:p>
        </p:txBody>
      </p:sp>
      <p:sp>
        <p:nvSpPr>
          <p:cNvPr id="6" name="Rectangle 5">
            <a:extLst>
              <a:ext uri="{FF2B5EF4-FFF2-40B4-BE49-F238E27FC236}">
                <a16:creationId xmlns:a16="http://schemas.microsoft.com/office/drawing/2014/main" id="{A4B4F04E-7A37-5C4E-973E-212A33AC2E0F}"/>
              </a:ext>
            </a:extLst>
          </p:cNvPr>
          <p:cNvSpPr/>
          <p:nvPr/>
        </p:nvSpPr>
        <p:spPr>
          <a:xfrm>
            <a:off x="78189" y="3428999"/>
            <a:ext cx="9090583" cy="2894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7" name="Slide Number Placeholder 2">
            <a:extLst>
              <a:ext uri="{FF2B5EF4-FFF2-40B4-BE49-F238E27FC236}">
                <a16:creationId xmlns:a16="http://schemas.microsoft.com/office/drawing/2014/main" id="{ADB34F72-6636-6140-8537-F243F816202B}"/>
              </a:ext>
            </a:extLst>
          </p:cNvPr>
          <p:cNvSpPr txBox="1">
            <a:spLocks/>
          </p:cNvSpPr>
          <p:nvPr/>
        </p:nvSpPr>
        <p:spPr>
          <a:xfrm>
            <a:off x="5498152" y="6345828"/>
            <a:ext cx="34276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A0CF43C-0A86-4E39-9C12-F39370374F43}"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977532-1772-9144-8FB8-0B81291D0717}"/>
              </a:ext>
            </a:extLst>
          </p:cNvPr>
          <p:cNvSpPr txBox="1"/>
          <p:nvPr/>
        </p:nvSpPr>
        <p:spPr>
          <a:xfrm>
            <a:off x="243662" y="3668225"/>
            <a:ext cx="8656675" cy="2246769"/>
          </a:xfrm>
          <a:prstGeom prst="rect">
            <a:avLst/>
          </a:prstGeom>
          <a:solidFill>
            <a:schemeClr val="accent4">
              <a:lumMod val="20000"/>
              <a:lumOff val="80000"/>
            </a:schemeClr>
          </a:solidFill>
          <a:ln w="76200">
            <a:solidFill>
              <a:schemeClr val="accent1"/>
            </a:solidFill>
          </a:ln>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SIMDRAM</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is a promising PuM framework</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rPr>
              <a:t>Can </a:t>
            </a:r>
            <a:r>
              <a:rPr kumimoji="0" lang="en-US" sz="2400" b="0"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ease the adoption </a:t>
            </a:r>
            <a:r>
              <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rPr>
              <a:t>of processing-using-DRAM architectures </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rPr>
              <a:t>Improve the </a:t>
            </a:r>
            <a:r>
              <a:rPr kumimoji="0" lang="en-US" sz="2400" b="0"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performance </a:t>
            </a:r>
            <a:r>
              <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rPr>
              <a:t>and</a:t>
            </a:r>
            <a:r>
              <a:rPr kumimoji="0" lang="en-US" sz="2400" b="0"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 efficiency</a:t>
            </a:r>
            <a:r>
              <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rPr>
              <a:t> of processing-using-DRAM architectures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9452893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F9358D-7A3F-0145-9E14-1952B598FB88}"/>
              </a:ext>
            </a:extLst>
          </p:cNvPr>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415925"/>
            <a:ext cx="9144000" cy="2051050"/>
          </a:xfrm>
          <a:prstGeom prst="rect">
            <a:avLst/>
          </a:prstGeom>
          <a:noFill/>
        </p:spPr>
        <p:txBody>
          <a:bodyPr anchor="ctr">
            <a:noAutofit/>
          </a:bodyPr>
          <a:lstStyle/>
          <a:p>
            <a:pPr algn="ctr">
              <a:lnSpc>
                <a:spcPct val="100000"/>
              </a:lnSpc>
            </a:pPr>
            <a:r>
              <a:rPr lang="en-US" sz="3600" b="1" i="1" dirty="0">
                <a:solidFill>
                  <a:schemeClr val="bg1"/>
                </a:solidFill>
                <a:latin typeface="Cambria" panose="02040503050406030204" pitchFamily="18" charset="0"/>
              </a:rPr>
              <a:t>SIMDRAM: A Framework for</a:t>
            </a:r>
            <a:br>
              <a:rPr lang="en-US" sz="3600" b="1" i="1" dirty="0">
                <a:solidFill>
                  <a:schemeClr val="bg1"/>
                </a:solidFill>
                <a:latin typeface="Cambria" panose="02040503050406030204" pitchFamily="18" charset="0"/>
              </a:rPr>
            </a:br>
            <a:r>
              <a:rPr lang="en-US" sz="3600" b="1" i="1" dirty="0">
                <a:solidFill>
                  <a:schemeClr val="bg1"/>
                </a:solidFill>
                <a:latin typeface="Cambria" panose="02040503050406030204" pitchFamily="18" charset="0"/>
              </a:rPr>
              <a:t>Bit-Serial SIMD Processing using DRAM</a:t>
            </a:r>
            <a:endParaRPr lang="en-US" sz="1800" b="1" i="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0" y="3079750"/>
            <a:ext cx="9144000" cy="1866900"/>
          </a:xfrm>
          <a:prstGeom prst="rect">
            <a:avLst/>
          </a:prstGeom>
        </p:spPr>
        <p:txBody>
          <a:bodyPr anchor="ctr">
            <a:noAutofit/>
          </a:bodyPr>
          <a:lstStyle/>
          <a:p>
            <a:pPr marL="0" indent="0" algn="ctr">
              <a:buNone/>
            </a:pPr>
            <a:r>
              <a:rPr lang="en-US" sz="2400" b="1" dirty="0" err="1">
                <a:latin typeface="Cambria" panose="02040503050406030204" pitchFamily="18" charset="0"/>
              </a:rPr>
              <a:t>Nastaran</a:t>
            </a:r>
            <a:r>
              <a:rPr lang="en-US" sz="2400" b="1" dirty="0">
                <a:latin typeface="Cambria" panose="02040503050406030204" pitchFamily="18" charset="0"/>
              </a:rPr>
              <a:t> </a:t>
            </a:r>
            <a:r>
              <a:rPr lang="en-US" sz="2400" b="1" dirty="0" err="1">
                <a:latin typeface="Cambria" panose="02040503050406030204" pitchFamily="18" charset="0"/>
              </a:rPr>
              <a:t>Hajinazar</a:t>
            </a:r>
            <a:r>
              <a:rPr lang="en-US" sz="2400" b="1" dirty="0">
                <a:latin typeface="Cambria" panose="02040503050406030204" pitchFamily="18" charset="0"/>
              </a:rPr>
              <a:t>* 	</a:t>
            </a:r>
            <a:r>
              <a:rPr lang="en-US" sz="2400" dirty="0">
                <a:solidFill>
                  <a:schemeClr val="bg2">
                    <a:lumMod val="50000"/>
                  </a:schemeClr>
                </a:solidFill>
                <a:latin typeface="Cambria" panose="02040503050406030204" pitchFamily="18" charset="0"/>
                <a:cs typeface="Cambria"/>
              </a:rPr>
              <a:t>Geraldo F. Oliveira*</a:t>
            </a:r>
          </a:p>
          <a:p>
            <a:pPr marL="0" indent="0" algn="ctr">
              <a:buNone/>
            </a:pPr>
            <a:r>
              <a:rPr lang="en-US" sz="2400" dirty="0">
                <a:solidFill>
                  <a:schemeClr val="bg2">
                    <a:lumMod val="50000"/>
                  </a:schemeClr>
                </a:solidFill>
                <a:latin typeface="Cambria" panose="02040503050406030204" pitchFamily="18" charset="0"/>
                <a:cs typeface="Cambria"/>
              </a:rPr>
              <a:t>Sven </a:t>
            </a:r>
            <a:r>
              <a:rPr lang="en-US" sz="2400" dirty="0">
                <a:solidFill>
                  <a:schemeClr val="bg2">
                    <a:lumMod val="50000"/>
                  </a:schemeClr>
                </a:solidFill>
                <a:latin typeface="Cambria" panose="02040503050406030204" pitchFamily="18" charset="0"/>
              </a:rPr>
              <a:t>Gregorio	          Joao Ferreira           Nika Mansouri </a:t>
            </a:r>
            <a:r>
              <a:rPr lang="en-US" sz="2400" dirty="0" err="1">
                <a:solidFill>
                  <a:schemeClr val="bg2">
                    <a:lumMod val="50000"/>
                  </a:schemeClr>
                </a:solidFill>
                <a:latin typeface="Cambria" panose="02040503050406030204" pitchFamily="18" charset="0"/>
              </a:rPr>
              <a:t>Ghiasi</a:t>
            </a:r>
            <a:endParaRPr lang="en-US" sz="2400" dirty="0">
              <a:solidFill>
                <a:schemeClr val="bg2">
                  <a:lumMod val="50000"/>
                </a:schemeClr>
              </a:solidFill>
              <a:latin typeface="Cambria" panose="02040503050406030204" pitchFamily="18" charset="0"/>
            </a:endParaRPr>
          </a:p>
          <a:p>
            <a:pPr marL="0" indent="0" algn="ctr">
              <a:buNone/>
            </a:pPr>
            <a:r>
              <a:rPr lang="en-US" sz="2400" dirty="0" err="1">
                <a:solidFill>
                  <a:schemeClr val="bg2">
                    <a:lumMod val="50000"/>
                  </a:schemeClr>
                </a:solidFill>
                <a:latin typeface="Cambria" panose="02040503050406030204" pitchFamily="18" charset="0"/>
              </a:rPr>
              <a:t>Minesh</a:t>
            </a:r>
            <a:r>
              <a:rPr lang="en-US" sz="2400" dirty="0">
                <a:solidFill>
                  <a:schemeClr val="bg2">
                    <a:lumMod val="50000"/>
                  </a:schemeClr>
                </a:solidFill>
                <a:latin typeface="Cambria" panose="02040503050406030204" pitchFamily="18" charset="0"/>
              </a:rPr>
              <a:t> Patel	        Mohammed </a:t>
            </a:r>
            <a:r>
              <a:rPr lang="en-US" sz="2400" dirty="0" err="1">
                <a:solidFill>
                  <a:schemeClr val="bg2">
                    <a:lumMod val="50000"/>
                  </a:schemeClr>
                </a:solidFill>
                <a:latin typeface="Cambria" panose="02040503050406030204" pitchFamily="18" charset="0"/>
              </a:rPr>
              <a:t>Alser</a:t>
            </a:r>
            <a:r>
              <a:rPr lang="en-US" sz="2400" dirty="0">
                <a:solidFill>
                  <a:schemeClr val="bg2">
                    <a:lumMod val="50000"/>
                  </a:schemeClr>
                </a:solidFill>
                <a:latin typeface="Cambria" panose="02040503050406030204" pitchFamily="18" charset="0"/>
              </a:rPr>
              <a:t>           </a:t>
            </a:r>
            <a:r>
              <a:rPr lang="en-US" sz="2400" dirty="0" err="1">
                <a:solidFill>
                  <a:schemeClr val="bg2">
                    <a:lumMod val="50000"/>
                  </a:schemeClr>
                </a:solidFill>
                <a:latin typeface="Cambria" panose="02040503050406030204" pitchFamily="18" charset="0"/>
                <a:cs typeface="Cambria"/>
              </a:rPr>
              <a:t>Saugata</a:t>
            </a:r>
            <a:r>
              <a:rPr lang="en-US" sz="2400" dirty="0">
                <a:solidFill>
                  <a:schemeClr val="bg2">
                    <a:lumMod val="50000"/>
                  </a:schemeClr>
                </a:solidFill>
                <a:latin typeface="Cambria" panose="02040503050406030204" pitchFamily="18" charset="0"/>
                <a:cs typeface="Cambria"/>
              </a:rPr>
              <a:t> Ghose</a:t>
            </a:r>
          </a:p>
          <a:p>
            <a:pPr marL="0" indent="0" algn="ctr">
              <a:buNone/>
            </a:pPr>
            <a:r>
              <a:rPr lang="en-US" sz="2400" dirty="0">
                <a:solidFill>
                  <a:schemeClr val="bg2">
                    <a:lumMod val="50000"/>
                  </a:schemeClr>
                </a:solidFill>
                <a:latin typeface="Cambria" panose="02040503050406030204" pitchFamily="18" charset="0"/>
                <a:cs typeface="Cambria"/>
              </a:rPr>
              <a:t>Juan Gómez–Luna            </a:t>
            </a:r>
            <a:r>
              <a:rPr lang="en-US" sz="2400" dirty="0" err="1">
                <a:solidFill>
                  <a:schemeClr val="bg2">
                    <a:lumMod val="50000"/>
                  </a:schemeClr>
                </a:solidFill>
                <a:latin typeface="Cambria" panose="02040503050406030204" pitchFamily="18" charset="0"/>
                <a:cs typeface="Cambria"/>
              </a:rPr>
              <a:t>Onur</a:t>
            </a:r>
            <a:r>
              <a:rPr lang="en-US" sz="2400" dirty="0">
                <a:solidFill>
                  <a:schemeClr val="bg2">
                    <a:lumMod val="50000"/>
                  </a:schemeClr>
                </a:solidFill>
                <a:latin typeface="Cambria" panose="02040503050406030204" pitchFamily="18" charset="0"/>
                <a:cs typeface="Cambria"/>
              </a:rPr>
              <a:t> </a:t>
            </a:r>
            <a:r>
              <a:rPr lang="en-US" sz="2400" dirty="0" err="1">
                <a:solidFill>
                  <a:schemeClr val="bg2">
                    <a:lumMod val="50000"/>
                  </a:schemeClr>
                </a:solidFill>
                <a:latin typeface="Cambria" panose="02040503050406030204" pitchFamily="18" charset="0"/>
                <a:cs typeface="Cambria"/>
              </a:rPr>
              <a:t>Mutlu</a:t>
            </a:r>
            <a:endParaRPr lang="en-US" sz="2400" dirty="0">
              <a:solidFill>
                <a:schemeClr val="bg2">
                  <a:lumMod val="50000"/>
                </a:schemeClr>
              </a:solidFill>
              <a:latin typeface="Cambria" panose="02040503050406030204" pitchFamily="18" charset="0"/>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002" y="5415968"/>
            <a:ext cx="2021074" cy="415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2FC259B8-6802-7E45-8292-7403968B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604" y="6102515"/>
            <a:ext cx="2397512" cy="566468"/>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B9ED11F2-6C18-F641-BBC8-6663D0D8CF1F}"/>
              </a:ext>
            </a:extLst>
          </p:cNvPr>
          <p:cNvPicPr>
            <a:picLocks noChangeAspect="1"/>
          </p:cNvPicPr>
          <p:nvPr/>
        </p:nvPicPr>
        <p:blipFill>
          <a:blip r:embed="rId5"/>
          <a:stretch>
            <a:fillRect/>
          </a:stretch>
        </p:blipFill>
        <p:spPr>
          <a:xfrm>
            <a:off x="5325885" y="6061899"/>
            <a:ext cx="2463800" cy="647700"/>
          </a:xfrm>
          <a:prstGeom prst="rect">
            <a:avLst/>
          </a:prstGeom>
        </p:spPr>
      </p:pic>
      <p:pic>
        <p:nvPicPr>
          <p:cNvPr id="12" name="Graphic 11">
            <a:extLst>
              <a:ext uri="{FF2B5EF4-FFF2-40B4-BE49-F238E27FC236}">
                <a16:creationId xmlns:a16="http://schemas.microsoft.com/office/drawing/2014/main" id="{D6A06925-44AC-ED4F-BC58-620055D243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411" y="5415968"/>
            <a:ext cx="2397512" cy="461236"/>
          </a:xfrm>
          <a:prstGeom prst="rect">
            <a:avLst/>
          </a:prstGeom>
        </p:spPr>
      </p:pic>
    </p:spTree>
    <p:extLst>
      <p:ext uri="{BB962C8B-B14F-4D97-AF65-F5344CB8AC3E}">
        <p14:creationId xmlns:p14="http://schemas.microsoft.com/office/powerpoint/2010/main" val="29872255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6"/>
</p:tagLst>
</file>

<file path=ppt/tags/tag2.xml><?xml version="1.0" encoding="utf-8"?>
<p:tagLst xmlns:a="http://schemas.openxmlformats.org/drawingml/2006/main" xmlns:r="http://schemas.openxmlformats.org/officeDocument/2006/relationships" xmlns:p="http://schemas.openxmlformats.org/presentationml/2006/main">
  <p:tag name="TIMING" val="|13.5|4.8"/>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ITET_Template">
  <a:themeElements>
    <a:clrScheme name="ETH">
      <a:dk1>
        <a:srgbClr val="000000"/>
      </a:dk1>
      <a:lt1>
        <a:srgbClr val="FFFFFF"/>
      </a:lt1>
      <a:dk2>
        <a:srgbClr val="000000"/>
      </a:dk2>
      <a:lt2>
        <a:srgbClr val="FFFFFF"/>
      </a:lt2>
      <a:accent1>
        <a:srgbClr val="00335B"/>
      </a:accent1>
      <a:accent2>
        <a:srgbClr val="005091"/>
      </a:accent2>
      <a:accent3>
        <a:srgbClr val="7FA7C8"/>
      </a:accent3>
      <a:accent4>
        <a:srgbClr val="BFD3E3"/>
      </a:accent4>
      <a:accent5>
        <a:srgbClr val="F5A858"/>
      </a:accent5>
      <a:accent6>
        <a:srgbClr val="7A4A60"/>
      </a:accent6>
      <a:hlink>
        <a:srgbClr val="52ADE7"/>
      </a:hlink>
      <a:folHlink>
        <a:srgbClr val="C7E4F7"/>
      </a:folHlink>
    </a:clrScheme>
    <a:fontScheme name="1_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00"/>
        </a:solidFill>
        <a:ln w="9525" cap="flat" cmpd="sng" algn="ctr">
          <a:solidFill>
            <a:srgbClr val="FFFF00"/>
          </a:solidFill>
          <a:prstDash val="solid"/>
          <a:round/>
          <a:headEnd type="none" w="med" len="med"/>
          <a:tailEnd type="none" w="med" len="med"/>
        </a:ln>
        <a:effectLst/>
      </a:spPr>
      <a:bodyPr vert="horz" wrap="square" lIns="0" tIns="36000" rIns="0" bIns="36000" numCol="1" rtlCol="0"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36000" rIns="0" bIns="36000" numCol="1"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lang="en-GB" sz="1600" b="0" i="0" u="none" strike="noStrike" cap="none" normalizeH="0" baseline="0" smtClean="0">
            <a:ln>
              <a:noFill/>
            </a:ln>
            <a:solidFill>
              <a:srgbClr val="000000"/>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29.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35.xml><?xml version="1.0" encoding="utf-8"?>
<a:theme xmlns:a="http://schemas.openxmlformats.org/drawingml/2006/main" name="SRC Template">
  <a:themeElements>
    <a:clrScheme name="SRC 2017">
      <a:dk1>
        <a:srgbClr val="1C1C1C"/>
      </a:dk1>
      <a:lt1>
        <a:srgbClr val="FFFFFF"/>
      </a:lt1>
      <a:dk2>
        <a:srgbClr val="003562"/>
      </a:dk2>
      <a:lt2>
        <a:srgbClr val="BFBFBF"/>
      </a:lt2>
      <a:accent1>
        <a:srgbClr val="003562"/>
      </a:accent1>
      <a:accent2>
        <a:srgbClr val="FF9C00"/>
      </a:accent2>
      <a:accent3>
        <a:srgbClr val="0070C0"/>
      </a:accent3>
      <a:accent4>
        <a:srgbClr val="B26D00"/>
      </a:accent4>
      <a:accent5>
        <a:srgbClr val="89CAFF"/>
      </a:accent5>
      <a:accent6>
        <a:srgbClr val="F57D37"/>
      </a:accent6>
      <a:hlink>
        <a:srgbClr val="0066FF"/>
      </a:hlink>
      <a:folHlink>
        <a:srgbClr val="0066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 16-9 - SRC Select Disclosure.potx" id="{B6822C0B-7ED6-4BB1-A3BC-B5B0DCC41FF3}" vid="{7198E460-49EC-43B7-AC18-29FB8C0939D1}"/>
    </a:ext>
  </a:extLst>
</a:theme>
</file>

<file path=ppt/theme/theme3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37.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1_SRC Template">
  <a:themeElements>
    <a:clrScheme name="SRC 2017">
      <a:dk1>
        <a:srgbClr val="1C1C1C"/>
      </a:dk1>
      <a:lt1>
        <a:srgbClr val="FFFFFF"/>
      </a:lt1>
      <a:dk2>
        <a:srgbClr val="003562"/>
      </a:dk2>
      <a:lt2>
        <a:srgbClr val="BFBFBF"/>
      </a:lt2>
      <a:accent1>
        <a:srgbClr val="003562"/>
      </a:accent1>
      <a:accent2>
        <a:srgbClr val="FF9C00"/>
      </a:accent2>
      <a:accent3>
        <a:srgbClr val="0070C0"/>
      </a:accent3>
      <a:accent4>
        <a:srgbClr val="B26D00"/>
      </a:accent4>
      <a:accent5>
        <a:srgbClr val="89CAFF"/>
      </a:accent5>
      <a:accent6>
        <a:srgbClr val="F57D37"/>
      </a:accent6>
      <a:hlink>
        <a:srgbClr val="0066FF"/>
      </a:hlink>
      <a:folHlink>
        <a:srgbClr val="0066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021D7A8-12DC-4C8B-BD4F-1452256356BD}" vid="{C5250F86-0198-406D-B0E5-BD62D833EA83}"/>
    </a:ext>
  </a:ext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145774</TotalTime>
  <Words>17022</Words>
  <Application>Microsoft Macintosh PowerPoint</Application>
  <PresentationFormat>On-screen Show (4:3)</PresentationFormat>
  <Paragraphs>3246</Paragraphs>
  <Slides>195</Slides>
  <Notes>102</Notes>
  <HiddenSlides>0</HiddenSlides>
  <MMClips>0</MMClips>
  <ScaleCrop>false</ScaleCrop>
  <HeadingPairs>
    <vt:vector size="8" baseType="variant">
      <vt:variant>
        <vt:lpstr>Fonts Used</vt:lpstr>
      </vt:variant>
      <vt:variant>
        <vt:i4>22</vt:i4>
      </vt:variant>
      <vt:variant>
        <vt:lpstr>Theme</vt:lpstr>
      </vt:variant>
      <vt:variant>
        <vt:i4>48</vt:i4>
      </vt:variant>
      <vt:variant>
        <vt:lpstr>Embedded OLE Servers</vt:lpstr>
      </vt:variant>
      <vt:variant>
        <vt:i4>1</vt:i4>
      </vt:variant>
      <vt:variant>
        <vt:lpstr>Slide Titles</vt:lpstr>
      </vt:variant>
      <vt:variant>
        <vt:i4>195</vt:i4>
      </vt:variant>
    </vt:vector>
  </HeadingPairs>
  <TitlesOfParts>
    <vt:vector size="266" baseType="lpstr">
      <vt:lpstr>Arial</vt:lpstr>
      <vt:lpstr>Arial Black</vt:lpstr>
      <vt:lpstr>Calibri</vt:lpstr>
      <vt:lpstr>Calibri Light</vt:lpstr>
      <vt:lpstr>Cambria</vt:lpstr>
      <vt:lpstr>Cambria Math</vt:lpstr>
      <vt:lpstr>Candara</vt:lpstr>
      <vt:lpstr>Courier New</vt:lpstr>
      <vt:lpstr>europa</vt:lpstr>
      <vt:lpstr>Futura Medium</vt:lpstr>
      <vt:lpstr>Garamond</vt:lpstr>
      <vt:lpstr>Gill Sans MT</vt:lpstr>
      <vt:lpstr>Lato</vt:lpstr>
      <vt:lpstr>Lato Black</vt:lpstr>
      <vt:lpstr>Lucida Sans</vt:lpstr>
      <vt:lpstr>Nunito</vt:lpstr>
      <vt:lpstr>Palatino Linotype</vt:lpstr>
      <vt:lpstr>Segoe UI</vt:lpstr>
      <vt:lpstr>Segoe UI Symbol</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ITET_Template</vt:lpstr>
      <vt:lpstr>safari</vt:lpstr>
      <vt:lpstr>4_sesha-theme</vt:lpstr>
      <vt:lpstr>5_Edge</vt:lpstr>
      <vt:lpstr>19_Edge</vt:lpstr>
      <vt:lpstr>11_Edge</vt:lpstr>
      <vt:lpstr>60_Edge</vt:lpstr>
      <vt:lpstr>sesha-theme</vt:lpstr>
      <vt:lpstr>SRC Template</vt:lpstr>
      <vt:lpstr>Office Theme</vt:lpstr>
      <vt:lpstr>1_Office Theme</vt:lpstr>
      <vt:lpstr>28_Edge</vt:lpstr>
      <vt:lpstr>157_Edge</vt:lpstr>
      <vt:lpstr>8_Office Theme</vt:lpstr>
      <vt:lpstr>2_Edge</vt:lpstr>
      <vt:lpstr>95_Edge</vt:lpstr>
      <vt:lpstr>3_Office Theme</vt:lpstr>
      <vt:lpstr>7_Edge</vt:lpstr>
      <vt:lpstr>4_Office Theme</vt:lpstr>
      <vt:lpstr>5_Office Theme</vt:lpstr>
      <vt:lpstr>6_Office Theme</vt:lpstr>
      <vt:lpstr>1_SRC Template</vt:lpstr>
      <vt:lpstr>Visio</vt:lpstr>
      <vt:lpstr>Memory System Design for AI/ML Accelerators &amp; ML/AI Techniques  for Memory System Design</vt:lpstr>
      <vt:lpstr>Confidentiality</vt:lpstr>
      <vt:lpstr>Agenda</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PowerPoint Presentation</vt:lpstr>
      <vt:lpstr>PowerPoint Presentation</vt:lpstr>
      <vt:lpstr>Axiom</vt:lpstr>
      <vt:lpstr>How to Handle Data Well</vt:lpstr>
      <vt:lpstr>Corollaries: Architectures Today …</vt:lpstr>
      <vt:lpstr>Architectures for Intelligent Machines</vt:lpstr>
      <vt:lpstr>Agenda</vt:lpstr>
      <vt:lpstr>In This Task… (Task #2946.001)</vt:lpstr>
      <vt:lpstr>Our Goals in This Task</vt:lpstr>
      <vt:lpstr>Anticipated Primary Results</vt:lpstr>
      <vt:lpstr>Task Description</vt:lpstr>
      <vt:lpstr>Task Deliverables (2020)</vt:lpstr>
      <vt:lpstr>Task Deliverables (2021)</vt:lpstr>
      <vt:lpstr>Task Deliverables (2022)</vt:lpstr>
      <vt:lpstr>Task Information #2946.001 (1)</vt:lpstr>
      <vt:lpstr>Task Information #2946.001 (2)</vt:lpstr>
      <vt:lpstr>Recent PhD Graduates (I)</vt:lpstr>
      <vt:lpstr>Recent PhD Graduates (II) </vt:lpstr>
      <vt:lpstr>Soon to Finish PhD</vt:lpstr>
      <vt:lpstr>Industry Liaisons</vt:lpstr>
      <vt:lpstr>Agenda</vt:lpstr>
      <vt:lpstr>Two Major Thrusts</vt:lpstr>
      <vt:lpstr>Thrust 1 Exploration Ideas</vt:lpstr>
      <vt:lpstr>Memory System Design for AI/ML</vt:lpstr>
      <vt:lpstr>Two Major Thrusts</vt:lpstr>
      <vt:lpstr>Thrust 2 Exploration Ideas</vt:lpstr>
      <vt:lpstr>AI/ML for Memory System Design</vt:lpstr>
      <vt:lpstr>System Architecture Design Today</vt:lpstr>
      <vt:lpstr>An Intelligent Architecture</vt:lpstr>
      <vt:lpstr>Two Major Thrusts &amp; Their Synergies</vt:lpstr>
      <vt:lpstr>Agenda</vt:lpstr>
      <vt:lpstr>Initial Results in Year I (2020 Review)</vt:lpstr>
      <vt:lpstr>Initial Results in Year I (2020 Ongoing)</vt:lpstr>
      <vt:lpstr>Year II Results (2021 Annual Review I)</vt:lpstr>
      <vt:lpstr>Year II Results (2021 Annual Review II)</vt:lpstr>
      <vt:lpstr>Second Year Results: More Detail</vt:lpstr>
      <vt:lpstr>Year II Results (2021 Annual Review - I)</vt:lpstr>
      <vt:lpstr>Google Neural Network Models for Edge Devices:  Analyzing and Mitigating  Machine Learning Inference Bottlenecks</vt:lpstr>
      <vt:lpstr>Executive Summary</vt:lpstr>
      <vt:lpstr>Google Edge NN Models</vt:lpstr>
      <vt:lpstr>Diversity Across the Models</vt:lpstr>
      <vt:lpstr>Diversity Within the Models</vt:lpstr>
      <vt:lpstr>Root Cause of Accelerator Challenges</vt:lpstr>
      <vt:lpstr>Mensa Framework</vt:lpstr>
      <vt:lpstr>Mensa High-Level Overview</vt:lpstr>
      <vt:lpstr>Mensa Runtime Scheduler</vt:lpstr>
      <vt:lpstr>Mensa Runtime Scheduler</vt:lpstr>
      <vt:lpstr>For More on Mensa [PACT 2021]</vt:lpstr>
      <vt:lpstr>Year II Results (2021 Annual Review - I)</vt:lpstr>
      <vt:lpstr>PowerPoint Presentation</vt:lpstr>
      <vt:lpstr>Executive Summary</vt:lpstr>
      <vt:lpstr>Our Goal</vt:lpstr>
      <vt:lpstr>Basics of Reinforcement Learning (RL)</vt:lpstr>
      <vt:lpstr>Formulating Prefetching as RL</vt:lpstr>
      <vt:lpstr>Pythia Overview</vt:lpstr>
      <vt:lpstr>Simulation Methodology</vt:lpstr>
      <vt:lpstr>Performance with Varying Core Count</vt:lpstr>
      <vt:lpstr>Performance with Varying Core Count</vt:lpstr>
      <vt:lpstr>Pythia is Completely Open Source</vt:lpstr>
      <vt:lpstr>More in the Paper</vt:lpstr>
      <vt:lpstr>Year II Results (2021 Annual Review - I)</vt:lpstr>
      <vt:lpstr>Refresh Triggered Computation</vt:lpstr>
      <vt:lpstr>Refresh Triggered Computation</vt:lpstr>
      <vt:lpstr>Year II Results (2021 Annual Review - I)</vt:lpstr>
      <vt:lpstr>PowerPoint Presentation</vt:lpstr>
      <vt:lpstr>PowerPoint Presentation</vt:lpstr>
      <vt:lpstr>PowerPoint Presentation</vt:lpstr>
      <vt:lpstr>PowerPoint Presentation</vt:lpstr>
      <vt:lpstr>More on SynCron</vt:lpstr>
      <vt:lpstr>Year II Results (2021 Annual Review - I)</vt:lpstr>
      <vt:lpstr>SIMDRAM Framework</vt:lpstr>
      <vt:lpstr>PowerPoint Presentation</vt:lpstr>
      <vt:lpstr>SIMDRAM Key Idea  </vt:lpstr>
      <vt:lpstr>SIMDRAM Framework: Overview </vt:lpstr>
      <vt:lpstr>SIMDRAM: A Framework for Bit-Serial SIMD Processing using DRAM</vt:lpstr>
      <vt:lpstr>Processing-using-Memory (PuM)</vt:lpstr>
      <vt:lpstr>Motivation, Goal, and Key Idea  </vt:lpstr>
      <vt:lpstr>SIMDRAM: PuM Substrate</vt:lpstr>
      <vt:lpstr>SIMDRAM Framework: Overview </vt:lpstr>
      <vt:lpstr>SIMDRAM Framework: Overview </vt:lpstr>
      <vt:lpstr>SIMDRAM Framework: Overview </vt:lpstr>
      <vt:lpstr>SIMDRAM Framework: Overview </vt:lpstr>
      <vt:lpstr>SIMDRAM Framework: Overview </vt:lpstr>
      <vt:lpstr>Key Results</vt:lpstr>
      <vt:lpstr>Conclusion</vt:lpstr>
      <vt:lpstr>SIMDRAM: A Framework for Bit-Serial SIMD Processing using DRAM</vt:lpstr>
      <vt:lpstr>More on the SIMDRAM Framework</vt:lpstr>
      <vt:lpstr>Year II Results (2021 Annual Review - II)</vt:lpstr>
      <vt:lpstr>DAMOV: A New Methodology  and Benchmark Suite for Evaluating  Data Movement Bottlenecks</vt:lpstr>
      <vt:lpstr>Executive Summary </vt:lpstr>
      <vt:lpstr>Near-Data Processing (2/2) </vt:lpstr>
      <vt:lpstr>When to Employ Near-Data Processing? </vt:lpstr>
      <vt:lpstr>Key Approach</vt:lpstr>
      <vt:lpstr>Methodology Overview</vt:lpstr>
      <vt:lpstr>Step 1: Application Profiling </vt:lpstr>
      <vt:lpstr>Step 3: Memory Bottleneck Analysis</vt:lpstr>
      <vt:lpstr>DAMOV is Open-Source</vt:lpstr>
      <vt:lpstr>DAMOV is Open-Source</vt:lpstr>
      <vt:lpstr>More on DAMOV</vt:lpstr>
      <vt:lpstr>More on DAMOV Analysis Methodology &amp; Workloads</vt:lpstr>
      <vt:lpstr>DAMOV Analysis Methodology &amp; Workloads</vt:lpstr>
      <vt:lpstr>Year II Results (2021 Annual Review - II)</vt:lpstr>
      <vt:lpstr>PIM Review and Open Problems</vt:lpstr>
      <vt:lpstr>PowerPoint Presentation</vt:lpstr>
      <vt:lpstr>PowerPoint Presentation</vt:lpstr>
      <vt:lpstr>PIM Review and Open Problems (II)</vt:lpstr>
      <vt:lpstr>Year II Results (2021 Annual Review - II)</vt:lpstr>
      <vt:lpstr>Near-Data Processing</vt:lpstr>
      <vt:lpstr>UPMEM Processing-in-DRAM Engine (2019)</vt:lpstr>
      <vt:lpstr>UPMEM Memory Modules</vt:lpstr>
      <vt:lpstr>PIM System Organization</vt:lpstr>
      <vt:lpstr>More on the UPMEM PIM System</vt:lpstr>
      <vt:lpstr>Experimental Analysis of the UPMEM PIM Engine</vt:lpstr>
      <vt:lpstr>PowerPoint Presentation</vt:lpstr>
      <vt:lpstr>Executive Summary</vt:lpstr>
      <vt:lpstr>Understanding a Modern PIM Architecture</vt:lpstr>
      <vt:lpstr>Observations, Recommendations, Takeaways</vt:lpstr>
      <vt:lpstr>Outline</vt:lpstr>
      <vt:lpstr>Key Takeaway 1</vt:lpstr>
      <vt:lpstr>Key Takeaway 2</vt:lpstr>
      <vt:lpstr>Key Takeaway 3</vt:lpstr>
      <vt:lpstr>Key Takeaway 4</vt:lpstr>
      <vt:lpstr>Understanding a Modern PIM Architecture</vt:lpstr>
      <vt:lpstr>PrIM Repository</vt:lpstr>
      <vt:lpstr>PowerPoint Presentation</vt:lpstr>
      <vt:lpstr>Experimental Analysis of the UPMEM PIM Engine</vt:lpstr>
      <vt:lpstr>More on Analysis of the UPMEM PIM Engine</vt:lpstr>
      <vt:lpstr>More on Analysis of the UPMEM PIM Engine</vt:lpstr>
      <vt:lpstr>More on PRIM Benchmarks</vt:lpstr>
      <vt:lpstr>Year II Results (2021 Annual Review - II)</vt:lpstr>
      <vt:lpstr>FPGA-based Processing Near Memory</vt:lpstr>
      <vt:lpstr>PowerPoint Presentation</vt:lpstr>
      <vt:lpstr>Year II Results (2021 Annual Review - II)</vt:lpstr>
      <vt:lpstr>PowerPoint Presentation</vt:lpstr>
      <vt:lpstr>Executive Summary</vt:lpstr>
      <vt:lpstr>Background: Hybrid Storage Systems</vt:lpstr>
      <vt:lpstr>Memory System Design for AI/ML Accelerators &amp; ML/AI Techniques  for Memory System Design</vt:lpstr>
      <vt:lpstr>PowerPoint Presentation</vt:lpstr>
      <vt:lpstr>Executive Summary</vt:lpstr>
      <vt:lpstr>Talk Outline</vt:lpstr>
      <vt:lpstr>Prefetching Basics</vt:lpstr>
      <vt:lpstr>Key Shortcomings in Prior Prefetchers</vt:lpstr>
      <vt:lpstr>(1) Single-Feature Prefetch Prediction</vt:lpstr>
      <vt:lpstr>(1) Single-Feature Prefetch Prediction</vt:lpstr>
      <vt:lpstr>(2) Lack of Inherent System Awareness</vt:lpstr>
      <vt:lpstr>(2) Lack of Inherent System Awareness</vt:lpstr>
      <vt:lpstr>(3) Lack of In-silicon Customizability</vt:lpstr>
      <vt:lpstr>Our Goal</vt:lpstr>
      <vt:lpstr>Talk Outline</vt:lpstr>
      <vt:lpstr>Basics of Reinforcement Learning (RL)</vt:lpstr>
      <vt:lpstr>Formulating Prefetching as RL</vt:lpstr>
      <vt:lpstr>What is State?</vt:lpstr>
      <vt:lpstr>What is Action?</vt:lpstr>
      <vt:lpstr>What is Reward?</vt:lpstr>
      <vt:lpstr>Talk Outline</vt:lpstr>
      <vt:lpstr>Pythia Overview</vt:lpstr>
      <vt:lpstr>Pythia Overview</vt:lpstr>
      <vt:lpstr>Talk Outline</vt:lpstr>
      <vt:lpstr>Simulation Methodology</vt:lpstr>
      <vt:lpstr>Performance with Varying Core Count</vt:lpstr>
      <vt:lpstr>Performance with Varying Core Count</vt:lpstr>
      <vt:lpstr>Performance with Varying DRAM Bandwidth</vt:lpstr>
      <vt:lpstr>Performance with Varying DRAM Bandwidth</vt:lpstr>
      <vt:lpstr>More in the Paper</vt:lpstr>
      <vt:lpstr>More in the Paper</vt:lpstr>
      <vt:lpstr>Pythia is Open-sourced</vt:lpstr>
      <vt:lpstr>Talk Outline</vt:lpstr>
      <vt:lpstr>Conclusion</vt:lpstr>
      <vt:lpstr>PowerPoint Presentation</vt:lpstr>
      <vt:lpstr>``</vt:lpstr>
      <vt:lpstr>Near-Memory Acceleration</vt:lpstr>
      <vt:lpstr>How to Analyze a Genome?</vt:lpstr>
      <vt:lpstr>Genome Analysis in Real Life</vt:lpstr>
      <vt:lpstr>Bottlenecked in Read Mapping!!</vt:lpstr>
      <vt:lpstr>Stencil Computation in Weather Modeling</vt:lpstr>
      <vt:lpstr>NERO: Weather Prediction Accelerator [FPL 2020]</vt:lpstr>
      <vt:lpstr>Motivation and Goal</vt:lpstr>
      <vt:lpstr>Near-Memory Acceleration</vt:lpstr>
      <vt:lpstr>Key Results of Near-Memory Acceleration</vt:lpstr>
      <vt:lpstr>Key Results of Near-Memory Acceleration</vt:lpstr>
      <vt:lpstr>Key Results of Near-Memory Acceleration</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2528</cp:revision>
  <cp:lastPrinted>2020-06-16T22:48:44Z</cp:lastPrinted>
  <dcterms:created xsi:type="dcterms:W3CDTF">2010-10-08T20:41:54Z</dcterms:created>
  <dcterms:modified xsi:type="dcterms:W3CDTF">2021-09-30T15:53:23Z</dcterms:modified>
</cp:coreProperties>
</file>