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 id="2147488200" r:id="rId40"/>
  </p:sldMasterIdLst>
  <p:notesMasterIdLst>
    <p:notesMasterId r:id="rId176"/>
  </p:notesMasterIdLst>
  <p:handoutMasterIdLst>
    <p:handoutMasterId r:id="rId177"/>
  </p:handoutMasterIdLst>
  <p:sldIdLst>
    <p:sldId id="4681" r:id="rId41"/>
    <p:sldId id="4434" r:id="rId42"/>
    <p:sldId id="4915" r:id="rId43"/>
    <p:sldId id="4433" r:id="rId44"/>
    <p:sldId id="4441" r:id="rId45"/>
    <p:sldId id="4442" r:id="rId46"/>
    <p:sldId id="4438" r:id="rId47"/>
    <p:sldId id="4443" r:id="rId48"/>
    <p:sldId id="4439" r:id="rId49"/>
    <p:sldId id="4444" r:id="rId50"/>
    <p:sldId id="4456" r:id="rId51"/>
    <p:sldId id="4457" r:id="rId52"/>
    <p:sldId id="4445" r:id="rId53"/>
    <p:sldId id="4658" r:id="rId54"/>
    <p:sldId id="4654" r:id="rId55"/>
    <p:sldId id="4436" r:id="rId56"/>
    <p:sldId id="4675" r:id="rId57"/>
    <p:sldId id="4676" r:id="rId58"/>
    <p:sldId id="4677" r:id="rId59"/>
    <p:sldId id="4916" r:id="rId60"/>
    <p:sldId id="4437" r:id="rId61"/>
    <p:sldId id="4777" r:id="rId62"/>
    <p:sldId id="4610" r:id="rId63"/>
    <p:sldId id="4478" r:id="rId64"/>
    <p:sldId id="4479" r:id="rId65"/>
    <p:sldId id="4779" r:id="rId66"/>
    <p:sldId id="4664" r:id="rId67"/>
    <p:sldId id="4780" r:id="rId68"/>
    <p:sldId id="4781" r:id="rId69"/>
    <p:sldId id="4782" r:id="rId70"/>
    <p:sldId id="4507" r:id="rId71"/>
    <p:sldId id="4573" r:id="rId72"/>
    <p:sldId id="4510" r:id="rId73"/>
    <p:sldId id="4481" r:id="rId74"/>
    <p:sldId id="4511" r:id="rId75"/>
    <p:sldId id="4483" r:id="rId76"/>
    <p:sldId id="4484" r:id="rId77"/>
    <p:sldId id="4486" r:id="rId78"/>
    <p:sldId id="4691" r:id="rId79"/>
    <p:sldId id="4508" r:id="rId80"/>
    <p:sldId id="4487" r:id="rId81"/>
    <p:sldId id="4489" r:id="rId82"/>
    <p:sldId id="4491" r:id="rId83"/>
    <p:sldId id="4492" r:id="rId84"/>
    <p:sldId id="4493" r:id="rId85"/>
    <p:sldId id="4494" r:id="rId86"/>
    <p:sldId id="4495" r:id="rId87"/>
    <p:sldId id="4496" r:id="rId88"/>
    <p:sldId id="4498" r:id="rId89"/>
    <p:sldId id="4499" r:id="rId90"/>
    <p:sldId id="4500" r:id="rId91"/>
    <p:sldId id="4503" r:id="rId92"/>
    <p:sldId id="4512" r:id="rId93"/>
    <p:sldId id="4513" r:id="rId94"/>
    <p:sldId id="4514" r:id="rId95"/>
    <p:sldId id="4577" r:id="rId96"/>
    <p:sldId id="4785" r:id="rId97"/>
    <p:sldId id="4665" r:id="rId98"/>
    <p:sldId id="4666" r:id="rId99"/>
    <p:sldId id="4786" r:id="rId100"/>
    <p:sldId id="4667" r:id="rId101"/>
    <p:sldId id="4789" r:id="rId102"/>
    <p:sldId id="4792" r:id="rId103"/>
    <p:sldId id="4578" r:id="rId104"/>
    <p:sldId id="4509" r:id="rId105"/>
    <p:sldId id="4606" r:id="rId106"/>
    <p:sldId id="4575" r:id="rId107"/>
    <p:sldId id="4918" r:id="rId108"/>
    <p:sldId id="4524" r:id="rId109"/>
    <p:sldId id="4611" r:id="rId110"/>
    <p:sldId id="4612" r:id="rId111"/>
    <p:sldId id="4649" r:id="rId112"/>
    <p:sldId id="4614" r:id="rId113"/>
    <p:sldId id="4651" r:id="rId114"/>
    <p:sldId id="4618" r:id="rId115"/>
    <p:sldId id="4534" r:id="rId116"/>
    <p:sldId id="4659" r:id="rId117"/>
    <p:sldId id="4790" r:id="rId118"/>
    <p:sldId id="4692" r:id="rId119"/>
    <p:sldId id="4533" r:id="rId120"/>
    <p:sldId id="4607" r:id="rId121"/>
    <p:sldId id="4535" r:id="rId122"/>
    <p:sldId id="4650" r:id="rId123"/>
    <p:sldId id="4536" r:id="rId124"/>
    <p:sldId id="4537" r:id="rId125"/>
    <p:sldId id="4538" r:id="rId126"/>
    <p:sldId id="4539" r:id="rId127"/>
    <p:sldId id="4540" r:id="rId128"/>
    <p:sldId id="4541" r:id="rId129"/>
    <p:sldId id="4542" r:id="rId130"/>
    <p:sldId id="4543" r:id="rId131"/>
    <p:sldId id="4544" r:id="rId132"/>
    <p:sldId id="4545" r:id="rId133"/>
    <p:sldId id="4273" r:id="rId134"/>
    <p:sldId id="3763" r:id="rId135"/>
    <p:sldId id="4546" r:id="rId136"/>
    <p:sldId id="4547" r:id="rId137"/>
    <p:sldId id="4548" r:id="rId138"/>
    <p:sldId id="4549" r:id="rId139"/>
    <p:sldId id="4550" r:id="rId140"/>
    <p:sldId id="4551" r:id="rId141"/>
    <p:sldId id="4552" r:id="rId142"/>
    <p:sldId id="4553" r:id="rId143"/>
    <p:sldId id="4619" r:id="rId144"/>
    <p:sldId id="4420" r:id="rId145"/>
    <p:sldId id="3765" r:id="rId146"/>
    <p:sldId id="3766" r:id="rId147"/>
    <p:sldId id="3767" r:id="rId148"/>
    <p:sldId id="3878" r:id="rId149"/>
    <p:sldId id="3879" r:id="rId150"/>
    <p:sldId id="3880" r:id="rId151"/>
    <p:sldId id="3881" r:id="rId152"/>
    <p:sldId id="3768" r:id="rId153"/>
    <p:sldId id="3769" r:id="rId154"/>
    <p:sldId id="3770" r:id="rId155"/>
    <p:sldId id="3771" r:id="rId156"/>
    <p:sldId id="3882" r:id="rId157"/>
    <p:sldId id="3772" r:id="rId158"/>
    <p:sldId id="3773" r:id="rId159"/>
    <p:sldId id="4554" r:id="rId160"/>
    <p:sldId id="4660" r:id="rId161"/>
    <p:sldId id="4639" r:id="rId162"/>
    <p:sldId id="4656" r:id="rId163"/>
    <p:sldId id="4640" r:id="rId164"/>
    <p:sldId id="4641" r:id="rId165"/>
    <p:sldId id="4642" r:id="rId166"/>
    <p:sldId id="4661" r:id="rId167"/>
    <p:sldId id="4684" r:id="rId168"/>
    <p:sldId id="4683" r:id="rId169"/>
    <p:sldId id="4685" r:id="rId170"/>
    <p:sldId id="4643" r:id="rId171"/>
    <p:sldId id="4574" r:id="rId172"/>
    <p:sldId id="4609" r:id="rId173"/>
    <p:sldId id="4644" r:id="rId174"/>
    <p:sldId id="4791" r:id="rId17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65" autoAdjust="0"/>
    <p:restoredTop sz="94853" autoAdjust="0"/>
  </p:normalViewPr>
  <p:slideViewPr>
    <p:cSldViewPr>
      <p:cViewPr varScale="1">
        <p:scale>
          <a:sx n="93" d="100"/>
          <a:sy n="93" d="100"/>
        </p:scale>
        <p:origin x="101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slide" Target="slides/slide95.xml"/><Relationship Id="rId151" Type="http://schemas.openxmlformats.org/officeDocument/2006/relationships/slide" Target="slides/slide111.xml"/><Relationship Id="rId156" Type="http://schemas.openxmlformats.org/officeDocument/2006/relationships/slide" Target="slides/slide116.xml"/><Relationship Id="rId177" Type="http://schemas.openxmlformats.org/officeDocument/2006/relationships/handoutMaster" Target="handoutMasters/handoutMaster1.xml"/><Relationship Id="rId172" Type="http://schemas.openxmlformats.org/officeDocument/2006/relationships/slide" Target="slides/slide13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slide" Target="slides/slide106.xml"/><Relationship Id="rId167"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162" Type="http://schemas.openxmlformats.org/officeDocument/2006/relationships/slide" Target="slides/slide1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presProps" Target="presProps.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73"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79"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ugata\Documents\Postdoc\Papers\Drafts\2017ISMB-GRIM\executiontime.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augata\Documents\Postdoc\Papers\Drafts\2017ISMB-GRIM\plots\EvalPlo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3.4744676597371467E-2"/>
                  <c:y val="-1.593116874924743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Verification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5DF4-1A4A-A35C-9A3D3795F0E9}"/>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5DF4-1A4A-A35C-9A3D3795F0E9}"/>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5DF4-1A4A-A35C-9A3D3795F0E9}"/>
            </c:ext>
          </c:extLst>
        </c:ser>
        <c:dLbls>
          <c:showLegendKey val="0"/>
          <c:showVal val="0"/>
          <c:showCatName val="0"/>
          <c:showSerName val="0"/>
          <c:showPercent val="0"/>
          <c:showBubbleSize val="0"/>
        </c:dLbls>
        <c:gapWidth val="80"/>
        <c:overlap val="100"/>
        <c:axId val="-1506018976"/>
        <c:axId val="-1506014208"/>
      </c:barChart>
      <c:catAx>
        <c:axId val="-150601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4208"/>
        <c:crosses val="autoZero"/>
        <c:auto val="1"/>
        <c:lblAlgn val="ctr"/>
        <c:lblOffset val="100"/>
        <c:noMultiLvlLbl val="0"/>
      </c:catAx>
      <c:valAx>
        <c:axId val="-150601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0601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74021910178199"/>
          <c:y val="3.2518014531967801E-2"/>
          <c:w val="0.61148171648865601"/>
          <c:h val="0.60114842185751804"/>
        </c:manualLayout>
      </c:layout>
      <c:barChart>
        <c:barDir val="bar"/>
        <c:grouping val="stacked"/>
        <c:varyColors val="0"/>
        <c:ser>
          <c:idx val="0"/>
          <c:order val="0"/>
          <c:tx>
            <c:strRef>
              <c:f>Sheet1!$B$1</c:f>
              <c:strCache>
                <c:ptCount val="1"/>
                <c:pt idx="0">
                  <c:v>Verification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Sheet1!$B$2</c:f>
              <c:numCache>
                <c:formatCode>General</c:formatCode>
                <c:ptCount val="1"/>
                <c:pt idx="0">
                  <c:v>17451</c:v>
                </c:pt>
              </c:numCache>
            </c:numRef>
          </c:val>
          <c:extLst>
            <c:ext xmlns:c16="http://schemas.microsoft.com/office/drawing/2014/chart" uri="{C3380CC4-5D6E-409C-BE32-E72D297353CC}">
              <c16:uniqueId val="{00000000-5DC9-1C40-8C5F-BB471FAEA8E6}"/>
            </c:ext>
          </c:extLst>
        </c:ser>
        <c:ser>
          <c:idx val="1"/>
          <c:order val="1"/>
          <c:tx>
            <c:strRef>
              <c:f>Sheet1!$C$1</c:f>
              <c:strCache>
                <c:ptCount val="1"/>
                <c:pt idx="0">
                  <c:v>Other</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Sheet1!$C$2</c:f>
              <c:numCache>
                <c:formatCode>General</c:formatCode>
                <c:ptCount val="1"/>
                <c:pt idx="0">
                  <c:v>918</c:v>
                </c:pt>
              </c:numCache>
            </c:numRef>
          </c:val>
          <c:extLst>
            <c:ext xmlns:c16="http://schemas.microsoft.com/office/drawing/2014/chart" uri="{C3380CC4-5D6E-409C-BE32-E72D297353CC}">
              <c16:uniqueId val="{00000001-5DC9-1C40-8C5F-BB471FAEA8E6}"/>
            </c:ext>
          </c:extLst>
        </c:ser>
        <c:dLbls>
          <c:showLegendKey val="0"/>
          <c:showVal val="0"/>
          <c:showCatName val="0"/>
          <c:showSerName val="0"/>
          <c:showPercent val="0"/>
          <c:showBubbleSize val="0"/>
        </c:dLbls>
        <c:gapWidth val="150"/>
        <c:overlap val="100"/>
        <c:axId val="1790078472"/>
        <c:axId val="1802003960"/>
      </c:barChart>
      <c:catAx>
        <c:axId val="179007847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02003960"/>
        <c:crosses val="autoZero"/>
        <c:auto val="1"/>
        <c:lblAlgn val="ctr"/>
        <c:lblOffset val="100"/>
        <c:noMultiLvlLbl val="0"/>
      </c:catAx>
      <c:valAx>
        <c:axId val="1802003960"/>
        <c:scaling>
          <c:orientation val="minMax"/>
          <c:max val="20000"/>
          <c:min val="0"/>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90078472"/>
        <c:crosses val="autoZero"/>
        <c:crossBetween val="between"/>
      </c:valAx>
      <c:spPr>
        <a:noFill/>
        <a:ln>
          <a:noFill/>
        </a:ln>
        <a:effectLst/>
      </c:spPr>
    </c:plotArea>
    <c:legend>
      <c:legendPos val="r"/>
      <c:layout>
        <c:manualLayout>
          <c:xMode val="edge"/>
          <c:yMode val="edge"/>
          <c:x val="0.78002927476126704"/>
          <c:y val="6.1701012219220102E-3"/>
          <c:w val="0.18009231694518299"/>
          <c:h val="0.8088100775119370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'Execution Time'!$A$2</c:f>
              <c:strCache>
                <c:ptCount val="1"/>
                <c:pt idx="0">
                  <c:v>FastHASH</c:v>
                </c:pt>
              </c:strCache>
            </c:strRef>
          </c:tx>
          <c:spPr>
            <a:solidFill>
              <a:schemeClr val="accent6">
                <a:lumMod val="20000"/>
                <a:lumOff val="80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Time'!$B$2:$L$2</c:f>
              <c:numCache>
                <c:formatCode>General</c:formatCode>
                <c:ptCount val="11"/>
                <c:pt idx="0">
                  <c:v>37.788089999999997</c:v>
                </c:pt>
                <c:pt idx="1">
                  <c:v>47.28578000000001</c:v>
                </c:pt>
                <c:pt idx="2">
                  <c:v>26.474430000000002</c:v>
                </c:pt>
                <c:pt idx="3">
                  <c:v>29.61101</c:v>
                </c:pt>
                <c:pt idx="4">
                  <c:v>26.305330000000001</c:v>
                </c:pt>
                <c:pt idx="5">
                  <c:v>28.521599999999999</c:v>
                </c:pt>
                <c:pt idx="6">
                  <c:v>26.331859999999999</c:v>
                </c:pt>
                <c:pt idx="7">
                  <c:v>27.609439999999999</c:v>
                </c:pt>
                <c:pt idx="8">
                  <c:v>63.51811</c:v>
                </c:pt>
                <c:pt idx="9">
                  <c:v>27.747959999999999</c:v>
                </c:pt>
                <c:pt idx="10">
                  <c:v>34.119360999999998</c:v>
                </c:pt>
              </c:numCache>
            </c:numRef>
          </c:val>
          <c:extLst>
            <c:ext xmlns:c16="http://schemas.microsoft.com/office/drawing/2014/chart" uri="{C3380CC4-5D6E-409C-BE32-E72D297353CC}">
              <c16:uniqueId val="{00000000-C128-7F4D-81FE-C264EDEA47BB}"/>
            </c:ext>
          </c:extLst>
        </c:ser>
        <c:ser>
          <c:idx val="1"/>
          <c:order val="1"/>
          <c:tx>
            <c:strRef>
              <c:f>'Execution Time'!$A$3</c:f>
              <c:strCache>
                <c:ptCount val="1"/>
                <c:pt idx="0">
                  <c:v>GRIM-3D</c:v>
                </c:pt>
              </c:strCache>
            </c:strRef>
          </c:tx>
          <c:spPr>
            <a:solidFill>
              <a:schemeClr val="accent6">
                <a:lumMod val="75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Time'!$B$3:$L$3</c:f>
              <c:numCache>
                <c:formatCode>General</c:formatCode>
                <c:ptCount val="11"/>
                <c:pt idx="0">
                  <c:v>15.22917</c:v>
                </c:pt>
                <c:pt idx="1">
                  <c:v>19.686150000000001</c:v>
                </c:pt>
                <c:pt idx="2">
                  <c:v>14.58456</c:v>
                </c:pt>
                <c:pt idx="3">
                  <c:v>17.697590000000009</c:v>
                </c:pt>
                <c:pt idx="4">
                  <c:v>14.573029999999999</c:v>
                </c:pt>
                <c:pt idx="5">
                  <c:v>17.045500000000001</c:v>
                </c:pt>
                <c:pt idx="6">
                  <c:v>14.699400000000001</c:v>
                </c:pt>
                <c:pt idx="7">
                  <c:v>15.45763</c:v>
                </c:pt>
                <c:pt idx="8">
                  <c:v>17.39552999999998</c:v>
                </c:pt>
                <c:pt idx="9">
                  <c:v>15.77552</c:v>
                </c:pt>
                <c:pt idx="10">
                  <c:v>16.214407999999999</c:v>
                </c:pt>
              </c:numCache>
            </c:numRef>
          </c:val>
          <c:extLst>
            <c:ext xmlns:c16="http://schemas.microsoft.com/office/drawing/2014/chart" uri="{C3380CC4-5D6E-409C-BE32-E72D297353CC}">
              <c16:uniqueId val="{00000001-C128-7F4D-81FE-C264EDEA47BB}"/>
            </c:ext>
          </c:extLst>
        </c:ser>
        <c:dLbls>
          <c:showLegendKey val="0"/>
          <c:showVal val="0"/>
          <c:showCatName val="0"/>
          <c:showSerName val="0"/>
          <c:showPercent val="0"/>
          <c:showBubbleSize val="0"/>
        </c:dLbls>
        <c:gapWidth val="100"/>
        <c:axId val="-2113411680"/>
        <c:axId val="-2113408608"/>
      </c:barChart>
      <c:catAx>
        <c:axId val="-211341168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3408608"/>
        <c:crosses val="autoZero"/>
        <c:auto val="1"/>
        <c:lblAlgn val="ctr"/>
        <c:lblOffset val="0"/>
        <c:noMultiLvlLbl val="0"/>
      </c:catAx>
      <c:valAx>
        <c:axId val="-2113408608"/>
        <c:scaling>
          <c:orientation val="minMax"/>
          <c:max val="70"/>
          <c:min val="0"/>
        </c:scaling>
        <c:delete val="0"/>
        <c:axPos val="l"/>
        <c:majorGridlines>
          <c:spPr>
            <a:ln w="12700"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3411680"/>
        <c:crosses val="autoZero"/>
        <c:crossBetween val="between"/>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'Fasle Negative Rate'!$A$17</c:f>
              <c:strCache>
                <c:ptCount val="1"/>
                <c:pt idx="0">
                  <c:v>FastHASH</c:v>
                </c:pt>
              </c:strCache>
            </c:strRef>
          </c:tx>
          <c:spPr>
            <a:solidFill>
              <a:schemeClr val="accent6">
                <a:lumMod val="20000"/>
                <a:lumOff val="80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Rate'!$B$17:$L$17</c:f>
              <c:numCache>
                <c:formatCode>General</c:formatCode>
                <c:ptCount val="11"/>
                <c:pt idx="0">
                  <c:v>0.40191288500700001</c:v>
                </c:pt>
                <c:pt idx="1">
                  <c:v>0.38648231103300001</c:v>
                </c:pt>
                <c:pt idx="2">
                  <c:v>0.40237468892400002</c:v>
                </c:pt>
                <c:pt idx="3">
                  <c:v>0.38942605816199999</c:v>
                </c:pt>
                <c:pt idx="4">
                  <c:v>0.40262748729199999</c:v>
                </c:pt>
                <c:pt idx="5">
                  <c:v>0.38845786831099999</c:v>
                </c:pt>
                <c:pt idx="6">
                  <c:v>0.401489205864</c:v>
                </c:pt>
                <c:pt idx="7">
                  <c:v>0.389202069895</c:v>
                </c:pt>
                <c:pt idx="8">
                  <c:v>0.40136212538299998</c:v>
                </c:pt>
                <c:pt idx="9">
                  <c:v>0.38925485033599999</c:v>
                </c:pt>
                <c:pt idx="10">
                  <c:v>0.395258955021</c:v>
                </c:pt>
              </c:numCache>
            </c:numRef>
          </c:val>
          <c:extLst>
            <c:ext xmlns:c16="http://schemas.microsoft.com/office/drawing/2014/chart" uri="{C3380CC4-5D6E-409C-BE32-E72D297353CC}">
              <c16:uniqueId val="{00000000-9241-A641-ADD9-2C569C2368D7}"/>
            </c:ext>
          </c:extLst>
        </c:ser>
        <c:ser>
          <c:idx val="1"/>
          <c:order val="1"/>
          <c:tx>
            <c:strRef>
              <c:f>'Fasle Negative Rate'!$A$18</c:f>
              <c:strCache>
                <c:ptCount val="1"/>
                <c:pt idx="0">
                  <c:v>GRIM-3D</c:v>
                </c:pt>
              </c:strCache>
            </c:strRef>
          </c:tx>
          <c:spPr>
            <a:solidFill>
              <a:schemeClr val="accent6">
                <a:lumMod val="75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Rate'!$B$18:$L$18</c:f>
              <c:numCache>
                <c:formatCode>General</c:formatCode>
                <c:ptCount val="11"/>
                <c:pt idx="0">
                  <c:v>6.6591638588099994E-2</c:v>
                </c:pt>
                <c:pt idx="1">
                  <c:v>6.7988469747100003E-2</c:v>
                </c:pt>
                <c:pt idx="2">
                  <c:v>6.3271584495800004E-2</c:v>
                </c:pt>
                <c:pt idx="3">
                  <c:v>6.7890906554900002E-2</c:v>
                </c:pt>
                <c:pt idx="4">
                  <c:v>6.4196651915399999E-2</c:v>
                </c:pt>
                <c:pt idx="5">
                  <c:v>6.9487578498300007E-2</c:v>
                </c:pt>
                <c:pt idx="6">
                  <c:v>6.6264228876199996E-2</c:v>
                </c:pt>
                <c:pt idx="7">
                  <c:v>6.6910694291499997E-2</c:v>
                </c:pt>
                <c:pt idx="8">
                  <c:v>6.2598773083899995E-2</c:v>
                </c:pt>
                <c:pt idx="9">
                  <c:v>6.7789437951099998E-2</c:v>
                </c:pt>
                <c:pt idx="10">
                  <c:v>6.6298996400199997E-2</c:v>
                </c:pt>
              </c:numCache>
            </c:numRef>
          </c:val>
          <c:extLst>
            <c:ext xmlns:c16="http://schemas.microsoft.com/office/drawing/2014/chart" uri="{C3380CC4-5D6E-409C-BE32-E72D297353CC}">
              <c16:uniqueId val="{00000001-9241-A641-ADD9-2C569C2368D7}"/>
            </c:ext>
          </c:extLst>
        </c:ser>
        <c:dLbls>
          <c:showLegendKey val="0"/>
          <c:showVal val="0"/>
          <c:showCatName val="0"/>
          <c:showSerName val="0"/>
          <c:showPercent val="0"/>
          <c:showBubbleSize val="0"/>
        </c:dLbls>
        <c:gapWidth val="100"/>
        <c:axId val="-2103957904"/>
        <c:axId val="-2103954544"/>
      </c:barChart>
      <c:catAx>
        <c:axId val="-2103957904"/>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2103954544"/>
        <c:crosses val="autoZero"/>
        <c:auto val="1"/>
        <c:lblAlgn val="ctr"/>
        <c:lblOffset val="0"/>
        <c:noMultiLvlLbl val="0"/>
      </c:catAx>
      <c:valAx>
        <c:axId val="-2103954544"/>
        <c:scaling>
          <c:orientation val="minMax"/>
          <c:max val="0.5"/>
          <c:min val="0"/>
        </c:scaling>
        <c:delete val="0"/>
        <c:axPos val="l"/>
        <c:majorGridlines>
          <c:spPr>
            <a:ln w="12700" cap="flat" cmpd="sng" algn="ctr">
              <a:solidFill>
                <a:schemeClr val="tx1">
                  <a:lumMod val="15000"/>
                  <a:lumOff val="85000"/>
                </a:schemeClr>
              </a:solidFill>
              <a:round/>
            </a:ln>
            <a:effectLst/>
          </c:spPr>
        </c:majorGridlines>
        <c:numFmt formatCode="#,##0.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effectLst>
                  <a:outerShdw blurRad="50800" dist="50800" dir="5400000" sx="1000" sy="1000" algn="ctr" rotWithShape="0">
                    <a:srgbClr val="000000">
                      <a:alpha val="43137"/>
                    </a:srgbClr>
                  </a:outerShdw>
                </a:effectLst>
                <a:latin typeface="+mn-lt"/>
                <a:ea typeface="+mn-ea"/>
                <a:cs typeface="+mn-cs"/>
              </a:defRPr>
            </a:pPr>
            <a:endParaRPr lang="en-US"/>
          </a:p>
        </c:txPr>
        <c:crossAx val="-2103957904"/>
        <c:crosses val="autoZero"/>
        <c:crossBetween val="between"/>
        <c:majorUnit val="0.1"/>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F8-504D-9B4D-CE09101666FF}"/>
                </c:ext>
              </c:extLst>
            </c:dLbl>
            <c:dLbl>
              <c:idx val="1"/>
              <c:delete val="1"/>
              <c:extLst>
                <c:ext xmlns:c15="http://schemas.microsoft.com/office/drawing/2012/chart" uri="{CE6537A1-D6FC-4f65-9D91-7224C49458BB}"/>
                <c:ext xmlns:c16="http://schemas.microsoft.com/office/drawing/2014/chart" uri="{C3380CC4-5D6E-409C-BE32-E72D297353CC}">
                  <c16:uniqueId val="{00000001-6EF8-504D-9B4D-CE09101666F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EF8-504D-9B4D-CE09101666FF}"/>
            </c:ext>
          </c:extLst>
        </c:ser>
        <c:dLbls>
          <c:showLegendKey val="0"/>
          <c:showVal val="0"/>
          <c:showCatName val="0"/>
          <c:showSerName val="0"/>
          <c:showPercent val="0"/>
          <c:showBubbleSize val="0"/>
        </c:dLbls>
        <c:gapWidth val="50"/>
        <c:axId val="-1614558480"/>
        <c:axId val="-1614553984"/>
      </c:barChart>
      <c:catAx>
        <c:axId val="-161455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3984"/>
        <c:crosses val="autoZero"/>
        <c:auto val="1"/>
        <c:lblAlgn val="ctr"/>
        <c:lblOffset val="100"/>
        <c:noMultiLvlLbl val="0"/>
      </c:catAx>
      <c:valAx>
        <c:axId val="-16145539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61455848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E9C-9B46-A486-2F04F8C1860A}"/>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E9C-9B46-A486-2F04F8C1860A}"/>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E9C-9B46-A486-2F04F8C1860A}"/>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E9C-9B46-A486-2F04F8C1860A}"/>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E9C-9B46-A486-2F04F8C1860A}"/>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E9C-9B46-A486-2F04F8C1860A}"/>
              </c:ext>
            </c:extLst>
          </c:dPt>
          <c:dLbls>
            <c:dLbl>
              <c:idx val="0"/>
              <c:delete val="1"/>
              <c:extLst>
                <c:ext xmlns:c15="http://schemas.microsoft.com/office/drawing/2012/chart" uri="{CE6537A1-D6FC-4f65-9D91-7224C49458BB}"/>
                <c:ext xmlns:c16="http://schemas.microsoft.com/office/drawing/2014/chart" uri="{C3380CC4-5D6E-409C-BE32-E72D297353CC}">
                  <c16:uniqueId val="{00000001-BE9C-9B46-A486-2F04F8C1860A}"/>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C-9B46-A486-2F04F8C1860A}"/>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9C-9B46-A486-2F04F8C1860A}"/>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9C-9B46-A486-2F04F8C1860A}"/>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9C-9B46-A486-2F04F8C1860A}"/>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9C-9B46-A486-2F04F8C1860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BE9C-9B46-A486-2F04F8C1860A}"/>
            </c:ext>
          </c:extLst>
        </c:ser>
        <c:dLbls>
          <c:showLegendKey val="0"/>
          <c:showVal val="0"/>
          <c:showCatName val="0"/>
          <c:showSerName val="0"/>
          <c:showPercent val="0"/>
          <c:showBubbleSize val="0"/>
        </c:dLbls>
        <c:gapWidth val="80"/>
        <c:overlap val="-27"/>
        <c:axId val="-1745965472"/>
        <c:axId val="-1745961200"/>
      </c:barChart>
      <c:catAx>
        <c:axId val="-174596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1200"/>
        <c:crosses val="autoZero"/>
        <c:auto val="1"/>
        <c:lblAlgn val="ctr"/>
        <c:lblOffset val="100"/>
        <c:noMultiLvlLbl val="0"/>
      </c:catAx>
      <c:valAx>
        <c:axId val="-1745961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965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3FDA-2141-A566-22CFFCBB66D4}"/>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3FDA-2141-A566-22CFFCBB66D4}"/>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3FDA-2141-A566-22CFFCBB66D4}"/>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3FDA-2141-A566-22CFFCBB66D4}"/>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3FDA-2141-A566-22CFFCBB66D4}"/>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3FDA-2141-A566-22CFFCBB66D4}"/>
              </c:ext>
            </c:extLst>
          </c:dPt>
          <c:dLbls>
            <c:dLbl>
              <c:idx val="0"/>
              <c:delete val="1"/>
              <c:extLst>
                <c:ext xmlns:c15="http://schemas.microsoft.com/office/drawing/2012/chart" uri="{CE6537A1-D6FC-4f65-9D91-7224C49458BB}"/>
                <c:ext xmlns:c16="http://schemas.microsoft.com/office/drawing/2014/chart" uri="{C3380CC4-5D6E-409C-BE32-E72D297353CC}">
                  <c16:uniqueId val="{00000001-3FDA-2141-A566-22CFFCBB66D4}"/>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DA-2141-A566-22CFFCBB66D4}"/>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DA-2141-A566-22CFFCBB66D4}"/>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DA-2141-A566-22CFFCBB66D4}"/>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DA-2141-A566-22CFFCBB66D4}"/>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FDA-2141-A566-22CFFCBB66D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3FDA-2141-A566-22CFFCBB66D4}"/>
            </c:ext>
          </c:extLst>
        </c:ser>
        <c:dLbls>
          <c:showLegendKey val="0"/>
          <c:showVal val="0"/>
          <c:showCatName val="0"/>
          <c:showSerName val="0"/>
          <c:showPercent val="0"/>
          <c:showBubbleSize val="0"/>
        </c:dLbls>
        <c:gapWidth val="80"/>
        <c:overlap val="-27"/>
        <c:axId val="-1472848432"/>
        <c:axId val="-1472844352"/>
      </c:barChart>
      <c:catAx>
        <c:axId val="-14728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4352"/>
        <c:crosses val="autoZero"/>
        <c:auto val="1"/>
        <c:lblAlgn val="ctr"/>
        <c:lblOffset val="100"/>
        <c:noMultiLvlLbl val="0"/>
      </c:catAx>
      <c:valAx>
        <c:axId val="-147284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47284843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95FF-7646-B4E8-4E4D426E691D}"/>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95FF-7646-B4E8-4E4D426E691D}"/>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95FF-7646-B4E8-4E4D426E691D}"/>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95FF-7646-B4E8-4E4D426E691D}"/>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95FF-7646-B4E8-4E4D426E691D}"/>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95FF-7646-B4E8-4E4D426E691D}"/>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FF-7646-B4E8-4E4D426E691D}"/>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FF-7646-B4E8-4E4D426E691D}"/>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FF-7646-B4E8-4E4D426E691D}"/>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FF-7646-B4E8-4E4D426E691D}"/>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FF-7646-B4E8-4E4D426E691D}"/>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5FF-7646-B4E8-4E4D426E691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95FF-7646-B4E8-4E4D426E691D}"/>
            </c:ext>
          </c:extLst>
        </c:ser>
        <c:dLbls>
          <c:showLegendKey val="0"/>
          <c:showVal val="0"/>
          <c:showCatName val="0"/>
          <c:showSerName val="0"/>
          <c:showPercent val="0"/>
          <c:showBubbleSize val="0"/>
        </c:dLbls>
        <c:gapWidth val="80"/>
        <c:overlap val="-27"/>
        <c:axId val="-1472740656"/>
        <c:axId val="-1472736896"/>
      </c:barChart>
      <c:catAx>
        <c:axId val="-147274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36896"/>
        <c:crosses val="autoZero"/>
        <c:auto val="1"/>
        <c:lblAlgn val="ctr"/>
        <c:lblOffset val="100"/>
        <c:noMultiLvlLbl val="0"/>
      </c:catAx>
      <c:valAx>
        <c:axId val="-1472736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47274065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D682-FE4A-8C64-E2F2783B4298}"/>
              </c:ext>
            </c:extLst>
          </c:dPt>
          <c:dPt>
            <c:idx val="1"/>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3-D682-FE4A-8C64-E2F2783B4298}"/>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D682-FE4A-8C64-E2F2783B4298}"/>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D682-FE4A-8C64-E2F2783B4298}"/>
              </c:ext>
            </c:extLst>
          </c:dPt>
          <c:dLbls>
            <c:dLbl>
              <c:idx val="1"/>
              <c:tx>
                <c:rich>
                  <a:bodyPr/>
                  <a:lstStyle/>
                  <a:p>
                    <a:r>
                      <a:rPr lang="en-US" altLang="ko-KR" dirty="0"/>
                      <a:t>2.3x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82-FE4A-8C64-E2F2783B4298}"/>
                </c:ext>
              </c:extLst>
            </c:dLbl>
            <c:dLbl>
              <c:idx val="2"/>
              <c:tx>
                <c:rich>
                  <a:bodyPr/>
                  <a:lstStyle/>
                  <a:p>
                    <a:r>
                      <a:rPr lang="en-US" altLang="ko-KR" dirty="0"/>
                      <a:t>3.0x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82-FE4A-8C64-E2F2783B4298}"/>
                </c:ext>
              </c:extLst>
            </c:dLbl>
            <c:dLbl>
              <c:idx val="3"/>
              <c:tx>
                <c:rich>
                  <a:bodyPr/>
                  <a:lstStyle/>
                  <a:p>
                    <a:r>
                      <a:rPr lang="en-US" altLang="ko-KR" dirty="0"/>
                      <a:t>6.5x</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82-FE4A-8C64-E2F2783B429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HMC-MC</c:v>
                </c:pt>
                <c:pt idx="1">
                  <c:v>HMC-MC +
PIM BW</c:v>
                </c:pt>
                <c:pt idx="2">
                  <c:v>Tesseract + Conventional BW</c:v>
                </c:pt>
                <c:pt idx="3">
                  <c:v>Tesseract</c:v>
                </c:pt>
              </c:strCache>
            </c:strRef>
          </c:cat>
          <c:val>
            <c:numRef>
              <c:f>Sheet1!$B$2:$B$5</c:f>
              <c:numCache>
                <c:formatCode>General</c:formatCode>
                <c:ptCount val="4"/>
                <c:pt idx="0">
                  <c:v>1</c:v>
                </c:pt>
                <c:pt idx="1">
                  <c:v>2.3042730158714102</c:v>
                </c:pt>
                <c:pt idx="2">
                  <c:v>3.0223863878163568</c:v>
                </c:pt>
                <c:pt idx="3">
                  <c:v>6.4998907173731304</c:v>
                </c:pt>
              </c:numCache>
            </c:numRef>
          </c:val>
          <c:extLst>
            <c:ext xmlns:c16="http://schemas.microsoft.com/office/drawing/2014/chart" uri="{C3380CC4-5D6E-409C-BE32-E72D297353CC}">
              <c16:uniqueId val="{00000008-D682-FE4A-8C64-E2F2783B4298}"/>
            </c:ext>
          </c:extLst>
        </c:ser>
        <c:dLbls>
          <c:showLegendKey val="0"/>
          <c:showVal val="0"/>
          <c:showCatName val="0"/>
          <c:showSerName val="0"/>
          <c:showPercent val="0"/>
          <c:showBubbleSize val="0"/>
        </c:dLbls>
        <c:gapWidth val="80"/>
        <c:overlap val="-27"/>
        <c:axId val="67795088"/>
        <c:axId val="67800800"/>
      </c:barChart>
      <c:catAx>
        <c:axId val="6779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800800"/>
        <c:crosses val="autoZero"/>
        <c:auto val="1"/>
        <c:lblAlgn val="ctr"/>
        <c:lblOffset val="100"/>
        <c:noMultiLvlLbl val="0"/>
      </c:catAx>
      <c:valAx>
        <c:axId val="6780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p>
            </c:rich>
          </c:tx>
          <c:layout>
            <c:manualLayout>
              <c:xMode val="edge"/>
              <c:yMode val="edge"/>
              <c:x val="1.54320987654321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77950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solidFill>
                <a:schemeClr val="bg1"/>
              </a:solidFill>
            </a:rPr>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2BDD1E04-2FDF-41FA-A2F1-3B4535B3D59E}" type="presOf" srcId="{7D2D55F8-FCC8-44D2-AD8F-0F719ACD1413}" destId="{010F66CE-98BD-4800-ACE1-BE56AF2153C7}" srcOrd="0" destOrd="0" presId="urn:microsoft.com/office/officeart/2005/8/layout/chevron1"/>
    <dgm:cxn modelId="{C155313D-99F1-4308-8E61-1FF8F88D8F44}" type="presOf" srcId="{157059EA-B005-47F3-B359-ACEC246480F2}" destId="{B3F34F1A-EBD5-4210-B039-278AB970AC0A}"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CFBA63D8-EC5F-40B7-B756-749435B10244}" srcId="{75D8D269-421E-4589-AB1F-A9BAE4D4F94B}" destId="{A4EB02FC-E72F-40C5-8036-89057538B898}" srcOrd="0" destOrd="0" parTransId="{977D1643-2FA3-462E-BB53-B26E18AABF7B}" sibTransId="{31144255-BA62-4427-8ACB-0E279FC0E134}"/>
    <dgm:cxn modelId="{D3FD3BF4-6BAD-4E0C-8B2B-705FFEF93CE4}" type="presOf" srcId="{75D8D269-421E-4589-AB1F-A9BAE4D4F94B}" destId="{4F7140BA-CD71-4ACC-82BF-B0F51D6E1104}" srcOrd="0" destOrd="0" presId="urn:microsoft.com/office/officeart/2005/8/layout/chevron1"/>
    <dgm:cxn modelId="{ABA141FC-6005-4DC4-958A-7AAAC3AED96C}" type="presOf" srcId="{A4EB02FC-E72F-40C5-8036-89057538B898}" destId="{AA2636E1-05F7-40F6-B113-6ACD4DAE7C84}" srcOrd="0" destOrd="0" presId="urn:microsoft.com/office/officeart/2005/8/layout/chevron1"/>
    <dgm:cxn modelId="{07266E81-8807-4A7D-99B7-D175536D060B}" type="presParOf" srcId="{4F7140BA-CD71-4ACC-82BF-B0F51D6E1104}" destId="{AA2636E1-05F7-40F6-B113-6ACD4DAE7C84}" srcOrd="0" destOrd="0" presId="urn:microsoft.com/office/officeart/2005/8/layout/chevron1"/>
    <dgm:cxn modelId="{A9EB3595-289E-4D33-A01C-0689582D185D}" type="presParOf" srcId="{4F7140BA-CD71-4ACC-82BF-B0F51D6E1104}" destId="{C22B9540-E5EC-44A2-85A8-DFD006AF2A50}" srcOrd="1" destOrd="0" presId="urn:microsoft.com/office/officeart/2005/8/layout/chevron1"/>
    <dgm:cxn modelId="{89312055-C62E-4CF6-8FD4-A4DF097A15E4}" type="presParOf" srcId="{4F7140BA-CD71-4ACC-82BF-B0F51D6E1104}" destId="{B3F34F1A-EBD5-4210-B039-278AB970AC0A}" srcOrd="2" destOrd="0" presId="urn:microsoft.com/office/officeart/2005/8/layout/chevron1"/>
    <dgm:cxn modelId="{6CE5E901-C83F-4CD1-9B8B-EBC0D2CE5D08}" type="presParOf" srcId="{4F7140BA-CD71-4ACC-82BF-B0F51D6E1104}" destId="{8D3A11D6-B107-4779-B1E1-97114FC09E3A}" srcOrd="3" destOrd="0" presId="urn:microsoft.com/office/officeart/2005/8/layout/chevron1"/>
    <dgm:cxn modelId="{801F53F3-C42D-4743-AFFE-F6EF8BA385FD}"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BAD98C53-DB1E-4274-8438-7A247113291D}" type="presOf" srcId="{A4EB02FC-E72F-40C5-8036-89057538B898}" destId="{AA2636E1-05F7-40F6-B113-6ACD4DAE7C8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AA89FA80-BFAA-467E-A667-BFF36B58C9AD}" type="presOf" srcId="{157059EA-B005-47F3-B359-ACEC246480F2}" destId="{B3F34F1A-EBD5-4210-B039-278AB970AC0A}"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A25316E6-69F7-4582-9145-FCA490AD62C2}" type="presOf" srcId="{7D2D55F8-FCC8-44D2-AD8F-0F719ACD1413}" destId="{010F66CE-98BD-4800-ACE1-BE56AF2153C7}" srcOrd="0" destOrd="0" presId="urn:microsoft.com/office/officeart/2005/8/layout/chevron1"/>
    <dgm:cxn modelId="{CCF67CF4-7277-4721-9A5E-6A1139F1EEAC}" type="presOf" srcId="{75D8D269-421E-4589-AB1F-A9BAE4D4F94B}" destId="{4F7140BA-CD71-4ACC-82BF-B0F51D6E1104}" srcOrd="0" destOrd="0" presId="urn:microsoft.com/office/officeart/2005/8/layout/chevron1"/>
    <dgm:cxn modelId="{8110E1BB-E54E-4DD9-A38D-496B2E0AABDA}" type="presParOf" srcId="{4F7140BA-CD71-4ACC-82BF-B0F51D6E1104}" destId="{AA2636E1-05F7-40F6-B113-6ACD4DAE7C84}" srcOrd="0" destOrd="0" presId="urn:microsoft.com/office/officeart/2005/8/layout/chevron1"/>
    <dgm:cxn modelId="{66B52FC3-2D27-42CE-A515-D54147E6EC38}" type="presParOf" srcId="{4F7140BA-CD71-4ACC-82BF-B0F51D6E1104}" destId="{C22B9540-E5EC-44A2-85A8-DFD006AF2A50}" srcOrd="1" destOrd="0" presId="urn:microsoft.com/office/officeart/2005/8/layout/chevron1"/>
    <dgm:cxn modelId="{BD9BDD20-A294-44BD-83BF-1BEF03A9C90C}" type="presParOf" srcId="{4F7140BA-CD71-4ACC-82BF-B0F51D6E1104}" destId="{B3F34F1A-EBD5-4210-B039-278AB970AC0A}" srcOrd="2" destOrd="0" presId="urn:microsoft.com/office/officeart/2005/8/layout/chevron1"/>
    <dgm:cxn modelId="{5EFAC550-DFBE-4FCE-B581-D703250FDF1B}" type="presParOf" srcId="{4F7140BA-CD71-4ACC-82BF-B0F51D6E1104}" destId="{8D3A11D6-B107-4779-B1E1-97114FC09E3A}" srcOrd="3" destOrd="0" presId="urn:microsoft.com/office/officeart/2005/8/layout/chevron1"/>
    <dgm:cxn modelId="{221AF847-C6DD-4FB5-92DA-324E6BE76AB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81DEF512-3BFE-4E87-BADD-D5258C73D04A}" type="presOf" srcId="{A4EB02FC-E72F-40C5-8036-89057538B898}" destId="{AA2636E1-05F7-40F6-B113-6ACD4DAE7C84}" srcOrd="0" destOrd="0" presId="urn:microsoft.com/office/officeart/2005/8/layout/chevron1"/>
    <dgm:cxn modelId="{9623D447-188E-4E04-9E7D-8F6B9960B802}"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AC7F45F-A25D-4F5E-AF6F-76CB9DD0DB6C}" type="presOf" srcId="{157059EA-B005-47F3-B359-ACEC246480F2}" destId="{B3F34F1A-EBD5-4210-B039-278AB970AC0A}" srcOrd="0" destOrd="0" presId="urn:microsoft.com/office/officeart/2005/8/layout/chevron1"/>
    <dgm:cxn modelId="{5783EDBD-1080-4479-ADB0-D1308A4B51E2}" type="presOf" srcId="{7D2D55F8-FCC8-44D2-AD8F-0F719ACD1413}" destId="{010F66CE-98BD-4800-ACE1-BE56AF2153C7}"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EE7C2906-F5CD-4BA4-B634-7C8DAF708B0E}" type="presParOf" srcId="{4F7140BA-CD71-4ACC-82BF-B0F51D6E1104}" destId="{AA2636E1-05F7-40F6-B113-6ACD4DAE7C84}" srcOrd="0" destOrd="0" presId="urn:microsoft.com/office/officeart/2005/8/layout/chevron1"/>
    <dgm:cxn modelId="{3A66B4C2-3460-4C0F-A32E-511310A52DC3}" type="presParOf" srcId="{4F7140BA-CD71-4ACC-82BF-B0F51D6E1104}" destId="{C22B9540-E5EC-44A2-85A8-DFD006AF2A50}" srcOrd="1" destOrd="0" presId="urn:microsoft.com/office/officeart/2005/8/layout/chevron1"/>
    <dgm:cxn modelId="{9DBE3F7F-6E88-4E5E-BFBF-F8B05964CBC6}" type="presParOf" srcId="{4F7140BA-CD71-4ACC-82BF-B0F51D6E1104}" destId="{B3F34F1A-EBD5-4210-B039-278AB970AC0A}" srcOrd="2" destOrd="0" presId="urn:microsoft.com/office/officeart/2005/8/layout/chevron1"/>
    <dgm:cxn modelId="{39C71F1E-4BE8-4F05-B4C9-A74CC87CD104}" type="presParOf" srcId="{4F7140BA-CD71-4ACC-82BF-B0F51D6E1104}" destId="{8D3A11D6-B107-4779-B1E1-97114FC09E3A}" srcOrd="3" destOrd="0" presId="urn:microsoft.com/office/officeart/2005/8/layout/chevron1"/>
    <dgm:cxn modelId="{04C8F8CA-F98E-48EA-B2B1-5C12DA093D27}"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Build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dirty="0"/>
            <a:t>Track the Diagonally Consecutive Matches</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latin typeface="+mn-lt"/>
            </a:rPr>
            <a:t>ACCEPT </a:t>
          </a:r>
          <a:r>
            <a:rPr lang="en-US" sz="1400" dirty="0" err="1">
              <a:latin typeface="+mn-lt"/>
            </a:rPr>
            <a:t>iff</a:t>
          </a:r>
          <a:r>
            <a:rPr lang="en-US" sz="1400" dirty="0">
              <a:latin typeface="+mn-lt"/>
            </a:rPr>
            <a:t> number of ‘1’ </a:t>
          </a:r>
          <a:r>
            <a:rPr lang="en-US" sz="1400" dirty="0">
              <a:latin typeface="+mn-lt"/>
              <a:cs typeface="Consolas" panose="020B0609020204030204" pitchFamily="49" charset="0"/>
            </a:rPr>
            <a:t>≤ Threshold</a:t>
          </a:r>
          <a:endParaRPr lang="en-US" sz="1400" dirty="0">
            <a:latin typeface="+mn-lt"/>
          </a:endParaRP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59071">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7862D617-EFF1-4CA6-93B8-A09FBB0369E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3DC35E9C-3194-41E6-AC2A-725FD58C4AE4}" type="presOf" srcId="{A4EB02FC-E72F-40C5-8036-89057538B898}" destId="{AA2636E1-05F7-40F6-B113-6ACD4DAE7C84}" srcOrd="0" destOrd="0" presId="urn:microsoft.com/office/officeart/2005/8/layout/chevron1"/>
    <dgm:cxn modelId="{42F8E5D3-DE9A-48DE-A654-332E0A5496F6}" type="presOf" srcId="{157059EA-B005-47F3-B359-ACEC246480F2}" destId="{B3F34F1A-EBD5-4210-B039-278AB970AC0A}" srcOrd="0" destOrd="0" presId="urn:microsoft.com/office/officeart/2005/8/layout/chevron1"/>
    <dgm:cxn modelId="{FD6706D8-9D48-49F2-8E19-2081010D2059}" type="presOf" srcId="{7D2D55F8-FCC8-44D2-AD8F-0F719ACD1413}" destId="{010F66CE-98BD-4800-ACE1-BE56AF2153C7}"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9D141F70-B174-48BB-B980-09AB8D3C6571}" type="presParOf" srcId="{4F7140BA-CD71-4ACC-82BF-B0F51D6E1104}" destId="{AA2636E1-05F7-40F6-B113-6ACD4DAE7C84}" srcOrd="0" destOrd="0" presId="urn:microsoft.com/office/officeart/2005/8/layout/chevron1"/>
    <dgm:cxn modelId="{ECCE6058-5BAA-408B-A566-9A0E7B945120}" type="presParOf" srcId="{4F7140BA-CD71-4ACC-82BF-B0F51D6E1104}" destId="{C22B9540-E5EC-44A2-85A8-DFD006AF2A50}" srcOrd="1" destOrd="0" presId="urn:microsoft.com/office/officeart/2005/8/layout/chevron1"/>
    <dgm:cxn modelId="{0A1CD912-42E6-4A8E-A44F-39E40D190DE3}" type="presParOf" srcId="{4F7140BA-CD71-4ACC-82BF-B0F51D6E1104}" destId="{B3F34F1A-EBD5-4210-B039-278AB970AC0A}" srcOrd="2" destOrd="0" presId="urn:microsoft.com/office/officeart/2005/8/layout/chevron1"/>
    <dgm:cxn modelId="{D57690B1-865B-4CED-AF84-98D7F01EB973}" type="presParOf" srcId="{4F7140BA-CD71-4ACC-82BF-B0F51D6E1104}" destId="{8D3A11D6-B107-4779-B1E1-97114FC09E3A}" srcOrd="3" destOrd="0" presId="urn:microsoft.com/office/officeart/2005/8/layout/chevron1"/>
    <dgm:cxn modelId="{697418CF-5345-4A3E-9952-10B4CB381AB3}"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1234" y="0"/>
          <a:ext cx="2483629"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Build Neighborhood Map</a:t>
          </a:r>
        </a:p>
      </dsp:txBody>
      <dsp:txXfrm>
        <a:off x="240705" y="0"/>
        <a:ext cx="2004687" cy="478942"/>
      </dsp:txXfrm>
    </dsp:sp>
    <dsp:sp modelId="{B3F34F1A-EBD5-4210-B039-278AB970AC0A}">
      <dsp:nvSpPr>
        <dsp:cNvPr id="0" name=""/>
        <dsp:cNvSpPr/>
      </dsp:nvSpPr>
      <dsp:spPr>
        <a:xfrm>
          <a:off x="2064415" y="0"/>
          <a:ext cx="3606142" cy="478942"/>
        </a:xfrm>
        <a:prstGeom prst="chevron">
          <a:avLst/>
        </a:prstGeom>
        <a:gradFill rotWithShape="0">
          <a:gsLst>
            <a:gs pos="0">
              <a:schemeClr val="accent5">
                <a:hueOff val="2303808"/>
                <a:satOff val="-1142"/>
                <a:lumOff val="-23334"/>
                <a:alphaOff val="0"/>
                <a:shade val="51000"/>
                <a:satMod val="130000"/>
              </a:schemeClr>
            </a:gs>
            <a:gs pos="80000">
              <a:schemeClr val="accent5">
                <a:hueOff val="2303808"/>
                <a:satOff val="-1142"/>
                <a:lumOff val="-23334"/>
                <a:alphaOff val="0"/>
                <a:shade val="93000"/>
                <a:satMod val="130000"/>
              </a:schemeClr>
            </a:gs>
            <a:gs pos="100000">
              <a:schemeClr val="accent5">
                <a:hueOff val="2303808"/>
                <a:satOff val="-1142"/>
                <a:lumOff val="-2333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Track the Diagonally Consecutive Matches</a:t>
          </a:r>
        </a:p>
      </dsp:txBody>
      <dsp:txXfrm>
        <a:off x="2303886" y="0"/>
        <a:ext cx="3127200" cy="478942"/>
      </dsp:txXfrm>
    </dsp:sp>
    <dsp:sp modelId="{010F66CE-98BD-4800-ACE1-BE56AF2153C7}">
      <dsp:nvSpPr>
        <dsp:cNvPr id="0" name=""/>
        <dsp:cNvSpPr/>
      </dsp:nvSpPr>
      <dsp:spPr>
        <a:xfrm>
          <a:off x="5250109" y="0"/>
          <a:ext cx="3736943" cy="478942"/>
        </a:xfrm>
        <a:prstGeom prst="chevron">
          <a:avLst/>
        </a:prstGeom>
        <a:gradFill rotWithShape="0">
          <a:gsLst>
            <a:gs pos="0">
              <a:schemeClr val="accent5">
                <a:hueOff val="4607616"/>
                <a:satOff val="-2283"/>
                <a:lumOff val="-46667"/>
                <a:alphaOff val="0"/>
                <a:shade val="51000"/>
                <a:satMod val="130000"/>
              </a:schemeClr>
            </a:gs>
            <a:gs pos="80000">
              <a:schemeClr val="accent5">
                <a:hueOff val="4607616"/>
                <a:satOff val="-2283"/>
                <a:lumOff val="-46667"/>
                <a:alphaOff val="0"/>
                <a:shade val="93000"/>
                <a:satMod val="130000"/>
              </a:schemeClr>
            </a:gs>
            <a:gs pos="100000">
              <a:schemeClr val="accent5">
                <a:hueOff val="4607616"/>
                <a:satOff val="-2283"/>
                <a:lumOff val="-4666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latin typeface="+mn-lt"/>
            </a:rPr>
            <a:t>ACCEPT </a:t>
          </a:r>
          <a:r>
            <a:rPr lang="en-US" sz="1400" kern="1200" dirty="0" err="1">
              <a:latin typeface="+mn-lt"/>
            </a:rPr>
            <a:t>iff</a:t>
          </a:r>
          <a:r>
            <a:rPr lang="en-US" sz="1400" kern="1200" dirty="0">
              <a:latin typeface="+mn-lt"/>
            </a:rPr>
            <a:t> number of ‘1’ </a:t>
          </a:r>
          <a:r>
            <a:rPr lang="en-US" sz="1400" kern="1200" dirty="0">
              <a:latin typeface="+mn-lt"/>
              <a:cs typeface="Consolas" panose="020B0609020204030204" pitchFamily="49" charset="0"/>
            </a:rPr>
            <a:t>≤ Threshold</a:t>
          </a:r>
          <a:endParaRPr lang="en-US" sz="1400" kern="1200" dirty="0">
            <a:latin typeface="+mn-lt"/>
          </a:endParaRPr>
        </a:p>
      </dsp:txBody>
      <dsp:txXfrm>
        <a:off x="5489580" y="0"/>
        <a:ext cx="3258001" cy="4789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 Id="rId4" Type="http://schemas.openxmlformats.org/officeDocument/2006/relationships/image" Target="../media/image7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7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7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2/15/19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2/15/19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62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Until today, there is no machine takes genomic sample and produces the full sequence of the donor. I</a:t>
            </a:r>
          </a:p>
          <a:p>
            <a:pPr rtl="0" latinLnBrk="0"/>
            <a:r>
              <a:rPr lang="en-US" sz="1200" b="0" i="0" kern="1200" dirty="0" err="1">
                <a:solidFill>
                  <a:schemeClr val="tx1"/>
                </a:solidFill>
                <a:effectLst/>
                <a:latin typeface="+mn-lt"/>
                <a:ea typeface="+mn-ea"/>
                <a:cs typeface="+mn-cs"/>
              </a:rPr>
              <a:t>nstead</a:t>
            </a:r>
            <a:r>
              <a:rPr lang="en-US" sz="1200" b="0" i="0" kern="1200" dirty="0">
                <a:solidFill>
                  <a:schemeClr val="tx1"/>
                </a:solidFill>
                <a:effectLst/>
                <a:latin typeface="+mn-lt"/>
                <a:ea typeface="+mn-ea"/>
                <a:cs typeface="+mn-cs"/>
              </a:rPr>
              <a:t>, HTS technology is used to sequence/read random short DNA fragments of copies of the original molecule. </a:t>
            </a:r>
          </a:p>
          <a:p>
            <a:pPr rtl="0" latinLnBrk="0"/>
            <a:r>
              <a:rPr lang="en-US" sz="1200" b="1" i="0" kern="1200" dirty="0">
                <a:solidFill>
                  <a:schemeClr val="tx1"/>
                </a:solidFill>
                <a:effectLst/>
                <a:latin typeface="+mn-lt"/>
                <a:ea typeface="+mn-ea"/>
                <a:cs typeface="+mn-cs"/>
              </a:rPr>
              <a:t>The sequencer adds the molecule “T” to all bases near the flow cell surface and observes the chemical reaction by a CMOS sensor</a:t>
            </a:r>
            <a:r>
              <a:rPr lang="en-US" sz="1200" b="0" i="0" kern="1200" dirty="0">
                <a:solidFill>
                  <a:schemeClr val="tx1"/>
                </a:solidFill>
                <a:effectLst/>
                <a:latin typeface="+mn-lt"/>
                <a:ea typeface="+mn-ea"/>
                <a:cs typeface="+mn-cs"/>
              </a:rPr>
              <a:t>. If a reaction happens then the base is “A” (A reacts with T, C with G and vice versa). </a:t>
            </a:r>
          </a:p>
          <a:p>
            <a:pPr rtl="0" latinLnBrk="0"/>
            <a:r>
              <a:rPr lang="en-US" sz="1200" b="0" i="0" kern="1200" dirty="0">
                <a:solidFill>
                  <a:schemeClr val="tx1"/>
                </a:solidFill>
                <a:effectLst/>
                <a:latin typeface="+mn-lt"/>
                <a:ea typeface="+mn-ea"/>
                <a:cs typeface="+mn-cs"/>
              </a:rPr>
              <a:t>This step is repeated for A, C, and G molecules for each base of the fragments. </a:t>
            </a:r>
          </a:p>
          <a:p>
            <a:pPr rtl="0" latinLnBrk="0"/>
            <a:r>
              <a:rPr lang="en-US" sz="1200" b="0" i="0" kern="1200" dirty="0">
                <a:solidFill>
                  <a:schemeClr val="tx1"/>
                </a:solidFill>
                <a:effectLst/>
                <a:latin typeface="+mn-lt"/>
                <a:ea typeface="+mn-ea"/>
                <a:cs typeface="+mn-cs"/>
              </a:rPr>
              <a:t>Bases are sequenced concurrently, hence the name “high throughput”.</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538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40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 detection in metagenomes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211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056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err="1">
                <a:sym typeface="Wingdings" panose="05000000000000000000" pitchFamily="2" charset="2"/>
              </a:rPr>
              <a:t>Nanopore</a:t>
            </a:r>
            <a:r>
              <a:rPr lang="en-US" dirty="0">
                <a:sym typeface="Wingdings" panose="05000000000000000000" pitchFamily="2" charset="2"/>
              </a:rPr>
              <a:t>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a:t>
            </a:r>
            <a:r>
              <a:rPr lang="en-US" dirty="0" err="1"/>
              <a:t>Nanopore</a:t>
            </a:r>
            <a:r>
              <a:rPr lang="en-US" dirty="0"/>
              <a:t>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8461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183199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678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three main challenges.</a:t>
            </a:r>
            <a:endParaRPr lang="en-US" baseline="0" dirty="0"/>
          </a:p>
          <a:p>
            <a:endParaRPr lang="en-US" baseline="0" dirty="0"/>
          </a:p>
          <a:p>
            <a:r>
              <a:rPr lang="en-US" baseline="0" dirty="0"/>
              <a:t>First. The mapper needs to find many mappings for each read. Because the read is so short, they can map to multiple locations in the reference genome. How can we efficiently find all mappings of a read?</a:t>
            </a:r>
          </a:p>
          <a:p>
            <a:endParaRPr lang="en-US" baseline="0" dirty="0"/>
          </a:p>
          <a:p>
            <a:r>
              <a:rPr lang="en-US" baseline="0" dirty="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dirty="0"/>
          </a:p>
          <a:p>
            <a:r>
              <a:rPr lang="en-US" baseline="0" dirty="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08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http://www.let.rug.nl/kleiweg/lev/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826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8467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a:t>
            </a:fld>
            <a:endParaRPr lang="en-US"/>
          </a:p>
        </p:txBody>
      </p:sp>
    </p:spTree>
    <p:extLst>
      <p:ext uri="{BB962C8B-B14F-4D97-AF65-F5344CB8AC3E}">
        <p14:creationId xmlns:p14="http://schemas.microsoft.com/office/powerpoint/2010/main" val="1012540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2856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586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5795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preprocessing, the mapper stores the full permutations of a short fixed-length DNA string called k-</a:t>
            </a:r>
            <a:r>
              <a:rPr lang="en-US" baseline="0" dirty="0" err="1"/>
              <a:t>mers</a:t>
            </a:r>
            <a:r>
              <a:rPr lang="en-US" baseline="0" dirty="0"/>
              <a:t>, with k denoting the length of the string. In this example, k = 12 and they are also called 12-mers. For each k-</a:t>
            </a:r>
            <a:r>
              <a:rPr lang="en-US" baseline="0" dirty="0" err="1"/>
              <a:t>mer</a:t>
            </a:r>
            <a:r>
              <a:rPr lang="en-US" baseline="0" dirty="0"/>
              <a:t>, the mapper sweeps through the reference genome and stores all of the occurrence locations of the k-</a:t>
            </a:r>
            <a:r>
              <a:rPr lang="en-US" baseline="0" dirty="0" err="1"/>
              <a:t>mer</a:t>
            </a:r>
            <a:r>
              <a:rPr lang="en-US" baseline="0" dirty="0"/>
              <a:t> into a location list. The mapper then do this for all k-</a:t>
            </a:r>
            <a:r>
              <a:rPr lang="en-US" baseline="0" dirty="0" err="1"/>
              <a:t>mers</a:t>
            </a:r>
            <a:r>
              <a:rPr lang="en-US" baseline="0" dirty="0"/>
              <a:t>. If a permutation never appeared in the reference genome, there will be an empty list for it.</a:t>
            </a:r>
          </a:p>
          <a:p>
            <a:endParaRPr lang="en-US" baseline="0" dirty="0"/>
          </a:p>
          <a:p>
            <a:r>
              <a:rPr lang="en-US" baseline="0" dirty="0"/>
              <a:t>This data structure, usually implemented as the hash table is only constructed once for a reference genome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265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For a single read, the mapper first divides the read into non-overlapping k-</a:t>
            </a:r>
            <a:r>
              <a:rPr lang="en-US" baseline="0" dirty="0" err="1"/>
              <a:t>mers</a:t>
            </a:r>
            <a:r>
              <a:rPr lang="en-US" baseline="0" dirty="0"/>
              <a:t>, and uses the k-</a:t>
            </a:r>
            <a:r>
              <a:rPr lang="en-US" baseline="0" dirty="0" err="1"/>
              <a:t>mers</a:t>
            </a:r>
            <a:r>
              <a:rPr lang="en-US" baseline="0" dirty="0"/>
              <a:t> to query the hash table. The hash table returns the locations lists of the k-</a:t>
            </a:r>
            <a:r>
              <a:rPr lang="en-US" baseline="0" dirty="0" err="1"/>
              <a:t>mers</a:t>
            </a:r>
            <a:r>
              <a:rPr lang="en-US" baseline="0" dirty="0"/>
              <a:t> and traverses them one by one. </a:t>
            </a:r>
          </a:p>
          <a:p>
            <a:endParaRPr lang="en-US" baseline="0" dirty="0"/>
          </a:p>
          <a:p>
            <a:r>
              <a:rPr lang="en-US" baseline="0" dirty="0"/>
              <a:t>For each location in the list, the mapper retrieves the reference sequence at the location from the database and verifies if the read differs from the reference with more than e errors. The verification itself, is an expensive string comparison (edit distance computation) function. It compares the two DNA strings base pair by base pair, until the end. Then the mapper moves on to the next step, repeats, until it examined all locations.</a:t>
            </a:r>
          </a:p>
          <a:p>
            <a:endParaRPr lang="en-US" baseline="0" dirty="0"/>
          </a:p>
          <a:p>
            <a:r>
              <a:rPr lang="en-US" baseline="0" dirty="0"/>
              <a:t>This is the best previous work circa 2013.</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458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079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It turns out the performance of existing hash table based mappers is very poor. They are very slow.</a:t>
            </a:r>
          </a:p>
          <a:p>
            <a:endParaRPr lang="en-US" baseline="0" dirty="0"/>
          </a:p>
          <a:p>
            <a:r>
              <a:rPr lang="en-US" dirty="0"/>
              <a:t>This is because</a:t>
            </a:r>
            <a:r>
              <a:rPr lang="en-US" baseline="0" dirty="0"/>
              <a:t> of the expensive verification computation. To perform a verification, the mapper has to access the memory once for the reference genome and conduct many base-pair wise comparisons between the reference genome and the read, in order to locate the errors.</a:t>
            </a:r>
          </a:p>
          <a:p>
            <a:endParaRPr lang="en-US" baseline="0" dirty="0"/>
          </a:p>
          <a:p>
            <a:r>
              <a:rPr lang="en-US" baseline="0" dirty="0"/>
              <a:t>In fact, from our profiling result, the verification process can consume up to 95% of the execution time. Moreover, most of the verification calculations are unnecessary.</a:t>
            </a:r>
          </a:p>
          <a:p>
            <a:endParaRPr lang="en-US" baseline="0" dirty="0"/>
          </a:p>
          <a:p>
            <a:r>
              <a:rPr lang="en-US" baseline="0" dirty="0"/>
              <a:t>Our goal is to speedup the mapper by reducing the execution time of the verification process.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33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a:t>
            </a:r>
            <a:r>
              <a:rPr lang="en-US" baseline="0" dirty="0"/>
              <a:t> can we do that? It turns out most of the verification calculations are unnecessary. We observe that usually only 1 out of 1000 potential mapping locations passes the verification process becoming a valid mapping.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observe that we can get rid of unnecessary verification calculations by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Detecting and rejecting early invalid mappings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by Reducing the number of potential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096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a:t>
            </a:r>
            <a:r>
              <a:rPr lang="en-US" baseline="0" dirty="0"/>
              <a:t> 1: For valid mappings, Adjacent k-</a:t>
            </a:r>
            <a:r>
              <a:rPr lang="en-US" baseline="0" dirty="0" err="1"/>
              <a:t>mers</a:t>
            </a:r>
            <a:r>
              <a:rPr lang="en-US" baseline="0" dirty="0"/>
              <a:t> in the read should also be adjacent in the reference genome.</a:t>
            </a:r>
          </a:p>
          <a:p>
            <a:r>
              <a:rPr lang="en-US" baseline="0" dirty="0"/>
              <a:t>Hence, mapper can quickly reject mappings that do not satisfy this property.</a:t>
            </a:r>
          </a:p>
          <a:p>
            <a:endParaRPr lang="en-US" baseline="0" dirty="0"/>
          </a:p>
          <a:p>
            <a:r>
              <a:rPr lang="en-US" baseline="0" dirty="0"/>
              <a:t>Observation 2: Some k-</a:t>
            </a:r>
            <a:r>
              <a:rPr lang="en-US" baseline="0" dirty="0" err="1"/>
              <a:t>mers</a:t>
            </a:r>
            <a:r>
              <a:rPr lang="en-US" baseline="0" dirty="0"/>
              <a:t> are cheaper than others because they have shorter location lists, which means they occur less frequently in the reference genome. Previous work proved that the mapper only needs to examine e+1 k-</a:t>
            </a:r>
            <a:r>
              <a:rPr lang="en-US" baseline="0" dirty="0" err="1"/>
              <a:t>mers</a:t>
            </a:r>
            <a:r>
              <a:rPr lang="en-US" baseline="0" dirty="0"/>
              <a:t>’ locations to tolerate e errors.</a:t>
            </a:r>
          </a:p>
          <a:p>
            <a:r>
              <a:rPr lang="en-US" baseline="0" dirty="0" err="1"/>
              <a:t>Hense</a:t>
            </a:r>
            <a:r>
              <a:rPr lang="en-US" baseline="0" dirty="0"/>
              <a:t>, the mapper can choose the cheapest e+1 k-</a:t>
            </a:r>
            <a:r>
              <a:rPr lang="en-US" baseline="0" dirty="0" err="1"/>
              <a:t>mers</a:t>
            </a:r>
            <a:r>
              <a:rPr lang="en-US" baseline="0" dirty="0"/>
              <a:t> and verify their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624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93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DNA is literally a cookbook that contains the information needed to make all of our phenotypes and traits. Our genes are the recipes for making us what we are physically.</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a:t>
            </a:fld>
            <a:endParaRPr lang="en-US"/>
          </a:p>
        </p:txBody>
      </p:sp>
    </p:spTree>
    <p:extLst>
      <p:ext uri="{BB962C8B-B14F-4D97-AF65-F5344CB8AC3E}">
        <p14:creationId xmlns:p14="http://schemas.microsoft.com/office/powerpoint/2010/main" val="3098223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AF is to detect invalid mappings at early stage.</a:t>
            </a:r>
          </a:p>
          <a:p>
            <a:endParaRPr lang="en-US" dirty="0"/>
          </a:p>
          <a:p>
            <a:r>
              <a:rPr lang="en-US" dirty="0"/>
              <a:t>This</a:t>
            </a:r>
            <a:r>
              <a:rPr lang="en-US" baseline="0" dirty="0"/>
              <a:t> is based on the insight that, for a valid mapping, adjacent k-</a:t>
            </a:r>
            <a:r>
              <a:rPr lang="en-US" baseline="0" dirty="0" err="1"/>
              <a:t>mers</a:t>
            </a:r>
            <a:r>
              <a:rPr lang="en-US" baseline="0" dirty="0"/>
              <a:t> in the read are also adjacent in the reference genome.</a:t>
            </a:r>
          </a:p>
          <a:p>
            <a:r>
              <a:rPr lang="en-US" baseline="0" dirty="0"/>
              <a:t>Let’s take a look at the previous example. The read is divided into 3 k-</a:t>
            </a:r>
            <a:r>
              <a:rPr lang="en-US" baseline="0" dirty="0" err="1"/>
              <a:t>mers</a:t>
            </a:r>
            <a:r>
              <a:rPr lang="en-US" baseline="0" dirty="0"/>
              <a:t> and they occur at different locations in the reference genome</a:t>
            </a:r>
          </a:p>
          <a:p>
            <a:endParaRPr lang="en-US" baseline="0" dirty="0"/>
          </a:p>
          <a:p>
            <a:r>
              <a:rPr lang="en-US" baseline="0" dirty="0"/>
              <a:t>From the figure, we can see that, only the location in the blue box is a valid mapping, as the three adjacent k-</a:t>
            </a:r>
            <a:r>
              <a:rPr lang="en-US" baseline="0" dirty="0" err="1"/>
              <a:t>mers</a:t>
            </a:r>
            <a:r>
              <a:rPr lang="en-US" baseline="0" dirty="0"/>
              <a:t> of the read are adjacent in the reference genome. Other locations are all invalid mappings because they only map to a single isolated k-</a:t>
            </a:r>
            <a:r>
              <a:rPr lang="en-US" baseline="0" dirty="0" err="1"/>
              <a:t>mers</a:t>
            </a:r>
            <a:r>
              <a:rPr lang="en-US" baseline="0" dirty="0"/>
              <a:t> from the read.</a:t>
            </a:r>
          </a:p>
          <a:p>
            <a:endParaRPr lang="en-US" baseline="0" dirty="0"/>
          </a:p>
          <a:p>
            <a:r>
              <a:rPr lang="en-US" baseline="0" dirty="0"/>
              <a:t>The key idea is instead of performing the expensive verification calculation, we can search for adjacent locations in the k-</a:t>
            </a:r>
            <a:r>
              <a:rPr lang="en-US" baseline="0" dirty="0" err="1"/>
              <a:t>mers</a:t>
            </a:r>
            <a:r>
              <a:rPr lang="en-US" baseline="0" dirty="0"/>
              <a:t>’ location lists and if more than e k-</a:t>
            </a:r>
            <a:r>
              <a:rPr lang="en-US" baseline="0" dirty="0" err="1"/>
              <a:t>mers</a:t>
            </a:r>
            <a:r>
              <a:rPr lang="en-US" baseline="0" dirty="0"/>
              <a:t> fail this process, we know there must be more than e errors present, concluding that the mapping is invalid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4536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Let us look back to the previous example. With Adjacency Filtering, we still traverse the location lists but with each location, before the verification, we check if adjacent locations are in adjacent k-</a:t>
            </a:r>
            <a:r>
              <a:rPr lang="en-US" baseline="0" dirty="0" err="1"/>
              <a:t>mers</a:t>
            </a:r>
            <a:r>
              <a:rPr lang="en-US" baseline="0" dirty="0"/>
              <a:t>’ location lists.</a:t>
            </a:r>
          </a:p>
          <a:p>
            <a:endParaRPr lang="en-US" baseline="0" dirty="0"/>
          </a:p>
          <a:p>
            <a:r>
              <a:rPr lang="en-US" baseline="0" dirty="0"/>
              <a:t>In this case, with location 12 from the first k-</a:t>
            </a:r>
            <a:r>
              <a:rPr lang="en-US" baseline="0" dirty="0" err="1"/>
              <a:t>mer</a:t>
            </a:r>
            <a:r>
              <a:rPr lang="en-US" baseline="0" dirty="0"/>
              <a:t>, and the k-</a:t>
            </a:r>
            <a:r>
              <a:rPr lang="en-US" baseline="0" dirty="0" err="1"/>
              <a:t>mer</a:t>
            </a:r>
            <a:r>
              <a:rPr lang="en-US" baseline="0" dirty="0"/>
              <a:t> length being 12, we will be looking for location 24 in the second k-</a:t>
            </a:r>
            <a:r>
              <a:rPr lang="en-US" baseline="0" dirty="0" err="1"/>
              <a:t>mer’s</a:t>
            </a:r>
            <a:r>
              <a:rPr lang="en-US" baseline="0" dirty="0"/>
              <a:t> location lists, which is there and the third k-</a:t>
            </a:r>
            <a:r>
              <a:rPr lang="en-US" baseline="0" dirty="0" err="1"/>
              <a:t>mer’s</a:t>
            </a:r>
            <a:r>
              <a:rPr lang="en-US" baseline="0" dirty="0"/>
              <a:t> location list, which is also there. Because all adjacent locations are found in adjacent k-</a:t>
            </a:r>
            <a:r>
              <a:rPr lang="en-US" baseline="0" dirty="0" err="1"/>
              <a:t>mers</a:t>
            </a:r>
            <a:r>
              <a:rPr lang="en-US" baseline="0" dirty="0"/>
              <a:t>, we pass location 12 towards the verification process.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the next location, 324, we search for adjacent location 336 in 2</a:t>
            </a:r>
            <a:r>
              <a:rPr lang="en-US" baseline="30000" dirty="0"/>
              <a:t>nd</a:t>
            </a:r>
            <a:r>
              <a:rPr lang="en-US" baseline="0" dirty="0"/>
              <a:t> k-</a:t>
            </a:r>
            <a:r>
              <a:rPr lang="en-US" baseline="0" dirty="0" err="1"/>
              <a:t>mer</a:t>
            </a:r>
            <a:r>
              <a:rPr lang="en-US" baseline="0" dirty="0"/>
              <a:t> and it’s not there. We conclude there must be at least an error and skip the verification process and move on to the next location </a:t>
            </a:r>
            <a:r>
              <a:rPr lang="en-US" sz="1200" b="0" dirty="0">
                <a:solidFill>
                  <a:schemeClr val="accent1"/>
                </a:solidFill>
              </a:rPr>
              <a:t>577.</a:t>
            </a:r>
            <a:r>
              <a:rPr lang="en-US" sz="1200" b="0" baseline="0" dirty="0">
                <a:solidFill>
                  <a:schemeClr val="accent1"/>
                </a:solidFill>
              </a:rPr>
              <a:t> We search for adjacent location 589, which is also not there. Then we move to the next 940 and search for 952, which is also not there. So on and so forth for all locations. In this way, we only do verification once and that is for the single valid mapping of this read.</a:t>
            </a:r>
            <a:endParaRPr lang="en-US" baseline="0" dirty="0"/>
          </a:p>
          <a:p>
            <a:endParaRPr lang="en-US"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632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415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Cheap K-</a:t>
            </a:r>
            <a:r>
              <a:rPr lang="en-US" dirty="0" err="1"/>
              <a:t>mer</a:t>
            </a:r>
            <a:r>
              <a:rPr lang="en-US" dirty="0"/>
              <a:t> Selection is to reduce the number of potential mappings</a:t>
            </a:r>
          </a:p>
          <a:p>
            <a:endParaRPr lang="en-US" dirty="0"/>
          </a:p>
          <a:p>
            <a:r>
              <a:rPr lang="en-US" dirty="0"/>
              <a:t>The key insight is that the</a:t>
            </a:r>
            <a:r>
              <a:rPr lang="en-US" baseline="0" dirty="0"/>
              <a:t> k-</a:t>
            </a:r>
            <a:r>
              <a:rPr lang="en-US" baseline="0" dirty="0" err="1"/>
              <a:t>mers</a:t>
            </a:r>
            <a:r>
              <a:rPr lang="en-US" baseline="0" dirty="0"/>
              <a:t> have different cost to examine. Some k-</a:t>
            </a:r>
            <a:r>
              <a:rPr lang="en-US" baseline="0" dirty="0" err="1"/>
              <a:t>mers</a:t>
            </a:r>
            <a:r>
              <a:rPr lang="en-US" baseline="0" dirty="0"/>
              <a:t> are cheaper as they have fewer locations in their location lists than others, which also means they occur less frequently in the reference genome.</a:t>
            </a:r>
          </a:p>
          <a:p>
            <a:endParaRPr lang="en-US" baseline="0" dirty="0"/>
          </a:p>
          <a:p>
            <a:r>
              <a:rPr lang="en-US" baseline="0" dirty="0"/>
              <a:t>The key idea is to sort the k-</a:t>
            </a:r>
            <a:r>
              <a:rPr lang="en-US" baseline="0" dirty="0" err="1"/>
              <a:t>mers</a:t>
            </a:r>
            <a:r>
              <a:rPr lang="en-US" baseline="0" dirty="0"/>
              <a:t> based on their number of locations and select the k-</a:t>
            </a:r>
            <a:r>
              <a:rPr lang="en-US" baseline="0" dirty="0" err="1"/>
              <a:t>mers</a:t>
            </a:r>
            <a:r>
              <a:rPr lang="en-US" baseline="0" dirty="0"/>
              <a:t> with fewest locations to verify.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593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a:t>
            </a:r>
            <a:r>
              <a:rPr lang="en-US" baseline="0" dirty="0"/>
              <a:t> we have a longer read which can be divided into 6 k-</a:t>
            </a:r>
            <a:r>
              <a:rPr lang="en-US" baseline="0" dirty="0" err="1"/>
              <a:t>mers</a:t>
            </a:r>
            <a:r>
              <a:rPr lang="en-US" baseline="0" dirty="0"/>
              <a:t>. The error tolerance threshold e is set to 2, which means we need to select at least 3 k-</a:t>
            </a:r>
            <a:r>
              <a:rPr lang="en-US" baseline="0" dirty="0" err="1"/>
              <a:t>mers</a:t>
            </a:r>
            <a:r>
              <a:rPr lang="en-US" baseline="0" dirty="0"/>
              <a:t> to verify their locations. </a:t>
            </a:r>
          </a:p>
          <a:p>
            <a:endParaRPr lang="en-US" baseline="0" dirty="0"/>
          </a:p>
          <a:p>
            <a:r>
              <a:rPr lang="en-US" baseline="0" dirty="0"/>
              <a:t>Here is the location list of a k-mer. The first several entries here are locations while the last entry summarizes the number of locations of this k-mer.</a:t>
            </a:r>
          </a:p>
          <a:p>
            <a:endParaRPr lang="en-US" baseline="0" dirty="0"/>
          </a:p>
          <a:p>
            <a:r>
              <a:rPr lang="en-US" baseline="0" dirty="0"/>
              <a:t>We can see that for this read, some of the k-</a:t>
            </a:r>
            <a:r>
              <a:rPr lang="en-US" baseline="0" dirty="0" err="1"/>
              <a:t>mers</a:t>
            </a:r>
            <a:r>
              <a:rPr lang="en-US" baseline="0" dirty="0"/>
              <a:t> are cheap, having fewer than 10 locations, whereas some of them are expensive, having </a:t>
            </a:r>
            <a:r>
              <a:rPr lang="en-US" baseline="0" dirty="0" err="1"/>
              <a:t>morethan</a:t>
            </a:r>
            <a:r>
              <a:rPr lang="en-US" baseline="0" dirty="0"/>
              <a:t> thousands of locations.</a:t>
            </a:r>
          </a:p>
          <a:p>
            <a:endParaRPr lang="en-US" baseline="0" dirty="0"/>
          </a:p>
          <a:p>
            <a:r>
              <a:rPr lang="en-US" baseline="0" dirty="0"/>
              <a:t>Previous work selects k-</a:t>
            </a:r>
            <a:r>
              <a:rPr lang="en-US" baseline="0" dirty="0" err="1"/>
              <a:t>mers</a:t>
            </a:r>
            <a:r>
              <a:rPr lang="en-US" baseline="0" dirty="0"/>
              <a:t> at uniform locations, hence verifying 3004 locations. </a:t>
            </a:r>
            <a:r>
              <a:rPr lang="en-US" baseline="0" dirty="0" err="1"/>
              <a:t>FastHASH</a:t>
            </a:r>
            <a:r>
              <a:rPr lang="en-US" baseline="0" dirty="0"/>
              <a:t> however, selects only the cheap k-</a:t>
            </a:r>
            <a:r>
              <a:rPr lang="en-US" baseline="0" dirty="0" err="1"/>
              <a:t>mers</a:t>
            </a:r>
            <a:r>
              <a:rPr lang="en-US" baseline="0" dirty="0"/>
              <a:t> and verifies only 6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29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implemented </a:t>
            </a:r>
            <a:r>
              <a:rPr lang="en-US" dirty="0" err="1"/>
              <a:t>FastHASH</a:t>
            </a:r>
            <a:r>
              <a:rPr lang="en-US" dirty="0"/>
              <a:t> on top of state-of</a:t>
            </a:r>
            <a:r>
              <a:rPr lang="en-US" baseline="0" dirty="0"/>
              <a:t>-the-art mapper </a:t>
            </a:r>
            <a:r>
              <a:rPr lang="en-US" baseline="0" dirty="0" err="1"/>
              <a:t>mrFAST</a:t>
            </a:r>
            <a:r>
              <a:rPr lang="en-US" baseline="0" dirty="0"/>
              <a:t>, updating it to a new version 2.5</a:t>
            </a:r>
            <a:endParaRPr lang="en-US" dirty="0"/>
          </a:p>
          <a:p>
            <a:endParaRPr lang="en-US" dirty="0"/>
          </a:p>
          <a:p>
            <a:r>
              <a:rPr lang="en-US" dirty="0"/>
              <a:t>We evaluated the algorithm on two data</a:t>
            </a:r>
            <a:r>
              <a:rPr lang="en-US" baseline="0" dirty="0"/>
              <a:t> sets.</a:t>
            </a:r>
          </a:p>
          <a:p>
            <a:endParaRPr lang="en-US" baseline="0" dirty="0"/>
          </a:p>
          <a:p>
            <a:r>
              <a:rPr lang="en-US" dirty="0"/>
              <a:t>Data</a:t>
            </a:r>
            <a:r>
              <a:rPr lang="en-US" baseline="0" dirty="0"/>
              <a:t> set one are real read sets generated from </a:t>
            </a:r>
            <a:r>
              <a:rPr lang="en-US" baseline="0" dirty="0" err="1"/>
              <a:t>illumina</a:t>
            </a:r>
            <a:r>
              <a:rPr lang="en-US" baseline="0" dirty="0"/>
              <a:t> platform.</a:t>
            </a:r>
          </a:p>
          <a:p>
            <a:endParaRPr lang="en-US" baseline="0" dirty="0"/>
          </a:p>
          <a:p>
            <a:r>
              <a:rPr lang="en-US" baseline="0" dirty="0"/>
              <a:t>Data set two are simulated read sets generated from the reference genome.</a:t>
            </a:r>
          </a:p>
          <a:p>
            <a:endParaRPr lang="en-US" baseline="0" dirty="0"/>
          </a:p>
          <a:p>
            <a:r>
              <a:rPr lang="en-US" baseline="0" dirty="0"/>
              <a:t>All the evaluations were obtained from an Intel Core i7 Sandy Bridge machine with 16GB of main memory</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284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present the performance result of </a:t>
            </a:r>
            <a:r>
              <a:rPr lang="en-US" baseline="0" dirty="0" err="1"/>
              <a:t>FastHASH</a:t>
            </a:r>
            <a:r>
              <a:rPr lang="en-US" baseline="0" dirty="0"/>
              <a:t>, which is the speedup verses the old </a:t>
            </a:r>
            <a:r>
              <a:rPr lang="en-US" baseline="0" dirty="0" err="1"/>
              <a:t>mrFAST</a:t>
            </a:r>
            <a:r>
              <a:rPr lang="en-US" baseline="0" dirty="0"/>
              <a:t>.</a:t>
            </a:r>
          </a:p>
          <a:p>
            <a:endParaRPr lang="en-US" baseline="0" dirty="0"/>
          </a:p>
          <a:p>
            <a:r>
              <a:rPr lang="en-US" baseline="0" dirty="0"/>
              <a:t>We run the program with different error threshold e.</a:t>
            </a:r>
          </a:p>
          <a:p>
            <a:r>
              <a:rPr lang="en-US" baseline="0" dirty="0"/>
              <a:t>And the x axis shows the error threshold e.</a:t>
            </a:r>
          </a:p>
          <a:p>
            <a:r>
              <a:rPr lang="en-US" baseline="0" dirty="0"/>
              <a:t>The y axis shows the times of speedup.</a:t>
            </a:r>
          </a:p>
          <a:p>
            <a:r>
              <a:rPr lang="en-US" baseline="0" dirty="0"/>
              <a:t>The data is obtained with different read sets as well.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this graph, we can see that</a:t>
            </a:r>
            <a:r>
              <a:rPr lang="en-US" baseline="0" dirty="0"/>
              <a:t> </a:t>
            </a:r>
            <a:r>
              <a:rPr lang="en-US" sz="1200" dirty="0">
                <a:solidFill>
                  <a:srgbClr val="000090"/>
                </a:solidFill>
              </a:rPr>
              <a:t>With </a:t>
            </a:r>
            <a:r>
              <a:rPr lang="en-US" sz="1200" dirty="0" err="1">
                <a:solidFill>
                  <a:srgbClr val="000090"/>
                </a:solidFill>
              </a:rPr>
              <a:t>FastHASH</a:t>
            </a:r>
            <a:r>
              <a:rPr lang="en-US" sz="1200" dirty="0">
                <a:solidFill>
                  <a:srgbClr val="000090"/>
                </a:solidFill>
              </a:rPr>
              <a:t>, </a:t>
            </a:r>
            <a:r>
              <a:rPr lang="en-US" sz="1200" dirty="0" err="1">
                <a:solidFill>
                  <a:srgbClr val="000090"/>
                </a:solidFill>
              </a:rPr>
              <a:t>mrFAST</a:t>
            </a:r>
            <a:r>
              <a:rPr lang="en-US" sz="1200" dirty="0">
                <a:solidFill>
                  <a:srgbClr val="000090"/>
                </a:solidFill>
              </a:rPr>
              <a:t> obtains up to 19x speedup over previous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24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 shows where the speedup comes from.</a:t>
            </a:r>
          </a:p>
          <a:p>
            <a:endParaRPr lang="en-US" baseline="0" dirty="0"/>
          </a:p>
          <a:p>
            <a:r>
              <a:rPr lang="en-US" baseline="0" dirty="0"/>
              <a:t>In this graph, we show the reduction of potential mappings with </a:t>
            </a:r>
            <a:r>
              <a:rPr lang="en-US" baseline="0" dirty="0" err="1"/>
              <a:t>FastHASH</a:t>
            </a:r>
            <a:r>
              <a:rPr lang="en-US" baseline="0" dirty="0"/>
              <a:t>. The x axis shows the error threshold e and the y axis shows the number of potential mappings. Notice that y axis is log10 scaled.</a:t>
            </a:r>
          </a:p>
          <a:p>
            <a:endParaRPr lang="en-US" baseline="0" dirty="0"/>
          </a:p>
          <a:p>
            <a:r>
              <a:rPr lang="en-US" baseline="0" dirty="0"/>
              <a:t>With </a:t>
            </a:r>
            <a:r>
              <a:rPr lang="en-US" baseline="0" dirty="0" err="1"/>
              <a:t>FastHASH</a:t>
            </a:r>
            <a:r>
              <a:rPr lang="en-US" baseline="0" dirty="0"/>
              <a:t>, we observe that over 99% of the potential mappings are filtered out at low cost, reducing a large amount of verification calculation.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8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work, we talked about the problem, which is poor performance of existing </a:t>
            </a:r>
            <a:r>
              <a:rPr lang="en-US" dirty="0"/>
              <a:t>read mappers to map billion of short reads to the reference genome, in the presence of errors.</a:t>
            </a:r>
          </a:p>
          <a:p>
            <a:endParaRPr lang="en-US" dirty="0"/>
          </a:p>
          <a:p>
            <a:r>
              <a:rPr lang="en-US" dirty="0"/>
              <a:t>We made</a:t>
            </a:r>
            <a:r>
              <a:rPr lang="en-US" baseline="0" dirty="0"/>
              <a:t> the observation that most of the verification calculations are unnecessary.</a:t>
            </a:r>
          </a:p>
          <a:p>
            <a:endParaRPr lang="en-US" baseline="0" dirty="0"/>
          </a:p>
          <a:p>
            <a:r>
              <a:rPr lang="en-US" baseline="0" dirty="0"/>
              <a:t>The key idea of </a:t>
            </a:r>
            <a:r>
              <a:rPr lang="en-US" baseline="0" dirty="0" err="1"/>
              <a:t>FastHASH</a:t>
            </a:r>
            <a:r>
              <a:rPr lang="en-US" baseline="0" dirty="0"/>
              <a:t> is to reduce the cost of unnecessary verification calculations.</a:t>
            </a:r>
          </a:p>
          <a:p>
            <a:r>
              <a:rPr lang="en-US" baseline="0" dirty="0"/>
              <a:t>We have 2 mechanisms:</a:t>
            </a:r>
          </a:p>
          <a:p>
            <a:r>
              <a:rPr lang="en-US" baseline="0" dirty="0"/>
              <a:t>The first one rejects invalid mappings early, which is AF.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The second one </a:t>
            </a:r>
            <a:r>
              <a:rPr lang="en-US" dirty="0"/>
              <a:t>Reduces the number of possible mappings to examine,</a:t>
            </a:r>
            <a:r>
              <a:rPr lang="en-US" baseline="0" dirty="0"/>
              <a:t> which is </a:t>
            </a:r>
            <a:r>
              <a:rPr lang="en-US" dirty="0"/>
              <a:t>Cheap K-</a:t>
            </a:r>
            <a:r>
              <a:rPr lang="en-US" dirty="0" err="1"/>
              <a:t>mer</a:t>
            </a:r>
            <a:r>
              <a:rPr lang="en-US" dirty="0"/>
              <a:t> Selection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a result, we achieved up to 19x speedup over previous state-of-the-art mapper</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269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best of our knowledge, SHD</a:t>
            </a:r>
            <a:r>
              <a:rPr lang="en-US" baseline="0" dirty="0"/>
              <a:t> is the fastest CPU-based filter. It depends on the fact the a deleted character causes all trailing characters to be shifted to the left direction. To correctly pairwise compare this sequence, we need to shift it back to the right direction then compare. Generally we need 2E shifts to compare any two sequences regardless the edit is insertion or deletion. </a:t>
            </a:r>
          </a:p>
          <a:p>
            <a:endParaRPr lang="en-US" baseline="0" dirty="0"/>
          </a:p>
          <a:p>
            <a:r>
              <a:rPr lang="en-US" baseline="0" dirty="0" err="1"/>
              <a:t>GateKeeper</a:t>
            </a:r>
            <a:r>
              <a:rPr lang="en-US" baseline="0" dirty="0"/>
              <a:t> is another recent filter that uses FPGA to improve the speed and the read length support of SHD.</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56</a:t>
            </a:fld>
            <a:endParaRPr lang="en-US"/>
          </a:p>
        </p:txBody>
      </p:sp>
    </p:spTree>
    <p:extLst>
      <p:ext uri="{BB962C8B-B14F-4D97-AF65-F5344CB8AC3E}">
        <p14:creationId xmlns:p14="http://schemas.microsoft.com/office/powerpoint/2010/main" val="34932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880468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second proposed method to accelerate read mappers is to parallelize the matrix computation.</a:t>
            </a:r>
          </a:p>
          <a:p>
            <a:endParaRPr lang="en-US" baseline="0" dirty="0"/>
          </a:p>
          <a:p>
            <a:r>
              <a:rPr lang="en-US" baseline="0" dirty="0"/>
              <a:t>To explain our new matrix, here is an example of exact match sequences. Now imagine there is a base deletion for any reason.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06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deletion, the trailing bases will be shifted to left to form a single sequence.</a:t>
            </a:r>
          </a:p>
          <a:p>
            <a:endParaRPr lang="en-US" baseline="0" dirty="0"/>
          </a:p>
          <a:p>
            <a:r>
              <a:rPr lang="en-US" baseline="0" dirty="0"/>
              <a:t>But when we align it back, we get too many mismatches though the number of edits is only ONE.</a:t>
            </a:r>
          </a:p>
          <a:p>
            <a:endParaRPr lang="en-US" baseline="0" dirty="0"/>
          </a:p>
          <a:p>
            <a:r>
              <a:rPr lang="en-US" baseline="0" dirty="0"/>
              <a:t>To cancel the effect of deletion and correctly align the sequences, we have to shift the sequence to right and align again.</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554667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help of another right-shifted </a:t>
            </a:r>
            <a:r>
              <a:rPr lang="en-US" baseline="0" dirty="0"/>
              <a:t>copy of the original sequence, we can have more similarities between the two sequences. Think about other scenarios where you have an insertion? Or a combination of deletion and insertion?</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544035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help of another right-shifted </a:t>
            </a:r>
            <a:r>
              <a:rPr lang="en-US" baseline="0" dirty="0"/>
              <a:t>copy of the original sequence, we can have more similarities between the two sequences. Think about other scenarios where you have an insertion? Or a combination of deletion and insertion?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423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this is how we compute the filter matrix. We pairwise compare each character from a sequence to its corresponding character from the other sequence. Match =0, Mismatch=1</a:t>
            </a:r>
          </a:p>
          <a:p>
            <a:endParaRPr lang="en-US" baseline="0" dirty="0"/>
          </a:p>
          <a:p>
            <a:r>
              <a:rPr lang="en-US" baseline="0" dirty="0"/>
              <a:t>The yellow diagonal vector represents XOR between the two sequences. The pink diagonal vectors represent right-shifted copies of the query sequence then compared to the reference. The blue vectors represent left-shifted copies of the query. By this we can guarantee that we can correctly examine any two sequences regardless the type of edits they have. </a:t>
            </a:r>
            <a:r>
              <a:rPr lang="en-US" b="1" baseline="0" dirty="0"/>
              <a:t>AND NO DATA DEPENDENCIES between the cells.</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938527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a:defRPr/>
            </a:pPr>
            <a:fld id="{AB959945-7217-484B-8E74-88DC87A74BB0}"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385958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achieve a filter that is even much faster than the banded alignment algorithm?</a:t>
            </a:r>
          </a:p>
          <a:p>
            <a:endParaRPr lang="en-US" baseline="0" dirty="0"/>
          </a:p>
          <a:p>
            <a:r>
              <a:rPr lang="en-US" baseline="0" dirty="0"/>
              <a:t>1- Removing the data dependencies between the cells of the dynamic programming matrix.</a:t>
            </a:r>
          </a:p>
          <a:p>
            <a:r>
              <a:rPr lang="en-US" baseline="0" dirty="0"/>
              <a:t>In NW algorithm, each cell depends on three pre-computed cells (top, diagonal, and left cells). This restricts the way we computed the entire matrix (left to right, or top to bottom, or anti-diagonal), which limits the parallelism effort. In </a:t>
            </a:r>
            <a:r>
              <a:rPr lang="en-US" baseline="0" dirty="0" err="1"/>
              <a:t>GateKeeper</a:t>
            </a:r>
            <a:r>
              <a:rPr lang="en-US" baseline="0" dirty="0"/>
              <a:t>, we just perform a pairwise comparison (ZERO means a match and ONE means a mismatch). NO data dependencies in </a:t>
            </a:r>
            <a:r>
              <a:rPr lang="en-US" baseline="0" dirty="0" err="1"/>
              <a:t>GateKeeper</a:t>
            </a:r>
            <a:r>
              <a:rPr lang="en-US" baseline="0" dirty="0"/>
              <a:t>!!</a:t>
            </a:r>
          </a:p>
          <a:p>
            <a:r>
              <a:rPr lang="en-US" baseline="0" dirty="0"/>
              <a:t>2- Generating a binary matrix and backtrack the solution using only bitwise operations.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7454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Alignment is the algorithm for determining </a:t>
            </a:r>
            <a:r>
              <a:rPr lang="en-US" b="0" i="0" u="none" baseline="0" dirty="0"/>
              <a:t>a match between a read and a reference substring. This is very expensive and requires the use of an O(n2) dynamic programming algorithm. </a:t>
            </a:r>
          </a:p>
          <a:p>
            <a:r>
              <a:rPr lang="en-US" b="1" i="0" u="none" baseline="0" dirty="0"/>
              <a:t>[CLICK]</a:t>
            </a:r>
          </a:p>
          <a:p>
            <a:r>
              <a:rPr lang="en-US" b="0" i="0" u="none" baseline="0" dirty="0"/>
              <a:t>To give the scale of required computation, a single human can generate millions to billions of reads, and each read results in multiple locations</a:t>
            </a:r>
          </a:p>
          <a:p>
            <a:r>
              <a:rPr lang="en-US" b="1" i="1" u="sng" baseline="0" dirty="0"/>
              <a:t>[CLICK]</a:t>
            </a:r>
          </a:p>
          <a:p>
            <a:r>
              <a:rPr lang="en-US" b="0" i="0" u="none" dirty="0"/>
              <a:t>Modern read mappers </a:t>
            </a:r>
            <a:r>
              <a:rPr lang="en-US" b="0" i="0" u="none" baseline="0" dirty="0"/>
              <a:t>reduce the time spent on alignment for increased performance. This can be done in two ways:</a:t>
            </a:r>
          </a:p>
          <a:p>
            <a:r>
              <a:rPr lang="en-US" b="1" i="1" u="sng" baseline="0" dirty="0"/>
              <a:t>[CLICK]</a:t>
            </a:r>
          </a:p>
          <a:p>
            <a:r>
              <a:rPr lang="en-US" b="0" i="0" u="none" baseline="0" dirty="0"/>
              <a:t>By further optimizing the alignment algorithm, which many prior works have done.. OR </a:t>
            </a:r>
          </a:p>
          <a:p>
            <a:r>
              <a:rPr lang="en-US" b="1" i="1" u="sng" baseline="0" dirty="0"/>
              <a:t>[CLICK]</a:t>
            </a:r>
          </a:p>
          <a:p>
            <a:r>
              <a:rPr lang="en-US" b="0" i="0" u="none" dirty="0"/>
              <a:t>By reducing the number of alignments necessary by quickly discarding mismatches.</a:t>
            </a:r>
            <a:r>
              <a:rPr lang="en-US" b="0" i="0" u="none" baseline="0" dirty="0"/>
              <a:t> We refer to this as filtering.</a:t>
            </a:r>
          </a:p>
          <a:p>
            <a:r>
              <a:rPr lang="en-US" b="1" i="1" u="sng" baseline="0" dirty="0"/>
              <a:t>[CLICK]</a:t>
            </a:r>
          </a:p>
          <a:p>
            <a:r>
              <a:rPr lang="en-US" b="0" i="0" u="none" dirty="0"/>
              <a:t>Both methods are used by mappers today, but now filtering has replaced alignment as the bottleneck.</a:t>
            </a:r>
          </a:p>
          <a:p>
            <a:r>
              <a:rPr lang="en-US" b="1" i="0" u="none" baseline="0" dirty="0"/>
              <a:t>[CLICK]</a:t>
            </a:r>
          </a:p>
          <a:p>
            <a:r>
              <a:rPr lang="en-US" b="0" i="0" u="none" baseline="0" dirty="0"/>
              <a:t>Our goal is to improve the filtering step in read mappers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66</a:t>
            </a:fld>
            <a:endParaRPr lang="en-US"/>
          </a:p>
        </p:txBody>
      </p:sp>
    </p:spTree>
    <p:extLst>
      <p:ext uri="{BB962C8B-B14F-4D97-AF65-F5344CB8AC3E}">
        <p14:creationId xmlns:p14="http://schemas.microsoft.com/office/powerpoint/2010/main" val="244247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 pre-alignment filter should be both accurate and fast:</a:t>
            </a:r>
          </a:p>
          <a:p>
            <a:r>
              <a:rPr lang="en-US" sz="1200" kern="1200" dirty="0">
                <a:solidFill>
                  <a:schemeClr val="tx1"/>
                </a:solidFill>
                <a:effectLst/>
                <a:latin typeface="+mn-lt"/>
                <a:ea typeface="+mn-ea"/>
                <a:cs typeface="+mn-cs"/>
              </a:rPr>
              <a:t>1- Faster</a:t>
            </a:r>
            <a:r>
              <a:rPr lang="en-US" sz="1200" kern="1200" baseline="0" dirty="0">
                <a:solidFill>
                  <a:schemeClr val="tx1"/>
                </a:solidFill>
                <a:effectLst/>
                <a:latin typeface="+mn-lt"/>
                <a:ea typeface="+mn-ea"/>
                <a:cs typeface="+mn-cs"/>
              </a:rPr>
              <a:t> than typical aligners</a:t>
            </a:r>
            <a:r>
              <a:rPr lang="en-US" sz="1200" kern="1200" dirty="0">
                <a:solidFill>
                  <a:schemeClr val="tx1"/>
                </a:solidFill>
                <a:effectLst/>
                <a:latin typeface="+mn-lt"/>
                <a:ea typeface="+mn-ea"/>
                <a:cs typeface="+mn-cs"/>
              </a:rPr>
              <a:t> to compensate the computation overhead introduced by its filtering technique (as we added an extra filtering stage).</a:t>
            </a:r>
            <a:endParaRPr lang="en-US" dirty="0"/>
          </a:p>
          <a:p>
            <a:r>
              <a:rPr lang="en-US" dirty="0"/>
              <a:t>2- We</a:t>
            </a:r>
            <a:r>
              <a:rPr lang="en-US" baseline="0" dirty="0"/>
              <a:t> define the accuracy of pre-alignment filtering as follows: It’s the ability of the filter to reject most of the incorrect mappings (i.e., maximizing the true reject rate and minimizing the false accept rate) while keeping all the correct ones (i.e., zero false reject rate). </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67</a:t>
            </a:fld>
            <a:endParaRPr lang="en-US"/>
          </a:p>
        </p:txBody>
      </p:sp>
    </p:spTree>
    <p:extLst>
      <p:ext uri="{BB962C8B-B14F-4D97-AF65-F5344CB8AC3E}">
        <p14:creationId xmlns:p14="http://schemas.microsoft.com/office/powerpoint/2010/main" val="1151337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achieve a filter that is even much faster than the banded alignment algorithm?</a:t>
            </a:r>
          </a:p>
          <a:p>
            <a:endParaRPr lang="en-US" baseline="0" dirty="0"/>
          </a:p>
          <a:p>
            <a:r>
              <a:rPr lang="en-US" baseline="0" dirty="0"/>
              <a:t>1- Removing the data dependencies between the cells of the dynamic programming matrix.</a:t>
            </a:r>
          </a:p>
          <a:p>
            <a:r>
              <a:rPr lang="en-US" baseline="0" dirty="0"/>
              <a:t>In NW algorithm, each cell depends on three pre-computed cells (top, diagonal, and left cells). This restricts the way we computed the entire matrix (left to right, or top to bottom, or anti-diagonal), which limits the parallelism effort. In </a:t>
            </a:r>
            <a:r>
              <a:rPr lang="en-US" baseline="0" dirty="0" err="1"/>
              <a:t>GateKeeper</a:t>
            </a:r>
            <a:r>
              <a:rPr lang="en-US" baseline="0" dirty="0"/>
              <a:t>, we just perform a pairwise comparison (ZERO means a match and ONE means a mismatch). NO data dependencies in </a:t>
            </a:r>
            <a:r>
              <a:rPr lang="en-US" baseline="0" dirty="0" err="1"/>
              <a:t>GateKeeper</a:t>
            </a:r>
            <a:r>
              <a:rPr lang="en-US" baseline="0" dirty="0"/>
              <a:t>!!</a:t>
            </a:r>
          </a:p>
          <a:p>
            <a:r>
              <a:rPr lang="en-US" baseline="0" dirty="0"/>
              <a:t>2- Generating a binary matrix and backtrack the solution using only bitwise operations.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472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70459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69</a:t>
            </a:fld>
            <a:endParaRPr lang="en-US"/>
          </a:p>
        </p:txBody>
      </p:sp>
    </p:spTree>
    <p:extLst>
      <p:ext uri="{BB962C8B-B14F-4D97-AF65-F5344CB8AC3E}">
        <p14:creationId xmlns:p14="http://schemas.microsoft.com/office/powerpoint/2010/main" val="1852717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305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basically we have three main steps in GateKeeper:</a:t>
            </a:r>
          </a:p>
          <a:p>
            <a:r>
              <a:rPr lang="en-US" baseline="0" dirty="0"/>
              <a:t>Step 1: Building the matrix that involves 2E shift registers (each diagonal bit-vector is generated by shifting the read then pairwise compare the shifted read with the reference), each of length =</a:t>
            </a:r>
            <a:r>
              <a:rPr lang="en-US" baseline="0" dirty="0" err="1"/>
              <a:t>ReadLength</a:t>
            </a:r>
            <a:r>
              <a:rPr lang="en-US" baseline="0" dirty="0"/>
              <a:t>. </a:t>
            </a:r>
          </a:p>
          <a:p>
            <a:endParaRPr lang="en-US" baseline="0" dirty="0"/>
          </a:p>
          <a:p>
            <a:r>
              <a:rPr lang="en-US" baseline="0" dirty="0"/>
              <a:t>Step 2: Cancelling the meaningless short zeros by changing them to ones (101 is changed to 111 and 1001 to 1111) using 5-input LUT of the VC709 FPGA. </a:t>
            </a:r>
          </a:p>
          <a:p>
            <a:endParaRPr lang="en-US" baseline="0" dirty="0"/>
          </a:p>
          <a:p>
            <a:r>
              <a:rPr lang="en-US" baseline="0" dirty="0"/>
              <a:t>Step 3: AND all vectors and count the number of zeros in the AND mask.</a:t>
            </a:r>
            <a:endParaRPr lang="en-US" dirty="0"/>
          </a:p>
          <a:p>
            <a:endParaRPr lang="en-US" dirty="0"/>
          </a:p>
          <a:p>
            <a:r>
              <a:rPr lang="en-US" dirty="0"/>
              <a:t>Alignment filters do not replace the alignment verification.</a:t>
            </a:r>
          </a:p>
          <a:p>
            <a:r>
              <a:rPr lang="en-US" dirty="0"/>
              <a:t>Alignment filters eliminate most of incorrect mappings.</a:t>
            </a:r>
          </a:p>
          <a:p>
            <a:r>
              <a:rPr lang="en-US" dirty="0"/>
              <a:t>Alignment filters keep the correct (or nearly correct)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35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present the architecture of GateKeeper. </a:t>
            </a:r>
            <a:r>
              <a:rPr lang="en-US" sz="1200" dirty="0"/>
              <a:t>Each </a:t>
            </a:r>
            <a:r>
              <a:rPr lang="en-US" sz="1200" b="1" dirty="0"/>
              <a:t>processing core is able to examine a single mapping in a single clock cycle.</a:t>
            </a:r>
            <a:r>
              <a:rPr lang="en-US" sz="1200" b="1" baseline="0" dirty="0"/>
              <a:t> </a:t>
            </a:r>
            <a:r>
              <a:rPr lang="en-US" sz="1200" dirty="0"/>
              <a:t>We integrate </a:t>
            </a:r>
            <a:r>
              <a:rPr lang="en-US" sz="1200" b="1" dirty="0"/>
              <a:t>many hardware processing cores in the architecture of GateKeeper </a:t>
            </a:r>
            <a:r>
              <a:rPr lang="en-US" sz="1200" dirty="0"/>
              <a:t>for examining many mappings in a parallel fashion.</a:t>
            </a:r>
            <a:r>
              <a:rPr lang="en-US" dirty="0"/>
              <a:t> T</a:t>
            </a:r>
            <a:r>
              <a:rPr lang="en-US" baseline="0" dirty="0"/>
              <a:t>he input read-reference pairs are transferred from the host to the FPGA via </a:t>
            </a:r>
            <a:r>
              <a:rPr lang="en-US" baseline="0" dirty="0" err="1"/>
              <a:t>PCIe</a:t>
            </a:r>
            <a:r>
              <a:rPr lang="en-US" baseline="0" dirty="0"/>
              <a:t> third generation 4-lane at the rate of 13.3 billion bases/sec. With this data throughput, we can have 16 processing cores work concurrently to examine 16 read-reference pairs. Our architecture occupies only 50% of the FPGA resource for a read length of 100 </a:t>
            </a:r>
            <a:r>
              <a:rPr lang="en-US" baseline="0" dirty="0" err="1"/>
              <a:t>bp</a:t>
            </a:r>
            <a:r>
              <a:rPr lang="en-US" baseline="0" dirty="0"/>
              <a:t> and 91% for a read length of 300 </a:t>
            </a:r>
            <a:r>
              <a:rPr lang="en-US" baseline="0" dirty="0" err="1"/>
              <a:t>bp.</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27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20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 will be presented in the next </a:t>
            </a:r>
            <a:r>
              <a:rPr lang="en-US"/>
              <a:t>talk.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03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81224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implement our algorithm in Verilog and design a hardware accelerator for it. </a:t>
            </a:r>
            <a:r>
              <a:rPr lang="en-US" sz="1200" b="0" i="0" kern="1200" dirty="0">
                <a:solidFill>
                  <a:schemeClr val="tx1"/>
                </a:solidFill>
                <a:effectLst/>
                <a:latin typeface="+mn-lt"/>
                <a:ea typeface="+mn-ea"/>
                <a:cs typeface="+mn-cs"/>
              </a:rPr>
              <a:t>Each processing core is able to examine a single mapping. We integrate many hardware processing cores in the architecture of MAGNET for examining many mappings in a parallel fashion.</a:t>
            </a: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47B59-457F-4165-BB7E-2B5077C247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1930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Again</a:t>
            </a:r>
            <a:r>
              <a:rPr lang="en-US" b="0" i="0" u="none" baseline="0" dirty="0"/>
              <a:t>, we split the read into k-</a:t>
            </a:r>
            <a:r>
              <a:rPr lang="en-US" b="0" i="0" u="none" baseline="0" dirty="0" err="1"/>
              <a:t>mers</a:t>
            </a:r>
            <a:r>
              <a:rPr lang="en-US" b="0" i="0" u="none" baseline="0" dirty="0"/>
              <a:t> of length 5 and query the hash table for their location lists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We then pass the locations through the filter and attempt to efficiently discard</a:t>
            </a:r>
            <a:r>
              <a:rPr lang="en-US" b="0" i="0" u="none" baseline="0" dirty="0"/>
              <a:t> as many locations as possible before having to run alignment. Here we see that locations that are obviously mismatches get discarded, before needing alignment.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The</a:t>
            </a:r>
            <a:r>
              <a:rPr lang="en-US" b="0" i="0" u="none" baseline="0" dirty="0"/>
              <a:t> read must then be aligned against the strings that pass the filter to determine location matches</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Any</a:t>
            </a:r>
            <a:r>
              <a:rPr lang="en-US" b="0" i="0" u="none" baseline="0" dirty="0"/>
              <a:t> location that passes through the filter, but then fails the alignment is called a false negative. False negative rates and filtering speed are important metrics for analyzing a filter.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note that when the filter was added, we were able to forego 3 instances of alignment thus saving us execution time.</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[END-CLICK]</a:t>
            </a:r>
          </a:p>
          <a:p>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697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98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fld id="{B685DBD6-D95A-41EC-889F-21CF45C92CC4}" type="slidenum">
              <a:rPr lang="en-US" smtClean="0"/>
              <a:pPr/>
              <a:t>10</a:t>
            </a:fld>
            <a:endParaRPr lang="en-US"/>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330325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i="1" u="sng" dirty="0"/>
          </a:p>
          <a:p>
            <a:endParaRPr lang="en-US" b="1" i="1" u="sng" dirty="0"/>
          </a:p>
          <a:p>
            <a:r>
              <a:rPr lang="en-US" b="1" i="1" u="sng" dirty="0"/>
              <a:t>[CLICK]</a:t>
            </a:r>
          </a:p>
          <a:p>
            <a:r>
              <a:rPr lang="en-US" b="0" i="0" u="none" dirty="0"/>
              <a:t>We first partition the genome in large sequences that we refer to as bins </a:t>
            </a:r>
          </a:p>
          <a:p>
            <a:r>
              <a:rPr lang="en-US" b="1" i="1" u="sng" dirty="0"/>
              <a:t>[CLICK]</a:t>
            </a:r>
          </a:p>
          <a:p>
            <a:r>
              <a:rPr lang="en-US" b="1" i="1" u="sng" dirty="0"/>
              <a:t>[CLICK]</a:t>
            </a:r>
          </a:p>
          <a:p>
            <a:endParaRPr lang="en-US" b="1" i="1" u="sng" dirty="0"/>
          </a:p>
          <a:p>
            <a:r>
              <a:rPr lang="en-US" b="0" i="0" u="none" dirty="0"/>
              <a:t>We show the genome with an arbitrary bin highlighted</a:t>
            </a:r>
          </a:p>
          <a:p>
            <a:r>
              <a:rPr lang="en-US" b="1" i="0" u="none" dirty="0"/>
              <a:t>[CLICK]</a:t>
            </a:r>
          </a:p>
          <a:p>
            <a:r>
              <a:rPr lang="en-US" b="0" i="0" u="none" dirty="0"/>
              <a:t>We then generate</a:t>
            </a:r>
            <a:r>
              <a:rPr lang="en-US" b="0" i="0" u="none" baseline="0" dirty="0"/>
              <a:t> a </a:t>
            </a:r>
            <a:r>
              <a:rPr lang="en-US" b="0" i="0" u="none" baseline="0" dirty="0" err="1"/>
              <a:t>bitvector</a:t>
            </a:r>
            <a:r>
              <a:rPr lang="en-US" b="0" i="0" u="none" baseline="0" dirty="0"/>
              <a:t> that represents the bin and holds the occurrence of all permutations of a small string called a token in the bin</a:t>
            </a:r>
          </a:p>
          <a:p>
            <a:r>
              <a:rPr lang="en-US" b="0" i="0" u="none" baseline="0" dirty="0"/>
              <a:t>we see in the figure that tokens that exist in the bin are represented with a 1, and those not in the bin are a 0.</a:t>
            </a:r>
          </a:p>
          <a:p>
            <a:r>
              <a:rPr lang="en-US" b="1" i="0" u="sng" baseline="0" dirty="0"/>
              <a:t>[CLICK]</a:t>
            </a:r>
          </a:p>
          <a:p>
            <a:r>
              <a:rPr lang="en-US" b="0" i="0" u="none" baseline="0" dirty="0"/>
              <a:t>so AAAAA exists in Bin x </a:t>
            </a:r>
          </a:p>
          <a:p>
            <a:r>
              <a:rPr lang="en-US" b="0" i="0" u="none" baseline="0" dirty="0"/>
              <a:t>and CCCCT does not exist in bin x </a:t>
            </a:r>
          </a:p>
          <a:p>
            <a:r>
              <a:rPr lang="en-US" b="1" i="0" u="sng" baseline="0" dirty="0"/>
              <a:t>[CLICK]</a:t>
            </a:r>
          </a:p>
          <a:p>
            <a:r>
              <a:rPr lang="en-US" b="0" i="0" u="none" baseline="0" dirty="0"/>
              <a:t>to account for matches straddling two bins, we employ overlapping bins so that a read will now always fall within a single bin</a:t>
            </a:r>
          </a:p>
          <a:p>
            <a:endParaRPr lang="en-US" b="1" i="1" u="sng" baseline="0" dirty="0"/>
          </a:p>
          <a:p>
            <a:endParaRPr lang="en-US" b="1" i="1" u="sng"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798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7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use </a:t>
            </a:r>
            <a:r>
              <a:rPr lang="en-US" dirty="0" err="1"/>
              <a:t>bitvectors</a:t>
            </a:r>
            <a:r>
              <a:rPr lang="en-US" dirty="0"/>
              <a:t> to quickly figure out existence within a</a:t>
            </a:r>
            <a:r>
              <a:rPr lang="en-US" baseline="0" dirty="0"/>
              <a:t> bin </a:t>
            </a:r>
          </a:p>
          <a:p>
            <a:endParaRPr lang="en-US" dirty="0"/>
          </a:p>
          <a:p>
            <a:endParaRPr lang="en-US" dirty="0"/>
          </a:p>
          <a:p>
            <a:endParaRPr lang="en-US" dirty="0"/>
          </a:p>
          <a:p>
            <a:r>
              <a:rPr lang="en-US" dirty="0"/>
              <a:t>We see here</a:t>
            </a:r>
            <a:r>
              <a:rPr lang="en-US" baseline="0" dirty="0"/>
              <a:t> a list of bit vectors that are associated with a particular bin. The memory required to store all bit vectors is found by multiplying the number of bins by 4^q bits (which is the size of the bit vectors)</a:t>
            </a:r>
          </a:p>
          <a:p>
            <a:endParaRPr lang="en-US" baseline="0" dirty="0"/>
          </a:p>
          <a:p>
            <a:r>
              <a:rPr lang="en-US" baseline="0" dirty="0"/>
              <a:t>For a bin size of 200 and a q of 5, the memory footprint comes to around 3.8 GB </a:t>
            </a:r>
          </a:p>
          <a:p>
            <a:endParaRPr lang="en-US"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753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why GRIM-Filter is faster than alignment. This is obviously faster than dynamic programming. </a:t>
            </a:r>
          </a:p>
          <a:p>
            <a:endParaRPr lang="en-US" dirty="0"/>
          </a:p>
          <a:p>
            <a:r>
              <a:rPr lang="en-US" dirty="0"/>
              <a:t>This threshold</a:t>
            </a:r>
            <a:r>
              <a:rPr lang="en-US" baseline="0" dirty="0"/>
              <a:t> value changes error tolerance</a:t>
            </a:r>
            <a:endParaRPr lang="en-US" dirty="0"/>
          </a:p>
          <a:p>
            <a:endParaRPr lang="en-US" dirty="0"/>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807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a:t>
            </a:r>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7973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u="none" dirty="0"/>
              <a:t>As a recap,</a:t>
            </a:r>
            <a:endParaRPr lang="en-US" b="1" i="1" u="sng" dirty="0"/>
          </a:p>
          <a:p>
            <a:r>
              <a:rPr lang="en-US" b="1" i="1" u="sng" dirty="0"/>
              <a:t>[CLICK]</a:t>
            </a:r>
            <a:endParaRPr lang="en-US" b="0" i="0" u="none" dirty="0"/>
          </a:p>
          <a:p>
            <a:r>
              <a:rPr lang="en-US" b="0" i="0" u="none" dirty="0"/>
              <a:t>GRIM-Filter is comprised</a:t>
            </a:r>
            <a:r>
              <a:rPr lang="en-US" b="0" i="0" u="none" baseline="0" dirty="0"/>
              <a:t> of very simple addition/comparison operations </a:t>
            </a:r>
          </a:p>
          <a:p>
            <a:r>
              <a:rPr lang="en-US" b="1" i="1" u="sng" baseline="0" dirty="0"/>
              <a:t>[CLICK]</a:t>
            </a:r>
          </a:p>
          <a:p>
            <a:r>
              <a:rPr lang="en-US" b="0" i="0" u="none" baseline="0" dirty="0"/>
              <a:t>To check a given bin, we sum the bits corresponding to each token in the read</a:t>
            </a:r>
          </a:p>
          <a:p>
            <a:r>
              <a:rPr lang="en-US" b="1" i="1" u="sng" baseline="0" dirty="0"/>
              <a:t>[CLICK]</a:t>
            </a:r>
          </a:p>
          <a:p>
            <a:r>
              <a:rPr lang="en-US" b="0" i="0" u="none" baseline="0" dirty="0"/>
              <a:t>and then we compare the sum against a threshold to determine whether we need to align</a:t>
            </a:r>
          </a:p>
          <a:p>
            <a:r>
              <a:rPr lang="en-US" b="1" i="1" u="sng" baseline="0" dirty="0"/>
              <a:t>[CLICK]</a:t>
            </a:r>
          </a:p>
          <a:p>
            <a:r>
              <a:rPr lang="en-US" b="0" i="0" u="none" baseline="0" dirty="0"/>
              <a:t>It is also highly parallel</a:t>
            </a:r>
          </a:p>
          <a:p>
            <a:r>
              <a:rPr lang="en-US" b="0" i="0" u="none" baseline="0" dirty="0"/>
              <a:t>each bin is operated on independently and there are many many bins </a:t>
            </a:r>
          </a:p>
          <a:p>
            <a:r>
              <a:rPr lang="en-US" b="0" i="0" u="none" baseline="0" dirty="0"/>
              <a:t>[</a:t>
            </a:r>
            <a:r>
              <a:rPr lang="en-US" b="1" i="1" u="sng" baseline="0" dirty="0"/>
              <a:t>CLICK]</a:t>
            </a:r>
            <a:endParaRPr lang="en-US" b="0" i="0" u="none" baseline="0" dirty="0"/>
          </a:p>
          <a:p>
            <a:r>
              <a:rPr lang="en-US" b="0" i="0" u="none" baseline="0" dirty="0"/>
              <a:t>These three properties together make it a suitable algorithm to be run in 3D stacked DRAM</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63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THICKEN TSV lines</a:t>
            </a:r>
          </a:p>
          <a:p>
            <a:endParaRPr lang="en-US" b="1" i="1" u="sng" dirty="0"/>
          </a:p>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enables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a:t>
            </a:r>
            <a:r>
              <a:rPr lang="en-US" b="0" i="0" u="none" baseline="0" dirty="0" err="1"/>
              <a:t>bitvectors</a:t>
            </a:r>
            <a:r>
              <a:rPr lang="en-US" b="0" i="0" u="none" baseline="0" dirty="0"/>
              <a:t>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510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61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7750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1"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1" i="0" u="none" baseline="0" dirty="0"/>
              <a:t>[CLICK]</a:t>
            </a:r>
            <a:endParaRPr lang="en-US" b="1" i="0" u="none" dirty="0"/>
          </a:p>
          <a:p>
            <a:r>
              <a:rPr lang="en-US" b="0" i="0" u="none" dirty="0"/>
              <a:t>We</a:t>
            </a:r>
            <a:r>
              <a:rPr lang="en-US" b="0" i="0" u="none" baseline="0" dirty="0"/>
              <a:t> now show the distribution of bit vectors across the DRAM arrays to enable parallel processing of many bins. </a:t>
            </a:r>
          </a:p>
          <a:p>
            <a:r>
              <a:rPr lang="en-US" b="1"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36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13-year long human project is the starting of the genomic era! It opened the door to remarkable biomedical discoveries by providing the first complete human genome sequence. It cost 3 billion dollars to read the entire sequence.</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11</a:t>
            </a:fld>
            <a:endParaRPr lang="en-US"/>
          </a:p>
        </p:txBody>
      </p:sp>
    </p:spTree>
    <p:extLst>
      <p:ext uri="{BB962C8B-B14F-4D97-AF65-F5344CB8AC3E}">
        <p14:creationId xmlns:p14="http://schemas.microsoft.com/office/powerpoint/2010/main" val="5511161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We</a:t>
            </a:r>
            <a:r>
              <a:rPr lang="en-US" b="0" i="0" u="none" baseline="0" dirty="0"/>
              <a:t> now look at the implementation of logic in the logic layer </a:t>
            </a:r>
            <a:endParaRPr lang="en-US" b="0" i="0" u="none" dirty="0"/>
          </a:p>
          <a:p>
            <a:r>
              <a:rPr lang="en-US" b="1" i="1" u="sng" dirty="0"/>
              <a:t>[CLICK]</a:t>
            </a:r>
          </a:p>
          <a:p>
            <a:r>
              <a:rPr lang="en-US" b="0" i="0" u="none" dirty="0"/>
              <a:t>GRIM-Filter</a:t>
            </a:r>
            <a:r>
              <a:rPr lang="en-US" b="0" i="0" u="none" baseline="0" dirty="0"/>
              <a:t> only requires a very simple design for enabling the </a:t>
            </a:r>
            <a:r>
              <a:rPr lang="en-US" b="0" i="0" u="none" baseline="0" dirty="0" err="1"/>
              <a:t>bitvector</a:t>
            </a:r>
            <a:r>
              <a:rPr lang="en-US" b="0" i="0" u="none" baseline="0" dirty="0"/>
              <a:t> sum and threshold compare across many bins simultaneously. One comparator, </a:t>
            </a:r>
            <a:r>
              <a:rPr lang="en-US" b="0" i="0" u="none" baseline="0" dirty="0" err="1"/>
              <a:t>incrementer</a:t>
            </a:r>
            <a:r>
              <a:rPr lang="en-US" b="0" i="0" u="none" baseline="0" dirty="0"/>
              <a:t>, accumulator, and buffer for each bin that we are checking in parallel</a:t>
            </a:r>
            <a:endParaRPr lang="en-US" b="0" i="0" u="none" dirty="0"/>
          </a:p>
          <a:p>
            <a:r>
              <a:rPr lang="en-US" b="1" i="1" u="sng" dirty="0"/>
              <a:t>[CLICK]</a:t>
            </a:r>
          </a:p>
          <a:p>
            <a:r>
              <a:rPr lang="en-US" b="0" i="0" u="none" dirty="0"/>
              <a:t>This results in a very low area overhead and ease of implementation</a:t>
            </a:r>
          </a:p>
          <a:p>
            <a:r>
              <a:rPr lang="en-US" b="1" i="1" u="sng" dirty="0"/>
              <a:t>[END-CLICK]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3703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944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9480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chemistry, the first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83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chemistry, the first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0039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862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12</a:t>
            </a:fld>
            <a:endParaRPr lang="en-US"/>
          </a:p>
        </p:txBody>
      </p:sp>
    </p:spTree>
    <p:extLst>
      <p:ext uri="{BB962C8B-B14F-4D97-AF65-F5344CB8AC3E}">
        <p14:creationId xmlns:p14="http://schemas.microsoft.com/office/powerpoint/2010/main" val="169138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generation =</a:t>
            </a:r>
            <a:r>
              <a:rPr lang="en-US" baseline="0" dirty="0"/>
              <a:t> </a:t>
            </a:r>
            <a:r>
              <a:rPr lang="en-US" dirty="0"/>
              <a:t>next generation = massively parallel sequencing =</a:t>
            </a:r>
            <a:r>
              <a:rPr lang="en-US" baseline="0" dirty="0"/>
              <a:t> </a:t>
            </a:r>
            <a:r>
              <a:rPr lang="en-US" sz="1200" kern="1200" dirty="0">
                <a:solidFill>
                  <a:schemeClr val="tx1"/>
                </a:solidFill>
                <a:effectLst/>
                <a:latin typeface="+mn-lt"/>
                <a:ea typeface="+mn-ea"/>
                <a:cs typeface="+mn-cs"/>
              </a:rPr>
              <a:t>high throughput sequencing (HTS) =</a:t>
            </a:r>
            <a:r>
              <a:rPr lang="en-US" sz="1200" kern="1200" baseline="0" dirty="0">
                <a:solidFill>
                  <a:schemeClr val="tx1"/>
                </a:solidFill>
                <a:effectLst/>
                <a:latin typeface="+mn-lt"/>
                <a:ea typeface="+mn-ea"/>
                <a:cs typeface="+mn-cs"/>
              </a:rPr>
              <a:t> Sequencing by Synthesis</a:t>
            </a:r>
          </a:p>
          <a:p>
            <a:r>
              <a:rPr lang="en-US" sz="1200" b="1" kern="1200" baseline="0" dirty="0">
                <a:solidFill>
                  <a:schemeClr val="tx1"/>
                </a:solidFill>
                <a:effectLst/>
                <a:latin typeface="+mn-lt"/>
                <a:ea typeface="+mn-ea"/>
                <a:cs typeface="+mn-cs"/>
              </a:rPr>
              <a:t>Attach large number of DNA molecules to the flow cell then sequence by synthesis using CMOS light sensor to observe the chemical interactions</a:t>
            </a:r>
            <a:endParaRPr lang="en-US" b="1"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13</a:t>
            </a:fld>
            <a:endParaRPr lang="en-US"/>
          </a:p>
        </p:txBody>
      </p:sp>
    </p:spTree>
    <p:extLst>
      <p:ext uri="{BB962C8B-B14F-4D97-AF65-F5344CB8AC3E}">
        <p14:creationId xmlns:p14="http://schemas.microsoft.com/office/powerpoint/2010/main" val="149252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2/15/19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2019. 2. 15.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2/15/19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118603645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291804101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068020991"/>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389064018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420141845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31148728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20979864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96512996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702399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04139769"/>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727536009"/>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20611247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2019. 2. 15.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2/15/19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06102790"/>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 id="214748821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tiff"/><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0.xml"/><Relationship Id="rId1" Type="http://schemas.openxmlformats.org/officeDocument/2006/relationships/slideLayout" Target="../slideLayouts/slideLayout4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10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1.xml"/><Relationship Id="rId1" Type="http://schemas.openxmlformats.org/officeDocument/2006/relationships/slideLayout" Target="../slideLayouts/slideLayout400.xml"/></Relationships>
</file>

<file path=ppt/slides/_rels/slide10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2.xml"/><Relationship Id="rId1" Type="http://schemas.openxmlformats.org/officeDocument/2006/relationships/slideLayout" Target="../slideLayouts/slideLayout400.xml"/><Relationship Id="rId4" Type="http://schemas.openxmlformats.org/officeDocument/2006/relationships/image" Target="../media/image97.emf"/></Relationships>
</file>

<file path=ppt/slides/_rels/slide104.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hyperlink" Target="https://arxiv.org/pdf/1711.01177.pdf"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22.xml"/><Relationship Id="rId6" Type="http://schemas.openxmlformats.org/officeDocument/2006/relationships/chart" Target="../charts/chart5.xml"/><Relationship Id="rId5" Type="http://schemas.openxmlformats.org/officeDocument/2006/relationships/image" Target="../media/image102.png"/><Relationship Id="rId4" Type="http://schemas.openxmlformats.org/officeDocument/2006/relationships/image" Target="../media/image10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33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33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334.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334.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34.xml"/></Relationships>
</file>

<file path=ppt/slides/_rels/slide1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6.png"/><Relationship Id="rId4" Type="http://schemas.openxmlformats.org/officeDocument/2006/relationships/image" Target="../media/image3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9.tiff"/></Relationships>
</file>

<file path=ppt/slides/_rels/slide124.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3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tif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people.inf.ethz.ch/omutlu/projects.htm"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jpe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45.emf"/><Relationship Id="rId2" Type="http://schemas.openxmlformats.org/officeDocument/2006/relationships/slideLayout" Target="../slideLayouts/slideLayout38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46.emf"/></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math.oregonstate.edu/~koslick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3.xml"/><Relationship Id="rId7" Type="http://schemas.openxmlformats.org/officeDocument/2006/relationships/image" Target="../media/image45.emf"/><Relationship Id="rId2" Type="http://schemas.openxmlformats.org/officeDocument/2006/relationships/slideLayout" Target="../slideLayouts/slideLayout383.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48.jpeg"/><Relationship Id="rId10" Type="http://schemas.openxmlformats.org/officeDocument/2006/relationships/image" Target="../media/image57.jpeg"/><Relationship Id="rId4" Type="http://schemas.openxmlformats.org/officeDocument/2006/relationships/image" Target="../media/image47.png"/><Relationship Id="rId9"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338.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89.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89.xml"/><Relationship Id="rId1" Type="http://schemas.openxmlformats.org/officeDocument/2006/relationships/vmlDrawing" Target="../drawings/vmlDrawing3.vml"/><Relationship Id="rId5" Type="http://schemas.openxmlformats.org/officeDocument/2006/relationships/image" Target="../media/image60.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9.xml"/></Relationships>
</file>

<file path=ppt/slides/_rels/slide3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5.xml"/><Relationship Id="rId1" Type="http://schemas.openxmlformats.org/officeDocument/2006/relationships/slideLayout" Target="../slideLayouts/slideLayout389.xml"/><Relationship Id="rId6" Type="http://schemas.openxmlformats.org/officeDocument/2006/relationships/hyperlink" Target="http://www.nature.com/ng/journal/vaop/ncurrent/full/ng.437.html" TargetMode="External"/><Relationship Id="rId5" Type="http://schemas.openxmlformats.org/officeDocument/2006/relationships/hyperlink" Target="http://mrfast.sourceforge.net/" TargetMode="External"/><Relationship Id="rId4" Type="http://schemas.openxmlformats.org/officeDocument/2006/relationships/image" Target="../media/image62.tiff"/></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6.xml"/><Relationship Id="rId1" Type="http://schemas.openxmlformats.org/officeDocument/2006/relationships/slideLayout" Target="../slideLayouts/slideLayout389.xml"/></Relationships>
</file>

<file path=ppt/slides/_rels/slide5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7.xml"/><Relationship Id="rId1" Type="http://schemas.openxmlformats.org/officeDocument/2006/relationships/slideLayout" Target="../slideLayouts/slideLayout3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9.xml"/></Relationships>
</file>

<file path=ppt/slides/_rels/slide5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hyperlink" Target="http://mrfast.sourceforge.net/" TargetMode="External"/><Relationship Id="rId1" Type="http://schemas.openxmlformats.org/officeDocument/2006/relationships/slideLayout" Target="../slideLayouts/slideLayout389.xml"/><Relationship Id="rId4" Type="http://schemas.openxmlformats.org/officeDocument/2006/relationships/hyperlink" Target="http://www.biomedcentral.com/1471-2164/14/S1/S13/"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55.xml.rels><?xml version="1.0" encoding="UTF-8" standalone="yes"?>
<Relationships xmlns="http://schemas.openxmlformats.org/package/2006/relationships"><Relationship Id="rId3" Type="http://schemas.openxmlformats.org/officeDocument/2006/relationships/hyperlink" Target="http://bioinformatics.oxfordjournals.org/content/early/2015/01/10/bioinformatics.btu856.abstract?keytype=ref&amp;ijkey=iQ4UOCzdu7rxIAr" TargetMode="External"/><Relationship Id="rId2" Type="http://schemas.openxmlformats.org/officeDocument/2006/relationships/image" Target="../media/image66.tiff"/><Relationship Id="rId1" Type="http://schemas.openxmlformats.org/officeDocument/2006/relationships/slideLayout" Target="../slideLayouts/slideLayout389.xml"/><Relationship Id="rId4" Type="http://schemas.openxmlformats.org/officeDocument/2006/relationships/hyperlink" Target="https://github.com/CMU-SAFARI/Shifted-Hamming-Distance"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9.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334.xml"/><Relationship Id="rId5" Type="http://schemas.microsoft.com/office/2007/relationships/hdphoto" Target="../media/hdphoto1.wdp"/><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gi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89.xml"/><Relationship Id="rId1" Type="http://schemas.openxmlformats.org/officeDocument/2006/relationships/vmlDrawing" Target="../drawings/vmlDrawing4.vml"/><Relationship Id="rId5" Type="http://schemas.openxmlformats.org/officeDocument/2006/relationships/image" Target="../media/image68.emf"/><Relationship Id="rId4" Type="http://schemas.openxmlformats.org/officeDocument/2006/relationships/oleObject" Target="../embeddings/oleObject4.bin"/></Relationships>
</file>

<file path=ppt/slides/_rels/slide6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oleObject" Target="../embeddings/oleObject7.bin"/><Relationship Id="rId3" Type="http://schemas.openxmlformats.org/officeDocument/2006/relationships/notesSlide" Target="../notesSlides/notesSlide45.xml"/><Relationship Id="rId7" Type="http://schemas.openxmlformats.org/officeDocument/2006/relationships/diagramLayout" Target="../diagrams/layout1.xml"/><Relationship Id="rId12" Type="http://schemas.openxmlformats.org/officeDocument/2006/relationships/image" Target="../media/image70.emf"/><Relationship Id="rId2" Type="http://schemas.openxmlformats.org/officeDocument/2006/relationships/slideLayout" Target="../slideLayouts/slideLayout378.xml"/><Relationship Id="rId16" Type="http://schemas.openxmlformats.org/officeDocument/2006/relationships/image" Target="../media/image72.emf"/><Relationship Id="rId1" Type="http://schemas.openxmlformats.org/officeDocument/2006/relationships/vmlDrawing" Target="../drawings/vmlDrawing5.vml"/><Relationship Id="rId6" Type="http://schemas.openxmlformats.org/officeDocument/2006/relationships/diagramData" Target="../diagrams/data1.xml"/><Relationship Id="rId11" Type="http://schemas.openxmlformats.org/officeDocument/2006/relationships/oleObject" Target="../embeddings/oleObject6.bin"/><Relationship Id="rId5" Type="http://schemas.openxmlformats.org/officeDocument/2006/relationships/image" Target="../media/image69.emf"/><Relationship Id="rId15" Type="http://schemas.openxmlformats.org/officeDocument/2006/relationships/oleObject" Target="../embeddings/oleObject8.bin"/><Relationship Id="rId10" Type="http://schemas.microsoft.com/office/2007/relationships/diagramDrawing" Target="../diagrams/drawing1.xml"/><Relationship Id="rId4" Type="http://schemas.openxmlformats.org/officeDocument/2006/relationships/oleObject" Target="../embeddings/oleObject5.bin"/><Relationship Id="rId9" Type="http://schemas.openxmlformats.org/officeDocument/2006/relationships/diagramColors" Target="../diagrams/colors1.xml"/><Relationship Id="rId14" Type="http://schemas.openxmlformats.org/officeDocument/2006/relationships/image" Target="../media/image71.emf"/></Relationships>
</file>

<file path=ppt/slides/_rels/slide6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notesSlide" Target="../notesSlides/notesSlide46.xml"/><Relationship Id="rId7" Type="http://schemas.openxmlformats.org/officeDocument/2006/relationships/image" Target="../media/image68.emf"/><Relationship Id="rId2" Type="http://schemas.openxmlformats.org/officeDocument/2006/relationships/slideLayout" Target="../slideLayouts/slideLayout378.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73.emf"/><Relationship Id="rId10" Type="http://schemas.openxmlformats.org/officeDocument/2006/relationships/image" Target="../media/image76.jpeg"/><Relationship Id="rId4" Type="http://schemas.openxmlformats.org/officeDocument/2006/relationships/oleObject" Target="../embeddings/oleObject9.bin"/><Relationship Id="rId9" Type="http://schemas.openxmlformats.org/officeDocument/2006/relationships/image" Target="../media/image7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8.xml"/></Relationships>
</file>

<file path=ppt/slides/_rels/slide6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notesSlide" Target="../notesSlides/notesSlide49.xml"/><Relationship Id="rId7" Type="http://schemas.openxmlformats.org/officeDocument/2006/relationships/image" Target="../media/image68.emf"/><Relationship Id="rId2" Type="http://schemas.openxmlformats.org/officeDocument/2006/relationships/slideLayout" Target="../slideLayouts/slideLayout378.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73.emf"/><Relationship Id="rId10" Type="http://schemas.openxmlformats.org/officeDocument/2006/relationships/image" Target="../media/image76.jpeg"/><Relationship Id="rId4" Type="http://schemas.openxmlformats.org/officeDocument/2006/relationships/oleObject" Target="../embeddings/oleObject9.bin"/><Relationship Id="rId9"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83.xml"/><Relationship Id="rId1" Type="http://schemas.openxmlformats.org/officeDocument/2006/relationships/vmlDrawing" Target="../drawings/vmlDrawing8.vml"/><Relationship Id="rId6" Type="http://schemas.openxmlformats.org/officeDocument/2006/relationships/image" Target="../media/image78.jpeg"/><Relationship Id="rId5" Type="http://schemas.openxmlformats.org/officeDocument/2006/relationships/image" Target="../media/image77.emf"/><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1.xml"/><Relationship Id="rId7" Type="http://schemas.openxmlformats.org/officeDocument/2006/relationships/diagramColors" Target="../diagrams/colors2.xml"/><Relationship Id="rId2" Type="http://schemas.openxmlformats.org/officeDocument/2006/relationships/slideLayout" Target="../slideLayouts/slideLayout378.xml"/><Relationship Id="rId1" Type="http://schemas.openxmlformats.org/officeDocument/2006/relationships/vmlDrawing" Target="../drawings/vmlDrawing9.v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9.emf"/><Relationship Id="rId4" Type="http://schemas.openxmlformats.org/officeDocument/2006/relationships/diagramData" Target="../diagrams/data2.xml"/><Relationship Id="rId9" Type="http://schemas.openxmlformats.org/officeDocument/2006/relationships/oleObject" Target="../embeddings/oleObject12.bin"/></Relationships>
</file>

<file path=ppt/slides/_rels/slide7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52.xml"/><Relationship Id="rId7" Type="http://schemas.openxmlformats.org/officeDocument/2006/relationships/diagramLayout" Target="../diagrams/layout3.xml"/><Relationship Id="rId12" Type="http://schemas.openxmlformats.org/officeDocument/2006/relationships/image" Target="../media/image15.png"/><Relationship Id="rId2" Type="http://schemas.openxmlformats.org/officeDocument/2006/relationships/slideLayout" Target="../slideLayouts/slideLayout378.xml"/><Relationship Id="rId1" Type="http://schemas.openxmlformats.org/officeDocument/2006/relationships/vmlDrawing" Target="../drawings/vmlDrawing10.vml"/><Relationship Id="rId6" Type="http://schemas.openxmlformats.org/officeDocument/2006/relationships/diagramData" Target="../diagrams/data3.xml"/><Relationship Id="rId11" Type="http://schemas.openxmlformats.org/officeDocument/2006/relationships/image" Target="../media/image80.emf"/><Relationship Id="rId5" Type="http://schemas.openxmlformats.org/officeDocument/2006/relationships/image" Target="../media/image79.emf"/><Relationship Id="rId10" Type="http://schemas.microsoft.com/office/2007/relationships/diagramDrawing" Target="../diagrams/drawing3.xml"/><Relationship Id="rId4" Type="http://schemas.openxmlformats.org/officeDocument/2006/relationships/oleObject" Target="../embeddings/oleObject13.bin"/><Relationship Id="rId9" Type="http://schemas.openxmlformats.org/officeDocument/2006/relationships/diagramColors" Target="../diagrams/colors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81.emf"/><Relationship Id="rId4" Type="http://schemas.openxmlformats.org/officeDocument/2006/relationships/oleObject" Target="../embeddings/oleObject14.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0.xml"/></Relationships>
</file>

<file path=ppt/slides/_rels/slide74.xml.rels><?xml version="1.0" encoding="UTF-8" standalone="yes"?>
<Relationships xmlns="http://schemas.openxmlformats.org/package/2006/relationships"><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 Id="rId4" Type="http://schemas.openxmlformats.org/officeDocument/2006/relationships/hyperlink" Target="https://people.inf.ethz.ch/omutlu/pub/gatekeeper_FPGA-genome-prealignment-accelerator_bionformatics17.pdf"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83.emf"/><Relationship Id="rId4" Type="http://schemas.openxmlformats.org/officeDocument/2006/relationships/oleObject" Target="../embeddings/oleObject15.bin"/></Relationships>
</file>

<file path=ppt/slides/_rels/slide7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56.xml"/><Relationship Id="rId7" Type="http://schemas.openxmlformats.org/officeDocument/2006/relationships/diagramColors" Target="../diagrams/colors4.xml"/><Relationship Id="rId2" Type="http://schemas.openxmlformats.org/officeDocument/2006/relationships/slideLayout" Target="../slideLayouts/slideLayout334.xml"/><Relationship Id="rId1" Type="http://schemas.openxmlformats.org/officeDocument/2006/relationships/vmlDrawing" Target="../drawings/vmlDrawing13.vml"/><Relationship Id="rId6" Type="http://schemas.openxmlformats.org/officeDocument/2006/relationships/diagramQuickStyle" Target="../diagrams/quickStyle4.xml"/><Relationship Id="rId11" Type="http://schemas.openxmlformats.org/officeDocument/2006/relationships/hyperlink" Target="https://arxiv.org/abs/1707.01631" TargetMode="External"/><Relationship Id="rId5" Type="http://schemas.openxmlformats.org/officeDocument/2006/relationships/diagramLayout" Target="../diagrams/layout4.xml"/><Relationship Id="rId10" Type="http://schemas.openxmlformats.org/officeDocument/2006/relationships/image" Target="../media/image84.emf"/><Relationship Id="rId4" Type="http://schemas.openxmlformats.org/officeDocument/2006/relationships/diagramData" Target="../diagrams/data4.xml"/><Relationship Id="rId9" Type="http://schemas.openxmlformats.org/officeDocument/2006/relationships/oleObject" Target="../embeddings/oleObject16.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85.emf"/><Relationship Id="rId4"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8.xml"/><Relationship Id="rId1" Type="http://schemas.openxmlformats.org/officeDocument/2006/relationships/slideLayout" Target="../slideLayouts/slideLayout40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0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0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00.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400.xml"/><Relationship Id="rId4" Type="http://schemas.openxmlformats.org/officeDocument/2006/relationships/image" Target="../media/image87.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0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00.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66.xml"/><Relationship Id="rId1" Type="http://schemas.openxmlformats.org/officeDocument/2006/relationships/slideLayout" Target="../slideLayouts/slideLayout400.xml"/></Relationships>
</file>

<file path=ppt/slides/_rels/slide9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7.xml"/><Relationship Id="rId1" Type="http://schemas.openxmlformats.org/officeDocument/2006/relationships/slideLayout" Target="../slideLayouts/slideLayout400.xml"/><Relationship Id="rId5" Type="http://schemas.openxmlformats.org/officeDocument/2006/relationships/image" Target="../media/image92.tiff"/><Relationship Id="rId4" Type="http://schemas.openxmlformats.org/officeDocument/2006/relationships/image" Target="../media/image90.emf"/></Relationships>
</file>

<file path=ppt/slides/_rels/slide9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8.xml"/><Relationship Id="rId1" Type="http://schemas.openxmlformats.org/officeDocument/2006/relationships/slideLayout" Target="../slideLayouts/slideLayout400.xml"/><Relationship Id="rId6" Type="http://schemas.openxmlformats.org/officeDocument/2006/relationships/image" Target="../media/image93.tiff"/><Relationship Id="rId5" Type="http://schemas.openxmlformats.org/officeDocument/2006/relationships/image" Target="../media/image92.tiff"/><Relationship Id="rId4" Type="http://schemas.openxmlformats.org/officeDocument/2006/relationships/image" Target="../media/image90.emf"/></Relationships>
</file>

<file path=ppt/slides/_rels/slide9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69.xml"/><Relationship Id="rId1" Type="http://schemas.openxmlformats.org/officeDocument/2006/relationships/slideLayout" Target="../slideLayouts/slideLayout400.xml"/><Relationship Id="rId4" Type="http://schemas.openxmlformats.org/officeDocument/2006/relationships/image" Target="../media/image9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16 February 2019</a:t>
            </a:r>
          </a:p>
          <a:p>
            <a:r>
              <a:rPr lang="en-US" sz="2200" dirty="0"/>
              <a:t>AACBB Keynote Talk</a:t>
            </a:r>
          </a:p>
          <a:p>
            <a:pPr algn="l"/>
            <a:endParaRPr lang="en-US" sz="2200" dirty="0"/>
          </a:p>
        </p:txBody>
      </p:sp>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pic>
        <p:nvPicPr>
          <p:cNvPr id="9" name="Picture 8" descr="Burgundy_CMU_JPG_Logo.jpg">
            <a:extLst>
              <a:ext uri="{FF2B5EF4-FFF2-40B4-BE49-F238E27FC236}">
                <a16:creationId xmlns:a16="http://schemas.microsoft.com/office/drawing/2014/main" id="{9127C22E-15AE-AE44-AF51-E3A55BC60E46}"/>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215504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000" dirty="0">
                <a:solidFill>
                  <a:schemeClr val="accent2"/>
                </a:solidFill>
                <a:latin typeface="+mj-lt"/>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b="1" dirty="0">
                <a:solidFill>
                  <a:srgbClr val="FF0000"/>
                </a:solidFill>
                <a:latin typeface="Calibri" pitchFamily="34" charset="0"/>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400" dirty="0">
                <a:solidFill>
                  <a:srgbClr val="000000"/>
                </a:solidFill>
                <a:latin typeface="Calibri" pitchFamily="34" charset="0"/>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AB </a:t>
            </a:r>
            <a:r>
              <a:rPr lang="en-US" dirty="0" err="1">
                <a:solidFill>
                  <a:srgbClr val="000000"/>
                </a:solidFill>
                <a:latin typeface="Calibri" pitchFamily="34" charset="0"/>
              </a:rPr>
              <a:t>SOLiD</a:t>
            </a:r>
            <a:endParaRPr lang="en-US" dirty="0">
              <a:solidFill>
                <a:srgbClr val="000000"/>
              </a:solidFill>
              <a:latin typeface="Calibri" pitchFamily="34" charset="0"/>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GridION</a:t>
            </a:r>
            <a:endParaRPr lang="en-US" dirty="0">
              <a:solidFill>
                <a:srgbClr val="000000"/>
              </a:solidFill>
              <a:latin typeface="Calibri" pitchFamily="34" charset="0"/>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MinION</a:t>
            </a:r>
            <a:endParaRPr lang="en-US" dirty="0">
              <a:solidFill>
                <a:srgbClr val="000000"/>
              </a:solidFill>
              <a:latin typeface="Calibri" pitchFamily="34" charset="0"/>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Complete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r>
              <a:rPr lang="en-US" dirty="0" err="1">
                <a:solidFill>
                  <a:srgbClr val="000000"/>
                </a:solidFill>
                <a:latin typeface="Calibri" pitchFamily="34" charset="0"/>
              </a:rPr>
              <a:t>MiSeq</a:t>
            </a:r>
            <a:endParaRPr lang="en-US" dirty="0">
              <a:solidFill>
                <a:srgbClr val="000000"/>
              </a:solidFill>
              <a:latin typeface="Calibri" pitchFamily="34" charset="0"/>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solidFill>
                  <a:srgbClr val="000000"/>
                </a:solidFill>
                <a:latin typeface="Calibri" pitchFamily="34" charset="0"/>
              </a:rPr>
              <a:t>NovaSeq</a:t>
            </a:r>
            <a:endParaRPr lang="en-US" dirty="0">
              <a:solidFill>
                <a:srgbClr val="000000"/>
              </a:solidFill>
              <a:latin typeface="Calibri" pitchFamily="34" charset="0"/>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6000</a:t>
            </a:r>
          </a:p>
        </p:txBody>
      </p:sp>
    </p:spTree>
    <p:extLst>
      <p:ext uri="{BB962C8B-B14F-4D97-AF65-F5344CB8AC3E}">
        <p14:creationId xmlns:p14="http://schemas.microsoft.com/office/powerpoint/2010/main" val="41120855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598" y="4072950"/>
            <a:ext cx="8610600" cy="1592262"/>
          </a:xfrm>
        </p:spPr>
        <p:txBody>
          <a:bodyPr/>
          <a:lstStyle/>
          <a:p>
            <a:r>
              <a:rPr lang="en-US" sz="2400" dirty="0"/>
              <a:t>Customized logic for accumulation and comparison </a:t>
            </a:r>
            <a:br>
              <a:rPr lang="en-US" sz="2400" dirty="0"/>
            </a:br>
            <a:r>
              <a:rPr lang="en-US" sz="2400" dirty="0"/>
              <a:t>per genome segment</a:t>
            </a:r>
          </a:p>
          <a:p>
            <a:pPr lvl="1"/>
            <a:r>
              <a:rPr lang="en-US" sz="2250" dirty="0"/>
              <a:t>Low area overhead, simple implementation</a:t>
            </a:r>
          </a:p>
          <a:p>
            <a:pPr lvl="1"/>
            <a:r>
              <a:rPr lang="en-US" sz="2250" dirty="0"/>
              <a:t>For HBM2, we use 4096 </a:t>
            </a:r>
            <a:r>
              <a:rPr lang="en-US" sz="2250" dirty="0" err="1"/>
              <a:t>incrementer</a:t>
            </a:r>
            <a:r>
              <a:rPr lang="en-US" sz="2250" dirty="0"/>
              <a:t> LUTs, 7-bit counters, and comparators in logic layer</a:t>
            </a:r>
          </a:p>
          <a:p>
            <a:pPr marL="258365" lvl="1" indent="0">
              <a:buNone/>
            </a:pPr>
            <a:endParaRPr lang="en-US" sz="4800" b="1" dirty="0">
              <a:solidFill>
                <a:srgbClr val="FF0000"/>
              </a:solidFill>
            </a:endParaRPr>
          </a:p>
          <a:p>
            <a:pPr lvl="1"/>
            <a:endParaRPr lang="en-US" sz="2250" dirty="0"/>
          </a:p>
          <a:p>
            <a:endParaRPr lang="en-US" sz="2000" dirty="0"/>
          </a:p>
          <a:p>
            <a:pPr lvl="1"/>
            <a:endParaRPr lang="en-US" sz="22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1108909" y="886860"/>
            <a:ext cx="6849979" cy="3108670"/>
          </a:xfrm>
          <a:prstGeom prst="rect">
            <a:avLst/>
          </a:prstGeom>
        </p:spPr>
      </p:pic>
      <p:sp>
        <p:nvSpPr>
          <p:cNvPr id="7" name="Rectangle 6"/>
          <p:cNvSpPr/>
          <p:nvPr/>
        </p:nvSpPr>
        <p:spPr>
          <a:xfrm>
            <a:off x="1686804" y="6281256"/>
            <a:ext cx="56941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Tahoma"/>
                <a:ea typeface="+mn-ea"/>
                <a:cs typeface="+mn-cs"/>
              </a:rPr>
              <a:t>Details are in [Kim+, BMC Genomics 2018]</a:t>
            </a:r>
          </a:p>
        </p:txBody>
      </p:sp>
    </p:spTree>
    <p:extLst>
      <p:ext uri="{BB962C8B-B14F-4D97-AF65-F5344CB8AC3E}">
        <p14:creationId xmlns:p14="http://schemas.microsoft.com/office/powerpoint/2010/main" val="3447738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Methodology</a:t>
            </a:r>
          </a:p>
        </p:txBody>
      </p:sp>
      <p:sp>
        <p:nvSpPr>
          <p:cNvPr id="3" name="Content Placeholder 2"/>
          <p:cNvSpPr>
            <a:spLocks noGrp="1"/>
          </p:cNvSpPr>
          <p:nvPr>
            <p:ph idx="1"/>
          </p:nvPr>
        </p:nvSpPr>
        <p:spPr>
          <a:xfrm>
            <a:off x="228600" y="930442"/>
            <a:ext cx="8610600" cy="5165558"/>
          </a:xfrm>
        </p:spPr>
        <p:txBody>
          <a:bodyPr/>
          <a:lstStyle/>
          <a:p>
            <a:r>
              <a:rPr lang="en-US" sz="2400" dirty="0"/>
              <a:t>Performance simulated using an in-house 3D-Stacked DRAM simulator</a:t>
            </a:r>
          </a:p>
          <a:p>
            <a:endParaRPr lang="en-US" sz="1050" dirty="0"/>
          </a:p>
          <a:p>
            <a:r>
              <a:rPr lang="en-US" sz="2400" dirty="0"/>
              <a:t>Evaluate 10 real read data sets</a:t>
            </a:r>
            <a:r>
              <a:rPr lang="en-US" sz="2400" b="1" dirty="0">
                <a:solidFill>
                  <a:srgbClr val="C00000"/>
                </a:solidFill>
              </a:rPr>
              <a:t> </a:t>
            </a:r>
            <a:r>
              <a:rPr lang="en-US" sz="2400" dirty="0"/>
              <a:t>(From the 1000 Genomes Project)</a:t>
            </a:r>
          </a:p>
          <a:p>
            <a:pPr lvl="1"/>
            <a:r>
              <a:rPr lang="en-US" sz="2250" dirty="0"/>
              <a:t>Each data set consists of 4 million reads of length 100</a:t>
            </a:r>
          </a:p>
          <a:p>
            <a:pPr lvl="1"/>
            <a:endParaRPr lang="en-US" sz="1200" dirty="0"/>
          </a:p>
          <a:p>
            <a:r>
              <a:rPr lang="en-US" sz="2400" dirty="0"/>
              <a:t>Evaluate two key metrics</a:t>
            </a:r>
          </a:p>
          <a:p>
            <a:pPr lvl="1"/>
            <a:r>
              <a:rPr lang="en-US" sz="2100" dirty="0"/>
              <a:t>Performance</a:t>
            </a:r>
          </a:p>
          <a:p>
            <a:pPr lvl="1"/>
            <a:r>
              <a:rPr lang="en-US" sz="2250" dirty="0"/>
              <a:t>False negative rate</a:t>
            </a:r>
          </a:p>
          <a:p>
            <a:pPr lvl="2">
              <a:buSzPct val="100000"/>
              <a:buFont typeface="Wingdings" charset="2"/>
              <a:buChar char="§"/>
            </a:pPr>
            <a:r>
              <a:rPr lang="en-US" sz="1850" dirty="0"/>
              <a:t>The fraction of locations that pass the filter but result in a mismatch</a:t>
            </a:r>
          </a:p>
          <a:p>
            <a:pPr lvl="2">
              <a:buSzPct val="100000"/>
              <a:buFont typeface="Wingdings" charset="2"/>
              <a:buChar char="§"/>
            </a:pPr>
            <a:endParaRPr lang="en-US" sz="1100" dirty="0"/>
          </a:p>
          <a:p>
            <a:pPr marL="257175" lvl="1" indent="-257175">
              <a:buClr>
                <a:schemeClr val="accent1"/>
              </a:buClr>
              <a:buSzPct val="125000"/>
              <a:buFont typeface="Wingdings" charset="2"/>
              <a:buChar char="§"/>
            </a:pPr>
            <a:r>
              <a:rPr lang="en-US" sz="2400" dirty="0"/>
              <a:t>Compare against a state-of-the-art filter, </a:t>
            </a:r>
            <a:r>
              <a:rPr lang="en-US" sz="2400" dirty="0" err="1"/>
              <a:t>FastHASH</a:t>
            </a:r>
            <a:r>
              <a:rPr lang="en-US" sz="2400" dirty="0"/>
              <a:t> </a:t>
            </a:r>
            <a:r>
              <a:rPr lang="en-US" sz="1600" b="1" dirty="0">
                <a:solidFill>
                  <a:srgbClr val="4E6229"/>
                </a:solidFill>
              </a:rPr>
              <a:t>[Xin+, BMC Genomics 2013] </a:t>
            </a:r>
            <a:r>
              <a:rPr lang="en-US" sz="2400" dirty="0"/>
              <a:t>when using </a:t>
            </a:r>
            <a:r>
              <a:rPr lang="en-US" sz="2400" dirty="0" err="1"/>
              <a:t>mrFAST</a:t>
            </a:r>
            <a:r>
              <a:rPr lang="en-US" sz="2400" dirty="0"/>
              <a:t>, but </a:t>
            </a:r>
            <a:r>
              <a:rPr lang="en-US" sz="2400" b="1" dirty="0">
                <a:solidFill>
                  <a:srgbClr val="7030A0"/>
                </a:solidFill>
              </a:rPr>
              <a:t>GRIM-Filter can be used with ANY read mapper</a:t>
            </a:r>
            <a:endParaRPr lang="en-US" sz="1600" b="1" dirty="0">
              <a:solidFill>
                <a:srgbClr val="7030A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42701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p:cNvSpPr/>
          <p:nvPr/>
        </p:nvSpPr>
        <p:spPr>
          <a:xfrm>
            <a:off x="0" y="4551360"/>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7" name="TextBox 16"/>
          <p:cNvSpPr txBox="1"/>
          <p:nvPr/>
        </p:nvSpPr>
        <p:spPr>
          <a:xfrm>
            <a:off x="1773732" y="5144537"/>
            <a:ext cx="5520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2.1x average performance benefit</a:t>
            </a:r>
          </a:p>
        </p:txBody>
      </p:sp>
      <p:sp>
        <p:nvSpPr>
          <p:cNvPr id="20" name="TextBox 19"/>
          <p:cNvSpPr txBox="1"/>
          <p:nvPr/>
        </p:nvSpPr>
        <p:spPr>
          <a:xfrm>
            <a:off x="550264" y="4624762"/>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graphicFrame>
        <p:nvGraphicFramePr>
          <p:cNvPr id="12" name="Chart 11"/>
          <p:cNvGraphicFramePr>
            <a:graphicFrameLocks/>
          </p:cNvGraphicFramePr>
          <p:nvPr>
            <p:extLst/>
          </p:nvPr>
        </p:nvGraphicFramePr>
        <p:xfrm>
          <a:off x="550264" y="1829167"/>
          <a:ext cx="6373059" cy="264346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267662" y="2752041"/>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6696192" y="2171193"/>
            <a:ext cx="23038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16" name="TextBox 15"/>
          <p:cNvSpPr txBox="1"/>
          <p:nvPr/>
        </p:nvSpPr>
        <p:spPr>
          <a:xfrm rot="16200000">
            <a:off x="-1143057" y="2852139"/>
            <a:ext cx="28151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Time </a:t>
            </a:r>
            <a:r>
              <a:rPr kumimoji="0" lang="en-US" sz="2000" b="0" i="0" u="none" strike="noStrike" kern="1200" cap="none" spc="0" normalizeH="0" baseline="0" noProof="0" dirty="0">
                <a:ln>
                  <a:noFill/>
                </a:ln>
                <a:solidFill>
                  <a:srgbClr val="000000"/>
                </a:solidFill>
                <a:effectLst/>
                <a:uLnTx/>
                <a:uFillTx/>
                <a:latin typeface="Tahoma"/>
                <a:ea typeface="+mn-ea"/>
                <a:cs typeface="+mn-cs"/>
              </a:rPr>
              <a:t>(×1000 seconds)</a:t>
            </a:r>
          </a:p>
        </p:txBody>
      </p:sp>
      <p:sp>
        <p:nvSpPr>
          <p:cNvPr id="19" name="Rectangle 18"/>
          <p:cNvSpPr/>
          <p:nvPr/>
        </p:nvSpPr>
        <p:spPr>
          <a:xfrm>
            <a:off x="1773732" y="1479997"/>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TextBox 20"/>
          <p:cNvSpPr txBox="1"/>
          <p:nvPr/>
        </p:nvSpPr>
        <p:spPr>
          <a:xfrm>
            <a:off x="2418520" y="1401725"/>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2" name="Rectangle 21"/>
          <p:cNvSpPr/>
          <p:nvPr/>
        </p:nvSpPr>
        <p:spPr>
          <a:xfrm>
            <a:off x="4575813" y="1479997"/>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TextBox 25"/>
          <p:cNvSpPr txBox="1"/>
          <p:nvPr/>
        </p:nvSpPr>
        <p:spPr>
          <a:xfrm>
            <a:off x="5219660" y="1401725"/>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TextBox 26"/>
          <p:cNvSpPr txBox="1"/>
          <p:nvPr/>
        </p:nvSpPr>
        <p:spPr>
          <a:xfrm>
            <a:off x="1773732" y="964505"/>
            <a:ext cx="48856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Execution Times</a:t>
            </a:r>
          </a:p>
        </p:txBody>
      </p:sp>
      <p:sp>
        <p:nvSpPr>
          <p:cNvPr id="25" name="TextBox 24"/>
          <p:cNvSpPr txBox="1"/>
          <p:nvPr/>
        </p:nvSpPr>
        <p:spPr>
          <a:xfrm>
            <a:off x="11372" y="5904146"/>
            <a:ext cx="91326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gets performance due to its hardware-software co-design</a:t>
            </a:r>
          </a:p>
        </p:txBody>
      </p:sp>
    </p:spTree>
    <p:extLst>
      <p:ext uri="{BB962C8B-B14F-4D97-AF65-F5344CB8AC3E}">
        <p14:creationId xmlns:p14="http://schemas.microsoft.com/office/powerpoint/2010/main" val="350521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17" grpId="0"/>
      <p:bldP spid="20" grpId="0"/>
      <p:bldP spid="2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37063"/>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False Negative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9" name="TextBox 18"/>
          <p:cNvSpPr txBox="1"/>
          <p:nvPr/>
        </p:nvSpPr>
        <p:spPr>
          <a:xfrm>
            <a:off x="1107951" y="5098795"/>
            <a:ext cx="7270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6.0x average reduction in False Negative Rate</a:t>
            </a:r>
          </a:p>
        </p:txBody>
      </p:sp>
      <p:sp>
        <p:nvSpPr>
          <p:cNvPr id="20" name="TextBox 19"/>
          <p:cNvSpPr txBox="1"/>
          <p:nvPr/>
        </p:nvSpPr>
        <p:spPr>
          <a:xfrm>
            <a:off x="228600" y="4610465"/>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Negative reduction across real data sets</a:t>
            </a:r>
          </a:p>
        </p:txBody>
      </p:sp>
      <p:sp>
        <p:nvSpPr>
          <p:cNvPr id="11" name="TextBox 10"/>
          <p:cNvSpPr txBox="1"/>
          <p:nvPr/>
        </p:nvSpPr>
        <p:spPr>
          <a:xfrm rot="16200000">
            <a:off x="-1103391" y="2843973"/>
            <a:ext cx="2746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False Negative Rate</a:t>
            </a: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7320300" y="2721732"/>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5" name="Rectangle 14"/>
          <p:cNvSpPr/>
          <p:nvPr/>
        </p:nvSpPr>
        <p:spPr>
          <a:xfrm>
            <a:off x="1626478" y="1502728"/>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16"/>
          <p:cNvSpPr txBox="1"/>
          <p:nvPr/>
        </p:nvSpPr>
        <p:spPr>
          <a:xfrm>
            <a:off x="2265106" y="1421732"/>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1" name="Rectangle 20"/>
          <p:cNvSpPr/>
          <p:nvPr/>
        </p:nvSpPr>
        <p:spPr>
          <a:xfrm>
            <a:off x="4428559" y="1502728"/>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TextBox 21"/>
          <p:cNvSpPr txBox="1"/>
          <p:nvPr/>
        </p:nvSpPr>
        <p:spPr>
          <a:xfrm>
            <a:off x="5072406" y="1424456"/>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p>
        </p:txBody>
      </p:sp>
      <p:graphicFrame>
        <p:nvGraphicFramePr>
          <p:cNvPr id="24" name="Chart 23"/>
          <p:cNvGraphicFramePr>
            <a:graphicFrameLocks/>
          </p:cNvGraphicFramePr>
          <p:nvPr>
            <p:extLst/>
          </p:nvPr>
        </p:nvGraphicFramePr>
        <p:xfrm>
          <a:off x="609600" y="1844713"/>
          <a:ext cx="6318127" cy="2609099"/>
        </p:xfrm>
        <a:graphic>
          <a:graphicData uri="http://schemas.openxmlformats.org/drawingml/2006/chart">
            <c:chart xmlns:c="http://schemas.openxmlformats.org/drawingml/2006/chart" xmlns:r="http://schemas.openxmlformats.org/officeDocument/2006/relationships" r:id="rId3"/>
          </a:graphicData>
        </a:graphic>
      </p:graphicFrame>
      <p:pic>
        <p:nvPicPr>
          <p:cNvPr id="25" name="Picture 24"/>
          <p:cNvPicPr>
            <a:picLocks noChangeAspect="1"/>
          </p:cNvPicPr>
          <p:nvPr/>
        </p:nvPicPr>
        <p:blipFill>
          <a:blip r:embed="rId4"/>
          <a:stretch>
            <a:fillRect/>
          </a:stretch>
        </p:blipFill>
        <p:spPr>
          <a:xfrm>
            <a:off x="609600" y="3777745"/>
            <a:ext cx="6203398" cy="622300"/>
          </a:xfrm>
          <a:prstGeom prst="rect">
            <a:avLst/>
          </a:prstGeom>
        </p:spPr>
      </p:pic>
      <p:sp>
        <p:nvSpPr>
          <p:cNvPr id="26" name="TextBox 25"/>
          <p:cNvSpPr txBox="1"/>
          <p:nvPr/>
        </p:nvSpPr>
        <p:spPr>
          <a:xfrm>
            <a:off x="1579409" y="1000843"/>
            <a:ext cx="5037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False Negative Rates</a:t>
            </a:r>
          </a:p>
        </p:txBody>
      </p:sp>
      <p:sp>
        <p:nvSpPr>
          <p:cNvPr id="13" name="TextBox 12"/>
          <p:cNvSpPr txBox="1"/>
          <p:nvPr/>
        </p:nvSpPr>
        <p:spPr>
          <a:xfrm>
            <a:off x="6748830" y="2069823"/>
            <a:ext cx="23038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23" name="Rectangle 22"/>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TextBox 26"/>
          <p:cNvSpPr txBox="1"/>
          <p:nvPr/>
        </p:nvSpPr>
        <p:spPr>
          <a:xfrm>
            <a:off x="195641" y="5915297"/>
            <a:ext cx="87527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utilizes more information available in the read to filter</a:t>
            </a:r>
          </a:p>
        </p:txBody>
      </p:sp>
    </p:spTree>
    <p:extLst>
      <p:ext uri="{BB962C8B-B14F-4D97-AF65-F5344CB8AC3E}">
        <p14:creationId xmlns:p14="http://schemas.microsoft.com/office/powerpoint/2010/main" val="178693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0" grpId="0"/>
      <p:bldP spid="23" grpId="0" animBg="1"/>
      <p:bldP spid="2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More on GRIM-Filter</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1605018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Aside: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688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1028708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67523816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60075624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66700" y="1135681"/>
            <a:ext cx="8267700" cy="5176881"/>
          </a:xfrm>
          <a:prstGeom prst="rect">
            <a:avLst/>
          </a:prstGeom>
        </p:spPr>
      </p:pic>
    </p:spTree>
    <p:extLst>
      <p:ext uri="{BB962C8B-B14F-4D97-AF65-F5344CB8AC3E}">
        <p14:creationId xmlns:p14="http://schemas.microsoft.com/office/powerpoint/2010/main" val="135935650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Genomic Era</a:t>
            </a:r>
          </a:p>
        </p:txBody>
      </p:sp>
      <p:sp>
        <p:nvSpPr>
          <p:cNvPr id="10" name="Content Placeholder 9"/>
          <p:cNvSpPr>
            <a:spLocks noGrp="1"/>
          </p:cNvSpPr>
          <p:nvPr>
            <p:ph idx="1"/>
          </p:nvPr>
        </p:nvSpPr>
        <p:spPr>
          <a:xfrm>
            <a:off x="228600" y="1124744"/>
            <a:ext cx="8610600" cy="5123656"/>
          </a:xfrm>
        </p:spPr>
        <p:txBody>
          <a:bodyPr/>
          <a:lstStyle/>
          <a:p>
            <a:r>
              <a:rPr lang="en-US" sz="2100" dirty="0"/>
              <a:t>1990-2003: The Human Genome Project (HGP) provides a complete and accurate sequence of all </a:t>
            </a:r>
            <a:r>
              <a:rPr lang="en-US" sz="2100" b="1" dirty="0"/>
              <a:t>DNA base pairs</a:t>
            </a:r>
            <a:r>
              <a:rPr lang="en-US" sz="2100" dirty="0"/>
              <a:t> that make up the human genome and finds 20,000 to 25,000 human genes.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a:t>
            </a:fld>
            <a:endParaRPr lang="en-US" altLang="en-US"/>
          </a:p>
        </p:txBody>
      </p:sp>
      <p:pic>
        <p:nvPicPr>
          <p:cNvPr id="11" name="Picture 2" descr="Image result for chronology of genome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3" y="2480702"/>
            <a:ext cx="6783693" cy="35390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843808" y="4830739"/>
            <a:ext cx="2305312" cy="1200329"/>
          </a:xfrm>
          <a:prstGeom prst="rect">
            <a:avLst/>
          </a:prstGeom>
          <a:solidFill>
            <a:srgbClr val="FF0000"/>
          </a:solidFill>
          <a:ln w="57150">
            <a:solidFill>
              <a:srgbClr val="FFFF00"/>
            </a:solidFill>
          </a:ln>
        </p:spPr>
        <p:txBody>
          <a:bodyPr wrap="square">
            <a:spAutoFit/>
          </a:bodyPr>
          <a:lstStyle/>
          <a:p>
            <a:pPr algn="ctr"/>
            <a:r>
              <a:rPr lang="en-US" sz="2400" dirty="0">
                <a:solidFill>
                  <a:schemeClr val="bg1"/>
                </a:solidFill>
              </a:rPr>
              <a:t>13 year-long</a:t>
            </a:r>
          </a:p>
          <a:p>
            <a:pPr algn="ctr"/>
            <a:r>
              <a:rPr lang="en-US" sz="2400" dirty="0">
                <a:solidFill>
                  <a:schemeClr val="bg1"/>
                </a:solidFill>
              </a:rPr>
              <a:t>$3,000,000,000 (in 1991 USD)</a:t>
            </a:r>
          </a:p>
        </p:txBody>
      </p:sp>
      <p:pic>
        <p:nvPicPr>
          <p:cNvPr id="1026" name="Picture 2" descr="Image result for human genome project na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58"/>
          <a:stretch/>
        </p:blipFill>
        <p:spPr bwMode="auto">
          <a:xfrm>
            <a:off x="7150596" y="2191544"/>
            <a:ext cx="1710371" cy="2249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human genome project na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397"/>
          <a:stretch/>
        </p:blipFill>
        <p:spPr bwMode="auto">
          <a:xfrm>
            <a:off x="7164287" y="4184054"/>
            <a:ext cx="1728193" cy="22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7607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28600" y="1105123"/>
            <a:ext cx="8229600" cy="5219477"/>
          </a:xfrm>
          <a:prstGeom prst="rect">
            <a:avLst/>
          </a:prstGeom>
        </p:spPr>
      </p:pic>
    </p:spTree>
    <p:extLst>
      <p:ext uri="{BB962C8B-B14F-4D97-AF65-F5344CB8AC3E}">
        <p14:creationId xmlns:p14="http://schemas.microsoft.com/office/powerpoint/2010/main" val="36529796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In Tesseract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p:cNvPicPr>
            <a:picLocks noChangeAspect="1"/>
          </p:cNvPicPr>
          <p:nvPr/>
        </p:nvPicPr>
        <p:blipFill>
          <a:blip r:embed="rId2"/>
          <a:stretch>
            <a:fillRect/>
          </a:stretch>
        </p:blipFill>
        <p:spPr>
          <a:xfrm>
            <a:off x="304800" y="1069117"/>
            <a:ext cx="8305800" cy="5255483"/>
          </a:xfrm>
          <a:prstGeom prst="rect">
            <a:avLst/>
          </a:prstGeom>
        </p:spPr>
      </p:pic>
    </p:spTree>
    <p:extLst>
      <p:ext uri="{BB962C8B-B14F-4D97-AF65-F5344CB8AC3E}">
        <p14:creationId xmlns:p14="http://schemas.microsoft.com/office/powerpoint/2010/main" val="223868807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Function Call (Non-Blocking)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4000" y="1066800"/>
            <a:ext cx="8229600" cy="5237018"/>
          </a:xfrm>
          <a:prstGeom prst="rect">
            <a:avLst/>
          </a:prstGeom>
        </p:spPr>
      </p:pic>
    </p:spTree>
    <p:extLst>
      <p:ext uri="{BB962C8B-B14F-4D97-AF65-F5344CB8AC3E}">
        <p14:creationId xmlns:p14="http://schemas.microsoft.com/office/powerpoint/2010/main" val="262507912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288869672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567850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363183083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416426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Effect of Bandwidth &amp; Programming Model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22" name="내용 개체 틀 5"/>
          <p:cNvGraphicFramePr>
            <a:graphicFrameLocks noGrp="1"/>
          </p:cNvGraphicFramePr>
          <p:nvPr>
            <p:ph idx="1"/>
            <p:extLst/>
          </p:nvPr>
        </p:nvGraphicFramePr>
        <p:xfrm>
          <a:off x="457200" y="1700808"/>
          <a:ext cx="8229600" cy="4607917"/>
        </p:xfrm>
        <a:graphic>
          <a:graphicData uri="http://schemas.openxmlformats.org/drawingml/2006/chart">
            <c:chart xmlns:c="http://schemas.openxmlformats.org/drawingml/2006/chart" xmlns:r="http://schemas.openxmlformats.org/officeDocument/2006/relationships" r:id="rId2"/>
          </a:graphicData>
        </a:graphic>
      </p:graphicFrame>
      <p:grpSp>
        <p:nvGrpSpPr>
          <p:cNvPr id="23" name="그룹 16"/>
          <p:cNvGrpSpPr/>
          <p:nvPr/>
        </p:nvGrpSpPr>
        <p:grpSpPr>
          <a:xfrm>
            <a:off x="1619672" y="1331476"/>
            <a:ext cx="6799895" cy="369332"/>
            <a:chOff x="1403648" y="1121713"/>
            <a:chExt cx="6799895" cy="369332"/>
          </a:xfrm>
        </p:grpSpPr>
        <p:grpSp>
          <p:nvGrpSpPr>
            <p:cNvPr id="24" name="그룹 14"/>
            <p:cNvGrpSpPr/>
            <p:nvPr/>
          </p:nvGrpSpPr>
          <p:grpSpPr>
            <a:xfrm>
              <a:off x="1403648" y="1121713"/>
              <a:ext cx="3460399" cy="369332"/>
              <a:chOff x="1403648" y="1121713"/>
              <a:chExt cx="3460399" cy="369332"/>
            </a:xfrm>
          </p:grpSpPr>
          <p:sp>
            <p:nvSpPr>
              <p:cNvPr id="28" name="TextBox 27"/>
              <p:cNvSpPr txBox="1"/>
              <p:nvPr/>
            </p:nvSpPr>
            <p:spPr>
              <a:xfrm>
                <a:off x="1708458" y="1121713"/>
                <a:ext cx="3155589"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HMC-MC Bandwidth (640GB/s)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 name="직사각형 6"/>
              <p:cNvSpPr/>
              <p:nvPr/>
            </p:nvSpPr>
            <p:spPr>
              <a:xfrm>
                <a:off x="1403648" y="1218344"/>
                <a:ext cx="288032" cy="209626"/>
              </a:xfrm>
              <a:prstGeom prst="rect">
                <a:avLst/>
              </a:prstGeom>
              <a:solidFill>
                <a:srgbClr val="5DA5DA"/>
              </a:solidFill>
              <a:ln w="12700" cap="flat" cmpd="sng" algn="ctr">
                <a:solidFill>
                  <a:srgbClr val="5DA5DA">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nvGrpSpPr>
            <p:cNvPr id="25" name="그룹 13"/>
            <p:cNvGrpSpPr/>
            <p:nvPr/>
          </p:nvGrpSpPr>
          <p:grpSpPr>
            <a:xfrm>
              <a:off x="5004048" y="1121713"/>
              <a:ext cx="3199495" cy="369332"/>
              <a:chOff x="1403648" y="1501413"/>
              <a:chExt cx="3199495" cy="369332"/>
            </a:xfrm>
          </p:grpSpPr>
          <p:sp>
            <p:nvSpPr>
              <p:cNvPr id="26" name="TextBox 25"/>
              <p:cNvSpPr txBox="1"/>
              <p:nvPr/>
            </p:nvSpPr>
            <p:spPr>
              <a:xfrm>
                <a:off x="1708458" y="1501413"/>
                <a:ext cx="2894685" cy="369332"/>
              </a:xfrm>
              <a:prstGeom prst="rect">
                <a:avLst/>
              </a:prstGeom>
              <a:solidFill>
                <a:sysClr val="window" lastClr="FFFFFF"/>
              </a:solidFill>
            </p:spPr>
            <p:txBody>
              <a:bodyPr wrap="none" lIns="144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Tesseract Bandwidth (8TB/s)</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7" name="직사각형 15"/>
              <p:cNvSpPr/>
              <p:nvPr/>
            </p:nvSpPr>
            <p:spPr>
              <a:xfrm>
                <a:off x="1403648" y="1595849"/>
                <a:ext cx="288032" cy="209626"/>
              </a:xfrm>
              <a:prstGeom prst="rect">
                <a:avLst/>
              </a:prstGeom>
              <a:solidFill>
                <a:srgbClr val="60BD68"/>
              </a:solidFill>
              <a:ln w="12700" cap="flat" cmpd="sng" algn="ctr">
                <a:solidFill>
                  <a:srgbClr val="60BD68">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pSp>
      </p:grpSp>
      <p:grpSp>
        <p:nvGrpSpPr>
          <p:cNvPr id="30" name="그룹 28"/>
          <p:cNvGrpSpPr/>
          <p:nvPr/>
        </p:nvGrpSpPr>
        <p:grpSpPr>
          <a:xfrm>
            <a:off x="1736523" y="4297918"/>
            <a:ext cx="1795242" cy="621215"/>
            <a:chOff x="1736523" y="4297918"/>
            <a:chExt cx="1795242" cy="621215"/>
          </a:xfrm>
        </p:grpSpPr>
        <p:cxnSp>
          <p:nvCxnSpPr>
            <p:cNvPr id="31" name="직선 화살표 연결선 4"/>
            <p:cNvCxnSpPr/>
            <p:nvPr/>
          </p:nvCxnSpPr>
          <p:spPr>
            <a:xfrm>
              <a:off x="2230039" y="4309533"/>
              <a:ext cx="0" cy="609600"/>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cxnSp>
          <p:nvCxnSpPr>
            <p:cNvPr id="32" name="직선 연결선 11"/>
            <p:cNvCxnSpPr/>
            <p:nvPr/>
          </p:nvCxnSpPr>
          <p:spPr>
            <a:xfrm flipH="1">
              <a:off x="1736523" y="4297918"/>
              <a:ext cx="1795242"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sp>
          <p:nvSpPr>
            <p:cNvPr id="33" name="TextBox 32"/>
            <p:cNvSpPr txBox="1"/>
            <p:nvPr/>
          </p:nvSpPr>
          <p:spPr>
            <a:xfrm>
              <a:off x="2247362" y="4429667"/>
              <a:ext cx="1202573" cy="369332"/>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Bandwidth</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34" name="그룹 27"/>
          <p:cNvGrpSpPr/>
          <p:nvPr/>
        </p:nvGrpSpPr>
        <p:grpSpPr>
          <a:xfrm>
            <a:off x="2236572" y="2180697"/>
            <a:ext cx="4900828" cy="2086503"/>
            <a:chOff x="2236572" y="2180697"/>
            <a:chExt cx="4900828" cy="2086503"/>
          </a:xfrm>
        </p:grpSpPr>
        <p:cxnSp>
          <p:nvCxnSpPr>
            <p:cNvPr id="35" name="직선 연결선 20"/>
            <p:cNvCxnSpPr/>
            <p:nvPr/>
          </p:nvCxnSpPr>
          <p:spPr>
            <a:xfrm flipH="1">
              <a:off x="3530600" y="2180697"/>
              <a:ext cx="3606800" cy="0"/>
            </a:xfrm>
            <a:prstGeom prst="line">
              <a:avLst/>
            </a:prstGeom>
            <a:noFill/>
            <a:ln w="25400" cap="flat" cmpd="sng" algn="ctr">
              <a:solidFill>
                <a:sysClr val="windowText" lastClr="000000"/>
              </a:solidFill>
              <a:prstDash val="dash"/>
            </a:ln>
            <a:effectLst>
              <a:outerShdw blurRad="40000" dist="20000" dir="5400000" rotWithShape="0">
                <a:srgbClr val="000000">
                  <a:alpha val="38000"/>
                </a:srgbClr>
              </a:outerShdw>
            </a:effectLst>
          </p:spPr>
        </p:cxnSp>
        <p:cxnSp>
          <p:nvCxnSpPr>
            <p:cNvPr id="36" name="직선 화살표 연결선 21"/>
            <p:cNvCxnSpPr/>
            <p:nvPr/>
          </p:nvCxnSpPr>
          <p:spPr>
            <a:xfrm>
              <a:off x="4389778" y="2226733"/>
              <a:ext cx="0" cy="2040467"/>
            </a:xfrm>
            <a:prstGeom prst="straightConnector1">
              <a:avLst/>
            </a:prstGeom>
            <a:noFill/>
            <a:ln w="25400" cap="flat" cmpd="sng" algn="ctr">
              <a:solidFill>
                <a:sysClr val="windowText" lastClr="000000"/>
              </a:solidFill>
              <a:prstDash val="solid"/>
              <a:headEnd type="stealth" w="lg" len="lg"/>
              <a:tailEnd type="stealth" w="lg" len="lg"/>
            </a:ln>
            <a:effectLst>
              <a:outerShdw blurRad="40000" dist="20000" dir="5400000" rotWithShape="0">
                <a:srgbClr val="000000">
                  <a:alpha val="38000"/>
                </a:srgbClr>
              </a:outerShdw>
            </a:effectLst>
          </p:spPr>
        </p:cxnSp>
        <p:sp>
          <p:nvSpPr>
            <p:cNvPr id="37" name="TextBox 36"/>
            <p:cNvSpPr txBox="1"/>
            <p:nvPr/>
          </p:nvSpPr>
          <p:spPr>
            <a:xfrm>
              <a:off x="2236572" y="3062300"/>
              <a:ext cx="2111027" cy="369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Programming Model</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grpSp>
      <p:sp>
        <p:nvSpPr>
          <p:cNvPr id="38" name="TextBox 37"/>
          <p:cNvSpPr txBox="1"/>
          <p:nvPr/>
        </p:nvSpPr>
        <p:spPr>
          <a:xfrm>
            <a:off x="6829648" y="5877272"/>
            <a:ext cx="17150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(No Prefetching)</a:t>
            </a:r>
            <a:endParaRPr kumimoji="0" lang="ko-KR" altLang="en-US" sz="18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3647491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58612412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225420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 (continued)</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r>
              <a:rPr lang="en-US" dirty="0"/>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r>
              <a:rPr lang="en-US" sz="1200" dirty="0">
                <a:hlinkClick r:id="rId6"/>
              </a:rPr>
              <a:t>http://www.economist.com/news/21631808-so-much-genetic-data-so-many-uses-genes-unzipped</a:t>
            </a:r>
            <a:r>
              <a:rPr lang="en-US" sz="1200" dirty="0"/>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algn="just"/>
            <a:endParaRPr lang="en-US" sz="400" b="1" dirty="0">
              <a:solidFill>
                <a:schemeClr val="bg2"/>
              </a:solidFill>
              <a:latin typeface="europa"/>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r>
              <a:rPr lang="en-US" dirty="0"/>
              <a:t>Number of Genomes Sequenced</a:t>
            </a:r>
          </a:p>
        </p:txBody>
      </p:sp>
    </p:spTree>
    <p:extLst>
      <p:ext uri="{BB962C8B-B14F-4D97-AF65-F5344CB8AC3E}">
        <p14:creationId xmlns:p14="http://schemas.microsoft.com/office/powerpoint/2010/main" val="94684636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solidFill>
                  <a:srgbClr val="0000FF"/>
                </a:solidFill>
              </a:rPr>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2138775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Recall: 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r>
              <a:rPr lang="en-US" sz="1800" dirty="0">
                <a:latin typeface="Tahoma" panose="020B0604030504040204" pitchFamily="34" charset="0"/>
                <a:ea typeface="Tahoma" panose="020B0604030504040204" pitchFamily="34" charset="0"/>
                <a:cs typeface="Tahoma" panose="020B0604030504040204" pitchFamily="34" charset="0"/>
              </a:rPr>
              <a:t>Amplification step limits the read length since too short or too long fragments are not amplified well.</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489813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a:t>
            </a:r>
            <a:r>
              <a:rPr lang="en-US" sz="2600" dirty="0" err="1"/>
              <a:t>nanopore</a:t>
            </a:r>
            <a:r>
              <a:rPr lang="en-US" sz="2600" dirty="0"/>
              <a:t>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spTree>
    <p:extLst>
      <p:ext uri="{BB962C8B-B14F-4D97-AF65-F5344CB8AC3E}">
        <p14:creationId xmlns:p14="http://schemas.microsoft.com/office/powerpoint/2010/main" val="1596362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No amplification </a:t>
            </a: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rPr>
              <a:t>→ Less limit on read length → Longer read length</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a:t>
            </a:r>
            <a:r>
              <a:rPr lang="en-US" sz="2600" dirty="0" err="1"/>
              <a:t>nanopore</a:t>
            </a:r>
            <a:r>
              <a:rPr lang="en-US" sz="2600" dirty="0"/>
              <a:t>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pic>
        <p:nvPicPr>
          <p:cNvPr id="5" name="Picture 4">
            <a:extLst>
              <a:ext uri="{FF2B5EF4-FFF2-40B4-BE49-F238E27FC236}">
                <a16:creationId xmlns:a16="http://schemas.microsoft.com/office/drawing/2014/main" id="{108D106B-394D-304D-84BD-466BD25B1CF1}"/>
              </a:ext>
            </a:extLst>
          </p:cNvPr>
          <p:cNvPicPr>
            <a:picLocks noChangeAspect="1"/>
          </p:cNvPicPr>
          <p:nvPr/>
        </p:nvPicPr>
        <p:blipFill>
          <a:blip r:embed="rId3"/>
          <a:stretch>
            <a:fillRect/>
          </a:stretch>
        </p:blipFill>
        <p:spPr>
          <a:xfrm>
            <a:off x="272757" y="836712"/>
            <a:ext cx="4413543" cy="2123066"/>
          </a:xfrm>
          <a:prstGeom prst="rect">
            <a:avLst/>
          </a:prstGeom>
        </p:spPr>
      </p:pic>
      <p:pic>
        <p:nvPicPr>
          <p:cNvPr id="6" name="Picture 5">
            <a:extLst>
              <a:ext uri="{FF2B5EF4-FFF2-40B4-BE49-F238E27FC236}">
                <a16:creationId xmlns:a16="http://schemas.microsoft.com/office/drawing/2014/main" id="{6F8A0685-0350-2343-8697-512936388114}"/>
              </a:ext>
            </a:extLst>
          </p:cNvPr>
          <p:cNvPicPr>
            <a:picLocks noChangeAspect="1"/>
          </p:cNvPicPr>
          <p:nvPr/>
        </p:nvPicPr>
        <p:blipFill>
          <a:blip r:embed="rId4"/>
          <a:stretch>
            <a:fillRect/>
          </a:stretch>
        </p:blipFill>
        <p:spPr>
          <a:xfrm>
            <a:off x="4587688" y="4489813"/>
            <a:ext cx="4546848" cy="1982425"/>
          </a:xfrm>
          <a:prstGeom prst="rect">
            <a:avLst/>
          </a:prstGeom>
        </p:spPr>
      </p:pic>
    </p:spTree>
    <p:extLst>
      <p:ext uri="{BB962C8B-B14F-4D97-AF65-F5344CB8AC3E}">
        <p14:creationId xmlns:p14="http://schemas.microsoft.com/office/powerpoint/2010/main" val="3527167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4384848"/>
            <a:ext cx="8915400" cy="1924472"/>
          </a:xfrm>
        </p:spPr>
        <p:txBody>
          <a:bodyPr>
            <a:normAutofit/>
          </a:bodyPr>
          <a:lstStyle/>
          <a:p>
            <a:pPr>
              <a:spcBef>
                <a:spcPts val="0"/>
              </a:spcBef>
            </a:pPr>
            <a:r>
              <a:rPr lang="en-US" sz="2000" b="1" dirty="0"/>
              <a:t>Nanopore</a:t>
            </a:r>
            <a:r>
              <a:rPr lang="en-US" sz="2000" dirty="0"/>
              <a:t> is a </a:t>
            </a:r>
            <a:r>
              <a:rPr lang="en-US" sz="2000" dirty="0" err="1"/>
              <a:t>nano</a:t>
            </a:r>
            <a:r>
              <a:rPr lang="en-US" sz="2000" dirty="0"/>
              <a:t>-scale hole</a:t>
            </a:r>
          </a:p>
          <a:p>
            <a:pPr>
              <a:spcBef>
                <a:spcPts val="0"/>
              </a:spcBef>
            </a:pPr>
            <a:r>
              <a:rPr lang="en-US" sz="2000" dirty="0"/>
              <a:t>In </a:t>
            </a:r>
            <a:r>
              <a:rPr lang="en-US" sz="2000" dirty="0" err="1"/>
              <a:t>nanopore</a:t>
            </a:r>
            <a:r>
              <a:rPr lang="en-US" sz="2000" dirty="0"/>
              <a:t> sequencers, an </a:t>
            </a:r>
            <a:r>
              <a:rPr lang="en-US" sz="2000" b="1" dirty="0"/>
              <a:t>ionic current</a:t>
            </a:r>
            <a:r>
              <a:rPr lang="en-US" sz="2000" dirty="0"/>
              <a:t> passes through the </a:t>
            </a:r>
            <a:r>
              <a:rPr lang="en-US" sz="2000" dirty="0" err="1"/>
              <a:t>nanopores</a:t>
            </a:r>
            <a:endParaRPr lang="en-US" sz="2000" dirty="0"/>
          </a:p>
          <a:p>
            <a:pPr>
              <a:spcBef>
                <a:spcPts val="0"/>
              </a:spcBef>
            </a:pPr>
            <a:r>
              <a:rPr lang="en-US" sz="2000" dirty="0"/>
              <a:t>When the DNA strand passes through the </a:t>
            </a:r>
            <a:r>
              <a:rPr lang="en-US" sz="2000" dirty="0" err="1"/>
              <a:t>nanopore</a:t>
            </a:r>
            <a:r>
              <a:rPr lang="en-US" sz="2000" dirty="0"/>
              <a:t>, the sequencer measures the the </a:t>
            </a:r>
            <a:r>
              <a:rPr lang="en-US" sz="2000" b="1" dirty="0"/>
              <a:t>change in current</a:t>
            </a:r>
            <a:endParaRPr lang="en-US" sz="2000" dirty="0"/>
          </a:p>
          <a:p>
            <a:pPr>
              <a:spcBef>
                <a:spcPts val="0"/>
              </a:spcBef>
            </a:pPr>
            <a:r>
              <a:rPr lang="en-US" sz="2000" dirty="0"/>
              <a:t>This change is used to identify the bases in the strand with the help of </a:t>
            </a:r>
            <a:r>
              <a:rPr lang="en-US" sz="2000" b="1" dirty="0"/>
              <a:t>different electrochemical structures </a:t>
            </a:r>
            <a:r>
              <a:rPr lang="en-US" sz="2000" dirty="0"/>
              <a:t>of the different bases</a:t>
            </a:r>
          </a:p>
          <a:p>
            <a:pPr>
              <a:spcBef>
                <a:spcPts val="0"/>
              </a:spcBef>
            </a:pPr>
            <a:endParaRPr lang="en-US" sz="2000" dirty="0"/>
          </a:p>
          <a:p>
            <a:pPr algn="just">
              <a:spcBef>
                <a:spcPts val="0"/>
              </a:spcBef>
              <a:buFont typeface="Courier New" panose="02070309020205020404" pitchFamily="49" charset="0"/>
              <a:buChar char="o"/>
            </a:pPr>
            <a:endParaRPr lang="en-US" sz="2000" dirty="0"/>
          </a:p>
          <a:p>
            <a:pPr marL="0" indent="0">
              <a:spcBef>
                <a:spcPts val="0"/>
              </a:spcBef>
              <a:buNone/>
            </a:pPr>
            <a:endParaRPr lang="en-US" sz="2000" dirty="0"/>
          </a:p>
        </p:txBody>
      </p:sp>
      <p:pic>
        <p:nvPicPr>
          <p:cNvPr id="6" name="Picture 5">
            <a:extLst>
              <a:ext uri="{FF2B5EF4-FFF2-40B4-BE49-F238E27FC236}">
                <a16:creationId xmlns:a16="http://schemas.microsoft.com/office/drawing/2014/main" id="{6A76A677-BDB8-D444-B7AF-8F6B3567A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219200"/>
            <a:ext cx="6865710" cy="3012602"/>
          </a:xfrm>
          <a:prstGeom prst="rect">
            <a:avLst/>
          </a:prstGeom>
        </p:spPr>
      </p:pic>
    </p:spTree>
    <p:extLst>
      <p:ext uri="{BB962C8B-B14F-4D97-AF65-F5344CB8AC3E}">
        <p14:creationId xmlns:p14="http://schemas.microsoft.com/office/powerpoint/2010/main" val="117883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Advantages of 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74620222-6FCA-AE47-A574-9DA83B97BA6D}"/>
              </a:ext>
            </a:extLst>
          </p:cNvPr>
          <p:cNvSpPr>
            <a:spLocks noGrp="1"/>
          </p:cNvSpPr>
          <p:nvPr>
            <p:ph idx="1"/>
          </p:nvPr>
        </p:nvSpPr>
        <p:spPr>
          <a:xfrm>
            <a:off x="228600" y="1371600"/>
            <a:ext cx="8610600" cy="4876800"/>
          </a:xfrm>
        </p:spPr>
        <p:txBody>
          <a:bodyPr>
            <a:normAutofit/>
          </a:bodyPr>
          <a:lstStyle/>
          <a:p>
            <a:pPr marL="0" indent="0">
              <a:spcBef>
                <a:spcPts val="0"/>
              </a:spcBef>
              <a:buNone/>
            </a:pPr>
            <a:r>
              <a:rPr lang="en-US" dirty="0" err="1"/>
              <a:t>Nanopores</a:t>
            </a:r>
            <a:r>
              <a:rPr lang="en-US" dirty="0"/>
              <a:t>: </a:t>
            </a:r>
          </a:p>
          <a:p>
            <a:pPr marL="0" indent="0">
              <a:spcBef>
                <a:spcPts val="0"/>
              </a:spcBef>
              <a:buNone/>
            </a:pPr>
            <a:endParaRPr lang="en-US" dirty="0"/>
          </a:p>
          <a:p>
            <a:pPr>
              <a:spcBef>
                <a:spcPts val="0"/>
              </a:spcBef>
            </a:pPr>
            <a:r>
              <a:rPr lang="en-US" dirty="0"/>
              <a:t>Do </a:t>
            </a:r>
            <a:r>
              <a:rPr lang="en-US" i="1" dirty="0"/>
              <a:t>not</a:t>
            </a:r>
            <a:r>
              <a:rPr lang="en-US" dirty="0"/>
              <a:t> require any labeling of the DNA or nucleotide for detection during sequencing</a:t>
            </a:r>
          </a:p>
          <a:p>
            <a:pPr>
              <a:spcBef>
                <a:spcPts val="0"/>
              </a:spcBef>
            </a:pPr>
            <a:endParaRPr lang="en-US" dirty="0"/>
          </a:p>
          <a:p>
            <a:pPr>
              <a:spcBef>
                <a:spcPts val="0"/>
              </a:spcBef>
            </a:pPr>
            <a:r>
              <a:rPr lang="en-US" dirty="0"/>
              <a:t>Rely on the electronic or chemical structure of the different nucleotides for identification </a:t>
            </a:r>
          </a:p>
          <a:p>
            <a:pPr>
              <a:spcBef>
                <a:spcPts val="0"/>
              </a:spcBef>
            </a:pPr>
            <a:endParaRPr lang="en-US" dirty="0"/>
          </a:p>
          <a:p>
            <a:pPr>
              <a:spcBef>
                <a:spcPts val="0"/>
              </a:spcBef>
            </a:pPr>
            <a:r>
              <a:rPr lang="en-US" dirty="0"/>
              <a:t>Allow sequencing </a:t>
            </a:r>
            <a:r>
              <a:rPr lang="en-US" dirty="0">
                <a:solidFill>
                  <a:srgbClr val="0000FF"/>
                </a:solidFill>
              </a:rPr>
              <a:t>very long reads</a:t>
            </a:r>
            <a:r>
              <a:rPr lang="en-US" dirty="0"/>
              <a:t>, and </a:t>
            </a:r>
          </a:p>
          <a:p>
            <a:pPr>
              <a:spcBef>
                <a:spcPts val="0"/>
              </a:spcBef>
            </a:pPr>
            <a:endParaRPr lang="en-US" dirty="0"/>
          </a:p>
          <a:p>
            <a:pPr>
              <a:spcBef>
                <a:spcPts val="0"/>
              </a:spcBef>
            </a:pPr>
            <a:r>
              <a:rPr lang="en-US" dirty="0"/>
              <a:t>Provide </a:t>
            </a:r>
            <a:r>
              <a:rPr lang="en-US" dirty="0">
                <a:solidFill>
                  <a:srgbClr val="0000FF"/>
                </a:solidFill>
              </a:rPr>
              <a:t>portability, low cost, </a:t>
            </a:r>
            <a:r>
              <a:rPr lang="en-US" dirty="0"/>
              <a:t>and </a:t>
            </a:r>
            <a:r>
              <a:rPr lang="en-US" dirty="0">
                <a:solidFill>
                  <a:srgbClr val="0000FF"/>
                </a:solidFill>
              </a:rPr>
              <a:t>high throughput</a:t>
            </a:r>
            <a:r>
              <a:rPr lang="en-US" dirty="0"/>
              <a:t>. </a:t>
            </a:r>
          </a:p>
          <a:p>
            <a:pPr>
              <a:spcBef>
                <a:spcPts val="0"/>
              </a:spcBef>
            </a:pPr>
            <a:endParaRPr lang="en-US" sz="3600" dirty="0"/>
          </a:p>
        </p:txBody>
      </p:sp>
    </p:spTree>
    <p:extLst>
      <p:ext uri="{BB962C8B-B14F-4D97-AF65-F5344CB8AC3E}">
        <p14:creationId xmlns:p14="http://schemas.microsoft.com/office/powerpoint/2010/main" val="3509538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of Nanopore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Content Placeholder 2">
            <a:extLst>
              <a:ext uri="{FF2B5EF4-FFF2-40B4-BE49-F238E27FC236}">
                <a16:creationId xmlns:a16="http://schemas.microsoft.com/office/drawing/2014/main" id="{7A9CC186-8924-504D-B9BF-C50A9C895CA2}"/>
              </a:ext>
            </a:extLst>
          </p:cNvPr>
          <p:cNvSpPr>
            <a:spLocks noGrp="1"/>
          </p:cNvSpPr>
          <p:nvPr>
            <p:ph idx="1"/>
          </p:nvPr>
        </p:nvSpPr>
        <p:spPr>
          <a:xfrm>
            <a:off x="228600" y="1371600"/>
            <a:ext cx="8610600" cy="4876800"/>
          </a:xfrm>
        </p:spPr>
        <p:txBody>
          <a:bodyPr>
            <a:normAutofit/>
          </a:bodyPr>
          <a:lstStyle/>
          <a:p>
            <a:r>
              <a:rPr lang="en-US" dirty="0"/>
              <a:t>One major drawback: </a:t>
            </a:r>
            <a:r>
              <a:rPr lang="en-US" dirty="0">
                <a:solidFill>
                  <a:srgbClr val="FF0000"/>
                </a:solidFill>
              </a:rPr>
              <a:t>high error rates </a:t>
            </a:r>
          </a:p>
          <a:p>
            <a:endParaRPr lang="en-US" dirty="0"/>
          </a:p>
          <a:p>
            <a:r>
              <a:rPr lang="en-US" dirty="0"/>
              <a:t>Nanopore sequence analysis tools have a critical role to:</a:t>
            </a:r>
          </a:p>
          <a:p>
            <a:pPr lvl="1"/>
            <a:r>
              <a:rPr lang="en-US" dirty="0">
                <a:solidFill>
                  <a:srgbClr val="0000FF"/>
                </a:solidFill>
              </a:rPr>
              <a:t>overcome high error rates </a:t>
            </a:r>
          </a:p>
          <a:p>
            <a:pPr lvl="1"/>
            <a:r>
              <a:rPr lang="en-US" dirty="0"/>
              <a:t>take better advantage of the technology </a:t>
            </a:r>
          </a:p>
          <a:p>
            <a:endParaRPr lang="en-US" dirty="0"/>
          </a:p>
          <a:p>
            <a:r>
              <a:rPr lang="en-US" dirty="0">
                <a:solidFill>
                  <a:srgbClr val="0000FF"/>
                </a:solidFill>
              </a:rPr>
              <a:t>Faster tools </a:t>
            </a:r>
            <a:r>
              <a:rPr lang="en-US" dirty="0"/>
              <a:t>are critically needed to: </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Take better advantage of the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real-time data production</a:t>
            </a:r>
            <a:r>
              <a:rPr lang="en-US" dirty="0">
                <a:latin typeface="Tahoma" panose="020B0604030504040204" pitchFamily="34" charset="0"/>
                <a:ea typeface="Tahoma" panose="020B0604030504040204" pitchFamily="34" charset="0"/>
                <a:cs typeface="Tahoma" panose="020B0604030504040204" pitchFamily="34" charset="0"/>
              </a:rPr>
              <a:t> capability of MinION</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Enable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fast, real-time data analysis</a:t>
            </a:r>
          </a:p>
          <a:p>
            <a:endParaRPr lang="en-US" dirty="0"/>
          </a:p>
          <a:p>
            <a:endParaRPr lang="en-US" dirty="0"/>
          </a:p>
        </p:txBody>
      </p:sp>
    </p:spTree>
    <p:extLst>
      <p:ext uri="{BB962C8B-B14F-4D97-AF65-F5344CB8AC3E}">
        <p14:creationId xmlns:p14="http://schemas.microsoft.com/office/powerpoint/2010/main" val="29914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spTree>
    <p:extLst>
      <p:ext uri="{BB962C8B-B14F-4D97-AF65-F5344CB8AC3E}">
        <p14:creationId xmlns:p14="http://schemas.microsoft.com/office/powerpoint/2010/main" val="186361249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Tools (I)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pic>
        <p:nvPicPr>
          <p:cNvPr id="6" name="Picture 5">
            <a:extLst>
              <a:ext uri="{FF2B5EF4-FFF2-40B4-BE49-F238E27FC236}">
                <a16:creationId xmlns:a16="http://schemas.microsoft.com/office/drawing/2014/main" id="{87672C77-0F4B-7441-BAC3-64AFD82580FA}"/>
              </a:ext>
            </a:extLst>
          </p:cNvPr>
          <p:cNvPicPr>
            <a:picLocks noChangeAspect="1"/>
          </p:cNvPicPr>
          <p:nvPr/>
        </p:nvPicPr>
        <p:blipFill>
          <a:blip r:embed="rId2"/>
          <a:stretch>
            <a:fillRect/>
          </a:stretch>
        </p:blipFill>
        <p:spPr>
          <a:xfrm>
            <a:off x="288032" y="995977"/>
            <a:ext cx="8100392" cy="5097319"/>
          </a:xfrm>
          <a:prstGeom prst="rect">
            <a:avLst/>
          </a:prstGeom>
        </p:spPr>
      </p:pic>
    </p:spTree>
    <p:extLst>
      <p:ext uri="{BB962C8B-B14F-4D97-AF65-F5344CB8AC3E}">
        <p14:creationId xmlns:p14="http://schemas.microsoft.com/office/powerpoint/2010/main" val="298964973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Tools (II)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Briefings in Bioinformatics, 2018.</a:t>
            </a:r>
          </a:p>
        </p:txBody>
      </p:sp>
      <p:pic>
        <p:nvPicPr>
          <p:cNvPr id="5" name="Picture 4">
            <a:extLst>
              <a:ext uri="{FF2B5EF4-FFF2-40B4-BE49-F238E27FC236}">
                <a16:creationId xmlns:a16="http://schemas.microsoft.com/office/drawing/2014/main" id="{2BD57E02-0D32-9A48-BC7E-1FE704B36C1C}"/>
              </a:ext>
            </a:extLst>
          </p:cNvPr>
          <p:cNvPicPr>
            <a:picLocks noChangeAspect="1"/>
          </p:cNvPicPr>
          <p:nvPr/>
        </p:nvPicPr>
        <p:blipFill>
          <a:blip r:embed="rId2"/>
          <a:stretch>
            <a:fillRect/>
          </a:stretch>
        </p:blipFill>
        <p:spPr>
          <a:xfrm>
            <a:off x="611560" y="973022"/>
            <a:ext cx="7658000" cy="5264290"/>
          </a:xfrm>
          <a:prstGeom prst="rect">
            <a:avLst/>
          </a:prstGeom>
        </p:spPr>
      </p:pic>
    </p:spTree>
    <p:extLst>
      <p:ext uri="{BB962C8B-B14F-4D97-AF65-F5344CB8AC3E}">
        <p14:creationId xmlns:p14="http://schemas.microsoft.com/office/powerpoint/2010/main" val="15189805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a:t>
            </a:fld>
            <a:endParaRPr lang="en-US" altLang="en-US"/>
          </a:p>
        </p:txBody>
      </p:sp>
      <p:pic>
        <p:nvPicPr>
          <p:cNvPr id="18434" name="Picture 2" descr="Image result for next generation sequencing illumina"/>
          <p:cNvPicPr>
            <a:picLocks noChangeAspect="1" noChangeArrowheads="1"/>
          </p:cNvPicPr>
          <p:nvPr/>
        </p:nvPicPr>
        <p:blipFill rotWithShape="1">
          <a:blip r:embed="rId3">
            <a:extLst>
              <a:ext uri="{28A0092B-C50C-407E-A947-70E740481C1C}">
                <a14:useLocalDpi xmlns:a14="http://schemas.microsoft.com/office/drawing/2010/main" val="0"/>
              </a:ext>
            </a:extLst>
          </a:blip>
          <a:srcRect l="35233" t="25008" r="35526" b="16545"/>
          <a:stretch/>
        </p:blipFill>
        <p:spPr bwMode="auto">
          <a:xfrm>
            <a:off x="729328" y="2345594"/>
            <a:ext cx="2573954" cy="3858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770" t="-1135" b="10364"/>
          <a:stretch/>
        </p:blipFill>
        <p:spPr>
          <a:xfrm>
            <a:off x="3923928" y="1772816"/>
            <a:ext cx="4824536" cy="4589212"/>
          </a:xfrm>
          <a:prstGeom prst="rect">
            <a:avLst/>
          </a:prstGeom>
        </p:spPr>
      </p:pic>
      <p:sp>
        <p:nvSpPr>
          <p:cNvPr id="3" name="Rectangle 2"/>
          <p:cNvSpPr/>
          <p:nvPr/>
        </p:nvSpPr>
        <p:spPr>
          <a:xfrm>
            <a:off x="6481192" y="6230986"/>
            <a:ext cx="611088" cy="150342"/>
          </a:xfrm>
          <a:prstGeom prst="rect">
            <a:avLst/>
          </a:prstGeom>
          <a:solidFill>
            <a:schemeClr val="bg1"/>
          </a:solidFill>
        </p:spPr>
        <p:txBody>
          <a:bodyPr wrap="square" rtlCol="0" anchor="ctr">
            <a:spAutoFit/>
          </a:bodyPr>
          <a:lstStyle/>
          <a:p>
            <a:pPr algn="just"/>
            <a:endParaRPr lang="en-US" sz="400" b="1" dirty="0">
              <a:solidFill>
                <a:schemeClr val="bg2"/>
              </a:solidFill>
              <a:latin typeface="europa"/>
            </a:endParaRPr>
          </a:p>
        </p:txBody>
      </p:sp>
      <p:pic>
        <p:nvPicPr>
          <p:cNvPr id="19460" name="Picture 4" descr="Image result for sequencing flow ce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854"/>
          <a:stretch/>
        </p:blipFill>
        <p:spPr bwMode="auto">
          <a:xfrm rot="10800000">
            <a:off x="4678443" y="1017991"/>
            <a:ext cx="2701869" cy="89884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sequencing flow cell"/>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7416" r="64686"/>
          <a:stretch/>
        </p:blipFill>
        <p:spPr bwMode="auto">
          <a:xfrm rot="16200000">
            <a:off x="1389669" y="79103"/>
            <a:ext cx="1200585" cy="28598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8052" t="54411" r="31074" b="35619"/>
          <a:stretch/>
        </p:blipFill>
        <p:spPr>
          <a:xfrm>
            <a:off x="3419872" y="4581128"/>
            <a:ext cx="792088" cy="504056"/>
          </a:xfrm>
          <a:prstGeom prst="rect">
            <a:avLst/>
          </a:prstGeom>
        </p:spPr>
      </p:pic>
      <p:sp>
        <p:nvSpPr>
          <p:cNvPr id="5" name="Rectangle 4"/>
          <p:cNvSpPr/>
          <p:nvPr/>
        </p:nvSpPr>
        <p:spPr>
          <a:xfrm>
            <a:off x="1483102" y="2584025"/>
            <a:ext cx="6177796" cy="2246769"/>
          </a:xfrm>
          <a:prstGeom prst="rect">
            <a:avLst/>
          </a:prstGeom>
          <a:solidFill>
            <a:schemeClr val="bg1"/>
          </a:solidFill>
          <a:ln>
            <a:solidFill>
              <a:srgbClr val="FF0000"/>
            </a:solidFill>
          </a:ln>
        </p:spPr>
        <p:txBody>
          <a:bodyPr wrap="square">
            <a:spAutoFit/>
          </a:bodyPr>
          <a:lstStyle/>
          <a:p>
            <a:r>
              <a:rPr lang="en-US" sz="2800" dirty="0">
                <a:solidFill>
                  <a:srgbClr val="FF0000"/>
                </a:solidFill>
              </a:rPr>
              <a:t>= Second Generation </a:t>
            </a:r>
          </a:p>
          <a:p>
            <a:r>
              <a:rPr lang="en-US" sz="2800" dirty="0">
                <a:solidFill>
                  <a:srgbClr val="FF0000"/>
                </a:solidFill>
              </a:rPr>
              <a:t>= Next Generation</a:t>
            </a:r>
          </a:p>
          <a:p>
            <a:r>
              <a:rPr lang="en-US" sz="2800" dirty="0">
                <a:solidFill>
                  <a:srgbClr val="FF0000"/>
                </a:solidFill>
              </a:rPr>
              <a:t>= Massively Parallel Sequencing</a:t>
            </a:r>
          </a:p>
          <a:p>
            <a:r>
              <a:rPr lang="en-US" sz="2800" dirty="0">
                <a:solidFill>
                  <a:srgbClr val="FF0000"/>
                </a:solidFill>
              </a:rPr>
              <a:t>= High Throughput Sequencing (HTS) = Sequencing by Synthesis (Illumina)</a:t>
            </a:r>
          </a:p>
        </p:txBody>
      </p:sp>
      <p:cxnSp>
        <p:nvCxnSpPr>
          <p:cNvPr id="8" name="Straight Arrow Connector 7"/>
          <p:cNvCxnSpPr/>
          <p:nvPr/>
        </p:nvCxnSpPr>
        <p:spPr>
          <a:xfrm>
            <a:off x="3310291" y="1570817"/>
            <a:ext cx="327537" cy="14401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63888" y="1453486"/>
            <a:ext cx="648072" cy="523220"/>
          </a:xfrm>
          <a:prstGeom prst="rect">
            <a:avLst/>
          </a:prstGeom>
          <a:noFill/>
        </p:spPr>
        <p:txBody>
          <a:bodyPr wrap="square" rtlCol="0">
            <a:spAutoFit/>
          </a:bodyPr>
          <a:lstStyle/>
          <a:p>
            <a:r>
              <a:rPr lang="en-US" sz="1400" dirty="0"/>
              <a:t>flow cell</a:t>
            </a:r>
          </a:p>
        </p:txBody>
      </p:sp>
    </p:spTree>
    <p:extLst>
      <p:ext uri="{BB962C8B-B14F-4D97-AF65-F5344CB8AC3E}">
        <p14:creationId xmlns:p14="http://schemas.microsoft.com/office/powerpoint/2010/main" val="1494851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Tools (III)</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p:txBody>
      </p:sp>
      <p:pic>
        <p:nvPicPr>
          <p:cNvPr id="6" name="Picture 5">
            <a:extLst>
              <a:ext uri="{FF2B5EF4-FFF2-40B4-BE49-F238E27FC236}">
                <a16:creationId xmlns:a16="http://schemas.microsoft.com/office/drawing/2014/main" id="{9EA48981-9DBB-4143-A5EE-767AA330DE67}"/>
              </a:ext>
            </a:extLst>
          </p:cNvPr>
          <p:cNvPicPr>
            <a:picLocks noChangeAspect="1"/>
          </p:cNvPicPr>
          <p:nvPr/>
        </p:nvPicPr>
        <p:blipFill>
          <a:blip r:embed="rId2"/>
          <a:stretch>
            <a:fillRect/>
          </a:stretch>
        </p:blipFill>
        <p:spPr>
          <a:xfrm>
            <a:off x="1115616" y="980728"/>
            <a:ext cx="6484838" cy="5056693"/>
          </a:xfrm>
          <a:prstGeom prst="rect">
            <a:avLst/>
          </a:prstGeom>
        </p:spPr>
      </p:pic>
    </p:spTree>
    <p:extLst>
      <p:ext uri="{BB962C8B-B14F-4D97-AF65-F5344CB8AC3E}">
        <p14:creationId xmlns:p14="http://schemas.microsoft.com/office/powerpoint/2010/main" val="300392118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Nanopore Sequencing &amp; Tools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r>
              <a:rPr lang="en-US" dirty="0"/>
              <a:t>[</a:t>
            </a:r>
            <a:r>
              <a:rPr lang="en-US" dirty="0">
                <a:hlinkClick r:id="rId2"/>
              </a:rPr>
              <a:t>Preliminary arxiv.org version</a:t>
            </a:r>
            <a:r>
              <a:rPr lang="en-US" dirty="0"/>
              <a:t>]</a:t>
            </a:r>
          </a:p>
          <a:p>
            <a:br>
              <a:rPr lang="en-US" dirty="0"/>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5">
            <a:extLst>
              <a:ext uri="{FF2B5EF4-FFF2-40B4-BE49-F238E27FC236}">
                <a16:creationId xmlns:a16="http://schemas.microsoft.com/office/drawing/2014/main" id="{14A6FC30-358A-D44E-A747-E9251A8616AC}"/>
              </a:ext>
            </a:extLst>
          </p:cNvPr>
          <p:cNvPicPr>
            <a:picLocks noChangeAspect="1"/>
          </p:cNvPicPr>
          <p:nvPr/>
        </p:nvPicPr>
        <p:blipFill rotWithShape="1">
          <a:blip r:embed="rId4"/>
          <a:srcRect l="7994" t="8834" r="8672" b="9156"/>
          <a:stretch/>
        </p:blipFill>
        <p:spPr>
          <a:xfrm>
            <a:off x="6098570" y="2996952"/>
            <a:ext cx="1355759" cy="1334239"/>
          </a:xfrm>
          <a:prstGeom prst="rect">
            <a:avLst/>
          </a:prstGeom>
        </p:spPr>
      </p:pic>
      <p:pic>
        <p:nvPicPr>
          <p:cNvPr id="7" name="Picture 6">
            <a:extLst>
              <a:ext uri="{FF2B5EF4-FFF2-40B4-BE49-F238E27FC236}">
                <a16:creationId xmlns:a16="http://schemas.microsoft.com/office/drawing/2014/main" id="{850BADB6-7586-664B-A1EE-AA77EE91EA95}"/>
              </a:ext>
            </a:extLst>
          </p:cNvPr>
          <p:cNvPicPr>
            <a:picLocks noChangeAspect="1"/>
          </p:cNvPicPr>
          <p:nvPr/>
        </p:nvPicPr>
        <p:blipFill rotWithShape="1">
          <a:blip r:embed="rId5"/>
          <a:srcRect l="3916" t="4492" r="4362" b="4116"/>
          <a:stretch/>
        </p:blipFill>
        <p:spPr>
          <a:xfrm>
            <a:off x="7612138" y="2996952"/>
            <a:ext cx="1340423" cy="1335600"/>
          </a:xfrm>
          <a:prstGeom prst="rect">
            <a:avLst/>
          </a:prstGeom>
        </p:spPr>
      </p:pic>
      <p:sp>
        <p:nvSpPr>
          <p:cNvPr id="8" name="TextBox 7">
            <a:extLst>
              <a:ext uri="{FF2B5EF4-FFF2-40B4-BE49-F238E27FC236}">
                <a16:creationId xmlns:a16="http://schemas.microsoft.com/office/drawing/2014/main" id="{1BEAE253-07EF-444B-8667-A8EE377B891A}"/>
              </a:ext>
            </a:extLst>
          </p:cNvPr>
          <p:cNvSpPr txBox="1"/>
          <p:nvPr/>
        </p:nvSpPr>
        <p:spPr>
          <a:xfrm>
            <a:off x="6098570" y="4331191"/>
            <a:ext cx="3045430" cy="369332"/>
          </a:xfrm>
          <a:prstGeom prst="rect">
            <a:avLst/>
          </a:prstGeom>
          <a:noFill/>
        </p:spPr>
        <p:txBody>
          <a:bodyPr wrap="square" rtlCol="0">
            <a:spAutoFit/>
          </a:bodyPr>
          <a:lstStyle/>
          <a:p>
            <a:r>
              <a:rPr lang="en-US" dirty="0"/>
              <a:t>   </a:t>
            </a:r>
            <a:r>
              <a:rPr lang="en-US" dirty="0" err="1"/>
              <a:t>BiB</a:t>
            </a:r>
            <a:r>
              <a:rPr lang="en-US" dirty="0"/>
              <a:t>                   </a:t>
            </a:r>
            <a:r>
              <a:rPr lang="en-US" dirty="0" err="1"/>
              <a:t>arXiv</a:t>
            </a:r>
            <a:endParaRPr lang="en-US" dirty="0"/>
          </a:p>
        </p:txBody>
      </p:sp>
    </p:spTree>
    <p:extLst>
      <p:ext uri="{BB962C8B-B14F-4D97-AF65-F5344CB8AC3E}">
        <p14:creationId xmlns:p14="http://schemas.microsoft.com/office/powerpoint/2010/main" val="19722965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2102417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980728"/>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pPr marL="0" indent="0">
              <a:buNone/>
            </a:pPr>
            <a:endParaRPr lang="en-US" dirty="0"/>
          </a:p>
          <a:p>
            <a:r>
              <a:rPr lang="en-US" dirty="0"/>
              <a:t>We covered various </a:t>
            </a:r>
            <a:r>
              <a:rPr lang="en-US" dirty="0">
                <a:solidFill>
                  <a:srgbClr val="0000FF"/>
                </a:solidFill>
              </a:rPr>
              <a:t>recent ideas to accelerate read mapping</a:t>
            </a:r>
          </a:p>
          <a:p>
            <a:pPr lvl="1"/>
            <a:r>
              <a:rPr lang="en-US" dirty="0"/>
              <a:t>My personal journey since September 2006</a:t>
            </a:r>
          </a:p>
          <a:p>
            <a:pPr lvl="1"/>
            <a:endParaRPr lang="en-US" dirty="0"/>
          </a:p>
          <a:p>
            <a:r>
              <a:rPr lang="en-US" b="1" dirty="0">
                <a:solidFill>
                  <a:srgbClr val="1A5712"/>
                </a:solidFill>
              </a:rPr>
              <a:t>Many future opportunities exist</a:t>
            </a:r>
          </a:p>
          <a:p>
            <a:pPr lvl="1"/>
            <a:r>
              <a:rPr lang="en-US" b="1" dirty="0">
                <a:solidFill>
                  <a:srgbClr val="FF0000"/>
                </a:solidFill>
              </a:rPr>
              <a:t>Especially with new sequencing technologies</a:t>
            </a:r>
          </a:p>
          <a:p>
            <a:pPr lvl="1"/>
            <a:r>
              <a:rPr lang="en-US" b="1" dirty="0">
                <a:solidFill>
                  <a:srgbClr val="FF0000"/>
                </a:solidFill>
              </a:rPr>
              <a:t>Especially with new applications and use cases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133</a:t>
            </a:fld>
            <a:endParaRPr lang="en-US" altLang="en-US"/>
          </a:p>
        </p:txBody>
      </p:sp>
    </p:spTree>
    <p:extLst>
      <p:ext uri="{BB962C8B-B14F-4D97-AF65-F5344CB8AC3E}">
        <p14:creationId xmlns:p14="http://schemas.microsoft.com/office/powerpoint/2010/main" val="95112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01E3-2F62-154B-ACB8-47E5315A685B}"/>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9AC9D91C-98FE-7848-863F-C5E1EEB5C2E2}"/>
              </a:ext>
            </a:extLst>
          </p:cNvPr>
          <p:cNvSpPr>
            <a:spLocks noGrp="1"/>
          </p:cNvSpPr>
          <p:nvPr>
            <p:ph idx="1"/>
          </p:nvPr>
        </p:nvSpPr>
        <p:spPr>
          <a:xfrm>
            <a:off x="228600" y="980728"/>
            <a:ext cx="8610600" cy="4876800"/>
          </a:xfrm>
        </p:spPr>
        <p:txBody>
          <a:bodyPr/>
          <a:lstStyle/>
          <a:p>
            <a:r>
              <a:rPr lang="en-US" dirty="0"/>
              <a:t>Can Alkan, </a:t>
            </a:r>
            <a:r>
              <a:rPr lang="en-US" dirty="0" err="1"/>
              <a:t>Bilkent</a:t>
            </a:r>
            <a:r>
              <a:rPr lang="en-US" dirty="0"/>
              <a:t> University</a:t>
            </a:r>
          </a:p>
          <a:p>
            <a:endParaRPr lang="en-US" dirty="0"/>
          </a:p>
          <a:p>
            <a:r>
              <a:rPr lang="en-US" dirty="0"/>
              <a:t>Many students at ETH, CMU, </a:t>
            </a:r>
            <a:r>
              <a:rPr lang="en-US" dirty="0" err="1"/>
              <a:t>Bilkent</a:t>
            </a:r>
            <a:endParaRPr lang="en-US" dirty="0"/>
          </a:p>
          <a:p>
            <a:pPr lvl="1"/>
            <a:r>
              <a:rPr lang="en-US" dirty="0"/>
              <a:t>Mohammed </a:t>
            </a:r>
            <a:r>
              <a:rPr lang="en-US" dirty="0" err="1"/>
              <a:t>Alser</a:t>
            </a:r>
            <a:r>
              <a:rPr lang="en-US" dirty="0"/>
              <a:t>, </a:t>
            </a:r>
            <a:r>
              <a:rPr lang="en-US" dirty="0" err="1"/>
              <a:t>Damla</a:t>
            </a:r>
            <a:r>
              <a:rPr lang="en-US" dirty="0"/>
              <a:t> </a:t>
            </a:r>
            <a:r>
              <a:rPr lang="en-US" dirty="0" err="1"/>
              <a:t>Senol</a:t>
            </a:r>
            <a:r>
              <a:rPr lang="en-US" dirty="0"/>
              <a:t> Cali, </a:t>
            </a:r>
            <a:r>
              <a:rPr lang="en-US" dirty="0" err="1"/>
              <a:t>Jeremie</a:t>
            </a:r>
            <a:r>
              <a:rPr lang="en-US" dirty="0"/>
              <a:t> Kim, Hasan Hassan, </a:t>
            </a:r>
            <a:r>
              <a:rPr lang="en-US" dirty="0" err="1"/>
              <a:t>Donghyuk</a:t>
            </a:r>
            <a:r>
              <a:rPr lang="en-US" dirty="0"/>
              <a:t> Lee, </a:t>
            </a:r>
            <a:r>
              <a:rPr lang="en-US" dirty="0" err="1"/>
              <a:t>Hongyi</a:t>
            </a:r>
            <a:r>
              <a:rPr lang="en-US" dirty="0"/>
              <a:t> Xin, …</a:t>
            </a:r>
          </a:p>
          <a:p>
            <a:pPr lvl="1"/>
            <a:endParaRPr lang="en-US" dirty="0"/>
          </a:p>
          <a:p>
            <a:r>
              <a:rPr lang="en-US" dirty="0"/>
              <a:t>Funders:</a:t>
            </a:r>
          </a:p>
          <a:p>
            <a:pPr lvl="1"/>
            <a:r>
              <a:rPr lang="en-US" dirty="0"/>
              <a:t>NIH and Industrial Partners (Alibaba, AMD, Google, Facebook, HP Labs, Huawei, IBM, Intel, Microsoft, Nvidia, Oracle, Qualcomm, Rambus, Samsung, Seagate, VMware)</a:t>
            </a:r>
          </a:p>
          <a:p>
            <a:pPr lvl="1"/>
            <a:endParaRPr lang="en-US" dirty="0"/>
          </a:p>
          <a:p>
            <a:r>
              <a:rPr lang="en-US" dirty="0"/>
              <a:t>All papers, source code, and more are at:</a:t>
            </a:r>
          </a:p>
          <a:p>
            <a:pPr lvl="1"/>
            <a:r>
              <a:rPr lang="en-US" dirty="0">
                <a:hlinkClick r:id="rId2"/>
              </a:rPr>
              <a:t>https://people.inf.ethz.ch/omutlu/projects.htm</a:t>
            </a:r>
            <a:r>
              <a:rPr lang="en-US" dirty="0"/>
              <a:t> </a:t>
            </a:r>
          </a:p>
        </p:txBody>
      </p:sp>
      <p:sp>
        <p:nvSpPr>
          <p:cNvPr id="4" name="Slide Number Placeholder 3">
            <a:extLst>
              <a:ext uri="{FF2B5EF4-FFF2-40B4-BE49-F238E27FC236}">
                <a16:creationId xmlns:a16="http://schemas.microsoft.com/office/drawing/2014/main" id="{AF38E21C-F2EA-F046-8446-E33A8B3C1579}"/>
              </a:ext>
            </a:extLst>
          </p:cNvPr>
          <p:cNvSpPr>
            <a:spLocks noGrp="1"/>
          </p:cNvSpPr>
          <p:nvPr>
            <p:ph type="sldNum" sz="quarter" idx="11"/>
          </p:nvPr>
        </p:nvSpPr>
        <p:spPr/>
        <p:txBody>
          <a:bodyPr/>
          <a:lstStyle/>
          <a:p>
            <a:fld id="{323594FA-E141-4234-AE05-360401972BE7}" type="slidenum">
              <a:rPr lang="en-US" altLang="en-US" smtClean="0"/>
              <a:pPr/>
              <a:t>134</a:t>
            </a:fld>
            <a:endParaRPr lang="en-US" altLang="en-US"/>
          </a:p>
        </p:txBody>
      </p:sp>
    </p:spTree>
    <p:extLst>
      <p:ext uri="{BB962C8B-B14F-4D97-AF65-F5344CB8AC3E}">
        <p14:creationId xmlns:p14="http://schemas.microsoft.com/office/powerpoint/2010/main" val="28980670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16 February 2019</a:t>
            </a:r>
          </a:p>
          <a:p>
            <a:r>
              <a:rPr lang="en-US" sz="2200" dirty="0"/>
              <a:t>AACBB Keynote Talk</a:t>
            </a:r>
          </a:p>
          <a:p>
            <a:pPr algn="l"/>
            <a:endParaRPr lang="en-US" sz="2200" dirty="0"/>
          </a:p>
        </p:txBody>
      </p:sp>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pic>
        <p:nvPicPr>
          <p:cNvPr id="9" name="Picture 8" descr="Burgundy_CMU_JPG_Logo.jpg">
            <a:extLst>
              <a:ext uri="{FF2B5EF4-FFF2-40B4-BE49-F238E27FC236}">
                <a16:creationId xmlns:a16="http://schemas.microsoft.com/office/drawing/2014/main" id="{9127C22E-15AE-AE44-AF51-E3A55BC60E46}"/>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2324635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Parallelogram 4"/>
          <p:cNvSpPr/>
          <p:nvPr/>
        </p:nvSpPr>
        <p:spPr>
          <a:xfrm>
            <a:off x="615296" y="4264517"/>
            <a:ext cx="6554624" cy="1051132"/>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54" name="Parallelogram 53"/>
          <p:cNvSpPr/>
          <p:nvPr/>
        </p:nvSpPr>
        <p:spPr>
          <a:xfrm>
            <a:off x="648053" y="4254546"/>
            <a:ext cx="6554624" cy="1051132"/>
          </a:xfrm>
          <a:prstGeom prst="parallelogram">
            <a:avLst>
              <a:gd name="adj" fmla="val 221748"/>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3" y="999858"/>
            <a:ext cx="3955286" cy="1997619"/>
          </a:xfrm>
          <a:prstGeom prst="rect">
            <a:avLst/>
          </a:prstGeom>
        </p:spPr>
      </p:pic>
      <p:sp>
        <p:nvSpPr>
          <p:cNvPr id="9" name="TextBox 8"/>
          <p:cNvSpPr txBox="1"/>
          <p:nvPr/>
        </p:nvSpPr>
        <p:spPr>
          <a:xfrm>
            <a:off x="1003600" y="36158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4" name="TextBox 13"/>
          <p:cNvSpPr txBox="1"/>
          <p:nvPr/>
        </p:nvSpPr>
        <p:spPr>
          <a:xfrm>
            <a:off x="2015897"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5" name="TextBox 14"/>
          <p:cNvSpPr txBox="1"/>
          <p:nvPr/>
        </p:nvSpPr>
        <p:spPr>
          <a:xfrm>
            <a:off x="4885999" y="345418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16" name="TextBox 15"/>
          <p:cNvSpPr txBox="1"/>
          <p:nvPr/>
        </p:nvSpPr>
        <p:spPr>
          <a:xfrm>
            <a:off x="2347162" y="309464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19" name="TextBox 18"/>
          <p:cNvSpPr txBox="1"/>
          <p:nvPr/>
        </p:nvSpPr>
        <p:spPr>
          <a:xfrm>
            <a:off x="1500654"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0" name="TextBox 19"/>
          <p:cNvSpPr txBox="1"/>
          <p:nvPr/>
        </p:nvSpPr>
        <p:spPr>
          <a:xfrm>
            <a:off x="2988976" y="3154794"/>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21" name="TextBox 20"/>
          <p:cNvSpPr txBox="1"/>
          <p:nvPr/>
        </p:nvSpPr>
        <p:spPr>
          <a:xfrm>
            <a:off x="3286868"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2" name="TextBox 21"/>
          <p:cNvSpPr txBox="1"/>
          <p:nvPr/>
        </p:nvSpPr>
        <p:spPr>
          <a:xfrm>
            <a:off x="2697788" y="356197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3" name="TextBox 22"/>
          <p:cNvSpPr txBox="1"/>
          <p:nvPr/>
        </p:nvSpPr>
        <p:spPr>
          <a:xfrm>
            <a:off x="4118472" y="29723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4" name="TextBox 23"/>
          <p:cNvSpPr txBox="1"/>
          <p:nvPr/>
        </p:nvSpPr>
        <p:spPr>
          <a:xfrm>
            <a:off x="4430939"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5" name="TextBox 24"/>
          <p:cNvSpPr txBox="1"/>
          <p:nvPr/>
        </p:nvSpPr>
        <p:spPr>
          <a:xfrm>
            <a:off x="3783711" y="356734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6" name="TextBox 25"/>
          <p:cNvSpPr txBox="1"/>
          <p:nvPr/>
        </p:nvSpPr>
        <p:spPr>
          <a:xfrm>
            <a:off x="5623692" y="2802351"/>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7" name="TextBox 26"/>
          <p:cNvSpPr txBox="1"/>
          <p:nvPr/>
        </p:nvSpPr>
        <p:spPr>
          <a:xfrm>
            <a:off x="6177610" y="281267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8" name="TextBox 27"/>
          <p:cNvSpPr txBox="1"/>
          <p:nvPr/>
        </p:nvSpPr>
        <p:spPr>
          <a:xfrm>
            <a:off x="5232285" y="305653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grpSp>
        <p:nvGrpSpPr>
          <p:cNvPr id="50" name="Group 49"/>
          <p:cNvGrpSpPr/>
          <p:nvPr/>
        </p:nvGrpSpPr>
        <p:grpSpPr>
          <a:xfrm>
            <a:off x="7358314" y="1588793"/>
            <a:ext cx="610389" cy="702745"/>
            <a:chOff x="6261691" y="5439667"/>
            <a:chExt cx="610389" cy="702745"/>
          </a:xfrm>
        </p:grpSpPr>
        <p:sp>
          <p:nvSpPr>
            <p:cNvPr id="31" name="Freeform 30"/>
            <p:cNvSpPr/>
            <p:nvPr/>
          </p:nvSpPr>
          <p:spPr>
            <a:xfrm>
              <a:off x="6261691" y="575498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EF876B"/>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29" name="Picture 2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6262467" y="5439667"/>
              <a:ext cx="609613" cy="702745"/>
            </a:xfrm>
            <a:prstGeom prst="rect">
              <a:avLst/>
            </a:prstGeom>
          </p:spPr>
        </p:pic>
        <p:sp>
          <p:nvSpPr>
            <p:cNvPr id="32" name="Rectangle 31"/>
            <p:cNvSpPr/>
            <p:nvPr/>
          </p:nvSpPr>
          <p:spPr>
            <a:xfrm>
              <a:off x="6366966" y="579103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T</a:t>
              </a:r>
            </a:p>
          </p:txBody>
        </p:sp>
      </p:grpSp>
      <p:grpSp>
        <p:nvGrpSpPr>
          <p:cNvPr id="48" name="Group 47"/>
          <p:cNvGrpSpPr/>
          <p:nvPr/>
        </p:nvGrpSpPr>
        <p:grpSpPr>
          <a:xfrm>
            <a:off x="7367834" y="4474300"/>
            <a:ext cx="610389" cy="702745"/>
            <a:chOff x="7560604" y="5499377"/>
            <a:chExt cx="610389" cy="702745"/>
          </a:xfrm>
        </p:grpSpPr>
        <p:sp>
          <p:nvSpPr>
            <p:cNvPr id="35" name="Freeform 34"/>
            <p:cNvSpPr/>
            <p:nvPr/>
          </p:nvSpPr>
          <p:spPr>
            <a:xfrm>
              <a:off x="7560604" y="581469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588C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36" name="Picture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61380" y="5499377"/>
              <a:ext cx="609613" cy="702745"/>
            </a:xfrm>
            <a:prstGeom prst="rect">
              <a:avLst/>
            </a:prstGeom>
          </p:spPr>
        </p:pic>
        <p:sp>
          <p:nvSpPr>
            <p:cNvPr id="37" name="Rectangle 36"/>
            <p:cNvSpPr/>
            <p:nvPr/>
          </p:nvSpPr>
          <p:spPr>
            <a:xfrm>
              <a:off x="7665879" y="585074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G</a:t>
              </a:r>
            </a:p>
          </p:txBody>
        </p:sp>
      </p:grpSp>
      <p:grpSp>
        <p:nvGrpSpPr>
          <p:cNvPr id="47" name="Group 46"/>
          <p:cNvGrpSpPr/>
          <p:nvPr/>
        </p:nvGrpSpPr>
        <p:grpSpPr>
          <a:xfrm>
            <a:off x="7367447" y="3493588"/>
            <a:ext cx="610389" cy="702745"/>
            <a:chOff x="7694107" y="4646422"/>
            <a:chExt cx="610389" cy="702745"/>
          </a:xfrm>
        </p:grpSpPr>
        <p:sp>
          <p:nvSpPr>
            <p:cNvPr id="39" name="Freeform 38"/>
            <p:cNvSpPr/>
            <p:nvPr/>
          </p:nvSpPr>
          <p:spPr>
            <a:xfrm>
              <a:off x="7694107" y="4961743"/>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6BED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0" name="Picture 3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694883" y="4646422"/>
              <a:ext cx="609613" cy="702745"/>
            </a:xfrm>
            <a:prstGeom prst="rect">
              <a:avLst/>
            </a:prstGeom>
          </p:spPr>
        </p:pic>
        <p:sp>
          <p:nvSpPr>
            <p:cNvPr id="41" name="Rectangle 40"/>
            <p:cNvSpPr/>
            <p:nvPr/>
          </p:nvSpPr>
          <p:spPr>
            <a:xfrm>
              <a:off x="7799382" y="4997794"/>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a:t>
              </a:r>
            </a:p>
          </p:txBody>
        </p:sp>
      </p:grpSp>
      <p:grpSp>
        <p:nvGrpSpPr>
          <p:cNvPr id="46" name="Group 45"/>
          <p:cNvGrpSpPr/>
          <p:nvPr/>
        </p:nvGrpSpPr>
        <p:grpSpPr>
          <a:xfrm>
            <a:off x="7367834" y="2524595"/>
            <a:ext cx="610389" cy="702745"/>
            <a:chOff x="7588832" y="4012028"/>
            <a:chExt cx="610389" cy="702745"/>
          </a:xfrm>
        </p:grpSpPr>
        <p:sp>
          <p:nvSpPr>
            <p:cNvPr id="43" name="Freeform 42"/>
            <p:cNvSpPr/>
            <p:nvPr/>
          </p:nvSpPr>
          <p:spPr>
            <a:xfrm>
              <a:off x="7588832" y="4327349"/>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DC498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4" name="Picture 4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89608" y="4012028"/>
              <a:ext cx="609613" cy="702745"/>
            </a:xfrm>
            <a:prstGeom prst="rect">
              <a:avLst/>
            </a:prstGeom>
          </p:spPr>
        </p:pic>
        <p:sp>
          <p:nvSpPr>
            <p:cNvPr id="45" name="Rectangle 44"/>
            <p:cNvSpPr/>
            <p:nvPr/>
          </p:nvSpPr>
          <p:spPr>
            <a:xfrm>
              <a:off x="7694107" y="4363400"/>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A</a:t>
              </a:r>
            </a:p>
          </p:txBody>
        </p:sp>
      </p:grpSp>
      <p:sp>
        <p:nvSpPr>
          <p:cNvPr id="51" name="TextBox 50"/>
          <p:cNvSpPr txBox="1"/>
          <p:nvPr/>
        </p:nvSpPr>
        <p:spPr>
          <a:xfrm>
            <a:off x="4883783" y="5315483"/>
            <a:ext cx="19870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Glass flow cell surface</a:t>
            </a:r>
          </a:p>
        </p:txBody>
      </p:sp>
      <p:sp>
        <p:nvSpPr>
          <p:cNvPr id="52" name="Freeform 51"/>
          <p:cNvSpPr/>
          <p:nvPr/>
        </p:nvSpPr>
        <p:spPr>
          <a:xfrm flipH="1">
            <a:off x="5486700" y="4948813"/>
            <a:ext cx="371955" cy="366836"/>
          </a:xfrm>
          <a:custGeom>
            <a:avLst/>
            <a:gdLst>
              <a:gd name="connsiteX0" fmla="*/ 42428 w 371955"/>
              <a:gd name="connsiteY0" fmla="*/ 511948 h 511948"/>
              <a:gd name="connsiteX1" fmla="*/ 25336 w 371955"/>
              <a:gd name="connsiteY1" fmla="*/ 153024 h 511948"/>
              <a:gd name="connsiteX2" fmla="*/ 341530 w 371955"/>
              <a:gd name="connsiteY2" fmla="*/ 16292 h 511948"/>
              <a:gd name="connsiteX3" fmla="*/ 341530 w 371955"/>
              <a:gd name="connsiteY3" fmla="*/ 7746 h 511948"/>
            </a:gdLst>
            <a:ahLst/>
            <a:cxnLst>
              <a:cxn ang="0">
                <a:pos x="connsiteX0" y="connsiteY0"/>
              </a:cxn>
              <a:cxn ang="0">
                <a:pos x="connsiteX1" y="connsiteY1"/>
              </a:cxn>
              <a:cxn ang="0">
                <a:pos x="connsiteX2" y="connsiteY2"/>
              </a:cxn>
              <a:cxn ang="0">
                <a:pos x="connsiteX3" y="connsiteY3"/>
              </a:cxn>
            </a:cxnLst>
            <a:rect l="l" t="t" r="r" b="b"/>
            <a:pathLst>
              <a:path w="371955" h="511948">
                <a:moveTo>
                  <a:pt x="42428" y="511948"/>
                </a:moveTo>
                <a:cubicBezTo>
                  <a:pt x="8957" y="373790"/>
                  <a:pt x="-24514" y="235633"/>
                  <a:pt x="25336" y="153024"/>
                </a:cubicBezTo>
                <a:cubicBezTo>
                  <a:pt x="75186" y="70415"/>
                  <a:pt x="288831" y="40505"/>
                  <a:pt x="341530" y="16292"/>
                </a:cubicBezTo>
                <a:cubicBezTo>
                  <a:pt x="394229" y="-7921"/>
                  <a:pt x="367879" y="-88"/>
                  <a:pt x="341530" y="7746"/>
                </a:cubicBezTo>
              </a:path>
            </a:pathLst>
          </a:custGeom>
          <a:noFill/>
          <a:ln>
            <a:solidFill>
              <a:schemeClr val="tx1"/>
            </a:solidFill>
            <a:headEnd type="none" w="med" len="med"/>
            <a:tailEnd type="triangle" w="med"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53" name="Rectangle 52"/>
          <p:cNvSpPr/>
          <p:nvPr/>
        </p:nvSpPr>
        <p:spPr>
          <a:xfrm>
            <a:off x="389369" y="5750782"/>
            <a:ext cx="83652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As a workaround, HTS technologies sequence random short DNA fragments (75-300 </a:t>
            </a:r>
            <a:r>
              <a:rPr kumimoji="0" lang="en-US" sz="1600" b="0" i="0" u="none" strike="noStrike" kern="1200" cap="none" spc="0" normalizeH="0" baseline="0" noProof="0" dirty="0" err="1">
                <a:ln>
                  <a:noFill/>
                </a:ln>
                <a:solidFill>
                  <a:srgbClr val="000000"/>
                </a:solidFill>
                <a:effectLst/>
                <a:uLnTx/>
                <a:uFillTx/>
                <a:latin typeface="Tahoma"/>
                <a:ea typeface="+mn-ea"/>
                <a:cs typeface="+mn-cs"/>
              </a:rPr>
              <a:t>basepairs</a:t>
            </a:r>
            <a:r>
              <a:rPr kumimoji="0" lang="en-US" sz="1600" b="0" i="0" u="none" strike="noStrike" kern="1200" cap="none" spc="0" normalizeH="0" baseline="0" noProof="0" dirty="0">
                <a:ln>
                  <a:noFill/>
                </a:ln>
                <a:solidFill>
                  <a:srgbClr val="000000"/>
                </a:solidFill>
                <a:effectLst/>
                <a:uLnTx/>
                <a:uFillTx/>
                <a:latin typeface="Tahoma"/>
                <a:ea typeface="+mn-ea"/>
                <a:cs typeface="+mn-cs"/>
              </a:rPr>
              <a:t> long) of copies of the original molecule.</a:t>
            </a:r>
          </a:p>
        </p:txBody>
      </p:sp>
      <p:pic>
        <p:nvPicPr>
          <p:cNvPr id="56" name="Picture 55"/>
          <p:cNvPicPr>
            <a:picLocks noChangeAspect="1"/>
          </p:cNvPicPr>
          <p:nvPr/>
        </p:nvPicPr>
        <p:blipFill rotWithShape="1">
          <a:blip r:embed="rId6">
            <a:extLst>
              <a:ext uri="{28A0092B-C50C-407E-A947-70E740481C1C}">
                <a14:useLocalDpi xmlns:a14="http://schemas.microsoft.com/office/drawing/2010/main" val="0"/>
              </a:ext>
            </a:extLst>
          </a:blip>
          <a:srcRect l="39975" t="4290" r="40475" b="27596"/>
          <a:stretch/>
        </p:blipFill>
        <p:spPr>
          <a:xfrm>
            <a:off x="8018715" y="2087272"/>
            <a:ext cx="1197134" cy="2618894"/>
          </a:xfrm>
          <a:prstGeom prst="rect">
            <a:avLst/>
          </a:prstGeom>
        </p:spPr>
      </p:pic>
      <p:sp>
        <p:nvSpPr>
          <p:cNvPr id="4" name="TextBox 3">
            <a:extLst>
              <a:ext uri="{FF2B5EF4-FFF2-40B4-BE49-F238E27FC236}">
                <a16:creationId xmlns:a16="http://schemas.microsoft.com/office/drawing/2014/main" id="{47DF7933-77E6-3744-BA52-57A5FF27031A}"/>
              </a:ext>
            </a:extLst>
          </p:cNvPr>
          <p:cNvSpPr txBox="1"/>
          <p:nvPr/>
        </p:nvSpPr>
        <p:spPr>
          <a:xfrm>
            <a:off x="3792983" y="869529"/>
            <a:ext cx="4818948" cy="954107"/>
          </a:xfrm>
          <a:prstGeom prst="rect">
            <a:avLst/>
          </a:prstGeom>
          <a:noFill/>
        </p:spPr>
        <p:txBody>
          <a:bodyPr wrap="none" rtlCol="0">
            <a:spAutoFit/>
          </a:bodyPr>
          <a:lstStyle/>
          <a:p>
            <a:r>
              <a:rPr lang="en-US" sz="1400" b="1" dirty="0"/>
              <a:t>The sequencer adds the molecule “T” </a:t>
            </a:r>
          </a:p>
          <a:p>
            <a:r>
              <a:rPr lang="en-US" sz="1400" b="1" dirty="0"/>
              <a:t>to all bases near the flow cell surface and </a:t>
            </a:r>
          </a:p>
          <a:p>
            <a:r>
              <a:rPr lang="en-US" sz="1400" b="1" dirty="0"/>
              <a:t>observes the chemical reaction via a CMOS sensor</a:t>
            </a:r>
            <a:r>
              <a:rPr lang="en-US" sz="1400" dirty="0"/>
              <a:t>. </a:t>
            </a:r>
          </a:p>
          <a:p>
            <a:r>
              <a:rPr lang="en-US" sz="1400" dirty="0"/>
              <a:t>If a reaction happens then the base is “A”</a:t>
            </a:r>
          </a:p>
        </p:txBody>
      </p:sp>
    </p:spTree>
    <p:extLst>
      <p:ext uri="{BB962C8B-B14F-4D97-AF65-F5344CB8AC3E}">
        <p14:creationId xmlns:p14="http://schemas.microsoft.com/office/powerpoint/2010/main" val="444554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randombar(horizontal)">
                                      <p:cBhvr>
                                        <p:cTn id="34" dur="500"/>
                                        <p:tgtEl>
                                          <p:spTgt spid="54"/>
                                        </p:tgtEl>
                                      </p:cBhvr>
                                    </p:animEffect>
                                  </p:childTnLst>
                                </p:cTn>
                              </p:par>
                            </p:childTnLst>
                          </p:cTn>
                        </p:par>
                        <p:par>
                          <p:cTn id="35" fill="hold">
                            <p:stCondLst>
                              <p:cond delay="500"/>
                            </p:stCondLst>
                            <p:childTnLst>
                              <p:par>
                                <p:cTn id="36" presetID="22" presetClass="exit" presetSubtype="4" fill="hold" grpId="0" nodeType="afterEffect">
                                  <p:stCondLst>
                                    <p:cond delay="500"/>
                                  </p:stCondLst>
                                  <p:childTnLst>
                                    <p:animEffect transition="out" filter="wipe(dow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22" presetClass="exit" presetSubtype="4" fill="hold" grpId="0" nodeType="withEffect">
                                  <p:stCondLst>
                                    <p:cond delay="0"/>
                                  </p:stCondLst>
                                  <p:childTnLst>
                                    <p:animEffect transition="out" filter="wipe(down)">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xit" presetSubtype="4" fill="hold" grpId="0" nodeType="withEffect">
                                  <p:stCondLst>
                                    <p:cond delay="0"/>
                                  </p:stCondLst>
                                  <p:childTnLst>
                                    <p:animEffect transition="out" filter="wipe(down)">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22" presetClass="exit" presetSubtype="4" fill="hold" grpId="0" nodeType="with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22" presetClass="exit" presetSubtype="4" fill="hold" grpId="0" nodeType="withEffect">
                                  <p:stCondLst>
                                    <p:cond delay="0"/>
                                  </p:stCondLst>
                                  <p:childTnLst>
                                    <p:animEffect transition="out" filter="wipe(down)">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22" presetClass="exit" presetSubtype="4" fill="hold" grpId="0" nodeType="withEffect">
                                  <p:stCondLst>
                                    <p:cond delay="0"/>
                                  </p:stCondLst>
                                  <p:childTnLst>
                                    <p:animEffect transition="out" filter="wipe(down)">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par>
                                <p:cTn id="54" presetID="22" presetClass="exit" presetSubtype="4" fill="hold" grpId="0" nodeType="withEffect">
                                  <p:stCondLst>
                                    <p:cond delay="0"/>
                                  </p:stCondLst>
                                  <p:childTnLst>
                                    <p:animEffect transition="out" filter="wipe(down)">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22" presetClass="exit" presetSubtype="4" fill="hold" grpId="0" nodeType="withEffect">
                                  <p:stCondLst>
                                    <p:cond delay="0"/>
                                  </p:stCondLst>
                                  <p:childTnLst>
                                    <p:animEffect transition="out" filter="wipe(down)">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22" presetClass="exit" presetSubtype="4" fill="hold" grpId="0" nodeType="withEffect">
                                  <p:stCondLst>
                                    <p:cond delay="0"/>
                                  </p:stCondLst>
                                  <p:childTnLst>
                                    <p:animEffect transition="out" filter="wipe(down)">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22" presetClass="exit" presetSubtype="4" fill="hold" grpId="0" nodeType="withEffect">
                                  <p:stCondLst>
                                    <p:cond delay="0"/>
                                  </p:stCondLst>
                                  <p:childTnLst>
                                    <p:animEffect transition="out" filter="wipe(down)">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22" presetClass="exit" presetSubtype="4" fill="hold" grpId="0" nodeType="withEffect">
                                  <p:stCondLst>
                                    <p:cond delay="0"/>
                                  </p:stCondLst>
                                  <p:childTnLst>
                                    <p:animEffect transition="out" filter="wipe(down)">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22" presetClass="exit" presetSubtype="4" fill="hold" grpId="0" nodeType="withEffect">
                                  <p:stCondLst>
                                    <p:cond delay="0"/>
                                  </p:stCondLst>
                                  <p:childTnLst>
                                    <p:animEffect transition="out" filter="wipe(down)">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22" presetClass="exit" presetSubtype="4" fill="hold" grpId="0" nodeType="withEffect">
                                  <p:stCondLst>
                                    <p:cond delay="0"/>
                                  </p:stCondLst>
                                  <p:childTnLst>
                                    <p:animEffect transition="out" filter="wipe(down)">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22" presetClass="exit" presetSubtype="4" fill="hold" grpId="0" nodeType="withEffect">
                                  <p:stCondLst>
                                    <p:cond delay="0"/>
                                  </p:stCondLst>
                                  <p:childTnLst>
                                    <p:animEffect transition="out" filter="wipe(down)">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9" grpId="0"/>
      <p:bldP spid="14" grpId="0"/>
      <p:bldP spid="15" grpId="0"/>
      <p:bldP spid="16" grpId="0"/>
      <p:bldP spid="19" grpId="0"/>
      <p:bldP spid="20" grpId="0"/>
      <p:bldP spid="21" grpId="0"/>
      <p:bldP spid="22" grpId="0"/>
      <p:bldP spid="23" grpId="0"/>
      <p:bldP spid="24" grpId="0"/>
      <p:bldP spid="25" grpId="0"/>
      <p:bldP spid="26" grpId="0"/>
      <p:bldP spid="27" grpId="0"/>
      <p:bldP spid="2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0365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2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2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0397237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ultiple sequence alig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2" y="404664"/>
            <a:ext cx="9067297" cy="58937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2" name="Rectangle 11"/>
          <p:cNvSpPr/>
          <p:nvPr/>
        </p:nvSpPr>
        <p:spPr>
          <a:xfrm>
            <a:off x="161764" y="4673978"/>
            <a:ext cx="8820472"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Example Question: If I give you a bunch of sequences, tell me where they are the same and where they are different.</a:t>
            </a:r>
          </a:p>
        </p:txBody>
      </p:sp>
      <p:sp>
        <p:nvSpPr>
          <p:cNvPr id="13" name="TextBox 12"/>
          <p:cNvSpPr txBox="1"/>
          <p:nvPr/>
        </p:nvSpPr>
        <p:spPr>
          <a:xfrm>
            <a:off x="2411083" y="0"/>
            <a:ext cx="411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Multiple sequence alignment</a:t>
            </a:r>
          </a:p>
        </p:txBody>
      </p:sp>
    </p:spTree>
    <p:extLst>
      <p:ext uri="{BB962C8B-B14F-4D97-AF65-F5344CB8AC3E}">
        <p14:creationId xmlns:p14="http://schemas.microsoft.com/office/powerpoint/2010/main" val="303788737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Genetic Similarity Between Species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7410" name="Picture 2" descr="Image result for h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33" y="1948084"/>
            <a:ext cx="2885194" cy="1620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3648" y="4263755"/>
            <a:ext cx="1577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99.9%</a:t>
            </a:r>
          </a:p>
        </p:txBody>
      </p:sp>
      <p:pic>
        <p:nvPicPr>
          <p:cNvPr id="17414" name="Picture 6" descr="Image result for human and chimpanz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693" y="980728"/>
            <a:ext cx="1834344" cy="1234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7795" y="1582344"/>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96%</a:t>
            </a:r>
          </a:p>
        </p:txBody>
      </p:sp>
      <p:sp>
        <p:nvSpPr>
          <p:cNvPr id="6" name="Rectangle 5"/>
          <p:cNvSpPr/>
          <p:nvPr/>
        </p:nvSpPr>
        <p:spPr>
          <a:xfrm>
            <a:off x="5678708" y="1213012"/>
            <a:ext cx="27097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Chimpanzee</a:t>
            </a:r>
          </a:p>
        </p:txBody>
      </p:sp>
      <p:sp>
        <p:nvSpPr>
          <p:cNvPr id="11" name="Rectangle 10"/>
          <p:cNvSpPr/>
          <p:nvPr/>
        </p:nvSpPr>
        <p:spPr>
          <a:xfrm>
            <a:off x="691287" y="3785491"/>
            <a:ext cx="25442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Human ~ Human</a:t>
            </a:r>
          </a:p>
        </p:txBody>
      </p:sp>
      <p:pic>
        <p:nvPicPr>
          <p:cNvPr id="17416" name="Picture 8" descr="Image result for human and 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829" y="2398918"/>
            <a:ext cx="1824062" cy="1230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4004" y="2953540"/>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90%</a:t>
            </a:r>
          </a:p>
        </p:txBody>
      </p:sp>
      <p:sp>
        <p:nvSpPr>
          <p:cNvPr id="14" name="Rectangle 13"/>
          <p:cNvSpPr/>
          <p:nvPr/>
        </p:nvSpPr>
        <p:spPr>
          <a:xfrm>
            <a:off x="5624917" y="2584208"/>
            <a:ext cx="17139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Cat</a:t>
            </a:r>
          </a:p>
        </p:txBody>
      </p:sp>
      <p:pic>
        <p:nvPicPr>
          <p:cNvPr id="17418" name="Picture 10" descr="Image result for human and c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829" y="3812604"/>
            <a:ext cx="1824062" cy="10260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07795" y="440309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80%</a:t>
            </a:r>
          </a:p>
        </p:txBody>
      </p:sp>
      <p:sp>
        <p:nvSpPr>
          <p:cNvPr id="17" name="Rectangle 16"/>
          <p:cNvSpPr/>
          <p:nvPr/>
        </p:nvSpPr>
        <p:spPr>
          <a:xfrm>
            <a:off x="5678708" y="4033765"/>
            <a:ext cx="18229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Cow</a:t>
            </a:r>
          </a:p>
        </p:txBody>
      </p:sp>
      <p:pic>
        <p:nvPicPr>
          <p:cNvPr id="17420" name="Picture 12" descr="Image result for human and ban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829" y="5068970"/>
            <a:ext cx="1824062" cy="12138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07795" y="563602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50-60%</a:t>
            </a:r>
          </a:p>
        </p:txBody>
      </p:sp>
      <p:sp>
        <p:nvSpPr>
          <p:cNvPr id="20" name="Rectangle 19"/>
          <p:cNvSpPr/>
          <p:nvPr/>
        </p:nvSpPr>
        <p:spPr>
          <a:xfrm>
            <a:off x="5678708" y="5266695"/>
            <a:ext cx="2180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Banana</a:t>
            </a:r>
          </a:p>
        </p:txBody>
      </p:sp>
    </p:spTree>
    <p:extLst>
      <p:ext uri="{BB962C8B-B14F-4D97-AF65-F5344CB8AC3E}">
        <p14:creationId xmlns:p14="http://schemas.microsoft.com/office/powerpoint/2010/main" val="36422972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TextBox 12"/>
          <p:cNvSpPr txBox="1"/>
          <p:nvPr/>
        </p:nvSpPr>
        <p:spPr>
          <a:xfrm>
            <a:off x="457200" y="180094"/>
            <a:ext cx="8525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Metagenomics, genome assembly, de novo sequencing</a:t>
            </a:r>
          </a:p>
        </p:txBody>
      </p:sp>
      <p:pic>
        <p:nvPicPr>
          <p:cNvPr id="7170" name="Picture 2" descr="Image result for Quikr"/>
          <p:cNvPicPr>
            <a:picLocks noChangeAspect="1" noChangeArrowheads="1"/>
          </p:cNvPicPr>
          <p:nvPr/>
        </p:nvPicPr>
        <p:blipFill rotWithShape="1">
          <a:blip r:embed="rId3">
            <a:extLst>
              <a:ext uri="{28A0092B-C50C-407E-A947-70E740481C1C}">
                <a14:useLocalDpi xmlns:a14="http://schemas.microsoft.com/office/drawing/2010/main" val="0"/>
              </a:ext>
            </a:extLst>
          </a:blip>
          <a:srcRect l="3649" t="1978" r="2811" b="1795"/>
          <a:stretch/>
        </p:blipFill>
        <p:spPr bwMode="auto">
          <a:xfrm rot="16200000">
            <a:off x="4123020" y="1645732"/>
            <a:ext cx="4320480" cy="5150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8126" y="5882440"/>
            <a:ext cx="37775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4"/>
              </a:rPr>
              <a:t>http://math.oregonstate.edu/~koslickd</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6" name="Rectangle 5"/>
          <p:cNvSpPr/>
          <p:nvPr/>
        </p:nvSpPr>
        <p:spPr>
          <a:xfrm>
            <a:off x="591735" y="5513108"/>
            <a:ext cx="28777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uncleaned de </a:t>
            </a:r>
            <a:r>
              <a:rPr kumimoji="0" lang="en-US" sz="1800" b="0" i="0" u="none" strike="noStrike" kern="1200" cap="none" spc="0" normalizeH="0" baseline="0" noProof="0" dirty="0" err="1">
                <a:ln>
                  <a:noFill/>
                </a:ln>
                <a:solidFill>
                  <a:srgbClr val="292F33"/>
                </a:solidFill>
                <a:effectLst/>
                <a:uLnTx/>
                <a:uFillTx/>
                <a:latin typeface="Arial" panose="020B0604020202020204" pitchFamily="34" charset="0"/>
                <a:ea typeface="+mn-ea"/>
                <a:cs typeface="+mn-cs"/>
              </a:rPr>
              <a:t>Bruijn</a:t>
            </a: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 graph</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174" name="Picture 6" descr="Image result for de bruijn graph genome assembly"/>
          <p:cNvPicPr>
            <a:picLocks noChangeAspect="1" noChangeArrowheads="1"/>
          </p:cNvPicPr>
          <p:nvPr/>
        </p:nvPicPr>
        <p:blipFill rotWithShape="1">
          <a:blip r:embed="rId5">
            <a:extLst>
              <a:ext uri="{28A0092B-C50C-407E-A947-70E740481C1C}">
                <a14:useLocalDpi xmlns:a14="http://schemas.microsoft.com/office/drawing/2010/main" val="0"/>
              </a:ext>
            </a:extLst>
          </a:blip>
          <a:srcRect r="31572"/>
          <a:stretch/>
        </p:blipFill>
        <p:spPr bwMode="auto">
          <a:xfrm>
            <a:off x="258812" y="2508703"/>
            <a:ext cx="3230450" cy="23604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743" y="627549"/>
            <a:ext cx="9010515"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Question 2: Given a bunch of short sequences, Can you identify the approximate species cluster for </a:t>
            </a:r>
            <a:r>
              <a:rPr kumimoji="0" lang="en-US" sz="3200" b="0" i="0" u="none" strike="noStrike" kern="1200" cap="none" spc="0" normalizeH="0" baseline="0" noProof="0" dirty="0" err="1">
                <a:ln>
                  <a:noFill/>
                </a:ln>
                <a:solidFill>
                  <a:srgbClr val="0070C0"/>
                </a:solidFill>
                <a:effectLst/>
                <a:uLnTx/>
                <a:uFillTx/>
                <a:latin typeface="Tahoma"/>
                <a:ea typeface="+mn-ea"/>
                <a:cs typeface="+mn-cs"/>
              </a:rPr>
              <a:t>genomically</a:t>
            </a:r>
            <a:r>
              <a:rPr kumimoji="0" lang="en-US" sz="3200" b="0" i="0" u="none" strike="noStrike" kern="1200" cap="none" spc="0" normalizeH="0" baseline="0" noProof="0" dirty="0">
                <a:ln>
                  <a:noFill/>
                </a:ln>
                <a:solidFill>
                  <a:srgbClr val="0070C0"/>
                </a:solidFill>
                <a:effectLst/>
                <a:uLnTx/>
                <a:uFillTx/>
                <a:latin typeface="Tahoma"/>
                <a:ea typeface="+mn-ea"/>
                <a:cs typeface="+mn-cs"/>
              </a:rPr>
              <a:t> unknown organisms (bacteria)?</a:t>
            </a:r>
          </a:p>
        </p:txBody>
      </p:sp>
    </p:spTree>
    <p:extLst>
      <p:ext uri="{BB962C8B-B14F-4D97-AF65-F5344CB8AC3E}">
        <p14:creationId xmlns:p14="http://schemas.microsoft.com/office/powerpoint/2010/main" val="336212006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endParaRPr lang="en-US" dirty="0"/>
          </a:p>
          <a:p>
            <a:r>
              <a:rPr lang="en-US" dirty="0">
                <a:solidFill>
                  <a:srgbClr val="7030A0"/>
                </a:solidFill>
              </a:rPr>
              <a:t>Many bottlenecks </a:t>
            </a:r>
            <a:r>
              <a:rPr lang="en-US" dirty="0"/>
              <a:t>exist in accessing and manipulating </a:t>
            </a:r>
            <a:r>
              <a:rPr lang="en-US" dirty="0">
                <a:solidFill>
                  <a:srgbClr val="7030A0"/>
                </a:solidFill>
              </a:rPr>
              <a:t>huge amounts of genomic data </a:t>
            </a:r>
            <a:r>
              <a:rPr lang="en-US" dirty="0"/>
              <a:t>during analysis</a:t>
            </a:r>
          </a:p>
          <a:p>
            <a:endParaRPr lang="en-US" dirty="0"/>
          </a:p>
          <a:p>
            <a:r>
              <a:rPr lang="en-US" dirty="0"/>
              <a:t>We will cover various </a:t>
            </a:r>
            <a:r>
              <a:rPr lang="en-US" dirty="0">
                <a:solidFill>
                  <a:srgbClr val="0000FF"/>
                </a:solidFill>
              </a:rPr>
              <a:t>recent ideas to accelerate read mapping</a:t>
            </a:r>
          </a:p>
          <a:p>
            <a:pPr lvl="1"/>
            <a:r>
              <a:rPr lang="en-US" dirty="0"/>
              <a:t>My personal journey since September 2006</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2</a:t>
            </a:fld>
            <a:endParaRPr lang="en-US" altLang="en-US"/>
          </a:p>
        </p:txBody>
      </p:sp>
    </p:spTree>
    <p:extLst>
      <p:ext uri="{BB962C8B-B14F-4D97-AF65-F5344CB8AC3E}">
        <p14:creationId xmlns:p14="http://schemas.microsoft.com/office/powerpoint/2010/main" val="2411038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2204864"/>
            <a:ext cx="8610600" cy="5193723"/>
          </a:xfrm>
        </p:spPr>
        <p:txBody>
          <a:bodyPr/>
          <a:lstStyle/>
          <a:p>
            <a:pPr marL="0" indent="0" algn="ctr">
              <a:buNone/>
            </a:pPr>
            <a:r>
              <a:rPr lang="en-US" sz="4000" b="1" dirty="0">
                <a:solidFill>
                  <a:srgbClr val="0000FF"/>
                </a:solidFill>
              </a:rPr>
              <a:t>Need to construct </a:t>
            </a:r>
          </a:p>
          <a:p>
            <a:pPr marL="0" indent="0" algn="ctr">
              <a:buNone/>
            </a:pPr>
            <a:r>
              <a:rPr lang="en-US" sz="4000" b="1" dirty="0">
                <a:solidFill>
                  <a:srgbClr val="0000FF"/>
                </a:solidFill>
              </a:rPr>
              <a:t>the entire genome </a:t>
            </a:r>
          </a:p>
          <a:p>
            <a:pPr marL="0" indent="0" algn="ctr">
              <a:buNone/>
            </a:pPr>
            <a:r>
              <a:rPr lang="en-US" sz="4000" b="1" dirty="0">
                <a:solidFill>
                  <a:srgbClr val="0000FF"/>
                </a:solidFill>
              </a:rPr>
              <a:t>from many reads</a:t>
            </a:r>
            <a:endParaRPr lang="en-US" sz="4000" dirty="0">
              <a:solidFill>
                <a:srgbClr val="FF0000"/>
              </a:solidFill>
            </a:endParaRP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3576976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554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554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479328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0386" y="1816526"/>
            <a:ext cx="6922860" cy="3150917"/>
            <a:chOff x="114305" y="3823961"/>
            <a:chExt cx="6922860" cy="3150917"/>
          </a:xfrm>
        </p:grpSpPr>
        <p:sp>
          <p:nvSpPr>
            <p:cNvPr id="7" name="Rectangle 6"/>
            <p:cNvSpPr/>
            <p:nvPr/>
          </p:nvSpPr>
          <p:spPr>
            <a:xfrm rot="12861">
              <a:off x="114305" y="3829228"/>
              <a:ext cx="1577592"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8" name="Picture 4" descr="https://i.ytimg.com/vi/thf4TFnkesw/maxresdefault.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389" t="16939" b="37412"/>
            <a:stretch/>
          </p:blipFill>
          <p:spPr bwMode="auto">
            <a:xfrm rot="961673">
              <a:off x="644688" y="3823961"/>
              <a:ext cx="6392477" cy="3150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21"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grpSp>
      <p:sp>
        <p:nvSpPr>
          <p:cNvPr id="48" name="Rectangle 47"/>
          <p:cNvSpPr/>
          <p:nvPr/>
        </p:nvSpPr>
        <p:spPr>
          <a:xfrm rot="12861">
            <a:off x="-4020" y="1822705"/>
            <a:ext cx="3433391" cy="2398875"/>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07504" y="3373411"/>
            <a:ext cx="311663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sym typeface="Wingdings" panose="05000000000000000000" pitchFamily="2" charset="2"/>
              </a:rPr>
              <a:t>Read Sequencing</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Rectangle 36"/>
          <p:cNvSpPr/>
          <p:nvPr/>
        </p:nvSpPr>
        <p:spPr>
          <a:xfrm>
            <a:off x="6686788" y="3327375"/>
            <a:ext cx="264263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sym typeface="Wingdings" panose="05000000000000000000" pitchFamily="2" charset="2"/>
              </a:rPr>
              <a:t>Read Mapping</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Rectangle 38"/>
          <p:cNvSpPr/>
          <p:nvPr/>
        </p:nvSpPr>
        <p:spPr>
          <a:xfrm>
            <a:off x="7308304" y="5877272"/>
            <a:ext cx="16036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Helvetica Neue"/>
                <a:ea typeface="+mn-ea"/>
                <a:cs typeface="+mn-cs"/>
              </a:rPr>
              <a:t>* BWA-MEM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Helvetica Neue"/>
                <a:ea typeface="+mn-ea"/>
                <a:cs typeface="+mn-cs"/>
              </a:rPr>
              <a:t>**</a:t>
            </a:r>
            <a:r>
              <a:rPr kumimoji="0" lang="en-US" sz="1200" b="0" i="0" u="none" strike="noStrike" kern="1200" cap="none" spc="0" normalizeH="0" baseline="0" noProof="0" dirty="0">
                <a:ln>
                  <a:noFill/>
                </a:ln>
                <a:solidFill>
                  <a:srgbClr val="0000FF"/>
                </a:solidFill>
                <a:effectLst/>
                <a:uLnTx/>
                <a:uFillTx/>
                <a:latin typeface="Tahoma"/>
                <a:ea typeface="+mn-ea"/>
                <a:cs typeface="+mn-cs"/>
              </a:rPr>
              <a:t> </a:t>
            </a:r>
            <a:r>
              <a:rPr kumimoji="0" lang="en-US" sz="1200" b="0" i="0" u="none" strike="noStrike" kern="1200" cap="none" spc="0" normalizeH="0" baseline="0" noProof="0" dirty="0">
                <a:ln>
                  <a:noFill/>
                </a:ln>
                <a:solidFill>
                  <a:srgbClr val="5F5F5F"/>
                </a:solidFill>
                <a:effectLst/>
                <a:uLnTx/>
                <a:uFillTx/>
                <a:latin typeface="Tahoma"/>
                <a:ea typeface="+mn-ea"/>
                <a:cs typeface="+mn-cs"/>
              </a:rPr>
              <a:t>HiSeqX10, </a:t>
            </a:r>
            <a:r>
              <a:rPr kumimoji="0" lang="en-US" sz="1200" b="0" i="0" u="none" strike="noStrike" kern="1200" cap="none" spc="0" normalizeH="0" baseline="0" noProof="0" dirty="0" err="1">
                <a:ln>
                  <a:noFill/>
                </a:ln>
                <a:solidFill>
                  <a:srgbClr val="5F5F5F"/>
                </a:solidFill>
                <a:effectLst/>
                <a:uLnTx/>
                <a:uFillTx/>
                <a:latin typeface="Tahoma"/>
                <a:ea typeface="+mn-ea"/>
                <a:cs typeface="+mn-cs"/>
              </a:rPr>
              <a:t>MinION</a:t>
            </a:r>
            <a:endParaRPr kumimoji="0" lang="en-US" sz="1200" b="0" i="0" u="none" strike="noStrike" kern="1200" cap="none" spc="0" normalizeH="0" baseline="0" noProof="0" dirty="0">
              <a:ln>
                <a:noFill/>
              </a:ln>
              <a:solidFill>
                <a:srgbClr val="5F5F5F"/>
              </a:solidFill>
              <a:effectLst/>
              <a:uLnTx/>
              <a:uFillTx/>
              <a:latin typeface="Tahoma"/>
              <a:ea typeface="+mn-ea"/>
              <a:cs typeface="+mn-cs"/>
            </a:endParaRPr>
          </a:p>
        </p:txBody>
      </p:sp>
      <p:sp>
        <p:nvSpPr>
          <p:cNvPr id="40" name="Rectangle 39"/>
          <p:cNvSpPr/>
          <p:nvPr/>
        </p:nvSpPr>
        <p:spPr>
          <a:xfrm>
            <a:off x="8884294" y="3318471"/>
            <a:ext cx="26481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Helvetica Neue"/>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Rectangle 40"/>
          <p:cNvSpPr/>
          <p:nvPr/>
        </p:nvSpPr>
        <p:spPr>
          <a:xfrm>
            <a:off x="2783978" y="3420289"/>
            <a:ext cx="34496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Helvetica Neue"/>
                <a:ea typeface="+mn-ea"/>
                <a:cs typeface="+mn-cs"/>
              </a:rPr>
              <a:t>**</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2" name="Rectangle 41"/>
          <p:cNvSpPr/>
          <p:nvPr/>
        </p:nvSpPr>
        <p:spPr>
          <a:xfrm>
            <a:off x="3299707" y="4593322"/>
            <a:ext cx="290015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ahoma"/>
                <a:ea typeface="+mn-ea"/>
                <a:cs typeface="+mn-cs"/>
              </a:rPr>
              <a:t>150x slower</a:t>
            </a:r>
            <a:endParaRPr kumimoji="0" lang="en-US" sz="600" b="0" i="0" u="none" strike="noStrike" kern="1200" cap="none" spc="0" normalizeH="0" baseline="0" noProof="0" dirty="0">
              <a:ln>
                <a:noFill/>
              </a:ln>
              <a:solidFill>
                <a:srgbClr val="FF0000"/>
              </a:solidFill>
              <a:effectLst/>
              <a:uLnTx/>
              <a:uFillTx/>
              <a:latin typeface="Tahoma"/>
              <a:ea typeface="+mn-ea"/>
              <a:cs typeface="+mn-cs"/>
            </a:endParaRPr>
          </a:p>
        </p:txBody>
      </p:sp>
      <p:sp>
        <p:nvSpPr>
          <p:cNvPr id="43" name="Rectangle 42"/>
          <p:cNvSpPr/>
          <p:nvPr/>
        </p:nvSpPr>
        <p:spPr>
          <a:xfrm>
            <a:off x="1665463" y="2171142"/>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Million</a:t>
            </a: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Rectangle 43"/>
          <p:cNvSpPr/>
          <p:nvPr/>
        </p:nvSpPr>
        <p:spPr>
          <a:xfrm>
            <a:off x="107504" y="2033553"/>
            <a:ext cx="1723549"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300</a:t>
            </a:r>
            <a:endParaRPr kumimoji="0" lang="en-US" sz="3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5" name="Rectangle 44"/>
          <p:cNvSpPr/>
          <p:nvPr/>
        </p:nvSpPr>
        <p:spPr>
          <a:xfrm>
            <a:off x="7309246" y="2134853"/>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Million</a:t>
            </a: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6799860" y="2027095"/>
            <a:ext cx="697627"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a:t>
            </a:r>
            <a:endParaRPr kumimoji="0" lang="en-US" sz="3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Striped Right Arrow 49"/>
          <p:cNvSpPr/>
          <p:nvPr/>
        </p:nvSpPr>
        <p:spPr>
          <a:xfrm rot="16200000">
            <a:off x="5102259" y="371734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1" name="Striped Right Arrow 50"/>
          <p:cNvSpPr/>
          <p:nvPr/>
        </p:nvSpPr>
        <p:spPr>
          <a:xfrm rot="5413798">
            <a:off x="4755093" y="209924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Striped Right Arrow 51"/>
          <p:cNvSpPr/>
          <p:nvPr/>
        </p:nvSpPr>
        <p:spPr>
          <a:xfrm rot="5413798">
            <a:off x="5051684" y="210781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05014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2000" fill="hold"/>
                                        <p:tgtEl>
                                          <p:spTgt spid="47"/>
                                        </p:tgtEl>
                                      </p:cBhvr>
                                      <p:by x="100000" y="150000"/>
                                    </p:animScale>
                                  </p:childTnLst>
                                </p:cTn>
                              </p:par>
                              <p:par>
                                <p:cTn id="19" presetID="6" presetClass="emph" presetSubtype="0" fill="hold" grpId="1" nodeType="withEffect">
                                  <p:stCondLst>
                                    <p:cond delay="0"/>
                                  </p:stCondLst>
                                  <p:childTnLst>
                                    <p:animScale>
                                      <p:cBhvr>
                                        <p:cTn id="20" dur="2000" fill="hold"/>
                                        <p:tgtEl>
                                          <p:spTgt spid="50"/>
                                        </p:tgtEl>
                                      </p:cBhvr>
                                      <p:by x="100000" y="150000"/>
                                    </p:animScale>
                                  </p:childTnLst>
                                </p:cTn>
                              </p:par>
                              <p:par>
                                <p:cTn id="21" presetID="6" presetClass="emph" presetSubtype="0" fill="hold" grpId="1" nodeType="withEffect">
                                  <p:stCondLst>
                                    <p:cond delay="0"/>
                                  </p:stCondLst>
                                  <p:childTnLst>
                                    <p:animScale>
                                      <p:cBhvr>
                                        <p:cTn id="22" dur="2000" fill="hold"/>
                                        <p:tgtEl>
                                          <p:spTgt spid="51"/>
                                        </p:tgtEl>
                                      </p:cBhvr>
                                      <p:by x="100000" y="150000"/>
                                    </p:animScale>
                                  </p:childTnLst>
                                </p:cTn>
                              </p:par>
                              <p:par>
                                <p:cTn id="23" presetID="6" presetClass="emph" presetSubtype="0" fill="hold" grpId="1" nodeType="withEffect">
                                  <p:stCondLst>
                                    <p:cond delay="0"/>
                                  </p:stCondLst>
                                  <p:childTnLst>
                                    <p:animScale>
                                      <p:cBhvr>
                                        <p:cTn id="24" dur="2000" fill="hold"/>
                                        <p:tgtEl>
                                          <p:spTgt spid="52"/>
                                        </p:tgtEl>
                                      </p:cBhvr>
                                      <p:by x="100000" y="15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arn(inVertical)">
                                      <p:cBhvr>
                                        <p:cTn id="38" dur="500"/>
                                        <p:tgtEl>
                                          <p:spTgt spid="4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up)">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2" grpId="0"/>
      <p:bldP spid="45" grpId="0"/>
      <p:bldP spid="46" grpId="0"/>
      <p:bldP spid="47" grpId="0" animBg="1"/>
      <p:bldP spid="47" grpId="1" animBg="1"/>
      <p:bldP spid="50" grpId="0" animBg="1"/>
      <p:bldP spid="50" grpId="1" animBg="1"/>
      <p:bldP spid="51" grpId="0" animBg="1"/>
      <p:bldP spid="51" grpId="1" animBg="1"/>
      <p:bldP spid="52" grpId="0" animBg="1"/>
      <p:bldP spid="5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ext uri="{D42A27DB-BD31-4B8C-83A1-F6EECF244321}">
                <p14:modId xmlns:p14="http://schemas.microsoft.com/office/powerpoint/2010/main" val="2014762177"/>
              </p:ext>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1897103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26174"/>
            <a:ext cx="2448272" cy="2448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238242"/>
            <a:ext cx="1409328" cy="1409328"/>
          </a:xfrm>
          <a:prstGeom prst="rect">
            <a:avLst/>
          </a:prstGeom>
        </p:spPr>
      </p:pic>
      <p:sp>
        <p:nvSpPr>
          <p:cNvPr id="8" name="Freeform 7"/>
          <p:cNvSpPr/>
          <p:nvPr/>
        </p:nvSpPr>
        <p:spPr>
          <a:xfrm>
            <a:off x="3957092" y="29065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0589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29573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482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31857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534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36459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371369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3990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387217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0410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1765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33814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3654340"/>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34888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1968810"/>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4930430"/>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146454"/>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137162"/>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558924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3824595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Challenges in Read Mapping</a:t>
            </a:r>
          </a:p>
        </p:txBody>
      </p:sp>
      <p:sp>
        <p:nvSpPr>
          <p:cNvPr id="3" name="内容占位符 2"/>
          <p:cNvSpPr>
            <a:spLocks noGrp="1"/>
          </p:cNvSpPr>
          <p:nvPr>
            <p:ph idx="1"/>
          </p:nvPr>
        </p:nvSpPr>
        <p:spPr/>
        <p:txBody>
          <a:bodyPr/>
          <a:lstStyle/>
          <a:p>
            <a:r>
              <a:rPr lang="en-US" sz="2000" dirty="0">
                <a:solidFill>
                  <a:srgbClr val="0000FF"/>
                </a:solidFill>
              </a:rPr>
              <a:t>Need to find many mappings of each read</a:t>
            </a:r>
          </a:p>
          <a:p>
            <a:pPr lvl="1"/>
            <a:r>
              <a:rPr lang="en-US" sz="2000" dirty="0"/>
              <a:t>A short read may map to many locations, especially with High-Throughput DNA Sequencing technologies</a:t>
            </a:r>
          </a:p>
          <a:p>
            <a:pPr lvl="1"/>
            <a:r>
              <a:rPr lang="en-US" sz="2000" dirty="0">
                <a:solidFill>
                  <a:srgbClr val="FF0000"/>
                </a:solidFill>
              </a:rPr>
              <a:t>How can we find all mappings efficiently?</a:t>
            </a:r>
          </a:p>
          <a:p>
            <a:pPr lvl="1"/>
            <a:endParaRPr lang="en-US" sz="2000" dirty="0"/>
          </a:p>
          <a:p>
            <a:r>
              <a:rPr lang="en-US" sz="2000" dirty="0">
                <a:solidFill>
                  <a:srgbClr val="0000FF"/>
                </a:solidFill>
              </a:rPr>
              <a:t>Need to tolerate small variances/errors in each read</a:t>
            </a:r>
          </a:p>
          <a:p>
            <a:pPr lvl="1"/>
            <a:r>
              <a:rPr lang="en-US" sz="2000" dirty="0"/>
              <a:t>Each individual is different: Subject’s DNA may slightly differ from the reference (Mismatches, insertions, deletions)</a:t>
            </a:r>
          </a:p>
          <a:p>
            <a:pPr lvl="1"/>
            <a:r>
              <a:rPr lang="en-US" sz="2000" dirty="0">
                <a:solidFill>
                  <a:srgbClr val="FF0000"/>
                </a:solidFill>
              </a:rPr>
              <a:t>How can we efficiently map each read with up to </a:t>
            </a:r>
            <a:r>
              <a:rPr lang="en-US" sz="2000" i="1" dirty="0">
                <a:solidFill>
                  <a:srgbClr val="FF0000"/>
                </a:solidFill>
              </a:rPr>
              <a:t>e</a:t>
            </a:r>
            <a:r>
              <a:rPr lang="en-US" sz="2000" dirty="0">
                <a:solidFill>
                  <a:srgbClr val="FF0000"/>
                </a:solidFill>
              </a:rPr>
              <a:t> errors present?</a:t>
            </a:r>
          </a:p>
          <a:p>
            <a:endParaRPr lang="en-US" sz="2000" dirty="0"/>
          </a:p>
          <a:p>
            <a:r>
              <a:rPr lang="en-US" sz="2000" dirty="0">
                <a:solidFill>
                  <a:srgbClr val="0000FF"/>
                </a:solidFill>
              </a:rPr>
              <a:t>Need to map each read very fast (i.e., performance is important)</a:t>
            </a:r>
          </a:p>
          <a:p>
            <a:pPr lvl="1"/>
            <a:r>
              <a:rPr lang="en-US" sz="2000" dirty="0"/>
              <a:t>Human DNA is 3.2 billion base pairs long </a:t>
            </a:r>
            <a:r>
              <a:rPr lang="en-US" sz="2000" dirty="0">
                <a:sym typeface="Wingdings"/>
              </a:rPr>
              <a:t> </a:t>
            </a:r>
            <a:r>
              <a:rPr lang="en-US" sz="2000" dirty="0"/>
              <a:t>Millions to billions of reads (State-of-the-art mappers take weeks to map a human’s DNA)</a:t>
            </a:r>
          </a:p>
          <a:p>
            <a:pPr lvl="1"/>
            <a:r>
              <a:rPr lang="en-US" sz="2000" dirty="0">
                <a:solidFill>
                  <a:srgbClr val="FF0000"/>
                </a:solidFill>
              </a:rPr>
              <a:t>How can we design a much higher performance read mapper?</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83889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Alignment/Verification</a:t>
            </a:r>
          </a:p>
        </p:txBody>
      </p:sp>
      <p:sp>
        <p:nvSpPr>
          <p:cNvPr id="5" name="Content Placeholder 4"/>
          <p:cNvSpPr>
            <a:spLocks noGrp="1"/>
          </p:cNvSpPr>
          <p:nvPr>
            <p:ph idx="1"/>
          </p:nvPr>
        </p:nvSpPr>
        <p:spPr>
          <a:xfrm>
            <a:off x="228600" y="1052736"/>
            <a:ext cx="8610600" cy="5195664"/>
          </a:xfrm>
        </p:spPr>
        <p:txBody>
          <a:bodyPr/>
          <a:lstStyle/>
          <a:p>
            <a:r>
              <a:rPr lang="en-US" b="1" u="sng" dirty="0"/>
              <a:t>Edit distance </a:t>
            </a:r>
            <a:r>
              <a:rPr lang="en-US" dirty="0"/>
              <a:t>is defined as the minimum number of edits (i.e. insertions, deletions, or substitutions) needed to make the read exactly match the reference segment.</a:t>
            </a:r>
          </a:p>
        </p:txBody>
      </p:sp>
      <p:graphicFrame>
        <p:nvGraphicFramePr>
          <p:cNvPr id="10" name="Table 9"/>
          <p:cNvGraphicFramePr>
            <a:graphicFrameLocks noGrp="1"/>
          </p:cNvGraphicFramePr>
          <p:nvPr>
            <p:extLst/>
          </p:nvPr>
        </p:nvGraphicFramePr>
        <p:xfrm>
          <a:off x="2560320" y="3229341"/>
          <a:ext cx="4023360" cy="914400"/>
        </p:xfrm>
        <a:graphic>
          <a:graphicData uri="http://schemas.openxmlformats.org/drawingml/2006/table">
            <a:tbl>
              <a:tblPr/>
              <a:tblGrid>
                <a:gridCol w="335280">
                  <a:extLst>
                    <a:ext uri="{9D8B030D-6E8A-4147-A177-3AD203B41FA5}">
                      <a16:colId xmlns:a16="http://schemas.microsoft.com/office/drawing/2014/main" val="20000"/>
                    </a:ext>
                  </a:extLst>
                </a:gridCol>
                <a:gridCol w="335280">
                  <a:extLst>
                    <a:ext uri="{9D8B030D-6E8A-4147-A177-3AD203B41FA5}">
                      <a16:colId xmlns:a16="http://schemas.microsoft.com/office/drawing/2014/main" val="20001"/>
                    </a:ext>
                  </a:extLst>
                </a:gridCol>
                <a:gridCol w="335280">
                  <a:extLst>
                    <a:ext uri="{9D8B030D-6E8A-4147-A177-3AD203B41FA5}">
                      <a16:colId xmlns:a16="http://schemas.microsoft.com/office/drawing/2014/main" val="20002"/>
                    </a:ext>
                  </a:extLst>
                </a:gridCol>
                <a:gridCol w="335280">
                  <a:extLst>
                    <a:ext uri="{9D8B030D-6E8A-4147-A177-3AD203B41FA5}">
                      <a16:colId xmlns:a16="http://schemas.microsoft.com/office/drawing/2014/main" val="20003"/>
                    </a:ext>
                  </a:extLst>
                </a:gridCol>
                <a:gridCol w="335280">
                  <a:extLst>
                    <a:ext uri="{9D8B030D-6E8A-4147-A177-3AD203B41FA5}">
                      <a16:colId xmlns:a16="http://schemas.microsoft.com/office/drawing/2014/main" val="20004"/>
                    </a:ext>
                  </a:extLst>
                </a:gridCol>
                <a:gridCol w="335280">
                  <a:extLst>
                    <a:ext uri="{9D8B030D-6E8A-4147-A177-3AD203B41FA5}">
                      <a16:colId xmlns:a16="http://schemas.microsoft.com/office/drawing/2014/main" val="20005"/>
                    </a:ext>
                  </a:extLst>
                </a:gridCol>
                <a:gridCol w="335280">
                  <a:extLst>
                    <a:ext uri="{9D8B030D-6E8A-4147-A177-3AD203B41FA5}">
                      <a16:colId xmlns:a16="http://schemas.microsoft.com/office/drawing/2014/main" val="20006"/>
                    </a:ext>
                  </a:extLst>
                </a:gridCol>
                <a:gridCol w="335280">
                  <a:extLst>
                    <a:ext uri="{9D8B030D-6E8A-4147-A177-3AD203B41FA5}">
                      <a16:colId xmlns:a16="http://schemas.microsoft.com/office/drawing/2014/main" val="20007"/>
                    </a:ext>
                  </a:extLst>
                </a:gridCol>
                <a:gridCol w="335280">
                  <a:extLst>
                    <a:ext uri="{9D8B030D-6E8A-4147-A177-3AD203B41FA5}">
                      <a16:colId xmlns:a16="http://schemas.microsoft.com/office/drawing/2014/main" val="20008"/>
                    </a:ext>
                  </a:extLst>
                </a:gridCol>
                <a:gridCol w="335280">
                  <a:extLst>
                    <a:ext uri="{9D8B030D-6E8A-4147-A177-3AD203B41FA5}">
                      <a16:colId xmlns:a16="http://schemas.microsoft.com/office/drawing/2014/main" val="20009"/>
                    </a:ext>
                  </a:extLst>
                </a:gridCol>
                <a:gridCol w="335280">
                  <a:extLst>
                    <a:ext uri="{9D8B030D-6E8A-4147-A177-3AD203B41FA5}">
                      <a16:colId xmlns:a16="http://schemas.microsoft.com/office/drawing/2014/main" val="20010"/>
                    </a:ext>
                  </a:extLst>
                </a:gridCol>
                <a:gridCol w="335280">
                  <a:extLst>
                    <a:ext uri="{9D8B030D-6E8A-4147-A177-3AD203B41FA5}">
                      <a16:colId xmlns:a16="http://schemas.microsoft.com/office/drawing/2014/main" val="20011"/>
                    </a:ext>
                  </a:extLst>
                </a:gridCol>
              </a:tblGrid>
              <a:tr h="316416">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2400" dirty="0"/>
                        <a:t>-</a:t>
                      </a:r>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24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H</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16416">
                <a:tc>
                  <a:txBody>
                    <a:bodyPr/>
                    <a:lstStyle/>
                    <a:p>
                      <a:pPr algn="ctr"/>
                      <a:r>
                        <a:rPr lang="en-US" sz="24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W</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24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24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2400" dirty="0"/>
                        <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extLst>
                  <a:ext uri="{0D108BD9-81ED-4DB2-BD59-A6C34878D82A}">
                    <a16:rowId xmlns:a16="http://schemas.microsoft.com/office/drawing/2014/main" val="10001"/>
                  </a:ext>
                </a:extLst>
              </a:tr>
            </a:tbl>
          </a:graphicData>
        </a:graphic>
      </p:graphicFrame>
      <p:sp>
        <p:nvSpPr>
          <p:cNvPr id="20" name="Rectangle 19"/>
          <p:cNvSpPr/>
          <p:nvPr/>
        </p:nvSpPr>
        <p:spPr>
          <a:xfrm>
            <a:off x="2606807" y="2706519"/>
            <a:ext cx="393038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graphicFrame>
        <p:nvGraphicFramePr>
          <p:cNvPr id="22" name="Table 21"/>
          <p:cNvGraphicFramePr>
            <a:graphicFrameLocks noGrp="1"/>
          </p:cNvGraphicFramePr>
          <p:nvPr>
            <p:extLst/>
          </p:nvPr>
        </p:nvGraphicFramePr>
        <p:xfrm>
          <a:off x="3578914" y="4941168"/>
          <a:ext cx="1986172" cy="975360"/>
        </p:xfrm>
        <a:graphic>
          <a:graphicData uri="http://schemas.openxmlformats.org/drawingml/2006/table">
            <a:tbl>
              <a:tblPr firstRow="1" bandRow="1">
                <a:tableStyleId>{5C22544A-7EE6-4342-B048-85BDC9FD1C3A}</a:tableStyleId>
              </a:tblPr>
              <a:tblGrid>
                <a:gridCol w="1986172">
                  <a:extLst>
                    <a:ext uri="{9D8B030D-6E8A-4147-A177-3AD203B41FA5}">
                      <a16:colId xmlns:a16="http://schemas.microsoft.com/office/drawing/2014/main" val="20000"/>
                    </a:ext>
                  </a:extLst>
                </a:gridCol>
              </a:tblGrid>
              <a:tr h="243840">
                <a:tc>
                  <a:txBody>
                    <a:bodyPr/>
                    <a:lstStyle/>
                    <a:p>
                      <a:pPr algn="ctr"/>
                      <a:r>
                        <a:rPr lang="en-US" sz="1600" b="0" cap="none" spc="0" dirty="0">
                          <a:ln w="0"/>
                          <a:solidFill>
                            <a:schemeClr val="tx1"/>
                          </a:solidFill>
                          <a:effectLst/>
                        </a:rPr>
                        <a:t>m</a:t>
                      </a:r>
                      <a:r>
                        <a:rPr lang="ar-SA" sz="1600" b="0" cap="none" spc="0" dirty="0">
                          <a:ln w="0"/>
                          <a:solidFill>
                            <a:schemeClr val="tx1"/>
                          </a:solidFill>
                          <a:effectLst/>
                        </a:rPr>
                        <a:t>atch</a:t>
                      </a:r>
                      <a:endParaRPr lang="en-US" sz="1600" b="0" cap="none" spc="0" dirty="0">
                        <a:ln w="0"/>
                        <a:solidFill>
                          <a:schemeClr val="tx1"/>
                        </a:solidFill>
                        <a:effectLst/>
                      </a:endParaRPr>
                    </a:p>
                  </a:txBody>
                  <a:tcPr marL="0" marR="0" marT="0" marB="0">
                    <a:solidFill>
                      <a:srgbClr val="FFFF00"/>
                    </a:solidFill>
                  </a:tcPr>
                </a:tc>
                <a:extLst>
                  <a:ext uri="{0D108BD9-81ED-4DB2-BD59-A6C34878D82A}">
                    <a16:rowId xmlns:a16="http://schemas.microsoft.com/office/drawing/2014/main" val="10000"/>
                  </a:ext>
                </a:extLst>
              </a:tr>
              <a:tr h="243840">
                <a:tc>
                  <a:txBody>
                    <a:bodyPr/>
                    <a:lstStyle/>
                    <a:p>
                      <a:pPr algn="ctr"/>
                      <a:r>
                        <a:rPr lang="en-US" sz="1600" b="0" cap="none" spc="0" dirty="0">
                          <a:ln w="0"/>
                          <a:solidFill>
                            <a:schemeClr val="tx1"/>
                          </a:solidFill>
                          <a:effectLst/>
                        </a:rPr>
                        <a:t>d</a:t>
                      </a:r>
                      <a:r>
                        <a:rPr lang="ar-SA" sz="1600" b="0" cap="none" spc="0" dirty="0">
                          <a:ln w="0"/>
                          <a:solidFill>
                            <a:schemeClr val="tx1"/>
                          </a:solidFill>
                          <a:effectLst/>
                        </a:rPr>
                        <a:t>eletion</a:t>
                      </a:r>
                      <a:endParaRPr lang="en-US" sz="1600" b="0" cap="none" spc="0" dirty="0">
                        <a:ln w="0"/>
                        <a:solidFill>
                          <a:schemeClr val="tx1"/>
                        </a:solidFill>
                        <a:effectLst/>
                      </a:endParaRPr>
                    </a:p>
                  </a:txBody>
                  <a:tcPr marL="0" marR="0" marT="0" marB="0">
                    <a:solidFill>
                      <a:srgbClr val="FF66FF"/>
                    </a:solidFill>
                  </a:tcPr>
                </a:tc>
                <a:extLst>
                  <a:ext uri="{0D108BD9-81ED-4DB2-BD59-A6C34878D82A}">
                    <a16:rowId xmlns:a16="http://schemas.microsoft.com/office/drawing/2014/main" val="10001"/>
                  </a:ext>
                </a:extLst>
              </a:tr>
              <a:tr h="243840">
                <a:tc>
                  <a:txBody>
                    <a:bodyPr/>
                    <a:lstStyle/>
                    <a:p>
                      <a:pPr algn="ctr"/>
                      <a:r>
                        <a:rPr lang="en-US" sz="1600" b="0" cap="none" spc="0" dirty="0">
                          <a:ln w="0"/>
                          <a:solidFill>
                            <a:schemeClr val="tx1"/>
                          </a:solidFill>
                          <a:effectLst/>
                        </a:rPr>
                        <a:t>i</a:t>
                      </a:r>
                      <a:r>
                        <a:rPr lang="ar-SA" sz="1600" b="0" cap="none" spc="0" dirty="0">
                          <a:ln w="0"/>
                          <a:solidFill>
                            <a:schemeClr val="tx1"/>
                          </a:solidFill>
                          <a:effectLst/>
                        </a:rPr>
                        <a:t>nsertion </a:t>
                      </a:r>
                      <a:endParaRPr lang="en-US" sz="1600" b="0" cap="none" spc="0" dirty="0">
                        <a:ln w="0"/>
                        <a:solidFill>
                          <a:schemeClr val="tx1"/>
                        </a:solidFill>
                        <a:effectLst/>
                      </a:endParaRPr>
                    </a:p>
                  </a:txBody>
                  <a:tcPr marL="0" marR="0" marT="0" marB="0">
                    <a:solidFill>
                      <a:srgbClr val="00B0F0"/>
                    </a:solidFill>
                  </a:tcPr>
                </a:tc>
                <a:extLst>
                  <a:ext uri="{0D108BD9-81ED-4DB2-BD59-A6C34878D82A}">
                    <a16:rowId xmlns:a16="http://schemas.microsoft.com/office/drawing/2014/main" val="10002"/>
                  </a:ext>
                </a:extLst>
              </a:tr>
              <a:tr h="243840">
                <a:tc>
                  <a:txBody>
                    <a:bodyPr/>
                    <a:lstStyle/>
                    <a:p>
                      <a:pPr algn="ctr"/>
                      <a:r>
                        <a:rPr lang="ar-SA" sz="1600" b="0" cap="none" spc="0" dirty="0">
                          <a:ln w="0"/>
                          <a:solidFill>
                            <a:schemeClr val="tx1"/>
                          </a:solidFill>
                          <a:effectLst/>
                        </a:rPr>
                        <a:t>mismatch</a:t>
                      </a:r>
                      <a:endParaRPr lang="en-US" sz="1600" b="0" cap="none" spc="0" dirty="0">
                        <a:ln w="0"/>
                        <a:solidFill>
                          <a:schemeClr val="tx1"/>
                        </a:solidFill>
                        <a:effectLst/>
                      </a:endParaRPr>
                    </a:p>
                  </a:txBody>
                  <a:tcPr marL="0" marR="0" marT="0" marB="0">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80546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389"/>
            <a:ext cx="8610600" cy="1066800"/>
          </a:xfrm>
        </p:spPr>
        <p:txBody>
          <a:bodyPr/>
          <a:lstStyle/>
          <a:p>
            <a:r>
              <a:rPr lang="en-US" dirty="0"/>
              <a:t>Why Is Read Alignment Slow?</a:t>
            </a:r>
          </a:p>
        </p:txBody>
      </p:sp>
      <p:sp>
        <p:nvSpPr>
          <p:cNvPr id="13" name="Content Placeholder 12"/>
          <p:cNvSpPr>
            <a:spLocks noGrp="1"/>
          </p:cNvSpPr>
          <p:nvPr>
            <p:ph idx="1"/>
          </p:nvPr>
        </p:nvSpPr>
        <p:spPr>
          <a:xfrm>
            <a:off x="228600" y="1371600"/>
            <a:ext cx="4546600" cy="990484"/>
          </a:xfrm>
        </p:spPr>
        <p:txBody>
          <a:bodyPr/>
          <a:lstStyle/>
          <a:p>
            <a:r>
              <a:rPr lang="en-US" dirty="0">
                <a:solidFill>
                  <a:srgbClr val="FF0000"/>
                </a:solidFill>
                <a:effectLst>
                  <a:outerShdw blurRad="38100" dist="38100" dir="2700000" algn="tl">
                    <a:srgbClr val="000000">
                      <a:alpha val="43137"/>
                    </a:srgbClr>
                  </a:outerShdw>
                </a:effectLst>
              </a:rPr>
              <a:t>Quadratic-time</a:t>
            </a:r>
            <a:r>
              <a:rPr lang="en-US" dirty="0"/>
              <a:t> dynamic-programming algorithm(s)</a:t>
            </a:r>
          </a:p>
          <a:p>
            <a:endParaRPr lang="en-US" dirty="0"/>
          </a:p>
        </p:txBody>
      </p:sp>
      <p:graphicFrame>
        <p:nvGraphicFramePr>
          <p:cNvPr id="3" name="Object 2"/>
          <p:cNvGraphicFramePr>
            <a:graphicFrameLocks noChangeAspect="1"/>
          </p:cNvGraphicFramePr>
          <p:nvPr>
            <p:extLst/>
          </p:nvPr>
        </p:nvGraphicFramePr>
        <p:xfrm>
          <a:off x="4533900" y="1481817"/>
          <a:ext cx="4170868" cy="4717563"/>
        </p:xfrm>
        <a:graphic>
          <a:graphicData uri="http://schemas.openxmlformats.org/presentationml/2006/ole">
            <mc:AlternateContent xmlns:mc="http://schemas.openxmlformats.org/markup-compatibility/2006">
              <mc:Choice xmlns:v="urn:schemas-microsoft-com:vml" Requires="v">
                <p:oleObj spid="_x0000_s52295" name="Visio" r:id="rId4" imgW="1138581" imgH="1228784" progId="Visio.Drawing.11">
                  <p:embed/>
                </p:oleObj>
              </mc:Choice>
              <mc:Fallback>
                <p:oleObj name="Visio" r:id="rId4" imgW="1138581" imgH="1228784" progId="Visio.Drawing.11">
                  <p:embed/>
                  <p:pic>
                    <p:nvPicPr>
                      <p:cNvPr id="3" name="Object 2"/>
                      <p:cNvPicPr/>
                      <p:nvPr/>
                    </p:nvPicPr>
                    <p:blipFill>
                      <a:blip r:embed="rId5"/>
                      <a:stretch>
                        <a:fillRect/>
                      </a:stretch>
                    </p:blipFill>
                    <p:spPr>
                      <a:xfrm>
                        <a:off x="4533900" y="1481817"/>
                        <a:ext cx="4170868" cy="4717563"/>
                      </a:xfrm>
                      <a:prstGeom prst="rect">
                        <a:avLst/>
                      </a:prstGeom>
                    </p:spPr>
                  </p:pic>
                </p:oleObj>
              </mc:Fallback>
            </mc:AlternateContent>
          </a:graphicData>
        </a:graphic>
      </p:graphicFrame>
      <p:sp>
        <p:nvSpPr>
          <p:cNvPr id="11" name="Rectangle 10"/>
          <p:cNvSpPr/>
          <p:nvPr/>
        </p:nvSpPr>
        <p:spPr>
          <a:xfrm>
            <a:off x="5573486" y="1944914"/>
            <a:ext cx="3131282" cy="3164115"/>
          </a:xfrm>
          <a:prstGeom prst="rect">
            <a:avLst/>
          </a:prstGeom>
          <a:solidFill>
            <a:schemeClr val="bg1">
              <a:alpha val="73000"/>
            </a:schemeClr>
          </a:solidFill>
        </p:spPr>
        <p:txBody>
          <a:bodyPr wrap="square" rtlCol="0" anchor="ctr">
            <a:spAutoFit/>
          </a:bodyPr>
          <a:lstStyle/>
          <a:p>
            <a:pPr algn="just"/>
            <a:endParaRPr lang="en-US" sz="400" b="1" dirty="0">
              <a:solidFill>
                <a:schemeClr val="bg2"/>
              </a:solidFill>
              <a:latin typeface="europa"/>
            </a:endParaRPr>
          </a:p>
        </p:txBody>
      </p:sp>
      <p:grpSp>
        <p:nvGrpSpPr>
          <p:cNvPr id="10" name="Group 9"/>
          <p:cNvGrpSpPr/>
          <p:nvPr/>
        </p:nvGrpSpPr>
        <p:grpSpPr>
          <a:xfrm>
            <a:off x="5733143" y="2133600"/>
            <a:ext cx="2663374" cy="522510"/>
            <a:chOff x="5733143" y="2133600"/>
            <a:chExt cx="2663374" cy="522510"/>
          </a:xfrm>
        </p:grpSpPr>
        <p:cxnSp>
          <p:nvCxnSpPr>
            <p:cNvPr id="5" name="Straight Arrow Connector 4"/>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69432" y="2148114"/>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76692" y="2431140"/>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734629" y="2699660"/>
            <a:ext cx="827314" cy="369332"/>
          </a:xfrm>
          <a:prstGeom prst="rect">
            <a:avLst/>
          </a:prstGeom>
          <a:noFill/>
        </p:spPr>
        <p:txBody>
          <a:bodyPr wrap="square" rtlCol="0">
            <a:spAutoFit/>
          </a:bodyPr>
          <a:lstStyle/>
          <a:p>
            <a:r>
              <a:rPr lang="en-US" b="1" dirty="0" err="1">
                <a:solidFill>
                  <a:srgbClr val="FF0000"/>
                </a:solidFill>
                <a:effectLst>
                  <a:outerShdw blurRad="38100" dist="38100" dir="2700000" algn="tl">
                    <a:srgbClr val="000000">
                      <a:alpha val="43137"/>
                    </a:srgbClr>
                  </a:outerShdw>
                </a:effectLst>
              </a:rPr>
              <a:t>etc</a:t>
            </a:r>
            <a:endParaRPr lang="en-US" b="1" dirty="0">
              <a:solidFill>
                <a:srgbClr val="FF0000"/>
              </a:solidFill>
              <a:effectLst>
                <a:outerShdw blurRad="38100" dist="38100" dir="2700000" algn="tl">
                  <a:srgbClr val="000000">
                    <a:alpha val="43137"/>
                  </a:srgbClr>
                </a:outerShdw>
              </a:effectLst>
            </a:endParaRPr>
          </a:p>
        </p:txBody>
      </p:sp>
      <p:grpSp>
        <p:nvGrpSpPr>
          <p:cNvPr id="33" name="Group 32"/>
          <p:cNvGrpSpPr/>
          <p:nvPr/>
        </p:nvGrpSpPr>
        <p:grpSpPr>
          <a:xfrm rot="16200000" flipH="1">
            <a:off x="4695548" y="3236690"/>
            <a:ext cx="2663374" cy="522510"/>
            <a:chOff x="5733143" y="2133600"/>
            <a:chExt cx="2663374" cy="522510"/>
          </a:xfrm>
        </p:grpSpPr>
        <p:cxnSp>
          <p:nvCxnSpPr>
            <p:cNvPr id="34" name="Straight Arrow Connector 33"/>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69432" y="2148114"/>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776692" y="2431140"/>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366424" y="3447146"/>
            <a:ext cx="827314" cy="369332"/>
          </a:xfrm>
          <a:prstGeom prst="rect">
            <a:avLst/>
          </a:prstGeom>
          <a:noFill/>
        </p:spPr>
        <p:txBody>
          <a:bodyPr wrap="square" rtlCol="0">
            <a:spAutoFit/>
          </a:bodyPr>
          <a:lstStyle/>
          <a:p>
            <a:r>
              <a:rPr lang="en-US" b="1" dirty="0" err="1">
                <a:solidFill>
                  <a:srgbClr val="FF0000"/>
                </a:solidFill>
                <a:effectLst>
                  <a:outerShdw blurRad="38100" dist="38100" dir="2700000" algn="tl">
                    <a:srgbClr val="000000">
                      <a:alpha val="43137"/>
                    </a:srgbClr>
                  </a:outerShdw>
                </a:effectLst>
              </a:rPr>
              <a:t>etc</a:t>
            </a:r>
            <a:endParaRPr lang="en-US" b="1" dirty="0">
              <a:solidFill>
                <a:srgbClr val="FF0000"/>
              </a:solidFill>
              <a:effectLst>
                <a:outerShdw blurRad="38100" dist="38100" dir="2700000" algn="tl">
                  <a:srgbClr val="000000">
                    <a:alpha val="43137"/>
                  </a:srgbClr>
                </a:outerShdw>
              </a:effectLst>
            </a:endParaRPr>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kern="0" dirty="0">
                <a:solidFill>
                  <a:srgbClr val="FF0000"/>
                </a:solidFill>
                <a:effectLst>
                  <a:outerShdw blurRad="38100" dist="38100" dir="2700000" algn="tl">
                    <a:srgbClr val="000000">
                      <a:alpha val="43137"/>
                    </a:srgbClr>
                  </a:outerShdw>
                </a:effectLst>
              </a:rPr>
              <a:t>Data dependencies </a:t>
            </a:r>
            <a:r>
              <a:rPr lang="en-US" kern="0" dirty="0"/>
              <a:t>limit the computation parallelism</a:t>
            </a:r>
          </a:p>
          <a:p>
            <a:endParaRPr lang="en-US" kern="0" dirty="0"/>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kern="0" dirty="0">
                <a:solidFill>
                  <a:srgbClr val="FF0000"/>
                </a:solidFill>
                <a:effectLst>
                  <a:outerShdw blurRad="38100" dist="38100" dir="2700000" algn="tl">
                    <a:srgbClr val="000000">
                      <a:alpha val="43137"/>
                    </a:srgbClr>
                  </a:outerShdw>
                </a:effectLst>
              </a:rPr>
              <a:t>Entire matrix</a:t>
            </a:r>
            <a:r>
              <a:rPr lang="en-US" kern="0" dirty="0"/>
              <a:t> computed even though strings may be dissimilar.</a:t>
            </a:r>
          </a:p>
          <a:p>
            <a:endParaRPr lang="en-US" kern="0" dirty="0"/>
          </a:p>
        </p:txBody>
      </p:sp>
      <p:grpSp>
        <p:nvGrpSpPr>
          <p:cNvPr id="29" name="Group 28"/>
          <p:cNvGrpSpPr/>
          <p:nvPr/>
        </p:nvGrpSpPr>
        <p:grpSpPr>
          <a:xfrm>
            <a:off x="5985638" y="2331878"/>
            <a:ext cx="821387" cy="932260"/>
            <a:chOff x="7193738" y="3686629"/>
            <a:chExt cx="821387" cy="932260"/>
          </a:xfrm>
        </p:grpSpPr>
        <p:cxnSp>
          <p:nvCxnSpPr>
            <p:cNvPr id="51" name="Straight Arrow Connector 50"/>
            <p:cNvCxnSpPr/>
            <p:nvPr/>
          </p:nvCxnSpPr>
          <p:spPr>
            <a:xfrm flipV="1">
              <a:off x="7193738" y="3686629"/>
              <a:ext cx="208548" cy="14084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71671" y="3717561"/>
              <a:ext cx="391872" cy="35609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00694" y="3717561"/>
              <a:ext cx="668514" cy="6187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271671" y="3751121"/>
              <a:ext cx="130616" cy="32253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7300694" y="3805303"/>
              <a:ext cx="362850" cy="530965"/>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883330">
              <a:off x="7416802" y="4020566"/>
              <a:ext cx="827314" cy="369332"/>
            </a:xfrm>
            <a:prstGeom prst="rect">
              <a:avLst/>
            </a:prstGeom>
            <a:noFill/>
          </p:spPr>
          <p:txBody>
            <a:bodyPr wrap="square" rtlCol="0">
              <a:spAutoFit/>
            </a:bodyPr>
            <a:lstStyle/>
            <a:p>
              <a:r>
                <a:rPr lang="en-US" b="1" dirty="0" err="1">
                  <a:solidFill>
                    <a:srgbClr val="FF0000"/>
                  </a:solidFill>
                  <a:effectLst>
                    <a:outerShdw blurRad="38100" dist="38100" dir="2700000" algn="tl">
                      <a:srgbClr val="000000">
                        <a:alpha val="43137"/>
                      </a:srgbClr>
                    </a:outerShdw>
                  </a:effectLst>
                </a:rPr>
                <a:t>etc</a:t>
              </a:r>
              <a:endParaRPr lang="en-US" b="1"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20847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randombar(horizontal)">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29"/>
                                        </p:tgtEl>
                                      </p:cBhvr>
                                    </p:animEffect>
                                    <p:anim calcmode="lin" valueType="num">
                                      <p:cBhvr>
                                        <p:cTn id="47" dur="1000"/>
                                        <p:tgtEl>
                                          <p:spTgt spid="29"/>
                                        </p:tgtEl>
                                        <p:attrNameLst>
                                          <p:attrName>ppt_x</p:attrName>
                                        </p:attrNameLst>
                                      </p:cBhvr>
                                      <p:tavLst>
                                        <p:tav tm="0">
                                          <p:val>
                                            <p:strVal val="ppt_x"/>
                                          </p:val>
                                        </p:tav>
                                        <p:tav tm="100000">
                                          <p:val>
                                            <p:strVal val="ppt_x"/>
                                          </p:val>
                                        </p:tav>
                                      </p:tavLst>
                                    </p:anim>
                                    <p:anim calcmode="lin" valueType="num">
                                      <p:cBhvr>
                                        <p:cTn id="48" dur="1000"/>
                                        <p:tgtEl>
                                          <p:spTgt spid="29"/>
                                        </p:tgtEl>
                                        <p:attrNameLst>
                                          <p:attrName>ppt_y</p:attrName>
                                        </p:attrNameLst>
                                      </p:cBhvr>
                                      <p:tavLst>
                                        <p:tav tm="0">
                                          <p:val>
                                            <p:strVal val="ppt_y"/>
                                          </p:val>
                                        </p:tav>
                                        <p:tav tm="100000">
                                          <p:val>
                                            <p:strVal val="ppt_y+.1"/>
                                          </p:val>
                                        </p:tav>
                                      </p:tavLst>
                                    </p:anim>
                                    <p:set>
                                      <p:cBhvr>
                                        <p:cTn id="49" dur="1" fill="hold">
                                          <p:stCondLst>
                                            <p:cond delay="999"/>
                                          </p:stCondLst>
                                        </p:cTn>
                                        <p:tgtEl>
                                          <p:spTgt spid="29"/>
                                        </p:tgtEl>
                                        <p:attrNameLst>
                                          <p:attrName>style.visibility</p:attrName>
                                        </p:attrNameLst>
                                      </p:cBhvr>
                                      <p:to>
                                        <p:strVal val="hidden"/>
                                      </p:to>
                                    </p:set>
                                  </p:childTnLst>
                                </p:cTn>
                              </p:par>
                              <p:par>
                                <p:cTn id="50" presetID="2" presetClass="entr" presetSubtype="4"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500" fill="hold"/>
                                        <p:tgtEl>
                                          <p:spTgt spid="49"/>
                                        </p:tgtEl>
                                        <p:attrNameLst>
                                          <p:attrName>ppt_x</p:attrName>
                                        </p:attrNameLst>
                                      </p:cBhvr>
                                      <p:tavLst>
                                        <p:tav tm="0">
                                          <p:val>
                                            <p:strVal val="#ppt_x"/>
                                          </p:val>
                                        </p:tav>
                                        <p:tav tm="100000">
                                          <p:val>
                                            <p:strVal val="#ppt_x"/>
                                          </p:val>
                                        </p:tav>
                                      </p:tavLst>
                                    </p:anim>
                                    <p:anim calcmode="lin" valueType="num">
                                      <p:cBhvr additive="base">
                                        <p:cTn id="5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47" grpId="0"/>
      <p:bldP spid="47" grpId="1"/>
      <p:bldP spid="48"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2830302" y="2023080"/>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dirty="0">
                          <a:solidFill>
                            <a:schemeClr val="bg1"/>
                          </a:solidFill>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74320">
                <a:tc>
                  <a:txBody>
                    <a:bodyPr/>
                    <a:lstStyle/>
                    <a:p>
                      <a:pPr algn="ctr"/>
                      <a:r>
                        <a:rPr lang="en-US" sz="1300" dirty="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solidFill>
                            <a:schemeClr val="bg1"/>
                          </a:solidFill>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74320">
                <a:tc>
                  <a:txBody>
                    <a:bodyPr/>
                    <a:lstStyle/>
                    <a:p>
                      <a:pPr algn="ctr"/>
                      <a:r>
                        <a:rPr lang="en-US" sz="1300" dirty="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74320">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74320">
                <a:tc>
                  <a:txBody>
                    <a:bodyPr/>
                    <a:lstStyle/>
                    <a:p>
                      <a:pPr algn="ctr"/>
                      <a:r>
                        <a:rPr lang="en-US" sz="1300" dirty="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74320">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74320">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74320">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74320">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74320">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bg1"/>
                          </a:solidFill>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74320">
                <a:tc>
                  <a:txBody>
                    <a:bodyPr/>
                    <a:lstStyle/>
                    <a:p>
                      <a:pPr algn="ctr"/>
                      <a:r>
                        <a:rPr lang="en-US" sz="1300" i="0" dirty="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dirty="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dirty="0">
                          <a:solidFill>
                            <a:schemeClr val="bg1"/>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a:solidFill>
                            <a:schemeClr val="bg1"/>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0" i="0" dirty="0">
                          <a:solidFill>
                            <a:schemeClr val="bg1"/>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solidFill>
                            <a:schemeClr val="bg1"/>
                          </a:solidFill>
                        </a:rPr>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83389"/>
            <a:ext cx="8610600" cy="1066800"/>
          </a:xfrm>
        </p:spPr>
        <p:txBody>
          <a:bodyPr/>
          <a:lstStyle/>
          <a:p>
            <a:r>
              <a:rPr lang="en-US" dirty="0"/>
              <a:t>Example: Dynamic Programming Table</a:t>
            </a:r>
          </a:p>
        </p:txBody>
      </p:sp>
      <p:sp>
        <p:nvSpPr>
          <p:cNvPr id="37" name="Rectangle 36"/>
          <p:cNvSpPr/>
          <p:nvPr/>
        </p:nvSpPr>
        <p:spPr>
          <a:xfrm>
            <a:off x="2710549" y="1591216"/>
            <a:ext cx="380566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cxnSp>
        <p:nvCxnSpPr>
          <p:cNvPr id="9" name="Straight Arrow Connector 8"/>
          <p:cNvCxnSpPr/>
          <p:nvPr/>
        </p:nvCxnSpPr>
        <p:spPr>
          <a:xfrm flipV="1">
            <a:off x="4397358" y="2887176"/>
            <a:ext cx="0" cy="36576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031598" y="3247216"/>
            <a:ext cx="365760"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037318" y="2959184"/>
            <a:ext cx="360040" cy="28803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361576" y="2276872"/>
            <a:ext cx="274320" cy="274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Rectangle 11"/>
          <p:cNvSpPr/>
          <p:nvPr/>
        </p:nvSpPr>
        <p:spPr>
          <a:xfrm>
            <a:off x="3073544" y="2290584"/>
            <a:ext cx="274320" cy="274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3" name="Rectangle 12"/>
          <p:cNvSpPr/>
          <p:nvPr/>
        </p:nvSpPr>
        <p:spPr>
          <a:xfrm>
            <a:off x="3073544" y="2578616"/>
            <a:ext cx="274320" cy="274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 name="Rectangle 3"/>
          <p:cNvSpPr/>
          <p:nvPr/>
        </p:nvSpPr>
        <p:spPr>
          <a:xfrm>
            <a:off x="186493" y="2852936"/>
            <a:ext cx="272932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immediate left,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upper left,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upper entries of its own</a:t>
            </a:r>
          </a:p>
        </p:txBody>
      </p:sp>
    </p:spTree>
    <p:extLst>
      <p:ext uri="{BB962C8B-B14F-4D97-AF65-F5344CB8AC3E}">
        <p14:creationId xmlns:p14="http://schemas.microsoft.com/office/powerpoint/2010/main" val="349518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9" presetClass="emph" presetSubtype="0" fill="hold" grpId="1" nodeType="afterEffect">
                                  <p:stCondLst>
                                    <p:cond delay="0"/>
                                  </p:stCondLst>
                                  <p:childTnLst>
                                    <p:animClr clrSpc="rgb" dir="cw">
                                      <p:cBhvr override="childStyle">
                                        <p:cTn id="13" dur="500" fill="hold"/>
                                        <p:tgtEl>
                                          <p:spTgt spid="13"/>
                                        </p:tgtEl>
                                        <p:attrNameLst>
                                          <p:attrName>style.color</p:attrName>
                                        </p:attrNameLst>
                                      </p:cBhvr>
                                      <p:to>
                                        <a:srgbClr val="FF0000"/>
                                      </p:to>
                                    </p:animClr>
                                    <p:animClr clrSpc="rgb" dir="cw">
                                      <p:cBhvr>
                                        <p:cTn id="14" dur="500" fill="hold"/>
                                        <p:tgtEl>
                                          <p:spTgt spid="13"/>
                                        </p:tgtEl>
                                        <p:attrNameLst>
                                          <p:attrName>fillcolor</p:attrName>
                                        </p:attrNameLst>
                                      </p:cBhvr>
                                      <p:to>
                                        <a:srgbClr val="FF0000"/>
                                      </p:to>
                                    </p:animClr>
                                    <p:set>
                                      <p:cBhvr>
                                        <p:cTn id="15" dur="500" fill="hold"/>
                                        <p:tgtEl>
                                          <p:spTgt spid="13"/>
                                        </p:tgtEl>
                                        <p:attrNameLst>
                                          <p:attrName>fill.type</p:attrName>
                                        </p:attrNameLst>
                                      </p:cBhvr>
                                      <p:to>
                                        <p:strVal val="solid"/>
                                      </p:to>
                                    </p:set>
                                    <p:set>
                                      <p:cBhvr>
                                        <p:cTn id="16" dur="500" fill="hold"/>
                                        <p:tgtEl>
                                          <p:spTgt spid="13"/>
                                        </p:tgtEl>
                                        <p:attrNameLst>
                                          <p:attrName>fill.on</p:attrName>
                                        </p:attrNameLst>
                                      </p:cBhvr>
                                      <p:to>
                                        <p:strVal val="true"/>
                                      </p:to>
                                    </p:set>
                                  </p:childTnLst>
                                </p:cTn>
                              </p:par>
                              <p:par>
                                <p:cTn id="17" presetID="19" presetClass="emph" presetSubtype="0" fill="hold" grpId="1" nodeType="withEffect">
                                  <p:stCondLst>
                                    <p:cond delay="0"/>
                                  </p:stCondLst>
                                  <p:childTnLst>
                                    <p:animClr clrSpc="rgb" dir="cw">
                                      <p:cBhvr override="childStyle">
                                        <p:cTn id="18" dur="500" fill="hold"/>
                                        <p:tgtEl>
                                          <p:spTgt spid="3"/>
                                        </p:tgtEl>
                                        <p:attrNameLst>
                                          <p:attrName>style.color</p:attrName>
                                        </p:attrNameLst>
                                      </p:cBhvr>
                                      <p:to>
                                        <a:srgbClr val="FF0000"/>
                                      </p:to>
                                    </p:animClr>
                                    <p:animClr clrSpc="rgb" dir="cw">
                                      <p:cBhvr>
                                        <p:cTn id="19" dur="500" fill="hold"/>
                                        <p:tgtEl>
                                          <p:spTgt spid="3"/>
                                        </p:tgtEl>
                                        <p:attrNameLst>
                                          <p:attrName>fillcolor</p:attrName>
                                        </p:attrNameLst>
                                      </p:cBhvr>
                                      <p:to>
                                        <a:srgbClr val="FF0000"/>
                                      </p:to>
                                    </p:animClr>
                                    <p:set>
                                      <p:cBhvr>
                                        <p:cTn id="20" dur="500" fill="hold"/>
                                        <p:tgtEl>
                                          <p:spTgt spid="3"/>
                                        </p:tgtEl>
                                        <p:attrNameLst>
                                          <p:attrName>fill.type</p:attrName>
                                        </p:attrNameLst>
                                      </p:cBhvr>
                                      <p:to>
                                        <p:strVal val="solid"/>
                                      </p:to>
                                    </p:set>
                                    <p:set>
                                      <p:cBhvr>
                                        <p:cTn id="21" dur="500" fill="hold"/>
                                        <p:tgtEl>
                                          <p:spTgt spid="3"/>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12"/>
                                        </p:tgtEl>
                                        <p:attrNameLst>
                                          <p:attrName>style.color</p:attrName>
                                        </p:attrNameLst>
                                      </p:cBhvr>
                                      <p:to>
                                        <a:srgbClr val="FF0000"/>
                                      </p:to>
                                    </p:animClr>
                                    <p:animClr clrSpc="rgb" dir="cw">
                                      <p:cBhvr>
                                        <p:cTn id="24" dur="500" fill="hold"/>
                                        <p:tgtEl>
                                          <p:spTgt spid="12"/>
                                        </p:tgtEl>
                                        <p:attrNameLst>
                                          <p:attrName>fillcolor</p:attrName>
                                        </p:attrNameLst>
                                      </p:cBhvr>
                                      <p:to>
                                        <a:srgbClr val="FF0000"/>
                                      </p:to>
                                    </p:animClr>
                                    <p:set>
                                      <p:cBhvr>
                                        <p:cTn id="25" dur="500" fill="hold"/>
                                        <p:tgtEl>
                                          <p:spTgt spid="12"/>
                                        </p:tgtEl>
                                        <p:attrNameLst>
                                          <p:attrName>fill.type</p:attrName>
                                        </p:attrNameLst>
                                      </p:cBhvr>
                                      <p:to>
                                        <p:strVal val="solid"/>
                                      </p:to>
                                    </p:set>
                                    <p:set>
                                      <p:cBhvr>
                                        <p:cTn id="26" dur="500" fill="hold"/>
                                        <p:tgtEl>
                                          <p:spTgt spid="12"/>
                                        </p:tgtEl>
                                        <p:attrNameLst>
                                          <p:attrName>fill.on</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13" grpId="0" animBg="1"/>
      <p:bldP spid="13" grpId="1"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2830302" y="2023080"/>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dirty="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dirty="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dirty="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dirty="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dirty="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dirty="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83389"/>
            <a:ext cx="8610600" cy="1066800"/>
          </a:xfrm>
        </p:spPr>
        <p:txBody>
          <a:bodyPr/>
          <a:lstStyle/>
          <a:p>
            <a:r>
              <a:rPr lang="en-US" dirty="0"/>
              <a:t>Example: Dynamic Programming Table</a:t>
            </a:r>
          </a:p>
        </p:txBody>
      </p:sp>
      <p:sp>
        <p:nvSpPr>
          <p:cNvPr id="36" name="Rectangle 35"/>
          <p:cNvSpPr/>
          <p:nvPr/>
        </p:nvSpPr>
        <p:spPr>
          <a:xfrm>
            <a:off x="1627423" y="5714138"/>
            <a:ext cx="5971918" cy="830997"/>
          </a:xfrm>
          <a:prstGeom prst="rect">
            <a:avLst/>
          </a:prstGeom>
          <a:solidFill>
            <a:schemeClr val="bg1"/>
          </a:solidFill>
          <a:ln w="19050">
            <a:solidFill>
              <a:srgbClr val="FE0606"/>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Matrix-filling is O(</a:t>
            </a:r>
            <a:r>
              <a:rPr kumimoji="0" lang="en-US" sz="2400" b="0" i="0" u="none" strike="noStrike" kern="1200" cap="none" spc="0" normalizeH="0" baseline="0" noProof="0" dirty="0" err="1">
                <a:ln>
                  <a:noFill/>
                </a:ln>
                <a:solidFill>
                  <a:prstClr val="black"/>
                </a:solidFill>
                <a:effectLst/>
                <a:uLnTx/>
                <a:uFillTx/>
                <a:latin typeface="Tahoma"/>
                <a:ea typeface="+mn-ea"/>
                <a:cs typeface="+mn-cs"/>
              </a:rPr>
              <a:t>mn</a:t>
            </a:r>
            <a:r>
              <a:rPr kumimoji="0" lang="en-US" sz="2400" b="0" i="0" u="none" strike="noStrike" kern="1200" cap="none" spc="0" normalizeH="0" baseline="0" noProof="0" dirty="0">
                <a:ln>
                  <a:noFill/>
                </a:ln>
                <a:solidFill>
                  <a:prstClr val="black"/>
                </a:solidFill>
                <a:effectLst/>
                <a:uLnTx/>
                <a:uFillTx/>
                <a:latin typeface="Tahoma"/>
                <a:ea typeface="+mn-ea"/>
                <a:cs typeface="+mn-cs"/>
              </a:rPr>
              <a:t>) time and space.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Tahoma"/>
                <a:ea typeface="+mn-ea"/>
                <a:cs typeface="+mn-cs"/>
              </a:rPr>
              <a:t>Backtrace</a:t>
            </a:r>
            <a:r>
              <a:rPr kumimoji="0" lang="en-US" sz="2400" b="0" i="0" u="none" strike="noStrike" kern="1200" cap="none" spc="0" normalizeH="0" baseline="0" noProof="0" dirty="0">
                <a:ln>
                  <a:noFill/>
                </a:ln>
                <a:solidFill>
                  <a:prstClr val="black"/>
                </a:solidFill>
                <a:effectLst/>
                <a:uLnTx/>
                <a:uFillTx/>
                <a:latin typeface="Tahoma"/>
                <a:ea typeface="+mn-ea"/>
                <a:cs typeface="+mn-cs"/>
              </a:rPr>
              <a:t> is O(m + n) time.</a:t>
            </a:r>
          </a:p>
        </p:txBody>
      </p:sp>
      <p:sp>
        <p:nvSpPr>
          <p:cNvPr id="37" name="Rectangle 36"/>
          <p:cNvSpPr/>
          <p:nvPr/>
        </p:nvSpPr>
        <p:spPr>
          <a:xfrm>
            <a:off x="2710549" y="1591216"/>
            <a:ext cx="380566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spTree>
    <p:extLst>
      <p:ext uri="{BB962C8B-B14F-4D97-AF65-F5344CB8AC3E}">
        <p14:creationId xmlns:p14="http://schemas.microsoft.com/office/powerpoint/2010/main" val="1615144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 (in 2007)</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09030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5364088" y="1844824"/>
          <a:ext cx="3566160" cy="3566160"/>
        </p:xfrm>
        <a:graphic>
          <a:graphicData uri="http://schemas.openxmlformats.org/drawingml/2006/table">
            <a:tbl>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tblGrid>
              <a:tr h="274320">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H</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274320">
                <a:tc>
                  <a:txBody>
                    <a:bodyPr/>
                    <a:lstStyle/>
                    <a:p>
                      <a:pPr algn="ctr"/>
                      <a:endParaRPr lang="en-US" sz="1300">
                        <a:effectLst/>
                      </a:endParaRP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algn="ctr"/>
                      <a:r>
                        <a:rPr lang="en-US" sz="1300" dirty="0">
                          <a:effectLst/>
                        </a:rPr>
                        <a:t>S</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algn="ctr"/>
                      <a:r>
                        <a:rPr lang="en-US" sz="1300" dirty="0">
                          <a:effectLst/>
                        </a:rPr>
                        <a:t>W</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2</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algn="ctr"/>
                      <a:r>
                        <a:rPr lang="en-US" sz="1300" dirty="0">
                          <a:effectLst/>
                        </a:rPr>
                        <a:t>I</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algn="ctr"/>
                      <a:r>
                        <a:rPr lang="en-US" sz="1300" dirty="0">
                          <a:effectLst/>
                        </a:rPr>
                        <a:t>T</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3</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algn="ctr"/>
                      <a:r>
                        <a:rPr lang="en-US" sz="1300" dirty="0">
                          <a:effectLst/>
                        </a:rPr>
                        <a:t>Z</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algn="ctr"/>
                      <a:r>
                        <a:rPr lang="en-US" sz="1300" dirty="0">
                          <a:effectLst/>
                        </a:rPr>
                        <a:t>E</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algn="ctr"/>
                      <a:r>
                        <a:rPr lang="en-US" sz="1300" dirty="0">
                          <a:effectLst/>
                        </a:rPr>
                        <a:t>R</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algn="ctr"/>
                      <a:r>
                        <a:rPr lang="en-US" sz="1300" dirty="0">
                          <a:effectLst/>
                        </a:rPr>
                        <a:t>L</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algn="ctr"/>
                      <a:r>
                        <a:rPr lang="en-US" sz="1300" dirty="0">
                          <a:effectLst/>
                        </a:rPr>
                        <a:t>A</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algn="ctr"/>
                      <a:r>
                        <a:rPr lang="en-US" sz="1300" dirty="0">
                          <a:effectLst/>
                        </a:rPr>
                        <a:t>N</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dirty="0">
                          <a:effectLst/>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a:effectLst/>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a:effectLst/>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algn="ctr"/>
                      <a:r>
                        <a:rPr lang="en-US" sz="1300" i="0" dirty="0">
                          <a:solidFill>
                            <a:srgbClr val="333333"/>
                          </a:solidFill>
                          <a:effectLst/>
                          <a:latin typeface="Helvetica Neue"/>
                        </a:rPr>
                        <a:t>D</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300" b="0" i="0" dirty="0">
                          <a:solidFill>
                            <a:srgbClr val="333333"/>
                          </a:solidFill>
                          <a:effectLst/>
                          <a:latin typeface="Helvetica Neue"/>
                        </a:rPr>
                        <a:t>11</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10</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9</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8</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7</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6</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5</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300" b="0" i="0">
                          <a:solidFill>
                            <a:srgbClr val="333333"/>
                          </a:solidFill>
                          <a:effectLst/>
                          <a:latin typeface="Helvetica Neue"/>
                        </a:rPr>
                        <a:t>4</a:t>
                      </a:r>
                    </a:p>
                  </a:txBody>
                  <a:tcPr marL="34481" marR="34481" marT="34481" marB="3448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ctr"/>
                      <a:r>
                        <a:rPr lang="en-US" sz="1300" dirty="0"/>
                        <a:t>5</a:t>
                      </a:r>
                    </a:p>
                  </a:txBody>
                  <a:tcPr marL="66203" marR="66203" marT="33101" marB="3310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2" name="Title 1"/>
          <p:cNvSpPr>
            <a:spLocks noGrp="1"/>
          </p:cNvSpPr>
          <p:nvPr>
            <p:ph type="title"/>
          </p:nvPr>
        </p:nvSpPr>
        <p:spPr>
          <a:xfrm>
            <a:off x="228600" y="83389"/>
            <a:ext cx="8610600" cy="1066800"/>
          </a:xfrm>
        </p:spPr>
        <p:txBody>
          <a:bodyPr/>
          <a:lstStyle/>
          <a:p>
            <a:r>
              <a:rPr lang="en-US" dirty="0"/>
              <a:t>Example: Dynamic Programming</a:t>
            </a:r>
          </a:p>
        </p:txBody>
      </p:sp>
      <p:sp>
        <p:nvSpPr>
          <p:cNvPr id="13" name="Content Placeholder 12"/>
          <p:cNvSpPr>
            <a:spLocks noGrp="1"/>
          </p:cNvSpPr>
          <p:nvPr>
            <p:ph idx="1"/>
          </p:nvPr>
        </p:nvSpPr>
        <p:spPr>
          <a:xfrm>
            <a:off x="228600" y="1371600"/>
            <a:ext cx="4546600" cy="990484"/>
          </a:xfrm>
        </p:spPr>
        <p:txBody>
          <a:bodyPr/>
          <a:lstStyle/>
          <a:p>
            <a:r>
              <a:rPr lang="en-US" dirty="0">
                <a:solidFill>
                  <a:srgbClr val="FF0000"/>
                </a:solidFill>
                <a:effectLst>
                  <a:outerShdw blurRad="38100" dist="38100" dir="2700000" algn="tl">
                    <a:srgbClr val="000000">
                      <a:alpha val="43137"/>
                    </a:srgbClr>
                  </a:outerShdw>
                </a:effectLst>
              </a:rPr>
              <a:t>Quadratic-time</a:t>
            </a:r>
            <a:r>
              <a:rPr lang="en-US" dirty="0"/>
              <a:t> dynamic-programming algorithm</a:t>
            </a:r>
          </a:p>
          <a:p>
            <a:endParaRPr lang="en-US" dirty="0"/>
          </a:p>
        </p:txBody>
      </p:sp>
      <p:sp>
        <p:nvSpPr>
          <p:cNvPr id="11" name="Rectangle 10"/>
          <p:cNvSpPr/>
          <p:nvPr/>
        </p:nvSpPr>
        <p:spPr>
          <a:xfrm>
            <a:off x="5660304" y="2117236"/>
            <a:ext cx="3376192" cy="3392720"/>
          </a:xfrm>
          <a:prstGeom prst="rect">
            <a:avLst/>
          </a:prstGeom>
          <a:solidFill>
            <a:schemeClr val="bg1">
              <a:alpha val="73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grpSp>
        <p:nvGrpSpPr>
          <p:cNvPr id="10" name="Group 9"/>
          <p:cNvGrpSpPr/>
          <p:nvPr/>
        </p:nvGrpSpPr>
        <p:grpSpPr>
          <a:xfrm>
            <a:off x="5805151" y="2315384"/>
            <a:ext cx="2663374" cy="522510"/>
            <a:chOff x="5733143" y="2133600"/>
            <a:chExt cx="2663374" cy="522510"/>
          </a:xfrm>
        </p:grpSpPr>
        <p:cxnSp>
          <p:nvCxnSpPr>
            <p:cNvPr id="5" name="Straight Arrow Connector 4"/>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806637" y="2881444"/>
            <a:ext cx="827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a:ea typeface="+mn-ea"/>
                <a:cs typeface="+mn-cs"/>
              </a:rPr>
              <a:t>etc</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grpSp>
        <p:nvGrpSpPr>
          <p:cNvPr id="33" name="Group 32"/>
          <p:cNvGrpSpPr/>
          <p:nvPr/>
        </p:nvGrpSpPr>
        <p:grpSpPr>
          <a:xfrm rot="16200000" flipH="1">
            <a:off x="4767556" y="3418474"/>
            <a:ext cx="2663374" cy="522510"/>
            <a:chOff x="5733143" y="2133600"/>
            <a:chExt cx="2663374" cy="522510"/>
          </a:xfrm>
        </p:grpSpPr>
        <p:cxnSp>
          <p:nvCxnSpPr>
            <p:cNvPr id="34" name="Straight Arrow Connector 33"/>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69432" y="2148114"/>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776692" y="2431140"/>
              <a:ext cx="2489197" cy="21397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438432" y="3628930"/>
            <a:ext cx="827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a:ea typeface="+mn-ea"/>
                <a:cs typeface="+mn-cs"/>
              </a:rPr>
              <a:t>etc</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rPr>
              <a:t>Data dependencies </a:t>
            </a:r>
            <a:r>
              <a:rPr kumimoji="0" lang="en-US" sz="2400" b="0" i="0" u="none" strike="noStrike" kern="0" cap="none" spc="0" normalizeH="0" baseline="0" noProof="0" dirty="0">
                <a:ln>
                  <a:noFill/>
                </a:ln>
                <a:solidFill>
                  <a:srgbClr val="000000"/>
                </a:solidFill>
                <a:effectLst/>
                <a:uLnTx/>
                <a:uFillTx/>
                <a:latin typeface="Tahoma"/>
                <a:ea typeface="+mn-ea"/>
                <a:cs typeface="+mn-cs"/>
              </a:rPr>
              <a:t>limit the computation parallelism</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0" cap="none" spc="0" normalizeH="0" baseline="0" noProof="0" dirty="0">
              <a:ln>
                <a:noFill/>
              </a:ln>
              <a:solidFill>
                <a:srgbClr val="000000"/>
              </a:solidFill>
              <a:effectLst/>
              <a:uLnTx/>
              <a:uFillTx/>
              <a:latin typeface="Tahoma"/>
              <a:ea typeface="+mn-ea"/>
              <a:cs typeface="+mn-cs"/>
            </a:endParaRPr>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rPr>
              <a:t>Entire matrix</a:t>
            </a:r>
            <a:r>
              <a:rPr kumimoji="0" lang="en-US" sz="2400" b="0" i="0" u="none" strike="noStrike" kern="0" cap="none" spc="0" normalizeH="0" baseline="0" noProof="0" dirty="0">
                <a:ln>
                  <a:noFill/>
                </a:ln>
                <a:solidFill>
                  <a:srgbClr val="000000"/>
                </a:solidFill>
                <a:effectLst/>
                <a:uLnTx/>
                <a:uFillTx/>
                <a:latin typeface="Tahoma"/>
                <a:ea typeface="+mn-ea"/>
                <a:cs typeface="+mn-cs"/>
              </a:rPr>
              <a:t> is computed even though strings can be dissimilar.</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0" cap="none" spc="0" normalizeH="0" baseline="0" noProof="0" dirty="0">
              <a:ln>
                <a:noFill/>
              </a:ln>
              <a:solidFill>
                <a:srgbClr val="000000"/>
              </a:solidFill>
              <a:effectLst/>
              <a:uLnTx/>
              <a:uFillTx/>
              <a:latin typeface="Tahoma"/>
              <a:ea typeface="+mn-ea"/>
              <a:cs typeface="+mn-cs"/>
            </a:endParaRPr>
          </a:p>
        </p:txBody>
      </p:sp>
      <p:grpSp>
        <p:nvGrpSpPr>
          <p:cNvPr id="29" name="Group 28"/>
          <p:cNvGrpSpPr/>
          <p:nvPr/>
        </p:nvGrpSpPr>
        <p:grpSpPr>
          <a:xfrm>
            <a:off x="6057646" y="2513662"/>
            <a:ext cx="821387" cy="932260"/>
            <a:chOff x="7193738" y="3686629"/>
            <a:chExt cx="821387" cy="932260"/>
          </a:xfrm>
        </p:grpSpPr>
        <p:cxnSp>
          <p:nvCxnSpPr>
            <p:cNvPr id="51" name="Straight Arrow Connector 50"/>
            <p:cNvCxnSpPr/>
            <p:nvPr/>
          </p:nvCxnSpPr>
          <p:spPr>
            <a:xfrm flipV="1">
              <a:off x="7193738" y="3686629"/>
              <a:ext cx="208548" cy="14084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71671" y="3717561"/>
              <a:ext cx="391872" cy="35609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00694" y="3717561"/>
              <a:ext cx="668514" cy="6187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271671" y="3751121"/>
              <a:ext cx="130616" cy="322530"/>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7300694" y="3805303"/>
              <a:ext cx="362850" cy="530965"/>
            </a:xfrm>
            <a:prstGeom prst="straightConnector1">
              <a:avLst/>
            </a:prstGeom>
            <a:ln w="9525">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883330">
              <a:off x="7416802" y="4020566"/>
              <a:ext cx="827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ahoma"/>
                  <a:ea typeface="+mn-ea"/>
                  <a:cs typeface="+mn-cs"/>
                </a:rPr>
                <a:t>etc</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a:ea typeface="+mn-ea"/>
                <a:cs typeface="+mn-cs"/>
              </a:endParaRPr>
            </a:p>
          </p:txBody>
        </p:sp>
      </p:grpSp>
      <p:sp>
        <p:nvSpPr>
          <p:cNvPr id="4" name="TextBox 3"/>
          <p:cNvSpPr txBox="1"/>
          <p:nvPr/>
        </p:nvSpPr>
        <p:spPr>
          <a:xfrm>
            <a:off x="568159" y="2199176"/>
            <a:ext cx="15841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WHY?!</a:t>
            </a:r>
          </a:p>
        </p:txBody>
      </p:sp>
      <p:sp>
        <p:nvSpPr>
          <p:cNvPr id="32" name="Rectangle 31"/>
          <p:cNvSpPr/>
          <p:nvPr/>
        </p:nvSpPr>
        <p:spPr>
          <a:xfrm>
            <a:off x="766333" y="2708920"/>
            <a:ext cx="380566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NETHERLANDS x SWITZERLAND</a:t>
            </a:r>
          </a:p>
        </p:txBody>
      </p:sp>
      <p:sp>
        <p:nvSpPr>
          <p:cNvPr id="6" name="TextBox 5"/>
          <p:cNvSpPr txBox="1"/>
          <p:nvPr/>
        </p:nvSpPr>
        <p:spPr>
          <a:xfrm>
            <a:off x="766688" y="3018356"/>
            <a:ext cx="4093344" cy="28931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NETERLANDS x SWIT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NETHERLANDS x SWITZERLAND </a:t>
            </a:r>
          </a:p>
        </p:txBody>
      </p:sp>
    </p:spTree>
    <p:extLst>
      <p:ext uri="{BB962C8B-B14F-4D97-AF65-F5344CB8AC3E}">
        <p14:creationId xmlns:p14="http://schemas.microsoft.com/office/powerpoint/2010/main" val="136613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wipe(left)">
                                      <p:cBhvr>
                                        <p:cTn id="17" dur="500"/>
                                        <p:tgtEl>
                                          <p:spTgt spid="6">
                                            <p:bg/>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left)">
                                      <p:cBhvr>
                                        <p:cTn id="21" dur="500"/>
                                        <p:tgtEl>
                                          <p:spTgt spid="6">
                                            <p:txEl>
                                              <p:pRg st="0" end="0"/>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left)">
                                      <p:cBhvr>
                                        <p:cTn id="33" dur="250"/>
                                        <p:tgtEl>
                                          <p:spTgt spid="6">
                                            <p:txEl>
                                              <p:pRg st="3" end="3"/>
                                            </p:txEl>
                                          </p:spTgt>
                                        </p:tgtEl>
                                      </p:cBhvr>
                                    </p:animEffect>
                                  </p:childTnLst>
                                </p:cTn>
                              </p:par>
                            </p:childTnLst>
                          </p:cTn>
                        </p:par>
                        <p:par>
                          <p:cTn id="34" fill="hold">
                            <p:stCondLst>
                              <p:cond delay="2250"/>
                            </p:stCondLst>
                            <p:childTnLst>
                              <p:par>
                                <p:cTn id="35" presetID="22" presetClass="entr" presetSubtype="8" fill="hold" grpId="0"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250"/>
                                        <p:tgtEl>
                                          <p:spTgt spid="6">
                                            <p:txEl>
                                              <p:pRg st="4" end="4"/>
                                            </p:txEl>
                                          </p:spTgt>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wipe(left)">
                                      <p:cBhvr>
                                        <p:cTn id="41" dur="250"/>
                                        <p:tgtEl>
                                          <p:spTgt spid="6">
                                            <p:txEl>
                                              <p:pRg st="5" end="5"/>
                                            </p:txEl>
                                          </p:spTgt>
                                        </p:tgtEl>
                                      </p:cBhvr>
                                    </p:animEffect>
                                  </p:childTnLst>
                                </p:cTn>
                              </p:par>
                            </p:childTnLst>
                          </p:cTn>
                        </p:par>
                        <p:par>
                          <p:cTn id="42" fill="hold">
                            <p:stCondLst>
                              <p:cond delay="2750"/>
                            </p:stCondLst>
                            <p:childTnLst>
                              <p:par>
                                <p:cTn id="43" presetID="22" presetClass="entr" presetSubtype="8" fill="hold" grpId="0" nodeType="after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wipe(left)">
                                      <p:cBhvr>
                                        <p:cTn id="45" dur="250"/>
                                        <p:tgtEl>
                                          <p:spTgt spid="6">
                                            <p:txEl>
                                              <p:pRg st="6" end="6"/>
                                            </p:txEl>
                                          </p:spTgt>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left)">
                                      <p:cBhvr>
                                        <p:cTn id="49" dur="250"/>
                                        <p:tgtEl>
                                          <p:spTgt spid="6">
                                            <p:txEl>
                                              <p:pRg st="7" end="7"/>
                                            </p:txEl>
                                          </p:spTgt>
                                        </p:tgtEl>
                                      </p:cBhvr>
                                    </p:animEffect>
                                  </p:childTnLst>
                                </p:cTn>
                              </p:par>
                            </p:childTnLst>
                          </p:cTn>
                        </p:par>
                        <p:par>
                          <p:cTn id="50" fill="hold">
                            <p:stCondLst>
                              <p:cond delay="3250"/>
                            </p:stCondLst>
                            <p:childTnLst>
                              <p:par>
                                <p:cTn id="51" presetID="22" presetClass="entr" presetSubtype="8" fill="hold" grpId="0" nodeType="after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Effect transition="in" filter="wipe(left)">
                                      <p:cBhvr>
                                        <p:cTn id="53" dur="250"/>
                                        <p:tgtEl>
                                          <p:spTgt spid="6">
                                            <p:txEl>
                                              <p:pRg st="8" end="8"/>
                                            </p:txEl>
                                          </p:spTgt>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wipe(left)">
                                      <p:cBhvr>
                                        <p:cTn id="57" dur="250"/>
                                        <p:tgtEl>
                                          <p:spTgt spid="6">
                                            <p:txEl>
                                              <p:pRg st="9" end="9"/>
                                            </p:txEl>
                                          </p:spTgt>
                                        </p:tgtEl>
                                      </p:cBhvr>
                                    </p:animEffect>
                                  </p:childTnLst>
                                </p:cTn>
                              </p:par>
                            </p:childTnLst>
                          </p:cTn>
                        </p:par>
                        <p:par>
                          <p:cTn id="58" fill="hold">
                            <p:stCondLst>
                              <p:cond delay="3750"/>
                            </p:stCondLst>
                            <p:childTnLst>
                              <p:par>
                                <p:cTn id="59" presetID="22" presetClass="entr" presetSubtype="8" fill="hold" grpId="0" nodeType="after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wipe(left)">
                                      <p:cBhvr>
                                        <p:cTn id="61" dur="250"/>
                                        <p:tgtEl>
                                          <p:spTgt spid="6">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4">
                                            <p:txEl>
                                              <p:pRg st="0" end="0"/>
                                            </p:txEl>
                                          </p:spTgt>
                                        </p:tgtEl>
                                      </p:cBhvr>
                                    </p:animEffect>
                                    <p:set>
                                      <p:cBhvr>
                                        <p:cTn id="66" dur="1" fill="hold">
                                          <p:stCondLst>
                                            <p:cond delay="499"/>
                                          </p:stCondLst>
                                        </p:cTn>
                                        <p:tgtEl>
                                          <p:spTgt spid="4">
                                            <p:txEl>
                                              <p:pRg st="0" end="0"/>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6">
                                            <p:txEl>
                                              <p:pRg st="0" end="0"/>
                                            </p:txEl>
                                          </p:spTgt>
                                        </p:tgtEl>
                                      </p:cBhvr>
                                    </p:animEffect>
                                    <p:set>
                                      <p:cBhvr>
                                        <p:cTn id="72" dur="1" fill="hold">
                                          <p:stCondLst>
                                            <p:cond delay="499"/>
                                          </p:stCondLst>
                                        </p:cTn>
                                        <p:tgtEl>
                                          <p:spTgt spid="6">
                                            <p:txEl>
                                              <p:pRg st="0" end="0"/>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6">
                                            <p:txEl>
                                              <p:pRg st="1" end="1"/>
                                            </p:txEl>
                                          </p:spTgt>
                                        </p:tgtEl>
                                      </p:cBhvr>
                                    </p:animEffect>
                                    <p:set>
                                      <p:cBhvr>
                                        <p:cTn id="75" dur="1" fill="hold">
                                          <p:stCondLst>
                                            <p:cond delay="499"/>
                                          </p:stCondLst>
                                        </p:cTn>
                                        <p:tgtEl>
                                          <p:spTgt spid="6">
                                            <p:txEl>
                                              <p:pRg st="1" end="1"/>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6">
                                            <p:txEl>
                                              <p:pRg st="2" end="2"/>
                                            </p:txEl>
                                          </p:spTgt>
                                        </p:tgtEl>
                                      </p:cBhvr>
                                    </p:animEffect>
                                    <p:set>
                                      <p:cBhvr>
                                        <p:cTn id="78" dur="1" fill="hold">
                                          <p:stCondLst>
                                            <p:cond delay="499"/>
                                          </p:stCondLst>
                                        </p:cTn>
                                        <p:tgtEl>
                                          <p:spTgt spid="6">
                                            <p:txEl>
                                              <p:pRg st="2" end="2"/>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6">
                                            <p:txEl>
                                              <p:pRg st="3" end="3"/>
                                            </p:txEl>
                                          </p:spTgt>
                                        </p:tgtEl>
                                      </p:cBhvr>
                                    </p:animEffect>
                                    <p:set>
                                      <p:cBhvr>
                                        <p:cTn id="81" dur="1" fill="hold">
                                          <p:stCondLst>
                                            <p:cond delay="499"/>
                                          </p:stCondLst>
                                        </p:cTn>
                                        <p:tgtEl>
                                          <p:spTgt spid="6">
                                            <p:txEl>
                                              <p:pRg st="3" end="3"/>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6">
                                            <p:txEl>
                                              <p:pRg st="4" end="4"/>
                                            </p:txEl>
                                          </p:spTgt>
                                        </p:tgtEl>
                                      </p:cBhvr>
                                    </p:animEffect>
                                    <p:set>
                                      <p:cBhvr>
                                        <p:cTn id="84" dur="1" fill="hold">
                                          <p:stCondLst>
                                            <p:cond delay="499"/>
                                          </p:stCondLst>
                                        </p:cTn>
                                        <p:tgtEl>
                                          <p:spTgt spid="6">
                                            <p:txEl>
                                              <p:pRg st="4" end="4"/>
                                            </p:txEl>
                                          </p:spTgt>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6">
                                            <p:txEl>
                                              <p:pRg st="5" end="5"/>
                                            </p:txEl>
                                          </p:spTgt>
                                        </p:tgtEl>
                                      </p:cBhvr>
                                    </p:animEffect>
                                    <p:set>
                                      <p:cBhvr>
                                        <p:cTn id="87" dur="1" fill="hold">
                                          <p:stCondLst>
                                            <p:cond delay="499"/>
                                          </p:stCondLst>
                                        </p:cTn>
                                        <p:tgtEl>
                                          <p:spTgt spid="6">
                                            <p:txEl>
                                              <p:pRg st="5" end="5"/>
                                            </p:txEl>
                                          </p:spTgt>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6">
                                            <p:txEl>
                                              <p:pRg st="6" end="6"/>
                                            </p:txEl>
                                          </p:spTgt>
                                        </p:tgtEl>
                                      </p:cBhvr>
                                    </p:animEffect>
                                    <p:set>
                                      <p:cBhvr>
                                        <p:cTn id="90" dur="1" fill="hold">
                                          <p:stCondLst>
                                            <p:cond delay="499"/>
                                          </p:stCondLst>
                                        </p:cTn>
                                        <p:tgtEl>
                                          <p:spTgt spid="6">
                                            <p:txEl>
                                              <p:pRg st="6" end="6"/>
                                            </p:txEl>
                                          </p:spTgt>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6">
                                            <p:txEl>
                                              <p:pRg st="7" end="7"/>
                                            </p:txEl>
                                          </p:spTgt>
                                        </p:tgtEl>
                                      </p:cBhvr>
                                    </p:animEffect>
                                    <p:set>
                                      <p:cBhvr>
                                        <p:cTn id="93" dur="1" fill="hold">
                                          <p:stCondLst>
                                            <p:cond delay="499"/>
                                          </p:stCondLst>
                                        </p:cTn>
                                        <p:tgtEl>
                                          <p:spTgt spid="6">
                                            <p:txEl>
                                              <p:pRg st="7" end="7"/>
                                            </p:txEl>
                                          </p:spTgt>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6">
                                            <p:txEl>
                                              <p:pRg st="8" end="8"/>
                                            </p:txEl>
                                          </p:spTgt>
                                        </p:tgtEl>
                                      </p:cBhvr>
                                    </p:animEffect>
                                    <p:set>
                                      <p:cBhvr>
                                        <p:cTn id="96" dur="1" fill="hold">
                                          <p:stCondLst>
                                            <p:cond delay="499"/>
                                          </p:stCondLst>
                                        </p:cTn>
                                        <p:tgtEl>
                                          <p:spTgt spid="6">
                                            <p:txEl>
                                              <p:pRg st="8" end="8"/>
                                            </p:txEl>
                                          </p:spTgt>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6">
                                            <p:txEl>
                                              <p:pRg st="9" end="9"/>
                                            </p:txEl>
                                          </p:spTgt>
                                        </p:tgtEl>
                                      </p:cBhvr>
                                    </p:animEffect>
                                    <p:set>
                                      <p:cBhvr>
                                        <p:cTn id="99" dur="1" fill="hold">
                                          <p:stCondLst>
                                            <p:cond delay="499"/>
                                          </p:stCondLst>
                                        </p:cTn>
                                        <p:tgtEl>
                                          <p:spTgt spid="6">
                                            <p:txEl>
                                              <p:pRg st="9" end="9"/>
                                            </p:txEl>
                                          </p:spTgt>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6">
                                            <p:txEl>
                                              <p:pRg st="10" end="10"/>
                                            </p:txEl>
                                          </p:spTgt>
                                        </p:tgtEl>
                                      </p:cBhvr>
                                    </p:animEffect>
                                    <p:set>
                                      <p:cBhvr>
                                        <p:cTn id="102" dur="1" fill="hold">
                                          <p:stCondLst>
                                            <p:cond delay="499"/>
                                          </p:stCondLst>
                                        </p:cTn>
                                        <p:tgtEl>
                                          <p:spTgt spid="6">
                                            <p:txEl>
                                              <p:pRg st="10" end="10"/>
                                            </p:txEl>
                                          </p:spTgt>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6">
                                            <p:bg/>
                                          </p:spTgt>
                                        </p:tgtEl>
                                      </p:cBhvr>
                                    </p:animEffect>
                                    <p:set>
                                      <p:cBhvr>
                                        <p:cTn id="105" dur="1" fill="hold">
                                          <p:stCondLst>
                                            <p:cond delay="499"/>
                                          </p:stCondLst>
                                        </p:cTn>
                                        <p:tgtEl>
                                          <p:spTgt spid="6">
                                            <p:bg/>
                                          </p:spTgt>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2"/>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48"/>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10"/>
                                        </p:tgtEl>
                                      </p:cBhvr>
                                    </p:animEffect>
                                    <p:set>
                                      <p:cBhvr>
                                        <p:cTn id="120" dur="1" fill="hold">
                                          <p:stCondLst>
                                            <p:cond delay="499"/>
                                          </p:stCondLst>
                                        </p:cTn>
                                        <p:tgtEl>
                                          <p:spTgt spid="10"/>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4" presetClass="entr" presetSubtype="10" fill="hold" nodeType="with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randombar(horizontal)">
                                      <p:cBhvr>
                                        <p:cTn id="126" dur="500"/>
                                        <p:tgtEl>
                                          <p:spTgt spid="33"/>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randombar(horizontal)">
                                      <p:cBhvr>
                                        <p:cTn id="129" dur="500"/>
                                        <p:tgtEl>
                                          <p:spTgt spid="4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33"/>
                                        </p:tgtEl>
                                      </p:cBhvr>
                                    </p:animEffect>
                                    <p:set>
                                      <p:cBhvr>
                                        <p:cTn id="134" dur="1" fill="hold">
                                          <p:stCondLst>
                                            <p:cond delay="499"/>
                                          </p:stCondLst>
                                        </p:cTn>
                                        <p:tgtEl>
                                          <p:spTgt spid="33"/>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47"/>
                                        </p:tgtEl>
                                      </p:cBhvr>
                                    </p:animEffect>
                                    <p:set>
                                      <p:cBhvr>
                                        <p:cTn id="137" dur="1" fill="hold">
                                          <p:stCondLst>
                                            <p:cond delay="499"/>
                                          </p:stCondLst>
                                        </p:cTn>
                                        <p:tgtEl>
                                          <p:spTgt spid="47"/>
                                        </p:tgtEl>
                                        <p:attrNameLst>
                                          <p:attrName>style.visibility</p:attrName>
                                        </p:attrNameLst>
                                      </p:cBhvr>
                                      <p:to>
                                        <p:strVal val="hidden"/>
                                      </p:to>
                                    </p:set>
                                  </p:childTnLst>
                                </p:cTn>
                              </p:par>
                              <p:par>
                                <p:cTn id="138" presetID="14" presetClass="entr" presetSubtype="10" fill="hold" nodeType="withEffect">
                                  <p:stCondLst>
                                    <p:cond delay="0"/>
                                  </p:stCondLst>
                                  <p:childTnLst>
                                    <p:set>
                                      <p:cBhvr>
                                        <p:cTn id="139" dur="1" fill="hold">
                                          <p:stCondLst>
                                            <p:cond delay="0"/>
                                          </p:stCondLst>
                                        </p:cTn>
                                        <p:tgtEl>
                                          <p:spTgt spid="29"/>
                                        </p:tgtEl>
                                        <p:attrNameLst>
                                          <p:attrName>style.visibility</p:attrName>
                                        </p:attrNameLst>
                                      </p:cBhvr>
                                      <p:to>
                                        <p:strVal val="visible"/>
                                      </p:to>
                                    </p:set>
                                    <p:animEffect transition="in" filter="randombar(horizontal)">
                                      <p:cBhvr>
                                        <p:cTn id="140" dur="500"/>
                                        <p:tgtEl>
                                          <p:spTgt spid="29"/>
                                        </p:tgtEl>
                                      </p:cBhvr>
                                    </p:animEffect>
                                  </p:childTnLst>
                                </p:cTn>
                              </p:par>
                            </p:childTnLst>
                          </p:cTn>
                        </p:par>
                      </p:childTnLst>
                    </p:cTn>
                  </p:par>
                  <p:par>
                    <p:cTn id="141" fill="hold">
                      <p:stCondLst>
                        <p:cond delay="indefinite"/>
                      </p:stCondLst>
                      <p:childTnLst>
                        <p:par>
                          <p:cTn id="142" fill="hold">
                            <p:stCondLst>
                              <p:cond delay="0"/>
                            </p:stCondLst>
                            <p:childTnLst>
                              <p:par>
                                <p:cTn id="143" presetID="42" presetClass="exit" presetSubtype="0" fill="hold" grpId="1" nodeType="clickEffect">
                                  <p:stCondLst>
                                    <p:cond delay="0"/>
                                  </p:stCondLst>
                                  <p:childTnLst>
                                    <p:animEffect transition="out" filter="fade">
                                      <p:cBhvr>
                                        <p:cTn id="144" dur="1000"/>
                                        <p:tgtEl>
                                          <p:spTgt spid="11"/>
                                        </p:tgtEl>
                                      </p:cBhvr>
                                    </p:animEffect>
                                    <p:anim calcmode="lin" valueType="num">
                                      <p:cBhvr>
                                        <p:cTn id="145" dur="1000"/>
                                        <p:tgtEl>
                                          <p:spTgt spid="11"/>
                                        </p:tgtEl>
                                        <p:attrNameLst>
                                          <p:attrName>ppt_x</p:attrName>
                                        </p:attrNameLst>
                                      </p:cBhvr>
                                      <p:tavLst>
                                        <p:tav tm="0">
                                          <p:val>
                                            <p:strVal val="ppt_x"/>
                                          </p:val>
                                        </p:tav>
                                        <p:tav tm="100000">
                                          <p:val>
                                            <p:strVal val="ppt_x"/>
                                          </p:val>
                                        </p:tav>
                                      </p:tavLst>
                                    </p:anim>
                                    <p:anim calcmode="lin" valueType="num">
                                      <p:cBhvr>
                                        <p:cTn id="146" dur="1000"/>
                                        <p:tgtEl>
                                          <p:spTgt spid="11"/>
                                        </p:tgtEl>
                                        <p:attrNameLst>
                                          <p:attrName>ppt_y</p:attrName>
                                        </p:attrNameLst>
                                      </p:cBhvr>
                                      <p:tavLst>
                                        <p:tav tm="0">
                                          <p:val>
                                            <p:strVal val="ppt_y"/>
                                          </p:val>
                                        </p:tav>
                                        <p:tav tm="100000">
                                          <p:val>
                                            <p:strVal val="ppt_y+.1"/>
                                          </p:val>
                                        </p:tav>
                                      </p:tavLst>
                                    </p:anim>
                                    <p:set>
                                      <p:cBhvr>
                                        <p:cTn id="147" dur="1" fill="hold">
                                          <p:stCondLst>
                                            <p:cond delay="999"/>
                                          </p:stCondLst>
                                        </p:cTn>
                                        <p:tgtEl>
                                          <p:spTgt spid="11"/>
                                        </p:tgtEl>
                                        <p:attrNameLst>
                                          <p:attrName>style.visibility</p:attrName>
                                        </p:attrNameLst>
                                      </p:cBhvr>
                                      <p:to>
                                        <p:strVal val="hidden"/>
                                      </p:to>
                                    </p:set>
                                  </p:childTnLst>
                                </p:cTn>
                              </p:par>
                              <p:par>
                                <p:cTn id="148" presetID="42" presetClass="exit" presetSubtype="0" fill="hold" nodeType="withEffect">
                                  <p:stCondLst>
                                    <p:cond delay="0"/>
                                  </p:stCondLst>
                                  <p:childTnLst>
                                    <p:animEffect transition="out" filter="fade">
                                      <p:cBhvr>
                                        <p:cTn id="149" dur="1000"/>
                                        <p:tgtEl>
                                          <p:spTgt spid="29"/>
                                        </p:tgtEl>
                                      </p:cBhvr>
                                    </p:animEffect>
                                    <p:anim calcmode="lin" valueType="num">
                                      <p:cBhvr>
                                        <p:cTn id="150" dur="1000"/>
                                        <p:tgtEl>
                                          <p:spTgt spid="29"/>
                                        </p:tgtEl>
                                        <p:attrNameLst>
                                          <p:attrName>ppt_x</p:attrName>
                                        </p:attrNameLst>
                                      </p:cBhvr>
                                      <p:tavLst>
                                        <p:tav tm="0">
                                          <p:val>
                                            <p:strVal val="ppt_x"/>
                                          </p:val>
                                        </p:tav>
                                        <p:tav tm="100000">
                                          <p:val>
                                            <p:strVal val="ppt_x"/>
                                          </p:val>
                                        </p:tav>
                                      </p:tavLst>
                                    </p:anim>
                                    <p:anim calcmode="lin" valueType="num">
                                      <p:cBhvr>
                                        <p:cTn id="151" dur="1000"/>
                                        <p:tgtEl>
                                          <p:spTgt spid="29"/>
                                        </p:tgtEl>
                                        <p:attrNameLst>
                                          <p:attrName>ppt_y</p:attrName>
                                        </p:attrNameLst>
                                      </p:cBhvr>
                                      <p:tavLst>
                                        <p:tav tm="0">
                                          <p:val>
                                            <p:strVal val="ppt_y"/>
                                          </p:val>
                                        </p:tav>
                                        <p:tav tm="100000">
                                          <p:val>
                                            <p:strVal val="ppt_y+.1"/>
                                          </p:val>
                                        </p:tav>
                                      </p:tavLst>
                                    </p:anim>
                                    <p:set>
                                      <p:cBhvr>
                                        <p:cTn id="152" dur="1" fill="hold">
                                          <p:stCondLst>
                                            <p:cond delay="999"/>
                                          </p:stCondLst>
                                        </p:cTn>
                                        <p:tgtEl>
                                          <p:spTgt spid="29"/>
                                        </p:tgtEl>
                                        <p:attrNameLst>
                                          <p:attrName>style.visibility</p:attrName>
                                        </p:attrNameLst>
                                      </p:cBhvr>
                                      <p:to>
                                        <p:strVal val="hidden"/>
                                      </p:to>
                                    </p:set>
                                  </p:childTnLst>
                                </p:cTn>
                              </p:par>
                              <p:par>
                                <p:cTn id="153" presetID="2" presetClass="entr" presetSubtype="4" fill="hold" grpId="0" nodeType="withEffect">
                                  <p:stCondLst>
                                    <p:cond delay="0"/>
                                  </p:stCondLst>
                                  <p:childTnLst>
                                    <p:set>
                                      <p:cBhvr>
                                        <p:cTn id="154" dur="1" fill="hold">
                                          <p:stCondLst>
                                            <p:cond delay="0"/>
                                          </p:stCondLst>
                                        </p:cTn>
                                        <p:tgtEl>
                                          <p:spTgt spid="49"/>
                                        </p:tgtEl>
                                        <p:attrNameLst>
                                          <p:attrName>style.visibility</p:attrName>
                                        </p:attrNameLst>
                                      </p:cBhvr>
                                      <p:to>
                                        <p:strVal val="visible"/>
                                      </p:to>
                                    </p:set>
                                    <p:anim calcmode="lin" valueType="num">
                                      <p:cBhvr additive="base">
                                        <p:cTn id="155" dur="500" fill="hold"/>
                                        <p:tgtEl>
                                          <p:spTgt spid="49"/>
                                        </p:tgtEl>
                                        <p:attrNameLst>
                                          <p:attrName>ppt_x</p:attrName>
                                        </p:attrNameLst>
                                      </p:cBhvr>
                                      <p:tavLst>
                                        <p:tav tm="0">
                                          <p:val>
                                            <p:strVal val="#ppt_x"/>
                                          </p:val>
                                        </p:tav>
                                        <p:tav tm="100000">
                                          <p:val>
                                            <p:strVal val="#ppt_x"/>
                                          </p:val>
                                        </p:tav>
                                      </p:tavLst>
                                    </p:anim>
                                    <p:anim calcmode="lin" valueType="num">
                                      <p:cBhvr additive="base">
                                        <p:cTn id="15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47" grpId="0"/>
      <p:bldP spid="47" grpId="1"/>
      <p:bldP spid="48" grpId="0"/>
      <p:bldP spid="49" grpId="0"/>
      <p:bldP spid="4" grpId="0" build="allAtOnce"/>
      <p:bldP spid="32" grpId="0"/>
      <p:bldP spid="32" grpId="1"/>
      <p:bldP spid="6" grpId="0" build="p" animBg="1"/>
      <p:bldP spid="6" grpId="1"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solidFill>
                  <a:srgbClr val="0000FF"/>
                </a:solidFill>
              </a:rPr>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990513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dirty="0"/>
              <a:t>Read Mapping Algorithms: Two Styles</a:t>
            </a:r>
          </a:p>
        </p:txBody>
      </p:sp>
      <p:sp>
        <p:nvSpPr>
          <p:cNvPr id="33795" name="Content Placeholder 4"/>
          <p:cNvSpPr>
            <a:spLocks noGrp="1"/>
          </p:cNvSpPr>
          <p:nvPr>
            <p:ph idx="1"/>
          </p:nvPr>
        </p:nvSpPr>
        <p:spPr>
          <a:xfrm>
            <a:off x="251520" y="1268760"/>
            <a:ext cx="8795320" cy="4530725"/>
          </a:xfrm>
        </p:spPr>
        <p:txBody>
          <a:bodyPr/>
          <a:lstStyle/>
          <a:p>
            <a:r>
              <a:rPr lang="en-US" sz="2200" dirty="0">
                <a:solidFill>
                  <a:srgbClr val="7030A0"/>
                </a:solidFill>
              </a:rPr>
              <a:t>Hash based seed-and-extend </a:t>
            </a:r>
            <a:r>
              <a:rPr lang="en-US" sz="2200" dirty="0"/>
              <a:t>(hash table, suffix array, suffix tree)</a:t>
            </a:r>
          </a:p>
          <a:p>
            <a:pPr lvl="1"/>
            <a:r>
              <a:rPr lang="en-US" sz="2000" dirty="0"/>
              <a:t>Index the “k-</a:t>
            </a:r>
            <a:r>
              <a:rPr lang="en-US" sz="2000" dirty="0" err="1"/>
              <a:t>mers</a:t>
            </a:r>
            <a:r>
              <a:rPr lang="en-US" sz="2000" dirty="0"/>
              <a:t>” in the genome into a hash table (pre-processing)</a:t>
            </a:r>
          </a:p>
          <a:p>
            <a:pPr lvl="1"/>
            <a:r>
              <a:rPr lang="en-US" sz="2000" dirty="0"/>
              <a:t>When searching a read, find the location of a k-</a:t>
            </a:r>
            <a:r>
              <a:rPr lang="en-US" sz="2000" dirty="0" err="1"/>
              <a:t>mer</a:t>
            </a:r>
            <a:r>
              <a:rPr lang="en-US" sz="2000" dirty="0"/>
              <a:t> in the read; then extend through alignment</a:t>
            </a:r>
          </a:p>
          <a:p>
            <a:pPr lvl="1"/>
            <a:r>
              <a:rPr lang="en-US" sz="2000" dirty="0">
                <a:solidFill>
                  <a:srgbClr val="0432FF"/>
                </a:solidFill>
              </a:rPr>
              <a:t>More sensitive (can find all mapping locations)</a:t>
            </a:r>
            <a:r>
              <a:rPr lang="en-US" sz="2000" dirty="0"/>
              <a:t>, but </a:t>
            </a:r>
            <a:r>
              <a:rPr lang="en-US" sz="2000" dirty="0">
                <a:solidFill>
                  <a:srgbClr val="FF0000"/>
                </a:solidFill>
              </a:rPr>
              <a:t>slow</a:t>
            </a:r>
          </a:p>
          <a:p>
            <a:pPr lvl="1"/>
            <a:r>
              <a:rPr lang="en-US" sz="2000" dirty="0"/>
              <a:t>Requires </a:t>
            </a:r>
            <a:r>
              <a:rPr lang="en-US" sz="2000" dirty="0">
                <a:solidFill>
                  <a:srgbClr val="FF0000"/>
                </a:solidFill>
              </a:rPr>
              <a:t>large memory</a:t>
            </a:r>
            <a:r>
              <a:rPr lang="en-US" sz="2000" dirty="0"/>
              <a:t>; this </a:t>
            </a:r>
            <a:r>
              <a:rPr lang="en-US" sz="2000" dirty="0">
                <a:solidFill>
                  <a:srgbClr val="0000FF"/>
                </a:solidFill>
              </a:rPr>
              <a:t>can be reduced </a:t>
            </a:r>
            <a:r>
              <a:rPr lang="en-US" sz="2000" dirty="0"/>
              <a:t>with cost to run time</a:t>
            </a:r>
          </a:p>
          <a:p>
            <a:endParaRPr lang="en-US" sz="2200" dirty="0"/>
          </a:p>
          <a:p>
            <a:r>
              <a:rPr lang="en-US" sz="2200" dirty="0">
                <a:solidFill>
                  <a:srgbClr val="7030A0"/>
                </a:solidFill>
              </a:rPr>
              <a:t>Burrows-Wheeler Transform &amp; </a:t>
            </a:r>
            <a:r>
              <a:rPr lang="en-US" sz="2200" dirty="0" err="1">
                <a:solidFill>
                  <a:srgbClr val="7030A0"/>
                </a:solidFill>
              </a:rPr>
              <a:t>Ferragina-Manzini</a:t>
            </a:r>
            <a:r>
              <a:rPr lang="en-US" sz="2200" dirty="0">
                <a:solidFill>
                  <a:srgbClr val="7030A0"/>
                </a:solidFill>
              </a:rPr>
              <a:t> Index based aligners</a:t>
            </a:r>
          </a:p>
          <a:p>
            <a:pPr lvl="1"/>
            <a:r>
              <a:rPr lang="en-US" sz="2000" dirty="0"/>
              <a:t>BWT is a compression method used to compress the genome index</a:t>
            </a:r>
          </a:p>
          <a:p>
            <a:pPr lvl="1"/>
            <a:r>
              <a:rPr lang="en-US" sz="2000" dirty="0"/>
              <a:t>Perfect matches can be found very quickly, memory lookup costs increase for imperfect matches</a:t>
            </a:r>
          </a:p>
          <a:p>
            <a:pPr lvl="1"/>
            <a:r>
              <a:rPr lang="en-US" sz="2000" dirty="0">
                <a:solidFill>
                  <a:srgbClr val="FF0000"/>
                </a:solidFill>
              </a:rPr>
              <a:t>Reduced sensitivity</a:t>
            </a:r>
          </a:p>
        </p:txBody>
      </p:sp>
    </p:spTree>
    <p:extLst>
      <p:ext uri="{BB962C8B-B14F-4D97-AF65-F5344CB8AC3E}">
        <p14:creationId xmlns:p14="http://schemas.microsoft.com/office/powerpoint/2010/main" val="23168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9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FF"/>
                </a:solidFill>
              </a:rPr>
              <a:t>Preprocess the reference into a </a:t>
            </a:r>
            <a:r>
              <a:rPr lang="en-US" sz="2400" i="1" dirty="0">
                <a:solidFill>
                  <a:srgbClr val="0000FF"/>
                </a:solidFill>
              </a:rPr>
              <a:t>Hash Table</a:t>
            </a:r>
          </a:p>
          <a:p>
            <a:pPr lvl="1">
              <a:lnSpc>
                <a:spcPct val="120000"/>
              </a:lnSpc>
            </a:pPr>
            <a:r>
              <a:rPr lang="en-US" sz="2400" dirty="0"/>
              <a:t>Use </a:t>
            </a:r>
            <a:r>
              <a:rPr lang="en-US" sz="2400" i="1" dirty="0">
                <a:solidFill>
                  <a:srgbClr val="000000"/>
                </a:solidFill>
              </a:rPr>
              <a:t>Hash Table </a:t>
            </a:r>
            <a:r>
              <a:rPr lang="en-US" sz="2400" dirty="0"/>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33</a:t>
            </a:fld>
            <a:endParaRPr lang="en-US" altLang="en-US"/>
          </a:p>
        </p:txBody>
      </p:sp>
    </p:spTree>
    <p:extLst>
      <p:ext uri="{BB962C8B-B14F-4D97-AF65-F5344CB8AC3E}">
        <p14:creationId xmlns:p14="http://schemas.microsoft.com/office/powerpoint/2010/main" val="21763578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56320"/>
          </a:xfrm>
        </p:spPr>
        <p:txBody>
          <a:bodyPr/>
          <a:lstStyle/>
          <a:p>
            <a:r>
              <a:rPr lang="en-US" dirty="0"/>
              <a:t>Hash Table-Based Mappers </a:t>
            </a:r>
            <a:r>
              <a:rPr lang="en-US" sz="2600" dirty="0"/>
              <a:t>[Alkan+ Nature Gen’09]</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aphicFrame>
        <p:nvGraphicFramePr>
          <p:cNvPr id="5" name="内容占位符 52"/>
          <p:cNvGraphicFramePr>
            <a:graphicFrameLocks/>
          </p:cNvGraphicFramePr>
          <p:nvPr>
            <p:extLst/>
          </p:nvPr>
        </p:nvGraphicFramePr>
        <p:xfrm>
          <a:off x="2997943" y="1815815"/>
          <a:ext cx="2222128" cy="335280"/>
        </p:xfrm>
        <a:graphic>
          <a:graphicData uri="http://schemas.openxmlformats.org/drawingml/2006/table">
            <a:tbl>
              <a:tblPr firstRow="1" bandRow="1">
                <a:tableStyleId>{5C22544A-7EE6-4342-B048-85BDC9FD1C3A}</a:tableStyleId>
              </a:tblPr>
              <a:tblGrid>
                <a:gridCol w="555532">
                  <a:extLst>
                    <a:ext uri="{9D8B030D-6E8A-4147-A177-3AD203B41FA5}">
                      <a16:colId xmlns:a16="http://schemas.microsoft.com/office/drawing/2014/main" val="20000"/>
                    </a:ext>
                  </a:extLst>
                </a:gridCol>
                <a:gridCol w="555532">
                  <a:extLst>
                    <a:ext uri="{9D8B030D-6E8A-4147-A177-3AD203B41FA5}">
                      <a16:colId xmlns:a16="http://schemas.microsoft.com/office/drawing/2014/main" val="20001"/>
                    </a:ext>
                  </a:extLst>
                </a:gridCol>
                <a:gridCol w="555532">
                  <a:extLst>
                    <a:ext uri="{9D8B030D-6E8A-4147-A177-3AD203B41FA5}">
                      <a16:colId xmlns:a16="http://schemas.microsoft.com/office/drawing/2014/main" val="20002"/>
                    </a:ext>
                  </a:extLst>
                </a:gridCol>
                <a:gridCol w="555532">
                  <a:extLst>
                    <a:ext uri="{9D8B030D-6E8A-4147-A177-3AD203B41FA5}">
                      <a16:colId xmlns:a16="http://schemas.microsoft.com/office/drawing/2014/main" val="20003"/>
                    </a:ext>
                  </a:extLst>
                </a:gridCol>
              </a:tblGrid>
              <a:tr h="181213">
                <a:tc>
                  <a:txBody>
                    <a:bodyPr/>
                    <a:lstStyle/>
                    <a:p>
                      <a:r>
                        <a:rPr lang="en-US" sz="16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577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Rectangle 84"/>
          <p:cNvSpPr/>
          <p:nvPr/>
        </p:nvSpPr>
        <p:spPr>
          <a:xfrm>
            <a:off x="683568" y="1846803"/>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7" name="Rectangle 85"/>
          <p:cNvSpPr/>
          <p:nvPr/>
        </p:nvSpPr>
        <p:spPr>
          <a:xfrm>
            <a:off x="683568" y="2272580"/>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676932" y="2743259"/>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1A3A15"/>
                </a:solidFill>
                <a:effectLst/>
                <a:uLnTx/>
                <a:uFillTx/>
                <a:latin typeface="Tahoma"/>
                <a:ea typeface="+mn-ea"/>
                <a:cs typeface="+mn-cs"/>
              </a:rPr>
              <a:t>T</a:t>
            </a:r>
            <a:endParaRPr kumimoji="0" lang="en-US" sz="2000" b="0" i="0" u="none" strike="noStrike" kern="1200" cap="none" spc="0" normalizeH="0" baseline="0" noProof="0" dirty="0">
              <a:ln>
                <a:solidFill>
                  <a:srgbClr val="3B812F"/>
                </a:solidFill>
              </a:ln>
              <a:solidFill>
                <a:srgbClr val="1A3A15"/>
              </a:solidFill>
              <a:effectLst/>
              <a:uLnTx/>
              <a:uFillTx/>
              <a:latin typeface="Tahoma"/>
              <a:ea typeface="+mn-ea"/>
              <a:cs typeface="+mn-cs"/>
            </a:endParaRPr>
          </a:p>
        </p:txBody>
      </p:sp>
      <p:graphicFrame>
        <p:nvGraphicFramePr>
          <p:cNvPr id="9" name="内容占位符 52"/>
          <p:cNvGraphicFramePr>
            <a:graphicFrameLocks/>
          </p:cNvGraphicFramePr>
          <p:nvPr>
            <p:extLst/>
          </p:nvPr>
        </p:nvGraphicFramePr>
        <p:xfrm>
          <a:off x="2997943" y="2255519"/>
          <a:ext cx="2780555" cy="335280"/>
        </p:xfrm>
        <a:graphic>
          <a:graphicData uri="http://schemas.openxmlformats.org/drawingml/2006/table">
            <a:tbl>
              <a:tblPr firstRow="1" bandRow="1">
                <a:tableStyleId>{5C22544A-7EE6-4342-B048-85BDC9FD1C3A}</a:tableStyleId>
              </a:tblPr>
              <a:tblGrid>
                <a:gridCol w="556111">
                  <a:extLst>
                    <a:ext uri="{9D8B030D-6E8A-4147-A177-3AD203B41FA5}">
                      <a16:colId xmlns:a16="http://schemas.microsoft.com/office/drawing/2014/main" val="20000"/>
                    </a:ext>
                  </a:extLst>
                </a:gridCol>
                <a:gridCol w="556111">
                  <a:extLst>
                    <a:ext uri="{9D8B030D-6E8A-4147-A177-3AD203B41FA5}">
                      <a16:colId xmlns:a16="http://schemas.microsoft.com/office/drawing/2014/main" val="20001"/>
                    </a:ext>
                  </a:extLst>
                </a:gridCol>
                <a:gridCol w="556111">
                  <a:extLst>
                    <a:ext uri="{9D8B030D-6E8A-4147-A177-3AD203B41FA5}">
                      <a16:colId xmlns:a16="http://schemas.microsoft.com/office/drawing/2014/main" val="20002"/>
                    </a:ext>
                  </a:extLst>
                </a:gridCol>
                <a:gridCol w="556111">
                  <a:extLst>
                    <a:ext uri="{9D8B030D-6E8A-4147-A177-3AD203B41FA5}">
                      <a16:colId xmlns:a16="http://schemas.microsoft.com/office/drawing/2014/main" val="20003"/>
                    </a:ext>
                  </a:extLst>
                </a:gridCol>
                <a:gridCol w="556111">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13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421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765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889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1" name="直接箭头连接符 59"/>
          <p:cNvCxnSpPr>
            <a:stCxn id="6" idx="3"/>
            <a:endCxn id="5" idx="1"/>
          </p:cNvCxnSpPr>
          <p:nvPr/>
        </p:nvCxnSpPr>
        <p:spPr>
          <a:xfrm>
            <a:off x="2763747" y="1981582"/>
            <a:ext cx="234196" cy="1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62"/>
          <p:cNvCxnSpPr>
            <a:stCxn id="7" idx="3"/>
            <a:endCxn id="9" idx="1"/>
          </p:cNvCxnSpPr>
          <p:nvPr/>
        </p:nvCxnSpPr>
        <p:spPr>
          <a:xfrm>
            <a:off x="2757111" y="2419349"/>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64"/>
          <p:cNvCxnSpPr>
            <a:stCxn id="8" idx="3"/>
          </p:cNvCxnSpPr>
          <p:nvPr/>
        </p:nvCxnSpPr>
        <p:spPr>
          <a:xfrm>
            <a:off x="2757111" y="2902015"/>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84"/>
          <p:cNvSpPr/>
          <p:nvPr/>
        </p:nvSpPr>
        <p:spPr>
          <a:xfrm>
            <a:off x="683567" y="322314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000000"/>
              </a:solidFill>
              <a:effectLst/>
              <a:uLnTx/>
              <a:uFillTx/>
              <a:latin typeface="Tahoma"/>
              <a:ea typeface="+mn-ea"/>
              <a:cs typeface="+mn-cs"/>
            </a:endParaRPr>
          </a:p>
        </p:txBody>
      </p:sp>
      <p:sp>
        <p:nvSpPr>
          <p:cNvPr id="19" name="Rectangle 85"/>
          <p:cNvSpPr/>
          <p:nvPr/>
        </p:nvSpPr>
        <p:spPr>
          <a:xfrm>
            <a:off x="683567" y="364892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20" name="Rectangle 86"/>
          <p:cNvSpPr/>
          <p:nvPr/>
        </p:nvSpPr>
        <p:spPr>
          <a:xfrm>
            <a:off x="676931" y="411960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77933C"/>
              </a:solidFill>
              <a:effectLst/>
              <a:uLnTx/>
              <a:uFillTx/>
              <a:latin typeface="Tahoma"/>
              <a:ea typeface="+mn-ea"/>
              <a:cs typeface="+mn-cs"/>
            </a:endParaRPr>
          </a:p>
        </p:txBody>
      </p:sp>
      <p:graphicFrame>
        <p:nvGraphicFramePr>
          <p:cNvPr id="21" name="内容占位符 52"/>
          <p:cNvGraphicFramePr>
            <a:graphicFrameLocks/>
          </p:cNvGraphicFramePr>
          <p:nvPr>
            <p:extLst/>
          </p:nvPr>
        </p:nvGraphicFramePr>
        <p:xfrm>
          <a:off x="2997943" y="3631860"/>
          <a:ext cx="2798195" cy="335280"/>
        </p:xfrm>
        <a:graphic>
          <a:graphicData uri="http://schemas.openxmlformats.org/drawingml/2006/table">
            <a:tbl>
              <a:tblPr firstRow="1" bandRow="1">
                <a:tableStyleId>{5C22544A-7EE6-4342-B048-85BDC9FD1C3A}</a:tableStyleId>
              </a:tblPr>
              <a:tblGrid>
                <a:gridCol w="559639">
                  <a:extLst>
                    <a:ext uri="{9D8B030D-6E8A-4147-A177-3AD203B41FA5}">
                      <a16:colId xmlns:a16="http://schemas.microsoft.com/office/drawing/2014/main" val="20000"/>
                    </a:ext>
                  </a:extLst>
                </a:gridCol>
                <a:gridCol w="559639">
                  <a:extLst>
                    <a:ext uri="{9D8B030D-6E8A-4147-A177-3AD203B41FA5}">
                      <a16:colId xmlns:a16="http://schemas.microsoft.com/office/drawing/2014/main" val="20001"/>
                    </a:ext>
                  </a:extLst>
                </a:gridCol>
                <a:gridCol w="559639">
                  <a:extLst>
                    <a:ext uri="{9D8B030D-6E8A-4147-A177-3AD203B41FA5}">
                      <a16:colId xmlns:a16="http://schemas.microsoft.com/office/drawing/2014/main" val="20002"/>
                    </a:ext>
                  </a:extLst>
                </a:gridCol>
                <a:gridCol w="559639">
                  <a:extLst>
                    <a:ext uri="{9D8B030D-6E8A-4147-A177-3AD203B41FA5}">
                      <a16:colId xmlns:a16="http://schemas.microsoft.com/office/drawing/2014/main" val="20003"/>
                    </a:ext>
                  </a:extLst>
                </a:gridCol>
                <a:gridCol w="559639">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4" name="直接箭头连接符 62"/>
          <p:cNvCxnSpPr>
            <a:stCxn id="19" idx="3"/>
            <a:endCxn id="21" idx="1"/>
          </p:cNvCxnSpPr>
          <p:nvPr/>
        </p:nvCxnSpPr>
        <p:spPr>
          <a:xfrm>
            <a:off x="2757110" y="3795690"/>
            <a:ext cx="240833"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84"/>
          <p:cNvSpPr/>
          <p:nvPr/>
        </p:nvSpPr>
        <p:spPr>
          <a:xfrm>
            <a:off x="683566" y="4581128"/>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3B812F"/>
              </a:solidFill>
              <a:effectLst/>
              <a:uLnTx/>
              <a:uFillTx/>
              <a:latin typeface="Tahoma"/>
              <a:ea typeface="+mn-ea"/>
              <a:cs typeface="+mn-cs"/>
            </a:endParaRPr>
          </a:p>
        </p:txBody>
      </p:sp>
      <p:sp>
        <p:nvSpPr>
          <p:cNvPr id="38" name="Rectangle 85"/>
          <p:cNvSpPr/>
          <p:nvPr/>
        </p:nvSpPr>
        <p:spPr>
          <a:xfrm>
            <a:off x="683566" y="5006905"/>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CC9900">
                  <a:lumMod val="60000"/>
                  <a:lumOff val="40000"/>
                </a:srgbClr>
              </a:solidFill>
              <a:effectLst/>
              <a:uLnTx/>
              <a:uFillTx/>
              <a:latin typeface="Tahoma"/>
              <a:ea typeface="+mn-ea"/>
              <a:cs typeface="+mn-cs"/>
            </a:endParaRPr>
          </a:p>
        </p:txBody>
      </p:sp>
      <p:sp>
        <p:nvSpPr>
          <p:cNvPr id="39" name="Rectangle 86"/>
          <p:cNvSpPr/>
          <p:nvPr/>
        </p:nvSpPr>
        <p:spPr>
          <a:xfrm>
            <a:off x="676930" y="5477584"/>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lumMod val="50000"/>
                  </a:srgbClr>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lumMod val="50000"/>
                </a:srgbClr>
              </a:solidFill>
              <a:effectLst/>
              <a:uLnTx/>
              <a:uFillTx/>
              <a:latin typeface="Tahoma"/>
              <a:ea typeface="+mn-ea"/>
              <a:cs typeface="+mn-cs"/>
            </a:endParaRPr>
          </a:p>
        </p:txBody>
      </p:sp>
      <p:graphicFrame>
        <p:nvGraphicFramePr>
          <p:cNvPr id="41" name="内容占位符 52"/>
          <p:cNvGraphicFramePr>
            <a:graphicFrameLocks/>
          </p:cNvGraphicFramePr>
          <p:nvPr>
            <p:extLst/>
          </p:nvPr>
        </p:nvGraphicFramePr>
        <p:xfrm>
          <a:off x="2997941" y="5472510"/>
          <a:ext cx="1718076" cy="335280"/>
        </p:xfrm>
        <a:graphic>
          <a:graphicData uri="http://schemas.openxmlformats.org/drawingml/2006/table">
            <a:tbl>
              <a:tblPr firstRow="1" bandRow="1">
                <a:tableStyleId>{5C22544A-7EE6-4342-B048-85BDC9FD1C3A}</a:tableStyleId>
              </a:tblPr>
              <a:tblGrid>
                <a:gridCol w="572692">
                  <a:extLst>
                    <a:ext uri="{9D8B030D-6E8A-4147-A177-3AD203B41FA5}">
                      <a16:colId xmlns:a16="http://schemas.microsoft.com/office/drawing/2014/main" val="20000"/>
                    </a:ext>
                  </a:extLst>
                </a:gridCol>
                <a:gridCol w="572692">
                  <a:extLst>
                    <a:ext uri="{9D8B030D-6E8A-4147-A177-3AD203B41FA5}">
                      <a16:colId xmlns:a16="http://schemas.microsoft.com/office/drawing/2014/main" val="20001"/>
                    </a:ext>
                  </a:extLst>
                </a:gridCol>
                <a:gridCol w="572692">
                  <a:extLst>
                    <a:ext uri="{9D8B030D-6E8A-4147-A177-3AD203B41FA5}">
                      <a16:colId xmlns:a16="http://schemas.microsoft.com/office/drawing/2014/main" val="20002"/>
                    </a:ext>
                  </a:extLst>
                </a:gridCol>
              </a:tblGrid>
              <a:tr h="181213">
                <a:tc>
                  <a:txBody>
                    <a:bodyPr/>
                    <a:lstStyle/>
                    <a:p>
                      <a:r>
                        <a:rPr lang="en-US" sz="16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44" name="直接箭头连接符 64"/>
          <p:cNvCxnSpPr>
            <a:stCxn id="39" idx="3"/>
            <a:endCxn id="41" idx="1"/>
          </p:cNvCxnSpPr>
          <p:nvPr/>
        </p:nvCxnSpPr>
        <p:spPr>
          <a:xfrm>
            <a:off x="2757109" y="5636340"/>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97941" y="2717349"/>
            <a:ext cx="72006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NULL</a:t>
            </a:r>
          </a:p>
        </p:txBody>
      </p:sp>
      <p:sp>
        <p:nvSpPr>
          <p:cNvPr id="61" name="Freeform 60"/>
          <p:cNvSpPr/>
          <p:nvPr/>
        </p:nvSpPr>
        <p:spPr>
          <a:xfrm>
            <a:off x="7812360" y="2437818"/>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TextBox 61"/>
          <p:cNvSpPr txBox="1"/>
          <p:nvPr/>
        </p:nvSpPr>
        <p:spPr>
          <a:xfrm>
            <a:off x="6767618" y="1846803"/>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63" name="Freeform 62"/>
          <p:cNvSpPr/>
          <p:nvPr/>
        </p:nvSpPr>
        <p:spPr>
          <a:xfrm>
            <a:off x="7788275" y="2555751"/>
            <a:ext cx="298450" cy="536593"/>
          </a:xfrm>
          <a:custGeom>
            <a:avLst/>
            <a:gdLst>
              <a:gd name="connsiteX0" fmla="*/ 60325 w 298450"/>
              <a:gd name="connsiteY0" fmla="*/ 0 h 536593"/>
              <a:gd name="connsiteX1" fmla="*/ 47625 w 298450"/>
              <a:gd name="connsiteY1" fmla="*/ 15875 h 536593"/>
              <a:gd name="connsiteX2" fmla="*/ 34925 w 298450"/>
              <a:gd name="connsiteY2" fmla="*/ 38100 h 536593"/>
              <a:gd name="connsiteX3" fmla="*/ 28575 w 298450"/>
              <a:gd name="connsiteY3" fmla="*/ 57150 h 536593"/>
              <a:gd name="connsiteX4" fmla="*/ 15875 w 298450"/>
              <a:gd name="connsiteY4" fmla="*/ 76200 h 536593"/>
              <a:gd name="connsiteX5" fmla="*/ 9525 w 298450"/>
              <a:gd name="connsiteY5" fmla="*/ 95250 h 536593"/>
              <a:gd name="connsiteX6" fmla="*/ 3175 w 298450"/>
              <a:gd name="connsiteY6" fmla="*/ 114300 h 536593"/>
              <a:gd name="connsiteX7" fmla="*/ 0 w 298450"/>
              <a:gd name="connsiteY7" fmla="*/ 123825 h 536593"/>
              <a:gd name="connsiteX8" fmla="*/ 3175 w 298450"/>
              <a:gd name="connsiteY8" fmla="*/ 161925 h 536593"/>
              <a:gd name="connsiteX9" fmla="*/ 6350 w 298450"/>
              <a:gd name="connsiteY9" fmla="*/ 171450 h 536593"/>
              <a:gd name="connsiteX10" fmla="*/ 15875 w 298450"/>
              <a:gd name="connsiteY10" fmla="*/ 177800 h 536593"/>
              <a:gd name="connsiteX11" fmla="*/ 34925 w 298450"/>
              <a:gd name="connsiteY11" fmla="*/ 190500 h 536593"/>
              <a:gd name="connsiteX12" fmla="*/ 63500 w 298450"/>
              <a:gd name="connsiteY12" fmla="*/ 209550 h 536593"/>
              <a:gd name="connsiteX13" fmla="*/ 73025 w 298450"/>
              <a:gd name="connsiteY13" fmla="*/ 215900 h 536593"/>
              <a:gd name="connsiteX14" fmla="*/ 82550 w 298450"/>
              <a:gd name="connsiteY14" fmla="*/ 219075 h 536593"/>
              <a:gd name="connsiteX15" fmla="*/ 101600 w 298450"/>
              <a:gd name="connsiteY15" fmla="*/ 231775 h 536593"/>
              <a:gd name="connsiteX16" fmla="*/ 111125 w 298450"/>
              <a:gd name="connsiteY16" fmla="*/ 238125 h 536593"/>
              <a:gd name="connsiteX17" fmla="*/ 130175 w 298450"/>
              <a:gd name="connsiteY17" fmla="*/ 250825 h 536593"/>
              <a:gd name="connsiteX18" fmla="*/ 149225 w 298450"/>
              <a:gd name="connsiteY18" fmla="*/ 263525 h 536593"/>
              <a:gd name="connsiteX19" fmla="*/ 168275 w 298450"/>
              <a:gd name="connsiteY19" fmla="*/ 276225 h 536593"/>
              <a:gd name="connsiteX20" fmla="*/ 177800 w 298450"/>
              <a:gd name="connsiteY20" fmla="*/ 282575 h 536593"/>
              <a:gd name="connsiteX21" fmla="*/ 187325 w 298450"/>
              <a:gd name="connsiteY21" fmla="*/ 285750 h 536593"/>
              <a:gd name="connsiteX22" fmla="*/ 206375 w 298450"/>
              <a:gd name="connsiteY22" fmla="*/ 298450 h 536593"/>
              <a:gd name="connsiteX23" fmla="*/ 225425 w 298450"/>
              <a:gd name="connsiteY23" fmla="*/ 311150 h 536593"/>
              <a:gd name="connsiteX24" fmla="*/ 234950 w 298450"/>
              <a:gd name="connsiteY24" fmla="*/ 317500 h 536593"/>
              <a:gd name="connsiteX25" fmla="*/ 244475 w 298450"/>
              <a:gd name="connsiteY25" fmla="*/ 323850 h 536593"/>
              <a:gd name="connsiteX26" fmla="*/ 263525 w 298450"/>
              <a:gd name="connsiteY26" fmla="*/ 339725 h 536593"/>
              <a:gd name="connsiteX27" fmla="*/ 285750 w 298450"/>
              <a:gd name="connsiteY27" fmla="*/ 368300 h 536593"/>
              <a:gd name="connsiteX28" fmla="*/ 295275 w 298450"/>
              <a:gd name="connsiteY28" fmla="*/ 387350 h 536593"/>
              <a:gd name="connsiteX29" fmla="*/ 298450 w 298450"/>
              <a:gd name="connsiteY29" fmla="*/ 396875 h 536593"/>
              <a:gd name="connsiteX30" fmla="*/ 288925 w 298450"/>
              <a:gd name="connsiteY30" fmla="*/ 431800 h 536593"/>
              <a:gd name="connsiteX31" fmla="*/ 279400 w 298450"/>
              <a:gd name="connsiteY31" fmla="*/ 438150 h 536593"/>
              <a:gd name="connsiteX32" fmla="*/ 266700 w 298450"/>
              <a:gd name="connsiteY32" fmla="*/ 457200 h 536593"/>
              <a:gd name="connsiteX33" fmla="*/ 260350 w 298450"/>
              <a:gd name="connsiteY33" fmla="*/ 466725 h 536593"/>
              <a:gd name="connsiteX34" fmla="*/ 250825 w 298450"/>
              <a:gd name="connsiteY34" fmla="*/ 473075 h 536593"/>
              <a:gd name="connsiteX35" fmla="*/ 238125 w 298450"/>
              <a:gd name="connsiteY35" fmla="*/ 492125 h 536593"/>
              <a:gd name="connsiteX36" fmla="*/ 215900 w 298450"/>
              <a:gd name="connsiteY36" fmla="*/ 520700 h 536593"/>
              <a:gd name="connsiteX37" fmla="*/ 206375 w 298450"/>
              <a:gd name="connsiteY37" fmla="*/ 527050 h 536593"/>
              <a:gd name="connsiteX38" fmla="*/ 196850 w 298450"/>
              <a:gd name="connsiteY38" fmla="*/ 536575 h 53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8450" h="536593">
                <a:moveTo>
                  <a:pt x="60325" y="0"/>
                </a:moveTo>
                <a:cubicBezTo>
                  <a:pt x="56092" y="5292"/>
                  <a:pt x="50916" y="9951"/>
                  <a:pt x="47625" y="15875"/>
                </a:cubicBezTo>
                <a:cubicBezTo>
                  <a:pt x="31635" y="44657"/>
                  <a:pt x="59602" y="13423"/>
                  <a:pt x="34925" y="38100"/>
                </a:cubicBezTo>
                <a:cubicBezTo>
                  <a:pt x="32808" y="44450"/>
                  <a:pt x="32288" y="51581"/>
                  <a:pt x="28575" y="57150"/>
                </a:cubicBezTo>
                <a:cubicBezTo>
                  <a:pt x="24342" y="63500"/>
                  <a:pt x="18288" y="68960"/>
                  <a:pt x="15875" y="76200"/>
                </a:cubicBezTo>
                <a:lnTo>
                  <a:pt x="9525" y="95250"/>
                </a:lnTo>
                <a:lnTo>
                  <a:pt x="3175" y="114300"/>
                </a:lnTo>
                <a:lnTo>
                  <a:pt x="0" y="123825"/>
                </a:lnTo>
                <a:cubicBezTo>
                  <a:pt x="1058" y="136525"/>
                  <a:pt x="1491" y="149293"/>
                  <a:pt x="3175" y="161925"/>
                </a:cubicBezTo>
                <a:cubicBezTo>
                  <a:pt x="3617" y="165242"/>
                  <a:pt x="4259" y="168837"/>
                  <a:pt x="6350" y="171450"/>
                </a:cubicBezTo>
                <a:cubicBezTo>
                  <a:pt x="8734" y="174430"/>
                  <a:pt x="12944" y="175357"/>
                  <a:pt x="15875" y="177800"/>
                </a:cubicBezTo>
                <a:cubicBezTo>
                  <a:pt x="49697" y="205985"/>
                  <a:pt x="4794" y="173761"/>
                  <a:pt x="34925" y="190500"/>
                </a:cubicBezTo>
                <a:lnTo>
                  <a:pt x="63500" y="209550"/>
                </a:lnTo>
                <a:cubicBezTo>
                  <a:pt x="66675" y="211667"/>
                  <a:pt x="69405" y="214693"/>
                  <a:pt x="73025" y="215900"/>
                </a:cubicBezTo>
                <a:cubicBezTo>
                  <a:pt x="76200" y="216958"/>
                  <a:pt x="79624" y="217450"/>
                  <a:pt x="82550" y="219075"/>
                </a:cubicBezTo>
                <a:cubicBezTo>
                  <a:pt x="89221" y="222781"/>
                  <a:pt x="95250" y="227542"/>
                  <a:pt x="101600" y="231775"/>
                </a:cubicBezTo>
                <a:cubicBezTo>
                  <a:pt x="104775" y="233892"/>
                  <a:pt x="108427" y="235427"/>
                  <a:pt x="111125" y="238125"/>
                </a:cubicBezTo>
                <a:cubicBezTo>
                  <a:pt x="123017" y="250017"/>
                  <a:pt x="116390" y="246230"/>
                  <a:pt x="130175" y="250825"/>
                </a:cubicBezTo>
                <a:cubicBezTo>
                  <a:pt x="151314" y="271964"/>
                  <a:pt x="128548" y="252038"/>
                  <a:pt x="149225" y="263525"/>
                </a:cubicBezTo>
                <a:cubicBezTo>
                  <a:pt x="155896" y="267231"/>
                  <a:pt x="161925" y="271992"/>
                  <a:pt x="168275" y="276225"/>
                </a:cubicBezTo>
                <a:cubicBezTo>
                  <a:pt x="171450" y="278342"/>
                  <a:pt x="174180" y="281368"/>
                  <a:pt x="177800" y="282575"/>
                </a:cubicBezTo>
                <a:cubicBezTo>
                  <a:pt x="180975" y="283633"/>
                  <a:pt x="184399" y="284125"/>
                  <a:pt x="187325" y="285750"/>
                </a:cubicBezTo>
                <a:cubicBezTo>
                  <a:pt x="193996" y="289456"/>
                  <a:pt x="200025" y="294217"/>
                  <a:pt x="206375" y="298450"/>
                </a:cubicBezTo>
                <a:lnTo>
                  <a:pt x="225425" y="311150"/>
                </a:lnTo>
                <a:lnTo>
                  <a:pt x="234950" y="317500"/>
                </a:lnTo>
                <a:cubicBezTo>
                  <a:pt x="238125" y="319617"/>
                  <a:pt x="241777" y="321152"/>
                  <a:pt x="244475" y="323850"/>
                </a:cubicBezTo>
                <a:cubicBezTo>
                  <a:pt x="256698" y="336073"/>
                  <a:pt x="250264" y="330884"/>
                  <a:pt x="263525" y="339725"/>
                </a:cubicBezTo>
                <a:cubicBezTo>
                  <a:pt x="278716" y="362511"/>
                  <a:pt x="270829" y="353379"/>
                  <a:pt x="285750" y="368300"/>
                </a:cubicBezTo>
                <a:cubicBezTo>
                  <a:pt x="293730" y="392241"/>
                  <a:pt x="282965" y="362731"/>
                  <a:pt x="295275" y="387350"/>
                </a:cubicBezTo>
                <a:cubicBezTo>
                  <a:pt x="296772" y="390343"/>
                  <a:pt x="297392" y="393700"/>
                  <a:pt x="298450" y="396875"/>
                </a:cubicBezTo>
                <a:cubicBezTo>
                  <a:pt x="296572" y="411900"/>
                  <a:pt x="299216" y="421509"/>
                  <a:pt x="288925" y="431800"/>
                </a:cubicBezTo>
                <a:cubicBezTo>
                  <a:pt x="286227" y="434498"/>
                  <a:pt x="282575" y="436033"/>
                  <a:pt x="279400" y="438150"/>
                </a:cubicBezTo>
                <a:lnTo>
                  <a:pt x="266700" y="457200"/>
                </a:lnTo>
                <a:cubicBezTo>
                  <a:pt x="264583" y="460375"/>
                  <a:pt x="263525" y="464608"/>
                  <a:pt x="260350" y="466725"/>
                </a:cubicBezTo>
                <a:lnTo>
                  <a:pt x="250825" y="473075"/>
                </a:lnTo>
                <a:cubicBezTo>
                  <a:pt x="244753" y="491291"/>
                  <a:pt x="251998" y="474288"/>
                  <a:pt x="238125" y="492125"/>
                </a:cubicBezTo>
                <a:cubicBezTo>
                  <a:pt x="225082" y="508894"/>
                  <a:pt x="229558" y="509319"/>
                  <a:pt x="215900" y="520700"/>
                </a:cubicBezTo>
                <a:cubicBezTo>
                  <a:pt x="212969" y="523143"/>
                  <a:pt x="209550" y="524933"/>
                  <a:pt x="206375" y="527050"/>
                </a:cubicBezTo>
                <a:cubicBezTo>
                  <a:pt x="199438" y="537456"/>
                  <a:pt x="203841" y="536575"/>
                  <a:pt x="196850" y="536575"/>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7855744" y="3277270"/>
            <a:ext cx="319087" cy="511969"/>
          </a:xfrm>
          <a:custGeom>
            <a:avLst/>
            <a:gdLst>
              <a:gd name="connsiteX0" fmla="*/ 126206 w 319087"/>
              <a:gd name="connsiteY0" fmla="*/ 0 h 511969"/>
              <a:gd name="connsiteX1" fmla="*/ 135731 w 319087"/>
              <a:gd name="connsiteY1" fmla="*/ 11906 h 511969"/>
              <a:gd name="connsiteX2" fmla="*/ 142875 w 319087"/>
              <a:gd name="connsiteY2" fmla="*/ 19050 h 511969"/>
              <a:gd name="connsiteX3" fmla="*/ 154781 w 319087"/>
              <a:gd name="connsiteY3" fmla="*/ 33337 h 511969"/>
              <a:gd name="connsiteX4" fmla="*/ 161925 w 319087"/>
              <a:gd name="connsiteY4" fmla="*/ 35719 h 511969"/>
              <a:gd name="connsiteX5" fmla="*/ 176212 w 319087"/>
              <a:gd name="connsiteY5" fmla="*/ 45244 h 511969"/>
              <a:gd name="connsiteX6" fmla="*/ 188119 w 319087"/>
              <a:gd name="connsiteY6" fmla="*/ 54769 h 511969"/>
              <a:gd name="connsiteX7" fmla="*/ 195262 w 319087"/>
              <a:gd name="connsiteY7" fmla="*/ 61912 h 511969"/>
              <a:gd name="connsiteX8" fmla="*/ 202406 w 319087"/>
              <a:gd name="connsiteY8" fmla="*/ 66675 h 511969"/>
              <a:gd name="connsiteX9" fmla="*/ 216694 w 319087"/>
              <a:gd name="connsiteY9" fmla="*/ 80962 h 511969"/>
              <a:gd name="connsiteX10" fmla="*/ 230981 w 319087"/>
              <a:gd name="connsiteY10" fmla="*/ 88106 h 511969"/>
              <a:gd name="connsiteX11" fmla="*/ 238125 w 319087"/>
              <a:gd name="connsiteY11" fmla="*/ 95250 h 511969"/>
              <a:gd name="connsiteX12" fmla="*/ 245269 w 319087"/>
              <a:gd name="connsiteY12" fmla="*/ 100012 h 511969"/>
              <a:gd name="connsiteX13" fmla="*/ 252412 w 319087"/>
              <a:gd name="connsiteY13" fmla="*/ 107156 h 511969"/>
              <a:gd name="connsiteX14" fmla="*/ 259556 w 319087"/>
              <a:gd name="connsiteY14" fmla="*/ 111919 h 511969"/>
              <a:gd name="connsiteX15" fmla="*/ 280987 w 319087"/>
              <a:gd name="connsiteY15" fmla="*/ 130969 h 511969"/>
              <a:gd name="connsiteX16" fmla="*/ 292894 w 319087"/>
              <a:gd name="connsiteY16" fmla="*/ 145256 h 511969"/>
              <a:gd name="connsiteX17" fmla="*/ 302419 w 319087"/>
              <a:gd name="connsiteY17" fmla="*/ 159544 h 511969"/>
              <a:gd name="connsiteX18" fmla="*/ 307181 w 319087"/>
              <a:gd name="connsiteY18" fmla="*/ 166687 h 511969"/>
              <a:gd name="connsiteX19" fmla="*/ 316706 w 319087"/>
              <a:gd name="connsiteY19" fmla="*/ 180975 h 511969"/>
              <a:gd name="connsiteX20" fmla="*/ 319087 w 319087"/>
              <a:gd name="connsiteY20" fmla="*/ 188119 h 511969"/>
              <a:gd name="connsiteX21" fmla="*/ 316706 w 319087"/>
              <a:gd name="connsiteY21" fmla="*/ 209550 h 511969"/>
              <a:gd name="connsiteX22" fmla="*/ 307181 w 319087"/>
              <a:gd name="connsiteY22" fmla="*/ 223837 h 511969"/>
              <a:gd name="connsiteX23" fmla="*/ 295275 w 319087"/>
              <a:gd name="connsiteY23" fmla="*/ 235744 h 511969"/>
              <a:gd name="connsiteX24" fmla="*/ 283369 w 319087"/>
              <a:gd name="connsiteY24" fmla="*/ 245269 h 511969"/>
              <a:gd name="connsiteX25" fmla="*/ 271462 w 319087"/>
              <a:gd name="connsiteY25" fmla="*/ 259556 h 511969"/>
              <a:gd name="connsiteX26" fmla="*/ 257175 w 319087"/>
              <a:gd name="connsiteY26" fmla="*/ 269081 h 511969"/>
              <a:gd name="connsiteX27" fmla="*/ 235744 w 319087"/>
              <a:gd name="connsiteY27" fmla="*/ 283369 h 511969"/>
              <a:gd name="connsiteX28" fmla="*/ 228600 w 319087"/>
              <a:gd name="connsiteY28" fmla="*/ 288131 h 511969"/>
              <a:gd name="connsiteX29" fmla="*/ 221456 w 319087"/>
              <a:gd name="connsiteY29" fmla="*/ 295275 h 511969"/>
              <a:gd name="connsiteX30" fmla="*/ 214312 w 319087"/>
              <a:gd name="connsiteY30" fmla="*/ 300037 h 511969"/>
              <a:gd name="connsiteX31" fmla="*/ 200025 w 319087"/>
              <a:gd name="connsiteY31" fmla="*/ 314325 h 511969"/>
              <a:gd name="connsiteX32" fmla="*/ 195262 w 319087"/>
              <a:gd name="connsiteY32" fmla="*/ 321469 h 511969"/>
              <a:gd name="connsiteX33" fmla="*/ 188119 w 319087"/>
              <a:gd name="connsiteY33" fmla="*/ 323850 h 511969"/>
              <a:gd name="connsiteX34" fmla="*/ 180975 w 319087"/>
              <a:gd name="connsiteY34" fmla="*/ 330994 h 511969"/>
              <a:gd name="connsiteX35" fmla="*/ 166687 w 319087"/>
              <a:gd name="connsiteY35" fmla="*/ 340519 h 511969"/>
              <a:gd name="connsiteX36" fmla="*/ 159544 w 319087"/>
              <a:gd name="connsiteY36" fmla="*/ 345281 h 511969"/>
              <a:gd name="connsiteX37" fmla="*/ 130969 w 319087"/>
              <a:gd name="connsiteY37" fmla="*/ 364331 h 511969"/>
              <a:gd name="connsiteX38" fmla="*/ 109537 w 319087"/>
              <a:gd name="connsiteY38" fmla="*/ 378619 h 511969"/>
              <a:gd name="connsiteX39" fmla="*/ 95250 w 319087"/>
              <a:gd name="connsiteY39" fmla="*/ 388144 h 511969"/>
              <a:gd name="connsiteX40" fmla="*/ 88106 w 319087"/>
              <a:gd name="connsiteY40" fmla="*/ 395287 h 511969"/>
              <a:gd name="connsiteX41" fmla="*/ 80962 w 319087"/>
              <a:gd name="connsiteY41" fmla="*/ 397669 h 511969"/>
              <a:gd name="connsiteX42" fmla="*/ 66675 w 319087"/>
              <a:gd name="connsiteY42" fmla="*/ 407194 h 511969"/>
              <a:gd name="connsiteX43" fmla="*/ 66675 w 319087"/>
              <a:gd name="connsiteY43" fmla="*/ 407194 h 511969"/>
              <a:gd name="connsiteX44" fmla="*/ 52387 w 319087"/>
              <a:gd name="connsiteY44" fmla="*/ 419100 h 511969"/>
              <a:gd name="connsiteX45" fmla="*/ 47625 w 319087"/>
              <a:gd name="connsiteY45" fmla="*/ 426244 h 511969"/>
              <a:gd name="connsiteX46" fmla="*/ 33337 w 319087"/>
              <a:gd name="connsiteY46" fmla="*/ 435769 h 511969"/>
              <a:gd name="connsiteX47" fmla="*/ 14287 w 319087"/>
              <a:gd name="connsiteY47" fmla="*/ 464344 h 511969"/>
              <a:gd name="connsiteX48" fmla="*/ 9525 w 319087"/>
              <a:gd name="connsiteY48" fmla="*/ 471487 h 511969"/>
              <a:gd name="connsiteX49" fmla="*/ 4762 w 319087"/>
              <a:gd name="connsiteY49" fmla="*/ 478631 h 511969"/>
              <a:gd name="connsiteX50" fmla="*/ 0 w 319087"/>
              <a:gd name="connsiteY50" fmla="*/ 497681 h 511969"/>
              <a:gd name="connsiteX51" fmla="*/ 2381 w 319087"/>
              <a:gd name="connsiteY51" fmla="*/ 511969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9087" h="511969">
                <a:moveTo>
                  <a:pt x="126206" y="0"/>
                </a:moveTo>
                <a:cubicBezTo>
                  <a:pt x="129381" y="3969"/>
                  <a:pt x="132384" y="8081"/>
                  <a:pt x="135731" y="11906"/>
                </a:cubicBezTo>
                <a:cubicBezTo>
                  <a:pt x="137949" y="14440"/>
                  <a:pt x="140719" y="16463"/>
                  <a:pt x="142875" y="19050"/>
                </a:cubicBezTo>
                <a:cubicBezTo>
                  <a:pt x="148368" y="25642"/>
                  <a:pt x="146951" y="28117"/>
                  <a:pt x="154781" y="33337"/>
                </a:cubicBezTo>
                <a:cubicBezTo>
                  <a:pt x="156870" y="34729"/>
                  <a:pt x="159731" y="34500"/>
                  <a:pt x="161925" y="35719"/>
                </a:cubicBezTo>
                <a:cubicBezTo>
                  <a:pt x="166928" y="38499"/>
                  <a:pt x="176212" y="45244"/>
                  <a:pt x="176212" y="45244"/>
                </a:cubicBezTo>
                <a:cubicBezTo>
                  <a:pt x="186864" y="61219"/>
                  <a:pt x="174316" y="45567"/>
                  <a:pt x="188119" y="54769"/>
                </a:cubicBezTo>
                <a:cubicBezTo>
                  <a:pt x="190921" y="56637"/>
                  <a:pt x="192675" y="59756"/>
                  <a:pt x="195262" y="61912"/>
                </a:cubicBezTo>
                <a:cubicBezTo>
                  <a:pt x="197461" y="63744"/>
                  <a:pt x="200267" y="64774"/>
                  <a:pt x="202406" y="66675"/>
                </a:cubicBezTo>
                <a:cubicBezTo>
                  <a:pt x="207440" y="71150"/>
                  <a:pt x="210305" y="78831"/>
                  <a:pt x="216694" y="80962"/>
                </a:cubicBezTo>
                <a:cubicBezTo>
                  <a:pt x="223851" y="83349"/>
                  <a:pt x="224828" y="82979"/>
                  <a:pt x="230981" y="88106"/>
                </a:cubicBezTo>
                <a:cubicBezTo>
                  <a:pt x="233568" y="90262"/>
                  <a:pt x="235538" y="93094"/>
                  <a:pt x="238125" y="95250"/>
                </a:cubicBezTo>
                <a:cubicBezTo>
                  <a:pt x="240324" y="97082"/>
                  <a:pt x="243070" y="98180"/>
                  <a:pt x="245269" y="100012"/>
                </a:cubicBezTo>
                <a:cubicBezTo>
                  <a:pt x="247856" y="102168"/>
                  <a:pt x="249825" y="105000"/>
                  <a:pt x="252412" y="107156"/>
                </a:cubicBezTo>
                <a:cubicBezTo>
                  <a:pt x="254611" y="108988"/>
                  <a:pt x="257417" y="110018"/>
                  <a:pt x="259556" y="111919"/>
                </a:cubicBezTo>
                <a:cubicBezTo>
                  <a:pt x="284027" y="133670"/>
                  <a:pt x="264773" y="120158"/>
                  <a:pt x="280987" y="130969"/>
                </a:cubicBezTo>
                <a:cubicBezTo>
                  <a:pt x="298023" y="156518"/>
                  <a:pt x="271482" y="117726"/>
                  <a:pt x="292894" y="145256"/>
                </a:cubicBezTo>
                <a:cubicBezTo>
                  <a:pt x="296408" y="149774"/>
                  <a:pt x="299244" y="154781"/>
                  <a:pt x="302419" y="159544"/>
                </a:cubicBezTo>
                <a:lnTo>
                  <a:pt x="307181" y="166687"/>
                </a:lnTo>
                <a:lnTo>
                  <a:pt x="316706" y="180975"/>
                </a:lnTo>
                <a:lnTo>
                  <a:pt x="319087" y="188119"/>
                </a:lnTo>
                <a:cubicBezTo>
                  <a:pt x="318293" y="195263"/>
                  <a:pt x="318979" y="202731"/>
                  <a:pt x="316706" y="209550"/>
                </a:cubicBezTo>
                <a:cubicBezTo>
                  <a:pt x="314896" y="214980"/>
                  <a:pt x="310356" y="219075"/>
                  <a:pt x="307181" y="223837"/>
                </a:cubicBezTo>
                <a:cubicBezTo>
                  <a:pt x="300830" y="233363"/>
                  <a:pt x="304802" y="229393"/>
                  <a:pt x="295275" y="235744"/>
                </a:cubicBezTo>
                <a:cubicBezTo>
                  <a:pt x="284623" y="251718"/>
                  <a:pt x="297170" y="236068"/>
                  <a:pt x="283369" y="245269"/>
                </a:cubicBezTo>
                <a:cubicBezTo>
                  <a:pt x="265461" y="257208"/>
                  <a:pt x="285522" y="247254"/>
                  <a:pt x="271462" y="259556"/>
                </a:cubicBezTo>
                <a:cubicBezTo>
                  <a:pt x="267155" y="263325"/>
                  <a:pt x="261937" y="265906"/>
                  <a:pt x="257175" y="269081"/>
                </a:cubicBezTo>
                <a:lnTo>
                  <a:pt x="235744" y="283369"/>
                </a:lnTo>
                <a:cubicBezTo>
                  <a:pt x="233363" y="284957"/>
                  <a:pt x="230624" y="286107"/>
                  <a:pt x="228600" y="288131"/>
                </a:cubicBezTo>
                <a:cubicBezTo>
                  <a:pt x="226219" y="290512"/>
                  <a:pt x="224043" y="293119"/>
                  <a:pt x="221456" y="295275"/>
                </a:cubicBezTo>
                <a:cubicBezTo>
                  <a:pt x="219257" y="297107"/>
                  <a:pt x="216451" y="298136"/>
                  <a:pt x="214312" y="300037"/>
                </a:cubicBezTo>
                <a:cubicBezTo>
                  <a:pt x="209278" y="304512"/>
                  <a:pt x="203761" y="308721"/>
                  <a:pt x="200025" y="314325"/>
                </a:cubicBezTo>
                <a:cubicBezTo>
                  <a:pt x="198437" y="316706"/>
                  <a:pt x="197497" y="319681"/>
                  <a:pt x="195262" y="321469"/>
                </a:cubicBezTo>
                <a:cubicBezTo>
                  <a:pt x="193302" y="323037"/>
                  <a:pt x="190500" y="323056"/>
                  <a:pt x="188119" y="323850"/>
                </a:cubicBezTo>
                <a:cubicBezTo>
                  <a:pt x="185738" y="326231"/>
                  <a:pt x="183633" y="328926"/>
                  <a:pt x="180975" y="330994"/>
                </a:cubicBezTo>
                <a:cubicBezTo>
                  <a:pt x="176457" y="334508"/>
                  <a:pt x="171450" y="337344"/>
                  <a:pt x="166687" y="340519"/>
                </a:cubicBezTo>
                <a:lnTo>
                  <a:pt x="159544" y="345281"/>
                </a:lnTo>
                <a:lnTo>
                  <a:pt x="130969" y="364331"/>
                </a:lnTo>
                <a:lnTo>
                  <a:pt x="109537" y="378619"/>
                </a:lnTo>
                <a:cubicBezTo>
                  <a:pt x="109535" y="378621"/>
                  <a:pt x="95251" y="388143"/>
                  <a:pt x="95250" y="388144"/>
                </a:cubicBezTo>
                <a:cubicBezTo>
                  <a:pt x="92869" y="390525"/>
                  <a:pt x="90908" y="393419"/>
                  <a:pt x="88106" y="395287"/>
                </a:cubicBezTo>
                <a:cubicBezTo>
                  <a:pt x="86017" y="396679"/>
                  <a:pt x="83156" y="396450"/>
                  <a:pt x="80962" y="397669"/>
                </a:cubicBezTo>
                <a:cubicBezTo>
                  <a:pt x="75959" y="400449"/>
                  <a:pt x="71437" y="404019"/>
                  <a:pt x="66675" y="407194"/>
                </a:cubicBezTo>
                <a:lnTo>
                  <a:pt x="66675" y="407194"/>
                </a:lnTo>
                <a:cubicBezTo>
                  <a:pt x="57507" y="416361"/>
                  <a:pt x="62333" y="412469"/>
                  <a:pt x="52387" y="419100"/>
                </a:cubicBezTo>
                <a:cubicBezTo>
                  <a:pt x="50800" y="421481"/>
                  <a:pt x="49779" y="424359"/>
                  <a:pt x="47625" y="426244"/>
                </a:cubicBezTo>
                <a:cubicBezTo>
                  <a:pt x="43317" y="430013"/>
                  <a:pt x="33337" y="435769"/>
                  <a:pt x="33337" y="435769"/>
                </a:cubicBezTo>
                <a:lnTo>
                  <a:pt x="14287" y="464344"/>
                </a:lnTo>
                <a:lnTo>
                  <a:pt x="9525" y="471487"/>
                </a:lnTo>
                <a:lnTo>
                  <a:pt x="4762" y="478631"/>
                </a:lnTo>
                <a:cubicBezTo>
                  <a:pt x="2883" y="484268"/>
                  <a:pt x="0" y="491935"/>
                  <a:pt x="0" y="497681"/>
                </a:cubicBezTo>
                <a:cubicBezTo>
                  <a:pt x="0" y="502509"/>
                  <a:pt x="2381" y="511969"/>
                  <a:pt x="2381" y="51196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7960473" y="4913189"/>
            <a:ext cx="247696" cy="347662"/>
          </a:xfrm>
          <a:custGeom>
            <a:avLst/>
            <a:gdLst>
              <a:gd name="connsiteX0" fmla="*/ 159590 w 247696"/>
              <a:gd name="connsiteY0" fmla="*/ 0 h 347662"/>
              <a:gd name="connsiteX1" fmla="*/ 147683 w 247696"/>
              <a:gd name="connsiteY1" fmla="*/ 7143 h 347662"/>
              <a:gd name="connsiteX2" fmla="*/ 138158 w 247696"/>
              <a:gd name="connsiteY2" fmla="*/ 11906 h 347662"/>
              <a:gd name="connsiteX3" fmla="*/ 121490 w 247696"/>
              <a:gd name="connsiteY3" fmla="*/ 26193 h 347662"/>
              <a:gd name="connsiteX4" fmla="*/ 107202 w 247696"/>
              <a:gd name="connsiteY4" fmla="*/ 35718 h 347662"/>
              <a:gd name="connsiteX5" fmla="*/ 92915 w 247696"/>
              <a:gd name="connsiteY5" fmla="*/ 50006 h 347662"/>
              <a:gd name="connsiteX6" fmla="*/ 78627 w 247696"/>
              <a:gd name="connsiteY6" fmla="*/ 59531 h 347662"/>
              <a:gd name="connsiteX7" fmla="*/ 71483 w 247696"/>
              <a:gd name="connsiteY7" fmla="*/ 66675 h 347662"/>
              <a:gd name="connsiteX8" fmla="*/ 57196 w 247696"/>
              <a:gd name="connsiteY8" fmla="*/ 76200 h 347662"/>
              <a:gd name="connsiteX9" fmla="*/ 42908 w 247696"/>
              <a:gd name="connsiteY9" fmla="*/ 85725 h 347662"/>
              <a:gd name="connsiteX10" fmla="*/ 35765 w 247696"/>
              <a:gd name="connsiteY10" fmla="*/ 90487 h 347662"/>
              <a:gd name="connsiteX11" fmla="*/ 28621 w 247696"/>
              <a:gd name="connsiteY11" fmla="*/ 95250 h 347662"/>
              <a:gd name="connsiteX12" fmla="*/ 23858 w 247696"/>
              <a:gd name="connsiteY12" fmla="*/ 102393 h 347662"/>
              <a:gd name="connsiteX13" fmla="*/ 16715 w 247696"/>
              <a:gd name="connsiteY13" fmla="*/ 107156 h 347662"/>
              <a:gd name="connsiteX14" fmla="*/ 11952 w 247696"/>
              <a:gd name="connsiteY14" fmla="*/ 121443 h 347662"/>
              <a:gd name="connsiteX15" fmla="*/ 9571 w 247696"/>
              <a:gd name="connsiteY15" fmla="*/ 128587 h 347662"/>
              <a:gd name="connsiteX16" fmla="*/ 4808 w 247696"/>
              <a:gd name="connsiteY16" fmla="*/ 135731 h 347662"/>
              <a:gd name="connsiteX17" fmla="*/ 46 w 247696"/>
              <a:gd name="connsiteY17" fmla="*/ 150018 h 347662"/>
              <a:gd name="connsiteX18" fmla="*/ 7190 w 247696"/>
              <a:gd name="connsiteY18" fmla="*/ 188118 h 347662"/>
              <a:gd name="connsiteX19" fmla="*/ 9571 w 247696"/>
              <a:gd name="connsiteY19" fmla="*/ 195262 h 347662"/>
              <a:gd name="connsiteX20" fmla="*/ 19096 w 247696"/>
              <a:gd name="connsiteY20" fmla="*/ 209550 h 347662"/>
              <a:gd name="connsiteX21" fmla="*/ 21477 w 247696"/>
              <a:gd name="connsiteY21" fmla="*/ 216693 h 347662"/>
              <a:gd name="connsiteX22" fmla="*/ 28621 w 247696"/>
              <a:gd name="connsiteY22" fmla="*/ 221456 h 347662"/>
              <a:gd name="connsiteX23" fmla="*/ 35765 w 247696"/>
              <a:gd name="connsiteY23" fmla="*/ 228600 h 347662"/>
              <a:gd name="connsiteX24" fmla="*/ 42908 w 247696"/>
              <a:gd name="connsiteY24" fmla="*/ 233362 h 347662"/>
              <a:gd name="connsiteX25" fmla="*/ 50052 w 247696"/>
              <a:gd name="connsiteY25" fmla="*/ 240506 h 347662"/>
              <a:gd name="connsiteX26" fmla="*/ 64340 w 247696"/>
              <a:gd name="connsiteY26" fmla="*/ 245268 h 347662"/>
              <a:gd name="connsiteX27" fmla="*/ 78627 w 247696"/>
              <a:gd name="connsiteY27" fmla="*/ 252412 h 347662"/>
              <a:gd name="connsiteX28" fmla="*/ 85771 w 247696"/>
              <a:gd name="connsiteY28" fmla="*/ 257175 h 347662"/>
              <a:gd name="connsiteX29" fmla="*/ 100058 w 247696"/>
              <a:gd name="connsiteY29" fmla="*/ 261937 h 347662"/>
              <a:gd name="connsiteX30" fmla="*/ 107202 w 247696"/>
              <a:gd name="connsiteY30" fmla="*/ 264318 h 347662"/>
              <a:gd name="connsiteX31" fmla="*/ 121490 w 247696"/>
              <a:gd name="connsiteY31" fmla="*/ 273843 h 347662"/>
              <a:gd name="connsiteX32" fmla="*/ 128633 w 247696"/>
              <a:gd name="connsiteY32" fmla="*/ 276225 h 347662"/>
              <a:gd name="connsiteX33" fmla="*/ 150065 w 247696"/>
              <a:gd name="connsiteY33" fmla="*/ 288131 h 347662"/>
              <a:gd name="connsiteX34" fmla="*/ 166733 w 247696"/>
              <a:gd name="connsiteY34" fmla="*/ 297656 h 347662"/>
              <a:gd name="connsiteX35" fmla="*/ 181021 w 247696"/>
              <a:gd name="connsiteY35" fmla="*/ 307181 h 347662"/>
              <a:gd name="connsiteX36" fmla="*/ 188165 w 247696"/>
              <a:gd name="connsiteY36" fmla="*/ 311943 h 347662"/>
              <a:gd name="connsiteX37" fmla="*/ 209596 w 247696"/>
              <a:gd name="connsiteY37" fmla="*/ 328612 h 347662"/>
              <a:gd name="connsiteX38" fmla="*/ 223883 w 247696"/>
              <a:gd name="connsiteY38" fmla="*/ 333375 h 347662"/>
              <a:gd name="connsiteX39" fmla="*/ 238171 w 247696"/>
              <a:gd name="connsiteY39" fmla="*/ 342900 h 347662"/>
              <a:gd name="connsiteX40" fmla="*/ 247696 w 247696"/>
              <a:gd name="connsiteY40" fmla="*/ 347662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7696" h="347662">
                <a:moveTo>
                  <a:pt x="159590" y="0"/>
                </a:moveTo>
                <a:cubicBezTo>
                  <a:pt x="155621" y="2381"/>
                  <a:pt x="151729" y="4895"/>
                  <a:pt x="147683" y="7143"/>
                </a:cubicBezTo>
                <a:cubicBezTo>
                  <a:pt x="144580" y="8867"/>
                  <a:pt x="141168" y="10025"/>
                  <a:pt x="138158" y="11906"/>
                </a:cubicBezTo>
                <a:cubicBezTo>
                  <a:pt x="118873" y="23960"/>
                  <a:pt x="137434" y="13792"/>
                  <a:pt x="121490" y="26193"/>
                </a:cubicBezTo>
                <a:cubicBezTo>
                  <a:pt x="116972" y="29707"/>
                  <a:pt x="111249" y="31670"/>
                  <a:pt x="107202" y="35718"/>
                </a:cubicBezTo>
                <a:cubicBezTo>
                  <a:pt x="102440" y="40481"/>
                  <a:pt x="98519" y="46270"/>
                  <a:pt x="92915" y="50006"/>
                </a:cubicBezTo>
                <a:cubicBezTo>
                  <a:pt x="88152" y="53181"/>
                  <a:pt x="82674" y="55484"/>
                  <a:pt x="78627" y="59531"/>
                </a:cubicBezTo>
                <a:cubicBezTo>
                  <a:pt x="76246" y="61912"/>
                  <a:pt x="74141" y="64607"/>
                  <a:pt x="71483" y="66675"/>
                </a:cubicBezTo>
                <a:cubicBezTo>
                  <a:pt x="66965" y="70189"/>
                  <a:pt x="61958" y="73025"/>
                  <a:pt x="57196" y="76200"/>
                </a:cubicBezTo>
                <a:lnTo>
                  <a:pt x="42908" y="85725"/>
                </a:lnTo>
                <a:lnTo>
                  <a:pt x="35765" y="90487"/>
                </a:lnTo>
                <a:lnTo>
                  <a:pt x="28621" y="95250"/>
                </a:lnTo>
                <a:cubicBezTo>
                  <a:pt x="27033" y="97631"/>
                  <a:pt x="25882" y="100369"/>
                  <a:pt x="23858" y="102393"/>
                </a:cubicBezTo>
                <a:cubicBezTo>
                  <a:pt x="21834" y="104417"/>
                  <a:pt x="18232" y="104729"/>
                  <a:pt x="16715" y="107156"/>
                </a:cubicBezTo>
                <a:cubicBezTo>
                  <a:pt x="14054" y="111413"/>
                  <a:pt x="13540" y="116681"/>
                  <a:pt x="11952" y="121443"/>
                </a:cubicBezTo>
                <a:cubicBezTo>
                  <a:pt x="11158" y="123824"/>
                  <a:pt x="10963" y="126499"/>
                  <a:pt x="9571" y="128587"/>
                </a:cubicBezTo>
                <a:lnTo>
                  <a:pt x="4808" y="135731"/>
                </a:lnTo>
                <a:cubicBezTo>
                  <a:pt x="3221" y="140493"/>
                  <a:pt x="-453" y="145023"/>
                  <a:pt x="46" y="150018"/>
                </a:cubicBezTo>
                <a:cubicBezTo>
                  <a:pt x="2927" y="178831"/>
                  <a:pt x="-96" y="166260"/>
                  <a:pt x="7190" y="188118"/>
                </a:cubicBezTo>
                <a:cubicBezTo>
                  <a:pt x="7984" y="190499"/>
                  <a:pt x="8179" y="193173"/>
                  <a:pt x="9571" y="195262"/>
                </a:cubicBezTo>
                <a:lnTo>
                  <a:pt x="19096" y="209550"/>
                </a:lnTo>
                <a:cubicBezTo>
                  <a:pt x="19890" y="211931"/>
                  <a:pt x="19909" y="214733"/>
                  <a:pt x="21477" y="216693"/>
                </a:cubicBezTo>
                <a:cubicBezTo>
                  <a:pt x="23265" y="218928"/>
                  <a:pt x="26422" y="219624"/>
                  <a:pt x="28621" y="221456"/>
                </a:cubicBezTo>
                <a:cubicBezTo>
                  <a:pt x="31208" y="223612"/>
                  <a:pt x="33178" y="226444"/>
                  <a:pt x="35765" y="228600"/>
                </a:cubicBezTo>
                <a:cubicBezTo>
                  <a:pt x="37963" y="230432"/>
                  <a:pt x="40710" y="231530"/>
                  <a:pt x="42908" y="233362"/>
                </a:cubicBezTo>
                <a:cubicBezTo>
                  <a:pt x="45495" y="235518"/>
                  <a:pt x="47108" y="238871"/>
                  <a:pt x="50052" y="240506"/>
                </a:cubicBezTo>
                <a:cubicBezTo>
                  <a:pt x="54441" y="242944"/>
                  <a:pt x="64340" y="245268"/>
                  <a:pt x="64340" y="245268"/>
                </a:cubicBezTo>
                <a:cubicBezTo>
                  <a:pt x="84805" y="258914"/>
                  <a:pt x="58915" y="242556"/>
                  <a:pt x="78627" y="252412"/>
                </a:cubicBezTo>
                <a:cubicBezTo>
                  <a:pt x="81187" y="253692"/>
                  <a:pt x="83156" y="256013"/>
                  <a:pt x="85771" y="257175"/>
                </a:cubicBezTo>
                <a:cubicBezTo>
                  <a:pt x="90358" y="259214"/>
                  <a:pt x="95296" y="260350"/>
                  <a:pt x="100058" y="261937"/>
                </a:cubicBezTo>
                <a:lnTo>
                  <a:pt x="107202" y="264318"/>
                </a:lnTo>
                <a:cubicBezTo>
                  <a:pt x="111965" y="267493"/>
                  <a:pt x="116060" y="272032"/>
                  <a:pt x="121490" y="273843"/>
                </a:cubicBezTo>
                <a:cubicBezTo>
                  <a:pt x="123871" y="274637"/>
                  <a:pt x="126439" y="275006"/>
                  <a:pt x="128633" y="276225"/>
                </a:cubicBezTo>
                <a:cubicBezTo>
                  <a:pt x="153190" y="289869"/>
                  <a:pt x="133903" y="282745"/>
                  <a:pt x="150065" y="288131"/>
                </a:cubicBezTo>
                <a:cubicBezTo>
                  <a:pt x="174769" y="304601"/>
                  <a:pt x="136528" y="279533"/>
                  <a:pt x="166733" y="297656"/>
                </a:cubicBezTo>
                <a:cubicBezTo>
                  <a:pt x="171641" y="300601"/>
                  <a:pt x="176258" y="304006"/>
                  <a:pt x="181021" y="307181"/>
                </a:cubicBezTo>
                <a:cubicBezTo>
                  <a:pt x="183402" y="308768"/>
                  <a:pt x="186141" y="309919"/>
                  <a:pt x="188165" y="311943"/>
                </a:cubicBezTo>
                <a:cubicBezTo>
                  <a:pt x="194330" y="318109"/>
                  <a:pt x="201048" y="325762"/>
                  <a:pt x="209596" y="328612"/>
                </a:cubicBezTo>
                <a:cubicBezTo>
                  <a:pt x="214358" y="330200"/>
                  <a:pt x="219706" y="330590"/>
                  <a:pt x="223883" y="333375"/>
                </a:cubicBezTo>
                <a:cubicBezTo>
                  <a:pt x="228646" y="336550"/>
                  <a:pt x="232741" y="341090"/>
                  <a:pt x="238171" y="342900"/>
                </a:cubicBezTo>
                <a:cubicBezTo>
                  <a:pt x="246380" y="345636"/>
                  <a:pt x="243540" y="343506"/>
                  <a:pt x="247696" y="34766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7952955" y="4241676"/>
            <a:ext cx="157583" cy="347663"/>
          </a:xfrm>
          <a:custGeom>
            <a:avLst/>
            <a:gdLst>
              <a:gd name="connsiteX0" fmla="*/ 133770 w 157583"/>
              <a:gd name="connsiteY0" fmla="*/ 0 h 347663"/>
              <a:gd name="connsiteX1" fmla="*/ 109958 w 157583"/>
              <a:gd name="connsiteY1" fmla="*/ 19050 h 347663"/>
              <a:gd name="connsiteX2" fmla="*/ 95670 w 157583"/>
              <a:gd name="connsiteY2" fmla="*/ 23813 h 347663"/>
              <a:gd name="connsiteX3" fmla="*/ 67095 w 157583"/>
              <a:gd name="connsiteY3" fmla="*/ 42863 h 347663"/>
              <a:gd name="connsiteX4" fmla="*/ 48045 w 157583"/>
              <a:gd name="connsiteY4" fmla="*/ 71438 h 347663"/>
              <a:gd name="connsiteX5" fmla="*/ 33758 w 157583"/>
              <a:gd name="connsiteY5" fmla="*/ 85725 h 347663"/>
              <a:gd name="connsiteX6" fmla="*/ 28995 w 157583"/>
              <a:gd name="connsiteY6" fmla="*/ 100013 h 347663"/>
              <a:gd name="connsiteX7" fmla="*/ 9945 w 157583"/>
              <a:gd name="connsiteY7" fmla="*/ 128588 h 347663"/>
              <a:gd name="connsiteX8" fmla="*/ 420 w 157583"/>
              <a:gd name="connsiteY8" fmla="*/ 157163 h 347663"/>
              <a:gd name="connsiteX9" fmla="*/ 24233 w 157583"/>
              <a:gd name="connsiteY9" fmla="*/ 204788 h 347663"/>
              <a:gd name="connsiteX10" fmla="*/ 33758 w 157583"/>
              <a:gd name="connsiteY10" fmla="*/ 219075 h 347663"/>
              <a:gd name="connsiteX11" fmla="*/ 43283 w 157583"/>
              <a:gd name="connsiteY11" fmla="*/ 233363 h 347663"/>
              <a:gd name="connsiteX12" fmla="*/ 57570 w 157583"/>
              <a:gd name="connsiteY12" fmla="*/ 242888 h 347663"/>
              <a:gd name="connsiteX13" fmla="*/ 81383 w 157583"/>
              <a:gd name="connsiteY13" fmla="*/ 266700 h 347663"/>
              <a:gd name="connsiteX14" fmla="*/ 105195 w 157583"/>
              <a:gd name="connsiteY14" fmla="*/ 295275 h 347663"/>
              <a:gd name="connsiteX15" fmla="*/ 119483 w 157583"/>
              <a:gd name="connsiteY15" fmla="*/ 304800 h 347663"/>
              <a:gd name="connsiteX16" fmla="*/ 143295 w 157583"/>
              <a:gd name="connsiteY16" fmla="*/ 328613 h 347663"/>
              <a:gd name="connsiteX17" fmla="*/ 152820 w 157583"/>
              <a:gd name="connsiteY17" fmla="*/ 342900 h 347663"/>
              <a:gd name="connsiteX18" fmla="*/ 157583 w 157583"/>
              <a:gd name="connsiteY18" fmla="*/ 347663 h 3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583" h="347663">
                <a:moveTo>
                  <a:pt x="133770" y="0"/>
                </a:moveTo>
                <a:cubicBezTo>
                  <a:pt x="125833" y="6350"/>
                  <a:pt x="118578" y="13663"/>
                  <a:pt x="109958" y="19050"/>
                </a:cubicBezTo>
                <a:cubicBezTo>
                  <a:pt x="105701" y="21711"/>
                  <a:pt x="99847" y="21028"/>
                  <a:pt x="95670" y="23813"/>
                </a:cubicBezTo>
                <a:cubicBezTo>
                  <a:pt x="59995" y="47596"/>
                  <a:pt x="101069" y="31538"/>
                  <a:pt x="67095" y="42863"/>
                </a:cubicBezTo>
                <a:cubicBezTo>
                  <a:pt x="21521" y="88437"/>
                  <a:pt x="75614" y="30085"/>
                  <a:pt x="48045" y="71438"/>
                </a:cubicBezTo>
                <a:cubicBezTo>
                  <a:pt x="44309" y="77042"/>
                  <a:pt x="38520" y="80963"/>
                  <a:pt x="33758" y="85725"/>
                </a:cubicBezTo>
                <a:cubicBezTo>
                  <a:pt x="32170" y="90488"/>
                  <a:pt x="31433" y="95624"/>
                  <a:pt x="28995" y="100013"/>
                </a:cubicBezTo>
                <a:cubicBezTo>
                  <a:pt x="23436" y="110020"/>
                  <a:pt x="9945" y="128588"/>
                  <a:pt x="9945" y="128588"/>
                </a:cubicBezTo>
                <a:cubicBezTo>
                  <a:pt x="6770" y="138113"/>
                  <a:pt x="-2015" y="147423"/>
                  <a:pt x="420" y="157163"/>
                </a:cubicBezTo>
                <a:cubicBezTo>
                  <a:pt x="7960" y="187318"/>
                  <a:pt x="1552" y="170767"/>
                  <a:pt x="24233" y="204788"/>
                </a:cubicBezTo>
                <a:lnTo>
                  <a:pt x="33758" y="219075"/>
                </a:lnTo>
                <a:cubicBezTo>
                  <a:pt x="36933" y="223838"/>
                  <a:pt x="38520" y="230188"/>
                  <a:pt x="43283" y="233363"/>
                </a:cubicBezTo>
                <a:lnTo>
                  <a:pt x="57570" y="242888"/>
                </a:lnTo>
                <a:cubicBezTo>
                  <a:pt x="75034" y="269083"/>
                  <a:pt x="57568" y="246854"/>
                  <a:pt x="81383" y="266700"/>
                </a:cubicBezTo>
                <a:cubicBezTo>
                  <a:pt x="128200" y="305715"/>
                  <a:pt x="67728" y="257810"/>
                  <a:pt x="105195" y="295275"/>
                </a:cubicBezTo>
                <a:cubicBezTo>
                  <a:pt x="109243" y="299322"/>
                  <a:pt x="114720" y="301625"/>
                  <a:pt x="119483" y="304800"/>
                </a:cubicBezTo>
                <a:cubicBezTo>
                  <a:pt x="144881" y="342898"/>
                  <a:pt x="111548" y="296866"/>
                  <a:pt x="143295" y="328613"/>
                </a:cubicBezTo>
                <a:cubicBezTo>
                  <a:pt x="147342" y="332660"/>
                  <a:pt x="149386" y="338321"/>
                  <a:pt x="152820" y="342900"/>
                </a:cubicBezTo>
                <a:cubicBezTo>
                  <a:pt x="154167" y="344696"/>
                  <a:pt x="155995" y="346075"/>
                  <a:pt x="157583" y="34766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68" name="Straight Arrow Connector 67"/>
          <p:cNvCxnSpPr>
            <a:stCxn id="63" idx="12"/>
          </p:cNvCxnSpPr>
          <p:nvPr/>
        </p:nvCxnSpPr>
        <p:spPr>
          <a:xfrm flipH="1" flipV="1">
            <a:off x="3275856" y="2116360"/>
            <a:ext cx="4575919" cy="648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4" idx="34"/>
          </p:cNvCxnSpPr>
          <p:nvPr/>
        </p:nvCxnSpPr>
        <p:spPr>
          <a:xfrm flipH="1" flipV="1">
            <a:off x="3851920" y="2116360"/>
            <a:ext cx="4184799" cy="14919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1" idx="7"/>
          </p:cNvCxnSpPr>
          <p:nvPr/>
        </p:nvCxnSpPr>
        <p:spPr>
          <a:xfrm flipH="1" flipV="1">
            <a:off x="4355976" y="2116360"/>
            <a:ext cx="3614974" cy="2277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5" idx="13"/>
          </p:cNvCxnSpPr>
          <p:nvPr/>
        </p:nvCxnSpPr>
        <p:spPr>
          <a:xfrm flipH="1" flipV="1">
            <a:off x="5004048" y="2116360"/>
            <a:ext cx="2973140" cy="29039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3568" y="1124744"/>
            <a:ext cx="21723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r>
              <a:rPr kumimoji="0" lang="en-US" sz="1800" b="0" i="0" u="none" strike="noStrike" kern="1200" cap="none" spc="0" normalizeH="0" baseline="0" noProof="0" dirty="0">
                <a:ln>
                  <a:noFill/>
                </a:ln>
                <a:solidFill>
                  <a:srgbClr val="000000"/>
                </a:solidFill>
                <a:effectLst/>
                <a:uLnTx/>
                <a:uFillTx/>
                <a:latin typeface="Tahoma"/>
                <a:ea typeface="+mn-ea"/>
                <a:cs typeface="+mn-cs"/>
              </a:rPr>
              <a:t> or </a:t>
            </a:r>
            <a:r>
              <a:rPr kumimoji="0" lang="en-US" sz="1800" b="0" i="0" u="none" strike="noStrike" kern="1200" cap="none" spc="0" normalizeH="0" baseline="0" noProof="0" dirty="0">
                <a:ln>
                  <a:noFill/>
                </a:ln>
                <a:solidFill>
                  <a:srgbClr val="0000FF"/>
                </a:solidFill>
                <a:effectLst/>
                <a:uLnTx/>
                <a:uFillTx/>
                <a:latin typeface="Tahoma"/>
                <a:ea typeface="+mn-ea"/>
                <a:cs typeface="+mn-cs"/>
              </a:rPr>
              <a:t>12-mer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Tahoma"/>
              </a:rPr>
              <a:t>(string of length k)</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p:txBody>
      </p:sp>
      <p:sp>
        <p:nvSpPr>
          <p:cNvPr id="14" name="TextBox 13"/>
          <p:cNvSpPr txBox="1"/>
          <p:nvPr/>
        </p:nvSpPr>
        <p:spPr>
          <a:xfrm>
            <a:off x="3255625" y="1196752"/>
            <a:ext cx="32816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 list—where the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 occurs in reference gnome</a:t>
            </a:r>
          </a:p>
        </p:txBody>
      </p:sp>
      <p:sp>
        <p:nvSpPr>
          <p:cNvPr id="40" name="Rectangle 39"/>
          <p:cNvSpPr/>
          <p:nvPr/>
        </p:nvSpPr>
        <p:spPr>
          <a:xfrm>
            <a:off x="611560" y="1772816"/>
            <a:ext cx="2232248" cy="432048"/>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TextBox 15"/>
          <p:cNvSpPr txBox="1"/>
          <p:nvPr/>
        </p:nvSpPr>
        <p:spPr>
          <a:xfrm>
            <a:off x="5148064" y="5805264"/>
            <a:ext cx="2976596" cy="461665"/>
          </a:xfrm>
          <a:prstGeom prst="rect">
            <a:avLst/>
          </a:prstGeom>
          <a:ln>
            <a:solidFill>
              <a:srgbClr val="FF1919"/>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ahoma"/>
                <a:ea typeface="+mn-ea"/>
                <a:cs typeface="+mn-cs"/>
              </a:rPr>
              <a:t>Once for a reference</a:t>
            </a:r>
          </a:p>
        </p:txBody>
      </p:sp>
    </p:spTree>
    <p:extLst>
      <p:ext uri="{BB962C8B-B14F-4D97-AF65-F5344CB8AC3E}">
        <p14:creationId xmlns:p14="http://schemas.microsoft.com/office/powerpoint/2010/main" val="3498441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par>
                          <p:cTn id="35" fill="hold">
                            <p:stCondLst>
                              <p:cond delay="0"/>
                            </p:stCondLst>
                            <p:childTnLst>
                              <p:par>
                                <p:cTn id="36" presetID="22" presetClass="entr" presetSubtype="4"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down)">
                                      <p:cBhvr>
                                        <p:cTn id="38" dur="500"/>
                                        <p:tgtEl>
                                          <p:spTgt spid="63"/>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wipe(down)">
                                      <p:cBhvr>
                                        <p:cTn id="42" dur="500"/>
                                        <p:tgtEl>
                                          <p:spTgt spid="68"/>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par>
                          <p:cTn id="47" fill="hold">
                            <p:stCondLst>
                              <p:cond delay="1500"/>
                            </p:stCondLst>
                            <p:childTnLst>
                              <p:par>
                                <p:cTn id="48" presetID="22" presetClass="entr" presetSubtype="4"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down)">
                                      <p:cBhvr>
                                        <p:cTn id="50" dur="500"/>
                                        <p:tgtEl>
                                          <p:spTgt spid="70"/>
                                        </p:tgtEl>
                                      </p:cBhvr>
                                    </p:animEffect>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down)">
                                      <p:cBhvr>
                                        <p:cTn id="54" dur="500"/>
                                        <p:tgtEl>
                                          <p:spTgt spid="66"/>
                                        </p:tgtEl>
                                      </p:cBhvr>
                                    </p:animEffect>
                                  </p:childTnLst>
                                </p:cTn>
                              </p:par>
                            </p:childTnLst>
                          </p:cTn>
                        </p:par>
                        <p:par>
                          <p:cTn id="55" fill="hold">
                            <p:stCondLst>
                              <p:cond delay="2500"/>
                            </p:stCondLst>
                            <p:childTnLst>
                              <p:par>
                                <p:cTn id="56" presetID="22" presetClass="entr" presetSubtype="4"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wipe(down)">
                                      <p:cBhvr>
                                        <p:cTn id="58" dur="500"/>
                                        <p:tgtEl>
                                          <p:spTgt spid="72"/>
                                        </p:tgtEl>
                                      </p:cBhvr>
                                    </p:animEffect>
                                  </p:childTnLst>
                                </p:cTn>
                              </p:par>
                            </p:childTnLst>
                          </p:cTn>
                        </p:par>
                        <p:par>
                          <p:cTn id="59" fill="hold">
                            <p:stCondLst>
                              <p:cond delay="3000"/>
                            </p:stCondLst>
                            <p:childTnLst>
                              <p:par>
                                <p:cTn id="60" presetID="22" presetClass="entr" presetSubtype="4" fill="hold" grpId="0" nodeType="after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par>
                          <p:cTn id="63" fill="hold">
                            <p:stCondLst>
                              <p:cond delay="3500"/>
                            </p:stCondLst>
                            <p:childTnLst>
                              <p:par>
                                <p:cTn id="64" presetID="22" presetClass="entr" presetSubtype="4" fill="hold" nodeType="after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wipe(down)">
                                      <p:cBhvr>
                                        <p:cTn id="66" dur="500"/>
                                        <p:tgtEl>
                                          <p:spTgt spid="74"/>
                                        </p:tgtEl>
                                      </p:cBhvr>
                                    </p:animEffect>
                                  </p:childTnLst>
                                </p:cTn>
                              </p:par>
                            </p:childTnLst>
                          </p:cTn>
                        </p:par>
                        <p:par>
                          <p:cTn id="67" fill="hold">
                            <p:stCondLst>
                              <p:cond delay="4000"/>
                            </p:stCondLst>
                            <p:childTnLst>
                              <p:par>
                                <p:cTn id="68" presetID="1"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8" grpId="0" animBg="1"/>
      <p:bldP spid="19" grpId="0" animBg="1"/>
      <p:bldP spid="20" grpId="0" animBg="1"/>
      <p:bldP spid="37" grpId="0" animBg="1"/>
      <p:bldP spid="38" grpId="0" animBg="1"/>
      <p:bldP spid="39" grpId="0" animBg="1"/>
      <p:bldP spid="54" grpId="0" animBg="1"/>
      <p:bldP spid="61" grpId="0" animBg="1"/>
      <p:bldP spid="62" grpId="0"/>
      <p:bldP spid="63" grpId="0" animBg="1"/>
      <p:bldP spid="64" grpId="0" animBg="1"/>
      <p:bldP spid="65" grpId="0" animBg="1"/>
      <p:bldP spid="66" grpId="0" animBg="1"/>
      <p:bldP spid="10" grpId="0"/>
      <p:bldP spid="14" grpId="0"/>
      <p:bldP spid="40" grpId="0" animBg="1"/>
      <p:bldP spid="40" grpId="1"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00"/>
                </a:solidFill>
              </a:rPr>
              <a:t>Preprocess the reference into a </a:t>
            </a:r>
            <a:r>
              <a:rPr lang="en-US" sz="2400" i="1" dirty="0">
                <a:solidFill>
                  <a:srgbClr val="000000"/>
                </a:solidFill>
              </a:rPr>
              <a:t>Hash Table</a:t>
            </a:r>
          </a:p>
          <a:p>
            <a:pPr lvl="1">
              <a:lnSpc>
                <a:spcPct val="120000"/>
              </a:lnSpc>
            </a:pPr>
            <a:r>
              <a:rPr lang="en-US" sz="2400" dirty="0">
                <a:solidFill>
                  <a:srgbClr val="0000FF"/>
                </a:solidFill>
              </a:rPr>
              <a:t>Use </a:t>
            </a:r>
            <a:r>
              <a:rPr lang="en-US" sz="2400" i="1" dirty="0">
                <a:solidFill>
                  <a:srgbClr val="0000FF"/>
                </a:solidFill>
              </a:rPr>
              <a:t>Hash Table </a:t>
            </a:r>
            <a:r>
              <a:rPr lang="en-US" sz="2400" dirty="0">
                <a:solidFill>
                  <a:srgbClr val="0000FF"/>
                </a:solidFill>
              </a:rPr>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35</a:t>
            </a:fld>
            <a:endParaRPr lang="en-US" altLang="en-US"/>
          </a:p>
        </p:txBody>
      </p:sp>
    </p:spTree>
    <p:extLst>
      <p:ext uri="{BB962C8B-B14F-4D97-AF65-F5344CB8AC3E}">
        <p14:creationId xmlns:p14="http://schemas.microsoft.com/office/powerpoint/2010/main" val="378153261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8600" y="309623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a:xfrm>
            <a:off x="228600" y="152400"/>
            <a:ext cx="8807896" cy="756320"/>
          </a:xfrm>
        </p:spPr>
        <p:txBody>
          <a:bodyPr/>
          <a:lstStyle/>
          <a:p>
            <a:r>
              <a:rPr lang="en-US" dirty="0"/>
              <a:t>Hash Table-Based Mappers </a:t>
            </a:r>
            <a:r>
              <a:rPr lang="en-US" sz="2400" dirty="0"/>
              <a:t>[Alkan+ Nature Gen’09]</a:t>
            </a:r>
            <a:endParaRPr lang="en-US" dirty="0"/>
          </a:p>
        </p:txBody>
      </p:sp>
      <p:graphicFrame>
        <p:nvGraphicFramePr>
          <p:cNvPr id="53" name="内容占位符 52"/>
          <p:cNvGraphicFramePr>
            <a:graphicFrameLocks noGrp="1"/>
          </p:cNvGraphicFramePr>
          <p:nvPr>
            <p:ph idx="1"/>
            <p:extLst/>
          </p:nvPr>
        </p:nvGraphicFramePr>
        <p:xfrm>
          <a:off x="2524565" y="4289187"/>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196752"/>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2086305"/>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965903"/>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589025"/>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830680"/>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604697"/>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993782"/>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3028904"/>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141277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839209"/>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endCxn id="5" idx="3"/>
          </p:cNvCxnSpPr>
          <p:nvPr/>
        </p:nvCxnSpPr>
        <p:spPr>
          <a:xfrm flipH="1">
            <a:off x="5883265" y="1331531"/>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2100682"/>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26278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68856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15924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extLst/>
          </p:nvPr>
        </p:nvGraphicFramePr>
        <p:xfrm>
          <a:off x="2524565" y="4728650"/>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extLst/>
          </p:nvPr>
        </p:nvGraphicFramePr>
        <p:xfrm>
          <a:off x="2524565" y="5211316"/>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823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395867"/>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835330"/>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317996"/>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23363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819534"/>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30420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91197" y="3463456"/>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5049525"/>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229746"/>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7784" y="3028258"/>
            <a:ext cx="802144" cy="1608611"/>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10590" y="3302622"/>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3099241"/>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667703"/>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14149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Rectangle 101"/>
          <p:cNvSpPr/>
          <p:nvPr/>
        </p:nvSpPr>
        <p:spPr>
          <a:xfrm>
            <a:off x="4774797" y="4306392"/>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  </a:t>
            </a: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8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E2CAAA">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7030A0"/>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3" name="Rectangle 2"/>
          <p:cNvSpPr/>
          <p:nvPr/>
        </p:nvSpPr>
        <p:spPr>
          <a:xfrm>
            <a:off x="5076056" y="4306351"/>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Rectangle 40"/>
          <p:cNvSpPr/>
          <p:nvPr/>
        </p:nvSpPr>
        <p:spPr>
          <a:xfrm>
            <a:off x="5076056" y="5075347"/>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Rectangle 41"/>
          <p:cNvSpPr/>
          <p:nvPr/>
        </p:nvSpPr>
        <p:spPr>
          <a:xfrm>
            <a:off x="6372200" y="4300114"/>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3" name="Rectangle 42"/>
          <p:cNvSpPr/>
          <p:nvPr/>
        </p:nvSpPr>
        <p:spPr>
          <a:xfrm>
            <a:off x="6372200" y="5069110"/>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4" name="TextBox 43"/>
          <p:cNvSpPr txBox="1"/>
          <p:nvPr/>
        </p:nvSpPr>
        <p:spPr>
          <a:xfrm>
            <a:off x="6505526" y="5625589"/>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45" name="Straight Arrow Connector 257"/>
          <p:cNvCxnSpPr>
            <a:stCxn id="44" idx="0"/>
            <a:endCxn id="75" idx="2"/>
          </p:cNvCxnSpPr>
          <p:nvPr/>
        </p:nvCxnSpPr>
        <p:spPr>
          <a:xfrm flipH="1" flipV="1">
            <a:off x="6941651" y="5360531"/>
            <a:ext cx="8805" cy="265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矩形 71"/>
          <p:cNvSpPr/>
          <p:nvPr/>
        </p:nvSpPr>
        <p:spPr>
          <a:xfrm>
            <a:off x="4031100" y="310530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2" name="Rectangle 101"/>
          <p:cNvSpPr/>
          <p:nvPr/>
        </p:nvSpPr>
        <p:spPr>
          <a:xfrm>
            <a:off x="4783024" y="429712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800000"/>
                </a:solidFill>
                <a:effectLst/>
                <a:uLnTx/>
                <a:uFillTx/>
                <a:latin typeface="Tahoma"/>
                <a:ea typeface="+mn-ea"/>
                <a:cs typeface="+mn-cs"/>
              </a:rPr>
              <a: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4" name="12-Point Star 3"/>
          <p:cNvSpPr/>
          <p:nvPr/>
        </p:nvSpPr>
        <p:spPr>
          <a:xfrm>
            <a:off x="6948264" y="4041413"/>
            <a:ext cx="2088232" cy="1296144"/>
          </a:xfrm>
          <a:prstGeom prst="star1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Invalid mapping</a:t>
            </a:r>
          </a:p>
        </p:txBody>
      </p:sp>
      <p:sp>
        <p:nvSpPr>
          <p:cNvPr id="62" name="Rectangle 61"/>
          <p:cNvSpPr/>
          <p:nvPr/>
        </p:nvSpPr>
        <p:spPr>
          <a:xfrm>
            <a:off x="5076056" y="4080941"/>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Rectangle 53"/>
          <p:cNvSpPr/>
          <p:nvPr/>
        </p:nvSpPr>
        <p:spPr>
          <a:xfrm>
            <a:off x="5076056" y="430011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Rectangle 54"/>
          <p:cNvSpPr/>
          <p:nvPr/>
        </p:nvSpPr>
        <p:spPr>
          <a:xfrm>
            <a:off x="5076056" y="5049525"/>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Rectangle 55"/>
          <p:cNvSpPr/>
          <p:nvPr/>
        </p:nvSpPr>
        <p:spPr>
          <a:xfrm>
            <a:off x="6372200" y="4301986"/>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Rectangle 58"/>
          <p:cNvSpPr/>
          <p:nvPr/>
        </p:nvSpPr>
        <p:spPr>
          <a:xfrm>
            <a:off x="6372200" y="5051397"/>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1"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pSp>
        <p:nvGrpSpPr>
          <p:cNvPr id="21" name="Group 20"/>
          <p:cNvGrpSpPr/>
          <p:nvPr/>
        </p:nvGrpSpPr>
        <p:grpSpPr>
          <a:xfrm>
            <a:off x="7164288" y="4077072"/>
            <a:ext cx="2195736" cy="1934056"/>
            <a:chOff x="7164288" y="4077072"/>
            <a:chExt cx="2195736" cy="1934056"/>
          </a:xfrm>
        </p:grpSpPr>
        <p:sp>
          <p:nvSpPr>
            <p:cNvPr id="17" name="Oval 16"/>
            <p:cNvSpPr/>
            <p:nvPr/>
          </p:nvSpPr>
          <p:spPr>
            <a:xfrm>
              <a:off x="7164288" y="4077072"/>
              <a:ext cx="1728192" cy="122413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Tahoma"/>
                  <a:ea typeface="+mn-ea"/>
                  <a:cs typeface="+mn-cs"/>
                </a:rPr>
                <a:t>Valid mapping</a:t>
              </a:r>
            </a:p>
          </p:txBody>
        </p:sp>
        <p:sp>
          <p:nvSpPr>
            <p:cNvPr id="20" name="TextBox 19"/>
            <p:cNvSpPr txBox="1"/>
            <p:nvPr/>
          </p:nvSpPr>
          <p:spPr>
            <a:xfrm>
              <a:off x="7668344" y="4149080"/>
              <a:ext cx="169168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8000"/>
                  </a:solidFill>
                  <a:effectLst/>
                  <a:uLnTx/>
                  <a:uFillTx/>
                  <a:latin typeface="Zapf Dingbats"/>
                  <a:ea typeface="Zapf Dingbats"/>
                  <a:cs typeface="Zapf Dingbats"/>
                  <a:sym typeface="Zapf Dingbats"/>
                </a:rPr>
                <a:t>✔</a:t>
              </a:r>
              <a:endParaRPr kumimoji="0" lang="en-US" sz="11500" b="0" i="0" u="none" strike="noStrike" kern="1200" cap="none" spc="0" normalizeH="0" baseline="0" noProof="0" dirty="0">
                <a:ln>
                  <a:noFill/>
                </a:ln>
                <a:solidFill>
                  <a:srgbClr val="008000"/>
                </a:solidFill>
                <a:effectLst/>
                <a:uLnTx/>
                <a:uFillTx/>
                <a:latin typeface="Tahoma"/>
                <a:ea typeface="+mn-ea"/>
                <a:cs typeface="+mn-cs"/>
              </a:endParaRPr>
            </a:p>
          </p:txBody>
        </p:sp>
      </p:grpSp>
      <p:sp>
        <p:nvSpPr>
          <p:cNvPr id="22" name="Rectangle 21"/>
          <p:cNvSpPr/>
          <p:nvPr/>
        </p:nvSpPr>
        <p:spPr>
          <a:xfrm>
            <a:off x="1835696" y="5733256"/>
            <a:ext cx="3528392" cy="432048"/>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1919"/>
                </a:solidFill>
                <a:effectLst/>
                <a:uLnTx/>
                <a:uFillTx/>
                <a:latin typeface="Tahoma"/>
                <a:ea typeface="+mn-ea"/>
                <a:cs typeface="+mn-cs"/>
              </a:rPr>
              <a:t>Verification/Local Alignment</a:t>
            </a:r>
          </a:p>
        </p:txBody>
      </p:sp>
    </p:spTree>
    <p:extLst>
      <p:ext uri="{BB962C8B-B14F-4D97-AF65-F5344CB8AC3E}">
        <p14:creationId xmlns:p14="http://schemas.microsoft.com/office/powerpoint/2010/main" val="3033925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4.72222E-6 7.40741E-7 L 0.01024 -0.00023 " pathEditMode="relative" rAng="0" ptsTypes="AA">
                                      <p:cBhvr>
                                        <p:cTn id="78" dur="500" fill="hold"/>
                                        <p:tgtEl>
                                          <p:spTgt spid="62"/>
                                        </p:tgtEl>
                                        <p:attrNameLst>
                                          <p:attrName>ppt_x</p:attrName>
                                          <p:attrName>ppt_y</p:attrName>
                                        </p:attrNameLst>
                                      </p:cBhvr>
                                      <p:rCtr x="503" y="-23"/>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2" nodeType="clickEffect">
                                  <p:stCondLst>
                                    <p:cond delay="0"/>
                                  </p:stCondLst>
                                  <p:childTnLst>
                                    <p:animMotion origin="layout" path="M 0.01025 -0.00023 L 0.02795 0.00023 " pathEditMode="relative" rAng="0" ptsTypes="AA">
                                      <p:cBhvr>
                                        <p:cTn id="82" dur="900" fill="hold"/>
                                        <p:tgtEl>
                                          <p:spTgt spid="62"/>
                                        </p:tgtEl>
                                        <p:attrNameLst>
                                          <p:attrName>ppt_x</p:attrName>
                                          <p:attrName>ppt_y</p:attrName>
                                        </p:attrNameLst>
                                      </p:cBhvr>
                                      <p:rCtr x="885" y="23"/>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3" nodeType="clickEffect">
                                  <p:stCondLst>
                                    <p:cond delay="0"/>
                                  </p:stCondLst>
                                  <p:childTnLst>
                                    <p:animMotion origin="layout" path="M 0.02291 7.40741E-7 L 0.39305 -0.00139 " pathEditMode="relative" rAng="0" ptsTypes="AA">
                                      <p:cBhvr>
                                        <p:cTn id="86" dur="500" fill="hold"/>
                                        <p:tgtEl>
                                          <p:spTgt spid="62"/>
                                        </p:tgtEl>
                                        <p:attrNameLst>
                                          <p:attrName>ppt_x</p:attrName>
                                          <p:attrName>ppt_y</p:attrName>
                                        </p:attrNameLst>
                                      </p:cBhvr>
                                      <p:rCtr x="18507" y="-69"/>
                                    </p:animMotion>
                                  </p:childTnLst>
                                </p:cTn>
                              </p:par>
                            </p:childTnLst>
                          </p:cTn>
                        </p:par>
                        <p:par>
                          <p:cTn id="87" fill="hold">
                            <p:stCondLst>
                              <p:cond delay="500"/>
                            </p:stCondLst>
                            <p:childTnLst>
                              <p:par>
                                <p:cTn id="88" presetID="6" presetClass="emph" presetSubtype="0" fill="hold" grpId="1" nodeType="afterEffect">
                                  <p:stCondLst>
                                    <p:cond delay="0"/>
                                  </p:stCondLst>
                                  <p:childTnLst>
                                    <p:animScale>
                                      <p:cBhvr>
                                        <p:cTn id="89" dur="500" fill="hold"/>
                                        <p:tgtEl>
                                          <p:spTgt spid="22"/>
                                        </p:tgtEl>
                                      </p:cBhvr>
                                      <p:by x="150000" y="150000"/>
                                    </p:animScale>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1"/>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54"/>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5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59"/>
                                        </p:tgtEl>
                                        <p:attrNameLst>
                                          <p:attrName>style.visibility</p:attrName>
                                        </p:attrNameLst>
                                      </p:cBhvr>
                                      <p:to>
                                        <p:strVal val="hidden"/>
                                      </p:to>
                                    </p:set>
                                  </p:childTnLst>
                                </p:cTn>
                              </p:par>
                              <p:par>
                                <p:cTn id="118" presetID="42" presetClass="path" presetSubtype="0" accel="50000" decel="50000" fill="hold" grpId="1" nodeType="withEffect">
                                  <p:stCondLst>
                                    <p:cond delay="0"/>
                                  </p:stCondLst>
                                  <p:childTnLst>
                                    <p:animMotion origin="layout" path="M 5E-6 -1.55679E-6 L 0.04566 -1.55679E-6 " pathEditMode="relative" rAng="0" ptsTypes="AA">
                                      <p:cBhvr>
                                        <p:cTn id="119" dur="500" fill="hold"/>
                                        <p:tgtEl>
                                          <p:spTgt spid="67"/>
                                        </p:tgtEl>
                                        <p:attrNameLst>
                                          <p:attrName>ppt_x</p:attrName>
                                          <p:attrName>ppt_y</p:attrName>
                                        </p:attrNameLst>
                                      </p:cBhvr>
                                      <p:rCtr x="2274" y="0"/>
                                    </p:animMotion>
                                  </p:childTnLst>
                                </p:cTn>
                              </p:par>
                              <p:par>
                                <p:cTn id="120" presetID="1" presetClass="exit" presetSubtype="0" fill="hold" nodeType="withEffect">
                                  <p:stCondLst>
                                    <p:cond delay="0"/>
                                  </p:stCondLst>
                                  <p:childTnLst>
                                    <p:set>
                                      <p:cBhvr>
                                        <p:cTn id="121" dur="1" fill="hold">
                                          <p:stCondLst>
                                            <p:cond delay="0"/>
                                          </p:stCondLst>
                                        </p:cTn>
                                        <p:tgtEl>
                                          <p:spTgt spid="66"/>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79"/>
                                        </p:tgtEl>
                                        <p:attrNameLst>
                                          <p:attrName>style.visibility</p:attrName>
                                        </p:attrNameLst>
                                      </p:cBhvr>
                                      <p:to>
                                        <p:strVal val="visible"/>
                                      </p:to>
                                    </p:set>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par>
                                <p:cTn id="127" presetID="1" presetClass="exit" presetSubtype="0" fill="hold" grpId="1" nodeType="withEffect">
                                  <p:stCondLst>
                                    <p:cond delay="0"/>
                                  </p:stCondLst>
                                  <p:childTnLst>
                                    <p:set>
                                      <p:cBhvr>
                                        <p:cTn id="128" dur="1" fill="hold">
                                          <p:stCondLst>
                                            <p:cond delay="0"/>
                                          </p:stCondLst>
                                        </p:cTn>
                                        <p:tgtEl>
                                          <p:spTgt spid="7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83"/>
                                        </p:tgtEl>
                                        <p:attrNameLst>
                                          <p:attrName>style.visibility</p:attrName>
                                        </p:attrNameLst>
                                      </p:cBhvr>
                                      <p:to>
                                        <p:strVal val="visible"/>
                                      </p:to>
                                    </p:set>
                                    <p:animEffect transition="in" filter="wipe(down)">
                                      <p:cBhvr>
                                        <p:cTn id="133" dur="500"/>
                                        <p:tgtEl>
                                          <p:spTgt spid="83"/>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path" presetSubtype="0" accel="50000" decel="50000" fill="hold" grpId="4" nodeType="clickEffect">
                                  <p:stCondLst>
                                    <p:cond delay="0"/>
                                  </p:stCondLst>
                                  <p:childTnLst>
                                    <p:animMotion origin="layout" path="M 4.72222E-6 -0.00023 L 0.38506 -0.00185 " pathEditMode="relative" rAng="0" ptsTypes="AA">
                                      <p:cBhvr>
                                        <p:cTn id="137" dur="500" fill="hold"/>
                                        <p:tgtEl>
                                          <p:spTgt spid="62"/>
                                        </p:tgtEl>
                                        <p:attrNameLst>
                                          <p:attrName>ppt_x</p:attrName>
                                          <p:attrName>ppt_y</p:attrName>
                                        </p:attrNameLst>
                                      </p:cBhvr>
                                      <p:rCtr x="19253" y="-93"/>
                                    </p:animMotion>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1"/>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43"/>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42"/>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4"/>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43"/>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41"/>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80"/>
                                        </p:tgtEl>
                                        <p:attrNameLst>
                                          <p:attrName>style.visibility</p:attrName>
                                        </p:attrNameLst>
                                      </p:cBhvr>
                                      <p:to>
                                        <p:strVal val="hidden"/>
                                      </p:to>
                                    </p:set>
                                  </p:childTnLst>
                                </p:cTn>
                              </p:par>
                            </p:childTnLst>
                          </p:cTn>
                        </p:par>
                        <p:par>
                          <p:cTn id="162" fill="hold">
                            <p:stCondLst>
                              <p:cond delay="0"/>
                            </p:stCondLst>
                            <p:childTnLst>
                              <p:par>
                                <p:cTn id="163" presetID="1" presetClass="entr" presetSubtype="0" fill="hold" grpId="0" nodeType="afterEffect">
                                  <p:stCondLst>
                                    <p:cond delay="0"/>
                                  </p:stCondLst>
                                  <p:childTnLst>
                                    <p:set>
                                      <p:cBhvr>
                                        <p:cTn id="164" dur="1" fill="hold">
                                          <p:stCondLst>
                                            <p:cond delay="0"/>
                                          </p:stCondLst>
                                        </p:cTn>
                                        <p:tgtEl>
                                          <p:spTgt spid="51"/>
                                        </p:tgtEl>
                                        <p:attrNameLst>
                                          <p:attrName>style.visibility</p:attrName>
                                        </p:attrNameLst>
                                      </p:cBhvr>
                                      <p:to>
                                        <p:strVal val="visible"/>
                                      </p:to>
                                    </p:set>
                                  </p:childTnLst>
                                </p:cTn>
                              </p:par>
                            </p:childTnLst>
                          </p:cTn>
                        </p:par>
                        <p:par>
                          <p:cTn id="165" fill="hold">
                            <p:stCondLst>
                              <p:cond delay="0"/>
                            </p:stCondLst>
                            <p:childTnLst>
                              <p:par>
                                <p:cTn id="166" presetID="22" presetClass="entr" presetSubtype="4" fill="hold" grpId="0" nodeType="afterEffect">
                                  <p:stCondLst>
                                    <p:cond delay="0"/>
                                  </p:stCondLst>
                                  <p:childTnLst>
                                    <p:set>
                                      <p:cBhvr>
                                        <p:cTn id="167" dur="1" fill="hold">
                                          <p:stCondLst>
                                            <p:cond delay="0"/>
                                          </p:stCondLst>
                                        </p:cTn>
                                        <p:tgtEl>
                                          <p:spTgt spid="52"/>
                                        </p:tgtEl>
                                        <p:attrNameLst>
                                          <p:attrName>style.visibility</p:attrName>
                                        </p:attrNameLst>
                                      </p:cBhvr>
                                      <p:to>
                                        <p:strVal val="visible"/>
                                      </p:to>
                                    </p:set>
                                    <p:animEffect transition="in" filter="wipe(down)">
                                      <p:cBhvr>
                                        <p:cTn id="168" dur="500"/>
                                        <p:tgtEl>
                                          <p:spTgt spid="52"/>
                                        </p:tgtEl>
                                      </p:cBhvr>
                                    </p:animEffect>
                                  </p:childTnLst>
                                </p:cTn>
                              </p:par>
                              <p:par>
                                <p:cTn id="169" presetID="42" presetClass="path" presetSubtype="0" accel="50000" decel="50000" fill="hold" grpId="2" nodeType="withEffect">
                                  <p:stCondLst>
                                    <p:cond delay="0"/>
                                  </p:stCondLst>
                                  <p:childTnLst>
                                    <p:animMotion origin="layout" path="M 0.04566 4.07407E-6 L 0.1323 4.07407E-6 " pathEditMode="relative" rAng="0" ptsTypes="AA">
                                      <p:cBhvr>
                                        <p:cTn id="170" dur="500" fill="hold"/>
                                        <p:tgtEl>
                                          <p:spTgt spid="67"/>
                                        </p:tgtEl>
                                        <p:attrNameLst>
                                          <p:attrName>ppt_x</p:attrName>
                                          <p:attrName>ppt_y</p:attrName>
                                        </p:attrNameLst>
                                      </p:cBhvr>
                                      <p:rCtr x="4323" y="0"/>
                                    </p:animMotion>
                                  </p:childTnLst>
                                </p:cTn>
                              </p:par>
                            </p:childTnLst>
                          </p:cTn>
                        </p:par>
                        <p:par>
                          <p:cTn id="171" fill="hold">
                            <p:stCondLst>
                              <p:cond delay="500"/>
                            </p:stCondLst>
                            <p:childTnLst>
                              <p:par>
                                <p:cTn id="172" presetID="1" presetClass="exit" presetSubtype="0" fill="hold" grpId="3" nodeType="afterEffect">
                                  <p:stCondLst>
                                    <p:cond delay="0"/>
                                  </p:stCondLst>
                                  <p:childTnLst>
                                    <p:set>
                                      <p:cBhvr>
                                        <p:cTn id="173" dur="1" fill="hold">
                                          <p:stCondLst>
                                            <p:cond delay="0"/>
                                          </p:stCondLst>
                                        </p:cTn>
                                        <p:tgtEl>
                                          <p:spTgt spid="67"/>
                                        </p:tgtEl>
                                        <p:attrNameLst>
                                          <p:attrName>style.visibility</p:attrName>
                                        </p:attrNameLst>
                                      </p:cBhvr>
                                      <p:to>
                                        <p:strVal val="hidden"/>
                                      </p:to>
                                    </p:set>
                                  </p:childTnLst>
                                </p:cTn>
                              </p:par>
                            </p:childTnLst>
                          </p:cTn>
                        </p:par>
                        <p:par>
                          <p:cTn id="174" fill="hold">
                            <p:stCondLst>
                              <p:cond delay="500"/>
                            </p:stCondLst>
                            <p:childTnLst>
                              <p:par>
                                <p:cTn id="175" presetID="1" presetClass="entr" presetSubtype="0" fill="hold" grpId="0" nodeType="afterEffect">
                                  <p:stCondLst>
                                    <p:cond delay="0"/>
                                  </p:stCondLst>
                                  <p:childTnLst>
                                    <p:set>
                                      <p:cBhvr>
                                        <p:cTn id="176" dur="1" fill="hold">
                                          <p:stCondLst>
                                            <p:cond delay="0"/>
                                          </p:stCondLst>
                                        </p:cTn>
                                        <p:tgtEl>
                                          <p:spTgt spid="81"/>
                                        </p:tgtEl>
                                        <p:attrNameLst>
                                          <p:attrName>style.visibility</p:attrName>
                                        </p:attrNameLst>
                                      </p:cBhvr>
                                      <p:to>
                                        <p:strVal val="visible"/>
                                      </p:to>
                                    </p:set>
                                  </p:childTnLst>
                                </p:cTn>
                              </p:par>
                            </p:childTnLst>
                          </p:cTn>
                        </p:par>
                        <p:par>
                          <p:cTn id="177" fill="hold">
                            <p:stCondLst>
                              <p:cond delay="500"/>
                            </p:stCondLst>
                            <p:childTnLst>
                              <p:par>
                                <p:cTn id="178" presetID="42" presetClass="path" presetSubtype="0" accel="50000" decel="50000" fill="hold" grpId="1" nodeType="afterEffect">
                                  <p:stCondLst>
                                    <p:cond delay="0"/>
                                  </p:stCondLst>
                                  <p:childTnLst>
                                    <p:animMotion origin="layout" path="M 5E-6 -3.7037E-7 L 0.17952 -0.00023 " pathEditMode="relative" rAng="0" ptsTypes="AA">
                                      <p:cBhvr>
                                        <p:cTn id="179" dur="500" fill="hold"/>
                                        <p:tgtEl>
                                          <p:spTgt spid="81"/>
                                        </p:tgtEl>
                                        <p:attrNameLst>
                                          <p:attrName>ppt_x</p:attrName>
                                          <p:attrName>ppt_y</p:attrName>
                                        </p:attrNameLst>
                                      </p:cBhvr>
                                      <p:rCtr x="8976" y="-23"/>
                                    </p:animMotion>
                                  </p:childTnLst>
                                </p:cTn>
                              </p:par>
                            </p:childTnLst>
                          </p:cTn>
                        </p:par>
                        <p:par>
                          <p:cTn id="180" fill="hold">
                            <p:stCondLst>
                              <p:cond delay="1000"/>
                            </p:stCondLst>
                            <p:childTnLst>
                              <p:par>
                                <p:cTn id="181" presetID="1" presetClass="exit" presetSubtype="0" fill="hold" grpId="2" nodeType="afterEffect">
                                  <p:stCondLst>
                                    <p:cond delay="0"/>
                                  </p:stCondLst>
                                  <p:childTnLst>
                                    <p:set>
                                      <p:cBhvr>
                                        <p:cTn id="182" dur="1" fill="hold">
                                          <p:stCondLst>
                                            <p:cond delay="0"/>
                                          </p:stCondLst>
                                        </p:cTn>
                                        <p:tgtEl>
                                          <p:spTgt spid="81"/>
                                        </p:tgtEl>
                                        <p:attrNameLst>
                                          <p:attrName>style.visibility</p:attrName>
                                        </p:attrNameLst>
                                      </p:cBhvr>
                                      <p:to>
                                        <p:strVal val="hidden"/>
                                      </p:to>
                                    </p:set>
                                  </p:childTnLst>
                                </p:cTn>
                              </p:par>
                            </p:childTnLst>
                          </p:cTn>
                        </p:par>
                        <p:par>
                          <p:cTn id="183" fill="hold">
                            <p:stCondLst>
                              <p:cond delay="1000"/>
                            </p:stCondLst>
                            <p:childTnLst>
                              <p:par>
                                <p:cTn id="184" presetID="1" presetClass="entr" presetSubtype="0" fill="hold" grpId="0" nodeType="afterEffect">
                                  <p:stCondLst>
                                    <p:cond delay="0"/>
                                  </p:stCondLst>
                                  <p:childTnLst>
                                    <p:set>
                                      <p:cBhvr>
                                        <p:cTn id="185" dur="1" fill="hold">
                                          <p:stCondLst>
                                            <p:cond delay="0"/>
                                          </p:stCondLst>
                                        </p:cTn>
                                        <p:tgtEl>
                                          <p:spTgt spid="82"/>
                                        </p:tgtEl>
                                        <p:attrNameLst>
                                          <p:attrName>style.visibility</p:attrName>
                                        </p:attrNameLst>
                                      </p:cBhvr>
                                      <p:to>
                                        <p:strVal val="visible"/>
                                      </p:to>
                                    </p:set>
                                  </p:childTnLst>
                                </p:cTn>
                              </p:par>
                            </p:childTnLst>
                          </p:cTn>
                        </p:par>
                        <p:par>
                          <p:cTn id="186" fill="hold">
                            <p:stCondLst>
                              <p:cond delay="1000"/>
                            </p:stCondLst>
                            <p:childTnLst>
                              <p:par>
                                <p:cTn id="187" presetID="42" presetClass="path" presetSubtype="0" accel="50000" decel="50000" fill="hold" grpId="1" nodeType="afterEffect">
                                  <p:stCondLst>
                                    <p:cond delay="0"/>
                                  </p:stCondLst>
                                  <p:childTnLst>
                                    <p:animMotion origin="layout" path="M 5E-6 -3.33333E-6 L 0.09289 -3.33333E-6 " pathEditMode="relative" rAng="0" ptsTypes="AA">
                                      <p:cBhvr>
                                        <p:cTn id="188" dur="500" fill="hold"/>
                                        <p:tgtEl>
                                          <p:spTgt spid="82"/>
                                        </p:tgtEl>
                                        <p:attrNameLst>
                                          <p:attrName>ppt_x</p:attrName>
                                          <p:attrName>ppt_y</p:attrName>
                                        </p:attrNameLst>
                                      </p:cBhvr>
                                      <p:rCtr x="4635" y="0"/>
                                    </p:animMotion>
                                  </p:childTnLst>
                                </p:cTn>
                              </p:par>
                            </p:childTnLst>
                          </p:cTn>
                        </p:par>
                        <p:par>
                          <p:cTn id="189" fill="hold">
                            <p:stCondLst>
                              <p:cond delay="1500"/>
                            </p:stCondLst>
                            <p:childTnLst>
                              <p:par>
                                <p:cTn id="190" presetID="1" presetClass="exit" presetSubtype="0" fill="hold" grpId="2" nodeType="afterEffect">
                                  <p:stCondLst>
                                    <p:cond delay="0"/>
                                  </p:stCondLst>
                                  <p:childTnLst>
                                    <p:set>
                                      <p:cBhvr>
                                        <p:cTn id="191"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 grpId="0" animBg="1"/>
      <p:bldP spid="8" grpId="0" animBg="1"/>
      <p:bldP spid="9" grpId="0" animBg="1"/>
      <p:bldP spid="16" grpId="0" animBg="1"/>
      <p:bldP spid="23" grpId="0" animBg="1"/>
      <p:bldP spid="24" grpId="0" animBg="1"/>
      <p:bldP spid="25" grpId="0" animBg="1"/>
      <p:bldP spid="36" grpId="0"/>
      <p:bldP spid="48" grpId="0" animBg="1"/>
      <p:bldP spid="49" grpId="0" animBg="1"/>
      <p:bldP spid="50" grpId="0" animBg="1"/>
      <p:bldP spid="67" grpId="0" animBg="1"/>
      <p:bldP spid="67" grpId="1" animBg="1"/>
      <p:bldP spid="67" grpId="2" animBg="1"/>
      <p:bldP spid="67" grpId="3" animBg="1"/>
      <p:bldP spid="69" grpId="0" animBg="1"/>
      <p:bldP spid="70" grpId="0" animBg="1"/>
      <p:bldP spid="75" grpId="0" animBg="1"/>
      <p:bldP spid="6" grpId="0" animBg="1"/>
      <p:bldP spid="80" grpId="0" animBg="1"/>
      <p:bldP spid="80" grpId="1" animBg="1"/>
      <p:bldP spid="81" grpId="0" animBg="1"/>
      <p:bldP spid="81" grpId="1" animBg="1"/>
      <p:bldP spid="81" grpId="2" animBg="1"/>
      <p:bldP spid="82" grpId="0" animBg="1"/>
      <p:bldP spid="82" grpId="1" animBg="1"/>
      <p:bldP spid="82" grpId="2" animBg="1"/>
      <p:bldP spid="83" grpId="0" animBg="1"/>
      <p:bldP spid="3" grpId="0" animBg="1"/>
      <p:bldP spid="41" grpId="0" animBg="1"/>
      <p:bldP spid="41" grpId="1" animBg="1"/>
      <p:bldP spid="42" grpId="0" animBg="1"/>
      <p:bldP spid="43" grpId="0" animBg="1"/>
      <p:bldP spid="43" grpId="1" animBg="1"/>
      <p:bldP spid="44" grpId="0"/>
      <p:bldP spid="51" grpId="0" animBg="1"/>
      <p:bldP spid="52" grpId="0" animBg="1"/>
      <p:bldP spid="4" grpId="0" animBg="1"/>
      <p:bldP spid="62" grpId="0" animBg="1"/>
      <p:bldP spid="62" grpId="1" animBg="1"/>
      <p:bldP spid="62" grpId="2" animBg="1"/>
      <p:bldP spid="62" grpId="3" animBg="1"/>
      <p:bldP spid="62" grpId="4" animBg="1"/>
      <p:bldP spid="54" grpId="0" animBg="1"/>
      <p:bldP spid="54" grpId="1" animBg="1"/>
      <p:bldP spid="55" grpId="0" animBg="1"/>
      <p:bldP spid="55" grpId="1" animBg="1"/>
      <p:bldP spid="56" grpId="0" animBg="1"/>
      <p:bldP spid="56" grpId="1" animBg="1"/>
      <p:bldP spid="59" grpId="0" animBg="1"/>
      <p:bldP spid="59" grpId="1" animBg="1"/>
      <p:bldP spid="22" grpId="0" animBg="1"/>
      <p:bldP spid="2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Hash Table Based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very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r>
              <a:rPr lang="en-US" dirty="0">
                <a:hlinkClick r:id="rId5"/>
              </a:rPr>
              <a:t>http://mrfast.sourceforge.net/</a:t>
            </a:r>
            <a:r>
              <a:rPr lang="en-US" dirty="0"/>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r>
              <a:rPr lang="en-US" dirty="0"/>
              <a:t>Alkan+, </a:t>
            </a:r>
            <a:r>
              <a:rPr lang="en-US" b="1" dirty="0">
                <a:hlinkClick r:id="rId6"/>
              </a:rPr>
              <a:t>"Personalized copy number and segmental duplication </a:t>
            </a:r>
          </a:p>
          <a:p>
            <a:r>
              <a:rPr lang="en-US" b="1" dirty="0">
                <a:hlinkClick r:id="rId6"/>
              </a:rPr>
              <a:t>maps using next-generation sequencing”</a:t>
            </a:r>
            <a:r>
              <a:rPr lang="en-US" b="1" dirty="0"/>
              <a:t>, </a:t>
            </a:r>
            <a:r>
              <a:rPr lang="en-US" dirty="0"/>
              <a:t>Nature Genetics 2009.</a:t>
            </a:r>
            <a:br>
              <a:rPr lang="en-US" dirty="0"/>
            </a:br>
            <a:endParaRPr lang="en-US" dirty="0"/>
          </a:p>
        </p:txBody>
      </p:sp>
    </p:spTree>
    <p:extLst>
      <p:ext uri="{BB962C8B-B14F-4D97-AF65-F5344CB8AC3E}">
        <p14:creationId xmlns:p14="http://schemas.microsoft.com/office/powerpoint/2010/main" val="140867195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Problem and Goal</a:t>
            </a:r>
          </a:p>
        </p:txBody>
      </p:sp>
      <p:sp>
        <p:nvSpPr>
          <p:cNvPr id="3" name="内容占位符 2"/>
          <p:cNvSpPr>
            <a:spLocks noGrp="1"/>
          </p:cNvSpPr>
          <p:nvPr>
            <p:ph idx="1"/>
          </p:nvPr>
        </p:nvSpPr>
        <p:spPr/>
        <p:txBody>
          <a:bodyPr/>
          <a:lstStyle/>
          <a:p>
            <a:r>
              <a:rPr lang="en-US" dirty="0">
                <a:solidFill>
                  <a:srgbClr val="FF0000"/>
                </a:solidFill>
              </a:rPr>
              <a:t>Poor performance of existing read mappers: Very slow </a:t>
            </a:r>
          </a:p>
          <a:p>
            <a:pPr lvl="1"/>
            <a:r>
              <a:rPr lang="en-US" dirty="0">
                <a:solidFill>
                  <a:srgbClr val="FF0000"/>
                </a:solidFill>
              </a:rPr>
              <a:t>Verification/alignment takes too long to execute</a:t>
            </a:r>
          </a:p>
          <a:p>
            <a:pPr lvl="1"/>
            <a:r>
              <a:rPr lang="en-US" dirty="0"/>
              <a:t>Verification requires a memory access for reference genome + many base-pair-wise comparisons between the reference and the read (edit distance computation)</a:t>
            </a:r>
          </a:p>
          <a:p>
            <a:pPr marL="0" indent="0">
              <a:buNone/>
            </a:pPr>
            <a:endParaRPr lang="en-US" dirty="0">
              <a:solidFill>
                <a:srgbClr val="FF0000"/>
              </a:solidFill>
            </a:endParaRPr>
          </a:p>
          <a:p>
            <a:endParaRPr lang="en-US" dirty="0">
              <a:solidFill>
                <a:srgbClr val="FF0000"/>
              </a:solidFill>
            </a:endParaRPr>
          </a:p>
          <a:p>
            <a:endParaRPr lang="en-US" dirty="0"/>
          </a:p>
          <a:p>
            <a:endParaRPr lang="en-US" dirty="0"/>
          </a:p>
          <a:p>
            <a:endParaRPr lang="en-US" dirty="0"/>
          </a:p>
          <a:p>
            <a:r>
              <a:rPr lang="en-US" dirty="0">
                <a:solidFill>
                  <a:srgbClr val="0000FF"/>
                </a:solidFill>
              </a:rPr>
              <a:t>Goal: Speed up the mapper by reducing the cost of verification</a:t>
            </a:r>
          </a:p>
          <a:p>
            <a:endParaRPr lang="en-US" dirty="0">
              <a:solidFill>
                <a:srgbClr val="FF0000"/>
              </a:solidFill>
            </a:endParaRP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5" name="Chart 170"/>
          <p:cNvGraphicFramePr/>
          <p:nvPr>
            <p:extLst>
              <p:ext uri="{D42A27DB-BD31-4B8C-83A1-F6EECF244321}">
                <p14:modId xmlns:p14="http://schemas.microsoft.com/office/powerpoint/2010/main" val="2139960055"/>
              </p:ext>
            </p:extLst>
          </p:nvPr>
        </p:nvGraphicFramePr>
        <p:xfrm>
          <a:off x="539552" y="3212976"/>
          <a:ext cx="8280170" cy="15622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292080" y="3501008"/>
            <a:ext cx="936104" cy="461665"/>
          </a:xfrm>
          <a:prstGeom prst="rect">
            <a:avLst/>
          </a:prstGeom>
          <a:noFill/>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1919"/>
                </a:solidFill>
                <a:effectLst/>
                <a:uLnTx/>
                <a:uFillTx/>
                <a:latin typeface="Tahoma"/>
                <a:ea typeface="+mn-ea"/>
                <a:cs typeface="+mn-cs"/>
              </a:rPr>
              <a:t>95%</a:t>
            </a:r>
          </a:p>
        </p:txBody>
      </p:sp>
    </p:spTree>
    <p:extLst>
      <p:ext uri="{BB962C8B-B14F-4D97-AF65-F5344CB8AC3E}">
        <p14:creationId xmlns:p14="http://schemas.microsoft.com/office/powerpoint/2010/main" val="1516503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Overarching Key Idea</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1916832"/>
            <a:ext cx="8610600" cy="5193723"/>
          </a:xfrm>
        </p:spPr>
        <p:txBody>
          <a:bodyPr/>
          <a:lstStyle/>
          <a:p>
            <a:pPr marL="0" indent="0" algn="ctr">
              <a:buNone/>
            </a:pPr>
            <a:r>
              <a:rPr lang="en-US" sz="4000" b="1" dirty="0">
                <a:solidFill>
                  <a:srgbClr val="0000FF"/>
                </a:solidFill>
              </a:rPr>
              <a:t>Filter fast </a:t>
            </a:r>
            <a:r>
              <a:rPr lang="en-US" sz="4000" dirty="0">
                <a:solidFill>
                  <a:srgbClr val="0000FF"/>
                </a:solidFill>
              </a:rPr>
              <a:t>before you align</a:t>
            </a:r>
          </a:p>
          <a:p>
            <a:pPr marL="0" indent="0" algn="ctr">
              <a:buNone/>
            </a:pPr>
            <a:endParaRPr lang="en-US" dirty="0">
              <a:solidFill>
                <a:srgbClr val="0000FF"/>
              </a:solidFill>
            </a:endParaRPr>
          </a:p>
          <a:p>
            <a:pPr marL="0" indent="0" algn="ctr">
              <a:buNone/>
            </a:pPr>
            <a:endParaRPr lang="en-US" dirty="0">
              <a:solidFill>
                <a:srgbClr val="0000FF"/>
              </a:solidFill>
            </a:endParaRPr>
          </a:p>
          <a:p>
            <a:pPr marL="0" indent="0" algn="ctr">
              <a:buNone/>
            </a:pPr>
            <a:r>
              <a:rPr lang="en-US" sz="4000" dirty="0">
                <a:solidFill>
                  <a:srgbClr val="FF0000"/>
                </a:solidFill>
              </a:rPr>
              <a:t>Minimize costly </a:t>
            </a:r>
          </a:p>
          <a:p>
            <a:pPr marL="0" indent="0" algn="ctr">
              <a:buNone/>
            </a:pPr>
            <a:r>
              <a:rPr lang="en-US" sz="4000" dirty="0">
                <a:solidFill>
                  <a:srgbClr val="FF0000"/>
                </a:solidFill>
              </a:rPr>
              <a:t>edit distance computations</a:t>
            </a: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923827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solidFill>
                  <a:srgbClr val="0000FF"/>
                </a:solidFill>
              </a:rPr>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4</a:t>
            </a:fld>
            <a:endParaRPr lang="en-US" altLang="en-US"/>
          </a:p>
        </p:txBody>
      </p:sp>
    </p:spTree>
    <p:extLst>
      <p:ext uri="{BB962C8B-B14F-4D97-AF65-F5344CB8AC3E}">
        <p14:creationId xmlns:p14="http://schemas.microsoft.com/office/powerpoint/2010/main" val="241090871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solidFill>
                  <a:srgbClr val="0000FF"/>
                </a:solidFill>
              </a:rPr>
              <a:t>Algorithmic Acceleration </a:t>
            </a:r>
          </a:p>
          <a:p>
            <a:pPr lvl="1"/>
            <a:r>
              <a:rPr lang="en-US" dirty="0">
                <a:solidFill>
                  <a:srgbClr val="0000FF"/>
                </a:solidFill>
              </a:rPr>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9160842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Cost of Verification</a:t>
            </a:r>
          </a:p>
        </p:txBody>
      </p:sp>
      <p:sp>
        <p:nvSpPr>
          <p:cNvPr id="3" name="Content Placeholder 2"/>
          <p:cNvSpPr>
            <a:spLocks noGrp="1"/>
          </p:cNvSpPr>
          <p:nvPr>
            <p:ph idx="1"/>
          </p:nvPr>
        </p:nvSpPr>
        <p:spPr/>
        <p:txBody>
          <a:bodyPr/>
          <a:lstStyle/>
          <a:p>
            <a:r>
              <a:rPr lang="en-US" dirty="0"/>
              <a:t>We observe that </a:t>
            </a:r>
            <a:r>
              <a:rPr lang="en-US" dirty="0">
                <a:solidFill>
                  <a:srgbClr val="FF0000"/>
                </a:solidFill>
              </a:rPr>
              <a:t>most verification (edit distance computation) calculations are unnecessary</a:t>
            </a:r>
          </a:p>
          <a:p>
            <a:pPr lvl="1"/>
            <a:r>
              <a:rPr lang="en-US" dirty="0">
                <a:solidFill>
                  <a:srgbClr val="FF0000"/>
                </a:solidFill>
              </a:rPr>
              <a:t>1 out of 1000 potential locations passes the verification process</a:t>
            </a:r>
          </a:p>
          <a:p>
            <a:endParaRPr lang="en-US" dirty="0"/>
          </a:p>
          <a:p>
            <a:r>
              <a:rPr lang="en-US" dirty="0"/>
              <a:t>We observe that we can get rid of unnecessary verification calculations by</a:t>
            </a:r>
          </a:p>
          <a:p>
            <a:pPr lvl="1"/>
            <a:r>
              <a:rPr lang="en-US" i="1" dirty="0"/>
              <a:t>Detecting and rejecting </a:t>
            </a:r>
            <a:r>
              <a:rPr lang="en-US" i="1" dirty="0">
                <a:solidFill>
                  <a:srgbClr val="0000FF"/>
                </a:solidFill>
              </a:rPr>
              <a:t>early</a:t>
            </a:r>
            <a:r>
              <a:rPr lang="en-US" i="1" dirty="0"/>
              <a:t> </a:t>
            </a:r>
            <a:r>
              <a:rPr lang="en-US" dirty="0"/>
              <a:t>invalid mappings (filtering)</a:t>
            </a:r>
            <a:endParaRPr lang="en-US" i="1" dirty="0"/>
          </a:p>
          <a:p>
            <a:pPr lvl="1"/>
            <a:r>
              <a:rPr lang="en-US" i="1" dirty="0"/>
              <a:t>Reducing</a:t>
            </a:r>
            <a:r>
              <a:rPr lang="en-US" dirty="0"/>
              <a:t> the </a:t>
            </a:r>
            <a:r>
              <a:rPr lang="en-US" i="1" dirty="0">
                <a:solidFill>
                  <a:srgbClr val="0000FF"/>
                </a:solidFill>
              </a:rPr>
              <a:t>number</a:t>
            </a:r>
            <a:r>
              <a:rPr lang="en-US" dirty="0"/>
              <a:t> of potential mappings to examine</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13557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Observations </a:t>
            </a:r>
            <a:r>
              <a:rPr lang="en-US" sz="2800" dirty="0"/>
              <a:t>[Xin+, BMC Genomics 2013]</a:t>
            </a:r>
          </a:p>
        </p:txBody>
      </p:sp>
      <p:sp>
        <p:nvSpPr>
          <p:cNvPr id="3" name="Content Placeholder 2"/>
          <p:cNvSpPr>
            <a:spLocks noGrp="1"/>
          </p:cNvSpPr>
          <p:nvPr>
            <p:ph idx="1"/>
          </p:nvPr>
        </p:nvSpPr>
        <p:spPr/>
        <p:txBody>
          <a:bodyPr/>
          <a:lstStyle/>
          <a:p>
            <a:r>
              <a:rPr lang="en-US" dirty="0"/>
              <a:t>Observation 1</a:t>
            </a:r>
          </a:p>
          <a:p>
            <a:pPr lvl="1"/>
            <a:r>
              <a:rPr lang="en-US" dirty="0">
                <a:solidFill>
                  <a:srgbClr val="0000FF"/>
                </a:solidFill>
              </a:rPr>
              <a:t>Adjacent k-</a:t>
            </a:r>
            <a:r>
              <a:rPr lang="en-US" dirty="0" err="1">
                <a:solidFill>
                  <a:srgbClr val="0000FF"/>
                </a:solidFill>
              </a:rPr>
              <a:t>mers</a:t>
            </a:r>
            <a:r>
              <a:rPr lang="en-US" dirty="0">
                <a:solidFill>
                  <a:srgbClr val="0000FF"/>
                </a:solidFill>
              </a:rPr>
              <a:t> in the read should also be adjacent in the reference genome</a:t>
            </a:r>
          </a:p>
          <a:p>
            <a:pPr lvl="1"/>
            <a:r>
              <a:rPr lang="en-US" dirty="0">
                <a:solidFill>
                  <a:srgbClr val="FF0000"/>
                </a:solidFill>
              </a:rPr>
              <a:t>Read mapper can quickly reject mappings that do </a:t>
            </a:r>
            <a:r>
              <a:rPr lang="en-US" b="1" dirty="0">
                <a:solidFill>
                  <a:srgbClr val="FF0000"/>
                </a:solidFill>
              </a:rPr>
              <a:t>not</a:t>
            </a:r>
            <a:r>
              <a:rPr lang="en-US" dirty="0">
                <a:solidFill>
                  <a:srgbClr val="FF0000"/>
                </a:solidFill>
              </a:rPr>
              <a:t> satisfy this property</a:t>
            </a:r>
          </a:p>
          <a:p>
            <a:pPr lvl="1"/>
            <a:endParaRPr lang="en-US" dirty="0"/>
          </a:p>
          <a:p>
            <a:r>
              <a:rPr lang="en-US" dirty="0"/>
              <a:t>Observation 2</a:t>
            </a:r>
          </a:p>
          <a:p>
            <a:pPr lvl="1"/>
            <a:r>
              <a:rPr lang="en-US" dirty="0"/>
              <a:t>Some k-</a:t>
            </a:r>
            <a:r>
              <a:rPr lang="en-US" dirty="0" err="1"/>
              <a:t>mers</a:t>
            </a:r>
            <a:r>
              <a:rPr lang="en-US" dirty="0"/>
              <a:t> are </a:t>
            </a:r>
            <a:r>
              <a:rPr lang="en-US" dirty="0">
                <a:solidFill>
                  <a:srgbClr val="0000FF"/>
                </a:solidFill>
              </a:rPr>
              <a:t>cheaper</a:t>
            </a:r>
            <a:r>
              <a:rPr lang="en-US" dirty="0"/>
              <a:t> to verify than others because they have shorter location lists (they occur less frequently in the reference genome)</a:t>
            </a:r>
            <a:r>
              <a:rPr lang="en-US" dirty="0">
                <a:solidFill>
                  <a:srgbClr val="0000FF"/>
                </a:solidFill>
              </a:rPr>
              <a:t>	</a:t>
            </a:r>
          </a:p>
          <a:p>
            <a:pPr lvl="2"/>
            <a:r>
              <a:rPr lang="en-US" dirty="0"/>
              <a:t>Mapper needs to examine only </a:t>
            </a:r>
            <a:r>
              <a:rPr lang="en-US" i="1" dirty="0">
                <a:solidFill>
                  <a:srgbClr val="0000FF"/>
                </a:solidFill>
              </a:rPr>
              <a:t>e+1</a:t>
            </a:r>
            <a:r>
              <a:rPr lang="en-US" dirty="0"/>
              <a:t> k-</a:t>
            </a:r>
            <a:r>
              <a:rPr lang="en-US" dirty="0" err="1"/>
              <a:t>mers</a:t>
            </a:r>
            <a:r>
              <a:rPr lang="en-US" dirty="0"/>
              <a:t>’ locations to tolerate </a:t>
            </a:r>
            <a:r>
              <a:rPr lang="en-US" i="1" dirty="0">
                <a:solidFill>
                  <a:srgbClr val="0000FF"/>
                </a:solidFill>
              </a:rPr>
              <a:t>e</a:t>
            </a:r>
            <a:r>
              <a:rPr lang="en-US" dirty="0"/>
              <a:t> errors</a:t>
            </a:r>
          </a:p>
          <a:p>
            <a:pPr lvl="1"/>
            <a:r>
              <a:rPr lang="en-US" dirty="0">
                <a:solidFill>
                  <a:srgbClr val="FF0000"/>
                </a:solidFill>
              </a:rPr>
              <a:t>Read mapper can choose the cheapest </a:t>
            </a:r>
            <a:r>
              <a:rPr lang="en-US" i="1" dirty="0">
                <a:solidFill>
                  <a:srgbClr val="0000FF"/>
                </a:solidFill>
              </a:rPr>
              <a:t>e+1</a:t>
            </a:r>
            <a:r>
              <a:rPr lang="en-US" dirty="0">
                <a:solidFill>
                  <a:srgbClr val="0000FF"/>
                </a:solidFill>
              </a:rPr>
              <a:t> </a:t>
            </a:r>
            <a:r>
              <a:rPr lang="en-US" dirty="0">
                <a:solidFill>
                  <a:srgbClr val="FF0000"/>
                </a:solidFill>
              </a:rPr>
              <a:t>k-</a:t>
            </a:r>
            <a:r>
              <a:rPr lang="en-US" dirty="0" err="1">
                <a:solidFill>
                  <a:srgbClr val="FF0000"/>
                </a:solidFill>
              </a:rPr>
              <a:t>mers</a:t>
            </a:r>
            <a:r>
              <a:rPr lang="en-US" dirty="0">
                <a:solidFill>
                  <a:srgbClr val="FF0000"/>
                </a:solidFill>
              </a:rPr>
              <a:t> and verify their locations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96918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 to verify</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1772816"/>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74385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Adjacency Filtering (AF)</a:t>
            </a:r>
          </a:p>
        </p:txBody>
      </p:sp>
      <p:sp>
        <p:nvSpPr>
          <p:cNvPr id="3" name="Content Placeholder 2"/>
          <p:cNvSpPr>
            <a:spLocks noGrp="1"/>
          </p:cNvSpPr>
          <p:nvPr>
            <p:ph idx="1"/>
          </p:nvPr>
        </p:nvSpPr>
        <p:spPr/>
        <p:txBody>
          <a:bodyPr/>
          <a:lstStyle/>
          <a:p>
            <a:r>
              <a:rPr lang="en-US" b="1" dirty="0">
                <a:solidFill>
                  <a:srgbClr val="FF0000"/>
                </a:solidFill>
              </a:rPr>
              <a:t>Goal:</a:t>
            </a:r>
            <a:r>
              <a:rPr lang="en-US" b="1" dirty="0"/>
              <a:t> </a:t>
            </a:r>
            <a:r>
              <a:rPr lang="en-US" dirty="0"/>
              <a:t>detect and filter out invalid mappings at early stage</a:t>
            </a:r>
          </a:p>
          <a:p>
            <a:r>
              <a:rPr lang="en-US" b="1" dirty="0">
                <a:solidFill>
                  <a:srgbClr val="0000FF"/>
                </a:solidFill>
              </a:rPr>
              <a:t>Key Insight:</a:t>
            </a:r>
            <a:r>
              <a:rPr lang="en-US" b="1" dirty="0"/>
              <a:t> </a:t>
            </a:r>
            <a:r>
              <a:rPr lang="en-US" dirty="0"/>
              <a:t>For a valid mapping, adjacent k-</a:t>
            </a:r>
            <a:r>
              <a:rPr lang="en-US" dirty="0" err="1"/>
              <a:t>mers</a:t>
            </a:r>
            <a:r>
              <a:rPr lang="en-US" dirty="0"/>
              <a:t> in the read are also adjacent in the reference genome</a:t>
            </a:r>
          </a:p>
          <a:p>
            <a:endParaRPr lang="en-US" dirty="0"/>
          </a:p>
          <a:p>
            <a:endParaRPr lang="en-US" dirty="0"/>
          </a:p>
          <a:p>
            <a:endParaRPr lang="en-US" dirty="0"/>
          </a:p>
          <a:p>
            <a:endParaRPr lang="en-US" dirty="0"/>
          </a:p>
          <a:p>
            <a:endParaRPr lang="en-US" dirty="0"/>
          </a:p>
          <a:p>
            <a:r>
              <a:rPr lang="en-US" b="1" dirty="0">
                <a:solidFill>
                  <a:srgbClr val="0000FF"/>
                </a:solidFill>
              </a:rPr>
              <a:t>Key Idea: </a:t>
            </a:r>
            <a:r>
              <a:rPr lang="en-US" dirty="0"/>
              <a:t>search for adjacent locations in the k-</a:t>
            </a:r>
            <a:r>
              <a:rPr lang="en-US" dirty="0" err="1"/>
              <a:t>mers</a:t>
            </a:r>
            <a:r>
              <a:rPr lang="en-US" dirty="0"/>
              <a:t>’ location lists</a:t>
            </a:r>
          </a:p>
          <a:p>
            <a:pPr lvl="1"/>
            <a:r>
              <a:rPr lang="en-US" dirty="0"/>
              <a:t>If more than </a:t>
            </a:r>
            <a:r>
              <a:rPr lang="en-US" i="1" dirty="0">
                <a:solidFill>
                  <a:srgbClr val="0000FF"/>
                </a:solidFill>
              </a:rPr>
              <a:t>e</a:t>
            </a:r>
            <a:r>
              <a:rPr lang="en-US" dirty="0">
                <a:solidFill>
                  <a:srgbClr val="0000FF"/>
                </a:solidFill>
              </a:rPr>
              <a:t> </a:t>
            </a:r>
            <a:r>
              <a:rPr lang="en-US" dirty="0"/>
              <a:t>k-</a:t>
            </a:r>
            <a:r>
              <a:rPr lang="en-US" dirty="0" err="1"/>
              <a:t>mers</a:t>
            </a:r>
            <a:r>
              <a:rPr lang="en-US" dirty="0"/>
              <a:t> fail </a:t>
            </a:r>
            <a:r>
              <a:rPr lang="en-US" dirty="0">
                <a:sym typeface="Wingdings" pitchFamily="2" charset="2"/>
              </a:rPr>
              <a:t> </a:t>
            </a:r>
            <a:r>
              <a:rPr lang="en-US" dirty="0"/>
              <a:t>there must be more than e errors </a:t>
            </a:r>
            <a:r>
              <a:rPr lang="en-US" dirty="0">
                <a:sym typeface="Wingdings" pitchFamily="2" charset="2"/>
              </a:rPr>
              <a:t> </a:t>
            </a:r>
            <a:r>
              <a:rPr lang="en-US" dirty="0"/>
              <a:t>invalid mapping</a:t>
            </a: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81"/>
          <p:cNvSpPr/>
          <p:nvPr/>
        </p:nvSpPr>
        <p:spPr>
          <a:xfrm>
            <a:off x="1047462" y="2385119"/>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TextBox 5"/>
          <p:cNvSpPr txBox="1"/>
          <p:nvPr/>
        </p:nvSpPr>
        <p:spPr>
          <a:xfrm>
            <a:off x="6994509" y="2258288"/>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7" name="Straight Arrow Connector 257"/>
          <p:cNvCxnSpPr>
            <a:stCxn id="6" idx="1"/>
            <a:endCxn id="5" idx="3"/>
          </p:cNvCxnSpPr>
          <p:nvPr/>
        </p:nvCxnSpPr>
        <p:spPr>
          <a:xfrm flipH="1">
            <a:off x="6577582" y="2519898"/>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7544" y="3122384"/>
            <a:ext cx="7776864" cy="0"/>
          </a:xfrm>
          <a:prstGeom prst="line">
            <a:avLst/>
          </a:prstGeom>
          <a:ln w="57150" cmpd="sng">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32240" y="3266400"/>
            <a:ext cx="20889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cxnSp>
        <p:nvCxnSpPr>
          <p:cNvPr id="12" name="Straight Arrow Connector 11"/>
          <p:cNvCxnSpPr/>
          <p:nvPr/>
        </p:nvCxnSpPr>
        <p:spPr>
          <a:xfrm flipH="1">
            <a:off x="1224643" y="2618328"/>
            <a:ext cx="899085" cy="497708"/>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195736" y="2618328"/>
            <a:ext cx="432048"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39752" y="2618328"/>
            <a:ext cx="1296144"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27784" y="2618328"/>
            <a:ext cx="3528392"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378857" y="2618328"/>
            <a:ext cx="2257040" cy="4931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5" idx="2"/>
          </p:cNvCxnSpPr>
          <p:nvPr/>
        </p:nvCxnSpPr>
        <p:spPr>
          <a:xfrm flipH="1">
            <a:off x="2915816" y="2654676"/>
            <a:ext cx="896706" cy="4677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995936" y="2618328"/>
            <a:ext cx="936104"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283968" y="2618328"/>
            <a:ext cx="1368152"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644008" y="2618328"/>
            <a:ext cx="2520280"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1510270" y="2618328"/>
            <a:ext cx="3997834" cy="4914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4355976" y="2618328"/>
            <a:ext cx="1296144"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868144" y="2618328"/>
            <a:ext cx="504056"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971600" y="2915652"/>
            <a:ext cx="792088" cy="432048"/>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TextBox 36"/>
          <p:cNvSpPr txBox="1"/>
          <p:nvPr/>
        </p:nvSpPr>
        <p:spPr>
          <a:xfrm>
            <a:off x="539552" y="3419708"/>
            <a:ext cx="16176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Valid mapping</a:t>
            </a:r>
          </a:p>
        </p:txBody>
      </p:sp>
      <p:cxnSp>
        <p:nvCxnSpPr>
          <p:cNvPr id="43" name="Straight Connector 42"/>
          <p:cNvCxnSpPr/>
          <p:nvPr/>
        </p:nvCxnSpPr>
        <p:spPr>
          <a:xfrm>
            <a:off x="2946634"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91831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63839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143693"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37283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518365" y="3120373"/>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227514" y="3120373"/>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62778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608680"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12442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374120" y="3122824"/>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358592" y="3123392"/>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450269"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39" name="TextBox 38"/>
          <p:cNvSpPr txBox="1"/>
          <p:nvPr/>
        </p:nvSpPr>
        <p:spPr>
          <a:xfrm>
            <a:off x="3479302" y="3414889"/>
            <a:ext cx="1812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Invalid mapping</a:t>
            </a:r>
          </a:p>
        </p:txBody>
      </p:sp>
      <p:sp>
        <p:nvSpPr>
          <p:cNvPr id="40" name="Rectangle 39"/>
          <p:cNvSpPr/>
          <p:nvPr/>
        </p:nvSpPr>
        <p:spPr>
          <a:xfrm>
            <a:off x="3419872"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1" name="Rectangle 40"/>
          <p:cNvSpPr/>
          <p:nvPr/>
        </p:nvSpPr>
        <p:spPr>
          <a:xfrm>
            <a:off x="435597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2" name="Rectangle 41"/>
          <p:cNvSpPr/>
          <p:nvPr/>
        </p:nvSpPr>
        <p:spPr>
          <a:xfrm>
            <a:off x="5652120"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8" name="Rectangle 47"/>
          <p:cNvSpPr/>
          <p:nvPr/>
        </p:nvSpPr>
        <p:spPr>
          <a:xfrm>
            <a:off x="687625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8106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par>
                                <p:cTn id="33" presetID="22" presetClass="entr" presetSubtype="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par>
                                <p:cTn id="36" presetID="22" presetClass="entr" presetSubtype="1"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par>
                                <p:cTn id="42" presetID="22" presetClass="entr" presetSubtype="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par>
                                <p:cTn id="45" presetID="2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par>
                                <p:cTn id="48" presetID="22"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up)">
                                      <p:cBhvr>
                                        <p:cTn id="50" dur="500"/>
                                        <p:tgtEl>
                                          <p:spTgt spid="33"/>
                                        </p:tgtEl>
                                      </p:cBhvr>
                                    </p:animEffect>
                                  </p:childTnLst>
                                </p:cTn>
                              </p:par>
                              <p:par>
                                <p:cTn id="51" presetID="22" presetClass="entr" presetSubtype="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checkerboard(across)">
                                      <p:cBhvr>
                                        <p:cTn id="87" dur="500"/>
                                        <p:tgtEl>
                                          <p:spTgt spid="36"/>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checkerboard(across)">
                                      <p:cBhvr>
                                        <p:cTn id="95" dur="500"/>
                                        <p:tgtEl>
                                          <p:spTgt spid="38"/>
                                        </p:tgtEl>
                                      </p:cBhvr>
                                    </p:animEffect>
                                  </p:childTnLst>
                                </p:cTn>
                              </p:par>
                              <p:par>
                                <p:cTn id="96" presetID="5" presetClass="entr" presetSubtype="1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checkerboard(across)">
                                      <p:cBhvr>
                                        <p:cTn id="98" dur="500"/>
                                        <p:tgtEl>
                                          <p:spTgt spid="40"/>
                                        </p:tgtEl>
                                      </p:cBhvr>
                                    </p:animEffect>
                                  </p:childTnLst>
                                </p:cTn>
                              </p:par>
                              <p:par>
                                <p:cTn id="99" presetID="5" presetClass="entr" presetSubtype="1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checkerboard(across)">
                                      <p:cBhvr>
                                        <p:cTn id="101" dur="500"/>
                                        <p:tgtEl>
                                          <p:spTgt spid="41"/>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heckerboard(across)">
                                      <p:cBhvr>
                                        <p:cTn id="104" dur="500"/>
                                        <p:tgtEl>
                                          <p:spTgt spid="42"/>
                                        </p:tgtEl>
                                      </p:cBhvr>
                                    </p:animEffect>
                                  </p:childTnLst>
                                </p:cTn>
                              </p:par>
                              <p:par>
                                <p:cTn id="105" presetID="5" presetClass="entr" presetSubtype="10"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checkerboard(across)">
                                      <p:cBhvr>
                                        <p:cTn id="107" dur="500"/>
                                        <p:tgtEl>
                                          <p:spTgt spid="48"/>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36" grpId="0" animBg="1"/>
      <p:bldP spid="37" grpId="0"/>
      <p:bldP spid="38" grpId="0" animBg="1"/>
      <p:bldP spid="39" grpId="0"/>
      <p:bldP spid="40" grpId="0" animBg="1"/>
      <p:bldP spid="41" grpId="0" animBg="1"/>
      <p:bldP spid="42" grpId="0" animBg="1"/>
      <p:bldP spid="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524125" y="4620782"/>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TextBox 70"/>
          <p:cNvSpPr txBox="1"/>
          <p:nvPr/>
        </p:nvSpPr>
        <p:spPr>
          <a:xfrm>
            <a:off x="2528316"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TextBox 72"/>
          <p:cNvSpPr txBox="1"/>
          <p:nvPr/>
        </p:nvSpPr>
        <p:spPr>
          <a:xfrm>
            <a:off x="2526865"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2482" y="299088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p:txBody>
          <a:bodyPr/>
          <a:lstStyle/>
          <a:p>
            <a:r>
              <a:rPr lang="en-US" dirty="0"/>
              <a:t>Adjacency Filtering (AF)</a:t>
            </a:r>
          </a:p>
        </p:txBody>
      </p:sp>
      <p:graphicFrame>
        <p:nvGraphicFramePr>
          <p:cNvPr id="53" name="内容占位符 52"/>
          <p:cNvGraphicFramePr>
            <a:graphicFrameLocks noGrp="1"/>
          </p:cNvGraphicFramePr>
          <p:nvPr>
            <p:ph idx="1"/>
            <p:extLst/>
          </p:nvPr>
        </p:nvGraphicFramePr>
        <p:xfrm>
          <a:off x="2524565" y="4180830"/>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088395"/>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1977948"/>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857546"/>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480668"/>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722323"/>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496340"/>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885425"/>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2920547"/>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961564"/>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730852"/>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stCxn id="35" idx="1"/>
            <a:endCxn id="5" idx="3"/>
          </p:cNvCxnSpPr>
          <p:nvPr/>
        </p:nvCxnSpPr>
        <p:spPr>
          <a:xfrm flipH="1">
            <a:off x="5883265" y="1223174"/>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1992325"/>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154427"/>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580204"/>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050883"/>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extLst/>
          </p:nvPr>
        </p:nvGraphicFramePr>
        <p:xfrm>
          <a:off x="2524565" y="4626444"/>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baseline="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extLst/>
          </p:nvPr>
        </p:nvGraphicFramePr>
        <p:xfrm>
          <a:off x="2524565" y="5102959"/>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287510"/>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726973"/>
            <a:ext cx="240832" cy="6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209639"/>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12527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711177"/>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195843"/>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85079" y="3358103"/>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4941168"/>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504D"/>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504D"/>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121389"/>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6227" y="2924462"/>
            <a:ext cx="799140" cy="160249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04472" y="3197269"/>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299695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559346"/>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03314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2" name="Rectangle 61"/>
          <p:cNvSpPr/>
          <p:nvPr/>
        </p:nvSpPr>
        <p:spPr>
          <a:xfrm>
            <a:off x="5076056" y="3972584"/>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 name="TextBox 2"/>
          <p:cNvSpPr txBox="1"/>
          <p:nvPr/>
        </p:nvSpPr>
        <p:spPr>
          <a:xfrm>
            <a:off x="4098073" y="3613123"/>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24?</a:t>
            </a:r>
          </a:p>
        </p:txBody>
      </p:sp>
      <p:sp>
        <p:nvSpPr>
          <p:cNvPr id="41" name="TextBox 40"/>
          <p:cNvSpPr txBox="1"/>
          <p:nvPr/>
        </p:nvSpPr>
        <p:spPr>
          <a:xfrm>
            <a:off x="2526506" y="4621027"/>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TextBox 41"/>
          <p:cNvSpPr txBox="1"/>
          <p:nvPr/>
        </p:nvSpPr>
        <p:spPr>
          <a:xfrm>
            <a:off x="4096485" y="3612328"/>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a:t>
            </a:r>
          </a:p>
        </p:txBody>
      </p:sp>
      <p:sp>
        <p:nvSpPr>
          <p:cNvPr id="4" name="Rectangle 3"/>
          <p:cNvSpPr/>
          <p:nvPr/>
        </p:nvSpPr>
        <p:spPr>
          <a:xfrm>
            <a:off x="2529007" y="4615154"/>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4" name="Rectangle 43"/>
          <p:cNvSpPr/>
          <p:nvPr/>
        </p:nvSpPr>
        <p:spPr>
          <a:xfrm>
            <a:off x="2530883" y="5098402"/>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5" name="TextBox 44"/>
          <p:cNvSpPr txBox="1"/>
          <p:nvPr/>
        </p:nvSpPr>
        <p:spPr>
          <a:xfrm>
            <a:off x="4096485" y="3603252"/>
            <a:ext cx="73471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336?</a:t>
            </a:r>
          </a:p>
        </p:txBody>
      </p:sp>
      <p:sp>
        <p:nvSpPr>
          <p:cNvPr id="52" name="矩形 71"/>
          <p:cNvSpPr/>
          <p:nvPr/>
        </p:nvSpPr>
        <p:spPr>
          <a:xfrm>
            <a:off x="4031100"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cxnSp>
        <p:nvCxnSpPr>
          <p:cNvPr id="11" name="Straight Arrow Connector 10"/>
          <p:cNvCxnSpPr/>
          <p:nvPr/>
        </p:nvCxnSpPr>
        <p:spPr>
          <a:xfrm>
            <a:off x="539552" y="1221135"/>
            <a:ext cx="1872208" cy="0"/>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95736" y="1268760"/>
            <a:ext cx="607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+12</a:t>
            </a:r>
          </a:p>
        </p:txBody>
      </p:sp>
      <p:cxnSp>
        <p:nvCxnSpPr>
          <p:cNvPr id="54" name="Straight Arrow Connector 53"/>
          <p:cNvCxnSpPr/>
          <p:nvPr/>
        </p:nvCxnSpPr>
        <p:spPr>
          <a:xfrm flipV="1">
            <a:off x="549077" y="1212850"/>
            <a:ext cx="3660973" cy="7502"/>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820125" y="1268760"/>
            <a:ext cx="604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+24</a:t>
            </a:r>
          </a:p>
        </p:txBody>
      </p:sp>
      <p:sp>
        <p:nvSpPr>
          <p:cNvPr id="56" name="矩形 71"/>
          <p:cNvSpPr/>
          <p:nvPr/>
        </p:nvSpPr>
        <p:spPr>
          <a:xfrm>
            <a:off x="4033619" y="299633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557</a:t>
            </a:r>
          </a:p>
        </p:txBody>
      </p:sp>
      <p:sp>
        <p:nvSpPr>
          <p:cNvPr id="59" name="TextBox 58"/>
          <p:cNvSpPr txBox="1"/>
          <p:nvPr/>
        </p:nvSpPr>
        <p:spPr>
          <a:xfrm>
            <a:off x="4096272" y="3600476"/>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569?</a:t>
            </a:r>
          </a:p>
        </p:txBody>
      </p:sp>
      <p:sp>
        <p:nvSpPr>
          <p:cNvPr id="64" name="矩形 71"/>
          <p:cNvSpPr/>
          <p:nvPr/>
        </p:nvSpPr>
        <p:spPr>
          <a:xfrm>
            <a:off x="4030261"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940</a:t>
            </a:r>
          </a:p>
        </p:txBody>
      </p:sp>
      <p:sp>
        <p:nvSpPr>
          <p:cNvPr id="68" name="TextBox 67"/>
          <p:cNvSpPr txBox="1"/>
          <p:nvPr/>
        </p:nvSpPr>
        <p:spPr>
          <a:xfrm>
            <a:off x="4103137" y="3601995"/>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952?</a:t>
            </a:r>
          </a:p>
        </p:txBody>
      </p:sp>
      <p:sp>
        <p:nvSpPr>
          <p:cNvPr id="15" name="TextBox 14"/>
          <p:cNvSpPr txBox="1"/>
          <p:nvPr/>
        </p:nvSpPr>
        <p:spPr>
          <a:xfrm>
            <a:off x="3995936" y="4365104"/>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Zapf Dingbats"/>
                <a:ea typeface="Zapf Dingbats"/>
                <a:cs typeface="Zapf Dingbats"/>
                <a:sym typeface="Zapf Dingbats"/>
              </a:rPr>
              <a:t>✗</a:t>
            </a:r>
            <a:endParaRPr kumimoji="0" lang="en-US" sz="2400" b="0" i="0" u="none" strike="noStrike" kern="1200" cap="none" spc="0" normalizeH="0" baseline="0" noProof="0" dirty="0">
              <a:ln>
                <a:noFill/>
              </a:ln>
              <a:solidFill>
                <a:srgbClr val="FF0000"/>
              </a:solidFill>
              <a:effectLst/>
              <a:uLnTx/>
              <a:uFillTx/>
              <a:latin typeface="Tahoma"/>
              <a:ea typeface="+mn-ea"/>
              <a:cs typeface="+mn-cs"/>
            </a:endParaRPr>
          </a:p>
        </p:txBody>
      </p:sp>
      <p:sp>
        <p:nvSpPr>
          <p:cNvPr id="76" name="TextBox 75"/>
          <p:cNvSpPr txBox="1"/>
          <p:nvPr/>
        </p:nvSpPr>
        <p:spPr>
          <a:xfrm>
            <a:off x="2526631" y="5103996"/>
            <a:ext cx="1207855" cy="223139"/>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7"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90994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par>
                                <p:cTn id="44" presetID="1" presetClass="exit" presetSubtype="0" fill="hold" grpId="1" nodeType="withEffect">
                                  <p:stCondLst>
                                    <p:cond delay="0"/>
                                  </p:stCondLst>
                                  <p:childTnLst>
                                    <p:set>
                                      <p:cBhvr>
                                        <p:cTn id="45" dur="1" fill="hold">
                                          <p:stCondLst>
                                            <p:cond delay="0"/>
                                          </p:stCondLst>
                                        </p:cTn>
                                        <p:tgtEl>
                                          <p:spTgt spid="4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4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4.72222E-6 7.40741E-7 L 0.39496 -0.00046 " pathEditMode="relative" rAng="0" ptsTypes="AA">
                                      <p:cBhvr>
                                        <p:cTn id="81" dur="500" fill="hold"/>
                                        <p:tgtEl>
                                          <p:spTgt spid="62"/>
                                        </p:tgtEl>
                                        <p:attrNameLst>
                                          <p:attrName>ppt_x</p:attrName>
                                          <p:attrName>ppt_y</p:attrName>
                                        </p:attrNameLst>
                                      </p:cBhvr>
                                      <p:rCtr x="19740" y="-23"/>
                                    </p:animMotion>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69"/>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70"/>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5"/>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74"/>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62"/>
                                        </p:tgtEl>
                                        <p:attrNameLst>
                                          <p:attrName>style.visibility</p:attrName>
                                        </p:attrNameLst>
                                      </p:cBhvr>
                                      <p:to>
                                        <p:strVal val="hidden"/>
                                      </p:to>
                                    </p:set>
                                  </p:childTnLst>
                                </p:cTn>
                              </p:par>
                              <p:par>
                                <p:cTn id="98" presetID="42" presetClass="path" presetSubtype="0" accel="50000" decel="50000" fill="hold" grpId="1" nodeType="withEffect">
                                  <p:stCondLst>
                                    <p:cond delay="0"/>
                                  </p:stCondLst>
                                  <p:childTnLst>
                                    <p:animMotion origin="layout" path="M 5E-6 -1.55679E-6 L 0.04566 -1.55679E-6 " pathEditMode="relative" rAng="0" ptsTypes="AA">
                                      <p:cBhvr>
                                        <p:cTn id="99" dur="500" fill="hold"/>
                                        <p:tgtEl>
                                          <p:spTgt spid="67"/>
                                        </p:tgtEl>
                                        <p:attrNameLst>
                                          <p:attrName>ppt_x</p:attrName>
                                          <p:attrName>ppt_y</p:attrName>
                                        </p:attrNameLst>
                                      </p:cBhvr>
                                      <p:rCtr x="2274" y="0"/>
                                    </p:animMotion>
                                  </p:childTnLst>
                                </p:cTn>
                              </p:par>
                              <p:par>
                                <p:cTn id="100" presetID="1" presetClass="exit" presetSubtype="0" fill="hold" nodeType="withEffect">
                                  <p:stCondLst>
                                    <p:cond delay="0"/>
                                  </p:stCondLst>
                                  <p:childTnLst>
                                    <p:set>
                                      <p:cBhvr>
                                        <p:cTn id="101" dur="1" fill="hold">
                                          <p:stCondLst>
                                            <p:cond delay="0"/>
                                          </p:stCondLst>
                                        </p:cTn>
                                        <p:tgtEl>
                                          <p:spTgt spid="66"/>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79"/>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7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15"/>
                                        </p:tgtEl>
                                        <p:attrNameLst>
                                          <p:attrName>style.visibility</p:attrName>
                                        </p:attrNameLst>
                                      </p:cBhvr>
                                      <p:to>
                                        <p:strVal val="hidden"/>
                                      </p:to>
                                    </p:set>
                                  </p:childTnLst>
                                </p:cTn>
                              </p:par>
                            </p:childTnLst>
                          </p:cTn>
                        </p:par>
                        <p:par>
                          <p:cTn id="127" fill="hold">
                            <p:stCondLst>
                              <p:cond delay="0"/>
                            </p:stCondLst>
                            <p:childTnLst>
                              <p:par>
                                <p:cTn id="128" presetID="1" presetClass="entr" presetSubtype="0" fill="hold" grpId="0" nodeType="afterEffect">
                                  <p:stCondLst>
                                    <p:cond delay="0"/>
                                  </p:stCondLst>
                                  <p:childTnLst>
                                    <p:set>
                                      <p:cBhvr>
                                        <p:cTn id="129" dur="1" fill="hold">
                                          <p:stCondLst>
                                            <p:cond delay="0"/>
                                          </p:stCondLst>
                                        </p:cTn>
                                        <p:tgtEl>
                                          <p:spTgt spid="56"/>
                                        </p:tgtEl>
                                        <p:attrNameLst>
                                          <p:attrName>style.visibility</p:attrName>
                                        </p:attrNameLst>
                                      </p:cBhvr>
                                      <p:to>
                                        <p:strVal val="visible"/>
                                      </p:to>
                                    </p:set>
                                  </p:childTnLst>
                                </p:cTn>
                              </p:par>
                            </p:childTnLst>
                          </p:cTn>
                        </p:par>
                        <p:par>
                          <p:cTn id="130" fill="hold">
                            <p:stCondLst>
                              <p:cond delay="0"/>
                            </p:stCondLst>
                            <p:childTnLst>
                              <p:par>
                                <p:cTn id="131" presetID="1" presetClass="exit" presetSubtype="0" fill="hold" grpId="1" nodeType="afterEffect">
                                  <p:stCondLst>
                                    <p:cond delay="0"/>
                                  </p:stCondLst>
                                  <p:childTnLst>
                                    <p:set>
                                      <p:cBhvr>
                                        <p:cTn id="132" dur="1" fill="hold">
                                          <p:stCondLst>
                                            <p:cond delay="0"/>
                                          </p:stCondLst>
                                        </p:cTn>
                                        <p:tgtEl>
                                          <p:spTgt spid="80"/>
                                        </p:tgtEl>
                                        <p:attrNameLst>
                                          <p:attrName>style.visibility</p:attrName>
                                        </p:attrNameLst>
                                      </p:cBhvr>
                                      <p:to>
                                        <p:strVal val="hidden"/>
                                      </p:to>
                                    </p:set>
                                  </p:childTnLst>
                                </p:cTn>
                              </p:par>
                              <p:par>
                                <p:cTn id="133" presetID="42" presetClass="path" presetSubtype="0" accel="50000" decel="50000" fill="hold" grpId="2" nodeType="withEffect">
                                  <p:stCondLst>
                                    <p:cond delay="0"/>
                                  </p:stCondLst>
                                  <p:childTnLst>
                                    <p:animMotion origin="layout" path="M 0.04566 4.07407E-6 L 0.09289 4.07407E-6 " pathEditMode="relative" rAng="0" ptsTypes="AA">
                                      <p:cBhvr>
                                        <p:cTn id="134" dur="500" fill="hold"/>
                                        <p:tgtEl>
                                          <p:spTgt spid="67"/>
                                        </p:tgtEl>
                                        <p:attrNameLst>
                                          <p:attrName>ppt_x</p:attrName>
                                          <p:attrName>ppt_y</p:attrName>
                                        </p:attrNameLst>
                                      </p:cBhvr>
                                      <p:rCtr x="2361" y="0"/>
                                    </p:animMotion>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2" nodeType="clickEffect">
                                  <p:stCondLst>
                                    <p:cond delay="0"/>
                                  </p:stCondLst>
                                  <p:childTnLst>
                                    <p:set>
                                      <p:cBhvr>
                                        <p:cTn id="144" dur="1" fill="hold">
                                          <p:stCondLst>
                                            <p:cond delay="0"/>
                                          </p:stCondLst>
                                        </p:cTn>
                                        <p:tgtEl>
                                          <p:spTgt spid="1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0" presetClass="path" presetSubtype="0" accel="50000" decel="50000" fill="hold" grpId="4" nodeType="clickEffect">
                                  <p:stCondLst>
                                    <p:cond delay="0"/>
                                  </p:stCondLst>
                                  <p:childTnLst>
                                    <p:animMotion origin="layout" path="M 0.09289 4.07407E-6 L 0.1323 4.07407E-6 " pathEditMode="relative" rAng="0" ptsTypes="AA">
                                      <p:cBhvr>
                                        <p:cTn id="148" dur="500" fill="hold"/>
                                        <p:tgtEl>
                                          <p:spTgt spid="67"/>
                                        </p:tgtEl>
                                        <p:attrNameLst>
                                          <p:attrName>ppt_x</p:attrName>
                                          <p:attrName>ppt_y</p:attrName>
                                        </p:attrNameLst>
                                      </p:cBhvr>
                                      <p:rCtr x="1962" y="0"/>
                                    </p:animMotion>
                                  </p:childTnLst>
                                </p:cTn>
                              </p:par>
                              <p:par>
                                <p:cTn id="149" presetID="1" presetClass="exit" presetSubtype="0" fill="hold" grpId="1" nodeType="withEffect">
                                  <p:stCondLst>
                                    <p:cond delay="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6"/>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71"/>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1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4"/>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68"/>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4" nodeType="clickEffect">
                                  <p:stCondLst>
                                    <p:cond delay="0"/>
                                  </p:stCondLst>
                                  <p:childTnLst>
                                    <p:set>
                                      <p:cBhvr>
                                        <p:cTn id="170" dur="1" fill="hold">
                                          <p:stCondLst>
                                            <p:cond delay="0"/>
                                          </p:stCondLst>
                                        </p:cTn>
                                        <p:tgtEl>
                                          <p:spTgt spid="1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2"/>
                                        </p:tgtEl>
                                        <p:attrNameLst>
                                          <p:attrName>style.visibility</p:attrName>
                                        </p:attrNameLst>
                                      </p:cBhvr>
                                      <p:to>
                                        <p:strVal val="visible"/>
                                      </p:to>
                                    </p:set>
                                  </p:childTnLst>
                                </p:cTn>
                              </p:par>
                              <p:par>
                                <p:cTn id="175" presetID="1" presetClass="exit" presetSubtype="0" fill="hold" grpId="1" nodeType="withEffect">
                                  <p:stCondLst>
                                    <p:cond delay="0"/>
                                  </p:stCondLst>
                                  <p:childTnLst>
                                    <p:set>
                                      <p:cBhvr>
                                        <p:cTn id="176" dur="1" fill="hold">
                                          <p:stCondLst>
                                            <p:cond delay="0"/>
                                          </p:stCondLst>
                                        </p:cTn>
                                        <p:tgtEl>
                                          <p:spTgt spid="68"/>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73"/>
                                        </p:tgtEl>
                                        <p:attrNameLst>
                                          <p:attrName>style.visibility</p:attrName>
                                        </p:attrNameLst>
                                      </p:cBhvr>
                                      <p:to>
                                        <p:strVal val="hidden"/>
                                      </p:to>
                                    </p:set>
                                  </p:childTnLst>
                                </p:cTn>
                              </p:par>
                              <p:par>
                                <p:cTn id="179" presetID="1" presetClass="exit" presetSubtype="0" fill="hold" grpId="5" nodeType="withEffect">
                                  <p:stCondLst>
                                    <p:cond delay="0"/>
                                  </p:stCondLst>
                                  <p:childTnLst>
                                    <p:set>
                                      <p:cBhvr>
                                        <p:cTn id="180" dur="1" fill="hold">
                                          <p:stCondLst>
                                            <p:cond delay="0"/>
                                          </p:stCondLst>
                                        </p:cTn>
                                        <p:tgtEl>
                                          <p:spTgt spid="15"/>
                                        </p:tgtEl>
                                        <p:attrNameLst>
                                          <p:attrName>style.visibility</p:attrName>
                                        </p:attrNameLst>
                                      </p:cBhvr>
                                      <p:to>
                                        <p:strVal val="hidden"/>
                                      </p:to>
                                    </p:set>
                                  </p:childTnLst>
                                </p:cTn>
                              </p:par>
                            </p:childTnLst>
                          </p:cTn>
                        </p:par>
                        <p:par>
                          <p:cTn id="181" fill="hold">
                            <p:stCondLst>
                              <p:cond delay="0"/>
                            </p:stCondLst>
                            <p:childTnLst>
                              <p:par>
                                <p:cTn id="182" presetID="1" presetClass="exit" presetSubtype="0" fill="hold" grpId="1" nodeType="afterEffect">
                                  <p:stCondLst>
                                    <p:cond delay="0"/>
                                  </p:stCondLst>
                                  <p:childTnLst>
                                    <p:set>
                                      <p:cBhvr>
                                        <p:cTn id="183" dur="1" fill="hold">
                                          <p:stCondLst>
                                            <p:cond delay="0"/>
                                          </p:stCondLst>
                                        </p:cTn>
                                        <p:tgtEl>
                                          <p:spTgt spid="64"/>
                                        </p:tgtEl>
                                        <p:attrNameLst>
                                          <p:attrName>style.visibility</p:attrName>
                                        </p:attrNameLst>
                                      </p:cBhvr>
                                      <p:to>
                                        <p:strVal val="hidden"/>
                                      </p:to>
                                    </p:set>
                                  </p:childTnLst>
                                </p:cTn>
                              </p:par>
                            </p:childTnLst>
                          </p:cTn>
                        </p:par>
                        <p:par>
                          <p:cTn id="184" fill="hold">
                            <p:stCondLst>
                              <p:cond delay="0"/>
                            </p:stCondLst>
                            <p:childTnLst>
                              <p:par>
                                <p:cTn id="185" presetID="1" presetClass="exit" presetSubtype="0" fill="hold" grpId="3" nodeType="afterEffect">
                                  <p:stCondLst>
                                    <p:cond delay="0"/>
                                  </p:stCondLst>
                                  <p:childTnLst>
                                    <p:set>
                                      <p:cBhvr>
                                        <p:cTn id="186" dur="1" fill="hold">
                                          <p:stCondLst>
                                            <p:cond delay="0"/>
                                          </p:stCondLst>
                                        </p:cTn>
                                        <p:tgtEl>
                                          <p:spTgt spid="67"/>
                                        </p:tgtEl>
                                        <p:attrNameLst>
                                          <p:attrName>style.visibility</p:attrName>
                                        </p:attrNameLst>
                                      </p:cBhvr>
                                      <p:to>
                                        <p:strVal val="hidden"/>
                                      </p:to>
                                    </p:set>
                                  </p:childTnLst>
                                </p:cTn>
                              </p:par>
                            </p:childTnLst>
                          </p:cTn>
                        </p:par>
                        <p:par>
                          <p:cTn id="187" fill="hold">
                            <p:stCondLst>
                              <p:cond delay="0"/>
                            </p:stCondLst>
                            <p:childTnLst>
                              <p:par>
                                <p:cTn id="188" presetID="1" presetClass="entr" presetSubtype="0" fill="hold" grpId="0" nodeType="afterEffect">
                                  <p:stCondLst>
                                    <p:cond delay="0"/>
                                  </p:stCondLst>
                                  <p:childTnLst>
                                    <p:set>
                                      <p:cBhvr>
                                        <p:cTn id="189" dur="1" fill="hold">
                                          <p:stCondLst>
                                            <p:cond delay="0"/>
                                          </p:stCondLst>
                                        </p:cTn>
                                        <p:tgtEl>
                                          <p:spTgt spid="81"/>
                                        </p:tgtEl>
                                        <p:attrNameLst>
                                          <p:attrName>style.visibility</p:attrName>
                                        </p:attrNameLst>
                                      </p:cBhvr>
                                      <p:to>
                                        <p:strVal val="visible"/>
                                      </p:to>
                                    </p:set>
                                  </p:childTnLst>
                                </p:cTn>
                              </p:par>
                            </p:childTnLst>
                          </p:cTn>
                        </p:par>
                        <p:par>
                          <p:cTn id="190" fill="hold">
                            <p:stCondLst>
                              <p:cond delay="0"/>
                            </p:stCondLst>
                            <p:childTnLst>
                              <p:par>
                                <p:cTn id="191" presetID="42" presetClass="path" presetSubtype="0" accel="50000" decel="50000" fill="hold" grpId="1" nodeType="afterEffect">
                                  <p:stCondLst>
                                    <p:cond delay="0"/>
                                  </p:stCondLst>
                                  <p:childTnLst>
                                    <p:animMotion origin="layout" path="M 5E-6 -3.7037E-7 L 0.17952 -0.00023 " pathEditMode="relative" rAng="0" ptsTypes="AA">
                                      <p:cBhvr>
                                        <p:cTn id="192" dur="500" fill="hold"/>
                                        <p:tgtEl>
                                          <p:spTgt spid="81"/>
                                        </p:tgtEl>
                                        <p:attrNameLst>
                                          <p:attrName>ppt_x</p:attrName>
                                          <p:attrName>ppt_y</p:attrName>
                                        </p:attrNameLst>
                                      </p:cBhvr>
                                      <p:rCtr x="8976" y="-23"/>
                                    </p:animMotion>
                                  </p:childTnLst>
                                </p:cTn>
                              </p:par>
                            </p:childTnLst>
                          </p:cTn>
                        </p:par>
                        <p:par>
                          <p:cTn id="193" fill="hold">
                            <p:stCondLst>
                              <p:cond delay="500"/>
                            </p:stCondLst>
                            <p:childTnLst>
                              <p:par>
                                <p:cTn id="194" presetID="1" presetClass="exit" presetSubtype="0" fill="hold" grpId="2" nodeType="afterEffect">
                                  <p:stCondLst>
                                    <p:cond delay="0"/>
                                  </p:stCondLst>
                                  <p:childTnLst>
                                    <p:set>
                                      <p:cBhvr>
                                        <p:cTn id="195" dur="1" fill="hold">
                                          <p:stCondLst>
                                            <p:cond delay="0"/>
                                          </p:stCondLst>
                                        </p:cTn>
                                        <p:tgtEl>
                                          <p:spTgt spid="81"/>
                                        </p:tgtEl>
                                        <p:attrNameLst>
                                          <p:attrName>style.visibility</p:attrName>
                                        </p:attrNameLst>
                                      </p:cBhvr>
                                      <p:to>
                                        <p:strVal val="hidden"/>
                                      </p:to>
                                    </p:set>
                                  </p:childTnLst>
                                </p:cTn>
                              </p:par>
                            </p:childTnLst>
                          </p:cTn>
                        </p:par>
                        <p:par>
                          <p:cTn id="196" fill="hold">
                            <p:stCondLst>
                              <p:cond delay="500"/>
                            </p:stCondLst>
                            <p:childTnLst>
                              <p:par>
                                <p:cTn id="197" presetID="1" presetClass="entr" presetSubtype="0" fill="hold" grpId="0" nodeType="after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par>
                          <p:cTn id="199" fill="hold">
                            <p:stCondLst>
                              <p:cond delay="500"/>
                            </p:stCondLst>
                            <p:childTnLst>
                              <p:par>
                                <p:cTn id="200" presetID="42" presetClass="path" presetSubtype="0" accel="50000" decel="50000" fill="hold" grpId="1" nodeType="afterEffect">
                                  <p:stCondLst>
                                    <p:cond delay="0"/>
                                  </p:stCondLst>
                                  <p:childTnLst>
                                    <p:animMotion origin="layout" path="M 5E-6 -3.33333E-6 L 0.09289 -3.33333E-6 " pathEditMode="relative" rAng="0" ptsTypes="AA">
                                      <p:cBhvr>
                                        <p:cTn id="201" dur="500" fill="hold"/>
                                        <p:tgtEl>
                                          <p:spTgt spid="82"/>
                                        </p:tgtEl>
                                        <p:attrNameLst>
                                          <p:attrName>ppt_x</p:attrName>
                                          <p:attrName>ppt_y</p:attrName>
                                        </p:attrNameLst>
                                      </p:cBhvr>
                                      <p:rCtr x="4635" y="0"/>
                                    </p:animMotion>
                                  </p:childTnLst>
                                </p:cTn>
                              </p:par>
                            </p:childTnLst>
                          </p:cTn>
                        </p:par>
                        <p:par>
                          <p:cTn id="202" fill="hold">
                            <p:stCondLst>
                              <p:cond delay="1000"/>
                            </p:stCondLst>
                            <p:childTnLst>
                              <p:par>
                                <p:cTn id="203" presetID="1" presetClass="exit" presetSubtype="0" fill="hold" grpId="2" nodeType="afterEffect">
                                  <p:stCondLst>
                                    <p:cond delay="0"/>
                                  </p:stCondLst>
                                  <p:childTnLst>
                                    <p:set>
                                      <p:cBhvr>
                                        <p:cTn id="204"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71" grpId="0" animBg="1"/>
      <p:bldP spid="71" grpId="1" animBg="1"/>
      <p:bldP spid="73" grpId="0" animBg="1"/>
      <p:bldP spid="73" grpId="1" animBg="1"/>
      <p:bldP spid="72" grpId="0" animBg="1"/>
      <p:bldP spid="72" grpId="1" animBg="1"/>
      <p:bldP spid="16" grpId="0" animBg="1"/>
      <p:bldP spid="16" grpId="1" animBg="1"/>
      <p:bldP spid="25" grpId="0" animBg="1"/>
      <p:bldP spid="25" grpId="1" animBg="1"/>
      <p:bldP spid="67" grpId="0" animBg="1"/>
      <p:bldP spid="67" grpId="1" animBg="1"/>
      <p:bldP spid="67" grpId="2" animBg="1"/>
      <p:bldP spid="67" grpId="3" animBg="1"/>
      <p:bldP spid="67" grpId="4" animBg="1"/>
      <p:bldP spid="69" grpId="0" animBg="1"/>
      <p:bldP spid="69" grpId="1" animBg="1"/>
      <p:bldP spid="70" grpId="0" animBg="1"/>
      <p:bldP spid="70" grpId="1" animBg="1"/>
      <p:bldP spid="75" grpId="0" animBg="1"/>
      <p:bldP spid="75" grpId="1" animBg="1"/>
      <p:bldP spid="80" grpId="0" animBg="1"/>
      <p:bldP spid="80" grpId="1" animBg="1"/>
      <p:bldP spid="81" grpId="0" animBg="1"/>
      <p:bldP spid="81" grpId="1" animBg="1"/>
      <p:bldP spid="81" grpId="2" animBg="1"/>
      <p:bldP spid="82" grpId="0" animBg="1"/>
      <p:bldP spid="82" grpId="1" animBg="1"/>
      <p:bldP spid="82" grpId="2" animBg="1"/>
      <p:bldP spid="62" grpId="0" animBg="1"/>
      <p:bldP spid="62" grpId="1" animBg="1"/>
      <p:bldP spid="62" grpId="2" animBg="1"/>
      <p:bldP spid="3" grpId="0" animBg="1"/>
      <p:bldP spid="3" grpId="1" animBg="1"/>
      <p:bldP spid="41" grpId="0" animBg="1"/>
      <p:bldP spid="41" grpId="1" animBg="1"/>
      <p:bldP spid="42" grpId="0" animBg="1"/>
      <p:bldP spid="42" grpId="1" animBg="1"/>
      <p:bldP spid="4" grpId="0" animBg="1"/>
      <p:bldP spid="4" grpId="1" animBg="1"/>
      <p:bldP spid="44" grpId="0" animBg="1"/>
      <p:bldP spid="44" grpId="1" animBg="1"/>
      <p:bldP spid="45" grpId="0" animBg="1"/>
      <p:bldP spid="45" grpId="1" animBg="1"/>
      <p:bldP spid="52" grpId="0" animBg="1"/>
      <p:bldP spid="12" grpId="0"/>
      <p:bldP spid="55" grpId="0"/>
      <p:bldP spid="56" grpId="0" animBg="1"/>
      <p:bldP spid="56" grpId="1" animBg="1"/>
      <p:bldP spid="59" grpId="0" animBg="1"/>
      <p:bldP spid="59" grpId="1" animBg="1"/>
      <p:bldP spid="64" grpId="0" animBg="1"/>
      <p:bldP spid="64" grpId="1" animBg="1"/>
      <p:bldP spid="68" grpId="0" animBg="1"/>
      <p:bldP spid="68" grpId="1" animBg="1"/>
      <p:bldP spid="15" grpId="0"/>
      <p:bldP spid="15" grpId="1"/>
      <p:bldP spid="15" grpId="2"/>
      <p:bldP spid="15" grpId="3"/>
      <p:bldP spid="15" grpId="4"/>
      <p:bldP spid="15" grpId="5"/>
      <p:bldP spid="76" grpId="0" animBg="1"/>
      <p:bldP spid="7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 to verify</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3717032"/>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标题 1">
            <a:extLst>
              <a:ext uri="{FF2B5EF4-FFF2-40B4-BE49-F238E27FC236}">
                <a16:creationId xmlns:a16="http://schemas.microsoft.com/office/drawing/2014/main" id="{978C3556-2670-2045-BF71-5B1E2A343250}"/>
              </a:ext>
            </a:extLst>
          </p:cNvPr>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Tree>
    <p:extLst>
      <p:ext uri="{BB962C8B-B14F-4D97-AF65-F5344CB8AC3E}">
        <p14:creationId xmlns:p14="http://schemas.microsoft.com/office/powerpoint/2010/main" val="3474179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 (CKS)</a:t>
            </a:r>
          </a:p>
        </p:txBody>
      </p:sp>
      <p:sp>
        <p:nvSpPr>
          <p:cNvPr id="3" name="Content Placeholder 2"/>
          <p:cNvSpPr>
            <a:spLocks noGrp="1"/>
          </p:cNvSpPr>
          <p:nvPr>
            <p:ph idx="1"/>
          </p:nvPr>
        </p:nvSpPr>
        <p:spPr>
          <a:xfrm>
            <a:off x="228600" y="908720"/>
            <a:ext cx="8735888" cy="5339680"/>
          </a:xfrm>
        </p:spPr>
        <p:txBody>
          <a:bodyPr/>
          <a:lstStyle/>
          <a:p>
            <a:r>
              <a:rPr lang="en-US" b="1" dirty="0">
                <a:solidFill>
                  <a:srgbClr val="FF0000"/>
                </a:solidFill>
              </a:rPr>
              <a:t>Goal:</a:t>
            </a:r>
            <a:r>
              <a:rPr lang="en-US" dirty="0">
                <a:solidFill>
                  <a:srgbClr val="FF0000"/>
                </a:solidFill>
              </a:rPr>
              <a:t> </a:t>
            </a:r>
            <a:r>
              <a:rPr lang="en-US" dirty="0"/>
              <a:t>Reduce the number of potential mappings to examine</a:t>
            </a:r>
          </a:p>
          <a:p>
            <a:endParaRPr lang="en-US" dirty="0"/>
          </a:p>
          <a:p>
            <a:r>
              <a:rPr lang="en-US" b="1" dirty="0">
                <a:solidFill>
                  <a:srgbClr val="0000FF"/>
                </a:solidFill>
              </a:rPr>
              <a:t>Key insight:</a:t>
            </a:r>
          </a:p>
          <a:p>
            <a:pPr lvl="1"/>
            <a:r>
              <a:rPr lang="en-US" dirty="0"/>
              <a:t>K-</a:t>
            </a:r>
            <a:r>
              <a:rPr lang="en-US" dirty="0" err="1"/>
              <a:t>mers</a:t>
            </a:r>
            <a:r>
              <a:rPr lang="en-US" dirty="0"/>
              <a:t> have different </a:t>
            </a:r>
            <a:r>
              <a:rPr lang="en-US" dirty="0">
                <a:solidFill>
                  <a:srgbClr val="0000FF"/>
                </a:solidFill>
              </a:rPr>
              <a:t>cost</a:t>
            </a:r>
            <a:r>
              <a:rPr lang="en-US" dirty="0"/>
              <a:t> to examine: Some k-</a:t>
            </a:r>
            <a:r>
              <a:rPr lang="en-US" dirty="0" err="1"/>
              <a:t>mers</a:t>
            </a:r>
            <a:r>
              <a:rPr lang="en-US" dirty="0"/>
              <a:t> are </a:t>
            </a:r>
            <a:r>
              <a:rPr lang="en-US" i="1" dirty="0">
                <a:solidFill>
                  <a:srgbClr val="0000FF"/>
                </a:solidFill>
              </a:rPr>
              <a:t>cheaper</a:t>
            </a:r>
            <a:r>
              <a:rPr lang="en-US" dirty="0">
                <a:solidFill>
                  <a:srgbClr val="0000FF"/>
                </a:solidFill>
              </a:rPr>
              <a:t> </a:t>
            </a:r>
            <a:r>
              <a:rPr lang="en-US" dirty="0"/>
              <a:t>as they have fewer locations than others (occur less frequently in reference genome)</a:t>
            </a:r>
          </a:p>
          <a:p>
            <a:endParaRPr lang="en-US" b="1" dirty="0">
              <a:solidFill>
                <a:srgbClr val="0000FF"/>
              </a:solidFill>
            </a:endParaRPr>
          </a:p>
          <a:p>
            <a:r>
              <a:rPr lang="en-US" b="1" dirty="0">
                <a:solidFill>
                  <a:srgbClr val="0000FF"/>
                </a:solidFill>
              </a:rPr>
              <a:t>Key idea:</a:t>
            </a:r>
            <a:r>
              <a:rPr lang="en-US" dirty="0"/>
              <a:t> </a:t>
            </a:r>
          </a:p>
          <a:p>
            <a:pPr lvl="1"/>
            <a:r>
              <a:rPr lang="en-US" dirty="0"/>
              <a:t>Sort the k-</a:t>
            </a:r>
            <a:r>
              <a:rPr lang="en-US" dirty="0" err="1"/>
              <a:t>mers</a:t>
            </a:r>
            <a:r>
              <a:rPr lang="en-US" dirty="0"/>
              <a:t> based on their number of locations</a:t>
            </a:r>
          </a:p>
          <a:p>
            <a:pPr lvl="1"/>
            <a:r>
              <a:rPr lang="en-US" dirty="0">
                <a:solidFill>
                  <a:srgbClr val="0000FF"/>
                </a:solidFill>
              </a:rPr>
              <a:t>Select the k-</a:t>
            </a:r>
            <a:r>
              <a:rPr lang="en-US" dirty="0" err="1">
                <a:solidFill>
                  <a:srgbClr val="0000FF"/>
                </a:solidFill>
              </a:rPr>
              <a:t>mers</a:t>
            </a:r>
            <a:r>
              <a:rPr lang="en-US" dirty="0">
                <a:solidFill>
                  <a:srgbClr val="0000FF"/>
                </a:solidFill>
              </a:rPr>
              <a:t> with the fewest number locations to verify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10905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a:t>
            </a:r>
          </a:p>
        </p:txBody>
      </p:sp>
      <p:sp>
        <p:nvSpPr>
          <p:cNvPr id="3" name="Content Placeholder 2"/>
          <p:cNvSpPr>
            <a:spLocks noGrp="1"/>
          </p:cNvSpPr>
          <p:nvPr>
            <p:ph idx="1"/>
          </p:nvPr>
        </p:nvSpPr>
        <p:spPr/>
        <p:txBody>
          <a:bodyPr/>
          <a:lstStyle/>
          <a:p>
            <a:r>
              <a:rPr lang="en-US" i="1" dirty="0">
                <a:solidFill>
                  <a:srgbClr val="0000FF"/>
                </a:solidFill>
              </a:rPr>
              <a:t>e</a:t>
            </a:r>
            <a:r>
              <a:rPr lang="en-US" dirty="0">
                <a:solidFill>
                  <a:srgbClr val="0000FF"/>
                </a:solidFill>
              </a:rPr>
              <a:t>=2 </a:t>
            </a:r>
            <a:r>
              <a:rPr lang="en-US" dirty="0"/>
              <a:t>(examine 3 k-</a:t>
            </a:r>
            <a:r>
              <a:rPr lang="en-US" dirty="0" err="1"/>
              <a:t>mers</a:t>
            </a:r>
            <a:r>
              <a:rPr lang="en-US" dirty="0"/>
              <a:t>)</a:t>
            </a:r>
            <a:endParaRPr lang="en-US" i="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81"/>
          <p:cNvSpPr/>
          <p:nvPr/>
        </p:nvSpPr>
        <p:spPr>
          <a:xfrm>
            <a:off x="539552" y="1444145"/>
            <a:ext cx="8208912" cy="288031"/>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 </a:t>
            </a:r>
            <a:r>
              <a:rPr kumimoji="0" lang="en-US" sz="1400" b="0" i="0" u="none" strike="noStrike" kern="1200" cap="none" spc="0" normalizeH="0" baseline="0" noProof="0" dirty="0">
                <a:ln>
                  <a:noFill/>
                </a:ln>
                <a:solidFill>
                  <a:srgbClr val="660066"/>
                </a:solidFill>
                <a:effectLst/>
                <a:uLnTx/>
                <a:uFillTx/>
                <a:latin typeface="Tahoma"/>
                <a:ea typeface="+mn-ea"/>
                <a:cs typeface="+mn-cs"/>
              </a:rPr>
              <a:t>GGG</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 AA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endParaRPr kumimoji="0" lang="en-US" sz="14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6" name="TextBox 5"/>
          <p:cNvSpPr txBox="1"/>
          <p:nvPr/>
        </p:nvSpPr>
        <p:spPr>
          <a:xfrm>
            <a:off x="7858605" y="84891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graphicFrame>
        <p:nvGraphicFramePr>
          <p:cNvPr id="12" name="Table 11"/>
          <p:cNvGraphicFramePr>
            <a:graphicFrameLocks noGrp="1"/>
          </p:cNvGraphicFramePr>
          <p:nvPr>
            <p:extLst/>
          </p:nvPr>
        </p:nvGraphicFramePr>
        <p:xfrm>
          <a:off x="899592" y="1916832"/>
          <a:ext cx="720080" cy="1524000"/>
        </p:xfrm>
        <a:graphic>
          <a:graphicData uri="http://schemas.openxmlformats.org/drawingml/2006/table">
            <a:tbl>
              <a:tblPr firstRow="1" bandRow="1">
                <a:tableStyleId>{F2DE63D5-997A-4646-A377-4702673A728D}</a:tableStyleId>
              </a:tblPr>
              <a:tblGrid>
                <a:gridCol w="720080">
                  <a:extLst>
                    <a:ext uri="{9D8B030D-6E8A-4147-A177-3AD203B41FA5}">
                      <a16:colId xmlns:a16="http://schemas.microsoft.com/office/drawing/2014/main" val="20000"/>
                    </a:ext>
                  </a:extLst>
                </a:gridCol>
              </a:tblGrid>
              <a:tr h="201622">
                <a:tc>
                  <a:txBody>
                    <a:bodyPr/>
                    <a:lstStyle/>
                    <a:p>
                      <a:pPr algn="ctr"/>
                      <a:r>
                        <a:rPr lang="en-US" sz="1400" b="0" dirty="0">
                          <a:solidFill>
                            <a:srgbClr val="0000FF"/>
                          </a:solidFill>
                        </a:rPr>
                        <a:t>314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201622">
                <a:tc>
                  <a:txBody>
                    <a:bodyPr/>
                    <a:lstStyle/>
                    <a:p>
                      <a:pPr algn="ctr"/>
                      <a:r>
                        <a:rPr lang="en-US" sz="1400" b="0" dirty="0">
                          <a:solidFill>
                            <a:srgbClr val="0000FF"/>
                          </a:solidFill>
                        </a:rPr>
                        <a:t>1231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201622">
                <a:tc>
                  <a:txBody>
                    <a:bodyPr/>
                    <a:lstStyle/>
                    <a:p>
                      <a:pPr algn="ctr"/>
                      <a:r>
                        <a:rPr lang="en-US" sz="1400" b="0" dirty="0">
                          <a:solidFill>
                            <a:srgbClr val="0000FF"/>
                          </a:solidFill>
                        </a:rPr>
                        <a:t>4414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2"/>
                  </a:ext>
                </a:extLst>
              </a:tr>
              <a:tr h="201622">
                <a:tc>
                  <a:txBody>
                    <a:bodyPr/>
                    <a:lstStyle/>
                    <a:p>
                      <a:pPr algn="ctr"/>
                      <a:r>
                        <a:rPr lang="en-US" sz="1400" b="0" dirty="0">
                          <a:solidFill>
                            <a:srgbClr val="0000FF"/>
                          </a:solidFill>
                        </a:rPr>
                        <a:t>9219</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3"/>
                  </a:ext>
                </a:extLst>
              </a:tr>
              <a:tr h="201622">
                <a:tc>
                  <a:txBody>
                    <a:bodyPr/>
                    <a:lstStyle/>
                    <a:p>
                      <a:pPr algn="ctr"/>
                      <a:r>
                        <a:rPr lang="en-US" sz="1400" b="0" dirty="0">
                          <a:solidFill>
                            <a:srgbClr val="0000FF"/>
                          </a:solidFill>
                        </a:rPr>
                        <a:t>4</a:t>
                      </a:r>
                      <a:r>
                        <a:rPr lang="en-US" sz="1400" b="0" baseline="0" dirty="0">
                          <a:solidFill>
                            <a:srgbClr val="0000FF"/>
                          </a:solidFill>
                        </a:rPr>
                        <a:t>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nvPr>
        </p:nvGraphicFramePr>
        <p:xfrm>
          <a:off x="3522360" y="1916832"/>
          <a:ext cx="815752" cy="2104008"/>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338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a:t>
                      </a:r>
                      <a:r>
                        <a:rPr lang="en-US" sz="1400" b="0" baseline="0" dirty="0">
                          <a:solidFill>
                            <a:srgbClr val="FF1919"/>
                          </a:solidFill>
                        </a:rPr>
                        <a:t> loc.</a:t>
                      </a:r>
                      <a:endParaRPr lang="en-US" sz="1400" b="0" dirty="0">
                        <a:solidFill>
                          <a:srgbClr val="FF1919"/>
                        </a:solidFill>
                      </a:endParaRP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5" name="Table 14"/>
          <p:cNvGraphicFramePr>
            <a:graphicFrameLocks noGrp="1"/>
          </p:cNvGraphicFramePr>
          <p:nvPr>
            <p:extLst/>
          </p:nvPr>
        </p:nvGraphicFramePr>
        <p:xfrm>
          <a:off x="6300192"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376</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2K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nvPr>
        </p:nvGraphicFramePr>
        <p:xfrm>
          <a:off x="2191504" y="1916832"/>
          <a:ext cx="815752" cy="1003176"/>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a:solidFill>
                            <a:srgbClr val="000000"/>
                          </a:solidFill>
                        </a:rPr>
                        <a:t>326</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a:solidFill>
                            <a:srgbClr val="000000"/>
                          </a:solidFill>
                        </a:rPr>
                        <a:t>1451</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extLst/>
          </p:nvPr>
        </p:nvGraphicFramePr>
        <p:xfrm>
          <a:off x="4908376" y="1916832"/>
          <a:ext cx="815752" cy="1003176"/>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dirty="0">
                          <a:solidFill>
                            <a:srgbClr val="000000"/>
                          </a:solidFill>
                        </a:rPr>
                        <a:t>326</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dirty="0">
                          <a:solidFill>
                            <a:srgbClr val="000000"/>
                          </a:solidFill>
                        </a:rPr>
                        <a:t>1451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9" name="Table 18"/>
          <p:cNvGraphicFramePr>
            <a:graphicFrameLocks noGrp="1"/>
          </p:cNvGraphicFramePr>
          <p:nvPr>
            <p:extLst/>
          </p:nvPr>
        </p:nvGraphicFramePr>
        <p:xfrm>
          <a:off x="7668344"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388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bl>
          </a:graphicData>
        </a:graphic>
      </p:graphicFrame>
      <p:sp>
        <p:nvSpPr>
          <p:cNvPr id="20" name="Rectangle 19"/>
          <p:cNvSpPr/>
          <p:nvPr/>
        </p:nvSpPr>
        <p:spPr>
          <a:xfrm>
            <a:off x="683568"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1979712"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4606653"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Rectangle 22"/>
          <p:cNvSpPr/>
          <p:nvPr/>
        </p:nvSpPr>
        <p:spPr>
          <a:xfrm>
            <a:off x="3275856"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4" name="Rectangle 23"/>
          <p:cNvSpPr/>
          <p:nvPr/>
        </p:nvSpPr>
        <p:spPr>
          <a:xfrm>
            <a:off x="5940152" y="1484785"/>
            <a:ext cx="1343672" cy="278274"/>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5" name="Rectangle 24"/>
          <p:cNvSpPr/>
          <p:nvPr/>
        </p:nvSpPr>
        <p:spPr>
          <a:xfrm>
            <a:off x="7308304"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6" name="Rectangle 25"/>
          <p:cNvSpPr/>
          <p:nvPr/>
        </p:nvSpPr>
        <p:spPr>
          <a:xfrm>
            <a:off x="755576" y="4437112"/>
            <a:ext cx="2664296" cy="1728192"/>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p:cNvSpPr/>
          <p:nvPr/>
        </p:nvSpPr>
        <p:spPr>
          <a:xfrm>
            <a:off x="395536" y="1412776"/>
            <a:ext cx="1584176" cy="216024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p:cNvSpPr/>
          <p:nvPr/>
        </p:nvSpPr>
        <p:spPr>
          <a:xfrm>
            <a:off x="3131840"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Rectangle 29"/>
          <p:cNvSpPr/>
          <p:nvPr/>
        </p:nvSpPr>
        <p:spPr>
          <a:xfrm>
            <a:off x="5796136"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TextBox 30"/>
          <p:cNvSpPr txBox="1"/>
          <p:nvPr/>
        </p:nvSpPr>
        <p:spPr>
          <a:xfrm>
            <a:off x="899592" y="4653136"/>
            <a:ext cx="23042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Previous work needs to verify: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3004 locations</a:t>
            </a:r>
          </a:p>
        </p:txBody>
      </p:sp>
      <p:sp>
        <p:nvSpPr>
          <p:cNvPr id="32" name="Rectangle 31"/>
          <p:cNvSpPr/>
          <p:nvPr/>
        </p:nvSpPr>
        <p:spPr>
          <a:xfrm>
            <a:off x="1835696"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Rectangle 32"/>
          <p:cNvSpPr/>
          <p:nvPr/>
        </p:nvSpPr>
        <p:spPr>
          <a:xfrm>
            <a:off x="4499992"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Rectangle 34"/>
          <p:cNvSpPr/>
          <p:nvPr/>
        </p:nvSpPr>
        <p:spPr>
          <a:xfrm>
            <a:off x="395536" y="1412776"/>
            <a:ext cx="1584176" cy="216024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Rectangle 35"/>
          <p:cNvSpPr/>
          <p:nvPr/>
        </p:nvSpPr>
        <p:spPr>
          <a:xfrm>
            <a:off x="5508104" y="4437112"/>
            <a:ext cx="2664296" cy="172819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37" name="TextBox 36"/>
          <p:cNvSpPr txBox="1"/>
          <p:nvPr/>
        </p:nvSpPr>
        <p:spPr>
          <a:xfrm>
            <a:off x="5652120" y="4653136"/>
            <a:ext cx="254359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FF"/>
                </a:solidFill>
                <a:effectLst/>
                <a:uLnTx/>
                <a:uFillTx/>
                <a:latin typeface="Tahoma"/>
                <a:ea typeface="+mn-ea"/>
                <a:cs typeface="+mn-cs"/>
              </a:rPr>
              <a:t> verifies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8 locations</a:t>
            </a:r>
          </a:p>
        </p:txBody>
      </p:sp>
      <p:sp>
        <p:nvSpPr>
          <p:cNvPr id="39" name="Rectangle 38"/>
          <p:cNvSpPr/>
          <p:nvPr/>
        </p:nvSpPr>
        <p:spPr>
          <a:xfrm>
            <a:off x="899592" y="1916832"/>
            <a:ext cx="720080" cy="122413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TextBox 39"/>
          <p:cNvSpPr txBox="1"/>
          <p:nvPr/>
        </p:nvSpPr>
        <p:spPr>
          <a:xfrm>
            <a:off x="1619672" y="2204864"/>
            <a:ext cx="1139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Locations</a:t>
            </a:r>
          </a:p>
        </p:txBody>
      </p:sp>
      <p:sp>
        <p:nvSpPr>
          <p:cNvPr id="41" name="TextBox 40"/>
          <p:cNvSpPr txBox="1"/>
          <p:nvPr/>
        </p:nvSpPr>
        <p:spPr>
          <a:xfrm>
            <a:off x="1619672" y="3068960"/>
            <a:ext cx="22915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1919"/>
                </a:solidFill>
                <a:effectLst/>
                <a:uLnTx/>
                <a:uFillTx/>
                <a:latin typeface="Tahoma"/>
                <a:ea typeface="+mn-ea"/>
                <a:cs typeface="+mn-cs"/>
              </a:rPr>
              <a:t>Number of Locations</a:t>
            </a:r>
          </a:p>
        </p:txBody>
      </p:sp>
      <p:sp>
        <p:nvSpPr>
          <p:cNvPr id="42" name="Rectangle 41"/>
          <p:cNvSpPr/>
          <p:nvPr/>
        </p:nvSpPr>
        <p:spPr>
          <a:xfrm>
            <a:off x="899592" y="3151128"/>
            <a:ext cx="720080" cy="288032"/>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7" name="TextBox 6"/>
          <p:cNvSpPr txBox="1"/>
          <p:nvPr/>
        </p:nvSpPr>
        <p:spPr>
          <a:xfrm>
            <a:off x="467544" y="4365104"/>
            <a:ext cx="2084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Cheapest 3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mers</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
        <p:nvSpPr>
          <p:cNvPr id="34" name="TextBox 33"/>
          <p:cNvSpPr txBox="1"/>
          <p:nvPr/>
        </p:nvSpPr>
        <p:spPr>
          <a:xfrm>
            <a:off x="456899" y="4355812"/>
            <a:ext cx="2156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Expensive 3 k-</a:t>
            </a:r>
            <a:r>
              <a:rPr kumimoji="0" lang="en-US" sz="1800" b="0" i="0" u="none" strike="noStrike" kern="1200" cap="none" spc="0" normalizeH="0" baseline="0" noProof="0" dirty="0" err="1">
                <a:ln>
                  <a:noFill/>
                </a:ln>
                <a:solidFill>
                  <a:srgbClr val="FF0000"/>
                </a:solidFill>
                <a:effectLst/>
                <a:uLnTx/>
                <a:uFillTx/>
                <a:latin typeface="Tahoma"/>
                <a:ea typeface="+mn-ea"/>
                <a:cs typeface="+mn-cs"/>
              </a:rPr>
              <a:t>mers</a:t>
            </a:r>
            <a:endParaRPr kumimoji="0" lang="en-US" sz="1800" b="0" i="0" u="none" strike="noStrike" kern="120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713799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8" grpId="1" animBg="1"/>
      <p:bldP spid="30" grpId="0" animBg="1"/>
      <p:bldP spid="30" grpId="1" animBg="1"/>
      <p:bldP spid="31" grpId="0"/>
      <p:bldP spid="32" grpId="0" animBg="1"/>
      <p:bldP spid="33" grpId="0" animBg="1"/>
      <p:bldP spid="35" grpId="0" animBg="1"/>
      <p:bldP spid="36" grpId="0" animBg="1"/>
      <p:bldP spid="37" grpId="0"/>
      <p:bldP spid="39" grpId="0" animBg="1"/>
      <p:bldP spid="39" grpId="1" animBg="1"/>
      <p:bldP spid="40" grpId="0"/>
      <p:bldP spid="40" grpId="1"/>
      <p:bldP spid="41" grpId="0"/>
      <p:bldP spid="41" grpId="1"/>
      <p:bldP spid="42" grpId="0" animBg="1"/>
      <p:bldP spid="42" grpId="1" animBg="1"/>
      <p:bldP spid="7" grpId="0"/>
      <p:bldP spid="7" grpId="1"/>
      <p:bldP spid="34" grpId="0"/>
      <p:bldP spid="3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Methodology</a:t>
            </a:r>
          </a:p>
        </p:txBody>
      </p:sp>
      <p:sp>
        <p:nvSpPr>
          <p:cNvPr id="3" name="内容占位符 2"/>
          <p:cNvSpPr>
            <a:spLocks noGrp="1"/>
          </p:cNvSpPr>
          <p:nvPr>
            <p:ph idx="1"/>
          </p:nvPr>
        </p:nvSpPr>
        <p:spPr/>
        <p:txBody>
          <a:bodyPr/>
          <a:lstStyle/>
          <a:p>
            <a:r>
              <a:rPr lang="en-US" sz="2000" dirty="0"/>
              <a:t>Implemented </a:t>
            </a:r>
            <a:r>
              <a:rPr lang="en-US" sz="2000" dirty="0" err="1">
                <a:solidFill>
                  <a:srgbClr val="0000FF"/>
                </a:solidFill>
              </a:rPr>
              <a:t>FastHASH</a:t>
            </a:r>
            <a:r>
              <a:rPr lang="en-US" sz="2000" dirty="0"/>
              <a:t> on top of state-of-the-art mapper: </a:t>
            </a:r>
            <a:r>
              <a:rPr lang="en-US" sz="2000" dirty="0" err="1">
                <a:solidFill>
                  <a:srgbClr val="FF0000"/>
                </a:solidFill>
              </a:rPr>
              <a:t>mrFAST</a:t>
            </a:r>
            <a:endParaRPr lang="en-US" sz="2000" dirty="0">
              <a:solidFill>
                <a:srgbClr val="FF0000"/>
              </a:solidFill>
            </a:endParaRPr>
          </a:p>
          <a:p>
            <a:pPr lvl="1"/>
            <a:r>
              <a:rPr lang="en-US" sz="2000" dirty="0">
                <a:solidFill>
                  <a:srgbClr val="000000"/>
                </a:solidFill>
              </a:rPr>
              <a:t>New version </a:t>
            </a:r>
            <a:r>
              <a:rPr lang="en-US" sz="2000" dirty="0">
                <a:solidFill>
                  <a:srgbClr val="0000FF"/>
                </a:solidFill>
              </a:rPr>
              <a:t>mrFAST-2.5.0.0 </a:t>
            </a:r>
            <a:r>
              <a:rPr lang="en-US" sz="2000" dirty="0">
                <a:solidFill>
                  <a:srgbClr val="000000"/>
                </a:solidFill>
              </a:rPr>
              <a:t>over mrFAST-2.1.0.6</a:t>
            </a:r>
          </a:p>
          <a:p>
            <a:endParaRPr lang="en-US" sz="2000" dirty="0"/>
          </a:p>
          <a:p>
            <a:r>
              <a:rPr lang="en-US" sz="2000" dirty="0"/>
              <a:t>Tested with real read sets generated from </a:t>
            </a:r>
            <a:r>
              <a:rPr lang="en-US" sz="2000" dirty="0" err="1"/>
              <a:t>Illumina</a:t>
            </a:r>
            <a:r>
              <a:rPr lang="en-US" sz="2000" dirty="0"/>
              <a:t> platform</a:t>
            </a:r>
          </a:p>
          <a:p>
            <a:pPr lvl="1"/>
            <a:r>
              <a:rPr lang="en-US" sz="2000" dirty="0"/>
              <a:t>1M reads of a human (160 base pairs)</a:t>
            </a:r>
          </a:p>
          <a:p>
            <a:pPr lvl="1"/>
            <a:r>
              <a:rPr lang="en-US" sz="2000" dirty="0"/>
              <a:t>500K reads of a chimpanzee (101 base pairs)</a:t>
            </a:r>
          </a:p>
          <a:p>
            <a:pPr lvl="1"/>
            <a:r>
              <a:rPr lang="en-US" sz="2000" dirty="0"/>
              <a:t>500K reads of a orangutan (70 base pairs)</a:t>
            </a:r>
          </a:p>
          <a:p>
            <a:endParaRPr lang="en-US" sz="2000" dirty="0"/>
          </a:p>
          <a:p>
            <a:r>
              <a:rPr lang="en-US" sz="2000" dirty="0"/>
              <a:t>Tested with simulated reads generated from reference genome</a:t>
            </a:r>
          </a:p>
          <a:p>
            <a:pPr lvl="1"/>
            <a:r>
              <a:rPr lang="en-US" sz="2000" dirty="0"/>
              <a:t>1M simulated reads of human (180 base pairs)</a:t>
            </a:r>
          </a:p>
          <a:p>
            <a:pPr lvl="1"/>
            <a:endParaRPr lang="en-US" sz="2000" dirty="0"/>
          </a:p>
          <a:p>
            <a:r>
              <a:rPr lang="en-US" sz="2000" dirty="0"/>
              <a:t>Evaluation system</a:t>
            </a:r>
          </a:p>
          <a:p>
            <a:pPr lvl="1"/>
            <a:r>
              <a:rPr lang="en-US" sz="2000" dirty="0"/>
              <a:t>Intel Core i7 Sandy Bridge machine</a:t>
            </a:r>
          </a:p>
          <a:p>
            <a:pPr lvl="1"/>
            <a:r>
              <a:rPr lang="en-US" sz="2000" dirty="0"/>
              <a:t>16 GB of main memory</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961425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a:t>
            </a:fld>
            <a:endParaRPr lang="en-US" altLang="en-US"/>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r>
              <a:rPr lang="en-US" dirty="0">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r>
              <a:rPr lang="en-US" dirty="0">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r>
              <a:rPr lang="en-US" dirty="0"/>
              <a:t>The discovery of DNA’s double-helical structure (Watson+, 1953) </a:t>
            </a:r>
          </a:p>
        </p:txBody>
      </p:sp>
    </p:spTree>
    <p:extLst>
      <p:ext uri="{BB962C8B-B14F-4D97-AF65-F5344CB8AC3E}">
        <p14:creationId xmlns:p14="http://schemas.microsoft.com/office/powerpoint/2010/main" val="12455773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Speedup: Entire Read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Content Placeholder 8"/>
          <p:cNvSpPr>
            <a:spLocks noGrp="1"/>
          </p:cNvSpPr>
          <p:nvPr>
            <p:ph idx="1"/>
          </p:nvPr>
        </p:nvSpPr>
        <p:spPr/>
        <p:txBody>
          <a:bodyPr/>
          <a:lstStyle/>
          <a:p>
            <a:endParaRPr lang="en-US" dirty="0"/>
          </a:p>
        </p:txBody>
      </p:sp>
      <p:grpSp>
        <p:nvGrpSpPr>
          <p:cNvPr id="18" name="Group 17"/>
          <p:cNvGrpSpPr/>
          <p:nvPr/>
        </p:nvGrpSpPr>
        <p:grpSpPr>
          <a:xfrm>
            <a:off x="1788120" y="1196752"/>
            <a:ext cx="5664200" cy="5346700"/>
            <a:chOff x="1979712" y="1196752"/>
            <a:chExt cx="5664200" cy="5346700"/>
          </a:xfrm>
        </p:grpSpPr>
        <p:pic>
          <p:nvPicPr>
            <p:cNvPr id="11" name="Picture 10" descr="Figure_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196752"/>
              <a:ext cx="5664200" cy="5346700"/>
            </a:xfrm>
            <a:prstGeom prst="rect">
              <a:avLst/>
            </a:prstGeom>
          </p:spPr>
        </p:pic>
        <p:sp>
          <p:nvSpPr>
            <p:cNvPr id="14" name="Rectangle 13"/>
            <p:cNvSpPr/>
            <p:nvPr/>
          </p:nvSpPr>
          <p:spPr>
            <a:xfrm>
              <a:off x="6383248" y="2349768"/>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orangutan</a:t>
              </a:r>
            </a:p>
          </p:txBody>
        </p:sp>
        <p:sp>
          <p:nvSpPr>
            <p:cNvPr id="15" name="Rectangle 14"/>
            <p:cNvSpPr/>
            <p:nvPr/>
          </p:nvSpPr>
          <p:spPr>
            <a:xfrm>
              <a:off x="6383248" y="2647072"/>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simulated </a:t>
              </a:r>
            </a:p>
          </p:txBody>
        </p:sp>
        <p:sp>
          <p:nvSpPr>
            <p:cNvPr id="16" name="Rectangle 15"/>
            <p:cNvSpPr/>
            <p:nvPr/>
          </p:nvSpPr>
          <p:spPr>
            <a:xfrm>
              <a:off x="6383248" y="1805072"/>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human</a:t>
              </a:r>
            </a:p>
          </p:txBody>
        </p:sp>
        <p:sp>
          <p:nvSpPr>
            <p:cNvPr id="17" name="Rectangle 16"/>
            <p:cNvSpPr/>
            <p:nvPr/>
          </p:nvSpPr>
          <p:spPr>
            <a:xfrm>
              <a:off x="6383248" y="2112536"/>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chimpanzee</a:t>
              </a:r>
            </a:p>
          </p:txBody>
        </p:sp>
      </p:grpSp>
      <p:sp>
        <p:nvSpPr>
          <p:cNvPr id="23" name="Rectangle 22"/>
          <p:cNvSpPr/>
          <p:nvPr/>
        </p:nvSpPr>
        <p:spPr>
          <a:xfrm>
            <a:off x="5364088" y="2419684"/>
            <a:ext cx="197175" cy="305602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TextBox 23"/>
          <p:cNvSpPr txBox="1"/>
          <p:nvPr/>
        </p:nvSpPr>
        <p:spPr>
          <a:xfrm>
            <a:off x="5173151" y="1988840"/>
            <a:ext cx="55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19x</a:t>
            </a:r>
          </a:p>
        </p:txBody>
      </p:sp>
      <p:cxnSp>
        <p:nvCxnSpPr>
          <p:cNvPr id="5" name="Straight Connector 4"/>
          <p:cNvCxnSpPr/>
          <p:nvPr/>
        </p:nvCxnSpPr>
        <p:spPr>
          <a:xfrm>
            <a:off x="2771800" y="5495620"/>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467544" y="5639669"/>
            <a:ext cx="7992888"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With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new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mrFAST</a:t>
            </a:r>
            <a:r>
              <a:rPr kumimoji="0" lang="en-US" sz="2400" b="0" i="0" u="none" strike="noStrike" kern="1200" cap="none" spc="0" normalizeH="0" baseline="0" noProof="0" dirty="0">
                <a:ln>
                  <a:noFill/>
                </a:ln>
                <a:solidFill>
                  <a:srgbClr val="000090"/>
                </a:solidFill>
                <a:effectLst/>
                <a:uLnTx/>
                <a:uFillTx/>
                <a:latin typeface="Tahoma"/>
                <a:ea typeface="+mn-ea"/>
                <a:cs typeface="+mn-cs"/>
              </a:rPr>
              <a:t> obtains up to 19x speedup over previous version, without losing valid mappings</a:t>
            </a:r>
          </a:p>
        </p:txBody>
      </p:sp>
    </p:spTree>
    <p:extLst>
      <p:ext uri="{BB962C8B-B14F-4D97-AF65-F5344CB8AC3E}">
        <p14:creationId xmlns:p14="http://schemas.microsoft.com/office/powerpoint/2010/main" val="4293383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Content Placeholder 2"/>
          <p:cNvSpPr>
            <a:spLocks noGrp="1"/>
          </p:cNvSpPr>
          <p:nvPr>
            <p:ph idx="1"/>
          </p:nvPr>
        </p:nvSpPr>
        <p:spPr/>
        <p:txBody>
          <a:bodyPr/>
          <a:lstStyle/>
          <a:p>
            <a:r>
              <a:rPr lang="en-US" dirty="0"/>
              <a:t>Reduction of potential mappings with </a:t>
            </a:r>
            <a:r>
              <a:rPr lang="en-US" dirty="0" err="1"/>
              <a:t>FastHASH</a:t>
            </a:r>
            <a:endParaRPr lang="en-US" dirty="0"/>
          </a:p>
        </p:txBody>
      </p:sp>
      <p:sp>
        <p:nvSpPr>
          <p:cNvPr id="4"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cxnSp>
        <p:nvCxnSpPr>
          <p:cNvPr id="27" name="Straight Connector 26"/>
          <p:cNvCxnSpPr/>
          <p:nvPr/>
        </p:nvCxnSpPr>
        <p:spPr>
          <a:xfrm>
            <a:off x="2195736" y="3068960"/>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150242" y="2927254"/>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18116" y="2825655"/>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072621" y="2750791"/>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038897" y="2695552"/>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555776" y="3068960"/>
            <a:ext cx="0" cy="10081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525788" y="2924944"/>
            <a:ext cx="4812" cy="10628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495180" y="2833886"/>
            <a:ext cx="620" cy="109676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452492" y="2761878"/>
            <a:ext cx="2158" cy="111162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397600" y="2708920"/>
            <a:ext cx="9550" cy="113283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541738" y="3429000"/>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5" name="TextBox 44"/>
          <p:cNvSpPr txBox="1"/>
          <p:nvPr/>
        </p:nvSpPr>
        <p:spPr>
          <a:xfrm>
            <a:off x="3491880" y="3284984"/>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6" name="TextBox 45"/>
          <p:cNvSpPr txBox="1"/>
          <p:nvPr/>
        </p:nvSpPr>
        <p:spPr>
          <a:xfrm>
            <a:off x="4485954"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7" name="TextBox 46"/>
          <p:cNvSpPr txBox="1"/>
          <p:nvPr/>
        </p:nvSpPr>
        <p:spPr>
          <a:xfrm>
            <a:off x="5422058" y="3131676"/>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8" name="TextBox 47"/>
          <p:cNvSpPr txBox="1"/>
          <p:nvPr/>
        </p:nvSpPr>
        <p:spPr>
          <a:xfrm>
            <a:off x="6430170"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pic>
        <p:nvPicPr>
          <p:cNvPr id="50" name="Picture 49" descr="PP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12576"/>
            <a:ext cx="6400800" cy="6400800"/>
          </a:xfrm>
          <a:prstGeom prst="rect">
            <a:avLst/>
          </a:prstGeom>
        </p:spPr>
      </p:pic>
      <p:cxnSp>
        <p:nvCxnSpPr>
          <p:cNvPr id="22" name="Straight Connector 21"/>
          <p:cNvCxnSpPr/>
          <p:nvPr/>
        </p:nvCxnSpPr>
        <p:spPr>
          <a:xfrm>
            <a:off x="1967617" y="5601335"/>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49" name="Rectangle 48"/>
          <p:cNvSpPr/>
          <p:nvPr/>
        </p:nvSpPr>
        <p:spPr>
          <a:xfrm>
            <a:off x="1043608" y="5733256"/>
            <a:ext cx="7200800" cy="1152128"/>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filters out over 99% of the potential mappings without sacrificing any valid mappings</a:t>
            </a:r>
          </a:p>
        </p:txBody>
      </p:sp>
    </p:spTree>
    <p:extLst>
      <p:ext uri="{BB962C8B-B14F-4D97-AF65-F5344CB8AC3E}">
        <p14:creationId xmlns:p14="http://schemas.microsoft.com/office/powerpoint/2010/main" val="336298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par>
                                <p:cTn id="20" presetID="22" presetClass="entr" presetSubtype="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par>
                                <p:cTn id="23" presetID="22" presetClass="entr" presetSubtype="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up)">
                                      <p:cBhvr>
                                        <p:cTn id="25" dur="500"/>
                                        <p:tgtEl>
                                          <p:spTgt spid="37"/>
                                        </p:tgtEl>
                                      </p:cBhvr>
                                    </p:animEffect>
                                  </p:childTnLst>
                                </p:cTn>
                              </p:par>
                              <p:par>
                                <p:cTn id="26" presetID="22" presetClass="entr" presetSubtype="1"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up)">
                                      <p:cBhvr>
                                        <p:cTn id="28" dur="500"/>
                                        <p:tgtEl>
                                          <p:spTgt spid="38"/>
                                        </p:tgtEl>
                                      </p:cBhvr>
                                    </p:animEffect>
                                  </p:childTnLst>
                                </p:cTn>
                              </p:par>
                              <p:par>
                                <p:cTn id="29" presetID="22" presetClass="entr" presetSubtype="1"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Conclusion</a:t>
            </a:r>
          </a:p>
        </p:txBody>
      </p:sp>
      <p:sp>
        <p:nvSpPr>
          <p:cNvPr id="3" name="Content Placeholder 2"/>
          <p:cNvSpPr>
            <a:spLocks noGrp="1"/>
          </p:cNvSpPr>
          <p:nvPr>
            <p:ph idx="1"/>
          </p:nvPr>
        </p:nvSpPr>
        <p:spPr/>
        <p:txBody>
          <a:bodyPr/>
          <a:lstStyle/>
          <a:p>
            <a:r>
              <a:rPr lang="en-US" dirty="0"/>
              <a:t>Problem: Existing read mappers perform poorly in mapping millions of short reads to the reference genome, in the presence of errors</a:t>
            </a:r>
          </a:p>
          <a:p>
            <a:pPr lvl="3"/>
            <a:endParaRPr lang="en-US" dirty="0"/>
          </a:p>
          <a:p>
            <a:r>
              <a:rPr lang="en-US" dirty="0"/>
              <a:t>Observation: </a:t>
            </a:r>
            <a:r>
              <a:rPr lang="en-US" dirty="0">
                <a:solidFill>
                  <a:srgbClr val="FF1919"/>
                </a:solidFill>
              </a:rPr>
              <a:t>Most of the verification calculations are unnecessary </a:t>
            </a:r>
            <a:r>
              <a:rPr lang="en-US" dirty="0">
                <a:solidFill>
                  <a:srgbClr val="FF1919"/>
                </a:solidFill>
                <a:sym typeface="Wingdings" pitchFamily="2" charset="2"/>
              </a:rPr>
              <a:t> filter them out</a:t>
            </a:r>
            <a:endParaRPr lang="en-US" dirty="0">
              <a:solidFill>
                <a:srgbClr val="FF1919"/>
              </a:solidFill>
            </a:endParaRPr>
          </a:p>
          <a:p>
            <a:pPr lvl="3"/>
            <a:endParaRPr lang="en-US" dirty="0"/>
          </a:p>
          <a:p>
            <a:r>
              <a:rPr lang="en-US" dirty="0"/>
              <a:t>Key Idea: Exploit the structure of the genome to</a:t>
            </a:r>
          </a:p>
          <a:p>
            <a:pPr lvl="1"/>
            <a:r>
              <a:rPr lang="en-US" dirty="0"/>
              <a:t>Reject invalid mappings early (</a:t>
            </a:r>
            <a:r>
              <a:rPr lang="en-US" dirty="0">
                <a:solidFill>
                  <a:srgbClr val="0000FF"/>
                </a:solidFill>
              </a:rPr>
              <a:t>Adjacency Filtering</a:t>
            </a:r>
            <a:r>
              <a:rPr lang="en-US" dirty="0"/>
              <a:t>)</a:t>
            </a:r>
          </a:p>
          <a:p>
            <a:pPr lvl="1"/>
            <a:r>
              <a:rPr lang="en-US" dirty="0"/>
              <a:t>Reduce the number of possible mappings to examine (</a:t>
            </a:r>
            <a:r>
              <a:rPr lang="en-US" dirty="0">
                <a:solidFill>
                  <a:srgbClr val="0000FF"/>
                </a:solidFill>
              </a:rPr>
              <a:t>Cheap K-</a:t>
            </a:r>
            <a:r>
              <a:rPr lang="en-US" dirty="0" err="1">
                <a:solidFill>
                  <a:srgbClr val="0000FF"/>
                </a:solidFill>
              </a:rPr>
              <a:t>mer</a:t>
            </a:r>
            <a:r>
              <a:rPr lang="en-US" dirty="0">
                <a:solidFill>
                  <a:srgbClr val="0000FF"/>
                </a:solidFill>
              </a:rPr>
              <a:t> Selection</a:t>
            </a:r>
            <a:r>
              <a:rPr lang="en-US" dirty="0"/>
              <a:t>)</a:t>
            </a:r>
          </a:p>
          <a:p>
            <a:pPr lvl="3"/>
            <a:endParaRPr lang="en-US" dirty="0"/>
          </a:p>
          <a:p>
            <a:r>
              <a:rPr lang="en-US" dirty="0"/>
              <a:t>Key Result: </a:t>
            </a:r>
            <a:r>
              <a:rPr lang="en-US" dirty="0" err="1"/>
              <a:t>FastHASH</a:t>
            </a:r>
            <a:r>
              <a:rPr lang="en-US" dirty="0"/>
              <a:t> obtains up to </a:t>
            </a:r>
            <a:r>
              <a:rPr lang="en-US" dirty="0">
                <a:solidFill>
                  <a:srgbClr val="0000FF"/>
                </a:solidFill>
              </a:rPr>
              <a:t>19x</a:t>
            </a:r>
            <a:r>
              <a:rPr lang="en-US" dirty="0"/>
              <a:t> speedup over the state-of-the-art mapper without losing valid mappings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84760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More on </a:t>
            </a:r>
            <a:r>
              <a:rPr lang="en-US" dirty="0" err="1"/>
              <a:t>FastHASH</a:t>
            </a:r>
            <a:endParaRPr lang="en-US" dirty="0"/>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fld id="{323594FA-E141-4234-AE05-360401972BE7}" type="slidenum">
              <a:rPr lang="en-US" altLang="en-US" smtClean="0"/>
              <a:pPr/>
              <a:t>53</a:t>
            </a:fld>
            <a:endParaRPr lang="en-US" altLang="en-US"/>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
        <p:nvSpPr>
          <p:cNvPr id="6" name="TextBox 5">
            <a:extLst>
              <a:ext uri="{FF2B5EF4-FFF2-40B4-BE49-F238E27FC236}">
                <a16:creationId xmlns:a16="http://schemas.microsoft.com/office/drawing/2014/main" id="{E914B69C-91AC-8843-9163-FCD4D29FF7FB}"/>
              </a:ext>
            </a:extLst>
          </p:cNvPr>
          <p:cNvSpPr txBox="1"/>
          <p:nvPr/>
        </p:nvSpPr>
        <p:spPr>
          <a:xfrm>
            <a:off x="89357" y="6359068"/>
            <a:ext cx="8299067" cy="369332"/>
          </a:xfrm>
          <a:prstGeom prst="rect">
            <a:avLst/>
          </a:prstGeom>
          <a:noFill/>
        </p:spPr>
        <p:txBody>
          <a:bodyPr wrap="none" rtlCol="0">
            <a:spAutoFit/>
          </a:bodyPr>
          <a:lstStyle/>
          <a:p>
            <a:r>
              <a:rPr lang="en-US" dirty="0"/>
              <a:t>Xin+, </a:t>
            </a:r>
            <a:r>
              <a:rPr lang="en-US" b="1" dirty="0">
                <a:hlinkClick r:id="rId4"/>
              </a:rPr>
              <a:t>"Accelerating Read Mapping with FastHASH"</a:t>
            </a:r>
            <a:r>
              <a:rPr lang="en-US" dirty="0"/>
              <a:t>, BMC Genomics 2018.</a:t>
            </a:r>
          </a:p>
        </p:txBody>
      </p:sp>
    </p:spTree>
    <p:extLst>
      <p:ext uri="{BB962C8B-B14F-4D97-AF65-F5344CB8AC3E}">
        <p14:creationId xmlns:p14="http://schemas.microsoft.com/office/powerpoint/2010/main" val="122637403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solidFill>
                  <a:srgbClr val="0000FF"/>
                </a:solidFill>
              </a:rPr>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97956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p:txBody>
          <a:bodyPr/>
          <a:lstStyle/>
          <a:p>
            <a:r>
              <a:rPr lang="en-US" dirty="0"/>
              <a:t>An Example: Shifted Hamming Distance</a:t>
            </a:r>
          </a:p>
        </p:txBody>
      </p:sp>
      <p:sp>
        <p:nvSpPr>
          <p:cNvPr id="3" name="Content Placeholder 2">
            <a:extLst>
              <a:ext uri="{FF2B5EF4-FFF2-40B4-BE49-F238E27FC236}">
                <a16:creationId xmlns:a16="http://schemas.microsoft.com/office/drawing/2014/main" id="{35A7C2CD-C6A2-1449-9221-B1608C4FAF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fld id="{323594FA-E141-4234-AE05-360401972BE7}" type="slidenum">
              <a:rPr lang="en-US" altLang="en-US" smtClean="0"/>
              <a:pPr/>
              <a:t>55</a:t>
            </a:fld>
            <a:endParaRPr lang="en-US" altLang="en-US"/>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r>
              <a:rPr lang="en-US" dirty="0"/>
              <a:t>Xin+, </a:t>
            </a:r>
            <a:r>
              <a:rPr lang="en-US" b="1" dirty="0">
                <a:hlinkClick r:id="rId3"/>
              </a:rPr>
              <a:t>"Shifted Hamming Distance: A Fast and Accurate SIMD-friendly Filter </a:t>
            </a:r>
          </a:p>
          <a:p>
            <a:r>
              <a:rPr lang="en-US" b="1" dirty="0">
                <a:hlinkClick r:id="rId3"/>
              </a:rPr>
              <a:t>to Accelerate Alignment Verification in Read Mapping”</a:t>
            </a:r>
            <a:r>
              <a:rPr lang="en-US" b="1" dirty="0"/>
              <a:t>, Bioinformatics 2015.</a:t>
            </a:r>
            <a:br>
              <a:rPr lang="en-US" dirty="0"/>
            </a:br>
            <a:endParaRPr lang="en-US" dirty="0"/>
          </a:p>
        </p:txBody>
      </p:sp>
      <p:sp>
        <p:nvSpPr>
          <p:cNvPr id="7" name="TextBox 6">
            <a:extLst>
              <a:ext uri="{FF2B5EF4-FFF2-40B4-BE49-F238E27FC236}">
                <a16:creationId xmlns:a16="http://schemas.microsoft.com/office/drawing/2014/main" id="{FF246109-1BAC-E443-9814-3B27217B1FA4}"/>
              </a:ext>
            </a:extLst>
          </p:cNvPr>
          <p:cNvSpPr txBox="1"/>
          <p:nvPr/>
        </p:nvSpPr>
        <p:spPr>
          <a:xfrm>
            <a:off x="97149" y="936148"/>
            <a:ext cx="6347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https://github.com/CMU-SAFARI/Shifted-Hamming-Distance</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46639547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30FA-BEF2-A74A-8AD5-5592EFFD8988}"/>
              </a:ext>
            </a:extLst>
          </p:cNvPr>
          <p:cNvSpPr>
            <a:spLocks noGrp="1"/>
          </p:cNvSpPr>
          <p:nvPr>
            <p:ph type="title"/>
          </p:nvPr>
        </p:nvSpPr>
        <p:spPr/>
        <p:txBody>
          <a:bodyPr/>
          <a:lstStyle/>
          <a:p>
            <a:r>
              <a:rPr lang="en-US" dirty="0"/>
              <a:t>Shifted Hamming Distance</a:t>
            </a:r>
          </a:p>
        </p:txBody>
      </p:sp>
      <p:sp>
        <p:nvSpPr>
          <p:cNvPr id="3" name="Content Placeholder 2">
            <a:extLst>
              <a:ext uri="{FF2B5EF4-FFF2-40B4-BE49-F238E27FC236}">
                <a16:creationId xmlns:a16="http://schemas.microsoft.com/office/drawing/2014/main" id="{6B8E36F4-E633-F045-A0DA-37B5424057E1}"/>
              </a:ext>
            </a:extLst>
          </p:cNvPr>
          <p:cNvSpPr>
            <a:spLocks noGrp="1"/>
          </p:cNvSpPr>
          <p:nvPr>
            <p:ph idx="1"/>
          </p:nvPr>
        </p:nvSpPr>
        <p:spPr>
          <a:xfrm>
            <a:off x="228600" y="825624"/>
            <a:ext cx="8610600" cy="5339680"/>
          </a:xfrm>
        </p:spPr>
        <p:txBody>
          <a:bodyPr/>
          <a:lstStyle/>
          <a:p>
            <a:r>
              <a:rPr lang="en-US" dirty="0"/>
              <a:t>Key observation:</a:t>
            </a:r>
          </a:p>
          <a:p>
            <a:pPr lvl="1"/>
            <a:r>
              <a:rPr lang="en-US" dirty="0"/>
              <a:t>If two strings differ by </a:t>
            </a:r>
            <a:r>
              <a:rPr lang="en-US" i="1" dirty="0"/>
              <a:t>E</a:t>
            </a:r>
            <a:r>
              <a:rPr lang="en-US" dirty="0"/>
              <a:t> edits, then every </a:t>
            </a:r>
            <a:r>
              <a:rPr lang="en-US" dirty="0" err="1"/>
              <a:t>bp</a:t>
            </a:r>
            <a:r>
              <a:rPr lang="en-US" dirty="0"/>
              <a:t> match can be aligned in at most </a:t>
            </a:r>
            <a:r>
              <a:rPr lang="en-US" i="1" dirty="0"/>
              <a:t>2E</a:t>
            </a:r>
            <a:r>
              <a:rPr lang="en-US" dirty="0"/>
              <a:t> shifts (of one of the strings).</a:t>
            </a:r>
          </a:p>
          <a:p>
            <a:pPr lvl="2"/>
            <a:r>
              <a:rPr lang="en-US" dirty="0"/>
              <a:t>Insight: Shifting a string by one “corrects” for one “error” </a:t>
            </a:r>
          </a:p>
          <a:p>
            <a:pPr lvl="1"/>
            <a:endParaRPr lang="en-US" dirty="0"/>
          </a:p>
          <a:p>
            <a:r>
              <a:rPr lang="en-US" dirty="0"/>
              <a:t>Key idea:</a:t>
            </a:r>
          </a:p>
          <a:p>
            <a:pPr lvl="1"/>
            <a:r>
              <a:rPr lang="en-US" dirty="0"/>
              <a:t>Compute “Shifted Hamming Distance”: </a:t>
            </a:r>
            <a:r>
              <a:rPr lang="en-US" dirty="0">
                <a:solidFill>
                  <a:srgbClr val="0000FF"/>
                </a:solidFill>
              </a:rPr>
              <a:t>AND of 2E Hamming Distances of two strings</a:t>
            </a:r>
            <a:r>
              <a:rPr lang="en-US" dirty="0"/>
              <a:t>, to filter out invalid mappings </a:t>
            </a:r>
          </a:p>
          <a:p>
            <a:pPr lvl="2"/>
            <a:r>
              <a:rPr lang="en-US" dirty="0"/>
              <a:t>Uses bit-parallel operations that nicely map to SIMD instructions</a:t>
            </a:r>
          </a:p>
          <a:p>
            <a:pPr lvl="1"/>
            <a:endParaRPr lang="en-US" dirty="0"/>
          </a:p>
          <a:p>
            <a:r>
              <a:rPr lang="en-US" dirty="0"/>
              <a:t>Key result:</a:t>
            </a:r>
          </a:p>
          <a:p>
            <a:pPr lvl="1"/>
            <a:r>
              <a:rPr lang="en-US" dirty="0"/>
              <a:t>SHD is 3x faster than </a:t>
            </a:r>
            <a:r>
              <a:rPr lang="en-US" dirty="0" err="1"/>
              <a:t>SeqAn</a:t>
            </a:r>
            <a:r>
              <a:rPr lang="en-US" dirty="0"/>
              <a:t> (the best implementation of Gene Myers’ bit-vector algorithm), with only a 7% false positive rate</a:t>
            </a:r>
          </a:p>
          <a:p>
            <a:pPr lvl="1"/>
            <a:r>
              <a:rPr lang="en-US" dirty="0"/>
              <a:t>The </a:t>
            </a:r>
            <a:r>
              <a:rPr lang="en-US" dirty="0">
                <a:solidFill>
                  <a:srgbClr val="0000FF"/>
                </a:solidFill>
              </a:rPr>
              <a:t>fastest CPU-based filtering (pre-alignment) mechanism</a:t>
            </a:r>
          </a:p>
          <a:p>
            <a:endParaRPr lang="en-US" dirty="0"/>
          </a:p>
        </p:txBody>
      </p:sp>
      <p:sp>
        <p:nvSpPr>
          <p:cNvPr id="4" name="Slide Number Placeholder 3">
            <a:extLst>
              <a:ext uri="{FF2B5EF4-FFF2-40B4-BE49-F238E27FC236}">
                <a16:creationId xmlns:a16="http://schemas.microsoft.com/office/drawing/2014/main" id="{82C59A33-E5B4-C645-A9E1-01B575EFB731}"/>
              </a:ext>
            </a:extLst>
          </p:cNvPr>
          <p:cNvSpPr>
            <a:spLocks noGrp="1"/>
          </p:cNvSpPr>
          <p:nvPr>
            <p:ph type="sldNum" sz="quarter" idx="11"/>
          </p:nvPr>
        </p:nvSpPr>
        <p:spPr/>
        <p:txBody>
          <a:bodyPr/>
          <a:lstStyle/>
          <a:p>
            <a:fld id="{323594FA-E141-4234-AE05-360401972BE7}" type="slidenum">
              <a:rPr lang="en-US" altLang="en-US" smtClean="0"/>
              <a:pPr/>
              <a:t>56</a:t>
            </a:fld>
            <a:endParaRPr lang="en-US" altLang="en-US"/>
          </a:p>
        </p:txBody>
      </p:sp>
    </p:spTree>
    <p:extLst>
      <p:ext uri="{BB962C8B-B14F-4D97-AF65-F5344CB8AC3E}">
        <p14:creationId xmlns:p14="http://schemas.microsoft.com/office/powerpoint/2010/main" val="652212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title"/>
              </p:nvPr>
            </p:nvSpPr>
            <p:spPr/>
            <p:txBody>
              <a:bodyPr/>
              <a:lstStyle/>
              <a:p>
                <a:r>
                  <a:rPr lang="en-US" dirty="0"/>
                  <a:t>Hamming Distance (</a:t>
                </a:r>
                <a14:m>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m:t>
                        </m:r>
                      </m:e>
                    </m:nary>
                  </m:oMath>
                </a14:m>
                <a:r>
                  <a:rPr lang="en-US" dirty="0"/>
                  <a:t>)</a:t>
                </a:r>
              </a:p>
            </p:txBody>
          </p:sp>
        </mc:Choice>
        <mc:Fallback xmlns="">
          <p:sp>
            <p:nvSpPr>
              <p:cNvPr id="4" name="Title 3"/>
              <p:cNvSpPr>
                <a:spLocks noGrp="1" noRot="1" noChangeAspect="1" noMove="1" noResize="1" noEditPoints="1" noAdjustHandles="1" noChangeArrowheads="1" noChangeShapeType="1" noTextEdit="1"/>
              </p:cNvSpPr>
              <p:nvPr>
                <p:ph type="title"/>
              </p:nvPr>
            </p:nvSpPr>
            <p:spPr>
              <a:blipFill rotWithShape="0">
                <a:blip r:embed="rId3"/>
                <a:stretch>
                  <a:fillRect l="-2550" t="-10286"/>
                </a:stretch>
              </a:blipFill>
            </p:spPr>
            <p:txBody>
              <a:bodyPr/>
              <a:lstStyle/>
              <a:p>
                <a:r>
                  <a:rPr lang="en-US">
                    <a:noFill/>
                  </a:rPr>
                  <a:t> </a:t>
                </a:r>
              </a:p>
            </p:txBody>
          </p:sp>
        </mc:Fallback>
      </mc:AlternateContent>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sp>
        <p:nvSpPr>
          <p:cNvPr id="33" name="Cube 32"/>
          <p:cNvSpPr/>
          <p:nvPr/>
        </p:nvSpPr>
        <p:spPr>
          <a:xfrm>
            <a:off x="1475656"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34" name="Cube 33"/>
          <p:cNvSpPr/>
          <p:nvPr/>
        </p:nvSpPr>
        <p:spPr>
          <a:xfrm>
            <a:off x="2172342"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35" name="Cube 34"/>
          <p:cNvSpPr/>
          <p:nvPr/>
        </p:nvSpPr>
        <p:spPr>
          <a:xfrm>
            <a:off x="2869028"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36" name="Cube 35"/>
          <p:cNvSpPr/>
          <p:nvPr/>
        </p:nvSpPr>
        <p:spPr>
          <a:xfrm>
            <a:off x="3548748"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A</a:t>
            </a:r>
          </a:p>
        </p:txBody>
      </p:sp>
      <p:sp>
        <p:nvSpPr>
          <p:cNvPr id="37" name="Cube 36"/>
          <p:cNvSpPr/>
          <p:nvPr/>
        </p:nvSpPr>
        <p:spPr>
          <a:xfrm>
            <a:off x="4245434"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38" name="Cube 37"/>
          <p:cNvSpPr/>
          <p:nvPr/>
        </p:nvSpPr>
        <p:spPr>
          <a:xfrm>
            <a:off x="49421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39" name="Cube 38"/>
          <p:cNvSpPr/>
          <p:nvPr/>
        </p:nvSpPr>
        <p:spPr>
          <a:xfrm>
            <a:off x="56533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40" name="Cube 39"/>
          <p:cNvSpPr/>
          <p:nvPr/>
        </p:nvSpPr>
        <p:spPr>
          <a:xfrm>
            <a:off x="63645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cxnSp>
        <p:nvCxnSpPr>
          <p:cNvPr id="10" name="Straight Arrow Connector 9"/>
          <p:cNvCxnSpPr>
            <a:stCxn id="30" idx="3"/>
          </p:cNvCxnSpPr>
          <p:nvPr/>
        </p:nvCxnSpPr>
        <p:spPr>
          <a:xfrm>
            <a:off x="1892301" y="3030651"/>
            <a:ext cx="0" cy="883773"/>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a:off x="2588987" y="3030651"/>
            <a:ext cx="0" cy="902405"/>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968760" y="3029239"/>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679960" y="3004447"/>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376646" y="3004447"/>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063358" y="3017549"/>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760044" y="3003035"/>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48972" y="1030514"/>
            <a:ext cx="56460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8 </a:t>
            </a:r>
            <a:r>
              <a:rPr kumimoji="0" lang="en-US" sz="2400" b="0" i="0" u="none" strike="noStrike" kern="1200" cap="none" spc="0" normalizeH="0" baseline="0" noProof="0" dirty="0">
                <a:ln w="0"/>
                <a:solidFill>
                  <a:srgbClr val="0432FF"/>
                </a:solidFill>
                <a:effectLst>
                  <a:outerShdw blurRad="38100" dist="19050" dir="2700000" algn="tl" rotWithShape="0">
                    <a:srgbClr val="000000">
                      <a:alpha val="40000"/>
                    </a:srgbClr>
                  </a:outerShdw>
                </a:effectLst>
                <a:uLnTx/>
                <a:uFillTx/>
                <a:latin typeface="Tahoma"/>
                <a:ea typeface="+mn-ea"/>
                <a:cs typeface="+mn-cs"/>
              </a:rPr>
              <a:t>matches</a:t>
            </a: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      0 </a:t>
            </a: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a:ea typeface="+mn-ea"/>
                <a:cs typeface="+mn-cs"/>
              </a:rPr>
              <a:t>mismatches</a:t>
            </a:r>
          </a:p>
        </p:txBody>
      </p:sp>
      <p:pic>
        <p:nvPicPr>
          <p:cNvPr id="54" name="Picture 2" descr="Image result for wrong ico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r="43880"/>
          <a:stretch/>
        </p:blipFill>
        <p:spPr bwMode="auto">
          <a:xfrm>
            <a:off x="3390674" y="3914424"/>
            <a:ext cx="991749" cy="91671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1734255" y="1023119"/>
            <a:ext cx="56460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3 </a:t>
            </a:r>
            <a:r>
              <a:rPr kumimoji="0" lang="en-US" sz="2400" b="0" i="0" u="none" strike="noStrike" kern="1200" cap="none" spc="0" normalizeH="0" baseline="0" noProof="0" dirty="0">
                <a:ln w="0"/>
                <a:solidFill>
                  <a:srgbClr val="0432FF"/>
                </a:solidFill>
                <a:effectLst>
                  <a:outerShdw blurRad="38100" dist="19050" dir="2700000" algn="tl" rotWithShape="0">
                    <a:srgbClr val="000000">
                      <a:alpha val="40000"/>
                    </a:srgbClr>
                  </a:outerShdw>
                </a:effectLst>
                <a:uLnTx/>
                <a:uFillTx/>
                <a:latin typeface="Tahoma"/>
                <a:ea typeface="+mn-ea"/>
                <a:cs typeface="+mn-cs"/>
              </a:rPr>
              <a:t>matches</a:t>
            </a: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      5 </a:t>
            </a: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a:ea typeface="+mn-ea"/>
                <a:cs typeface="+mn-cs"/>
              </a:rPr>
              <a:t>mismatches</a:t>
            </a:r>
          </a:p>
        </p:txBody>
      </p:sp>
      <p:grpSp>
        <p:nvGrpSpPr>
          <p:cNvPr id="6" name="Group 5"/>
          <p:cNvGrpSpPr/>
          <p:nvPr/>
        </p:nvGrpSpPr>
        <p:grpSpPr>
          <a:xfrm>
            <a:off x="3774230" y="3249686"/>
            <a:ext cx="423332" cy="428411"/>
            <a:chOff x="3774230" y="3249686"/>
            <a:chExt cx="423332" cy="428411"/>
          </a:xfrm>
        </p:grpSpPr>
        <p:cxnSp>
          <p:nvCxnSpPr>
            <p:cNvPr id="56" name="Straight Arrow Connector 55"/>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436700" y="3253076"/>
            <a:ext cx="423332" cy="428411"/>
            <a:chOff x="3774230" y="3249686"/>
            <a:chExt cx="423332" cy="428411"/>
          </a:xfrm>
        </p:grpSpPr>
        <p:cxnSp>
          <p:nvCxnSpPr>
            <p:cNvPr id="59" name="Straight Arrow Connector 58"/>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156780" y="3244523"/>
            <a:ext cx="423332" cy="428411"/>
            <a:chOff x="3774230" y="3249686"/>
            <a:chExt cx="423332" cy="428411"/>
          </a:xfrm>
        </p:grpSpPr>
        <p:cxnSp>
          <p:nvCxnSpPr>
            <p:cNvPr id="62" name="Straight Arrow Connector 61"/>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5868144" y="3244522"/>
            <a:ext cx="423332" cy="428411"/>
            <a:chOff x="3774230" y="3249686"/>
            <a:chExt cx="423332" cy="428411"/>
          </a:xfrm>
        </p:grpSpPr>
        <p:cxnSp>
          <p:nvCxnSpPr>
            <p:cNvPr id="65" name="Straight Arrow Connector 64"/>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524932" y="3254168"/>
            <a:ext cx="423332" cy="428411"/>
            <a:chOff x="3774230" y="3249686"/>
            <a:chExt cx="423332" cy="428411"/>
          </a:xfrm>
        </p:grpSpPr>
        <p:cxnSp>
          <p:nvCxnSpPr>
            <p:cNvPr id="68" name="Straight Arrow Connector 67"/>
            <p:cNvCxnSpPr/>
            <p:nvPr/>
          </p:nvCxnSpPr>
          <p:spPr>
            <a:xfrm>
              <a:off x="3774230" y="3263120"/>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a:off x="3781030" y="3251241"/>
              <a:ext cx="418088" cy="414977"/>
            </a:xfrm>
            <a:prstGeom prst="straightConnector1">
              <a:avLst/>
            </a:prstGeom>
            <a:ln w="57150">
              <a:solidFill>
                <a:srgbClr val="FF0000"/>
              </a:solidFill>
              <a:prstDash val="sysDash"/>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5958113" y="5064667"/>
            <a:ext cx="33237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To cancel the effect of a deletion, we need to shift in the </a:t>
            </a:r>
            <a:r>
              <a:rPr kumimoji="0" lang="en-US" sz="1800" b="0" i="1" u="none" strike="noStrike" kern="1200" cap="none" spc="0" normalizeH="0" baseline="0" noProof="0" dirty="0">
                <a:ln>
                  <a:noFill/>
                </a:ln>
                <a:solidFill>
                  <a:srgbClr val="FF0000"/>
                </a:solidFill>
                <a:effectLst/>
                <a:uLnTx/>
                <a:uFillTx/>
                <a:latin typeface="Tahoma"/>
                <a:ea typeface="+mn-ea"/>
                <a:cs typeface="+mn-cs"/>
              </a:rPr>
              <a:t>right</a:t>
            </a:r>
            <a:r>
              <a:rPr kumimoji="0" lang="en-US" sz="1800" b="0" i="0" u="none" strike="noStrike" kern="1200" cap="none" spc="0" normalizeH="0" baseline="0" noProof="0" dirty="0">
                <a:ln>
                  <a:noFill/>
                </a:ln>
                <a:solidFill>
                  <a:srgbClr val="FF0000"/>
                </a:solidFill>
                <a:effectLst/>
                <a:uLnTx/>
                <a:uFillTx/>
                <a:latin typeface="Tahoma"/>
                <a:ea typeface="+mn-ea"/>
                <a:cs typeface="+mn-cs"/>
              </a:rPr>
              <a:t> direction</a:t>
            </a:r>
          </a:p>
        </p:txBody>
      </p:sp>
      <p:sp>
        <p:nvSpPr>
          <p:cNvPr id="71" name="Notched Right Arrow 70"/>
          <p:cNvSpPr/>
          <p:nvPr/>
        </p:nvSpPr>
        <p:spPr>
          <a:xfrm>
            <a:off x="3100979" y="5114852"/>
            <a:ext cx="2651760" cy="822960"/>
          </a:xfrm>
          <a:prstGeom prst="notchedRightArrow">
            <a:avLst>
              <a:gd name="adj1" fmla="val 38456"/>
              <a:gd name="adj2" fmla="val 41342"/>
            </a:avLst>
          </a:prstGeom>
          <a:ln w="38100">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TextBox 6"/>
          <p:cNvSpPr txBox="1"/>
          <p:nvPr/>
        </p:nvSpPr>
        <p:spPr>
          <a:xfrm>
            <a:off x="3274731" y="1468554"/>
            <a:ext cx="2304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Tahoma"/>
                <a:ea typeface="+mn-ea"/>
                <a:cs typeface="+mn-cs"/>
              </a:rPr>
              <a:t>Edit = 1 Deletion</a:t>
            </a:r>
          </a:p>
        </p:txBody>
      </p:sp>
    </p:spTree>
    <p:extLst>
      <p:ext uri="{BB962C8B-B14F-4D97-AF65-F5344CB8AC3E}">
        <p14:creationId xmlns:p14="http://schemas.microsoft.com/office/powerpoint/2010/main" val="236420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par>
                                <p:cTn id="17" presetID="22" presetClass="entr" presetSubtype="8"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8"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par>
                                <p:cTn id="23" presetID="22" presetClass="entr" presetSubtype="8"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par>
                                <p:cTn id="26" presetID="22" presetClass="entr" presetSubtype="8"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left)">
                                      <p:cBhvr>
                                        <p:cTn id="28" dur="500"/>
                                        <p:tgtEl>
                                          <p:spTgt spid="5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nodeType="clickEffect">
                                  <p:stCondLst>
                                    <p:cond delay="0"/>
                                  </p:stCondLst>
                                  <p:childTnLst>
                                    <p:animEffect transition="out" filter="wipe(down)">
                                      <p:cBhvr>
                                        <p:cTn id="44" dur="500"/>
                                        <p:tgtEl>
                                          <p:spTgt spid="47"/>
                                        </p:tgtEl>
                                      </p:cBhvr>
                                    </p:animEffect>
                                    <p:set>
                                      <p:cBhvr>
                                        <p:cTn id="45" dur="1" fill="hold">
                                          <p:stCondLst>
                                            <p:cond delay="499"/>
                                          </p:stCondLst>
                                        </p:cTn>
                                        <p:tgtEl>
                                          <p:spTgt spid="47"/>
                                        </p:tgtEl>
                                        <p:attrNameLst>
                                          <p:attrName>style.visibility</p:attrName>
                                        </p:attrNameLst>
                                      </p:cBhvr>
                                      <p:to>
                                        <p:strVal val="hidden"/>
                                      </p:to>
                                    </p:set>
                                  </p:childTnLst>
                                </p:cTn>
                              </p:par>
                              <p:par>
                                <p:cTn id="46" presetID="22" presetClass="exit" presetSubtype="4" fill="hold" nodeType="withEffect">
                                  <p:stCondLst>
                                    <p:cond delay="0"/>
                                  </p:stCondLst>
                                  <p:childTnLst>
                                    <p:animEffect transition="out" filter="wipe(down)">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par>
                                <p:cTn id="49" presetID="22" presetClass="exit" presetSubtype="4" fill="hold" grpId="0" nodeType="withEffect">
                                  <p:stCondLst>
                                    <p:cond delay="0"/>
                                  </p:stCondLst>
                                  <p:childTnLst>
                                    <p:animEffect transition="out" filter="wipe(down)">
                                      <p:cBhvr>
                                        <p:cTn id="50" dur="500"/>
                                        <p:tgtEl>
                                          <p:spTgt spid="36"/>
                                        </p:tgtEl>
                                      </p:cBhvr>
                                    </p:animEffect>
                                    <p:set>
                                      <p:cBhvr>
                                        <p:cTn id="51" dur="1" fill="hold">
                                          <p:stCondLst>
                                            <p:cond delay="499"/>
                                          </p:stCondLst>
                                        </p:cTn>
                                        <p:tgtEl>
                                          <p:spTgt spid="36"/>
                                        </p:tgtEl>
                                        <p:attrNameLst>
                                          <p:attrName>style.visibility</p:attrName>
                                        </p:attrNameLst>
                                      </p:cBhvr>
                                      <p:to>
                                        <p:strVal val="hidden"/>
                                      </p:to>
                                    </p:set>
                                  </p:childTnLst>
                                </p:cTn>
                              </p:par>
                              <p:par>
                                <p:cTn id="52" presetID="22" presetClass="entr" presetSubtype="8"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22" presetClass="exit" presetSubtype="4" fill="hold" nodeType="withEffect">
                                  <p:stCondLst>
                                    <p:cond delay="0"/>
                                  </p:stCondLst>
                                  <p:childTnLst>
                                    <p:animEffect transition="out" filter="wipe(down)">
                                      <p:cBhvr>
                                        <p:cTn id="61" dur="500"/>
                                        <p:tgtEl>
                                          <p:spTgt spid="49"/>
                                        </p:tgtEl>
                                      </p:cBhvr>
                                    </p:animEffect>
                                    <p:set>
                                      <p:cBhvr>
                                        <p:cTn id="62" dur="1" fill="hold">
                                          <p:stCondLst>
                                            <p:cond delay="499"/>
                                          </p:stCondLst>
                                        </p:cTn>
                                        <p:tgtEl>
                                          <p:spTgt spid="49"/>
                                        </p:tgtEl>
                                        <p:attrNameLst>
                                          <p:attrName>style.visibility</p:attrName>
                                        </p:attrNameLst>
                                      </p:cBhvr>
                                      <p:to>
                                        <p:strVal val="hidden"/>
                                      </p:to>
                                    </p:set>
                                  </p:childTnLst>
                                </p:cTn>
                              </p:par>
                              <p:par>
                                <p:cTn id="63" presetID="22" presetClass="exit" presetSubtype="4" fill="hold" nodeType="withEffect">
                                  <p:stCondLst>
                                    <p:cond delay="0"/>
                                  </p:stCondLst>
                                  <p:childTnLst>
                                    <p:animEffect transition="out" filter="wipe(down)">
                                      <p:cBhvr>
                                        <p:cTn id="64" dur="500"/>
                                        <p:tgtEl>
                                          <p:spTgt spid="50"/>
                                        </p:tgtEl>
                                      </p:cBhvr>
                                    </p:animEffect>
                                    <p:set>
                                      <p:cBhvr>
                                        <p:cTn id="65" dur="1" fill="hold">
                                          <p:stCondLst>
                                            <p:cond delay="499"/>
                                          </p:stCondLst>
                                        </p:cTn>
                                        <p:tgtEl>
                                          <p:spTgt spid="50"/>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51"/>
                                        </p:tgtEl>
                                      </p:cBhvr>
                                    </p:animEffect>
                                    <p:set>
                                      <p:cBhvr>
                                        <p:cTn id="68" dur="1" fill="hold">
                                          <p:stCondLst>
                                            <p:cond delay="499"/>
                                          </p:stCondLst>
                                        </p:cTn>
                                        <p:tgtEl>
                                          <p:spTgt spid="51"/>
                                        </p:tgtEl>
                                        <p:attrNameLst>
                                          <p:attrName>style.visibility</p:attrName>
                                        </p:attrNameLst>
                                      </p:cBhvr>
                                      <p:to>
                                        <p:strVal val="hidden"/>
                                      </p:to>
                                    </p:set>
                                  </p:childTnLst>
                                </p:cTn>
                              </p:par>
                            </p:childTnLst>
                          </p:cTn>
                        </p:par>
                        <p:par>
                          <p:cTn id="69" fill="hold">
                            <p:stCondLst>
                              <p:cond delay="500"/>
                            </p:stCondLst>
                            <p:childTnLst>
                              <p:par>
                                <p:cTn id="70" presetID="35" presetClass="path" presetSubtype="0" accel="50000" decel="50000" fill="hold" grpId="0" nodeType="afterEffect">
                                  <p:stCondLst>
                                    <p:cond delay="0"/>
                                  </p:stCondLst>
                                  <p:childTnLst>
                                    <p:animMotion origin="layout" path="M 5E-6 -3.7037E-6 L -0.07396 -3.7037E-6 " pathEditMode="relative" rAng="0" ptsTypes="AA">
                                      <p:cBhvr>
                                        <p:cTn id="71" dur="750" fill="hold"/>
                                        <p:tgtEl>
                                          <p:spTgt spid="37"/>
                                        </p:tgtEl>
                                        <p:attrNameLst>
                                          <p:attrName>ppt_x</p:attrName>
                                          <p:attrName>ppt_y</p:attrName>
                                        </p:attrNameLst>
                                      </p:cBhvr>
                                      <p:rCtr x="-3698" y="0"/>
                                    </p:animMotion>
                                  </p:childTnLst>
                                </p:cTn>
                              </p:par>
                              <p:par>
                                <p:cTn id="72" presetID="35" presetClass="path" presetSubtype="0" accel="50000" decel="50000" fill="hold" grpId="0" nodeType="withEffect">
                                  <p:stCondLst>
                                    <p:cond delay="0"/>
                                  </p:stCondLst>
                                  <p:childTnLst>
                                    <p:animMotion origin="layout" path="M -2.77778E-7 -3.7037E-6 L -0.07621 -3.7037E-6 " pathEditMode="relative" rAng="0" ptsTypes="AA">
                                      <p:cBhvr>
                                        <p:cTn id="73" dur="750" fill="hold"/>
                                        <p:tgtEl>
                                          <p:spTgt spid="38"/>
                                        </p:tgtEl>
                                        <p:attrNameLst>
                                          <p:attrName>ppt_x</p:attrName>
                                          <p:attrName>ppt_y</p:attrName>
                                        </p:attrNameLst>
                                      </p:cBhvr>
                                      <p:rCtr x="-4045" y="0"/>
                                    </p:animMotion>
                                  </p:childTnLst>
                                </p:cTn>
                              </p:par>
                              <p:par>
                                <p:cTn id="74" presetID="35" presetClass="path" presetSubtype="0" accel="50000" decel="50000" fill="hold" grpId="0" nodeType="withEffect">
                                  <p:stCondLst>
                                    <p:cond delay="0"/>
                                  </p:stCondLst>
                                  <p:childTnLst>
                                    <p:animMotion origin="layout" path="M 1.94444E-6 -3.7037E-6 L -0.07778 -3.7037E-6 " pathEditMode="relative" rAng="0" ptsTypes="AA">
                                      <p:cBhvr>
                                        <p:cTn id="75" dur="750" fill="hold"/>
                                        <p:tgtEl>
                                          <p:spTgt spid="39"/>
                                        </p:tgtEl>
                                        <p:attrNameLst>
                                          <p:attrName>ppt_x</p:attrName>
                                          <p:attrName>ppt_y</p:attrName>
                                        </p:attrNameLst>
                                      </p:cBhvr>
                                      <p:rCtr x="-3924" y="0"/>
                                    </p:animMotion>
                                  </p:childTnLst>
                                </p:cTn>
                              </p:par>
                              <p:par>
                                <p:cTn id="76" presetID="35" presetClass="path" presetSubtype="0" accel="50000" decel="50000" fill="hold" grpId="0" nodeType="withEffect">
                                  <p:stCondLst>
                                    <p:cond delay="0"/>
                                  </p:stCondLst>
                                  <p:childTnLst>
                                    <p:animMotion origin="layout" path="M 4.16667E-6 -3.7037E-6 L -0.07777 -3.7037E-6 " pathEditMode="relative" rAng="0" ptsTypes="AA">
                                      <p:cBhvr>
                                        <p:cTn id="77" dur="750" fill="hold"/>
                                        <p:tgtEl>
                                          <p:spTgt spid="40"/>
                                        </p:tgtEl>
                                        <p:attrNameLst>
                                          <p:attrName>ppt_x</p:attrName>
                                          <p:attrName>ppt_y</p:attrName>
                                        </p:attrNameLst>
                                      </p:cBhvr>
                                      <p:rCtr x="-3872" y="0"/>
                                    </p:animMotion>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par>
                                <p:cTn id="83" presetID="22" presetClass="entr" presetSubtype="8" fill="hold"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wipe(left)">
                                      <p:cBhvr>
                                        <p:cTn id="85" dur="500"/>
                                        <p:tgtEl>
                                          <p:spTgt spid="58"/>
                                        </p:tgtEl>
                                      </p:cBhvr>
                                    </p:animEffect>
                                  </p:childTnLst>
                                </p:cTn>
                              </p:par>
                              <p:par>
                                <p:cTn id="86" presetID="22" presetClass="entr" presetSubtype="8" fill="hold"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wipe(left)">
                                      <p:cBhvr>
                                        <p:cTn id="88" dur="500"/>
                                        <p:tgtEl>
                                          <p:spTgt spid="61"/>
                                        </p:tgtEl>
                                      </p:cBhvr>
                                    </p:animEffect>
                                  </p:childTnLst>
                                </p:cTn>
                              </p:par>
                              <p:par>
                                <p:cTn id="89" presetID="22" presetClass="entr" presetSubtype="8"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wipe(left)">
                                      <p:cBhvr>
                                        <p:cTn id="91" dur="500"/>
                                        <p:tgtEl>
                                          <p:spTgt spid="64"/>
                                        </p:tgtEl>
                                      </p:cBhvr>
                                    </p:animEffect>
                                  </p:childTnLst>
                                </p:cTn>
                              </p:par>
                              <p:par>
                                <p:cTn id="92" presetID="22" presetClass="entr" presetSubtype="8" fill="hold" nodeType="with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left)">
                                      <p:cBhvr>
                                        <p:cTn id="94" dur="500"/>
                                        <p:tgtEl>
                                          <p:spTgt spid="67"/>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500"/>
                                        <p:tgtEl>
                                          <p:spTgt spid="55"/>
                                        </p:tgtEl>
                                      </p:cBhvr>
                                    </p:animEffect>
                                  </p:childTnLst>
                                </p:cTn>
                              </p:par>
                              <p:par>
                                <p:cTn id="99" presetID="26" presetClass="emph" presetSubtype="0" fill="hold" grpId="1" nodeType="withEffect">
                                  <p:stCondLst>
                                    <p:cond delay="0"/>
                                  </p:stCondLst>
                                  <p:childTnLst>
                                    <p:animEffect transition="out" filter="fade">
                                      <p:cBhvr>
                                        <p:cTn id="100" dur="500" tmFilter="0, 0; .2, .5; .8, .5; 1, 0"/>
                                        <p:tgtEl>
                                          <p:spTgt spid="55"/>
                                        </p:tgtEl>
                                      </p:cBhvr>
                                    </p:animEffect>
                                    <p:animScale>
                                      <p:cBhvr>
                                        <p:cTn id="101" dur="250" autoRev="1" fill="hold"/>
                                        <p:tgtEl>
                                          <p:spTgt spid="55"/>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fade">
                                      <p:cBhvr>
                                        <p:cTn id="106" dur="500"/>
                                        <p:tgtEl>
                                          <p:spTgt spid="7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Effect transition="in" filter="fade">
                                      <p:cBhvr>
                                        <p:cTn id="10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13" grpId="0"/>
      <p:bldP spid="13" grpId="1"/>
      <p:bldP spid="55" grpId="0" animBg="1"/>
      <p:bldP spid="55" grpId="1" animBg="1"/>
      <p:bldP spid="70" grpId="0"/>
      <p:bldP spid="71"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915400" cy="756320"/>
          </a:xfrm>
        </p:spPr>
        <p:txBody>
          <a:bodyPr/>
          <a:lstStyle/>
          <a:p>
            <a:r>
              <a:rPr lang="en-US" sz="3600" dirty="0"/>
              <a:t>Insight: Shifting a String Helps Similarity Search</a:t>
            </a:r>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58</a:t>
            </a:fld>
            <a:endParaRPr lang="en-US" altLang="en-US">
              <a:solidFill>
                <a:prstClr val="black"/>
              </a:solidFill>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sp>
        <p:nvSpPr>
          <p:cNvPr id="33" name="Cube 32"/>
          <p:cNvSpPr/>
          <p:nvPr/>
        </p:nvSpPr>
        <p:spPr>
          <a:xfrm>
            <a:off x="1444176"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34" name="Cube 33"/>
          <p:cNvSpPr/>
          <p:nvPr/>
        </p:nvSpPr>
        <p:spPr>
          <a:xfrm>
            <a:off x="2140862"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35" name="Cube 34"/>
          <p:cNvSpPr/>
          <p:nvPr/>
        </p:nvSpPr>
        <p:spPr>
          <a:xfrm>
            <a:off x="2837548"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37" name="Cube 36"/>
          <p:cNvSpPr/>
          <p:nvPr/>
        </p:nvSpPr>
        <p:spPr>
          <a:xfrm>
            <a:off x="354875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38" name="Cube 37"/>
          <p:cNvSpPr/>
          <p:nvPr/>
        </p:nvSpPr>
        <p:spPr>
          <a:xfrm>
            <a:off x="42454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9" name="Cube 38"/>
          <p:cNvSpPr/>
          <p:nvPr/>
        </p:nvSpPr>
        <p:spPr>
          <a:xfrm>
            <a:off x="49566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40" name="Cube 39"/>
          <p:cNvSpPr/>
          <p:nvPr/>
        </p:nvSpPr>
        <p:spPr>
          <a:xfrm>
            <a:off x="56678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10" name="Straight Arrow Connector 9"/>
          <p:cNvCxnSpPr>
            <a:stCxn id="30" idx="3"/>
            <a:endCxn id="33" idx="0"/>
          </p:cNvCxnSpPr>
          <p:nvPr/>
        </p:nvCxnSpPr>
        <p:spPr>
          <a:xfrm flipH="1">
            <a:off x="1888676"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85362"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48972" y="1030514"/>
            <a:ext cx="5646057" cy="461665"/>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3 matches      5 mismatches</a:t>
            </a:r>
          </a:p>
        </p:txBody>
      </p:sp>
      <p:sp>
        <p:nvSpPr>
          <p:cNvPr id="15" name="TextBox 14"/>
          <p:cNvSpPr txBox="1"/>
          <p:nvPr/>
        </p:nvSpPr>
        <p:spPr>
          <a:xfrm>
            <a:off x="5958113" y="5064667"/>
            <a:ext cx="3323774" cy="923330"/>
          </a:xfrm>
          <a:prstGeom prst="rect">
            <a:avLst/>
          </a:prstGeom>
          <a:noFill/>
        </p:spPr>
        <p:txBody>
          <a:bodyPr wrap="square" rtlCol="0">
            <a:spAutoFit/>
          </a:bodyPr>
          <a:lstStyle/>
          <a:p>
            <a:r>
              <a:rPr lang="en-US" dirty="0">
                <a:solidFill>
                  <a:srgbClr val="FF0000"/>
                </a:solidFill>
              </a:rPr>
              <a:t>To cancel the effect of the deletion, we need to shift in the </a:t>
            </a:r>
            <a:r>
              <a:rPr lang="en-US" i="1" dirty="0">
                <a:solidFill>
                  <a:srgbClr val="FF0000"/>
                </a:solidFill>
              </a:rPr>
              <a:t>right</a:t>
            </a:r>
            <a:r>
              <a:rPr lang="en-US" dirty="0">
                <a:solidFill>
                  <a:srgbClr val="FF0000"/>
                </a:solidFill>
              </a:rPr>
              <a:t> direction</a:t>
            </a:r>
          </a:p>
        </p:txBody>
      </p:sp>
      <p:sp>
        <p:nvSpPr>
          <p:cNvPr id="16" name="Notched Right Arrow 15"/>
          <p:cNvSpPr/>
          <p:nvPr/>
        </p:nvSpPr>
        <p:spPr>
          <a:xfrm>
            <a:off x="3100979" y="5114852"/>
            <a:ext cx="2651760" cy="822960"/>
          </a:xfrm>
          <a:prstGeom prst="notchedRightArrow">
            <a:avLst>
              <a:gd name="adj1" fmla="val 38456"/>
              <a:gd name="adj2" fmla="val 41342"/>
            </a:avLst>
          </a:prstGeom>
          <a:ln w="38100">
            <a:solidFill>
              <a:srgbClr val="FF0000"/>
            </a:solidFill>
          </a:ln>
        </p:spPr>
        <p:txBody>
          <a:bodyPr wrap="square" rtlCol="0" anchor="ctr">
            <a:spAutoFit/>
          </a:bodyPr>
          <a:lstStyle/>
          <a:p>
            <a:pPr algn="just"/>
            <a:endParaRPr lang="en-US" sz="400" b="1" dirty="0">
              <a:solidFill>
                <a:schemeClr val="bg2"/>
              </a:solidFill>
              <a:latin typeface="europa"/>
            </a:endParaRPr>
          </a:p>
        </p:txBody>
      </p:sp>
    </p:spTree>
    <p:extLst>
      <p:ext uri="{BB962C8B-B14F-4D97-AF65-F5344CB8AC3E}">
        <p14:creationId xmlns:p14="http://schemas.microsoft.com/office/powerpoint/2010/main" val="2486313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5" grpId="0"/>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807896" cy="756320"/>
          </a:xfrm>
        </p:spPr>
        <p:txBody>
          <a:bodyPr/>
          <a:lstStyle/>
          <a:p>
            <a:r>
              <a:rPr lang="en-US" sz="3600" dirty="0">
                <a:solidFill>
                  <a:srgbClr val="006633"/>
                </a:solidFill>
              </a:rPr>
              <a:t>Insight: Shifting a String Helps Similarity Search</a:t>
            </a:r>
            <a:endParaRPr lang="en-US" dirty="0"/>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59</a:t>
            </a:fld>
            <a:endParaRPr lang="en-US" altLang="en-US">
              <a:solidFill>
                <a:prstClr val="black"/>
              </a:solidFill>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62" name="Straight Arrow Connector 61"/>
          <p:cNvCxnSpPr>
            <a:stCxn id="26" idx="3"/>
          </p:cNvCxnSpPr>
          <p:nvPr/>
        </p:nvCxnSpPr>
        <p:spPr>
          <a:xfrm flipH="1">
            <a:off x="4687219" y="3003035"/>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8" idx="3"/>
          </p:cNvCxnSpPr>
          <p:nvPr/>
        </p:nvCxnSpPr>
        <p:spPr>
          <a:xfrm flipH="1">
            <a:off x="5383905" y="3003035"/>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32" idx="3"/>
          </p:cNvCxnSpPr>
          <p:nvPr/>
        </p:nvCxnSpPr>
        <p:spPr>
          <a:xfrm flipH="1">
            <a:off x="6070617" y="3003035"/>
            <a:ext cx="30828" cy="2296089"/>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1" idx="3"/>
          </p:cNvCxnSpPr>
          <p:nvPr/>
        </p:nvCxnSpPr>
        <p:spPr>
          <a:xfrm flipH="1">
            <a:off x="6767303" y="3003035"/>
            <a:ext cx="45342" cy="2281575"/>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Cube 32"/>
          <p:cNvSpPr/>
          <p:nvPr/>
        </p:nvSpPr>
        <p:spPr>
          <a:xfrm>
            <a:off x="1444176"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34" name="Cube 33"/>
          <p:cNvSpPr/>
          <p:nvPr/>
        </p:nvSpPr>
        <p:spPr>
          <a:xfrm>
            <a:off x="2140862"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35" name="Cube 34"/>
          <p:cNvSpPr/>
          <p:nvPr/>
        </p:nvSpPr>
        <p:spPr>
          <a:xfrm>
            <a:off x="2837548"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36" name="Cube 35"/>
          <p:cNvSpPr/>
          <p:nvPr/>
        </p:nvSpPr>
        <p:spPr>
          <a:xfrm>
            <a:off x="3548748"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37" name="Cube 36"/>
          <p:cNvSpPr/>
          <p:nvPr/>
        </p:nvSpPr>
        <p:spPr>
          <a:xfrm>
            <a:off x="4245434"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8" name="Cube 37"/>
          <p:cNvSpPr/>
          <p:nvPr/>
        </p:nvSpPr>
        <p:spPr>
          <a:xfrm>
            <a:off x="49421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9" name="Cube 38"/>
          <p:cNvSpPr/>
          <p:nvPr/>
        </p:nvSpPr>
        <p:spPr>
          <a:xfrm>
            <a:off x="56533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10" name="Straight Arrow Connector 9"/>
          <p:cNvCxnSpPr>
            <a:stCxn id="30" idx="3"/>
            <a:endCxn id="33" idx="0"/>
          </p:cNvCxnSpPr>
          <p:nvPr/>
        </p:nvCxnSpPr>
        <p:spPr>
          <a:xfrm flipH="1">
            <a:off x="1888676"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85362"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48972" y="1030514"/>
            <a:ext cx="5646057" cy="461665"/>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7 matches      1 mismatches</a:t>
            </a:r>
          </a:p>
        </p:txBody>
      </p:sp>
      <p:sp>
        <p:nvSpPr>
          <p:cNvPr id="45" name="Cube 44"/>
          <p:cNvSpPr/>
          <p:nvPr/>
        </p:nvSpPr>
        <p:spPr>
          <a:xfrm>
            <a:off x="2148120" y="53122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52" name="Cube 51"/>
          <p:cNvSpPr/>
          <p:nvPr/>
        </p:nvSpPr>
        <p:spPr>
          <a:xfrm>
            <a:off x="2844806" y="53122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53" name="Cube 52"/>
          <p:cNvSpPr/>
          <p:nvPr/>
        </p:nvSpPr>
        <p:spPr>
          <a:xfrm>
            <a:off x="3556006"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54" name="Cube 53"/>
          <p:cNvSpPr/>
          <p:nvPr/>
        </p:nvSpPr>
        <p:spPr>
          <a:xfrm>
            <a:off x="4252692"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55" name="Cube 54"/>
          <p:cNvSpPr/>
          <p:nvPr/>
        </p:nvSpPr>
        <p:spPr>
          <a:xfrm>
            <a:off x="49493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56" name="Cube 55"/>
          <p:cNvSpPr/>
          <p:nvPr/>
        </p:nvSpPr>
        <p:spPr>
          <a:xfrm>
            <a:off x="56605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57" name="Cube 56"/>
          <p:cNvSpPr/>
          <p:nvPr/>
        </p:nvSpPr>
        <p:spPr>
          <a:xfrm>
            <a:off x="63717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spTree>
    <p:extLst>
      <p:ext uri="{BB962C8B-B14F-4D97-AF65-F5344CB8AC3E}">
        <p14:creationId xmlns:p14="http://schemas.microsoft.com/office/powerpoint/2010/main" val="41392430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Central Dogma of Molecular Biology</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6</a:t>
            </a:fld>
            <a:endParaRPr lang="en-US" altLang="en-US"/>
          </a:p>
        </p:txBody>
      </p:sp>
      <p:pic>
        <p:nvPicPr>
          <p:cNvPr id="16396" name="Picture 12" descr="Image result for the central dogma of b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30" y="1029335"/>
            <a:ext cx="8615801" cy="376510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cook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38" y="4480164"/>
            <a:ext cx="1728230" cy="176250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apple pie cook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034" y="4463865"/>
            <a:ext cx="1267389" cy="185661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apple pie with whipped cre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1471" y="4558300"/>
            <a:ext cx="2521669" cy="16790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74252" y="3279704"/>
            <a:ext cx="1458888" cy="369332"/>
          </a:xfrm>
          <a:prstGeom prst="rect">
            <a:avLst/>
          </a:prstGeom>
          <a:noFill/>
        </p:spPr>
        <p:txBody>
          <a:bodyPr wrap="square" rtlCol="0">
            <a:spAutoFit/>
          </a:bodyPr>
          <a:lstStyle/>
          <a:p>
            <a:r>
              <a:rPr lang="en-US" dirty="0">
                <a:solidFill>
                  <a:schemeClr val="bg1"/>
                </a:solidFill>
              </a:rPr>
              <a:t>Phenotypes </a:t>
            </a:r>
          </a:p>
        </p:txBody>
      </p:sp>
      <p:sp>
        <p:nvSpPr>
          <p:cNvPr id="19" name="TextBox 18"/>
          <p:cNvSpPr txBox="1"/>
          <p:nvPr/>
        </p:nvSpPr>
        <p:spPr>
          <a:xfrm>
            <a:off x="1259632" y="3284984"/>
            <a:ext cx="1458888" cy="369332"/>
          </a:xfrm>
          <a:prstGeom prst="rect">
            <a:avLst/>
          </a:prstGeom>
          <a:noFill/>
        </p:spPr>
        <p:txBody>
          <a:bodyPr wrap="square" rtlCol="0">
            <a:spAutoFit/>
          </a:bodyPr>
          <a:lstStyle/>
          <a:p>
            <a:r>
              <a:rPr lang="en-US" dirty="0">
                <a:solidFill>
                  <a:schemeClr val="bg1"/>
                </a:solidFill>
              </a:rPr>
              <a:t>Genotypes </a:t>
            </a:r>
          </a:p>
        </p:txBody>
      </p:sp>
      <p:pic>
        <p:nvPicPr>
          <p:cNvPr id="21506" name="Picture 2" descr="Image result for human genetic trait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3728" y="1275468"/>
            <a:ext cx="1714656" cy="143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1798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Shifted Hamming Distance</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42" name="TextBox 41"/>
          <p:cNvSpPr txBox="1"/>
          <p:nvPr/>
        </p:nvSpPr>
        <p:spPr>
          <a:xfrm>
            <a:off x="1748972" y="1030514"/>
            <a:ext cx="56460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7 </a:t>
            </a:r>
            <a:r>
              <a:rPr kumimoji="0" lang="en-US" sz="2400" b="0" i="0" u="none" strike="noStrike" kern="1200" cap="none" spc="0" normalizeH="0" baseline="0" noProof="0" dirty="0">
                <a:ln w="0"/>
                <a:solidFill>
                  <a:srgbClr val="0000FF"/>
                </a:solidFill>
                <a:effectLst>
                  <a:outerShdw blurRad="38100" dist="19050" dir="2700000" algn="tl" rotWithShape="0">
                    <a:srgbClr val="000000">
                      <a:alpha val="40000"/>
                    </a:srgbClr>
                  </a:outerShdw>
                </a:effectLst>
                <a:uLnTx/>
                <a:uFillTx/>
                <a:latin typeface="Tahoma"/>
                <a:ea typeface="+mn-ea"/>
                <a:cs typeface="+mn-cs"/>
              </a:rPr>
              <a:t>matches</a:t>
            </a: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a:ea typeface="+mn-ea"/>
                <a:cs typeface="+mn-cs"/>
              </a:rPr>
              <a:t>      1 </a:t>
            </a: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a:ea typeface="+mn-ea"/>
                <a:cs typeface="+mn-cs"/>
              </a:rPr>
              <a:t>mismatches</a:t>
            </a:r>
          </a:p>
        </p:txBody>
      </p:sp>
      <p:cxnSp>
        <p:nvCxnSpPr>
          <p:cNvPr id="62" name="Straight Arrow Connector 61"/>
          <p:cNvCxnSpPr/>
          <p:nvPr/>
        </p:nvCxnSpPr>
        <p:spPr>
          <a:xfrm flipH="1">
            <a:off x="4687219" y="2924944"/>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5383905" y="2924944"/>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6070617" y="2924944"/>
            <a:ext cx="30828" cy="2296089"/>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6767303" y="2924944"/>
            <a:ext cx="45342" cy="2281575"/>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Cube 32"/>
          <p:cNvSpPr/>
          <p:nvPr/>
        </p:nvSpPr>
        <p:spPr>
          <a:xfrm>
            <a:off x="1444176"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34" name="Cube 33"/>
          <p:cNvSpPr/>
          <p:nvPr/>
        </p:nvSpPr>
        <p:spPr>
          <a:xfrm>
            <a:off x="2140862"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35" name="Cube 34"/>
          <p:cNvSpPr/>
          <p:nvPr/>
        </p:nvSpPr>
        <p:spPr>
          <a:xfrm>
            <a:off x="2837548"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36" name="Cube 35"/>
          <p:cNvSpPr/>
          <p:nvPr/>
        </p:nvSpPr>
        <p:spPr>
          <a:xfrm>
            <a:off x="3548748"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37" name="Cube 36"/>
          <p:cNvSpPr/>
          <p:nvPr/>
        </p:nvSpPr>
        <p:spPr>
          <a:xfrm>
            <a:off x="4245434"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38" name="Cube 37"/>
          <p:cNvSpPr/>
          <p:nvPr/>
        </p:nvSpPr>
        <p:spPr>
          <a:xfrm>
            <a:off x="49421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39" name="Cube 38" hidden="1"/>
          <p:cNvSpPr/>
          <p:nvPr/>
        </p:nvSpPr>
        <p:spPr>
          <a:xfrm>
            <a:off x="56533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grpSp>
        <p:nvGrpSpPr>
          <p:cNvPr id="5" name="Group 4"/>
          <p:cNvGrpSpPr/>
          <p:nvPr/>
        </p:nvGrpSpPr>
        <p:grpSpPr>
          <a:xfrm>
            <a:off x="1451856" y="3933056"/>
            <a:ext cx="4920344" cy="968210"/>
            <a:chOff x="1451856" y="3933056"/>
            <a:chExt cx="4920344" cy="968210"/>
          </a:xfrm>
        </p:grpSpPr>
        <p:sp>
          <p:nvSpPr>
            <p:cNvPr id="68" name="Cube 67"/>
            <p:cNvSpPr/>
            <p:nvPr/>
          </p:nvSpPr>
          <p:spPr>
            <a:xfrm>
              <a:off x="1451856" y="396067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69" name="Cube 68"/>
            <p:cNvSpPr/>
            <p:nvPr/>
          </p:nvSpPr>
          <p:spPr>
            <a:xfrm>
              <a:off x="2148542" y="396067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70" name="Cube 69"/>
            <p:cNvSpPr/>
            <p:nvPr/>
          </p:nvSpPr>
          <p:spPr>
            <a:xfrm>
              <a:off x="2845228" y="396067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71" name="Cube 70"/>
            <p:cNvSpPr/>
            <p:nvPr/>
          </p:nvSpPr>
          <p:spPr>
            <a:xfrm>
              <a:off x="3556428"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72" name="Cube 71"/>
            <p:cNvSpPr/>
            <p:nvPr/>
          </p:nvSpPr>
          <p:spPr>
            <a:xfrm>
              <a:off x="4253114"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73" name="Cube 72"/>
            <p:cNvSpPr/>
            <p:nvPr/>
          </p:nvSpPr>
          <p:spPr>
            <a:xfrm>
              <a:off x="4949800"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74" name="Cube 73"/>
            <p:cNvSpPr/>
            <p:nvPr/>
          </p:nvSpPr>
          <p:spPr>
            <a:xfrm>
              <a:off x="5661000" y="393305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grpSp>
      <p:sp>
        <p:nvSpPr>
          <p:cNvPr id="96" name="Cube 95"/>
          <p:cNvSpPr/>
          <p:nvPr/>
        </p:nvSpPr>
        <p:spPr>
          <a:xfrm>
            <a:off x="2171936" y="5284929"/>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97" name="Cube 96"/>
          <p:cNvSpPr/>
          <p:nvPr/>
        </p:nvSpPr>
        <p:spPr>
          <a:xfrm>
            <a:off x="2868622" y="5284929"/>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98" name="Cube 97"/>
          <p:cNvSpPr/>
          <p:nvPr/>
        </p:nvSpPr>
        <p:spPr>
          <a:xfrm>
            <a:off x="3565308" y="5284929"/>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99" name="Cube 98"/>
          <p:cNvSpPr/>
          <p:nvPr/>
        </p:nvSpPr>
        <p:spPr>
          <a:xfrm>
            <a:off x="4276508" y="5257313"/>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100" name="Cube 99"/>
          <p:cNvSpPr/>
          <p:nvPr/>
        </p:nvSpPr>
        <p:spPr>
          <a:xfrm>
            <a:off x="4973194" y="5257313"/>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101" name="Cube 100"/>
          <p:cNvSpPr/>
          <p:nvPr/>
        </p:nvSpPr>
        <p:spPr>
          <a:xfrm>
            <a:off x="5669880" y="5257313"/>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102" name="Cube 101"/>
          <p:cNvSpPr/>
          <p:nvPr/>
        </p:nvSpPr>
        <p:spPr>
          <a:xfrm>
            <a:off x="6381080" y="5257313"/>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82" name="Cube 81"/>
          <p:cNvSpPr/>
          <p:nvPr/>
        </p:nvSpPr>
        <p:spPr>
          <a:xfrm>
            <a:off x="1448798" y="3943353"/>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83" name="Cube 82"/>
          <p:cNvSpPr/>
          <p:nvPr/>
        </p:nvSpPr>
        <p:spPr>
          <a:xfrm>
            <a:off x="2145484" y="3943353"/>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84" name="Cube 83"/>
          <p:cNvSpPr/>
          <p:nvPr/>
        </p:nvSpPr>
        <p:spPr>
          <a:xfrm>
            <a:off x="2842170" y="3943353"/>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0</a:t>
            </a:r>
          </a:p>
        </p:txBody>
      </p:sp>
      <p:sp>
        <p:nvSpPr>
          <p:cNvPr id="85" name="Cube 84"/>
          <p:cNvSpPr/>
          <p:nvPr/>
        </p:nvSpPr>
        <p:spPr>
          <a:xfrm>
            <a:off x="3553370" y="3915737"/>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86" name="Cube 85"/>
          <p:cNvSpPr/>
          <p:nvPr/>
        </p:nvSpPr>
        <p:spPr>
          <a:xfrm>
            <a:off x="4250056" y="3915737"/>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
        <p:nvSpPr>
          <p:cNvPr id="87" name="Cube 86"/>
          <p:cNvSpPr/>
          <p:nvPr/>
        </p:nvSpPr>
        <p:spPr>
          <a:xfrm>
            <a:off x="4946742" y="3915737"/>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cxnSp>
        <p:nvCxnSpPr>
          <p:cNvPr id="10" name="Straight Arrow Connector 9"/>
          <p:cNvCxnSpPr>
            <a:stCxn id="30" idx="3"/>
            <a:endCxn id="33" idx="0"/>
          </p:cNvCxnSpPr>
          <p:nvPr/>
        </p:nvCxnSpPr>
        <p:spPr>
          <a:xfrm flipH="1">
            <a:off x="1888676"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85362"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a:off x="1139416" y="3356992"/>
            <a:ext cx="480256" cy="360040"/>
          </a:xfrm>
          <a:prstGeom prst="rightArrow">
            <a:avLst>
              <a:gd name="adj1" fmla="val 4640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TextBox 6"/>
          <p:cNvSpPr txBox="1"/>
          <p:nvPr/>
        </p:nvSpPr>
        <p:spPr>
          <a:xfrm>
            <a:off x="386594" y="3068960"/>
            <a:ext cx="864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XOR</a:t>
            </a:r>
          </a:p>
        </p:txBody>
      </p:sp>
      <p:sp>
        <p:nvSpPr>
          <p:cNvPr id="103" name="Right Arrow 102"/>
          <p:cNvSpPr/>
          <p:nvPr/>
        </p:nvSpPr>
        <p:spPr>
          <a:xfrm flipH="1">
            <a:off x="6975300" y="4790765"/>
            <a:ext cx="480256" cy="360040"/>
          </a:xfrm>
          <a:prstGeom prst="rightArrow">
            <a:avLst>
              <a:gd name="adj1" fmla="val 4640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4" name="TextBox 103"/>
          <p:cNvSpPr txBox="1"/>
          <p:nvPr/>
        </p:nvSpPr>
        <p:spPr>
          <a:xfrm>
            <a:off x="7279810" y="4509120"/>
            <a:ext cx="864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XOR</a:t>
            </a:r>
          </a:p>
        </p:txBody>
      </p:sp>
      <p:sp>
        <p:nvSpPr>
          <p:cNvPr id="107" name="Left Brace 106"/>
          <p:cNvSpPr/>
          <p:nvPr/>
        </p:nvSpPr>
        <p:spPr>
          <a:xfrm>
            <a:off x="856181" y="3943353"/>
            <a:ext cx="480256" cy="2177558"/>
          </a:xfrm>
          <a:prstGeom prst="leftBrace">
            <a:avLst>
              <a:gd name="adj1" fmla="val 63002"/>
              <a:gd name="adj2"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8" name="TextBox 107"/>
          <p:cNvSpPr txBox="1"/>
          <p:nvPr/>
        </p:nvSpPr>
        <p:spPr>
          <a:xfrm>
            <a:off x="21722" y="4843453"/>
            <a:ext cx="864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AND</a:t>
            </a:r>
          </a:p>
        </p:txBody>
      </p:sp>
      <p:sp>
        <p:nvSpPr>
          <p:cNvPr id="109" name="TextBox 108"/>
          <p:cNvSpPr txBox="1"/>
          <p:nvPr/>
        </p:nvSpPr>
        <p:spPr>
          <a:xfrm>
            <a:off x="3274731" y="1468554"/>
            <a:ext cx="2304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Tahoma"/>
                <a:ea typeface="+mn-ea"/>
                <a:cs typeface="+mn-cs"/>
              </a:rPr>
              <a:t>Edit = 1 Deletion</a:t>
            </a: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sp>
        <p:nvSpPr>
          <p:cNvPr id="56" name="Cube 55">
            <a:extLst>
              <a:ext uri="{FF2B5EF4-FFF2-40B4-BE49-F238E27FC236}">
                <a16:creationId xmlns:a16="http://schemas.microsoft.com/office/drawing/2014/main" id="{A790C7A9-96CB-2047-BAA6-C9D54048117C}"/>
              </a:ext>
            </a:extLst>
          </p:cNvPr>
          <p:cNvSpPr/>
          <p:nvPr/>
        </p:nvSpPr>
        <p:spPr>
          <a:xfrm>
            <a:off x="5647091" y="391871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L</a:t>
            </a:r>
          </a:p>
        </p:txBody>
      </p:sp>
      <p:sp>
        <p:nvSpPr>
          <p:cNvPr id="88" name="Cube 87"/>
          <p:cNvSpPr/>
          <p:nvPr/>
        </p:nvSpPr>
        <p:spPr>
          <a:xfrm>
            <a:off x="566755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europa"/>
                <a:ea typeface="+mn-ea"/>
                <a:cs typeface="+mn-cs"/>
              </a:rPr>
              <a:t>1</a:t>
            </a:r>
          </a:p>
        </p:txBody>
      </p:sp>
    </p:spTree>
    <p:extLst>
      <p:ext uri="{BB962C8B-B14F-4D97-AF65-F5344CB8AC3E}">
        <p14:creationId xmlns:p14="http://schemas.microsoft.com/office/powerpoint/2010/main" val="2449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0.00903 L 0.08038 0.19329 " pathEditMode="relative" rAng="0" ptsTypes="AA">
                                      <p:cBhvr>
                                        <p:cTn id="6" dur="2000" fill="hold"/>
                                        <p:tgtEl>
                                          <p:spTgt spid="5"/>
                                        </p:tgtEl>
                                        <p:attrNameLst>
                                          <p:attrName>ppt_x</p:attrName>
                                          <p:attrName>ppt_y</p:attrName>
                                        </p:attrNameLst>
                                      </p:cBhvr>
                                      <p:rCtr x="4010" y="921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par>
                                <p:cTn id="12" presetID="22" presetClass="entr" presetSubtype="1"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par>
                                <p:cTn id="15" presetID="22"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up)">
                                      <p:cBhvr>
                                        <p:cTn id="22" dur="500"/>
                                        <p:tgtEl>
                                          <p:spTgt spid="62"/>
                                        </p:tgtEl>
                                      </p:cBhvr>
                                    </p:animEffect>
                                  </p:childTnLst>
                                </p:cTn>
                              </p:par>
                              <p:par>
                                <p:cTn id="23" presetID="22" presetClass="entr" presetSubtype="1"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up)">
                                      <p:cBhvr>
                                        <p:cTn id="25" dur="500"/>
                                        <p:tgtEl>
                                          <p:spTgt spid="63"/>
                                        </p:tgtEl>
                                      </p:cBhvr>
                                    </p:animEffect>
                                  </p:childTnLst>
                                </p:cTn>
                              </p:par>
                              <p:par>
                                <p:cTn id="26" presetID="22" presetClass="entr" presetSubtype="1"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up)">
                                      <p:cBhvr>
                                        <p:cTn id="28" dur="500"/>
                                        <p:tgtEl>
                                          <p:spTgt spid="64"/>
                                        </p:tgtEl>
                                      </p:cBhvr>
                                    </p:animEffect>
                                  </p:childTnLst>
                                </p:cTn>
                              </p:par>
                              <p:par>
                                <p:cTn id="29" presetID="22" presetClass="entr" presetSubtype="1"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up)">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down)">
                                      <p:cBhvr>
                                        <p:cTn id="42" dur="500"/>
                                        <p:tgtEl>
                                          <p:spTgt spid="10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wipe(down)">
                                      <p:cBhvr>
                                        <p:cTn id="45" dur="500"/>
                                        <p:tgtEl>
                                          <p:spTgt spid="103"/>
                                        </p:tgtEl>
                                      </p:cBhvr>
                                    </p:animEffect>
                                  </p:childTnLst>
                                </p:cTn>
                              </p:par>
                            </p:childTnLst>
                          </p:cTn>
                        </p:par>
                        <p:par>
                          <p:cTn id="46" fill="hold">
                            <p:stCondLst>
                              <p:cond delay="500"/>
                            </p:stCondLst>
                            <p:childTnLst>
                              <p:par>
                                <p:cTn id="47" presetID="26" presetClass="emph" presetSubtype="0" fill="hold" grpId="1" nodeType="afterEffect">
                                  <p:stCondLst>
                                    <p:cond delay="0"/>
                                  </p:stCondLst>
                                  <p:childTnLst>
                                    <p:animEffect transition="out" filter="fade">
                                      <p:cBhvr>
                                        <p:cTn id="48" dur="2000" tmFilter="0, 0; .2, .5; .8, .5; 1, 0"/>
                                        <p:tgtEl>
                                          <p:spTgt spid="7"/>
                                        </p:tgtEl>
                                      </p:cBhvr>
                                    </p:animEffect>
                                    <p:animScale>
                                      <p:cBhvr>
                                        <p:cTn id="49" dur="1000" autoRev="1" fill="hold"/>
                                        <p:tgtEl>
                                          <p:spTgt spid="7"/>
                                        </p:tgtEl>
                                      </p:cBhvr>
                                      <p:by x="105000" y="105000"/>
                                    </p:animScale>
                                  </p:childTnLst>
                                </p:cTn>
                              </p:par>
                              <p:par>
                                <p:cTn id="50" presetID="26" presetClass="emph" presetSubtype="0" fill="hold" grpId="1" nodeType="withEffect">
                                  <p:stCondLst>
                                    <p:cond delay="0"/>
                                  </p:stCondLst>
                                  <p:childTnLst>
                                    <p:animEffect transition="out" filter="fade">
                                      <p:cBhvr>
                                        <p:cTn id="51" dur="2000" tmFilter="0, 0; .2, .5; .8, .5; 1, 0"/>
                                        <p:tgtEl>
                                          <p:spTgt spid="6"/>
                                        </p:tgtEl>
                                      </p:cBhvr>
                                    </p:animEffect>
                                    <p:animScale>
                                      <p:cBhvr>
                                        <p:cTn id="52" dur="1000" autoRev="1" fill="hold"/>
                                        <p:tgtEl>
                                          <p:spTgt spid="6"/>
                                        </p:tgtEl>
                                      </p:cBhvr>
                                      <p:by x="105000" y="105000"/>
                                    </p:animScale>
                                  </p:childTnLst>
                                </p:cTn>
                              </p:par>
                              <p:par>
                                <p:cTn id="53" presetID="26" presetClass="emph" presetSubtype="0" fill="hold" grpId="1" nodeType="withEffect">
                                  <p:stCondLst>
                                    <p:cond delay="0"/>
                                  </p:stCondLst>
                                  <p:childTnLst>
                                    <p:animEffect transition="out" filter="fade">
                                      <p:cBhvr>
                                        <p:cTn id="54" dur="2000" tmFilter="0, 0; .2, .5; .8, .5; 1, 0"/>
                                        <p:tgtEl>
                                          <p:spTgt spid="104"/>
                                        </p:tgtEl>
                                      </p:cBhvr>
                                    </p:animEffect>
                                    <p:animScale>
                                      <p:cBhvr>
                                        <p:cTn id="55" dur="1000" autoRev="1" fill="hold"/>
                                        <p:tgtEl>
                                          <p:spTgt spid="104"/>
                                        </p:tgtEl>
                                      </p:cBhvr>
                                      <p:by x="105000" y="105000"/>
                                    </p:animScale>
                                  </p:childTnLst>
                                </p:cTn>
                              </p:par>
                              <p:par>
                                <p:cTn id="56" presetID="26" presetClass="emph" presetSubtype="0" fill="hold" grpId="1" nodeType="withEffect">
                                  <p:stCondLst>
                                    <p:cond delay="0"/>
                                  </p:stCondLst>
                                  <p:childTnLst>
                                    <p:animEffect transition="out" filter="fade">
                                      <p:cBhvr>
                                        <p:cTn id="57" dur="2000" tmFilter="0, 0; .2, .5; .8, .5; 1, 0"/>
                                        <p:tgtEl>
                                          <p:spTgt spid="103"/>
                                        </p:tgtEl>
                                      </p:cBhvr>
                                    </p:animEffect>
                                    <p:animScale>
                                      <p:cBhvr>
                                        <p:cTn id="58" dur="1000" autoRev="1" fill="hold"/>
                                        <p:tgtEl>
                                          <p:spTgt spid="103"/>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wipe(left)">
                                      <p:cBhvr>
                                        <p:cTn id="63" dur="500"/>
                                        <p:tgtEl>
                                          <p:spTgt spid="82"/>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wipe(left)">
                                      <p:cBhvr>
                                        <p:cTn id="71" dur="500"/>
                                        <p:tgtEl>
                                          <p:spTgt spid="84"/>
                                        </p:tgtEl>
                                      </p:cBhvr>
                                    </p:animEffect>
                                  </p:childTnLst>
                                </p:cTn>
                              </p:par>
                            </p:childTnLst>
                          </p:cTn>
                        </p:par>
                        <p:par>
                          <p:cTn id="72" fill="hold">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wipe(left)">
                                      <p:cBhvr>
                                        <p:cTn id="75" dur="500"/>
                                        <p:tgtEl>
                                          <p:spTgt spid="8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wipe(left)">
                                      <p:cBhvr>
                                        <p:cTn id="78" dur="500"/>
                                        <p:tgtEl>
                                          <p:spTgt spid="8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87"/>
                                        </p:tgtEl>
                                        <p:attrNameLst>
                                          <p:attrName>style.visibility</p:attrName>
                                        </p:attrNameLst>
                                      </p:cBhvr>
                                      <p:to>
                                        <p:strVal val="visible"/>
                                      </p:to>
                                    </p:set>
                                    <p:animEffect transition="in" filter="wipe(left)">
                                      <p:cBhvr>
                                        <p:cTn id="81" dur="500"/>
                                        <p:tgtEl>
                                          <p:spTgt spid="87"/>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wipe(left)">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96"/>
                                        </p:tgtEl>
                                        <p:attrNameLst>
                                          <p:attrName>style.visibility</p:attrName>
                                        </p:attrNameLst>
                                      </p:cBhvr>
                                      <p:to>
                                        <p:strVal val="visible"/>
                                      </p:to>
                                    </p:set>
                                    <p:animEffect transition="in" filter="wipe(left)">
                                      <p:cBhvr>
                                        <p:cTn id="89" dur="500"/>
                                        <p:tgtEl>
                                          <p:spTgt spid="9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97"/>
                                        </p:tgtEl>
                                        <p:attrNameLst>
                                          <p:attrName>style.visibility</p:attrName>
                                        </p:attrNameLst>
                                      </p:cBhvr>
                                      <p:to>
                                        <p:strVal val="visible"/>
                                      </p:to>
                                    </p:set>
                                    <p:animEffect transition="in" filter="wipe(left)">
                                      <p:cBhvr>
                                        <p:cTn id="92" dur="500"/>
                                        <p:tgtEl>
                                          <p:spTgt spid="97"/>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98"/>
                                        </p:tgtEl>
                                        <p:attrNameLst>
                                          <p:attrName>style.visibility</p:attrName>
                                        </p:attrNameLst>
                                      </p:cBhvr>
                                      <p:to>
                                        <p:strVal val="visible"/>
                                      </p:to>
                                    </p:set>
                                    <p:animEffect transition="in" filter="wipe(left)">
                                      <p:cBhvr>
                                        <p:cTn id="95" dur="500"/>
                                        <p:tgtEl>
                                          <p:spTgt spid="98"/>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99"/>
                                        </p:tgtEl>
                                        <p:attrNameLst>
                                          <p:attrName>style.visibility</p:attrName>
                                        </p:attrNameLst>
                                      </p:cBhvr>
                                      <p:to>
                                        <p:strVal val="visible"/>
                                      </p:to>
                                    </p:set>
                                    <p:animEffect transition="in" filter="wipe(left)">
                                      <p:cBhvr>
                                        <p:cTn id="98" dur="500"/>
                                        <p:tgtEl>
                                          <p:spTgt spid="99"/>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wipe(left)">
                                      <p:cBhvr>
                                        <p:cTn id="101" dur="500"/>
                                        <p:tgtEl>
                                          <p:spTgt spid="100"/>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01"/>
                                        </p:tgtEl>
                                        <p:attrNameLst>
                                          <p:attrName>style.visibility</p:attrName>
                                        </p:attrNameLst>
                                      </p:cBhvr>
                                      <p:to>
                                        <p:strVal val="visible"/>
                                      </p:to>
                                    </p:set>
                                    <p:animEffect transition="in" filter="wipe(left)">
                                      <p:cBhvr>
                                        <p:cTn id="104" dur="500"/>
                                        <p:tgtEl>
                                          <p:spTgt spid="10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02"/>
                                        </p:tgtEl>
                                        <p:attrNameLst>
                                          <p:attrName>style.visibility</p:attrName>
                                        </p:attrNameLst>
                                      </p:cBhvr>
                                      <p:to>
                                        <p:strVal val="visible"/>
                                      </p:to>
                                    </p:set>
                                    <p:animEffect transition="in" filter="wipe(left)">
                                      <p:cBhvr>
                                        <p:cTn id="107" dur="500"/>
                                        <p:tgtEl>
                                          <p:spTgt spid="10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animEffect transition="in" filter="wipe(down)">
                                      <p:cBhvr>
                                        <p:cTn id="112" dur="500"/>
                                        <p:tgtEl>
                                          <p:spTgt spid="108"/>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107"/>
                                        </p:tgtEl>
                                        <p:attrNameLst>
                                          <p:attrName>style.visibility</p:attrName>
                                        </p:attrNameLst>
                                      </p:cBhvr>
                                      <p:to>
                                        <p:strVal val="visible"/>
                                      </p:to>
                                    </p:set>
                                    <p:animEffect transition="in" filter="wipe(down)">
                                      <p:cBhvr>
                                        <p:cTn id="115" dur="500"/>
                                        <p:tgtEl>
                                          <p:spTgt spid="107"/>
                                        </p:tgtEl>
                                      </p:cBhvr>
                                    </p:animEffect>
                                  </p:childTnLst>
                                </p:cTn>
                              </p:par>
                            </p:childTnLst>
                          </p:cTn>
                        </p:par>
                        <p:par>
                          <p:cTn id="116" fill="hold">
                            <p:stCondLst>
                              <p:cond delay="500"/>
                            </p:stCondLst>
                            <p:childTnLst>
                              <p:par>
                                <p:cTn id="117" presetID="26" presetClass="emph" presetSubtype="0" fill="hold" grpId="1" nodeType="afterEffect">
                                  <p:stCondLst>
                                    <p:cond delay="0"/>
                                  </p:stCondLst>
                                  <p:childTnLst>
                                    <p:animEffect transition="out" filter="fade">
                                      <p:cBhvr>
                                        <p:cTn id="118" dur="2000" tmFilter="0, 0; .2, .5; .8, .5; 1, 0"/>
                                        <p:tgtEl>
                                          <p:spTgt spid="108"/>
                                        </p:tgtEl>
                                      </p:cBhvr>
                                    </p:animEffect>
                                    <p:animScale>
                                      <p:cBhvr>
                                        <p:cTn id="119" dur="1000" autoRev="1" fill="hold"/>
                                        <p:tgtEl>
                                          <p:spTgt spid="108"/>
                                        </p:tgtEl>
                                      </p:cBhvr>
                                      <p:by x="105000" y="105000"/>
                                    </p:animScale>
                                  </p:childTnLst>
                                </p:cTn>
                              </p:par>
                              <p:par>
                                <p:cTn id="120" presetID="26" presetClass="emph" presetSubtype="0" fill="hold" grpId="1" nodeType="withEffect">
                                  <p:stCondLst>
                                    <p:cond delay="0"/>
                                  </p:stCondLst>
                                  <p:childTnLst>
                                    <p:animEffect transition="out" filter="fade">
                                      <p:cBhvr>
                                        <p:cTn id="121" dur="2000" tmFilter="0, 0; .2, .5; .8, .5; 1, 0"/>
                                        <p:tgtEl>
                                          <p:spTgt spid="107"/>
                                        </p:tgtEl>
                                      </p:cBhvr>
                                    </p:animEffect>
                                    <p:animScale>
                                      <p:cBhvr>
                                        <p:cTn id="122" dur="1000" autoRev="1" fill="hold"/>
                                        <p:tgtEl>
                                          <p:spTgt spid="107"/>
                                        </p:tgtEl>
                                      </p:cBhvr>
                                      <p:by x="105000" y="105000"/>
                                    </p:animScale>
                                  </p:childTnLst>
                                </p:cTn>
                              </p:par>
                            </p:childTnLst>
                          </p:cTn>
                        </p:par>
                        <p:par>
                          <p:cTn id="123" fill="hold">
                            <p:stCondLst>
                              <p:cond delay="2500"/>
                            </p:stCondLst>
                            <p:childTnLst>
                              <p:par>
                                <p:cTn id="124" presetID="22" presetClass="entr" presetSubtype="8" fill="hold" grpId="0" nodeType="after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wipe(left)">
                                      <p:cBhvr>
                                        <p:cTn id="126" dur="500"/>
                                        <p:tgtEl>
                                          <p:spTgt spid="42"/>
                                        </p:tgtEl>
                                      </p:cBhvr>
                                    </p:animEffect>
                                  </p:childTnLst>
                                </p:cTn>
                              </p:par>
                            </p:childTnLst>
                          </p:cTn>
                        </p:par>
                        <p:par>
                          <p:cTn id="127" fill="hold">
                            <p:stCondLst>
                              <p:cond delay="3000"/>
                            </p:stCondLst>
                            <p:childTnLst>
                              <p:par>
                                <p:cTn id="128" presetID="26" presetClass="emph" presetSubtype="0" fill="hold" grpId="1" nodeType="afterEffect">
                                  <p:stCondLst>
                                    <p:cond delay="0"/>
                                  </p:stCondLst>
                                  <p:childTnLst>
                                    <p:animEffect transition="out" filter="fade">
                                      <p:cBhvr>
                                        <p:cTn id="129" dur="500" tmFilter="0, 0; .2, .5; .8, .5; 1, 0"/>
                                        <p:tgtEl>
                                          <p:spTgt spid="42"/>
                                        </p:tgtEl>
                                      </p:cBhvr>
                                    </p:animEffect>
                                    <p:animScale>
                                      <p:cBhvr>
                                        <p:cTn id="130"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96" grpId="0" animBg="1"/>
      <p:bldP spid="97" grpId="0" animBg="1"/>
      <p:bldP spid="98" grpId="0" animBg="1"/>
      <p:bldP spid="99" grpId="0" animBg="1"/>
      <p:bldP spid="100" grpId="0" animBg="1"/>
      <p:bldP spid="101" grpId="0" animBg="1"/>
      <p:bldP spid="102" grpId="0" animBg="1"/>
      <p:bldP spid="82" grpId="0" animBg="1"/>
      <p:bldP spid="83" grpId="0" animBg="1"/>
      <p:bldP spid="84" grpId="0" animBg="1"/>
      <p:bldP spid="85" grpId="0" animBg="1"/>
      <p:bldP spid="86" grpId="0" animBg="1"/>
      <p:bldP spid="87" grpId="0" animBg="1"/>
      <p:bldP spid="6" grpId="0" animBg="1"/>
      <p:bldP spid="6" grpId="1" animBg="1"/>
      <p:bldP spid="7" grpId="0"/>
      <p:bldP spid="7" grpId="1"/>
      <p:bldP spid="103" grpId="0" animBg="1"/>
      <p:bldP spid="103" grpId="1" animBg="1"/>
      <p:bldP spid="104" grpId="0"/>
      <p:bldP spid="104" grpId="1"/>
      <p:bldP spid="107" grpId="0" animBg="1"/>
      <p:bldP spid="107" grpId="1" animBg="1"/>
      <p:bldP spid="108" grpId="0"/>
      <p:bldP spid="108" grpId="1"/>
      <p:bldP spid="8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Highly Parallel Matrix Computation</a:t>
            </a:r>
            <a:r>
              <a:rPr lang="en-US" sz="2000" dirty="0"/>
              <a:t> </a:t>
            </a:r>
            <a:endParaRPr lang="en-US" dirty="0"/>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61</a:t>
            </a:fld>
            <a:endParaRPr lang="en-US" altLang="en-US">
              <a:solidFill>
                <a:prstClr val="black"/>
              </a:solidFill>
            </a:endParaRPr>
          </a:p>
        </p:txBody>
      </p:sp>
      <p:graphicFrame>
        <p:nvGraphicFramePr>
          <p:cNvPr id="334" name="Object 333"/>
          <p:cNvGraphicFramePr>
            <a:graphicFrameLocks noChangeAspect="1"/>
          </p:cNvGraphicFramePr>
          <p:nvPr>
            <p:extLst/>
          </p:nvPr>
        </p:nvGraphicFramePr>
        <p:xfrm>
          <a:off x="406400" y="1077499"/>
          <a:ext cx="5007429" cy="4969907"/>
        </p:xfrm>
        <a:graphic>
          <a:graphicData uri="http://schemas.openxmlformats.org/presentationml/2006/ole">
            <mc:AlternateContent xmlns:mc="http://schemas.openxmlformats.org/markup-compatibility/2006">
              <mc:Choice xmlns:v="urn:schemas-microsoft-com:vml" Requires="v">
                <p:oleObj spid="_x0000_s53317" name="Visio" r:id="rId4" imgW="1349428" imgH="1377867" progId="Visio.Drawing.11">
                  <p:embed/>
                </p:oleObj>
              </mc:Choice>
              <mc:Fallback>
                <p:oleObj name="Visio" r:id="rId4" imgW="1349428" imgH="1377867" progId="Visio.Drawing.11">
                  <p:embed/>
                  <p:pic>
                    <p:nvPicPr>
                      <p:cNvPr id="334" name="Object 333"/>
                      <p:cNvPicPr/>
                      <p:nvPr/>
                    </p:nvPicPr>
                    <p:blipFill>
                      <a:blip r:embed="rId5"/>
                      <a:stretch>
                        <a:fillRect/>
                      </a:stretch>
                    </p:blipFill>
                    <p:spPr>
                      <a:xfrm>
                        <a:off x="406400" y="1077499"/>
                        <a:ext cx="5007429" cy="4969907"/>
                      </a:xfrm>
                      <a:prstGeom prst="rect">
                        <a:avLst/>
                      </a:prstGeom>
                    </p:spPr>
                  </p:pic>
                </p:oleObj>
              </mc:Fallback>
            </mc:AlternateContent>
          </a:graphicData>
        </a:graphic>
      </p:graphicFrame>
      <p:sp>
        <p:nvSpPr>
          <p:cNvPr id="341" name="Rectangle 340"/>
          <p:cNvSpPr>
            <a:spLocks noChangeArrowheads="1"/>
          </p:cNvSpPr>
          <p:nvPr/>
        </p:nvSpPr>
        <p:spPr bwMode="auto">
          <a:xfrm>
            <a:off x="5519730" y="2351767"/>
            <a:ext cx="373106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rgbClr val="000000"/>
                </a:solidFill>
                <a:latin typeface="Consolas" panose="020B0609020204030204" pitchFamily="49" charset="0"/>
                <a:cs typeface="Consolas" panose="020B0609020204030204" pitchFamily="49" charset="0"/>
              </a:rPr>
              <a:t>We need to compute 2E+1 vectors, E=edit distance threshold</a:t>
            </a:r>
          </a:p>
          <a:p>
            <a:endParaRPr lang="en-US" altLang="en-US" sz="2000" b="1" dirty="0">
              <a:solidFill>
                <a:srgbClr val="000000"/>
              </a:solidFill>
              <a:latin typeface="Consolas" panose="020B0609020204030204" pitchFamily="49" charset="0"/>
              <a:cs typeface="Consolas" panose="020B0609020204030204" pitchFamily="49" charset="0"/>
            </a:endParaRPr>
          </a:p>
          <a:p>
            <a:r>
              <a:rPr lang="en-US" altLang="en-US" sz="2000" b="1" dirty="0" err="1">
                <a:solidFill>
                  <a:srgbClr val="000000"/>
                </a:solidFill>
                <a:latin typeface="Consolas" panose="020B0609020204030204" pitchFamily="49" charset="0"/>
                <a:cs typeface="Consolas" panose="020B0609020204030204" pitchFamily="49" charset="0"/>
              </a:rPr>
              <a:t>dp</a:t>
            </a:r>
            <a:r>
              <a:rPr lang="en-US" altLang="en-US" sz="2000" b="1" dirty="0">
                <a:solidFill>
                  <a:srgbClr val="000000"/>
                </a:solidFill>
                <a:latin typeface="Consolas" panose="020B0609020204030204" pitchFamily="49" charset="0"/>
                <a:cs typeface="Consolas" panose="020B0609020204030204" pitchFamily="49" charset="0"/>
              </a:rPr>
              <a:t>[</a:t>
            </a:r>
            <a:r>
              <a:rPr lang="en-US" altLang="en-US" sz="2000" b="1" dirty="0" err="1">
                <a:solidFill>
                  <a:srgbClr val="000000"/>
                </a:solidFill>
                <a:latin typeface="Consolas" panose="020B0609020204030204" pitchFamily="49" charset="0"/>
                <a:cs typeface="Consolas" panose="020B0609020204030204" pitchFamily="49" charset="0"/>
              </a:rPr>
              <a:t>i</a:t>
            </a:r>
            <a:r>
              <a:rPr lang="en-US" altLang="en-US" sz="2000" b="1" dirty="0">
                <a:solidFill>
                  <a:srgbClr val="000000"/>
                </a:solidFill>
                <a:latin typeface="Consolas" panose="020B0609020204030204" pitchFamily="49" charset="0"/>
                <a:cs typeface="Consolas" panose="020B0609020204030204" pitchFamily="49" charset="0"/>
              </a:rPr>
              <a:t>][j]= 0 if X[i]=Y[j]</a:t>
            </a:r>
          </a:p>
          <a:p>
            <a:r>
              <a:rPr lang="en-US" altLang="en-US" sz="2000" b="1" dirty="0">
                <a:solidFill>
                  <a:srgbClr val="000000"/>
                </a:solidFill>
                <a:latin typeface="Consolas" panose="020B0609020204030204" pitchFamily="49" charset="0"/>
                <a:cs typeface="Consolas" panose="020B0609020204030204" pitchFamily="49" charset="0"/>
              </a:rPr>
              <a:t>          1 if X[i]≠Y[j]</a:t>
            </a:r>
          </a:p>
        </p:txBody>
      </p:sp>
      <p:sp>
        <p:nvSpPr>
          <p:cNvPr id="342" name="TextBox 341"/>
          <p:cNvSpPr txBox="1"/>
          <p:nvPr/>
        </p:nvSpPr>
        <p:spPr>
          <a:xfrm>
            <a:off x="6022509" y="4138916"/>
            <a:ext cx="2614411" cy="369332"/>
          </a:xfrm>
          <a:prstGeom prst="rect">
            <a:avLst/>
          </a:prstGeom>
          <a:noFill/>
        </p:spPr>
        <p:txBody>
          <a:bodyPr wrap="square" rtlCol="0">
            <a:spAutoFit/>
          </a:bodyPr>
          <a:lstStyle/>
          <a:p>
            <a:r>
              <a:rPr lang="en-US" dirty="0">
                <a:solidFill>
                  <a:srgbClr val="FF0000"/>
                </a:solidFill>
              </a:rPr>
              <a:t>No data dependencies!</a:t>
            </a:r>
          </a:p>
        </p:txBody>
      </p:sp>
      <p:cxnSp>
        <p:nvCxnSpPr>
          <p:cNvPr id="5" name="Straight Arrow Connector 4"/>
          <p:cNvCxnSpPr/>
          <p:nvPr/>
        </p:nvCxnSpPr>
        <p:spPr>
          <a:xfrm flipH="1">
            <a:off x="3468917" y="2090057"/>
            <a:ext cx="2269420" cy="9434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rot="2722005">
            <a:off x="1397685" y="3334140"/>
            <a:ext cx="4663440" cy="640080"/>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just"/>
            <a:endParaRPr lang="en-US" sz="400" b="1" dirty="0">
              <a:solidFill>
                <a:schemeClr val="bg2"/>
              </a:solidFill>
              <a:latin typeface="europa"/>
            </a:endParaRPr>
          </a:p>
        </p:txBody>
      </p:sp>
      <p:sp>
        <p:nvSpPr>
          <p:cNvPr id="7" name="TextBox 6"/>
          <p:cNvSpPr txBox="1"/>
          <p:nvPr/>
        </p:nvSpPr>
        <p:spPr>
          <a:xfrm>
            <a:off x="5413829" y="1653345"/>
            <a:ext cx="3118611" cy="369332"/>
          </a:xfrm>
          <a:prstGeom prst="rect">
            <a:avLst/>
          </a:prstGeom>
          <a:noFill/>
        </p:spPr>
        <p:txBody>
          <a:bodyPr wrap="square" rtlCol="0">
            <a:spAutoFit/>
          </a:bodyPr>
          <a:lstStyle/>
          <a:p>
            <a:r>
              <a:rPr lang="en-US" dirty="0">
                <a:solidFill>
                  <a:srgbClr val="FF0000"/>
                </a:solidFill>
              </a:rPr>
              <a:t>2 Deletion Hamming masks</a:t>
            </a:r>
          </a:p>
        </p:txBody>
      </p:sp>
      <p:cxnSp>
        <p:nvCxnSpPr>
          <p:cNvPr id="22" name="Straight Arrow Connector 21"/>
          <p:cNvCxnSpPr>
            <a:stCxn id="24" idx="1"/>
          </p:cNvCxnSpPr>
          <p:nvPr/>
        </p:nvCxnSpPr>
        <p:spPr>
          <a:xfrm flipH="1" flipV="1">
            <a:off x="4796973" y="5624286"/>
            <a:ext cx="1944912" cy="1186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rot="2722005">
            <a:off x="679228" y="3921968"/>
            <a:ext cx="4663440" cy="640080"/>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just"/>
            <a:endParaRPr lang="en-US" sz="400" b="1" dirty="0">
              <a:solidFill>
                <a:schemeClr val="bg2"/>
              </a:solidFill>
              <a:latin typeface="europa"/>
            </a:endParaRPr>
          </a:p>
        </p:txBody>
      </p:sp>
      <p:sp>
        <p:nvSpPr>
          <p:cNvPr id="24" name="TextBox 23"/>
          <p:cNvSpPr txBox="1"/>
          <p:nvPr/>
        </p:nvSpPr>
        <p:spPr>
          <a:xfrm>
            <a:off x="6741885" y="5419801"/>
            <a:ext cx="2614411" cy="646331"/>
          </a:xfrm>
          <a:prstGeom prst="rect">
            <a:avLst/>
          </a:prstGeom>
          <a:noFill/>
        </p:spPr>
        <p:txBody>
          <a:bodyPr wrap="square" rtlCol="0">
            <a:spAutoFit/>
          </a:bodyPr>
          <a:lstStyle/>
          <a:p>
            <a:r>
              <a:rPr lang="en-US" dirty="0">
                <a:solidFill>
                  <a:srgbClr val="FF0000"/>
                </a:solidFill>
              </a:rPr>
              <a:t>2 Insertion Hamming masks</a:t>
            </a:r>
          </a:p>
        </p:txBody>
      </p:sp>
      <p:sp>
        <p:nvSpPr>
          <p:cNvPr id="3" name="TextBox 2"/>
          <p:cNvSpPr txBox="1"/>
          <p:nvPr/>
        </p:nvSpPr>
        <p:spPr>
          <a:xfrm>
            <a:off x="1988457" y="961385"/>
            <a:ext cx="2148114" cy="369332"/>
          </a:xfrm>
          <a:prstGeom prst="rect">
            <a:avLst/>
          </a:prstGeom>
          <a:noFill/>
        </p:spPr>
        <p:txBody>
          <a:bodyPr wrap="square" rtlCol="0">
            <a:spAutoFit/>
          </a:bodyPr>
          <a:lstStyle/>
          <a:p>
            <a:pPr algn="ctr"/>
            <a:r>
              <a:rPr lang="en-US" dirty="0"/>
              <a:t>Reference</a:t>
            </a:r>
          </a:p>
        </p:txBody>
      </p:sp>
      <p:sp>
        <p:nvSpPr>
          <p:cNvPr id="14" name="TextBox 13"/>
          <p:cNvSpPr txBox="1"/>
          <p:nvPr/>
        </p:nvSpPr>
        <p:spPr>
          <a:xfrm rot="16200000">
            <a:off x="-756557" y="3616404"/>
            <a:ext cx="2148114" cy="369332"/>
          </a:xfrm>
          <a:prstGeom prst="rect">
            <a:avLst/>
          </a:prstGeom>
          <a:noFill/>
        </p:spPr>
        <p:txBody>
          <a:bodyPr wrap="square" rtlCol="0">
            <a:spAutoFit/>
          </a:bodyPr>
          <a:lstStyle/>
          <a:p>
            <a:pPr algn="ctr"/>
            <a:r>
              <a:rPr lang="en-US" dirty="0"/>
              <a:t>Query</a:t>
            </a:r>
          </a:p>
        </p:txBody>
      </p:sp>
    </p:spTree>
    <p:extLst>
      <p:ext uri="{BB962C8B-B14F-4D97-AF65-F5344CB8AC3E}">
        <p14:creationId xmlns:p14="http://schemas.microsoft.com/office/powerpoint/2010/main" val="2207399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23" grpId="0" animBg="1"/>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65216" y="1585914"/>
          <a:ext cx="9317736" cy="4785855"/>
        </p:xfrm>
        <a:graphic>
          <a:graphicData uri="http://schemas.openxmlformats.org/presentationml/2006/ole">
            <mc:AlternateContent xmlns:mc="http://schemas.openxmlformats.org/markup-compatibility/2006">
              <mc:Choice xmlns:v="urn:schemas-microsoft-com:vml" Requires="v">
                <p:oleObj spid="_x0000_s83013" name="Visio" r:id="rId4" imgW="8073650" imgH="4144293" progId="Visio.Drawing.11">
                  <p:embed/>
                </p:oleObj>
              </mc:Choice>
              <mc:Fallback>
                <p:oleObj name="Visio" r:id="rId4" imgW="8073650" imgH="4144293" progId="Visio.Drawing.11">
                  <p:embed/>
                  <p:pic>
                    <p:nvPicPr>
                      <p:cNvPr id="6" name="Object 5"/>
                      <p:cNvPicPr/>
                      <p:nvPr/>
                    </p:nvPicPr>
                    <p:blipFill>
                      <a:blip r:embed="rId5"/>
                      <a:stretch>
                        <a:fillRect/>
                      </a:stretch>
                    </p:blipFill>
                    <p:spPr>
                      <a:xfrm>
                        <a:off x="-65216" y="1585914"/>
                        <a:ext cx="9317736" cy="4785855"/>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Key Idea of SHD Filtering</a:t>
            </a:r>
          </a:p>
        </p:txBody>
      </p:sp>
      <p:sp>
        <p:nvSpPr>
          <p:cNvPr id="3" name="Slide Number Placeholder 2"/>
          <p:cNvSpPr>
            <a:spLocks noGrp="1"/>
          </p:cNvSpPr>
          <p:nvPr>
            <p:ph type="sldNum" sz="quarter" idx="11"/>
          </p:nvPr>
        </p:nvSpPr>
        <p:spPr/>
        <p:txBody>
          <a:bodyPr/>
          <a:lstStyle/>
          <a:p>
            <a:pPr>
              <a:defRPr/>
            </a:pPr>
            <a:fld id="{018A7077-2B78-4FB5-8F56-24239751AEF0}" type="slidenum">
              <a:rPr lang="en-US" altLang="en-US" smtClean="0">
                <a:solidFill>
                  <a:prstClr val="black"/>
                </a:solidFill>
              </a:rPr>
              <a:pPr>
                <a:defRPr/>
              </a:pPr>
              <a:t>62</a:t>
            </a:fld>
            <a:endParaRPr lang="en-US" altLang="en-US">
              <a:solidFill>
                <a:prstClr val="black"/>
              </a:solidFill>
            </a:endParaRPr>
          </a:p>
        </p:txBody>
      </p:sp>
      <p:graphicFrame>
        <p:nvGraphicFramePr>
          <p:cNvPr id="4" name="Diagram 3"/>
          <p:cNvGraphicFramePr/>
          <p:nvPr>
            <p:extLst>
              <p:ext uri="{D42A27DB-BD31-4B8C-83A1-F6EECF244321}">
                <p14:modId xmlns:p14="http://schemas.microsoft.com/office/powerpoint/2010/main" val="2475695784"/>
              </p:ext>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8" name="Object 27"/>
          <p:cNvGraphicFramePr>
            <a:graphicFrameLocks noChangeAspect="1"/>
          </p:cNvGraphicFramePr>
          <p:nvPr>
            <p:extLst/>
          </p:nvPr>
        </p:nvGraphicFramePr>
        <p:xfrm>
          <a:off x="-65216" y="1596738"/>
          <a:ext cx="9317736" cy="4786700"/>
        </p:xfrm>
        <a:graphic>
          <a:graphicData uri="http://schemas.openxmlformats.org/presentationml/2006/ole">
            <mc:AlternateContent xmlns:mc="http://schemas.openxmlformats.org/markup-compatibility/2006">
              <mc:Choice xmlns:v="urn:schemas-microsoft-com:vml" Requires="v">
                <p:oleObj spid="_x0000_s83014" name="Visio" r:id="rId11" imgW="8073650" imgH="4144293" progId="Visio.Drawing.11">
                  <p:embed/>
                </p:oleObj>
              </mc:Choice>
              <mc:Fallback>
                <p:oleObj name="Visio" r:id="rId11" imgW="8073650" imgH="4144293" progId="Visio.Drawing.11">
                  <p:embed/>
                  <p:pic>
                    <p:nvPicPr>
                      <p:cNvPr id="28" name="Object 27"/>
                      <p:cNvPicPr/>
                      <p:nvPr/>
                    </p:nvPicPr>
                    <p:blipFill>
                      <a:blip r:embed="rId12"/>
                      <a:stretch>
                        <a:fillRect/>
                      </a:stretch>
                    </p:blipFill>
                    <p:spPr>
                      <a:xfrm>
                        <a:off x="-65216" y="1596738"/>
                        <a:ext cx="9317736" cy="47867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86424" y="1585913"/>
          <a:ext cx="9318625" cy="4786312"/>
        </p:xfrm>
        <a:graphic>
          <a:graphicData uri="http://schemas.openxmlformats.org/presentationml/2006/ole">
            <mc:AlternateContent xmlns:mc="http://schemas.openxmlformats.org/markup-compatibility/2006">
              <mc:Choice xmlns:v="urn:schemas-microsoft-com:vml" Requires="v">
                <p:oleObj spid="_x0000_s83015" name="Visio" r:id="rId13" imgW="8073650" imgH="4144293" progId="Visio.Drawing.11">
                  <p:embed/>
                </p:oleObj>
              </mc:Choice>
              <mc:Fallback>
                <p:oleObj name="Visio" r:id="rId13" imgW="8073650" imgH="4144293" progId="Visio.Drawing.11">
                  <p:embed/>
                  <p:pic>
                    <p:nvPicPr>
                      <p:cNvPr id="7" name="Object 6"/>
                      <p:cNvPicPr/>
                      <p:nvPr/>
                    </p:nvPicPr>
                    <p:blipFill>
                      <a:blip r:embed="rId14"/>
                      <a:stretch>
                        <a:fillRect/>
                      </a:stretch>
                    </p:blipFill>
                    <p:spPr>
                      <a:xfrm>
                        <a:off x="-86424" y="1585913"/>
                        <a:ext cx="9318625" cy="4786312"/>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108520" y="1595016"/>
          <a:ext cx="9318625" cy="4786312"/>
        </p:xfrm>
        <a:graphic>
          <a:graphicData uri="http://schemas.openxmlformats.org/presentationml/2006/ole">
            <mc:AlternateContent xmlns:mc="http://schemas.openxmlformats.org/markup-compatibility/2006">
              <mc:Choice xmlns:v="urn:schemas-microsoft-com:vml" Requires="v">
                <p:oleObj spid="_x0000_s83016" name="Visio" r:id="rId15" imgW="8073650" imgH="4144293" progId="Visio.Drawing.11">
                  <p:embed/>
                </p:oleObj>
              </mc:Choice>
              <mc:Fallback>
                <p:oleObj name="Visio" r:id="rId15" imgW="8073650" imgH="4144293" progId="Visio.Drawing.11">
                  <p:embed/>
                  <p:pic>
                    <p:nvPicPr>
                      <p:cNvPr id="8" name="Object 7"/>
                      <p:cNvPicPr/>
                      <p:nvPr/>
                    </p:nvPicPr>
                    <p:blipFill>
                      <a:blip r:embed="rId16"/>
                      <a:stretch>
                        <a:fillRect/>
                      </a:stretch>
                    </p:blipFill>
                    <p:spPr>
                      <a:xfrm>
                        <a:off x="-108520" y="1595016"/>
                        <a:ext cx="9318625" cy="4786312"/>
                      </a:xfrm>
                      <a:prstGeom prst="rect">
                        <a:avLst/>
                      </a:prstGeom>
                    </p:spPr>
                  </p:pic>
                </p:oleObj>
              </mc:Fallback>
            </mc:AlternateContent>
          </a:graphicData>
        </a:graphic>
      </p:graphicFrame>
      <p:sp>
        <p:nvSpPr>
          <p:cNvPr id="5" name="Rectangle 4"/>
          <p:cNvSpPr/>
          <p:nvPr/>
        </p:nvSpPr>
        <p:spPr>
          <a:xfrm>
            <a:off x="7524328" y="2275698"/>
            <a:ext cx="274320"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ounded Rectangle 9"/>
          <p:cNvSpPr/>
          <p:nvPr/>
        </p:nvSpPr>
        <p:spPr>
          <a:xfrm>
            <a:off x="7524328" y="2420888"/>
            <a:ext cx="274320" cy="21602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78302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AA2636E1-05F7-40F6-B113-6ACD4DAE7C84}"/>
                                            </p:graphicEl>
                                          </p:spTgt>
                                        </p:tgtEl>
                                        <p:attrNameLst>
                                          <p:attrName>style.visibility</p:attrName>
                                        </p:attrNameLst>
                                      </p:cBhvr>
                                      <p:to>
                                        <p:strVal val="visible"/>
                                      </p:to>
                                    </p:set>
                                    <p:animEffect transition="in" filter="wipe(left)">
                                      <p:cBhvr>
                                        <p:cTn id="7" dur="500"/>
                                        <p:tgtEl>
                                          <p:spTgt spid="4">
                                            <p:graphicEl>
                                              <a:dgm id="{AA2636E1-05F7-40F6-B113-6ACD4DAE7C8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par>
                          <p:cTn id="33" fill="hold">
                            <p:stCondLst>
                              <p:cond delay="500"/>
                            </p:stCondLst>
                            <p:childTnLst>
                              <p:par>
                                <p:cTn id="34" presetID="26" presetClass="emph" presetSubtype="0" fill="hold" grpId="1" nodeType="afterEffect">
                                  <p:stCondLst>
                                    <p:cond delay="0"/>
                                  </p:stCondLst>
                                  <p:childTnLst>
                                    <p:animEffect transition="out" filter="fade">
                                      <p:cBhvr>
                                        <p:cTn id="35" dur="500" tmFilter="0, 0; .2, .5; .8, .5; 1, 0"/>
                                        <p:tgtEl>
                                          <p:spTgt spid="5"/>
                                        </p:tgtEl>
                                      </p:cBhvr>
                                    </p:animEffect>
                                    <p:animScale>
                                      <p:cBhvr>
                                        <p:cTn id="36" dur="250" autoRev="1" fill="hold"/>
                                        <p:tgtEl>
                                          <p:spTgt spid="5"/>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graphicEl>
                                              <a:dgm id="{B3F34F1A-EBD5-4210-B039-278AB970AC0A}"/>
                                            </p:graphicEl>
                                          </p:spTgt>
                                        </p:tgtEl>
                                        <p:attrNameLst>
                                          <p:attrName>style.visibility</p:attrName>
                                        </p:attrNameLst>
                                      </p:cBhvr>
                                      <p:to>
                                        <p:strVal val="visible"/>
                                      </p:to>
                                    </p:set>
                                    <p:animEffect transition="in" filter="wipe(left)">
                                      <p:cBhvr>
                                        <p:cTn id="41" dur="500"/>
                                        <p:tgtEl>
                                          <p:spTgt spid="4">
                                            <p:graphicEl>
                                              <a:dgm id="{B3F34F1A-EBD5-4210-B039-278AB970AC0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graphicEl>
                                              <a:dgm id="{010F66CE-98BD-4800-ACE1-BE56AF2153C7}"/>
                                            </p:graphicEl>
                                          </p:spTgt>
                                        </p:tgtEl>
                                        <p:attrNameLst>
                                          <p:attrName>style.visibility</p:attrName>
                                        </p:attrNameLst>
                                      </p:cBhvr>
                                      <p:to>
                                        <p:strVal val="visible"/>
                                      </p:to>
                                    </p:set>
                                    <p:animEffect transition="in" filter="wipe(left)">
                                      <p:cBhvr>
                                        <p:cTn id="51" dur="500"/>
                                        <p:tgtEl>
                                          <p:spTgt spid="4">
                                            <p:graphicEl>
                                              <a:dgm id="{010F66CE-98BD-4800-ACE1-BE56AF2153C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P spid="5" grpId="1"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Alignment vs. Pre-alignment (Filtering)</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extLst/>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79915"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extLst/>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79916" name="Visio" r:id="rId6" imgW="1349428" imgH="1377867" progId="Visio.Drawing.11">
                  <p:embed/>
                </p:oleObj>
              </mc:Choice>
              <mc:Fallback>
                <p:oleObj name="Visio" r:id="rId6" imgW="1349428" imgH="1377867"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3" y="5001727"/>
            <a:ext cx="430060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|dp[i][j-1]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[i][j]=1+max|dp[i-1][j]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[i-1][j-1]</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Subs.</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477077" y="5709121"/>
            <a:ext cx="2614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No data dependencies!</a:t>
            </a:r>
          </a:p>
        </p:txBody>
      </p:sp>
      <p:sp>
        <p:nvSpPr>
          <p:cNvPr id="343" name="TextBox 342"/>
          <p:cNvSpPr txBox="1"/>
          <p:nvPr/>
        </p:nvSpPr>
        <p:spPr>
          <a:xfrm>
            <a:off x="837310" y="5715292"/>
            <a:ext cx="33098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Each cell depends on three pre-computed cells!</a:t>
            </a:r>
          </a:p>
        </p:txBody>
      </p:sp>
      <p:sp>
        <p:nvSpPr>
          <p:cNvPr id="348" name="Rectangle 347"/>
          <p:cNvSpPr/>
          <p:nvPr/>
        </p:nvSpPr>
        <p:spPr>
          <a:xfrm>
            <a:off x="1533773" y="1000746"/>
            <a:ext cx="56029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dirty="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                                       SHD</a:t>
            </a:r>
          </a:p>
        </p:txBody>
      </p:sp>
      <p:sp>
        <p:nvSpPr>
          <p:cNvPr id="130" name="Rectangle 129">
            <a:extLst>
              <a:ext uri="{FF2B5EF4-FFF2-40B4-BE49-F238E27FC236}">
                <a16:creationId xmlns:a16="http://schemas.microsoft.com/office/drawing/2014/main" id="{73E838AF-FB71-BB46-BB27-757A1F3AE5F9}"/>
              </a:ext>
            </a:extLst>
          </p:cNvPr>
          <p:cNvSpPr/>
          <p:nvPr/>
        </p:nvSpPr>
        <p:spPr>
          <a:xfrm>
            <a:off x="346475" y="3729980"/>
            <a:ext cx="8451051" cy="2651760"/>
          </a:xfrm>
          <a:prstGeom prst="rect">
            <a:avLst/>
          </a:prstGeom>
          <a:solidFill>
            <a:schemeClr val="bg1"/>
          </a:solidFill>
          <a:ln w="19050">
            <a:solidFill>
              <a:srgbClr val="FE0606"/>
            </a:solidFill>
          </a:ln>
        </p:spPr>
        <p:txBody>
          <a:bodyPr wrap="square">
            <a:spAutoFit/>
          </a:bodyPr>
          <a:lstStyle/>
          <a:p>
            <a:pPr algn="ctr">
              <a:defRPr/>
            </a:pPr>
            <a:r>
              <a:rPr lang="en-US" sz="2400" dirty="0">
                <a:solidFill>
                  <a:prstClr val="black"/>
                </a:solidFill>
              </a:rPr>
              <a:t>Independent vectors can be processed in parallel using hardware technologies</a:t>
            </a:r>
          </a:p>
        </p:txBody>
      </p:sp>
      <p:pic>
        <p:nvPicPr>
          <p:cNvPr id="131" name="Picture 6" descr="Image result for intel processor chip">
            <a:extLst>
              <a:ext uri="{FF2B5EF4-FFF2-40B4-BE49-F238E27FC236}">
                <a16:creationId xmlns:a16="http://schemas.microsoft.com/office/drawing/2014/main" id="{2C9669AD-6078-C94C-93AE-7F2ECEEBF4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3831" y="4797152"/>
            <a:ext cx="1859717" cy="1357593"/>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Image result for vc709">
            <a:extLst>
              <a:ext uri="{FF2B5EF4-FFF2-40B4-BE49-F238E27FC236}">
                <a16:creationId xmlns:a16="http://schemas.microsoft.com/office/drawing/2014/main" id="{5BE47E31-A6B0-C046-A34B-C78AFE02C6B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4083" y="4430547"/>
            <a:ext cx="2433211" cy="152075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Image result for gpu">
            <a:extLst>
              <a:ext uri="{FF2B5EF4-FFF2-40B4-BE49-F238E27FC236}">
                <a16:creationId xmlns:a16="http://schemas.microsoft.com/office/drawing/2014/main" id="{02A630A1-DD49-3347-8385-A860655FB6D9}"/>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545" y="4867905"/>
            <a:ext cx="2238447" cy="1553174"/>
          </a:xfrm>
          <a:prstGeom prst="rect">
            <a:avLst/>
          </a:prstGeom>
          <a:noFill/>
          <a:extLst>
            <a:ext uri="{909E8E84-426E-40DD-AFC4-6F175D3DCCD1}">
              <a14:hiddenFill xmlns:a14="http://schemas.microsoft.com/office/drawing/2010/main">
                <a:solidFill>
                  <a:srgbClr val="FFFFFF"/>
                </a:solidFill>
              </a14:hiddenFill>
            </a:ext>
          </a:extLst>
        </p:spPr>
      </p:pic>
      <p:grpSp>
        <p:nvGrpSpPr>
          <p:cNvPr id="134" name="Group 133">
            <a:extLst>
              <a:ext uri="{FF2B5EF4-FFF2-40B4-BE49-F238E27FC236}">
                <a16:creationId xmlns:a16="http://schemas.microsoft.com/office/drawing/2014/main" id="{ED9E8B07-34BE-4F42-9AC1-A726D94C81B7}"/>
              </a:ext>
            </a:extLst>
          </p:cNvPr>
          <p:cNvGrpSpPr/>
          <p:nvPr/>
        </p:nvGrpSpPr>
        <p:grpSpPr>
          <a:xfrm>
            <a:off x="6468860" y="4382072"/>
            <a:ext cx="2074248" cy="1999256"/>
            <a:chOff x="5607436" y="4099745"/>
            <a:chExt cx="2518529" cy="2427475"/>
          </a:xfrm>
        </p:grpSpPr>
        <p:grpSp>
          <p:nvGrpSpPr>
            <p:cNvPr id="135" name="Group 134">
              <a:extLst>
                <a:ext uri="{FF2B5EF4-FFF2-40B4-BE49-F238E27FC236}">
                  <a16:creationId xmlns:a16="http://schemas.microsoft.com/office/drawing/2014/main" id="{E37DCA8E-7D5C-204C-B308-69477796BA24}"/>
                </a:ext>
              </a:extLst>
            </p:cNvPr>
            <p:cNvGrpSpPr/>
            <p:nvPr/>
          </p:nvGrpSpPr>
          <p:grpSpPr>
            <a:xfrm>
              <a:off x="5725409" y="5708286"/>
              <a:ext cx="2267712" cy="438912"/>
              <a:chOff x="8036485" y="3390822"/>
              <a:chExt cx="2267712" cy="438912"/>
            </a:xfrm>
            <a:solidFill>
              <a:srgbClr val="EBF3E0"/>
            </a:solidFill>
          </p:grpSpPr>
          <p:sp>
            <p:nvSpPr>
              <p:cNvPr id="221" name="Parallelogram 220">
                <a:extLst>
                  <a:ext uri="{FF2B5EF4-FFF2-40B4-BE49-F238E27FC236}">
                    <a16:creationId xmlns:a16="http://schemas.microsoft.com/office/drawing/2014/main" id="{18B75990-350B-544E-A908-43FE57810D01}"/>
                  </a:ext>
                </a:extLst>
              </p:cNvPr>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2" name="Parallelogram 221">
                <a:extLst>
                  <a:ext uri="{FF2B5EF4-FFF2-40B4-BE49-F238E27FC236}">
                    <a16:creationId xmlns:a16="http://schemas.microsoft.com/office/drawing/2014/main" id="{8E5B5C09-B41E-904E-9AE9-498721AE1FD4}"/>
                  </a:ext>
                </a:extLst>
              </p:cNvPr>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3" name="Parallelogram 222">
                <a:extLst>
                  <a:ext uri="{FF2B5EF4-FFF2-40B4-BE49-F238E27FC236}">
                    <a16:creationId xmlns:a16="http://schemas.microsoft.com/office/drawing/2014/main" id="{B4EFABFD-B395-F64A-B18F-D4A0DCBF2C30}"/>
                  </a:ext>
                </a:extLst>
              </p:cNvPr>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4" name="Parallelogram 223">
                <a:extLst>
                  <a:ext uri="{FF2B5EF4-FFF2-40B4-BE49-F238E27FC236}">
                    <a16:creationId xmlns:a16="http://schemas.microsoft.com/office/drawing/2014/main" id="{81254A93-9B61-7C4E-B6D8-822F11B33A1A}"/>
                  </a:ext>
                </a:extLst>
              </p:cNvPr>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5" name="Parallelogram 224">
                <a:extLst>
                  <a:ext uri="{FF2B5EF4-FFF2-40B4-BE49-F238E27FC236}">
                    <a16:creationId xmlns:a16="http://schemas.microsoft.com/office/drawing/2014/main" id="{C2243B6F-CEED-8649-AE2A-2041B677B2ED}"/>
                  </a:ext>
                </a:extLst>
              </p:cNvPr>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6" name="Parallelogram 225">
                <a:extLst>
                  <a:ext uri="{FF2B5EF4-FFF2-40B4-BE49-F238E27FC236}">
                    <a16:creationId xmlns:a16="http://schemas.microsoft.com/office/drawing/2014/main" id="{2DD0870D-D844-8846-ADEA-BDDB7D9B6680}"/>
                  </a:ext>
                </a:extLst>
              </p:cNvPr>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7" name="Parallelogram 226">
                <a:extLst>
                  <a:ext uri="{FF2B5EF4-FFF2-40B4-BE49-F238E27FC236}">
                    <a16:creationId xmlns:a16="http://schemas.microsoft.com/office/drawing/2014/main" id="{99CC61E1-EBFB-7E41-9093-695DF53BA285}"/>
                  </a:ext>
                </a:extLst>
              </p:cNvPr>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8" name="Parallelogram 227">
                <a:extLst>
                  <a:ext uri="{FF2B5EF4-FFF2-40B4-BE49-F238E27FC236}">
                    <a16:creationId xmlns:a16="http://schemas.microsoft.com/office/drawing/2014/main" id="{AD3D8BFC-B6F2-9F4F-938B-DFFE95C21530}"/>
                  </a:ext>
                </a:extLst>
              </p:cNvPr>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9" name="Parallelogram 228">
                <a:extLst>
                  <a:ext uri="{FF2B5EF4-FFF2-40B4-BE49-F238E27FC236}">
                    <a16:creationId xmlns:a16="http://schemas.microsoft.com/office/drawing/2014/main" id="{CCE19320-8917-ED42-A4FE-BBA4E514F810}"/>
                  </a:ext>
                </a:extLst>
              </p:cNvPr>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0" name="Parallelogram 229">
                <a:extLst>
                  <a:ext uri="{FF2B5EF4-FFF2-40B4-BE49-F238E27FC236}">
                    <a16:creationId xmlns:a16="http://schemas.microsoft.com/office/drawing/2014/main" id="{0424D406-CA54-2645-B38F-E5F88A62688D}"/>
                  </a:ext>
                </a:extLst>
              </p:cNvPr>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1" name="Parallelogram 230">
                <a:extLst>
                  <a:ext uri="{FF2B5EF4-FFF2-40B4-BE49-F238E27FC236}">
                    <a16:creationId xmlns:a16="http://schemas.microsoft.com/office/drawing/2014/main" id="{22B23D2A-8C63-7B4B-9606-102B79F158F0}"/>
                  </a:ext>
                </a:extLst>
              </p:cNvPr>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2" name="Parallelogram 231">
                <a:extLst>
                  <a:ext uri="{FF2B5EF4-FFF2-40B4-BE49-F238E27FC236}">
                    <a16:creationId xmlns:a16="http://schemas.microsoft.com/office/drawing/2014/main" id="{B30AA679-9B5A-5548-9BBB-74B604D79864}"/>
                  </a:ext>
                </a:extLst>
              </p:cNvPr>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3" name="Parallelogram 232">
                <a:extLst>
                  <a:ext uri="{FF2B5EF4-FFF2-40B4-BE49-F238E27FC236}">
                    <a16:creationId xmlns:a16="http://schemas.microsoft.com/office/drawing/2014/main" id="{796BEB57-88EE-AA45-ADB0-7F4891C7610F}"/>
                  </a:ext>
                </a:extLst>
              </p:cNvPr>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4" name="Parallelogram 233">
                <a:extLst>
                  <a:ext uri="{FF2B5EF4-FFF2-40B4-BE49-F238E27FC236}">
                    <a16:creationId xmlns:a16="http://schemas.microsoft.com/office/drawing/2014/main" id="{76BA7860-CE0F-E045-8A06-3AF3D7409187}"/>
                  </a:ext>
                </a:extLst>
              </p:cNvPr>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5" name="Parallelogram 234">
                <a:extLst>
                  <a:ext uri="{FF2B5EF4-FFF2-40B4-BE49-F238E27FC236}">
                    <a16:creationId xmlns:a16="http://schemas.microsoft.com/office/drawing/2014/main" id="{FE4CAA43-DAE6-D945-9F32-061B7A559B5F}"/>
                  </a:ext>
                </a:extLst>
              </p:cNvPr>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6" name="Parallelogram 235">
                <a:extLst>
                  <a:ext uri="{FF2B5EF4-FFF2-40B4-BE49-F238E27FC236}">
                    <a16:creationId xmlns:a16="http://schemas.microsoft.com/office/drawing/2014/main" id="{C706B966-5EFF-314D-995E-D5D6F1A1D501}"/>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7" name="Parallelogram 236">
                <a:extLst>
                  <a:ext uri="{FF2B5EF4-FFF2-40B4-BE49-F238E27FC236}">
                    <a16:creationId xmlns:a16="http://schemas.microsoft.com/office/drawing/2014/main" id="{30D386ED-3F58-AA49-A91B-4739CE2583CF}"/>
                  </a:ext>
                </a:extLst>
              </p:cNvPr>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36" name="Straight Connector 135">
              <a:extLst>
                <a:ext uri="{FF2B5EF4-FFF2-40B4-BE49-F238E27FC236}">
                  <a16:creationId xmlns:a16="http://schemas.microsoft.com/office/drawing/2014/main" id="{7B916A18-D4A7-504E-A57E-3ED494C9F2AD}"/>
                </a:ext>
              </a:extLst>
            </p:cNvPr>
            <p:cNvCxnSpPr/>
            <p:nvPr/>
          </p:nvCxnSpPr>
          <p:spPr>
            <a:xfrm>
              <a:off x="6406552" y="494501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5E02E16-0614-5B47-9507-E453E4986AF5}"/>
                </a:ext>
              </a:extLst>
            </p:cNvPr>
            <p:cNvCxnSpPr/>
            <p:nvPr/>
          </p:nvCxnSpPr>
          <p:spPr>
            <a:xfrm>
              <a:off x="7256687"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1E538D5-7416-2C4B-ABDC-2F8D1027034A}"/>
                </a:ext>
              </a:extLst>
            </p:cNvPr>
            <p:cNvCxnSpPr/>
            <p:nvPr/>
          </p:nvCxnSpPr>
          <p:spPr>
            <a:xfrm>
              <a:off x="6284547" y="4502705"/>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2BB61830-D16C-8F42-9457-5E77433147BA}"/>
                </a:ext>
              </a:extLst>
            </p:cNvPr>
            <p:cNvGrpSpPr/>
            <p:nvPr/>
          </p:nvGrpSpPr>
          <p:grpSpPr>
            <a:xfrm>
              <a:off x="5728068" y="5415016"/>
              <a:ext cx="2267712" cy="438912"/>
              <a:chOff x="8036485" y="3390822"/>
              <a:chExt cx="2267712" cy="438912"/>
            </a:xfrm>
            <a:solidFill>
              <a:schemeClr val="bg1">
                <a:lumMod val="95000"/>
              </a:schemeClr>
            </a:solidFill>
          </p:grpSpPr>
          <p:sp>
            <p:nvSpPr>
              <p:cNvPr id="204" name="Parallelogram 203">
                <a:extLst>
                  <a:ext uri="{FF2B5EF4-FFF2-40B4-BE49-F238E27FC236}">
                    <a16:creationId xmlns:a16="http://schemas.microsoft.com/office/drawing/2014/main" id="{D6E602FB-952A-DA40-A55E-022D219069C0}"/>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5" name="Parallelogram 204">
                <a:extLst>
                  <a:ext uri="{FF2B5EF4-FFF2-40B4-BE49-F238E27FC236}">
                    <a16:creationId xmlns:a16="http://schemas.microsoft.com/office/drawing/2014/main" id="{0A22C83D-BD84-904B-A58C-D510ECC08BEC}"/>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6" name="Parallelogram 205">
                <a:extLst>
                  <a:ext uri="{FF2B5EF4-FFF2-40B4-BE49-F238E27FC236}">
                    <a16:creationId xmlns:a16="http://schemas.microsoft.com/office/drawing/2014/main" id="{3BE88860-DC5F-C040-9D7E-DCC1C863BA9E}"/>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7" name="Parallelogram 206">
                <a:extLst>
                  <a:ext uri="{FF2B5EF4-FFF2-40B4-BE49-F238E27FC236}">
                    <a16:creationId xmlns:a16="http://schemas.microsoft.com/office/drawing/2014/main" id="{7BD03104-142C-F04F-BF29-CBCADAF3E1E0}"/>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8" name="Parallelogram 207">
                <a:extLst>
                  <a:ext uri="{FF2B5EF4-FFF2-40B4-BE49-F238E27FC236}">
                    <a16:creationId xmlns:a16="http://schemas.microsoft.com/office/drawing/2014/main" id="{4E8863C1-AB6A-5249-B33A-DF11F84C458C}"/>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9" name="Parallelogram 208">
                <a:extLst>
                  <a:ext uri="{FF2B5EF4-FFF2-40B4-BE49-F238E27FC236}">
                    <a16:creationId xmlns:a16="http://schemas.microsoft.com/office/drawing/2014/main" id="{0FC6DC78-3A3C-F748-A8AD-AE3286B7D8AE}"/>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0" name="Parallelogram 209">
                <a:extLst>
                  <a:ext uri="{FF2B5EF4-FFF2-40B4-BE49-F238E27FC236}">
                    <a16:creationId xmlns:a16="http://schemas.microsoft.com/office/drawing/2014/main" id="{35F1FB0B-A63A-F04D-86ED-64C90072AE80}"/>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1" name="Parallelogram 210">
                <a:extLst>
                  <a:ext uri="{FF2B5EF4-FFF2-40B4-BE49-F238E27FC236}">
                    <a16:creationId xmlns:a16="http://schemas.microsoft.com/office/drawing/2014/main" id="{A1B68B0D-9B2B-904C-8143-1CA776B4B4D6}"/>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2" name="Parallelogram 211">
                <a:extLst>
                  <a:ext uri="{FF2B5EF4-FFF2-40B4-BE49-F238E27FC236}">
                    <a16:creationId xmlns:a16="http://schemas.microsoft.com/office/drawing/2014/main" id="{18E9CDAB-DBE8-8247-AD4B-4E98050A4692}"/>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3" name="Parallelogram 212">
                <a:extLst>
                  <a:ext uri="{FF2B5EF4-FFF2-40B4-BE49-F238E27FC236}">
                    <a16:creationId xmlns:a16="http://schemas.microsoft.com/office/drawing/2014/main" id="{5ADFEDEC-71FA-264D-9B24-0406603A045F}"/>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4" name="Parallelogram 213">
                <a:extLst>
                  <a:ext uri="{FF2B5EF4-FFF2-40B4-BE49-F238E27FC236}">
                    <a16:creationId xmlns:a16="http://schemas.microsoft.com/office/drawing/2014/main" id="{BD217E48-7B5D-5A42-A86F-FE5811A1B3FC}"/>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5" name="Parallelogram 214">
                <a:extLst>
                  <a:ext uri="{FF2B5EF4-FFF2-40B4-BE49-F238E27FC236}">
                    <a16:creationId xmlns:a16="http://schemas.microsoft.com/office/drawing/2014/main" id="{DF0AAAE4-4843-E74B-860F-1C9953D7D8D4}"/>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6" name="Parallelogram 215">
                <a:extLst>
                  <a:ext uri="{FF2B5EF4-FFF2-40B4-BE49-F238E27FC236}">
                    <a16:creationId xmlns:a16="http://schemas.microsoft.com/office/drawing/2014/main" id="{F249F009-DDF0-1946-9906-B9FAD02D1E13}"/>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7" name="Parallelogram 216">
                <a:extLst>
                  <a:ext uri="{FF2B5EF4-FFF2-40B4-BE49-F238E27FC236}">
                    <a16:creationId xmlns:a16="http://schemas.microsoft.com/office/drawing/2014/main" id="{4F4D25D1-98BF-014E-BC6C-6EE481E824E6}"/>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8" name="Parallelogram 217">
                <a:extLst>
                  <a:ext uri="{FF2B5EF4-FFF2-40B4-BE49-F238E27FC236}">
                    <a16:creationId xmlns:a16="http://schemas.microsoft.com/office/drawing/2014/main" id="{00B2BD76-BFBD-8C4D-A07E-2C0EA749F45F}"/>
                  </a:ext>
                </a:extLst>
              </p:cNvPr>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9" name="Parallelogram 218">
                <a:extLst>
                  <a:ext uri="{FF2B5EF4-FFF2-40B4-BE49-F238E27FC236}">
                    <a16:creationId xmlns:a16="http://schemas.microsoft.com/office/drawing/2014/main" id="{DAE661E1-B5C2-8D4F-90AE-1E9F244CC307}"/>
                  </a:ext>
                </a:extLst>
              </p:cNvPr>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0" name="Parallelogram 219">
                <a:extLst>
                  <a:ext uri="{FF2B5EF4-FFF2-40B4-BE49-F238E27FC236}">
                    <a16:creationId xmlns:a16="http://schemas.microsoft.com/office/drawing/2014/main" id="{40B0999A-2C68-654E-9A6C-7B757F5AEA3E}"/>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40" name="Straight Connector 139">
              <a:extLst>
                <a:ext uri="{FF2B5EF4-FFF2-40B4-BE49-F238E27FC236}">
                  <a16:creationId xmlns:a16="http://schemas.microsoft.com/office/drawing/2014/main" id="{229CFF75-09F6-DB44-BD7C-B8C693DC3750}"/>
                </a:ext>
              </a:extLst>
            </p:cNvPr>
            <p:cNvCxnSpPr/>
            <p:nvPr/>
          </p:nvCxnSpPr>
          <p:spPr>
            <a:xfrm>
              <a:off x="6915100"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D40101F-B6B3-8A43-B0B8-D6B09036368B}"/>
                </a:ext>
              </a:extLst>
            </p:cNvPr>
            <p:cNvCxnSpPr/>
            <p:nvPr/>
          </p:nvCxnSpPr>
          <p:spPr>
            <a:xfrm>
              <a:off x="5885086" y="4850957"/>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ECFD101-B328-C54E-898E-7598D95D9707}"/>
                </a:ext>
              </a:extLst>
            </p:cNvPr>
            <p:cNvCxnSpPr/>
            <p:nvPr/>
          </p:nvCxnSpPr>
          <p:spPr>
            <a:xfrm>
              <a:off x="6594536"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F972AE5C-4793-0347-80E3-744EB904B2F0}"/>
                </a:ext>
              </a:extLst>
            </p:cNvPr>
            <p:cNvGrpSpPr/>
            <p:nvPr/>
          </p:nvGrpSpPr>
          <p:grpSpPr>
            <a:xfrm>
              <a:off x="5719049" y="4814099"/>
              <a:ext cx="2267712" cy="438912"/>
              <a:chOff x="8036485" y="3390822"/>
              <a:chExt cx="2267712" cy="438912"/>
            </a:xfrm>
            <a:solidFill>
              <a:schemeClr val="bg1">
                <a:lumMod val="95000"/>
              </a:schemeClr>
            </a:solidFill>
          </p:grpSpPr>
          <p:sp>
            <p:nvSpPr>
              <p:cNvPr id="187" name="Parallelogram 186">
                <a:extLst>
                  <a:ext uri="{FF2B5EF4-FFF2-40B4-BE49-F238E27FC236}">
                    <a16:creationId xmlns:a16="http://schemas.microsoft.com/office/drawing/2014/main" id="{7DDDE39E-EB32-E542-9E39-528750DC4B15}"/>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8" name="Parallelogram 187">
                <a:extLst>
                  <a:ext uri="{FF2B5EF4-FFF2-40B4-BE49-F238E27FC236}">
                    <a16:creationId xmlns:a16="http://schemas.microsoft.com/office/drawing/2014/main" id="{DE9A69F0-0D0E-9041-8622-973A8B9F35B2}"/>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9" name="Parallelogram 188">
                <a:extLst>
                  <a:ext uri="{FF2B5EF4-FFF2-40B4-BE49-F238E27FC236}">
                    <a16:creationId xmlns:a16="http://schemas.microsoft.com/office/drawing/2014/main" id="{0C247681-C33D-2146-B6E6-1EA502E7E165}"/>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0" name="Parallelogram 189">
                <a:extLst>
                  <a:ext uri="{FF2B5EF4-FFF2-40B4-BE49-F238E27FC236}">
                    <a16:creationId xmlns:a16="http://schemas.microsoft.com/office/drawing/2014/main" id="{2024ACAA-833C-474A-BC56-B8CB6B1DF974}"/>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1" name="Parallelogram 190">
                <a:extLst>
                  <a:ext uri="{FF2B5EF4-FFF2-40B4-BE49-F238E27FC236}">
                    <a16:creationId xmlns:a16="http://schemas.microsoft.com/office/drawing/2014/main" id="{CD00308A-EE46-9A4C-91B4-7900B588C741}"/>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2" name="Parallelogram 191">
                <a:extLst>
                  <a:ext uri="{FF2B5EF4-FFF2-40B4-BE49-F238E27FC236}">
                    <a16:creationId xmlns:a16="http://schemas.microsoft.com/office/drawing/2014/main" id="{9432402A-BB73-0440-8FC6-B8A845242D34}"/>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3" name="Parallelogram 192">
                <a:extLst>
                  <a:ext uri="{FF2B5EF4-FFF2-40B4-BE49-F238E27FC236}">
                    <a16:creationId xmlns:a16="http://schemas.microsoft.com/office/drawing/2014/main" id="{FC7E426A-F9E1-0444-98F0-692D0E248640}"/>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4" name="Parallelogram 193">
                <a:extLst>
                  <a:ext uri="{FF2B5EF4-FFF2-40B4-BE49-F238E27FC236}">
                    <a16:creationId xmlns:a16="http://schemas.microsoft.com/office/drawing/2014/main" id="{A02A9551-B6CE-424B-B236-F700BFCEE4F4}"/>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5" name="Parallelogram 194">
                <a:extLst>
                  <a:ext uri="{FF2B5EF4-FFF2-40B4-BE49-F238E27FC236}">
                    <a16:creationId xmlns:a16="http://schemas.microsoft.com/office/drawing/2014/main" id="{B27CC0EF-9A70-6142-A66E-ABC9B6839955}"/>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6" name="Parallelogram 195">
                <a:extLst>
                  <a:ext uri="{FF2B5EF4-FFF2-40B4-BE49-F238E27FC236}">
                    <a16:creationId xmlns:a16="http://schemas.microsoft.com/office/drawing/2014/main" id="{83A36778-654F-AE49-AEBA-FA5F618A21B1}"/>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7" name="Parallelogram 196">
                <a:extLst>
                  <a:ext uri="{FF2B5EF4-FFF2-40B4-BE49-F238E27FC236}">
                    <a16:creationId xmlns:a16="http://schemas.microsoft.com/office/drawing/2014/main" id="{286DAA3F-6DD9-2D47-828C-20167E16F879}"/>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8" name="Parallelogram 197">
                <a:extLst>
                  <a:ext uri="{FF2B5EF4-FFF2-40B4-BE49-F238E27FC236}">
                    <a16:creationId xmlns:a16="http://schemas.microsoft.com/office/drawing/2014/main" id="{79142180-B83D-6F4E-830D-F2E7CF7627CE}"/>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9" name="Parallelogram 198">
                <a:extLst>
                  <a:ext uri="{FF2B5EF4-FFF2-40B4-BE49-F238E27FC236}">
                    <a16:creationId xmlns:a16="http://schemas.microsoft.com/office/drawing/2014/main" id="{DCA8BF6B-4B1D-C844-A875-209E4811962C}"/>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0" name="Parallelogram 199">
                <a:extLst>
                  <a:ext uri="{FF2B5EF4-FFF2-40B4-BE49-F238E27FC236}">
                    <a16:creationId xmlns:a16="http://schemas.microsoft.com/office/drawing/2014/main" id="{3977BAC1-9872-9049-AA2D-89F37753EE09}"/>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1" name="Parallelogram 200">
                <a:extLst>
                  <a:ext uri="{FF2B5EF4-FFF2-40B4-BE49-F238E27FC236}">
                    <a16:creationId xmlns:a16="http://schemas.microsoft.com/office/drawing/2014/main" id="{597BE286-1C9C-3145-88A6-A9A961D5B662}"/>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2" name="Parallelogram 201">
                <a:extLst>
                  <a:ext uri="{FF2B5EF4-FFF2-40B4-BE49-F238E27FC236}">
                    <a16:creationId xmlns:a16="http://schemas.microsoft.com/office/drawing/2014/main" id="{57051A1C-5D77-0248-87B9-30EB2F5866F9}"/>
                  </a:ext>
                </a:extLst>
              </p:cNvPr>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3" name="Parallelogram 202">
                <a:extLst>
                  <a:ext uri="{FF2B5EF4-FFF2-40B4-BE49-F238E27FC236}">
                    <a16:creationId xmlns:a16="http://schemas.microsoft.com/office/drawing/2014/main" id="{754CED6B-C75A-2C4E-A338-B473CCBE9597}"/>
                  </a:ext>
                </a:extLst>
              </p:cNvPr>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44" name="Straight Connector 143">
              <a:extLst>
                <a:ext uri="{FF2B5EF4-FFF2-40B4-BE49-F238E27FC236}">
                  <a16:creationId xmlns:a16="http://schemas.microsoft.com/office/drawing/2014/main" id="{FFD1E99F-B807-044D-B6FD-98CC70E05B60}"/>
                </a:ext>
              </a:extLst>
            </p:cNvPr>
            <p:cNvCxnSpPr/>
            <p:nvPr/>
          </p:nvCxnSpPr>
          <p:spPr>
            <a:xfrm>
              <a:off x="5725461" y="4930815"/>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59FA055-811B-9242-96DA-8AD2C8C97C40}"/>
                </a:ext>
              </a:extLst>
            </p:cNvPr>
            <p:cNvCxnSpPr/>
            <p:nvPr/>
          </p:nvCxnSpPr>
          <p:spPr>
            <a:xfrm>
              <a:off x="6095294"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404F250-C930-FD4D-91B3-AF7750BDA256}"/>
                </a:ext>
              </a:extLst>
            </p:cNvPr>
            <p:cNvCxnSpPr/>
            <p:nvPr/>
          </p:nvCxnSpPr>
          <p:spPr>
            <a:xfrm>
              <a:off x="6510453"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0CCF667-3B27-8E40-8BC9-2196CB85A258}"/>
                </a:ext>
              </a:extLst>
            </p:cNvPr>
            <p:cNvCxnSpPr/>
            <p:nvPr/>
          </p:nvCxnSpPr>
          <p:spPr>
            <a:xfrm>
              <a:off x="6957142"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8FDBD17-F3E3-3041-95C3-EBCDE00AD687}"/>
                </a:ext>
              </a:extLst>
            </p:cNvPr>
            <p:cNvCxnSpPr/>
            <p:nvPr/>
          </p:nvCxnSpPr>
          <p:spPr>
            <a:xfrm>
              <a:off x="7414342"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6ABBCF8E-775C-3744-BA9A-11A1537065D8}"/>
                </a:ext>
              </a:extLst>
            </p:cNvPr>
            <p:cNvCxnSpPr/>
            <p:nvPr/>
          </p:nvCxnSpPr>
          <p:spPr>
            <a:xfrm>
              <a:off x="7751975" y="466833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96F1D2A-64AA-F546-9AF3-4DE6D631E14F}"/>
                </a:ext>
              </a:extLst>
            </p:cNvPr>
            <p:cNvCxnSpPr/>
            <p:nvPr/>
          </p:nvCxnSpPr>
          <p:spPr>
            <a:xfrm>
              <a:off x="7882053" y="457773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2781946-9584-4A4C-81B2-0EFD254D8AE3}"/>
                </a:ext>
              </a:extLst>
            </p:cNvPr>
            <p:cNvCxnSpPr/>
            <p:nvPr/>
          </p:nvCxnSpPr>
          <p:spPr>
            <a:xfrm>
              <a:off x="7982605"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8512C4F-C306-2945-9B59-3D0DC5EE1C84}"/>
                </a:ext>
              </a:extLst>
            </p:cNvPr>
            <p:cNvCxnSpPr/>
            <p:nvPr/>
          </p:nvCxnSpPr>
          <p:spPr>
            <a:xfrm>
              <a:off x="6218525" y="5239479"/>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81590AB-B085-C348-8B46-35F41AB7B323}"/>
                </a:ext>
              </a:extLst>
            </p:cNvPr>
            <p:cNvCxnSpPr/>
            <p:nvPr/>
          </p:nvCxnSpPr>
          <p:spPr>
            <a:xfrm flipH="1">
              <a:off x="6401457" y="5239479"/>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2E73AC5-D9B6-0445-94CD-FA2E79A87FD5}"/>
                </a:ext>
              </a:extLst>
            </p:cNvPr>
            <p:cNvCxnSpPr/>
            <p:nvPr/>
          </p:nvCxnSpPr>
          <p:spPr>
            <a:xfrm>
              <a:off x="6594536" y="5283738"/>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C8436D6-235C-BD47-93A1-9BED50973959}"/>
                </a:ext>
              </a:extLst>
            </p:cNvPr>
            <p:cNvCxnSpPr/>
            <p:nvPr/>
          </p:nvCxnSpPr>
          <p:spPr>
            <a:xfrm>
              <a:off x="6915100" y="5366801"/>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6182839-ACE3-C949-A1B5-118A8C15A2A8}"/>
                </a:ext>
              </a:extLst>
            </p:cNvPr>
            <p:cNvCxnSpPr/>
            <p:nvPr/>
          </p:nvCxnSpPr>
          <p:spPr>
            <a:xfrm>
              <a:off x="6745380" y="5244989"/>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AE9FCED-A3FA-4249-8CCC-90960EB01B65}"/>
                </a:ext>
              </a:extLst>
            </p:cNvPr>
            <p:cNvCxnSpPr/>
            <p:nvPr/>
          </p:nvCxnSpPr>
          <p:spPr>
            <a:xfrm flipH="1">
              <a:off x="7016018" y="5239479"/>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5FAD0C0-9922-304B-9EAC-4DDF6B1A7D93}"/>
                </a:ext>
              </a:extLst>
            </p:cNvPr>
            <p:cNvCxnSpPr/>
            <p:nvPr/>
          </p:nvCxnSpPr>
          <p:spPr>
            <a:xfrm>
              <a:off x="7256687" y="5239479"/>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DF8A032-EBB8-2A4C-AC37-CBD7C5D74865}"/>
                </a:ext>
              </a:extLst>
            </p:cNvPr>
            <p:cNvCxnSpPr/>
            <p:nvPr/>
          </p:nvCxnSpPr>
          <p:spPr>
            <a:xfrm>
              <a:off x="7256687"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4AD7932-35EE-9343-B824-F676701BD0CF}"/>
                </a:ext>
              </a:extLst>
            </p:cNvPr>
            <p:cNvCxnSpPr/>
            <p:nvPr/>
          </p:nvCxnSpPr>
          <p:spPr>
            <a:xfrm>
              <a:off x="6915100"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4359B5A-5075-FF41-9AA3-C562C00E58FC}"/>
                </a:ext>
              </a:extLst>
            </p:cNvPr>
            <p:cNvCxnSpPr/>
            <p:nvPr/>
          </p:nvCxnSpPr>
          <p:spPr>
            <a:xfrm>
              <a:off x="6594536"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FF4FF48-E23E-B24B-B39A-445B1909492C}"/>
                </a:ext>
              </a:extLst>
            </p:cNvPr>
            <p:cNvCxnSpPr/>
            <p:nvPr/>
          </p:nvCxnSpPr>
          <p:spPr>
            <a:xfrm>
              <a:off x="6218525"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E715655-2585-ED40-B396-DE596BD4CED7}"/>
                </a:ext>
              </a:extLst>
            </p:cNvPr>
            <p:cNvCxnSpPr/>
            <p:nvPr/>
          </p:nvCxnSpPr>
          <p:spPr>
            <a:xfrm>
              <a:off x="7256687" y="4940340"/>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B74A745-38B2-9948-8C5D-F27FA0C2280C}"/>
                </a:ext>
              </a:extLst>
            </p:cNvPr>
            <p:cNvCxnSpPr/>
            <p:nvPr/>
          </p:nvCxnSpPr>
          <p:spPr>
            <a:xfrm>
              <a:off x="7016018" y="4944419"/>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67F6399-FE6D-C746-9DD9-1FAEC6AF2962}"/>
                </a:ext>
              </a:extLst>
            </p:cNvPr>
            <p:cNvCxnSpPr/>
            <p:nvPr/>
          </p:nvCxnSpPr>
          <p:spPr>
            <a:xfrm>
              <a:off x="6750475" y="4945582"/>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C3819E9-8252-D546-8A3C-F1D8A6BCD04E}"/>
                </a:ext>
              </a:extLst>
            </p:cNvPr>
            <p:cNvCxnSpPr/>
            <p:nvPr/>
          </p:nvCxnSpPr>
          <p:spPr>
            <a:xfrm>
              <a:off x="6218525" y="4944419"/>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BAE360AF-B968-8542-B935-A6BD309C1EF2}"/>
                </a:ext>
              </a:extLst>
            </p:cNvPr>
            <p:cNvSpPr txBox="1"/>
            <p:nvPr/>
          </p:nvSpPr>
          <p:spPr>
            <a:xfrm>
              <a:off x="6140312" y="4099745"/>
              <a:ext cx="1985653" cy="448439"/>
            </a:xfrm>
            <a:prstGeom prst="rect">
              <a:avLst/>
            </a:prstGeom>
            <a:noFill/>
          </p:spPr>
          <p:txBody>
            <a:bodyPr wrap="square" rtlCol="0">
              <a:spAutoFit/>
            </a:bodyPr>
            <a:lstStyle/>
            <a:p>
              <a:pPr algn="r">
                <a:defRPr/>
              </a:pPr>
              <a:r>
                <a:rPr lang="en-US" i="1" dirty="0">
                  <a:solidFill>
                    <a:srgbClr val="000000">
                      <a:lumMod val="75000"/>
                      <a:lumOff val="25000"/>
                    </a:srgbClr>
                  </a:solidFill>
                  <a:latin typeface="Calibri" charset="0"/>
                  <a:ea typeface="Calibri" charset="0"/>
                  <a:cs typeface="Calibri" charset="0"/>
                </a:rPr>
                <a:t>DRAM Layers</a:t>
              </a:r>
            </a:p>
          </p:txBody>
        </p:sp>
        <p:sp>
          <p:nvSpPr>
            <p:cNvPr id="168" name="TextBox 167">
              <a:extLst>
                <a:ext uri="{FF2B5EF4-FFF2-40B4-BE49-F238E27FC236}">
                  <a16:creationId xmlns:a16="http://schemas.microsoft.com/office/drawing/2014/main" id="{0FAB95EC-6BCB-AC45-A36B-50452BC77783}"/>
                </a:ext>
              </a:extLst>
            </p:cNvPr>
            <p:cNvSpPr txBox="1"/>
            <p:nvPr/>
          </p:nvSpPr>
          <p:spPr>
            <a:xfrm>
              <a:off x="5607436" y="6078781"/>
              <a:ext cx="1803371" cy="448439"/>
            </a:xfrm>
            <a:prstGeom prst="rect">
              <a:avLst/>
            </a:prstGeom>
            <a:noFill/>
          </p:spPr>
          <p:txBody>
            <a:bodyPr wrap="square" rtlCol="0">
              <a:spAutoFit/>
            </a:bodyPr>
            <a:lstStyle/>
            <a:p>
              <a:pPr>
                <a:defRPr/>
              </a:pPr>
              <a:r>
                <a:rPr lang="en-US" i="1" dirty="0">
                  <a:solidFill>
                    <a:srgbClr val="538234"/>
                  </a:solidFill>
                  <a:latin typeface="Calibri" charset="0"/>
                  <a:ea typeface="Calibri" charset="0"/>
                  <a:cs typeface="Calibri" charset="0"/>
                </a:rPr>
                <a:t>Logic Layer</a:t>
              </a:r>
            </a:p>
          </p:txBody>
        </p:sp>
        <p:grpSp>
          <p:nvGrpSpPr>
            <p:cNvPr id="169" name="Group 168">
              <a:extLst>
                <a:ext uri="{FF2B5EF4-FFF2-40B4-BE49-F238E27FC236}">
                  <a16:creationId xmlns:a16="http://schemas.microsoft.com/office/drawing/2014/main" id="{A8FF8C6B-38CA-D94D-B571-D287B5744D0F}"/>
                </a:ext>
              </a:extLst>
            </p:cNvPr>
            <p:cNvGrpSpPr/>
            <p:nvPr/>
          </p:nvGrpSpPr>
          <p:grpSpPr>
            <a:xfrm>
              <a:off x="5724047" y="4489194"/>
              <a:ext cx="2267712" cy="438912"/>
              <a:chOff x="8036485" y="3390822"/>
              <a:chExt cx="2267712" cy="438912"/>
            </a:xfrm>
            <a:solidFill>
              <a:schemeClr val="bg1">
                <a:lumMod val="95000"/>
              </a:schemeClr>
            </a:solidFill>
          </p:grpSpPr>
          <p:sp>
            <p:nvSpPr>
              <p:cNvPr id="170" name="Parallelogram 169">
                <a:extLst>
                  <a:ext uri="{FF2B5EF4-FFF2-40B4-BE49-F238E27FC236}">
                    <a16:creationId xmlns:a16="http://schemas.microsoft.com/office/drawing/2014/main" id="{CF138E60-E8B5-0540-9E7C-3AA966465437}"/>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1" name="Parallelogram 170">
                <a:extLst>
                  <a:ext uri="{FF2B5EF4-FFF2-40B4-BE49-F238E27FC236}">
                    <a16:creationId xmlns:a16="http://schemas.microsoft.com/office/drawing/2014/main" id="{DC6761FF-65C7-0F4B-BF50-8338BDD65FF6}"/>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2" name="Parallelogram 171">
                <a:extLst>
                  <a:ext uri="{FF2B5EF4-FFF2-40B4-BE49-F238E27FC236}">
                    <a16:creationId xmlns:a16="http://schemas.microsoft.com/office/drawing/2014/main" id="{602C6FE8-D01C-C34F-94AE-F63C95E5097C}"/>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3" name="Parallelogram 172">
                <a:extLst>
                  <a:ext uri="{FF2B5EF4-FFF2-40B4-BE49-F238E27FC236}">
                    <a16:creationId xmlns:a16="http://schemas.microsoft.com/office/drawing/2014/main" id="{01A2FAF4-1A95-DE47-8FB0-6028539DCB3A}"/>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4" name="Parallelogram 173">
                <a:extLst>
                  <a:ext uri="{FF2B5EF4-FFF2-40B4-BE49-F238E27FC236}">
                    <a16:creationId xmlns:a16="http://schemas.microsoft.com/office/drawing/2014/main" id="{12246BCB-D78D-6B4B-AB0B-746634DE8380}"/>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5" name="Parallelogram 174">
                <a:extLst>
                  <a:ext uri="{FF2B5EF4-FFF2-40B4-BE49-F238E27FC236}">
                    <a16:creationId xmlns:a16="http://schemas.microsoft.com/office/drawing/2014/main" id="{C3EBD3A5-2619-AA43-B996-902642083354}"/>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6" name="Parallelogram 175">
                <a:extLst>
                  <a:ext uri="{FF2B5EF4-FFF2-40B4-BE49-F238E27FC236}">
                    <a16:creationId xmlns:a16="http://schemas.microsoft.com/office/drawing/2014/main" id="{3364BF00-1B89-2944-867A-4B8BD26A51EC}"/>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7" name="Parallelogram 176">
                <a:extLst>
                  <a:ext uri="{FF2B5EF4-FFF2-40B4-BE49-F238E27FC236}">
                    <a16:creationId xmlns:a16="http://schemas.microsoft.com/office/drawing/2014/main" id="{0BECFD06-2400-3945-AC6D-B1A98D7CA8C0}"/>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8" name="Parallelogram 177">
                <a:extLst>
                  <a:ext uri="{FF2B5EF4-FFF2-40B4-BE49-F238E27FC236}">
                    <a16:creationId xmlns:a16="http://schemas.microsoft.com/office/drawing/2014/main" id="{E54A1FF2-992C-B341-94E9-AB065A2C666A}"/>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9" name="Parallelogram 178">
                <a:extLst>
                  <a:ext uri="{FF2B5EF4-FFF2-40B4-BE49-F238E27FC236}">
                    <a16:creationId xmlns:a16="http://schemas.microsoft.com/office/drawing/2014/main" id="{265B0C43-D195-D544-91FD-0427145BC295}"/>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0" name="Parallelogram 179">
                <a:extLst>
                  <a:ext uri="{FF2B5EF4-FFF2-40B4-BE49-F238E27FC236}">
                    <a16:creationId xmlns:a16="http://schemas.microsoft.com/office/drawing/2014/main" id="{939BC9D4-67A9-3D49-A038-DC6E71AE5A68}"/>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1" name="Parallelogram 180">
                <a:extLst>
                  <a:ext uri="{FF2B5EF4-FFF2-40B4-BE49-F238E27FC236}">
                    <a16:creationId xmlns:a16="http://schemas.microsoft.com/office/drawing/2014/main" id="{66133927-4C7A-D146-BD10-D3EB817304BE}"/>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2" name="Parallelogram 181">
                <a:extLst>
                  <a:ext uri="{FF2B5EF4-FFF2-40B4-BE49-F238E27FC236}">
                    <a16:creationId xmlns:a16="http://schemas.microsoft.com/office/drawing/2014/main" id="{39DA3C6E-F51E-DF43-B47D-DAEF4AE7A552}"/>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3" name="Parallelogram 182">
                <a:extLst>
                  <a:ext uri="{FF2B5EF4-FFF2-40B4-BE49-F238E27FC236}">
                    <a16:creationId xmlns:a16="http://schemas.microsoft.com/office/drawing/2014/main" id="{B62B8E63-A1A1-074F-9AF8-407D0EB96ED8}"/>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4" name="Parallelogram 183">
                <a:extLst>
                  <a:ext uri="{FF2B5EF4-FFF2-40B4-BE49-F238E27FC236}">
                    <a16:creationId xmlns:a16="http://schemas.microsoft.com/office/drawing/2014/main" id="{6EAC7704-E271-374F-8C89-716FA3B47F3C}"/>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5" name="Parallelogram 184">
                <a:extLst>
                  <a:ext uri="{FF2B5EF4-FFF2-40B4-BE49-F238E27FC236}">
                    <a16:creationId xmlns:a16="http://schemas.microsoft.com/office/drawing/2014/main" id="{6E24AAD2-93EC-C94D-BB3A-3CC2B247C316}"/>
                  </a:ext>
                </a:extLst>
              </p:cNvPr>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6" name="Parallelogram 185">
                <a:extLst>
                  <a:ext uri="{FF2B5EF4-FFF2-40B4-BE49-F238E27FC236}">
                    <a16:creationId xmlns:a16="http://schemas.microsoft.com/office/drawing/2014/main" id="{B052AADB-5BDA-6145-87B5-408C47311F1F}"/>
                  </a:ext>
                </a:extLst>
              </p:cNvPr>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grpSp>
    </p:spTree>
    <p:extLst>
      <p:ext uri="{BB962C8B-B14F-4D97-AF65-F5344CB8AC3E}">
        <p14:creationId xmlns:p14="http://schemas.microsoft.com/office/powerpoint/2010/main" val="1469974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par>
                                <p:cTn id="8" presetID="10" presetClass="entr" presetSubtype="0" fill="hold"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par>
                                <p:cTn id="11" presetID="10"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animEffect transition="in" filter="fade">
                                      <p:cBhvr>
                                        <p:cTn id="13" dur="500"/>
                                        <p:tgtEl>
                                          <p:spTgt spid="133"/>
                                        </p:tgtEl>
                                      </p:cBhvr>
                                    </p:animEffect>
                                  </p:childTnLst>
                                </p:cTn>
                              </p:par>
                              <p:par>
                                <p:cTn id="14" presetID="10" presetClass="entr" presetSubtype="0" fill="hold" nodeType="with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par>
                                <p:cTn id="17" presetID="10" presetClass="entr" presetSubtype="0" fill="hold" nodeType="with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fade">
                                      <p:cBhvr>
                                        <p:cTn id="19"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D10F-F80A-7C44-BE64-97E1A59CB31A}"/>
              </a:ext>
            </a:extLst>
          </p:cNvPr>
          <p:cNvSpPr>
            <a:spLocks noGrp="1"/>
          </p:cNvSpPr>
          <p:nvPr>
            <p:ph type="title"/>
          </p:nvPr>
        </p:nvSpPr>
        <p:spPr/>
        <p:txBody>
          <a:bodyPr/>
          <a:lstStyle/>
          <a:p>
            <a:r>
              <a:rPr lang="en-US" dirty="0"/>
              <a:t>New Bottleneck: Filtering (Pre-Alignment) </a:t>
            </a:r>
          </a:p>
        </p:txBody>
      </p:sp>
      <p:sp>
        <p:nvSpPr>
          <p:cNvPr id="3" name="Content Placeholder 2">
            <a:extLst>
              <a:ext uri="{FF2B5EF4-FFF2-40B4-BE49-F238E27FC236}">
                <a16:creationId xmlns:a16="http://schemas.microsoft.com/office/drawing/2014/main" id="{AC397D3F-62B4-3849-9339-7FB0122971DD}"/>
              </a:ext>
            </a:extLst>
          </p:cNvPr>
          <p:cNvSpPr>
            <a:spLocks noGrp="1"/>
          </p:cNvSpPr>
          <p:nvPr>
            <p:ph idx="1"/>
          </p:nvPr>
        </p:nvSpPr>
        <p:spPr>
          <a:xfrm>
            <a:off x="228600" y="1113656"/>
            <a:ext cx="8610600" cy="5339680"/>
          </a:xfrm>
        </p:spPr>
        <p:txBody>
          <a:bodyPr/>
          <a:lstStyle/>
          <a:p>
            <a:pPr marL="0" indent="0">
              <a:buNone/>
            </a:pPr>
            <a:r>
              <a:rPr lang="en-US" dirty="0"/>
              <a:t>    </a:t>
            </a:r>
            <a:r>
              <a:rPr lang="en-US" dirty="0">
                <a:solidFill>
                  <a:srgbClr val="0000FF"/>
                </a:solidFill>
              </a:rPr>
              <a:t>Sequencing</a:t>
            </a:r>
            <a:r>
              <a:rPr lang="en-US" dirty="0"/>
              <a:t> generates many reads, each of which potentially mapping to many locations</a:t>
            </a:r>
          </a:p>
          <a:p>
            <a:pPr marL="0" indent="0">
              <a:buNone/>
            </a:pPr>
            <a:r>
              <a:rPr lang="en-US" dirty="0"/>
              <a:t>    </a:t>
            </a:r>
            <a:r>
              <a:rPr lang="en-US" dirty="0">
                <a:sym typeface="Wingdings" pitchFamily="2" charset="2"/>
              </a:rPr>
              <a:t></a:t>
            </a:r>
          </a:p>
          <a:p>
            <a:pPr marL="0" indent="0">
              <a:buNone/>
            </a:pPr>
            <a:r>
              <a:rPr lang="en-US" dirty="0">
                <a:sym typeface="Wingdings" pitchFamily="2" charset="2"/>
              </a:rPr>
              <a:t>    </a:t>
            </a:r>
            <a:r>
              <a:rPr lang="en-US" dirty="0">
                <a:solidFill>
                  <a:srgbClr val="0000FF"/>
                </a:solidFill>
                <a:sym typeface="Wingdings" pitchFamily="2" charset="2"/>
              </a:rPr>
              <a:t>Filtering (Pre-alignment) </a:t>
            </a:r>
            <a:r>
              <a:rPr lang="en-US" dirty="0">
                <a:sym typeface="Wingdings" pitchFamily="2" charset="2"/>
              </a:rPr>
              <a:t>eliminates the need to verify/align read to invalid mapping locations</a:t>
            </a:r>
          </a:p>
          <a:p>
            <a:pPr marL="0" indent="0">
              <a:buNone/>
            </a:pPr>
            <a:r>
              <a:rPr lang="en-US" dirty="0">
                <a:sym typeface="Wingdings" pitchFamily="2" charset="2"/>
              </a:rPr>
              <a:t>    </a:t>
            </a:r>
          </a:p>
          <a:p>
            <a:pPr marL="0" indent="0">
              <a:buNone/>
            </a:pPr>
            <a:r>
              <a:rPr lang="en-US" dirty="0">
                <a:sym typeface="Wingdings" pitchFamily="2" charset="2"/>
              </a:rPr>
              <a:t>    </a:t>
            </a:r>
            <a:r>
              <a:rPr lang="en-US" dirty="0">
                <a:solidFill>
                  <a:srgbClr val="0000FF"/>
                </a:solidFill>
                <a:sym typeface="Wingdings" pitchFamily="2" charset="2"/>
              </a:rPr>
              <a:t>Alignment/verification </a:t>
            </a:r>
            <a:r>
              <a:rPr lang="en-US" dirty="0">
                <a:sym typeface="Wingdings" pitchFamily="2" charset="2"/>
              </a:rPr>
              <a:t>(costly edit distance computation) is performed </a:t>
            </a:r>
            <a:r>
              <a:rPr lang="en-US" b="1" dirty="0">
                <a:sym typeface="Wingdings" pitchFamily="2" charset="2"/>
              </a:rPr>
              <a:t>only</a:t>
            </a:r>
            <a:r>
              <a:rPr lang="en-US" dirty="0">
                <a:sym typeface="Wingdings" pitchFamily="2" charset="2"/>
              </a:rPr>
              <a:t> on reads that pass the filter</a:t>
            </a:r>
          </a:p>
          <a:p>
            <a:pPr marL="0" indent="0">
              <a:buNone/>
            </a:pPr>
            <a:endParaRPr lang="en-US" dirty="0">
              <a:sym typeface="Wingdings" pitchFamily="2" charset="2"/>
            </a:endParaRPr>
          </a:p>
          <a:p>
            <a:r>
              <a:rPr lang="en-US" dirty="0">
                <a:solidFill>
                  <a:srgbClr val="FF0000"/>
                </a:solidFill>
                <a:sym typeface="Wingdings" pitchFamily="2" charset="2"/>
              </a:rPr>
              <a:t>New bottleneck in read mapping becomes the “filtering (pre-alignment)” step</a:t>
            </a:r>
          </a:p>
          <a:p>
            <a:pPr lvl="1"/>
            <a:endParaRPr lang="en-US" dirty="0"/>
          </a:p>
        </p:txBody>
      </p:sp>
      <p:sp>
        <p:nvSpPr>
          <p:cNvPr id="4" name="Slide Number Placeholder 3">
            <a:extLst>
              <a:ext uri="{FF2B5EF4-FFF2-40B4-BE49-F238E27FC236}">
                <a16:creationId xmlns:a16="http://schemas.microsoft.com/office/drawing/2014/main" id="{18D7025E-2F9E-0843-B00B-20AC22F13596}"/>
              </a:ext>
            </a:extLst>
          </p:cNvPr>
          <p:cNvSpPr>
            <a:spLocks noGrp="1"/>
          </p:cNvSpPr>
          <p:nvPr>
            <p:ph type="sldNum" sz="quarter" idx="11"/>
          </p:nvPr>
        </p:nvSpPr>
        <p:spPr/>
        <p:txBody>
          <a:bodyPr/>
          <a:lstStyle/>
          <a:p>
            <a:fld id="{323594FA-E141-4234-AE05-360401972BE7}" type="slidenum">
              <a:rPr lang="en-US" altLang="en-US" smtClean="0"/>
              <a:pPr/>
              <a:t>64</a:t>
            </a:fld>
            <a:endParaRPr lang="en-US" altLang="en-US"/>
          </a:p>
        </p:txBody>
      </p:sp>
    </p:spTree>
    <p:extLst>
      <p:ext uri="{BB962C8B-B14F-4D97-AF65-F5344CB8AC3E}">
        <p14:creationId xmlns:p14="http://schemas.microsoft.com/office/powerpoint/2010/main" val="3522134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solidFill>
                  <a:srgbClr val="0000FF"/>
                </a:solidFill>
              </a:rPr>
              <a:t>Hardware Acceleration</a:t>
            </a:r>
          </a:p>
          <a:p>
            <a:pPr lvl="1"/>
            <a:r>
              <a:rPr lang="en-US" dirty="0">
                <a:solidFill>
                  <a:srgbClr val="0000FF"/>
                </a:solidFill>
              </a:rPr>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20326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Location Filtering</a:t>
            </a:r>
          </a:p>
        </p:txBody>
      </p:sp>
      <p:sp>
        <p:nvSpPr>
          <p:cNvPr id="3" name="Content Placeholder 2"/>
          <p:cNvSpPr>
            <a:spLocks noGrp="1"/>
          </p:cNvSpPr>
          <p:nvPr>
            <p:ph idx="1"/>
          </p:nvPr>
        </p:nvSpPr>
        <p:spPr>
          <a:xfrm>
            <a:off x="228600" y="1126191"/>
            <a:ext cx="8610600" cy="5122211"/>
          </a:xfrm>
        </p:spPr>
        <p:txBody>
          <a:bodyPr/>
          <a:lstStyle/>
          <a:p>
            <a:r>
              <a:rPr lang="en-US" sz="2400" b="1" dirty="0">
                <a:solidFill>
                  <a:srgbClr val="0070C0"/>
                </a:solidFill>
              </a:rPr>
              <a:t>Alignment</a:t>
            </a:r>
            <a:r>
              <a:rPr lang="en-US" sz="2400" dirty="0"/>
              <a:t> is </a:t>
            </a:r>
            <a:r>
              <a:rPr lang="en-US" sz="2400" dirty="0">
                <a:solidFill>
                  <a:srgbClr val="FF0000"/>
                </a:solidFill>
              </a:rPr>
              <a:t>expensive</a:t>
            </a:r>
            <a:endParaRPr lang="en-US" sz="2400" dirty="0"/>
          </a:p>
          <a:p>
            <a:pPr lvl="1"/>
            <a:r>
              <a:rPr lang="en-US" sz="2100" dirty="0"/>
              <a:t>We need to align millions to billions of reads </a:t>
            </a:r>
          </a:p>
          <a:p>
            <a:pPr lvl="2"/>
            <a:endParaRPr lang="en-US" sz="2250" dirty="0"/>
          </a:p>
          <a:p>
            <a:pPr lvl="2"/>
            <a:endParaRPr lang="en-US" sz="2250" dirty="0"/>
          </a:p>
          <a:p>
            <a:pPr marL="257175" lvl="1" indent="-257175">
              <a:buClr>
                <a:schemeClr val="accent1"/>
              </a:buClr>
              <a:buSzPct val="65000"/>
              <a:buFont typeface="Wingdings" pitchFamily="2" charset="2"/>
              <a:buChar char="n"/>
            </a:pPr>
            <a:r>
              <a:rPr lang="en-US" sz="2400" dirty="0"/>
              <a:t>Modern read mappers reduce the time spent on alignment for increased performance. Can be done in two ways:</a:t>
            </a:r>
          </a:p>
          <a:p>
            <a:pPr marL="721519" lvl="2" indent="-457200">
              <a:buSzPct val="100000"/>
              <a:buFont typeface="+mj-lt"/>
              <a:buAutoNum type="arabicPeriod"/>
            </a:pPr>
            <a:r>
              <a:rPr lang="en-US" sz="2250" dirty="0"/>
              <a:t>Optimize the algorithm for alignment</a:t>
            </a:r>
          </a:p>
          <a:p>
            <a:pPr marL="721519" lvl="2" indent="-457200">
              <a:buSzPct val="100000"/>
              <a:buFont typeface="+mj-lt"/>
              <a:buAutoNum type="arabicPeriod"/>
            </a:pPr>
            <a:r>
              <a:rPr lang="en-US" sz="2250" dirty="0"/>
              <a:t>Reduce the number of alignments necessary by </a:t>
            </a:r>
            <a:r>
              <a:rPr lang="en-US" sz="2250" b="1" dirty="0">
                <a:solidFill>
                  <a:srgbClr val="0070C0"/>
                </a:solidFill>
              </a:rPr>
              <a:t>filtering</a:t>
            </a:r>
            <a:r>
              <a:rPr lang="en-US" sz="2250" dirty="0">
                <a:solidFill>
                  <a:srgbClr val="0070C0"/>
                </a:solidFill>
              </a:rPr>
              <a:t> </a:t>
            </a:r>
            <a:r>
              <a:rPr lang="en-US" sz="2250" dirty="0"/>
              <a:t>out mismatches quickly </a:t>
            </a:r>
          </a:p>
          <a:p>
            <a:pPr marL="721519" lvl="2" indent="-457200">
              <a:buSzPct val="100000"/>
              <a:buFont typeface="+mj-lt"/>
              <a:buAutoNum type="arabicPeriod"/>
            </a:pPr>
            <a:endParaRPr lang="en-US" sz="2100" dirty="0"/>
          </a:p>
          <a:p>
            <a:pPr marL="721519" lvl="2" indent="-457200">
              <a:buSzPct val="100000"/>
              <a:buFont typeface="+mj-lt"/>
              <a:buAutoNum type="arabicPeriod"/>
            </a:pPr>
            <a:endParaRPr lang="en-US" sz="2100" dirty="0"/>
          </a:p>
          <a:p>
            <a:pPr marL="257175" lvl="1" indent="-257175">
              <a:buClr>
                <a:schemeClr val="accent1"/>
              </a:buClr>
              <a:buSzPct val="65000"/>
              <a:buFont typeface="Wingdings" pitchFamily="2" charset="2"/>
              <a:buChar char="n"/>
            </a:pPr>
            <a:r>
              <a:rPr lang="en-US" sz="2400" dirty="0"/>
              <a:t>Both methods are used by mappers today, but </a:t>
            </a:r>
            <a:r>
              <a:rPr lang="en-US" sz="2400" dirty="0">
                <a:solidFill>
                  <a:srgbClr val="7030A0"/>
                </a:solidFill>
              </a:rPr>
              <a:t>filtering has replaced alignment as the bottleneck</a:t>
            </a:r>
            <a:r>
              <a:rPr lang="en-US" sz="2400" dirty="0"/>
              <a:t> </a:t>
            </a:r>
            <a:r>
              <a:rPr lang="en-US" sz="1400" b="1" dirty="0">
                <a:solidFill>
                  <a:srgbClr val="4E6229"/>
                </a:solidFill>
              </a:rPr>
              <a:t>[Xin+, BMC Genomics 2013]</a:t>
            </a:r>
          </a:p>
          <a:p>
            <a:pPr marL="257175" lvl="1" indent="-257175">
              <a:buClr>
                <a:schemeClr val="accent1"/>
              </a:buClr>
              <a:buSzPct val="65000"/>
              <a:buFont typeface="Wingdings" pitchFamily="2" charset="2"/>
              <a:buChar char="n"/>
            </a:pPr>
            <a:endParaRPr lang="en-US" sz="1400" b="1" dirty="0">
              <a:solidFill>
                <a:srgbClr val="4E6229"/>
              </a:solidFill>
            </a:endParaRPr>
          </a:p>
          <a:p>
            <a:endParaRPr lang="en-US" sz="2400" dirty="0"/>
          </a:p>
        </p:txBody>
      </p:sp>
      <p:sp>
        <p:nvSpPr>
          <p:cNvPr id="4" name="Slide Number Placeholder 3"/>
          <p:cNvSpPr>
            <a:spLocks noGrp="1"/>
          </p:cNvSpPr>
          <p:nvPr>
            <p:ph type="sldNum" sz="quarter" idx="11"/>
          </p:nvPr>
        </p:nvSpPr>
        <p:spPr/>
        <p:txBody>
          <a:bodyPr/>
          <a:lstStyle/>
          <a:p>
            <a:fld id="{4CAE9295-42F8-0747-9AE1-33958E89C374}" type="slidenum">
              <a:rPr lang="en-US" smtClean="0"/>
              <a:t>66</a:t>
            </a:fld>
            <a:endParaRPr lang="en-US"/>
          </a:p>
        </p:txBody>
      </p:sp>
      <p:sp>
        <p:nvSpPr>
          <p:cNvPr id="7" name="Rounded Rectangle 6"/>
          <p:cNvSpPr/>
          <p:nvPr/>
        </p:nvSpPr>
        <p:spPr>
          <a:xfrm>
            <a:off x="649777" y="2888053"/>
            <a:ext cx="7768246" cy="1686731"/>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Our goal is to accelerate </a:t>
            </a:r>
            <a:r>
              <a:rPr lang="en-US" sz="3000" b="1" dirty="0">
                <a:solidFill>
                  <a:srgbClr val="0070C0"/>
                </a:solidFill>
              </a:rPr>
              <a:t>read mapping</a:t>
            </a:r>
            <a:r>
              <a:rPr lang="en-US" sz="3000" b="1" dirty="0">
                <a:solidFill>
                  <a:schemeClr val="tx1"/>
                </a:solidFill>
              </a:rPr>
              <a:t> </a:t>
            </a:r>
          </a:p>
          <a:p>
            <a:pPr algn="ctr"/>
            <a:r>
              <a:rPr lang="en-US" sz="3000" b="1" dirty="0">
                <a:solidFill>
                  <a:schemeClr val="tx1"/>
                </a:solidFill>
              </a:rPr>
              <a:t>by improving the </a:t>
            </a:r>
            <a:r>
              <a:rPr lang="en-US" sz="3000" b="1" dirty="0">
                <a:solidFill>
                  <a:srgbClr val="0070C0"/>
                </a:solidFill>
              </a:rPr>
              <a:t>filtering</a:t>
            </a:r>
            <a:r>
              <a:rPr lang="en-US" sz="3000" b="1" dirty="0">
                <a:solidFill>
                  <a:schemeClr val="tx1"/>
                </a:solidFill>
              </a:rPr>
              <a:t> step </a:t>
            </a:r>
          </a:p>
        </p:txBody>
      </p:sp>
    </p:spTree>
    <p:extLst>
      <p:ext uri="{BB962C8B-B14F-4D97-AF65-F5344CB8AC3E}">
        <p14:creationId xmlns:p14="http://schemas.microsoft.com/office/powerpoint/2010/main" val="203627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xEl>
                                              <p:pRg st="0" end="0"/>
                                            </p:txEl>
                                          </p:spTgt>
                                        </p:tgtEl>
                                        <p:attrNameLst>
                                          <p:attrName>style.opacity</p:attrName>
                                        </p:attrNameLst>
                                      </p:cBhvr>
                                      <p:to>
                                        <p:strVal val="0.25"/>
                                      </p:to>
                                    </p:set>
                                    <p:animEffect filter="image" prLst="opacity: 0.25">
                                      <p:cBhvr rctx="IE">
                                        <p:cTn id="29" dur="indefinite"/>
                                        <p:tgtEl>
                                          <p:spTgt spid="3">
                                            <p:txEl>
                                              <p:pRg st="0" end="0"/>
                                            </p:txEl>
                                          </p:spTgt>
                                        </p:tgtEl>
                                      </p:cBhvr>
                                    </p:animEffect>
                                  </p:childTnLst>
                                </p:cTn>
                              </p:par>
                              <p:par>
                                <p:cTn id="30" presetID="9" presetClass="emph" presetSubtype="0" nodeType="withEffect">
                                  <p:stCondLst>
                                    <p:cond delay="0"/>
                                  </p:stCondLst>
                                  <p:childTnLst>
                                    <p:set>
                                      <p:cBhvr rctx="PPT">
                                        <p:cTn id="31" dur="indefinite"/>
                                        <p:tgtEl>
                                          <p:spTgt spid="3">
                                            <p:txEl>
                                              <p:pRg st="1" end="1"/>
                                            </p:txEl>
                                          </p:spTgt>
                                        </p:tgtEl>
                                        <p:attrNameLst>
                                          <p:attrName>style.opacity</p:attrName>
                                        </p:attrNameLst>
                                      </p:cBhvr>
                                      <p:to>
                                        <p:strVal val="0.25"/>
                                      </p:to>
                                    </p:set>
                                    <p:animEffect filter="image" prLst="opacity: 0.25">
                                      <p:cBhvr rctx="IE">
                                        <p:cTn id="32" dur="indefinite"/>
                                        <p:tgtEl>
                                          <p:spTgt spid="3">
                                            <p:txEl>
                                              <p:pRg st="1" end="1"/>
                                            </p:txEl>
                                          </p:spTgt>
                                        </p:tgtEl>
                                      </p:cBhvr>
                                    </p:animEffect>
                                  </p:childTnLst>
                                </p:cTn>
                              </p:par>
                              <p:par>
                                <p:cTn id="33" presetID="9" presetClass="emph" presetSubtype="0" nodeType="withEffect">
                                  <p:stCondLst>
                                    <p:cond delay="0"/>
                                  </p:stCondLst>
                                  <p:childTnLst>
                                    <p:set>
                                      <p:cBhvr rctx="PPT">
                                        <p:cTn id="34" dur="indefinite"/>
                                        <p:tgtEl>
                                          <p:spTgt spid="3">
                                            <p:txEl>
                                              <p:pRg st="4" end="4"/>
                                            </p:txEl>
                                          </p:spTgt>
                                        </p:tgtEl>
                                        <p:attrNameLst>
                                          <p:attrName>style.opacity</p:attrName>
                                        </p:attrNameLst>
                                      </p:cBhvr>
                                      <p:to>
                                        <p:strVal val="0.25"/>
                                      </p:to>
                                    </p:set>
                                    <p:animEffect filter="image" prLst="opacity: 0.25">
                                      <p:cBhvr rctx="IE">
                                        <p:cTn id="35" dur="indefinite"/>
                                        <p:tgtEl>
                                          <p:spTgt spid="3">
                                            <p:txEl>
                                              <p:pRg st="4" end="4"/>
                                            </p:txEl>
                                          </p:spTgt>
                                        </p:tgtEl>
                                      </p:cBhvr>
                                    </p:animEffect>
                                  </p:childTnLst>
                                </p:cTn>
                              </p:par>
                              <p:par>
                                <p:cTn id="36" presetID="9" presetClass="emph" presetSubtype="0" nodeType="withEffect">
                                  <p:stCondLst>
                                    <p:cond delay="0"/>
                                  </p:stCondLst>
                                  <p:childTnLst>
                                    <p:set>
                                      <p:cBhvr rctx="PPT">
                                        <p:cTn id="37" dur="indefinite"/>
                                        <p:tgtEl>
                                          <p:spTgt spid="3">
                                            <p:txEl>
                                              <p:pRg st="5" end="5"/>
                                            </p:txEl>
                                          </p:spTgt>
                                        </p:tgtEl>
                                        <p:attrNameLst>
                                          <p:attrName>style.opacity</p:attrName>
                                        </p:attrNameLst>
                                      </p:cBhvr>
                                      <p:to>
                                        <p:strVal val="0.25"/>
                                      </p:to>
                                    </p:set>
                                    <p:animEffect filter="image" prLst="opacity: 0.25">
                                      <p:cBhvr rctx="IE">
                                        <p:cTn id="38" dur="indefinite"/>
                                        <p:tgtEl>
                                          <p:spTgt spid="3">
                                            <p:txEl>
                                              <p:pRg st="5" end="5"/>
                                            </p:txEl>
                                          </p:spTgt>
                                        </p:tgtEl>
                                      </p:cBhvr>
                                    </p:animEffect>
                                  </p:childTnLst>
                                </p:cTn>
                              </p:par>
                              <p:par>
                                <p:cTn id="39" presetID="9" presetClass="emph" presetSubtype="0" nodeType="withEffect">
                                  <p:stCondLst>
                                    <p:cond delay="0"/>
                                  </p:stCondLst>
                                  <p:childTnLst>
                                    <p:set>
                                      <p:cBhvr rctx="PPT">
                                        <p:cTn id="40" dur="indefinite"/>
                                        <p:tgtEl>
                                          <p:spTgt spid="3">
                                            <p:txEl>
                                              <p:pRg st="6" end="6"/>
                                            </p:txEl>
                                          </p:spTgt>
                                        </p:tgtEl>
                                        <p:attrNameLst>
                                          <p:attrName>style.opacity</p:attrName>
                                        </p:attrNameLst>
                                      </p:cBhvr>
                                      <p:to>
                                        <p:strVal val="0.25"/>
                                      </p:to>
                                    </p:set>
                                    <p:animEffect filter="image" prLst="opacity: 0.25">
                                      <p:cBhvr rctx="IE">
                                        <p:cTn id="41" dur="indefinite"/>
                                        <p:tgtEl>
                                          <p:spTgt spid="3">
                                            <p:txEl>
                                              <p:pRg st="6" end="6"/>
                                            </p:txEl>
                                          </p:spTgt>
                                        </p:tgtEl>
                                      </p:cBhvr>
                                    </p:animEffect>
                                  </p:childTnLst>
                                </p:cTn>
                              </p:par>
                              <p:par>
                                <p:cTn id="42" presetID="9" presetClass="emph" presetSubtype="0" nodeType="withEffect">
                                  <p:stCondLst>
                                    <p:cond delay="0"/>
                                  </p:stCondLst>
                                  <p:childTnLst>
                                    <p:set>
                                      <p:cBhvr rctx="PPT">
                                        <p:cTn id="43" dur="indefinite"/>
                                        <p:tgtEl>
                                          <p:spTgt spid="3">
                                            <p:txEl>
                                              <p:pRg st="9" end="9"/>
                                            </p:txEl>
                                          </p:spTgt>
                                        </p:tgtEl>
                                        <p:attrNameLst>
                                          <p:attrName>style.opacity</p:attrName>
                                        </p:attrNameLst>
                                      </p:cBhvr>
                                      <p:to>
                                        <p:strVal val="0.25"/>
                                      </p:to>
                                    </p:set>
                                    <p:animEffect filter="image" prLst="opacity: 0.25">
                                      <p:cBhvr rctx="IE">
                                        <p:cTn id="44" dur="indefinite"/>
                                        <p:tgtEl>
                                          <p:spTgt spid="3">
                                            <p:txEl>
                                              <p:pRg st="9" end="9"/>
                                            </p:txEl>
                                          </p:spTgt>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Ideal Filtering </a:t>
            </a:r>
            <a:r>
              <a:rPr lang="en-US" dirty="0"/>
              <a:t>Algorithm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Oval 4"/>
          <p:cNvSpPr/>
          <p:nvPr/>
        </p:nvSpPr>
        <p:spPr>
          <a:xfrm>
            <a:off x="435835" y="1043700"/>
            <a:ext cx="2743200" cy="2743200"/>
          </a:xfrm>
          <a:prstGeom prst="ellipse">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Minimal False Accept Rate</a:t>
            </a:r>
          </a:p>
        </p:txBody>
      </p:sp>
      <p:sp>
        <p:nvSpPr>
          <p:cNvPr id="6" name="Oval 5"/>
          <p:cNvSpPr/>
          <p:nvPr/>
        </p:nvSpPr>
        <p:spPr>
          <a:xfrm>
            <a:off x="1952866" y="3517748"/>
            <a:ext cx="2743200" cy="2743200"/>
          </a:xfrm>
          <a:prstGeom prst="ellipse">
            <a:avLst/>
          </a:prstGeom>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Zero False Reject Rate</a:t>
            </a:r>
          </a:p>
        </p:txBody>
      </p:sp>
      <p:sp>
        <p:nvSpPr>
          <p:cNvPr id="7" name="Oval 6"/>
          <p:cNvSpPr/>
          <p:nvPr/>
        </p:nvSpPr>
        <p:spPr>
          <a:xfrm>
            <a:off x="4309927" y="1014620"/>
            <a:ext cx="2743200" cy="2743200"/>
          </a:xfrm>
          <a:prstGeom prst="ellipse">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Maximal True Reject Rate</a:t>
            </a:r>
          </a:p>
        </p:txBody>
      </p:sp>
      <p:sp>
        <p:nvSpPr>
          <p:cNvPr id="8" name="Oval 7"/>
          <p:cNvSpPr/>
          <p:nvPr/>
        </p:nvSpPr>
        <p:spPr>
          <a:xfrm>
            <a:off x="5811140" y="3500438"/>
            <a:ext cx="2743200" cy="2743200"/>
          </a:xfrm>
          <a:prstGeom prst="ellipse">
            <a:avLst/>
          </a:prstGeom>
        </p:spPr>
        <p:style>
          <a:lnRef idx="0">
            <a:schemeClr val="dk1"/>
          </a:lnRef>
          <a:fillRef idx="3">
            <a:schemeClr val="dk1"/>
          </a:fillRef>
          <a:effectRef idx="3">
            <a:schemeClr val="dk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Faster Than Mapper</a:t>
            </a:r>
          </a:p>
        </p:txBody>
      </p:sp>
      <p:sp>
        <p:nvSpPr>
          <p:cNvPr id="3" name="TextBox 2">
            <a:extLst>
              <a:ext uri="{FF2B5EF4-FFF2-40B4-BE49-F238E27FC236}">
                <a16:creationId xmlns:a16="http://schemas.microsoft.com/office/drawing/2014/main" id="{BF833EC9-AAD3-1343-A748-2562C1121468}"/>
              </a:ext>
            </a:extLst>
          </p:cNvPr>
          <p:cNvSpPr txBox="1"/>
          <p:nvPr/>
        </p:nvSpPr>
        <p:spPr>
          <a:xfrm>
            <a:off x="6913350" y="1079602"/>
            <a:ext cx="2123146" cy="646331"/>
          </a:xfrm>
          <a:prstGeom prst="rect">
            <a:avLst/>
          </a:prstGeom>
          <a:noFill/>
        </p:spPr>
        <p:txBody>
          <a:bodyPr wrap="none" rtlCol="0">
            <a:spAutoFit/>
          </a:bodyPr>
          <a:lstStyle/>
          <a:p>
            <a:pPr algn="ctr"/>
            <a:r>
              <a:rPr lang="en-US" dirty="0"/>
              <a:t>Filter out all </a:t>
            </a:r>
          </a:p>
          <a:p>
            <a:pPr algn="ctr"/>
            <a:r>
              <a:rPr lang="en-US" dirty="0"/>
              <a:t>incorrect mappings</a:t>
            </a:r>
          </a:p>
        </p:txBody>
      </p:sp>
      <p:sp>
        <p:nvSpPr>
          <p:cNvPr id="9" name="TextBox 8">
            <a:extLst>
              <a:ext uri="{FF2B5EF4-FFF2-40B4-BE49-F238E27FC236}">
                <a16:creationId xmlns:a16="http://schemas.microsoft.com/office/drawing/2014/main" id="{84BC9578-B318-5A4F-B607-D2A2C83B8692}"/>
              </a:ext>
            </a:extLst>
          </p:cNvPr>
          <p:cNvSpPr txBox="1"/>
          <p:nvPr/>
        </p:nvSpPr>
        <p:spPr>
          <a:xfrm>
            <a:off x="19702" y="5662989"/>
            <a:ext cx="2313711" cy="646331"/>
          </a:xfrm>
          <a:prstGeom prst="rect">
            <a:avLst/>
          </a:prstGeom>
          <a:noFill/>
        </p:spPr>
        <p:txBody>
          <a:bodyPr wrap="none" rtlCol="0">
            <a:spAutoFit/>
          </a:bodyPr>
          <a:lstStyle/>
          <a:p>
            <a:pPr algn="ctr"/>
            <a:r>
              <a:rPr lang="en-US" dirty="0"/>
              <a:t>Do not filter out any </a:t>
            </a:r>
          </a:p>
          <a:p>
            <a:pPr algn="ctr"/>
            <a:r>
              <a:rPr lang="en-US" dirty="0"/>
              <a:t>correct mappings</a:t>
            </a:r>
          </a:p>
        </p:txBody>
      </p:sp>
    </p:spTree>
    <p:extLst>
      <p:ext uri="{BB962C8B-B14F-4D97-AF65-F5344CB8AC3E}">
        <p14:creationId xmlns:p14="http://schemas.microsoft.com/office/powerpoint/2010/main" val="173113596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Alignment vs. Pre-alignment (Filtering)</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extLst/>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86029"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extLst/>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86030" name="Visio" r:id="rId6" imgW="1349428" imgH="1377867" progId="Visio.Drawing.11">
                  <p:embed/>
                </p:oleObj>
              </mc:Choice>
              <mc:Fallback>
                <p:oleObj name="Visio" r:id="rId6" imgW="1349428" imgH="1377867"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3" y="5001727"/>
            <a:ext cx="430060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|dp[i][j-1]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[i][j]=1+max|dp[i-1][j]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[i-1][j-1]</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Subs.</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477077" y="5709121"/>
            <a:ext cx="2614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No data dependencies!</a:t>
            </a:r>
          </a:p>
        </p:txBody>
      </p:sp>
      <p:sp>
        <p:nvSpPr>
          <p:cNvPr id="343" name="TextBox 342"/>
          <p:cNvSpPr txBox="1"/>
          <p:nvPr/>
        </p:nvSpPr>
        <p:spPr>
          <a:xfrm>
            <a:off x="837310" y="5715292"/>
            <a:ext cx="33098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Each cell depends on three pre-computed cells!</a:t>
            </a:r>
          </a:p>
        </p:txBody>
      </p:sp>
      <p:sp>
        <p:nvSpPr>
          <p:cNvPr id="348" name="Rectangle 347"/>
          <p:cNvSpPr/>
          <p:nvPr/>
        </p:nvSpPr>
        <p:spPr>
          <a:xfrm>
            <a:off x="1533773" y="1000746"/>
            <a:ext cx="56029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dirty="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                                       SHD</a:t>
            </a:r>
          </a:p>
        </p:txBody>
      </p:sp>
      <p:sp>
        <p:nvSpPr>
          <p:cNvPr id="130" name="Rectangle 129">
            <a:extLst>
              <a:ext uri="{FF2B5EF4-FFF2-40B4-BE49-F238E27FC236}">
                <a16:creationId xmlns:a16="http://schemas.microsoft.com/office/drawing/2014/main" id="{73E838AF-FB71-BB46-BB27-757A1F3AE5F9}"/>
              </a:ext>
            </a:extLst>
          </p:cNvPr>
          <p:cNvSpPr/>
          <p:nvPr/>
        </p:nvSpPr>
        <p:spPr>
          <a:xfrm>
            <a:off x="346475" y="3729980"/>
            <a:ext cx="8451051" cy="2651760"/>
          </a:xfrm>
          <a:prstGeom prst="rect">
            <a:avLst/>
          </a:prstGeom>
          <a:solidFill>
            <a:schemeClr val="bg1"/>
          </a:solidFill>
          <a:ln w="19050">
            <a:solidFill>
              <a:srgbClr val="FE0606"/>
            </a:solidFill>
          </a:ln>
        </p:spPr>
        <p:txBody>
          <a:bodyPr wrap="square">
            <a:spAutoFit/>
          </a:bodyPr>
          <a:lstStyle/>
          <a:p>
            <a:pPr algn="ctr">
              <a:defRPr/>
            </a:pPr>
            <a:r>
              <a:rPr lang="en-US" sz="2400" dirty="0">
                <a:solidFill>
                  <a:prstClr val="black"/>
                </a:solidFill>
              </a:rPr>
              <a:t>Independent vectors can be processed in parallel using hardware technologies</a:t>
            </a:r>
          </a:p>
        </p:txBody>
      </p:sp>
      <p:pic>
        <p:nvPicPr>
          <p:cNvPr id="131" name="Picture 6" descr="Image result for intel processor chip">
            <a:extLst>
              <a:ext uri="{FF2B5EF4-FFF2-40B4-BE49-F238E27FC236}">
                <a16:creationId xmlns:a16="http://schemas.microsoft.com/office/drawing/2014/main" id="{2C9669AD-6078-C94C-93AE-7F2ECEEBF4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3831" y="4797152"/>
            <a:ext cx="1859717" cy="1357593"/>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Image result for vc709">
            <a:extLst>
              <a:ext uri="{FF2B5EF4-FFF2-40B4-BE49-F238E27FC236}">
                <a16:creationId xmlns:a16="http://schemas.microsoft.com/office/drawing/2014/main" id="{5BE47E31-A6B0-C046-A34B-C78AFE02C6B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4083" y="4430547"/>
            <a:ext cx="2433211" cy="152075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Image result for gpu">
            <a:extLst>
              <a:ext uri="{FF2B5EF4-FFF2-40B4-BE49-F238E27FC236}">
                <a16:creationId xmlns:a16="http://schemas.microsoft.com/office/drawing/2014/main" id="{02A630A1-DD49-3347-8385-A860655FB6D9}"/>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545" y="4867905"/>
            <a:ext cx="2238447" cy="1553174"/>
          </a:xfrm>
          <a:prstGeom prst="rect">
            <a:avLst/>
          </a:prstGeom>
          <a:noFill/>
          <a:extLst>
            <a:ext uri="{909E8E84-426E-40DD-AFC4-6F175D3DCCD1}">
              <a14:hiddenFill xmlns:a14="http://schemas.microsoft.com/office/drawing/2010/main">
                <a:solidFill>
                  <a:srgbClr val="FFFFFF"/>
                </a:solidFill>
              </a14:hiddenFill>
            </a:ext>
          </a:extLst>
        </p:spPr>
      </p:pic>
      <p:grpSp>
        <p:nvGrpSpPr>
          <p:cNvPr id="134" name="Group 133">
            <a:extLst>
              <a:ext uri="{FF2B5EF4-FFF2-40B4-BE49-F238E27FC236}">
                <a16:creationId xmlns:a16="http://schemas.microsoft.com/office/drawing/2014/main" id="{ED9E8B07-34BE-4F42-9AC1-A726D94C81B7}"/>
              </a:ext>
            </a:extLst>
          </p:cNvPr>
          <p:cNvGrpSpPr/>
          <p:nvPr/>
        </p:nvGrpSpPr>
        <p:grpSpPr>
          <a:xfrm>
            <a:off x="6468860" y="4382072"/>
            <a:ext cx="2074248" cy="1999256"/>
            <a:chOff x="5607436" y="4099745"/>
            <a:chExt cx="2518529" cy="2427475"/>
          </a:xfrm>
        </p:grpSpPr>
        <p:grpSp>
          <p:nvGrpSpPr>
            <p:cNvPr id="135" name="Group 134">
              <a:extLst>
                <a:ext uri="{FF2B5EF4-FFF2-40B4-BE49-F238E27FC236}">
                  <a16:creationId xmlns:a16="http://schemas.microsoft.com/office/drawing/2014/main" id="{E37DCA8E-7D5C-204C-B308-69477796BA24}"/>
                </a:ext>
              </a:extLst>
            </p:cNvPr>
            <p:cNvGrpSpPr/>
            <p:nvPr/>
          </p:nvGrpSpPr>
          <p:grpSpPr>
            <a:xfrm>
              <a:off x="5725409" y="5708286"/>
              <a:ext cx="2267712" cy="438912"/>
              <a:chOff x="8036485" y="3390822"/>
              <a:chExt cx="2267712" cy="438912"/>
            </a:xfrm>
            <a:solidFill>
              <a:srgbClr val="EBF3E0"/>
            </a:solidFill>
          </p:grpSpPr>
          <p:sp>
            <p:nvSpPr>
              <p:cNvPr id="221" name="Parallelogram 220">
                <a:extLst>
                  <a:ext uri="{FF2B5EF4-FFF2-40B4-BE49-F238E27FC236}">
                    <a16:creationId xmlns:a16="http://schemas.microsoft.com/office/drawing/2014/main" id="{18B75990-350B-544E-A908-43FE57810D01}"/>
                  </a:ext>
                </a:extLst>
              </p:cNvPr>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2" name="Parallelogram 221">
                <a:extLst>
                  <a:ext uri="{FF2B5EF4-FFF2-40B4-BE49-F238E27FC236}">
                    <a16:creationId xmlns:a16="http://schemas.microsoft.com/office/drawing/2014/main" id="{8E5B5C09-B41E-904E-9AE9-498721AE1FD4}"/>
                  </a:ext>
                </a:extLst>
              </p:cNvPr>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3" name="Parallelogram 222">
                <a:extLst>
                  <a:ext uri="{FF2B5EF4-FFF2-40B4-BE49-F238E27FC236}">
                    <a16:creationId xmlns:a16="http://schemas.microsoft.com/office/drawing/2014/main" id="{B4EFABFD-B395-F64A-B18F-D4A0DCBF2C30}"/>
                  </a:ext>
                </a:extLst>
              </p:cNvPr>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4" name="Parallelogram 223">
                <a:extLst>
                  <a:ext uri="{FF2B5EF4-FFF2-40B4-BE49-F238E27FC236}">
                    <a16:creationId xmlns:a16="http://schemas.microsoft.com/office/drawing/2014/main" id="{81254A93-9B61-7C4E-B6D8-822F11B33A1A}"/>
                  </a:ext>
                </a:extLst>
              </p:cNvPr>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5" name="Parallelogram 224">
                <a:extLst>
                  <a:ext uri="{FF2B5EF4-FFF2-40B4-BE49-F238E27FC236}">
                    <a16:creationId xmlns:a16="http://schemas.microsoft.com/office/drawing/2014/main" id="{C2243B6F-CEED-8649-AE2A-2041B677B2ED}"/>
                  </a:ext>
                </a:extLst>
              </p:cNvPr>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6" name="Parallelogram 225">
                <a:extLst>
                  <a:ext uri="{FF2B5EF4-FFF2-40B4-BE49-F238E27FC236}">
                    <a16:creationId xmlns:a16="http://schemas.microsoft.com/office/drawing/2014/main" id="{2DD0870D-D844-8846-ADEA-BDDB7D9B6680}"/>
                  </a:ext>
                </a:extLst>
              </p:cNvPr>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7" name="Parallelogram 226">
                <a:extLst>
                  <a:ext uri="{FF2B5EF4-FFF2-40B4-BE49-F238E27FC236}">
                    <a16:creationId xmlns:a16="http://schemas.microsoft.com/office/drawing/2014/main" id="{99CC61E1-EBFB-7E41-9093-695DF53BA285}"/>
                  </a:ext>
                </a:extLst>
              </p:cNvPr>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8" name="Parallelogram 227">
                <a:extLst>
                  <a:ext uri="{FF2B5EF4-FFF2-40B4-BE49-F238E27FC236}">
                    <a16:creationId xmlns:a16="http://schemas.microsoft.com/office/drawing/2014/main" id="{AD3D8BFC-B6F2-9F4F-938B-DFFE95C21530}"/>
                  </a:ext>
                </a:extLst>
              </p:cNvPr>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9" name="Parallelogram 228">
                <a:extLst>
                  <a:ext uri="{FF2B5EF4-FFF2-40B4-BE49-F238E27FC236}">
                    <a16:creationId xmlns:a16="http://schemas.microsoft.com/office/drawing/2014/main" id="{CCE19320-8917-ED42-A4FE-BBA4E514F810}"/>
                  </a:ext>
                </a:extLst>
              </p:cNvPr>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0" name="Parallelogram 229">
                <a:extLst>
                  <a:ext uri="{FF2B5EF4-FFF2-40B4-BE49-F238E27FC236}">
                    <a16:creationId xmlns:a16="http://schemas.microsoft.com/office/drawing/2014/main" id="{0424D406-CA54-2645-B38F-E5F88A62688D}"/>
                  </a:ext>
                </a:extLst>
              </p:cNvPr>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1" name="Parallelogram 230">
                <a:extLst>
                  <a:ext uri="{FF2B5EF4-FFF2-40B4-BE49-F238E27FC236}">
                    <a16:creationId xmlns:a16="http://schemas.microsoft.com/office/drawing/2014/main" id="{22B23D2A-8C63-7B4B-9606-102B79F158F0}"/>
                  </a:ext>
                </a:extLst>
              </p:cNvPr>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2" name="Parallelogram 231">
                <a:extLst>
                  <a:ext uri="{FF2B5EF4-FFF2-40B4-BE49-F238E27FC236}">
                    <a16:creationId xmlns:a16="http://schemas.microsoft.com/office/drawing/2014/main" id="{B30AA679-9B5A-5548-9BBB-74B604D79864}"/>
                  </a:ext>
                </a:extLst>
              </p:cNvPr>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3" name="Parallelogram 232">
                <a:extLst>
                  <a:ext uri="{FF2B5EF4-FFF2-40B4-BE49-F238E27FC236}">
                    <a16:creationId xmlns:a16="http://schemas.microsoft.com/office/drawing/2014/main" id="{796BEB57-88EE-AA45-ADB0-7F4891C7610F}"/>
                  </a:ext>
                </a:extLst>
              </p:cNvPr>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4" name="Parallelogram 233">
                <a:extLst>
                  <a:ext uri="{FF2B5EF4-FFF2-40B4-BE49-F238E27FC236}">
                    <a16:creationId xmlns:a16="http://schemas.microsoft.com/office/drawing/2014/main" id="{76BA7860-CE0F-E045-8A06-3AF3D7409187}"/>
                  </a:ext>
                </a:extLst>
              </p:cNvPr>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5" name="Parallelogram 234">
                <a:extLst>
                  <a:ext uri="{FF2B5EF4-FFF2-40B4-BE49-F238E27FC236}">
                    <a16:creationId xmlns:a16="http://schemas.microsoft.com/office/drawing/2014/main" id="{FE4CAA43-DAE6-D945-9F32-061B7A559B5F}"/>
                  </a:ext>
                </a:extLst>
              </p:cNvPr>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6" name="Parallelogram 235">
                <a:extLst>
                  <a:ext uri="{FF2B5EF4-FFF2-40B4-BE49-F238E27FC236}">
                    <a16:creationId xmlns:a16="http://schemas.microsoft.com/office/drawing/2014/main" id="{C706B966-5EFF-314D-995E-D5D6F1A1D501}"/>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37" name="Parallelogram 236">
                <a:extLst>
                  <a:ext uri="{FF2B5EF4-FFF2-40B4-BE49-F238E27FC236}">
                    <a16:creationId xmlns:a16="http://schemas.microsoft.com/office/drawing/2014/main" id="{30D386ED-3F58-AA49-A91B-4739CE2583CF}"/>
                  </a:ext>
                </a:extLst>
              </p:cNvPr>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36" name="Straight Connector 135">
              <a:extLst>
                <a:ext uri="{FF2B5EF4-FFF2-40B4-BE49-F238E27FC236}">
                  <a16:creationId xmlns:a16="http://schemas.microsoft.com/office/drawing/2014/main" id="{7B916A18-D4A7-504E-A57E-3ED494C9F2AD}"/>
                </a:ext>
              </a:extLst>
            </p:cNvPr>
            <p:cNvCxnSpPr/>
            <p:nvPr/>
          </p:nvCxnSpPr>
          <p:spPr>
            <a:xfrm>
              <a:off x="6406552" y="494501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5E02E16-0614-5B47-9507-E453E4986AF5}"/>
                </a:ext>
              </a:extLst>
            </p:cNvPr>
            <p:cNvCxnSpPr/>
            <p:nvPr/>
          </p:nvCxnSpPr>
          <p:spPr>
            <a:xfrm>
              <a:off x="7256687"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1E538D5-7416-2C4B-ABDC-2F8D1027034A}"/>
                </a:ext>
              </a:extLst>
            </p:cNvPr>
            <p:cNvCxnSpPr/>
            <p:nvPr/>
          </p:nvCxnSpPr>
          <p:spPr>
            <a:xfrm>
              <a:off x="6284547" y="4502705"/>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2BB61830-D16C-8F42-9457-5E77433147BA}"/>
                </a:ext>
              </a:extLst>
            </p:cNvPr>
            <p:cNvGrpSpPr/>
            <p:nvPr/>
          </p:nvGrpSpPr>
          <p:grpSpPr>
            <a:xfrm>
              <a:off x="5728068" y="5415016"/>
              <a:ext cx="2267712" cy="438912"/>
              <a:chOff x="8036485" y="3390822"/>
              <a:chExt cx="2267712" cy="438912"/>
            </a:xfrm>
            <a:solidFill>
              <a:schemeClr val="bg1">
                <a:lumMod val="95000"/>
              </a:schemeClr>
            </a:solidFill>
          </p:grpSpPr>
          <p:sp>
            <p:nvSpPr>
              <p:cNvPr id="204" name="Parallelogram 203">
                <a:extLst>
                  <a:ext uri="{FF2B5EF4-FFF2-40B4-BE49-F238E27FC236}">
                    <a16:creationId xmlns:a16="http://schemas.microsoft.com/office/drawing/2014/main" id="{D6E602FB-952A-DA40-A55E-022D219069C0}"/>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5" name="Parallelogram 204">
                <a:extLst>
                  <a:ext uri="{FF2B5EF4-FFF2-40B4-BE49-F238E27FC236}">
                    <a16:creationId xmlns:a16="http://schemas.microsoft.com/office/drawing/2014/main" id="{0A22C83D-BD84-904B-A58C-D510ECC08BEC}"/>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6" name="Parallelogram 205">
                <a:extLst>
                  <a:ext uri="{FF2B5EF4-FFF2-40B4-BE49-F238E27FC236}">
                    <a16:creationId xmlns:a16="http://schemas.microsoft.com/office/drawing/2014/main" id="{3BE88860-DC5F-C040-9D7E-DCC1C863BA9E}"/>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7" name="Parallelogram 206">
                <a:extLst>
                  <a:ext uri="{FF2B5EF4-FFF2-40B4-BE49-F238E27FC236}">
                    <a16:creationId xmlns:a16="http://schemas.microsoft.com/office/drawing/2014/main" id="{7BD03104-142C-F04F-BF29-CBCADAF3E1E0}"/>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8" name="Parallelogram 207">
                <a:extLst>
                  <a:ext uri="{FF2B5EF4-FFF2-40B4-BE49-F238E27FC236}">
                    <a16:creationId xmlns:a16="http://schemas.microsoft.com/office/drawing/2014/main" id="{4E8863C1-AB6A-5249-B33A-DF11F84C458C}"/>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9" name="Parallelogram 208">
                <a:extLst>
                  <a:ext uri="{FF2B5EF4-FFF2-40B4-BE49-F238E27FC236}">
                    <a16:creationId xmlns:a16="http://schemas.microsoft.com/office/drawing/2014/main" id="{0FC6DC78-3A3C-F748-A8AD-AE3286B7D8AE}"/>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0" name="Parallelogram 209">
                <a:extLst>
                  <a:ext uri="{FF2B5EF4-FFF2-40B4-BE49-F238E27FC236}">
                    <a16:creationId xmlns:a16="http://schemas.microsoft.com/office/drawing/2014/main" id="{35F1FB0B-A63A-F04D-86ED-64C90072AE80}"/>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1" name="Parallelogram 210">
                <a:extLst>
                  <a:ext uri="{FF2B5EF4-FFF2-40B4-BE49-F238E27FC236}">
                    <a16:creationId xmlns:a16="http://schemas.microsoft.com/office/drawing/2014/main" id="{A1B68B0D-9B2B-904C-8143-1CA776B4B4D6}"/>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2" name="Parallelogram 211">
                <a:extLst>
                  <a:ext uri="{FF2B5EF4-FFF2-40B4-BE49-F238E27FC236}">
                    <a16:creationId xmlns:a16="http://schemas.microsoft.com/office/drawing/2014/main" id="{18E9CDAB-DBE8-8247-AD4B-4E98050A4692}"/>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3" name="Parallelogram 212">
                <a:extLst>
                  <a:ext uri="{FF2B5EF4-FFF2-40B4-BE49-F238E27FC236}">
                    <a16:creationId xmlns:a16="http://schemas.microsoft.com/office/drawing/2014/main" id="{5ADFEDEC-71FA-264D-9B24-0406603A045F}"/>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4" name="Parallelogram 213">
                <a:extLst>
                  <a:ext uri="{FF2B5EF4-FFF2-40B4-BE49-F238E27FC236}">
                    <a16:creationId xmlns:a16="http://schemas.microsoft.com/office/drawing/2014/main" id="{BD217E48-7B5D-5A42-A86F-FE5811A1B3FC}"/>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5" name="Parallelogram 214">
                <a:extLst>
                  <a:ext uri="{FF2B5EF4-FFF2-40B4-BE49-F238E27FC236}">
                    <a16:creationId xmlns:a16="http://schemas.microsoft.com/office/drawing/2014/main" id="{DF0AAAE4-4843-E74B-860F-1C9953D7D8D4}"/>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6" name="Parallelogram 215">
                <a:extLst>
                  <a:ext uri="{FF2B5EF4-FFF2-40B4-BE49-F238E27FC236}">
                    <a16:creationId xmlns:a16="http://schemas.microsoft.com/office/drawing/2014/main" id="{F249F009-DDF0-1946-9906-B9FAD02D1E13}"/>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7" name="Parallelogram 216">
                <a:extLst>
                  <a:ext uri="{FF2B5EF4-FFF2-40B4-BE49-F238E27FC236}">
                    <a16:creationId xmlns:a16="http://schemas.microsoft.com/office/drawing/2014/main" id="{4F4D25D1-98BF-014E-BC6C-6EE481E824E6}"/>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8" name="Parallelogram 217">
                <a:extLst>
                  <a:ext uri="{FF2B5EF4-FFF2-40B4-BE49-F238E27FC236}">
                    <a16:creationId xmlns:a16="http://schemas.microsoft.com/office/drawing/2014/main" id="{00B2BD76-BFBD-8C4D-A07E-2C0EA749F45F}"/>
                  </a:ext>
                </a:extLst>
              </p:cNvPr>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19" name="Parallelogram 218">
                <a:extLst>
                  <a:ext uri="{FF2B5EF4-FFF2-40B4-BE49-F238E27FC236}">
                    <a16:creationId xmlns:a16="http://schemas.microsoft.com/office/drawing/2014/main" id="{DAE661E1-B5C2-8D4F-90AE-1E9F244CC307}"/>
                  </a:ext>
                </a:extLst>
              </p:cNvPr>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20" name="Parallelogram 219">
                <a:extLst>
                  <a:ext uri="{FF2B5EF4-FFF2-40B4-BE49-F238E27FC236}">
                    <a16:creationId xmlns:a16="http://schemas.microsoft.com/office/drawing/2014/main" id="{40B0999A-2C68-654E-9A6C-7B757F5AEA3E}"/>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40" name="Straight Connector 139">
              <a:extLst>
                <a:ext uri="{FF2B5EF4-FFF2-40B4-BE49-F238E27FC236}">
                  <a16:creationId xmlns:a16="http://schemas.microsoft.com/office/drawing/2014/main" id="{229CFF75-09F6-DB44-BD7C-B8C693DC3750}"/>
                </a:ext>
              </a:extLst>
            </p:cNvPr>
            <p:cNvCxnSpPr/>
            <p:nvPr/>
          </p:nvCxnSpPr>
          <p:spPr>
            <a:xfrm>
              <a:off x="6915100"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D40101F-B6B3-8A43-B0B8-D6B09036368B}"/>
                </a:ext>
              </a:extLst>
            </p:cNvPr>
            <p:cNvCxnSpPr/>
            <p:nvPr/>
          </p:nvCxnSpPr>
          <p:spPr>
            <a:xfrm>
              <a:off x="5885086" y="4850957"/>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ECFD101-B328-C54E-898E-7598D95D9707}"/>
                </a:ext>
              </a:extLst>
            </p:cNvPr>
            <p:cNvCxnSpPr/>
            <p:nvPr/>
          </p:nvCxnSpPr>
          <p:spPr>
            <a:xfrm>
              <a:off x="6594536"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F972AE5C-4793-0347-80E3-744EB904B2F0}"/>
                </a:ext>
              </a:extLst>
            </p:cNvPr>
            <p:cNvGrpSpPr/>
            <p:nvPr/>
          </p:nvGrpSpPr>
          <p:grpSpPr>
            <a:xfrm>
              <a:off x="5719049" y="4814099"/>
              <a:ext cx="2267712" cy="438912"/>
              <a:chOff x="8036485" y="3390822"/>
              <a:chExt cx="2267712" cy="438912"/>
            </a:xfrm>
            <a:solidFill>
              <a:schemeClr val="bg1">
                <a:lumMod val="95000"/>
              </a:schemeClr>
            </a:solidFill>
          </p:grpSpPr>
          <p:sp>
            <p:nvSpPr>
              <p:cNvPr id="187" name="Parallelogram 186">
                <a:extLst>
                  <a:ext uri="{FF2B5EF4-FFF2-40B4-BE49-F238E27FC236}">
                    <a16:creationId xmlns:a16="http://schemas.microsoft.com/office/drawing/2014/main" id="{7DDDE39E-EB32-E542-9E39-528750DC4B15}"/>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8" name="Parallelogram 187">
                <a:extLst>
                  <a:ext uri="{FF2B5EF4-FFF2-40B4-BE49-F238E27FC236}">
                    <a16:creationId xmlns:a16="http://schemas.microsoft.com/office/drawing/2014/main" id="{DE9A69F0-0D0E-9041-8622-973A8B9F35B2}"/>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9" name="Parallelogram 188">
                <a:extLst>
                  <a:ext uri="{FF2B5EF4-FFF2-40B4-BE49-F238E27FC236}">
                    <a16:creationId xmlns:a16="http://schemas.microsoft.com/office/drawing/2014/main" id="{0C247681-C33D-2146-B6E6-1EA502E7E165}"/>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0" name="Parallelogram 189">
                <a:extLst>
                  <a:ext uri="{FF2B5EF4-FFF2-40B4-BE49-F238E27FC236}">
                    <a16:creationId xmlns:a16="http://schemas.microsoft.com/office/drawing/2014/main" id="{2024ACAA-833C-474A-BC56-B8CB6B1DF974}"/>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1" name="Parallelogram 190">
                <a:extLst>
                  <a:ext uri="{FF2B5EF4-FFF2-40B4-BE49-F238E27FC236}">
                    <a16:creationId xmlns:a16="http://schemas.microsoft.com/office/drawing/2014/main" id="{CD00308A-EE46-9A4C-91B4-7900B588C741}"/>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2" name="Parallelogram 191">
                <a:extLst>
                  <a:ext uri="{FF2B5EF4-FFF2-40B4-BE49-F238E27FC236}">
                    <a16:creationId xmlns:a16="http://schemas.microsoft.com/office/drawing/2014/main" id="{9432402A-BB73-0440-8FC6-B8A845242D34}"/>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3" name="Parallelogram 192">
                <a:extLst>
                  <a:ext uri="{FF2B5EF4-FFF2-40B4-BE49-F238E27FC236}">
                    <a16:creationId xmlns:a16="http://schemas.microsoft.com/office/drawing/2014/main" id="{FC7E426A-F9E1-0444-98F0-692D0E248640}"/>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4" name="Parallelogram 193">
                <a:extLst>
                  <a:ext uri="{FF2B5EF4-FFF2-40B4-BE49-F238E27FC236}">
                    <a16:creationId xmlns:a16="http://schemas.microsoft.com/office/drawing/2014/main" id="{A02A9551-B6CE-424B-B236-F700BFCEE4F4}"/>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5" name="Parallelogram 194">
                <a:extLst>
                  <a:ext uri="{FF2B5EF4-FFF2-40B4-BE49-F238E27FC236}">
                    <a16:creationId xmlns:a16="http://schemas.microsoft.com/office/drawing/2014/main" id="{B27CC0EF-9A70-6142-A66E-ABC9B6839955}"/>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6" name="Parallelogram 195">
                <a:extLst>
                  <a:ext uri="{FF2B5EF4-FFF2-40B4-BE49-F238E27FC236}">
                    <a16:creationId xmlns:a16="http://schemas.microsoft.com/office/drawing/2014/main" id="{83A36778-654F-AE49-AEBA-FA5F618A21B1}"/>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7" name="Parallelogram 196">
                <a:extLst>
                  <a:ext uri="{FF2B5EF4-FFF2-40B4-BE49-F238E27FC236}">
                    <a16:creationId xmlns:a16="http://schemas.microsoft.com/office/drawing/2014/main" id="{286DAA3F-6DD9-2D47-828C-20167E16F879}"/>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8" name="Parallelogram 197">
                <a:extLst>
                  <a:ext uri="{FF2B5EF4-FFF2-40B4-BE49-F238E27FC236}">
                    <a16:creationId xmlns:a16="http://schemas.microsoft.com/office/drawing/2014/main" id="{79142180-B83D-6F4E-830D-F2E7CF7627CE}"/>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99" name="Parallelogram 198">
                <a:extLst>
                  <a:ext uri="{FF2B5EF4-FFF2-40B4-BE49-F238E27FC236}">
                    <a16:creationId xmlns:a16="http://schemas.microsoft.com/office/drawing/2014/main" id="{DCA8BF6B-4B1D-C844-A875-209E4811962C}"/>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0" name="Parallelogram 199">
                <a:extLst>
                  <a:ext uri="{FF2B5EF4-FFF2-40B4-BE49-F238E27FC236}">
                    <a16:creationId xmlns:a16="http://schemas.microsoft.com/office/drawing/2014/main" id="{3977BAC1-9872-9049-AA2D-89F37753EE09}"/>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1" name="Parallelogram 200">
                <a:extLst>
                  <a:ext uri="{FF2B5EF4-FFF2-40B4-BE49-F238E27FC236}">
                    <a16:creationId xmlns:a16="http://schemas.microsoft.com/office/drawing/2014/main" id="{597BE286-1C9C-3145-88A6-A9A961D5B662}"/>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2" name="Parallelogram 201">
                <a:extLst>
                  <a:ext uri="{FF2B5EF4-FFF2-40B4-BE49-F238E27FC236}">
                    <a16:creationId xmlns:a16="http://schemas.microsoft.com/office/drawing/2014/main" id="{57051A1C-5D77-0248-87B9-30EB2F5866F9}"/>
                  </a:ext>
                </a:extLst>
              </p:cNvPr>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203" name="Parallelogram 202">
                <a:extLst>
                  <a:ext uri="{FF2B5EF4-FFF2-40B4-BE49-F238E27FC236}">
                    <a16:creationId xmlns:a16="http://schemas.microsoft.com/office/drawing/2014/main" id="{754CED6B-C75A-2C4E-A338-B473CCBE9597}"/>
                  </a:ext>
                </a:extLst>
              </p:cNvPr>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cxnSp>
          <p:nvCxnSpPr>
            <p:cNvPr id="144" name="Straight Connector 143">
              <a:extLst>
                <a:ext uri="{FF2B5EF4-FFF2-40B4-BE49-F238E27FC236}">
                  <a16:creationId xmlns:a16="http://schemas.microsoft.com/office/drawing/2014/main" id="{FFD1E99F-B807-044D-B6FD-98CC70E05B60}"/>
                </a:ext>
              </a:extLst>
            </p:cNvPr>
            <p:cNvCxnSpPr/>
            <p:nvPr/>
          </p:nvCxnSpPr>
          <p:spPr>
            <a:xfrm>
              <a:off x="5725461" y="4930815"/>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59FA055-811B-9242-96DA-8AD2C8C97C40}"/>
                </a:ext>
              </a:extLst>
            </p:cNvPr>
            <p:cNvCxnSpPr/>
            <p:nvPr/>
          </p:nvCxnSpPr>
          <p:spPr>
            <a:xfrm>
              <a:off x="6095294"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404F250-C930-FD4D-91B3-AF7750BDA256}"/>
                </a:ext>
              </a:extLst>
            </p:cNvPr>
            <p:cNvCxnSpPr/>
            <p:nvPr/>
          </p:nvCxnSpPr>
          <p:spPr>
            <a:xfrm>
              <a:off x="6510453"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0CCF667-3B27-8E40-8BC9-2196CB85A258}"/>
                </a:ext>
              </a:extLst>
            </p:cNvPr>
            <p:cNvCxnSpPr/>
            <p:nvPr/>
          </p:nvCxnSpPr>
          <p:spPr>
            <a:xfrm>
              <a:off x="6957142"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8FDBD17-F3E3-3041-95C3-EBCDE00AD687}"/>
                </a:ext>
              </a:extLst>
            </p:cNvPr>
            <p:cNvCxnSpPr/>
            <p:nvPr/>
          </p:nvCxnSpPr>
          <p:spPr>
            <a:xfrm>
              <a:off x="7414342" y="4940340"/>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6ABBCF8E-775C-3744-BA9A-11A1537065D8}"/>
                </a:ext>
              </a:extLst>
            </p:cNvPr>
            <p:cNvCxnSpPr/>
            <p:nvPr/>
          </p:nvCxnSpPr>
          <p:spPr>
            <a:xfrm>
              <a:off x="7751975" y="466833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96F1D2A-64AA-F546-9AF3-4DE6D631E14F}"/>
                </a:ext>
              </a:extLst>
            </p:cNvPr>
            <p:cNvCxnSpPr/>
            <p:nvPr/>
          </p:nvCxnSpPr>
          <p:spPr>
            <a:xfrm>
              <a:off x="7882053" y="457773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2781946-9584-4A4C-81B2-0EFD254D8AE3}"/>
                </a:ext>
              </a:extLst>
            </p:cNvPr>
            <p:cNvCxnSpPr/>
            <p:nvPr/>
          </p:nvCxnSpPr>
          <p:spPr>
            <a:xfrm>
              <a:off x="7982605" y="448737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8512C4F-C306-2945-9B59-3D0DC5EE1C84}"/>
                </a:ext>
              </a:extLst>
            </p:cNvPr>
            <p:cNvCxnSpPr/>
            <p:nvPr/>
          </p:nvCxnSpPr>
          <p:spPr>
            <a:xfrm>
              <a:off x="6218525" y="5239479"/>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81590AB-B085-C348-8B46-35F41AB7B323}"/>
                </a:ext>
              </a:extLst>
            </p:cNvPr>
            <p:cNvCxnSpPr/>
            <p:nvPr/>
          </p:nvCxnSpPr>
          <p:spPr>
            <a:xfrm flipH="1">
              <a:off x="6401457" y="5239479"/>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2E73AC5-D9B6-0445-94CD-FA2E79A87FD5}"/>
                </a:ext>
              </a:extLst>
            </p:cNvPr>
            <p:cNvCxnSpPr/>
            <p:nvPr/>
          </p:nvCxnSpPr>
          <p:spPr>
            <a:xfrm>
              <a:off x="6594536" y="5283738"/>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C8436D6-235C-BD47-93A1-9BED50973959}"/>
                </a:ext>
              </a:extLst>
            </p:cNvPr>
            <p:cNvCxnSpPr/>
            <p:nvPr/>
          </p:nvCxnSpPr>
          <p:spPr>
            <a:xfrm>
              <a:off x="6915100" y="5366801"/>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6182839-ACE3-C949-A1B5-118A8C15A2A8}"/>
                </a:ext>
              </a:extLst>
            </p:cNvPr>
            <p:cNvCxnSpPr/>
            <p:nvPr/>
          </p:nvCxnSpPr>
          <p:spPr>
            <a:xfrm>
              <a:off x="6745380" y="5244989"/>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AE9FCED-A3FA-4249-8CCC-90960EB01B65}"/>
                </a:ext>
              </a:extLst>
            </p:cNvPr>
            <p:cNvCxnSpPr/>
            <p:nvPr/>
          </p:nvCxnSpPr>
          <p:spPr>
            <a:xfrm flipH="1">
              <a:off x="7016018" y="5239479"/>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5FAD0C0-9922-304B-9EAC-4DDF6B1A7D93}"/>
                </a:ext>
              </a:extLst>
            </p:cNvPr>
            <p:cNvCxnSpPr/>
            <p:nvPr/>
          </p:nvCxnSpPr>
          <p:spPr>
            <a:xfrm>
              <a:off x="7256687" y="5239479"/>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DF8A032-EBB8-2A4C-AC37-CBD7C5D74865}"/>
                </a:ext>
              </a:extLst>
            </p:cNvPr>
            <p:cNvCxnSpPr/>
            <p:nvPr/>
          </p:nvCxnSpPr>
          <p:spPr>
            <a:xfrm>
              <a:off x="7256687"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4AD7932-35EE-9343-B824-F676701BD0CF}"/>
                </a:ext>
              </a:extLst>
            </p:cNvPr>
            <p:cNvCxnSpPr/>
            <p:nvPr/>
          </p:nvCxnSpPr>
          <p:spPr>
            <a:xfrm>
              <a:off x="6915100"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4359B5A-5075-FF41-9AA3-C562C00E58FC}"/>
                </a:ext>
              </a:extLst>
            </p:cNvPr>
            <p:cNvCxnSpPr/>
            <p:nvPr/>
          </p:nvCxnSpPr>
          <p:spPr>
            <a:xfrm>
              <a:off x="6594536"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FF4FF48-E23E-B24B-B39A-445B1909492C}"/>
                </a:ext>
              </a:extLst>
            </p:cNvPr>
            <p:cNvCxnSpPr/>
            <p:nvPr/>
          </p:nvCxnSpPr>
          <p:spPr>
            <a:xfrm>
              <a:off x="6218525" y="5861138"/>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E715655-2585-ED40-B396-DE596BD4CED7}"/>
                </a:ext>
              </a:extLst>
            </p:cNvPr>
            <p:cNvCxnSpPr/>
            <p:nvPr/>
          </p:nvCxnSpPr>
          <p:spPr>
            <a:xfrm>
              <a:off x="7256687" y="4940340"/>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B74A745-38B2-9948-8C5D-F27FA0C2280C}"/>
                </a:ext>
              </a:extLst>
            </p:cNvPr>
            <p:cNvCxnSpPr/>
            <p:nvPr/>
          </p:nvCxnSpPr>
          <p:spPr>
            <a:xfrm>
              <a:off x="7016018" y="4944419"/>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67F6399-FE6D-C746-9DD9-1FAEC6AF2962}"/>
                </a:ext>
              </a:extLst>
            </p:cNvPr>
            <p:cNvCxnSpPr/>
            <p:nvPr/>
          </p:nvCxnSpPr>
          <p:spPr>
            <a:xfrm>
              <a:off x="6750475" y="4945582"/>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C3819E9-8252-D546-8A3C-F1D8A6BCD04E}"/>
                </a:ext>
              </a:extLst>
            </p:cNvPr>
            <p:cNvCxnSpPr/>
            <p:nvPr/>
          </p:nvCxnSpPr>
          <p:spPr>
            <a:xfrm>
              <a:off x="6218525" y="4944419"/>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BAE360AF-B968-8542-B935-A6BD309C1EF2}"/>
                </a:ext>
              </a:extLst>
            </p:cNvPr>
            <p:cNvSpPr txBox="1"/>
            <p:nvPr/>
          </p:nvSpPr>
          <p:spPr>
            <a:xfrm>
              <a:off x="6140312" y="4099745"/>
              <a:ext cx="1985653" cy="448439"/>
            </a:xfrm>
            <a:prstGeom prst="rect">
              <a:avLst/>
            </a:prstGeom>
            <a:noFill/>
          </p:spPr>
          <p:txBody>
            <a:bodyPr wrap="square" rtlCol="0">
              <a:spAutoFit/>
            </a:bodyPr>
            <a:lstStyle/>
            <a:p>
              <a:pPr algn="r">
                <a:defRPr/>
              </a:pPr>
              <a:r>
                <a:rPr lang="en-US" i="1" dirty="0">
                  <a:solidFill>
                    <a:srgbClr val="000000">
                      <a:lumMod val="75000"/>
                      <a:lumOff val="25000"/>
                    </a:srgbClr>
                  </a:solidFill>
                  <a:latin typeface="Calibri" charset="0"/>
                  <a:ea typeface="Calibri" charset="0"/>
                  <a:cs typeface="Calibri" charset="0"/>
                </a:rPr>
                <a:t>DRAM Layers</a:t>
              </a:r>
            </a:p>
          </p:txBody>
        </p:sp>
        <p:sp>
          <p:nvSpPr>
            <p:cNvPr id="168" name="TextBox 167">
              <a:extLst>
                <a:ext uri="{FF2B5EF4-FFF2-40B4-BE49-F238E27FC236}">
                  <a16:creationId xmlns:a16="http://schemas.microsoft.com/office/drawing/2014/main" id="{0FAB95EC-6BCB-AC45-A36B-50452BC77783}"/>
                </a:ext>
              </a:extLst>
            </p:cNvPr>
            <p:cNvSpPr txBox="1"/>
            <p:nvPr/>
          </p:nvSpPr>
          <p:spPr>
            <a:xfrm>
              <a:off x="5607436" y="6078781"/>
              <a:ext cx="1803371" cy="448439"/>
            </a:xfrm>
            <a:prstGeom prst="rect">
              <a:avLst/>
            </a:prstGeom>
            <a:noFill/>
          </p:spPr>
          <p:txBody>
            <a:bodyPr wrap="square" rtlCol="0">
              <a:spAutoFit/>
            </a:bodyPr>
            <a:lstStyle/>
            <a:p>
              <a:pPr>
                <a:defRPr/>
              </a:pPr>
              <a:r>
                <a:rPr lang="en-US" i="1" dirty="0">
                  <a:solidFill>
                    <a:srgbClr val="538234"/>
                  </a:solidFill>
                  <a:latin typeface="Calibri" charset="0"/>
                  <a:ea typeface="Calibri" charset="0"/>
                  <a:cs typeface="Calibri" charset="0"/>
                </a:rPr>
                <a:t>Logic Layer</a:t>
              </a:r>
            </a:p>
          </p:txBody>
        </p:sp>
        <p:grpSp>
          <p:nvGrpSpPr>
            <p:cNvPr id="169" name="Group 168">
              <a:extLst>
                <a:ext uri="{FF2B5EF4-FFF2-40B4-BE49-F238E27FC236}">
                  <a16:creationId xmlns:a16="http://schemas.microsoft.com/office/drawing/2014/main" id="{A8FF8C6B-38CA-D94D-B571-D287B5744D0F}"/>
                </a:ext>
              </a:extLst>
            </p:cNvPr>
            <p:cNvGrpSpPr/>
            <p:nvPr/>
          </p:nvGrpSpPr>
          <p:grpSpPr>
            <a:xfrm>
              <a:off x="5724047" y="4489194"/>
              <a:ext cx="2267712" cy="438912"/>
              <a:chOff x="8036485" y="3390822"/>
              <a:chExt cx="2267712" cy="438912"/>
            </a:xfrm>
            <a:solidFill>
              <a:schemeClr val="bg1">
                <a:lumMod val="95000"/>
              </a:schemeClr>
            </a:solidFill>
          </p:grpSpPr>
          <p:sp>
            <p:nvSpPr>
              <p:cNvPr id="170" name="Parallelogram 169">
                <a:extLst>
                  <a:ext uri="{FF2B5EF4-FFF2-40B4-BE49-F238E27FC236}">
                    <a16:creationId xmlns:a16="http://schemas.microsoft.com/office/drawing/2014/main" id="{CF138E60-E8B5-0540-9E7C-3AA966465437}"/>
                  </a:ext>
                </a:extLst>
              </p:cNvPr>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1" name="Parallelogram 170">
                <a:extLst>
                  <a:ext uri="{FF2B5EF4-FFF2-40B4-BE49-F238E27FC236}">
                    <a16:creationId xmlns:a16="http://schemas.microsoft.com/office/drawing/2014/main" id="{DC6761FF-65C7-0F4B-BF50-8338BDD65FF6}"/>
                  </a:ext>
                </a:extLst>
              </p:cNvPr>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2" name="Parallelogram 171">
                <a:extLst>
                  <a:ext uri="{FF2B5EF4-FFF2-40B4-BE49-F238E27FC236}">
                    <a16:creationId xmlns:a16="http://schemas.microsoft.com/office/drawing/2014/main" id="{602C6FE8-D01C-C34F-94AE-F63C95E5097C}"/>
                  </a:ext>
                </a:extLst>
              </p:cNvPr>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3" name="Parallelogram 172">
                <a:extLst>
                  <a:ext uri="{FF2B5EF4-FFF2-40B4-BE49-F238E27FC236}">
                    <a16:creationId xmlns:a16="http://schemas.microsoft.com/office/drawing/2014/main" id="{01A2FAF4-1A95-DE47-8FB0-6028539DCB3A}"/>
                  </a:ext>
                </a:extLst>
              </p:cNvPr>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4" name="Parallelogram 173">
                <a:extLst>
                  <a:ext uri="{FF2B5EF4-FFF2-40B4-BE49-F238E27FC236}">
                    <a16:creationId xmlns:a16="http://schemas.microsoft.com/office/drawing/2014/main" id="{12246BCB-D78D-6B4B-AB0B-746634DE8380}"/>
                  </a:ext>
                </a:extLst>
              </p:cNvPr>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5" name="Parallelogram 174">
                <a:extLst>
                  <a:ext uri="{FF2B5EF4-FFF2-40B4-BE49-F238E27FC236}">
                    <a16:creationId xmlns:a16="http://schemas.microsoft.com/office/drawing/2014/main" id="{C3EBD3A5-2619-AA43-B996-902642083354}"/>
                  </a:ext>
                </a:extLst>
              </p:cNvPr>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6" name="Parallelogram 175">
                <a:extLst>
                  <a:ext uri="{FF2B5EF4-FFF2-40B4-BE49-F238E27FC236}">
                    <a16:creationId xmlns:a16="http://schemas.microsoft.com/office/drawing/2014/main" id="{3364BF00-1B89-2944-867A-4B8BD26A51EC}"/>
                  </a:ext>
                </a:extLst>
              </p:cNvPr>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7" name="Parallelogram 176">
                <a:extLst>
                  <a:ext uri="{FF2B5EF4-FFF2-40B4-BE49-F238E27FC236}">
                    <a16:creationId xmlns:a16="http://schemas.microsoft.com/office/drawing/2014/main" id="{0BECFD06-2400-3945-AC6D-B1A98D7CA8C0}"/>
                  </a:ext>
                </a:extLst>
              </p:cNvPr>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8" name="Parallelogram 177">
                <a:extLst>
                  <a:ext uri="{FF2B5EF4-FFF2-40B4-BE49-F238E27FC236}">
                    <a16:creationId xmlns:a16="http://schemas.microsoft.com/office/drawing/2014/main" id="{E54A1FF2-992C-B341-94E9-AB065A2C666A}"/>
                  </a:ext>
                </a:extLst>
              </p:cNvPr>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79" name="Parallelogram 178">
                <a:extLst>
                  <a:ext uri="{FF2B5EF4-FFF2-40B4-BE49-F238E27FC236}">
                    <a16:creationId xmlns:a16="http://schemas.microsoft.com/office/drawing/2014/main" id="{265B0C43-D195-D544-91FD-0427145BC295}"/>
                  </a:ext>
                </a:extLst>
              </p:cNvPr>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0" name="Parallelogram 179">
                <a:extLst>
                  <a:ext uri="{FF2B5EF4-FFF2-40B4-BE49-F238E27FC236}">
                    <a16:creationId xmlns:a16="http://schemas.microsoft.com/office/drawing/2014/main" id="{939BC9D4-67A9-3D49-A038-DC6E71AE5A68}"/>
                  </a:ext>
                </a:extLst>
              </p:cNvPr>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1" name="Parallelogram 180">
                <a:extLst>
                  <a:ext uri="{FF2B5EF4-FFF2-40B4-BE49-F238E27FC236}">
                    <a16:creationId xmlns:a16="http://schemas.microsoft.com/office/drawing/2014/main" id="{66133927-4C7A-D146-BD10-D3EB817304BE}"/>
                  </a:ext>
                </a:extLst>
              </p:cNvPr>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2" name="Parallelogram 181">
                <a:extLst>
                  <a:ext uri="{FF2B5EF4-FFF2-40B4-BE49-F238E27FC236}">
                    <a16:creationId xmlns:a16="http://schemas.microsoft.com/office/drawing/2014/main" id="{39DA3C6E-F51E-DF43-B47D-DAEF4AE7A552}"/>
                  </a:ext>
                </a:extLst>
              </p:cNvPr>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3" name="Parallelogram 182">
                <a:extLst>
                  <a:ext uri="{FF2B5EF4-FFF2-40B4-BE49-F238E27FC236}">
                    <a16:creationId xmlns:a16="http://schemas.microsoft.com/office/drawing/2014/main" id="{B62B8E63-A1A1-074F-9AF8-407D0EB96ED8}"/>
                  </a:ext>
                </a:extLst>
              </p:cNvPr>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4" name="Parallelogram 183">
                <a:extLst>
                  <a:ext uri="{FF2B5EF4-FFF2-40B4-BE49-F238E27FC236}">
                    <a16:creationId xmlns:a16="http://schemas.microsoft.com/office/drawing/2014/main" id="{6EAC7704-E271-374F-8C89-716FA3B47F3C}"/>
                  </a:ext>
                </a:extLst>
              </p:cNvPr>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5" name="Parallelogram 184">
                <a:extLst>
                  <a:ext uri="{FF2B5EF4-FFF2-40B4-BE49-F238E27FC236}">
                    <a16:creationId xmlns:a16="http://schemas.microsoft.com/office/drawing/2014/main" id="{6E24AAD2-93EC-C94D-BB3A-3CC2B247C316}"/>
                  </a:ext>
                </a:extLst>
              </p:cNvPr>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sp>
            <p:nvSpPr>
              <p:cNvPr id="186" name="Parallelogram 185">
                <a:extLst>
                  <a:ext uri="{FF2B5EF4-FFF2-40B4-BE49-F238E27FC236}">
                    <a16:creationId xmlns:a16="http://schemas.microsoft.com/office/drawing/2014/main" id="{B052AADB-5BDA-6145-87B5-408C47311F1F}"/>
                  </a:ext>
                </a:extLst>
              </p:cNvPr>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0000"/>
                  </a:solidFill>
                </a:endParaRPr>
              </a:p>
            </p:txBody>
          </p:sp>
        </p:grpSp>
      </p:grpSp>
    </p:spTree>
    <p:extLst>
      <p:ext uri="{BB962C8B-B14F-4D97-AF65-F5344CB8AC3E}">
        <p14:creationId xmlns:p14="http://schemas.microsoft.com/office/powerpoint/2010/main" val="303105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par>
                                <p:cTn id="8" presetID="10" presetClass="entr" presetSubtype="0" fill="hold"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par>
                                <p:cTn id="11" presetID="10"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animEffect transition="in" filter="fade">
                                      <p:cBhvr>
                                        <p:cTn id="13" dur="500"/>
                                        <p:tgtEl>
                                          <p:spTgt spid="133"/>
                                        </p:tgtEl>
                                      </p:cBhvr>
                                    </p:animEffect>
                                  </p:childTnLst>
                                </p:cTn>
                              </p:par>
                              <p:par>
                                <p:cTn id="14" presetID="10" presetClass="entr" presetSubtype="0" fill="hold" nodeType="with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par>
                                <p:cTn id="17" presetID="10" presetClass="entr" presetSubtype="0" fill="hold" nodeType="with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fade">
                                      <p:cBhvr>
                                        <p:cTn id="19"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16574"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1F497D"/>
                </a:solidFill>
                <a:effectLst/>
                <a:uLnTx/>
                <a:uFillTx/>
                <a:latin typeface="Garamond"/>
                <a:ea typeface="+mj-ea"/>
                <a:cs typeface="+mj-cs"/>
              </a:rPr>
              <a:t>Our Solution: </a:t>
            </a:r>
            <a:r>
              <a:rPr kumimoji="0" lang="en-US" sz="4000" b="0" i="0" u="none" strike="noStrike" kern="0" cap="none" spc="0" normalizeH="0" baseline="0" noProof="0" dirty="0" err="1">
                <a:ln>
                  <a:noFill/>
                </a:ln>
                <a:solidFill>
                  <a:srgbClr val="1F497D"/>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6331312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7</a:t>
            </a:fld>
            <a:endParaRPr lang="en-US" altLang="en-US">
              <a:solidFill>
                <a:prstClr val="black"/>
              </a:solidFill>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r>
              <a:rPr lang="en-US" sz="2000" dirty="0"/>
              <a:t>human chromosome #12</a:t>
            </a:r>
          </a:p>
          <a:p>
            <a:r>
              <a:rPr lang="en-US" sz="2000" dirty="0"/>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35631730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GateKeeper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Object 27"/>
          <p:cNvGraphicFramePr>
            <a:graphicFrameLocks noChangeAspect="1"/>
          </p:cNvGraphicFramePr>
          <p:nvPr>
            <p:extLst/>
          </p:nvPr>
        </p:nvGraphicFramePr>
        <p:xfrm>
          <a:off x="-1481" y="1596738"/>
          <a:ext cx="9148550" cy="4699786"/>
        </p:xfrm>
        <a:graphic>
          <a:graphicData uri="http://schemas.openxmlformats.org/presentationml/2006/ole">
            <mc:AlternateContent xmlns:mc="http://schemas.openxmlformats.org/markup-compatibility/2006">
              <mc:Choice xmlns:v="urn:schemas-microsoft-com:vml" Requires="v">
                <p:oleObj spid="_x0000_s29848" name="Visio" r:id="rId9" imgW="7926832" imgH="4072725" progId="Visio.Drawing.11">
                  <p:embed/>
                </p:oleObj>
              </mc:Choice>
              <mc:Fallback>
                <p:oleObj name="Visio" r:id="rId9" imgW="7926832" imgH="4072725" progId="Visio.Drawing.11">
                  <p:embed/>
                  <p:pic>
                    <p:nvPicPr>
                      <p:cNvPr id="28" name="Object 27"/>
                      <p:cNvPicPr/>
                      <p:nvPr/>
                    </p:nvPicPr>
                    <p:blipFill>
                      <a:blip r:embed="rId10"/>
                      <a:stretch>
                        <a:fillRect/>
                      </a:stretch>
                    </p:blipFill>
                    <p:spPr>
                      <a:xfrm>
                        <a:off x="-1481" y="1596738"/>
                        <a:ext cx="9148550" cy="4699786"/>
                      </a:xfrm>
                      <a:prstGeom prst="rect">
                        <a:avLst/>
                      </a:prstGeom>
                    </p:spPr>
                  </p:pic>
                </p:oleObj>
              </mc:Fallback>
            </mc:AlternateContent>
          </a:graphicData>
        </a:graphic>
      </p:graphicFrame>
    </p:spTree>
    <p:extLst>
      <p:ext uri="{BB962C8B-B14F-4D97-AF65-F5344CB8AC3E}">
        <p14:creationId xmlns:p14="http://schemas.microsoft.com/office/powerpoint/2010/main" val="383521410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1481" y="1636494"/>
          <a:ext cx="9148550" cy="4699786"/>
        </p:xfrm>
        <a:graphic>
          <a:graphicData uri="http://schemas.openxmlformats.org/presentationml/2006/ole">
            <mc:AlternateContent xmlns:mc="http://schemas.openxmlformats.org/markup-compatibility/2006">
              <mc:Choice xmlns:v="urn:schemas-microsoft-com:vml" Requires="v">
                <p:oleObj spid="_x0000_s30872" name="Visio" r:id="rId4" imgW="7926832" imgH="4072725" progId="Visio.Drawing.11">
                  <p:embed/>
                </p:oleObj>
              </mc:Choice>
              <mc:Fallback>
                <p:oleObj name="Visio" r:id="rId4" imgW="7926832" imgH="4072725" progId="Visio.Drawing.11">
                  <p:embed/>
                  <p:pic>
                    <p:nvPicPr>
                      <p:cNvPr id="9" name="Object 8"/>
                      <p:cNvPicPr/>
                      <p:nvPr/>
                    </p:nvPicPr>
                    <p:blipFill>
                      <a:blip r:embed="rId5"/>
                      <a:stretch>
                        <a:fillRect/>
                      </a:stretch>
                    </p:blipFill>
                    <p:spPr>
                      <a:xfrm>
                        <a:off x="-1481" y="1636494"/>
                        <a:ext cx="9148550" cy="4699786"/>
                      </a:xfrm>
                      <a:prstGeom prst="rect">
                        <a:avLst/>
                      </a:prstGeom>
                    </p:spPr>
                  </p:pic>
                </p:oleObj>
              </mc:Fallback>
            </mc:AlternateContent>
          </a:graphicData>
        </a:graphic>
      </p:graphicFrame>
      <p:sp>
        <p:nvSpPr>
          <p:cNvPr id="14" name="Rectangle 13"/>
          <p:cNvSpPr/>
          <p:nvPr/>
        </p:nvSpPr>
        <p:spPr>
          <a:xfrm>
            <a:off x="-240977" y="1354510"/>
            <a:ext cx="9627541" cy="4997858"/>
          </a:xfrm>
          <a:prstGeom prst="rect">
            <a:avLst/>
          </a:prstGeom>
          <a:solidFill>
            <a:schemeClr val="bg1">
              <a:alpha val="8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 name="Title 1"/>
          <p:cNvSpPr>
            <a:spLocks noGrp="1"/>
          </p:cNvSpPr>
          <p:nvPr>
            <p:ph type="title"/>
          </p:nvPr>
        </p:nvSpPr>
        <p:spPr/>
        <p:txBody>
          <a:bodyPr/>
          <a:lstStyle/>
          <a:p>
            <a:r>
              <a:rPr lang="en-US" dirty="0"/>
              <a:t>GateKeeper Walkthrough (cont’d)</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Line Callout 2 (Border and Accent Bar) 9"/>
          <p:cNvSpPr/>
          <p:nvPr/>
        </p:nvSpPr>
        <p:spPr>
          <a:xfrm>
            <a:off x="2060716" y="2862326"/>
            <a:ext cx="6036365" cy="3474720"/>
          </a:xfrm>
          <a:prstGeom prst="accentBorderCallout2">
            <a:avLst>
              <a:gd name="adj1" fmla="val 12079"/>
              <a:gd name="adj2" fmla="val -2186"/>
              <a:gd name="adj3" fmla="val 12339"/>
              <a:gd name="adj4" fmla="val -7682"/>
              <a:gd name="adj5" fmla="val -38520"/>
              <a:gd name="adj6" fmla="val -7777"/>
            </a:avLst>
          </a:prstGeom>
          <a:solidFill>
            <a:schemeClr val="bg1"/>
          </a:solidFill>
          <a:ln w="38100">
            <a:solidFill>
              <a:srgbClr val="3DBF22"/>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11" name="TextBox 10"/>
          <p:cNvSpPr txBox="1"/>
          <p:nvPr/>
        </p:nvSpPr>
        <p:spPr>
          <a:xfrm>
            <a:off x="2253212" y="5779687"/>
            <a:ext cx="563217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5-input LUT. </a:t>
            </a:r>
          </a:p>
        </p:txBody>
      </p:sp>
      <p:pic>
        <p:nvPicPr>
          <p:cNvPr id="1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3970" y="2848482"/>
            <a:ext cx="5990659" cy="283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Callout 2 (Border and Accent Bar) 4"/>
          <p:cNvSpPr/>
          <p:nvPr/>
        </p:nvSpPr>
        <p:spPr>
          <a:xfrm>
            <a:off x="523458" y="1659321"/>
            <a:ext cx="4777412" cy="1005840"/>
          </a:xfrm>
          <a:prstGeom prst="accentBorderCallout2">
            <a:avLst>
              <a:gd name="adj1" fmla="val 20068"/>
              <a:gd name="adj2" fmla="val -2536"/>
              <a:gd name="adj3" fmla="val 18750"/>
              <a:gd name="adj4" fmla="val -7181"/>
              <a:gd name="adj5" fmla="val -15978"/>
              <a:gd name="adj6" fmla="val -7004"/>
            </a:avLst>
          </a:prstGeom>
          <a:solidFill>
            <a:schemeClr val="bg1"/>
          </a:solidFill>
          <a:ln w="38100">
            <a:solidFill>
              <a:srgbClr val="2B92AD"/>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6" name="TextBox 5"/>
          <p:cNvSpPr txBox="1"/>
          <p:nvPr/>
        </p:nvSpPr>
        <p:spPr>
          <a:xfrm>
            <a:off x="523456" y="1700480"/>
            <a:ext cx="488271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right-shift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left-shift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 * (</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2-XOR operations.</a:t>
            </a:r>
          </a:p>
        </p:txBody>
      </p:sp>
      <p:sp>
        <p:nvSpPr>
          <p:cNvPr id="15" name="Line Callout 2 (Border and Accent Bar) 14"/>
          <p:cNvSpPr/>
          <p:nvPr/>
        </p:nvSpPr>
        <p:spPr>
          <a:xfrm>
            <a:off x="5618922" y="1546679"/>
            <a:ext cx="3405810" cy="1188720"/>
          </a:xfrm>
          <a:prstGeom prst="accentBorderCallout2">
            <a:avLst>
              <a:gd name="adj1" fmla="val 20068"/>
              <a:gd name="adj2" fmla="val -3362"/>
              <a:gd name="adj3" fmla="val 18750"/>
              <a:gd name="adj4" fmla="val -7181"/>
              <a:gd name="adj5" fmla="val -3715"/>
              <a:gd name="adj6" fmla="val -7004"/>
            </a:avLst>
          </a:prstGeom>
          <a:solidFill>
            <a:schemeClr val="bg1"/>
          </a:solidFill>
          <a:ln w="38100">
            <a:solidFill>
              <a:srgbClr val="D1701F"/>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mc:AlternateContent xmlns:mc="http://schemas.openxmlformats.org/markup-compatibility/2006" xmlns:a14="http://schemas.microsoft.com/office/drawing/2010/main">
        <mc:Choice Requires="a14">
          <p:sp>
            <p:nvSpPr>
              <p:cNvPr id="16" name="TextBox 15"/>
              <p:cNvSpPr txBox="1"/>
              <p:nvPr/>
            </p:nvSpPr>
            <p:spPr>
              <a:xfrm>
                <a:off x="5658681" y="1548082"/>
                <a:ext cx="336605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2-AND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/4) 5-input LUT.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𝑙𝑜𝑔</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kumimoji="0" lang="en-US" sz="1800" b="0" i="0" u="none" strike="noStrike" kern="1200" cap="none" spc="0" normalizeH="0" baseline="0" noProof="0" dirty="0">
                    <a:ln>
                      <a:noFill/>
                    </a:ln>
                    <a:solidFill>
                      <a:prstClr val="black"/>
                    </a:solidFill>
                    <a:effectLst/>
                    <a:uLnTx/>
                    <a:uFillTx/>
                    <a:latin typeface="Tahoma"/>
                    <a:ea typeface="+mn-ea"/>
                    <a:cs typeface="+mn-cs"/>
                  </a:rPr>
                  <a:t>ReadLength-bit counter.</a:t>
                </a:r>
              </a:p>
            </p:txBody>
          </p:sp>
        </mc:Choice>
        <mc:Fallback xmlns="">
          <p:sp>
            <p:nvSpPr>
              <p:cNvPr id="16" name="TextBox 15"/>
              <p:cNvSpPr txBox="1">
                <a:spLocks noRot="1" noChangeAspect="1" noMove="1" noResize="1" noEditPoints="1" noAdjustHandles="1" noChangeArrowheads="1" noChangeShapeType="1" noTextEdit="1"/>
              </p:cNvSpPr>
              <p:nvPr/>
            </p:nvSpPr>
            <p:spPr>
              <a:xfrm>
                <a:off x="5658681" y="1548082"/>
                <a:ext cx="3366051" cy="1200329"/>
              </a:xfrm>
              <a:prstGeom prst="rect">
                <a:avLst/>
              </a:prstGeom>
              <a:blipFill rotWithShape="0">
                <a:blip r:embed="rId12"/>
                <a:stretch>
                  <a:fillRect l="-1087" t="-3046" r="-1449" b="-7107"/>
                </a:stretch>
              </a:blipFill>
            </p:spPr>
            <p:txBody>
              <a:bodyPr/>
              <a:lstStyle/>
              <a:p>
                <a:r>
                  <a:rPr lang="en-US">
                    <a:noFill/>
                  </a:rPr>
                  <a:t> </a:t>
                </a:r>
              </a:p>
            </p:txBody>
          </p:sp>
        </mc:Fallback>
      </mc:AlternateContent>
    </p:spTree>
    <p:extLst>
      <p:ext uri="{BB962C8B-B14F-4D97-AF65-F5344CB8AC3E}">
        <p14:creationId xmlns:p14="http://schemas.microsoft.com/office/powerpoint/2010/main" val="6279938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Accelerator Architecture</a:t>
            </a:r>
          </a:p>
        </p:txBody>
      </p:sp>
      <p:sp>
        <p:nvSpPr>
          <p:cNvPr id="3" name="Content Placeholder 2"/>
          <p:cNvSpPr>
            <a:spLocks noGrp="1"/>
          </p:cNvSpPr>
          <p:nvPr>
            <p:ph idx="1"/>
          </p:nvPr>
        </p:nvSpPr>
        <p:spPr>
          <a:xfrm>
            <a:off x="228600" y="1013079"/>
            <a:ext cx="8610600" cy="4876800"/>
          </a:xfrm>
        </p:spPr>
        <p:txBody>
          <a:bodyPr/>
          <a:lstStyle/>
          <a:p>
            <a:pPr algn="just">
              <a:spcBef>
                <a:spcPts val="0"/>
              </a:spcBef>
              <a:spcAft>
                <a:spcPts val="0"/>
              </a:spcAft>
            </a:pPr>
            <a:r>
              <a:rPr lang="en-US" b="1" dirty="0">
                <a:solidFill>
                  <a:srgbClr val="2C3FEB"/>
                </a:solidFill>
              </a:rPr>
              <a:t>Maximum data throughput </a:t>
            </a:r>
            <a:r>
              <a:rPr lang="en-US" dirty="0"/>
              <a:t>=~13.3 billion bases/sec</a:t>
            </a:r>
          </a:p>
          <a:p>
            <a:pPr algn="just">
              <a:spcBef>
                <a:spcPts val="0"/>
              </a:spcBef>
              <a:spcAft>
                <a:spcPts val="0"/>
              </a:spcAft>
            </a:pPr>
            <a:endParaRPr lang="en-US" sz="1700" dirty="0"/>
          </a:p>
          <a:p>
            <a:pPr algn="just">
              <a:spcBef>
                <a:spcPts val="0"/>
              </a:spcBef>
              <a:spcAft>
                <a:spcPts val="0"/>
              </a:spcAft>
            </a:pPr>
            <a:r>
              <a:rPr lang="en-US" sz="1700" dirty="0"/>
              <a:t>Can examine </a:t>
            </a:r>
            <a:r>
              <a:rPr lang="en-US" sz="1700" b="1" dirty="0">
                <a:solidFill>
                  <a:srgbClr val="2C3FEB"/>
                </a:solidFill>
              </a:rPr>
              <a:t>8 (300 </a:t>
            </a:r>
            <a:r>
              <a:rPr lang="en-US" sz="1700" b="1" dirty="0" err="1">
                <a:solidFill>
                  <a:srgbClr val="2C3FEB"/>
                </a:solidFill>
              </a:rPr>
              <a:t>bp</a:t>
            </a:r>
            <a:r>
              <a:rPr lang="en-US" sz="1700" b="1" dirty="0">
                <a:solidFill>
                  <a:srgbClr val="2C3FEB"/>
                </a:solidFill>
              </a:rPr>
              <a:t>) or 16 (100 </a:t>
            </a:r>
            <a:r>
              <a:rPr lang="en-US" sz="1700" b="1" dirty="0" err="1">
                <a:solidFill>
                  <a:srgbClr val="2C3FEB"/>
                </a:solidFill>
              </a:rPr>
              <a:t>bp</a:t>
            </a:r>
            <a:r>
              <a:rPr lang="en-US" sz="1700" b="1" dirty="0">
                <a:solidFill>
                  <a:srgbClr val="2C3FEB"/>
                </a:solidFill>
              </a:rPr>
              <a:t>) mappings concurrently </a:t>
            </a:r>
            <a:r>
              <a:rPr lang="en-US" sz="1700" dirty="0"/>
              <a:t>at 250 MHz</a:t>
            </a:r>
          </a:p>
          <a:p>
            <a:pPr algn="just">
              <a:spcBef>
                <a:spcPts val="0"/>
              </a:spcBef>
              <a:spcAft>
                <a:spcPts val="0"/>
              </a:spcAft>
            </a:pPr>
            <a:endParaRPr lang="en-US" sz="1700" dirty="0"/>
          </a:p>
          <a:p>
            <a:pPr algn="just">
              <a:spcBef>
                <a:spcPts val="0"/>
              </a:spcBef>
              <a:spcAft>
                <a:spcPts val="0"/>
              </a:spcAft>
            </a:pPr>
            <a:r>
              <a:rPr lang="en-US" sz="1700" b="1" dirty="0">
                <a:solidFill>
                  <a:srgbClr val="2C3FEB"/>
                </a:solidFill>
              </a:rPr>
              <a:t>Occupies 50% </a:t>
            </a:r>
            <a:r>
              <a:rPr lang="en-US" sz="1700" dirty="0"/>
              <a:t>(100 </a:t>
            </a:r>
            <a:r>
              <a:rPr lang="en-US" sz="1700" dirty="0" err="1"/>
              <a:t>bp</a:t>
            </a:r>
            <a:r>
              <a:rPr lang="en-US" sz="1700" dirty="0"/>
              <a:t>) to </a:t>
            </a:r>
            <a:r>
              <a:rPr lang="en-US" sz="1700" b="1" dirty="0">
                <a:solidFill>
                  <a:srgbClr val="2C3FEB"/>
                </a:solidFill>
              </a:rPr>
              <a:t>91% </a:t>
            </a:r>
            <a:r>
              <a:rPr lang="en-US" sz="1700" dirty="0"/>
              <a:t>(300 </a:t>
            </a:r>
            <a:r>
              <a:rPr lang="en-US" sz="1700" dirty="0" err="1"/>
              <a:t>bp</a:t>
            </a:r>
            <a:r>
              <a:rPr lang="en-US" sz="1700" dirty="0"/>
              <a:t>) of the FPGA slice LUTs and registers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38575411"/>
              </p:ext>
            </p:extLst>
          </p:nvPr>
        </p:nvGraphicFramePr>
        <p:xfrm>
          <a:off x="48126" y="2655045"/>
          <a:ext cx="9418320" cy="3726283"/>
        </p:xfrm>
        <a:graphic>
          <a:graphicData uri="http://schemas.openxmlformats.org/presentationml/2006/ole">
            <mc:AlternateContent xmlns:mc="http://schemas.openxmlformats.org/markup-compatibility/2006">
              <mc:Choice xmlns:v="urn:schemas-microsoft-com:vml" Requires="v">
                <p:oleObj spid="_x0000_s42103" name="Visio" r:id="rId4" imgW="5981295" imgH="2367465" progId="Visio.Drawing.11">
                  <p:embed/>
                </p:oleObj>
              </mc:Choice>
              <mc:Fallback>
                <p:oleObj name="Visio" r:id="rId4" imgW="5981295" imgH="2367465" progId="Visio.Drawing.11">
                  <p:embed/>
                  <p:pic>
                    <p:nvPicPr>
                      <p:cNvPr id="5" name="Object 4"/>
                      <p:cNvPicPr/>
                      <p:nvPr/>
                    </p:nvPicPr>
                    <p:blipFill>
                      <a:blip r:embed="rId5"/>
                      <a:stretch>
                        <a:fillRect/>
                      </a:stretch>
                    </p:blipFill>
                    <p:spPr>
                      <a:xfrm>
                        <a:off x="48126" y="2655045"/>
                        <a:ext cx="9418320" cy="3726283"/>
                      </a:xfrm>
                      <a:prstGeom prst="rect">
                        <a:avLst/>
                      </a:prstGeom>
                    </p:spPr>
                  </p:pic>
                </p:oleObj>
              </mc:Fallback>
            </mc:AlternateContent>
          </a:graphicData>
        </a:graphic>
      </p:graphicFrame>
    </p:spTree>
    <p:extLst>
      <p:ext uri="{BB962C8B-B14F-4D97-AF65-F5344CB8AC3E}">
        <p14:creationId xmlns:p14="http://schemas.microsoft.com/office/powerpoint/2010/main" val="206494829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GateKeeper</a:t>
            </a:r>
            <a:r>
              <a:rPr lang="en-US" dirty="0"/>
              <a:t> vs. SHD</a:t>
            </a:r>
          </a:p>
        </p:txBody>
      </p:sp>
      <p:sp>
        <p:nvSpPr>
          <p:cNvPr id="6" name="Content Placeholder 5"/>
          <p:cNvSpPr>
            <a:spLocks noGrp="1"/>
          </p:cNvSpPr>
          <p:nvPr>
            <p:ph sz="half" idx="1"/>
          </p:nvPr>
        </p:nvSpPr>
        <p:spPr>
          <a:xfrm>
            <a:off x="228600" y="1513269"/>
            <a:ext cx="4229100" cy="4876800"/>
          </a:xfrm>
        </p:spPr>
        <p:txBody>
          <a:bodyPr/>
          <a:lstStyle/>
          <a:p>
            <a:r>
              <a:rPr lang="en-US" sz="2500" dirty="0"/>
              <a:t>FPGA (Xilinx VC709)</a:t>
            </a:r>
          </a:p>
          <a:p>
            <a:r>
              <a:rPr lang="en-US" sz="2500" dirty="0"/>
              <a:t>Multi-core (parallel)</a:t>
            </a:r>
          </a:p>
          <a:p>
            <a:r>
              <a:rPr lang="en-US" sz="2500" dirty="0"/>
              <a:t>Examines a single mapping @ 125 MHz</a:t>
            </a:r>
          </a:p>
          <a:p>
            <a:r>
              <a:rPr lang="en-US" sz="2500" dirty="0"/>
              <a:t>Limited to </a:t>
            </a:r>
            <a:r>
              <a:rPr lang="en-US" sz="2500" dirty="0" err="1"/>
              <a:t>PCIe</a:t>
            </a:r>
            <a:r>
              <a:rPr lang="en-US" sz="2500" dirty="0"/>
              <a:t> Gen3(4x) transfer rate (128 bits @ 250MHz)</a:t>
            </a:r>
          </a:p>
          <a:p>
            <a:r>
              <a:rPr lang="en-US" sz="2500" dirty="0"/>
              <a:t>Amending requires:</a:t>
            </a:r>
          </a:p>
          <a:p>
            <a:pPr lvl="1"/>
            <a:r>
              <a:rPr lang="en-US" sz="2100" dirty="0"/>
              <a:t>(2E+1) 5-input LUT. </a:t>
            </a:r>
          </a:p>
        </p:txBody>
      </p:sp>
      <p:sp>
        <p:nvSpPr>
          <p:cNvPr id="7" name="Content Placeholder 6"/>
          <p:cNvSpPr>
            <a:spLocks noGrp="1"/>
          </p:cNvSpPr>
          <p:nvPr>
            <p:ph sz="half" idx="2"/>
          </p:nvPr>
        </p:nvSpPr>
        <p:spPr>
          <a:xfrm>
            <a:off x="4610100" y="1513269"/>
            <a:ext cx="4229100" cy="4876800"/>
          </a:xfrm>
        </p:spPr>
        <p:txBody>
          <a:bodyPr/>
          <a:lstStyle/>
          <a:p>
            <a:r>
              <a:rPr lang="en-US" sz="2500" dirty="0"/>
              <a:t>Intel SIMD</a:t>
            </a:r>
          </a:p>
          <a:p>
            <a:r>
              <a:rPr lang="en-US" sz="2500" dirty="0"/>
              <a:t>Single-core (sequential)</a:t>
            </a:r>
          </a:p>
          <a:p>
            <a:r>
              <a:rPr lang="en-US" sz="2500" dirty="0"/>
              <a:t>Examines a single mapping @ ~2MHz</a:t>
            </a:r>
          </a:p>
          <a:p>
            <a:r>
              <a:rPr lang="en-US" sz="2500" dirty="0"/>
              <a:t>Limited to a read length of 128 </a:t>
            </a:r>
            <a:r>
              <a:rPr lang="en-US" sz="2500" dirty="0" err="1"/>
              <a:t>bp</a:t>
            </a:r>
            <a:r>
              <a:rPr lang="en-US" sz="2500" dirty="0"/>
              <a:t> (SSE register size)</a:t>
            </a:r>
          </a:p>
          <a:p>
            <a:r>
              <a:rPr lang="en-US" sz="2500" dirty="0"/>
              <a:t>Amending requires:</a:t>
            </a:r>
          </a:p>
          <a:p>
            <a:pPr lvl="1"/>
            <a:r>
              <a:rPr lang="en-US" sz="2100" dirty="0"/>
              <a:t>4(2E+1) bitwise OR.</a:t>
            </a:r>
          </a:p>
          <a:p>
            <a:pPr lvl="1"/>
            <a:r>
              <a:rPr lang="en-US" sz="2100" dirty="0"/>
              <a:t>4(2E+1) packed shuffle.</a:t>
            </a:r>
          </a:p>
          <a:p>
            <a:pPr lvl="1"/>
            <a:r>
              <a:rPr lang="en-US" sz="2100" dirty="0"/>
              <a:t>3(2E+1) shift.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3" name="Rectangle 2"/>
          <p:cNvSpPr/>
          <p:nvPr/>
        </p:nvSpPr>
        <p:spPr>
          <a:xfrm>
            <a:off x="267237" y="1014473"/>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GateKeeper</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p:nvSpPr>
        <p:spPr>
          <a:xfrm>
            <a:off x="4605273" y="1012325"/>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SHD</a:t>
            </a:r>
          </a:p>
        </p:txBody>
      </p:sp>
    </p:spTree>
    <p:extLst>
      <p:ext uri="{BB962C8B-B14F-4D97-AF65-F5344CB8AC3E}">
        <p14:creationId xmlns:p14="http://schemas.microsoft.com/office/powerpoint/2010/main" val="169362091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Speed &amp; Accuracy Results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Rectangle 4"/>
          <p:cNvSpPr/>
          <p:nvPr/>
        </p:nvSpPr>
        <p:spPr>
          <a:xfrm>
            <a:off x="228600" y="913434"/>
            <a:ext cx="8807896" cy="55707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ahoma"/>
                <a:ea typeface="+mn-ea"/>
                <a:cs typeface="+mn-cs"/>
              </a:rPr>
              <a:t>90x-130x faster filter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SHD (Xin et al., 2015) and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3FEB"/>
                </a:solidFill>
                <a:effectLst/>
                <a:uLnTx/>
                <a:uFillTx/>
                <a:latin typeface="Tahoma"/>
                <a:ea typeface="+mn-ea"/>
                <a:cs typeface="+mn-cs"/>
              </a:rPr>
              <a:t>4x lower false accept rate</a:t>
            </a:r>
            <a:r>
              <a:rPr kumimoji="0" lang="en-US" sz="1800" b="1" i="0" u="none" strike="noStrike" kern="1200" cap="none" spc="0" normalizeH="0" baseline="0" noProof="0" dirty="0">
                <a:ln>
                  <a:noFill/>
                </a:ln>
                <a:solidFill>
                  <a:srgbClr val="2C3FEB"/>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10x speedup in read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with the addition of GateKeeper to the </a:t>
            </a:r>
            <a:r>
              <a:rPr kumimoji="0" lang="en-US" sz="1800" b="0" i="0" u="none" strike="noStrike" kern="1200" cap="none" spc="0" normalizeH="0" baseline="0" noProof="0" dirty="0" err="1">
                <a:ln>
                  <a:noFill/>
                </a:ln>
                <a:solidFill>
                  <a:prstClr val="black"/>
                </a:solidFill>
                <a:effectLst/>
                <a:uLnTx/>
                <a:uFillTx/>
                <a:latin typeface="Tahoma"/>
                <a:ea typeface="+mn-ea"/>
                <a:cs typeface="+mn-cs"/>
              </a:rPr>
              <a:t>mrFAST</a:t>
            </a:r>
            <a:r>
              <a:rPr kumimoji="0" lang="en-US" sz="1800" b="0" i="0" u="none" strike="noStrike" kern="1200" cap="none" spc="0" normalizeH="0" baseline="0" noProof="0" dirty="0">
                <a:ln>
                  <a:noFill/>
                </a:ln>
                <a:solidFill>
                  <a:prstClr val="black"/>
                </a:solidFill>
                <a:effectLst/>
                <a:uLnTx/>
                <a:uFillTx/>
                <a:latin typeface="Tahoma"/>
                <a:ea typeface="+mn-ea"/>
                <a:cs typeface="+mn-cs"/>
              </a:rPr>
              <a:t> mapper (Alkan et al., 2009)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ahoma"/>
                <a:ea typeface="+mn-ea"/>
                <a:cs typeface="+mn-cs"/>
              </a:rPr>
              <a:t>Freely available online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github.com/</a:t>
            </a:r>
            <a:r>
              <a:rPr kumimoji="0" lang="en-US" sz="1800" b="0" i="0" u="none" strike="noStrike" kern="1200" cap="none" spc="0" normalizeH="0" baseline="0" noProof="0" dirty="0" err="1">
                <a:ln>
                  <a:noFill/>
                </a:ln>
                <a:solidFill>
                  <a:srgbClr val="000000"/>
                </a:solidFill>
                <a:effectLst/>
                <a:uLnTx/>
                <a:uFillTx/>
                <a:latin typeface="Tahoma"/>
                <a:ea typeface="+mn-ea"/>
                <a:cs typeface="+mn-cs"/>
                <a:hlinkClick r:id="rId2"/>
              </a:rPr>
              <a:t>BilkentCompGen</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/GateKeeper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3104557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228600" y="1268760"/>
            <a:ext cx="8735888" cy="4876800"/>
          </a:xfrm>
        </p:spPr>
        <p:txBody>
          <a:bodyPr/>
          <a:lstStyle/>
          <a:p>
            <a:r>
              <a:rPr lang="en-US" dirty="0"/>
              <a:t>FPGA-based pre-alignment greatly speeds up read mapping</a:t>
            </a:r>
          </a:p>
          <a:p>
            <a:pPr lvl="1"/>
            <a:r>
              <a:rPr lang="en-US" dirty="0"/>
              <a:t>10x speedup of a state-of-the-art mapper (</a:t>
            </a:r>
            <a:r>
              <a:rPr lang="en-US" dirty="0" err="1"/>
              <a:t>mrFAST</a:t>
            </a:r>
            <a:r>
              <a:rPr lang="en-US" dirty="0"/>
              <a:t>)</a:t>
            </a:r>
          </a:p>
          <a:p>
            <a:pPr>
              <a:buFont typeface="Wingdings" panose="05000000000000000000" pitchFamily="2" charset="2"/>
              <a:buChar char="§"/>
            </a:pPr>
            <a:endParaRPr lang="en-US" dirty="0"/>
          </a:p>
          <a:p>
            <a:pPr>
              <a:buFont typeface="Wingdings" panose="05000000000000000000" pitchFamily="2" charset="2"/>
              <a:buChar char="§"/>
            </a:pPr>
            <a:endParaRPr lang="en-US" dirty="0"/>
          </a:p>
          <a:p>
            <a:r>
              <a:rPr lang="en-US" dirty="0"/>
              <a:t>FPGA-based pre-alignment can be integrated with the sequencer</a:t>
            </a:r>
          </a:p>
          <a:p>
            <a:pPr lvl="1"/>
            <a:r>
              <a:rPr lang="en-US" dirty="0"/>
              <a:t>It can help to hide the complexity and details of the FPGA</a:t>
            </a:r>
          </a:p>
          <a:p>
            <a:pPr lvl="1"/>
            <a:r>
              <a:rPr lang="en-US" dirty="0">
                <a:solidFill>
                  <a:srgbClr val="0000FF"/>
                </a:solidFill>
              </a:rPr>
              <a:t>Enables real-time filtering while sequencing</a:t>
            </a:r>
            <a:endParaRPr lang="en-US" dirty="0"/>
          </a:p>
          <a:p>
            <a:pPr marL="0" indent="0">
              <a:buNone/>
            </a:pPr>
            <a:endParaRPr lang="en-US" sz="2800" dirty="0"/>
          </a:p>
          <a:p>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226902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780E-AA6F-1D4D-89A4-66E4EFAA9306}"/>
              </a:ext>
            </a:extLst>
          </p:cNvPr>
          <p:cNvSpPr>
            <a:spLocks noGrp="1"/>
          </p:cNvSpPr>
          <p:nvPr>
            <p:ph type="title"/>
          </p:nvPr>
        </p:nvSpPr>
        <p:spPr/>
        <p:txBody>
          <a:bodyPr/>
          <a:lstStyle/>
          <a:p>
            <a:r>
              <a:rPr lang="en-US" dirty="0"/>
              <a:t>More on </a:t>
            </a:r>
            <a:r>
              <a:rPr lang="en-US" dirty="0" err="1"/>
              <a:t>GateKeeper</a:t>
            </a:r>
            <a:endParaRPr lang="en-US" dirty="0"/>
          </a:p>
        </p:txBody>
      </p:sp>
      <p:sp>
        <p:nvSpPr>
          <p:cNvPr id="3" name="Content Placeholder 2">
            <a:extLst>
              <a:ext uri="{FF2B5EF4-FFF2-40B4-BE49-F238E27FC236}">
                <a16:creationId xmlns:a16="http://schemas.microsoft.com/office/drawing/2014/main" id="{448D89A7-3EA4-7748-93B1-E872851C444C}"/>
              </a:ext>
            </a:extLst>
          </p:cNvPr>
          <p:cNvSpPr>
            <a:spLocks noGrp="1"/>
          </p:cNvSpPr>
          <p:nvPr>
            <p:ph idx="1"/>
          </p:nvPr>
        </p:nvSpPr>
        <p:spPr>
          <a:xfrm>
            <a:off x="228600" y="1052736"/>
            <a:ext cx="8610600" cy="5040560"/>
          </a:xfrm>
        </p:spPr>
        <p:txBody>
          <a:bodyPr/>
          <a:lstStyle/>
          <a:p>
            <a:r>
              <a:rPr lang="en-US" dirty="0"/>
              <a:t>Download and test for yourself </a:t>
            </a:r>
            <a:r>
              <a:rPr lang="en-US" dirty="0">
                <a:hlinkClick r:id="rId2"/>
              </a:rPr>
              <a:t>https://github.com/BilkentCompGen/GateKeeper</a:t>
            </a:r>
            <a:r>
              <a:rPr lang="en-US" dirty="0"/>
              <a:t> </a:t>
            </a:r>
          </a:p>
        </p:txBody>
      </p:sp>
      <p:sp>
        <p:nvSpPr>
          <p:cNvPr id="4" name="Slide Number Placeholder 3">
            <a:extLst>
              <a:ext uri="{FF2B5EF4-FFF2-40B4-BE49-F238E27FC236}">
                <a16:creationId xmlns:a16="http://schemas.microsoft.com/office/drawing/2014/main" id="{6778F938-82BC-664D-80ED-92478DC2F58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3D81DCE6-BB5F-D741-9D6E-970FAC00FD15}"/>
              </a:ext>
            </a:extLst>
          </p:cNvPr>
          <p:cNvPicPr>
            <a:picLocks noChangeAspect="1"/>
          </p:cNvPicPr>
          <p:nvPr/>
        </p:nvPicPr>
        <p:blipFill>
          <a:blip r:embed="rId3"/>
          <a:stretch>
            <a:fillRect/>
          </a:stretch>
        </p:blipFill>
        <p:spPr>
          <a:xfrm>
            <a:off x="25400" y="3299420"/>
            <a:ext cx="9093200" cy="3009900"/>
          </a:xfrm>
          <a:prstGeom prst="rect">
            <a:avLst/>
          </a:prstGeom>
        </p:spPr>
      </p:pic>
      <p:sp>
        <p:nvSpPr>
          <p:cNvPr id="6" name="TextBox 5">
            <a:extLst>
              <a:ext uri="{FF2B5EF4-FFF2-40B4-BE49-F238E27FC236}">
                <a16:creationId xmlns:a16="http://schemas.microsoft.com/office/drawing/2014/main" id="{31C43C0B-A607-C142-8D8E-5599158E3857}"/>
              </a:ext>
            </a:extLst>
          </p:cNvPr>
          <p:cNvSpPr txBox="1"/>
          <p:nvPr/>
        </p:nvSpPr>
        <p:spPr>
          <a:xfrm>
            <a:off x="512618" y="2361654"/>
            <a:ext cx="8048998" cy="923330"/>
          </a:xfrm>
          <a:prstGeom prst="rect">
            <a:avLst/>
          </a:prstGeom>
          <a:noFill/>
        </p:spPr>
        <p:txBody>
          <a:bodyPr wrap="none" rtlCol="0">
            <a:spAutoFit/>
          </a:bodyPr>
          <a:lstStyle/>
          <a:p>
            <a:r>
              <a:rPr lang="en-US" dirty="0" err="1"/>
              <a:t>Alser</a:t>
            </a:r>
            <a:r>
              <a:rPr lang="en-US" dirty="0"/>
              <a:t>+, </a:t>
            </a:r>
            <a:r>
              <a:rPr lang="en-US" b="1" dirty="0">
                <a:hlinkClick r:id="rId4"/>
              </a:rPr>
              <a:t>"GateKeeper: A New Hardware Architecture for Accelerating </a:t>
            </a:r>
          </a:p>
          <a:p>
            <a:r>
              <a:rPr lang="en-US" b="1" dirty="0">
                <a:hlinkClick r:id="rId4"/>
              </a:rPr>
              <a:t>Pre-Alignment in DNA Short Read Mapping”</a:t>
            </a:r>
            <a:r>
              <a:rPr lang="en-US" b="1" dirty="0"/>
              <a:t>, </a:t>
            </a:r>
            <a:r>
              <a:rPr lang="en-US" dirty="0"/>
              <a:t>Bioinformatics, 2017.</a:t>
            </a:r>
            <a:br>
              <a:rPr lang="en-US" dirty="0"/>
            </a:br>
            <a:endParaRPr lang="en-US" dirty="0"/>
          </a:p>
        </p:txBody>
      </p:sp>
    </p:spTree>
    <p:extLst>
      <p:ext uri="{BB962C8B-B14F-4D97-AF65-F5344CB8AC3E}">
        <p14:creationId xmlns:p14="http://schemas.microsoft.com/office/powerpoint/2010/main" val="180463629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(AACBB 2018, TIR 2017)</a:t>
            </a:r>
          </a:p>
        </p:txBody>
      </p:sp>
      <p:sp>
        <p:nvSpPr>
          <p:cNvPr id="3" name="Content Placeholder 2"/>
          <p:cNvSpPr>
            <a:spLocks noGrp="1"/>
          </p:cNvSpPr>
          <p:nvPr>
            <p:ph idx="1"/>
          </p:nvPr>
        </p:nvSpPr>
        <p:spPr>
          <a:xfrm>
            <a:off x="103092" y="923374"/>
            <a:ext cx="9094694" cy="4876800"/>
          </a:xfrm>
        </p:spPr>
        <p:txBody>
          <a:bodyPr/>
          <a:lstStyle/>
          <a:p>
            <a:r>
              <a:rPr lang="en-US" u="sng" dirty="0"/>
              <a:t>Key observation: </a:t>
            </a:r>
            <a:r>
              <a:rPr lang="en-US" dirty="0"/>
              <a:t>the use of </a:t>
            </a:r>
            <a:r>
              <a:rPr lang="en-US" b="1" dirty="0">
                <a:solidFill>
                  <a:srgbClr val="FF0000"/>
                </a:solidFill>
              </a:rPr>
              <a:t>AND operation </a:t>
            </a:r>
            <a:r>
              <a:rPr lang="en-US" dirty="0"/>
              <a:t>to check if a zero (match) exists in a column introduces filtering inaccuracy.</a:t>
            </a:r>
          </a:p>
          <a:p>
            <a:r>
              <a:rPr lang="en-US" u="sng" dirty="0"/>
              <a:t>Key Idea: </a:t>
            </a:r>
            <a:r>
              <a:rPr lang="en-US" dirty="0"/>
              <a:t>count the </a:t>
            </a:r>
            <a:r>
              <a:rPr lang="en-US" b="1" dirty="0"/>
              <a:t>consecutive zeros </a:t>
            </a:r>
            <a:r>
              <a:rPr lang="en-US" dirty="0"/>
              <a:t>in each mask and select the longest in a divide-and-conquer approach.</a:t>
            </a:r>
            <a:endParaRPr lang="en-US" b="1" dirty="0">
              <a:solidFill>
                <a:srgbClr val="FF0000"/>
              </a:solidFill>
            </a:endParaRPr>
          </a:p>
          <a:p>
            <a:r>
              <a:rPr lang="en-US" b="1" dirty="0">
                <a:solidFill>
                  <a:srgbClr val="FF0000"/>
                </a:solidFill>
              </a:rPr>
              <a:t>MAGNET</a:t>
            </a:r>
            <a:r>
              <a:rPr lang="en-US" dirty="0">
                <a:solidFill>
                  <a:srgbClr val="FF0000"/>
                </a:solidFill>
              </a:rPr>
              <a:t> </a:t>
            </a:r>
            <a:r>
              <a:rPr lang="en-US" dirty="0"/>
              <a:t>is </a:t>
            </a:r>
            <a:r>
              <a:rPr lang="en-US" b="1" dirty="0"/>
              <a:t>17x to 105x more accurate </a:t>
            </a:r>
            <a:r>
              <a:rPr lang="en-US" dirty="0"/>
              <a:t>than GateKeeper and SHD.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7" name="Object 6"/>
          <p:cNvGraphicFramePr>
            <a:graphicFrameLocks noChangeAspect="1"/>
          </p:cNvGraphicFramePr>
          <p:nvPr>
            <p:extLst/>
          </p:nvPr>
        </p:nvGraphicFramePr>
        <p:xfrm>
          <a:off x="-2223249" y="3271830"/>
          <a:ext cx="11785629" cy="3200408"/>
        </p:xfrm>
        <a:graphic>
          <a:graphicData uri="http://schemas.openxmlformats.org/presentationml/2006/ole">
            <mc:AlternateContent xmlns:mc="http://schemas.openxmlformats.org/markup-compatibility/2006">
              <mc:Choice xmlns:v="urn:schemas-microsoft-com:vml" Requires="v">
                <p:oleObj spid="_x0000_s48213" name="Visio" r:id="rId4" imgW="9371552" imgH="2549212" progId="Visio.Drawing.11">
                  <p:embed/>
                </p:oleObj>
              </mc:Choice>
              <mc:Fallback>
                <p:oleObj name="Visio" r:id="rId4" imgW="9371552" imgH="2549212" progId="Visio.Drawing.11">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249" y="3271830"/>
                        <a:ext cx="11785629" cy="3200408"/>
                      </a:xfrm>
                      <a:prstGeom prst="rect">
                        <a:avLst/>
                      </a:prstGeom>
                      <a:noFill/>
                    </p:spPr>
                  </p:pic>
                </p:oleObj>
              </mc:Fallback>
            </mc:AlternateContent>
          </a:graphicData>
        </a:graphic>
      </p:graphicFrame>
    </p:spTree>
    <p:extLst>
      <p:ext uri="{BB962C8B-B14F-4D97-AF65-F5344CB8AC3E}">
        <p14:creationId xmlns:p14="http://schemas.microsoft.com/office/powerpoint/2010/main" val="119871608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Object 5"/>
          <p:cNvGraphicFramePr>
            <a:graphicFrameLocks noChangeAspect="1"/>
          </p:cNvGraphicFramePr>
          <p:nvPr>
            <p:extLst/>
          </p:nvPr>
        </p:nvGraphicFramePr>
        <p:xfrm>
          <a:off x="-22652" y="1641794"/>
          <a:ext cx="9189305" cy="2165708"/>
        </p:xfrm>
        <a:graphic>
          <a:graphicData uri="http://schemas.openxmlformats.org/presentationml/2006/ole">
            <mc:AlternateContent xmlns:mc="http://schemas.openxmlformats.org/markup-compatibility/2006">
              <mc:Choice xmlns:v="urn:schemas-microsoft-com:vml" Requires="v">
                <p:oleObj spid="_x0000_s88070" name="Visio" r:id="rId9" imgW="9250442" imgH="2181260" progId="Visio.Drawing.11">
                  <p:embed/>
                </p:oleObj>
              </mc:Choice>
              <mc:Fallback>
                <p:oleObj name="Visio" r:id="rId9" imgW="9250442" imgH="2181260" progId="Visio.Drawing.11">
                  <p:embed/>
                  <p:pic>
                    <p:nvPicPr>
                      <p:cNvPr id="6" name="Object 5"/>
                      <p:cNvPicPr/>
                      <p:nvPr/>
                    </p:nvPicPr>
                    <p:blipFill>
                      <a:blip r:embed="rId10"/>
                      <a:stretch>
                        <a:fillRect/>
                      </a:stretch>
                    </p:blipFill>
                    <p:spPr>
                      <a:xfrm>
                        <a:off x="-22652" y="1641794"/>
                        <a:ext cx="9189305" cy="2165708"/>
                      </a:xfrm>
                      <a:prstGeom prst="rect">
                        <a:avLst/>
                      </a:prstGeom>
                    </p:spPr>
                  </p:pic>
                </p:oleObj>
              </mc:Fallback>
            </mc:AlternateContent>
          </a:graphicData>
        </a:graphic>
      </p:graphicFrame>
      <p:sp>
        <p:nvSpPr>
          <p:cNvPr id="7" name="Rounded Rectangle 6"/>
          <p:cNvSpPr/>
          <p:nvPr/>
        </p:nvSpPr>
        <p:spPr>
          <a:xfrm>
            <a:off x="3347864" y="1996725"/>
            <a:ext cx="4877113"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8" name="Rounded Rectangle 7"/>
          <p:cNvSpPr/>
          <p:nvPr/>
        </p:nvSpPr>
        <p:spPr>
          <a:xfrm>
            <a:off x="3275856" y="1999225"/>
            <a:ext cx="91440" cy="1554480"/>
          </a:xfrm>
          <a:prstGeom prst="roundRect">
            <a:avLst>
              <a:gd name="adj" fmla="val 5975"/>
            </a:avLst>
          </a:prstGeom>
          <a:solidFill>
            <a:srgbClr val="FFFF00"/>
          </a:solid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9" name="Rounded Rectangle 8"/>
          <p:cNvSpPr/>
          <p:nvPr/>
        </p:nvSpPr>
        <p:spPr>
          <a:xfrm>
            <a:off x="8244408" y="1986735"/>
            <a:ext cx="91440" cy="1554480"/>
          </a:xfrm>
          <a:prstGeom prst="roundRect">
            <a:avLst>
              <a:gd name="adj" fmla="val 5975"/>
            </a:avLst>
          </a:prstGeom>
          <a:solidFill>
            <a:srgbClr val="FFFF00"/>
          </a:solid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0" name="Rectangle 9"/>
          <p:cNvSpPr/>
          <p:nvPr/>
        </p:nvSpPr>
        <p:spPr>
          <a:xfrm>
            <a:off x="755576" y="4824514"/>
            <a:ext cx="6516216" cy="461665"/>
          </a:xfrm>
          <a:prstGeom prst="rect">
            <a:avLst/>
          </a:prstGeom>
          <a:solidFill>
            <a:srgbClr val="FFFF0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Exclude the errors from the search space</a:t>
            </a:r>
          </a:p>
        </p:txBody>
      </p:sp>
      <p:sp>
        <p:nvSpPr>
          <p:cNvPr id="5" name="Up Arrow 4"/>
          <p:cNvSpPr/>
          <p:nvPr/>
        </p:nvSpPr>
        <p:spPr>
          <a:xfrm>
            <a:off x="3184416" y="3663486"/>
            <a:ext cx="307464" cy="354931"/>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Up Arrow 10"/>
          <p:cNvSpPr/>
          <p:nvPr/>
        </p:nvSpPr>
        <p:spPr>
          <a:xfrm>
            <a:off x="8152968" y="3645024"/>
            <a:ext cx="307464" cy="354931"/>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Rectangle 11"/>
          <p:cNvSpPr/>
          <p:nvPr/>
        </p:nvSpPr>
        <p:spPr>
          <a:xfrm>
            <a:off x="755576" y="5487615"/>
            <a:ext cx="7272808" cy="461665"/>
          </a:xfrm>
          <a:prstGeom prst="rect">
            <a:avLst/>
          </a:prstGeom>
          <a:solidFill>
            <a:srgbClr val="FFFF0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Divide the problem into two </a:t>
            </a:r>
            <a:r>
              <a:rPr kumimoji="0" lang="en-US" sz="2400" b="0" i="0" u="none" strike="noStrike" kern="1200" cap="none" spc="0" normalizeH="0" baseline="0" noProof="0" dirty="0" err="1">
                <a:ln>
                  <a:noFill/>
                </a:ln>
                <a:solidFill>
                  <a:srgbClr val="000000"/>
                </a:solidFill>
                <a:effectLst/>
                <a:uLnTx/>
                <a:uFillTx/>
                <a:latin typeface="Tahoma"/>
                <a:ea typeface="+mn-ea"/>
                <a:cs typeface="+mn-cs"/>
              </a:rPr>
              <a:t>subproblems</a:t>
            </a:r>
            <a:r>
              <a:rPr kumimoji="0" lang="en-US" sz="2400" b="0" i="0" u="none" strike="noStrike" kern="1200" cap="none" spc="0" normalizeH="0" baseline="0" noProof="0" dirty="0">
                <a:ln>
                  <a:noFill/>
                </a:ln>
                <a:solidFill>
                  <a:srgbClr val="000000"/>
                </a:solidFill>
                <a:effectLst/>
                <a:uLnTx/>
                <a:uFillTx/>
                <a:latin typeface="Tahoma"/>
                <a:ea typeface="+mn-ea"/>
                <a:cs typeface="+mn-cs"/>
              </a:rPr>
              <a:t> and repeat</a:t>
            </a:r>
          </a:p>
        </p:txBody>
      </p:sp>
      <p:sp>
        <p:nvSpPr>
          <p:cNvPr id="14" name="Rounded Rectangle 13"/>
          <p:cNvSpPr/>
          <p:nvPr/>
        </p:nvSpPr>
        <p:spPr>
          <a:xfrm>
            <a:off x="3093458" y="2001642"/>
            <a:ext cx="55107" cy="1554480"/>
          </a:xfrm>
          <a:prstGeom prst="roundRect">
            <a:avLst>
              <a:gd name="adj" fmla="val 5975"/>
            </a:avLst>
          </a:prstGeom>
          <a:solidFill>
            <a:srgbClr val="FFFF00"/>
          </a:solidFill>
          <a:ln w="952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6" name="Rounded Rectangle 15"/>
          <p:cNvSpPr/>
          <p:nvPr/>
        </p:nvSpPr>
        <p:spPr>
          <a:xfrm>
            <a:off x="8630910" y="1986735"/>
            <a:ext cx="423595"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7" name="Rounded Rectangle 16"/>
          <p:cNvSpPr/>
          <p:nvPr/>
        </p:nvSpPr>
        <p:spPr>
          <a:xfrm>
            <a:off x="1493263" y="2018536"/>
            <a:ext cx="1583294"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23" name="Rounded Rectangle 22"/>
          <p:cNvSpPr/>
          <p:nvPr/>
        </p:nvSpPr>
        <p:spPr>
          <a:xfrm>
            <a:off x="8571955" y="1971408"/>
            <a:ext cx="55107" cy="1554480"/>
          </a:xfrm>
          <a:prstGeom prst="roundRect">
            <a:avLst>
              <a:gd name="adj" fmla="val 5975"/>
            </a:avLst>
          </a:prstGeom>
          <a:solidFill>
            <a:srgbClr val="FFFF00"/>
          </a:solidFill>
          <a:ln w="952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24" name="Rounded Rectangle 23"/>
          <p:cNvSpPr/>
          <p:nvPr/>
        </p:nvSpPr>
        <p:spPr>
          <a:xfrm>
            <a:off x="8387710" y="1986735"/>
            <a:ext cx="180397"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25" name="Rounded Rectangle 24"/>
          <p:cNvSpPr/>
          <p:nvPr/>
        </p:nvSpPr>
        <p:spPr>
          <a:xfrm>
            <a:off x="3167467" y="1971424"/>
            <a:ext cx="104541" cy="1554480"/>
          </a:xfrm>
          <a:prstGeom prst="roundRect">
            <a:avLst>
              <a:gd name="adj" fmla="val 5975"/>
            </a:avLst>
          </a:prstGeom>
          <a:noFill/>
          <a:ln w="53975">
            <a:solidFill>
              <a:srgbClr val="FF0000"/>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26" name="Rectangle 25"/>
          <p:cNvSpPr/>
          <p:nvPr/>
        </p:nvSpPr>
        <p:spPr>
          <a:xfrm>
            <a:off x="755576" y="4181312"/>
            <a:ext cx="6516216" cy="461665"/>
          </a:xfrm>
          <a:prstGeom prst="rect">
            <a:avLst/>
          </a:prstGeom>
          <a:solidFill>
            <a:srgbClr val="FFFF0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Find the longest segment of consecutive zeros</a:t>
            </a:r>
          </a:p>
        </p:txBody>
      </p:sp>
      <p:sp>
        <p:nvSpPr>
          <p:cNvPr id="13" name="Rectangle 12"/>
          <p:cNvSpPr/>
          <p:nvPr/>
        </p:nvSpPr>
        <p:spPr>
          <a:xfrm>
            <a:off x="1527313" y="6323090"/>
            <a:ext cx="61164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11"/>
              </a:rPr>
              <a:t>"MAGNET: understanding and improving the accuracy of genome pre-alignment filtering"</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r>
              <a:rPr kumimoji="0" lang="en-US" sz="1600" b="0" i="1" u="none" strike="noStrike" kern="1200" cap="none" spc="0" normalizeH="0" baseline="0" noProof="0" dirty="0" err="1">
                <a:ln>
                  <a:noFill/>
                </a:ln>
                <a:solidFill>
                  <a:srgbClr val="000000"/>
                </a:solidFill>
                <a:effectLst/>
                <a:uLnTx/>
                <a:uFillTx/>
                <a:latin typeface="Tahoma"/>
                <a:ea typeface="+mn-ea"/>
                <a:cs typeface="+mn-cs"/>
              </a:rPr>
              <a:t>arXiv</a:t>
            </a:r>
            <a:r>
              <a:rPr kumimoji="0" lang="en-US" sz="1600" b="0" i="1" u="none" strike="noStrike" kern="1200" cap="none" spc="0" normalizeH="0" baseline="0" noProof="0" dirty="0">
                <a:ln>
                  <a:noFill/>
                </a:ln>
                <a:solidFill>
                  <a:srgbClr val="000000"/>
                </a:solidFill>
                <a:effectLst/>
                <a:uLnTx/>
                <a:uFillTx/>
                <a:latin typeface="Tahoma"/>
                <a:ea typeface="+mn-ea"/>
                <a:cs typeface="+mn-cs"/>
              </a:rPr>
              <a:t> preprint </a:t>
            </a:r>
            <a:r>
              <a:rPr kumimoji="0" lang="en-US" sz="1600" b="0" i="0" u="none" strike="noStrike" kern="1200" cap="none" spc="0" normalizeH="0" baseline="0" noProof="0" dirty="0">
                <a:ln>
                  <a:noFill/>
                </a:ln>
                <a:solidFill>
                  <a:srgbClr val="000000"/>
                </a:solidFill>
                <a:effectLst/>
                <a:uLnTx/>
                <a:uFillTx/>
                <a:latin typeface="Tahoma"/>
                <a:ea typeface="+mn-ea"/>
                <a:cs typeface="+mn-cs"/>
              </a:rPr>
              <a:t>2017</a:t>
            </a:r>
          </a:p>
        </p:txBody>
      </p:sp>
    </p:spTree>
    <p:extLst>
      <p:ext uri="{BB962C8B-B14F-4D97-AF65-F5344CB8AC3E}">
        <p14:creationId xmlns:p14="http://schemas.microsoft.com/office/powerpoint/2010/main" val="239554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7"/>
                                        </p:tgtEl>
                                        <p:attrNameLst>
                                          <p:attrName>fillcolor</p:attrName>
                                        </p:attrNameLst>
                                      </p:cBhvr>
                                      <p:to>
                                        <a:srgbClr val="606060"/>
                                      </p:to>
                                    </p:animClr>
                                    <p:set>
                                      <p:cBhvr>
                                        <p:cTn id="17" dur="2000" fill="hold"/>
                                        <p:tgtEl>
                                          <p:spTgt spid="7"/>
                                        </p:tgtEl>
                                        <p:attrNameLst>
                                          <p:attrName>fill.type</p:attrName>
                                        </p:attrNameLst>
                                      </p:cBhvr>
                                      <p:to>
                                        <p:strVal val="solid"/>
                                      </p:to>
                                    </p:set>
                                    <p:set>
                                      <p:cBhvr>
                                        <p:cTn id="18" dur="2000" fill="hold"/>
                                        <p:tgtEl>
                                          <p:spTgt spid="7"/>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500"/>
                            </p:stCondLst>
                            <p:childTnLst>
                              <p:par>
                                <p:cTn id="38" presetID="26" presetClass="emph" presetSubtype="0" fill="hold" grpId="1" nodeType="afterEffect">
                                  <p:stCondLst>
                                    <p:cond delay="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cTn>
                              </p:par>
                            </p:childTnLst>
                          </p:cTn>
                        </p:par>
                        <p:par>
                          <p:cTn id="41" fill="hold">
                            <p:stCondLst>
                              <p:cond delay="1000"/>
                            </p:stCondLst>
                            <p:childTnLst>
                              <p:par>
                                <p:cTn id="42" presetID="26" presetClass="emph" presetSubtype="0" fill="hold" grpId="1" nodeType="afterEffect">
                                  <p:stCondLst>
                                    <p:cond delay="0"/>
                                  </p:stCondLst>
                                  <p:childTnLst>
                                    <p:animEffect transition="out" filter="fade">
                                      <p:cBhvr>
                                        <p:cTn id="43" dur="500" tmFilter="0, 0; .2, .5; .8, .5; 1, 0"/>
                                        <p:tgtEl>
                                          <p:spTgt spid="11"/>
                                        </p:tgtEl>
                                      </p:cBhvr>
                                    </p:animEffect>
                                    <p:animScale>
                                      <p:cBhvr>
                                        <p:cTn id="44" dur="250" autoRev="1" fill="hold"/>
                                        <p:tgtEl>
                                          <p:spTgt spid="11"/>
                                        </p:tgtEl>
                                      </p:cBhvr>
                                      <p:by x="105000" y="105000"/>
                                    </p:animScale>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mph" presetSubtype="2" fill="hold" nodeType="clickEffect">
                                  <p:stCondLst>
                                    <p:cond delay="0"/>
                                  </p:stCondLst>
                                  <p:childTnLst>
                                    <p:animClr clrSpc="rgb" dir="cw">
                                      <p:cBhvr>
                                        <p:cTn id="69" dur="2000" fill="hold"/>
                                        <p:tgtEl>
                                          <p:spTgt spid="17"/>
                                        </p:tgtEl>
                                        <p:attrNameLst>
                                          <p:attrName>fillcolor</p:attrName>
                                        </p:attrNameLst>
                                      </p:cBhvr>
                                      <p:to>
                                        <a:srgbClr val="606060"/>
                                      </p:to>
                                    </p:animClr>
                                    <p:set>
                                      <p:cBhvr>
                                        <p:cTn id="70" dur="2000" fill="hold"/>
                                        <p:tgtEl>
                                          <p:spTgt spid="17"/>
                                        </p:tgtEl>
                                        <p:attrNameLst>
                                          <p:attrName>fill.type</p:attrName>
                                        </p:attrNameLst>
                                      </p:cBhvr>
                                      <p:to>
                                        <p:strVal val="solid"/>
                                      </p:to>
                                    </p:set>
                                    <p:set>
                                      <p:cBhvr>
                                        <p:cTn id="71" dur="2000" fill="hold"/>
                                        <p:tgtEl>
                                          <p:spTgt spid="1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16"/>
                                        </p:tgtEl>
                                        <p:attrNameLst>
                                          <p:attrName>fillcolor</p:attrName>
                                        </p:attrNameLst>
                                      </p:cBhvr>
                                      <p:to>
                                        <a:srgbClr val="606060"/>
                                      </p:to>
                                    </p:animClr>
                                    <p:set>
                                      <p:cBhvr>
                                        <p:cTn id="74" dur="2000" fill="hold"/>
                                        <p:tgtEl>
                                          <p:spTgt spid="16"/>
                                        </p:tgtEl>
                                        <p:attrNameLst>
                                          <p:attrName>fill.type</p:attrName>
                                        </p:attrNameLst>
                                      </p:cBhvr>
                                      <p:to>
                                        <p:strVal val="solid"/>
                                      </p:to>
                                    </p:set>
                                    <p:set>
                                      <p:cBhvr>
                                        <p:cTn id="75" dur="2000" fill="hold"/>
                                        <p:tgtEl>
                                          <p:spTgt spid="16"/>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00"/>
                                        <p:tgtEl>
                                          <p:spTgt spid="14"/>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down)">
                                      <p:cBhvr>
                                        <p:cTn id="83" dur="500"/>
                                        <p:tgtEl>
                                          <p:spTgt spid="23"/>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par>
                                <p:cTn id="89" presetID="1" presetClass="emph" presetSubtype="2" fill="hold" nodeType="withEffect">
                                  <p:stCondLst>
                                    <p:cond delay="0"/>
                                  </p:stCondLst>
                                  <p:childTnLst>
                                    <p:animClr clrSpc="rgb" dir="cw">
                                      <p:cBhvr>
                                        <p:cTn id="90" dur="2000" fill="hold"/>
                                        <p:tgtEl>
                                          <p:spTgt spid="24"/>
                                        </p:tgtEl>
                                        <p:attrNameLst>
                                          <p:attrName>fillcolor</p:attrName>
                                        </p:attrNameLst>
                                      </p:cBhvr>
                                      <p:to>
                                        <a:srgbClr val="606060"/>
                                      </p:to>
                                    </p:animClr>
                                    <p:set>
                                      <p:cBhvr>
                                        <p:cTn id="91" dur="2000" fill="hold"/>
                                        <p:tgtEl>
                                          <p:spTgt spid="24"/>
                                        </p:tgtEl>
                                        <p:attrNameLst>
                                          <p:attrName>fill.type</p:attrName>
                                        </p:attrNameLst>
                                      </p:cBhvr>
                                      <p:to>
                                        <p:strVal val="solid"/>
                                      </p:to>
                                    </p:set>
                                    <p:set>
                                      <p:cBhvr>
                                        <p:cTn id="92" dur="2000" fill="hold"/>
                                        <p:tgtEl>
                                          <p:spTgt spid="24"/>
                                        </p:tgtEl>
                                        <p:attrNameLst>
                                          <p:attrName>fill.on</p:attrName>
                                        </p:attrNameLst>
                                      </p:cBhvr>
                                      <p:to>
                                        <p:strVal val="true"/>
                                      </p:to>
                                    </p:set>
                                  </p:childTnLst>
                                </p:cTn>
                              </p:par>
                              <p:par>
                                <p:cTn id="93" presetID="53" presetClass="entr" presetSubtype="16"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fltVal val="0"/>
                                          </p:val>
                                        </p:tav>
                                        <p:tav tm="100000">
                                          <p:val>
                                            <p:strVal val="#ppt_w"/>
                                          </p:val>
                                        </p:tav>
                                      </p:tavLst>
                                    </p:anim>
                                    <p:anim calcmode="lin" valueType="num">
                                      <p:cBhvr>
                                        <p:cTn id="96" dur="500" fill="hold"/>
                                        <p:tgtEl>
                                          <p:spTgt spid="25"/>
                                        </p:tgtEl>
                                        <p:attrNameLst>
                                          <p:attrName>ppt_h</p:attrName>
                                        </p:attrNameLst>
                                      </p:cBhvr>
                                      <p:tavLst>
                                        <p:tav tm="0">
                                          <p:val>
                                            <p:fltVal val="0"/>
                                          </p:val>
                                        </p:tav>
                                        <p:tav tm="100000">
                                          <p:val>
                                            <p:strVal val="#ppt_h"/>
                                          </p:val>
                                        </p:tav>
                                      </p:tavLst>
                                    </p:anim>
                                    <p:animEffect transition="in" filter="fade">
                                      <p:cBhvr>
                                        <p:cTn id="97" dur="500"/>
                                        <p:tgtEl>
                                          <p:spTgt spid="25"/>
                                        </p:tgtEl>
                                      </p:cBhvr>
                                    </p:animEffect>
                                  </p:childTnLst>
                                </p:cTn>
                              </p:par>
                              <p:par>
                                <p:cTn id="98" presetID="1" presetClass="emph" presetSubtype="2" fill="hold" nodeType="withEffect">
                                  <p:stCondLst>
                                    <p:cond delay="0"/>
                                  </p:stCondLst>
                                  <p:childTnLst>
                                    <p:animClr clrSpc="rgb" dir="cw">
                                      <p:cBhvr>
                                        <p:cTn id="99" dur="2000" fill="hold"/>
                                        <p:tgtEl>
                                          <p:spTgt spid="25"/>
                                        </p:tgtEl>
                                        <p:attrNameLst>
                                          <p:attrName>fillcolor</p:attrName>
                                        </p:attrNameLst>
                                      </p:cBhvr>
                                      <p:to>
                                        <a:srgbClr val="606060"/>
                                      </p:to>
                                    </p:animClr>
                                    <p:set>
                                      <p:cBhvr>
                                        <p:cTn id="100" dur="2000" fill="hold"/>
                                        <p:tgtEl>
                                          <p:spTgt spid="25"/>
                                        </p:tgtEl>
                                        <p:attrNameLst>
                                          <p:attrName>fill.type</p:attrName>
                                        </p:attrNameLst>
                                      </p:cBhvr>
                                      <p:to>
                                        <p:strVal val="solid"/>
                                      </p:to>
                                    </p:set>
                                    <p:set>
                                      <p:cBhvr>
                                        <p:cTn id="101"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5" grpId="0" animBg="1"/>
      <p:bldP spid="5" grpId="1" animBg="1"/>
      <p:bldP spid="11" grpId="0" animBg="1"/>
      <p:bldP spid="11" grpId="1" animBg="1"/>
      <p:bldP spid="12" grpId="0" animBg="1"/>
      <p:bldP spid="14" grpId="0" animBg="1"/>
      <p:bldP spid="16" grpId="0" animBg="1"/>
      <p:bldP spid="17" grpId="0" animBg="1"/>
      <p:bldP spid="23" grpId="0" animBg="1"/>
      <p:bldP spid="24" grpId="0" animBg="1"/>
      <p:bldP spid="25" grpId="0" animBg="1"/>
      <p:bldP spid="2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Accelerator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6" name="Object 5"/>
          <p:cNvGraphicFramePr>
            <a:graphicFrameLocks noChangeAspect="1"/>
          </p:cNvGraphicFramePr>
          <p:nvPr>
            <p:extLst/>
          </p:nvPr>
        </p:nvGraphicFramePr>
        <p:xfrm>
          <a:off x="912836" y="1296593"/>
          <a:ext cx="7318329" cy="4758305"/>
        </p:xfrm>
        <a:graphic>
          <a:graphicData uri="http://schemas.openxmlformats.org/presentationml/2006/ole">
            <mc:AlternateContent xmlns:mc="http://schemas.openxmlformats.org/markup-compatibility/2006">
              <mc:Choice xmlns:v="urn:schemas-microsoft-com:vml" Requires="v">
                <p:oleObj spid="_x0000_s72742" name="Visio" r:id="rId4" imgW="3218681" imgH="2095192" progId="Visio.Drawing.11">
                  <p:embed/>
                </p:oleObj>
              </mc:Choice>
              <mc:Fallback>
                <p:oleObj name="Visio" r:id="rId4" imgW="3218681" imgH="2095192" progId="Visio.Drawing.11">
                  <p:embed/>
                  <p:pic>
                    <p:nvPicPr>
                      <p:cNvPr id="6" name="Object 5"/>
                      <p:cNvPicPr>
                        <a:picLocks noChangeAspect="1" noChangeArrowheads="1"/>
                      </p:cNvPicPr>
                      <p:nvPr/>
                    </p:nvPicPr>
                    <p:blipFill>
                      <a:blip r:embed="rId5"/>
                      <a:srcRect/>
                      <a:stretch>
                        <a:fillRect/>
                      </a:stretch>
                    </p:blipFill>
                    <p:spPr bwMode="auto">
                      <a:xfrm>
                        <a:off x="912836" y="1296593"/>
                        <a:ext cx="7318329" cy="4758305"/>
                      </a:xfrm>
                      <a:prstGeom prst="rect">
                        <a:avLst/>
                      </a:prstGeom>
                      <a:noFill/>
                    </p:spPr>
                  </p:pic>
                </p:oleObj>
              </mc:Fallback>
            </mc:AlternateContent>
          </a:graphicData>
        </a:graphic>
      </p:graphicFrame>
    </p:spTree>
    <p:extLst>
      <p:ext uri="{BB962C8B-B14F-4D97-AF65-F5344CB8AC3E}">
        <p14:creationId xmlns:p14="http://schemas.microsoft.com/office/powerpoint/2010/main" val="33589423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a:t>
            </a:fld>
            <a:endParaRPr lang="en-US" altLang="en-US"/>
          </a:p>
        </p:txBody>
      </p:sp>
    </p:spTree>
    <p:extLst>
      <p:ext uri="{BB962C8B-B14F-4D97-AF65-F5344CB8AC3E}">
        <p14:creationId xmlns:p14="http://schemas.microsoft.com/office/powerpoint/2010/main" val="1320254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solidFill>
                  <a:srgbClr val="0000FF"/>
                </a:solidFill>
              </a:rPr>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493395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Heavily bottlenecked by Data Movement</a:t>
            </a:r>
          </a:p>
          <a:p>
            <a:endParaRPr lang="en-US" dirty="0"/>
          </a:p>
          <a:p>
            <a:r>
              <a:rPr lang="en-US" dirty="0" err="1"/>
              <a:t>GateKeeper</a:t>
            </a:r>
            <a:r>
              <a:rPr lang="en-US" dirty="0"/>
              <a:t> performance limited by DRAM bandwidth [</a:t>
            </a:r>
            <a:r>
              <a:rPr lang="en-US" dirty="0" err="1"/>
              <a:t>Alser</a:t>
            </a:r>
            <a:r>
              <a:rPr lang="en-US" dirty="0"/>
              <a:t>+, Bioinformatics 2017]</a:t>
            </a:r>
          </a:p>
          <a:p>
            <a:endParaRPr lang="en-US" dirty="0"/>
          </a:p>
          <a:p>
            <a:r>
              <a:rPr lang="en-US" dirty="0"/>
              <a:t>Ditto for SHD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fld id="{323594FA-E141-4234-AE05-360401972BE7}" type="slidenum">
              <a:rPr lang="en-US" altLang="en-US" smtClean="0"/>
              <a:pPr/>
              <a:t>81</a:t>
            </a:fld>
            <a:endParaRPr lang="en-US" altLang="en-US"/>
          </a:p>
        </p:txBody>
      </p:sp>
    </p:spTree>
    <p:extLst>
      <p:ext uri="{BB962C8B-B14F-4D97-AF65-F5344CB8AC3E}">
        <p14:creationId xmlns:p14="http://schemas.microsoft.com/office/powerpoint/2010/main" val="2858767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455236" y="1277896"/>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ounded Rectangle 69"/>
          <p:cNvSpPr/>
          <p:nvPr/>
        </p:nvSpPr>
        <p:spPr>
          <a:xfrm>
            <a:off x="5621313" y="2560108"/>
            <a:ext cx="3357797" cy="3754825"/>
          </a:xfrm>
          <a:prstGeom prst="roundRect">
            <a:avLst/>
          </a:prstGeom>
          <a:solidFill>
            <a:srgbClr val="EBF2DF"/>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a:ea typeface="+mn-ea"/>
                <a:cs typeface="+mn-cs"/>
              </a:rPr>
              <a:t>Filter</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35" name="Rounded Rectangle 34"/>
          <p:cNvSpPr/>
          <p:nvPr/>
        </p:nvSpPr>
        <p:spPr>
          <a:xfrm>
            <a:off x="0" y="1288525"/>
            <a:ext cx="2914650" cy="875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Rounded Rectangle 68"/>
          <p:cNvSpPr/>
          <p:nvPr/>
        </p:nvSpPr>
        <p:spPr>
          <a:xfrm>
            <a:off x="5819440" y="3320811"/>
            <a:ext cx="715710" cy="33039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894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5" name="Rounded Rectangle 64"/>
          <p:cNvSpPr/>
          <p:nvPr/>
        </p:nvSpPr>
        <p:spPr>
          <a:xfrm>
            <a:off x="6006664" y="3314032"/>
            <a:ext cx="507727"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37</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6" name="Rounded Rectangle 65"/>
          <p:cNvSpPr/>
          <p:nvPr/>
        </p:nvSpPr>
        <p:spPr>
          <a:xfrm>
            <a:off x="5713654" y="3320811"/>
            <a:ext cx="803994" cy="33049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1564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7" name="Rounded Rectangle 66"/>
          <p:cNvSpPr/>
          <p:nvPr/>
        </p:nvSpPr>
        <p:spPr>
          <a:xfrm>
            <a:off x="5819441" y="3314031"/>
            <a:ext cx="717056"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140</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8" name="Rounded Rectangle 67"/>
          <p:cNvSpPr/>
          <p:nvPr/>
        </p:nvSpPr>
        <p:spPr>
          <a:xfrm>
            <a:off x="5715000" y="3320944"/>
            <a:ext cx="82015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57" name="Rounded Rectangle 56"/>
          <p:cNvSpPr/>
          <p:nvPr/>
        </p:nvSpPr>
        <p:spPr>
          <a:xfrm>
            <a:off x="3333759" y="5636658"/>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55" name="Rounded Rectangle 54"/>
          <p:cNvSpPr/>
          <p:nvPr/>
        </p:nvSpPr>
        <p:spPr>
          <a:xfrm>
            <a:off x="3333759"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894</a:t>
            </a:r>
          </a:p>
        </p:txBody>
      </p:sp>
      <p:sp>
        <p:nvSpPr>
          <p:cNvPr id="56" name="Rounded Rectangle 55"/>
          <p:cNvSpPr/>
          <p:nvPr/>
        </p:nvSpPr>
        <p:spPr>
          <a:xfrm>
            <a:off x="4368468"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44" name="Rounded Rectangle 43"/>
          <p:cNvSpPr/>
          <p:nvPr/>
        </p:nvSpPr>
        <p:spPr>
          <a:xfrm>
            <a:off x="3333759" y="487444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37</a:t>
            </a:r>
          </a:p>
        </p:txBody>
      </p:sp>
      <p:sp>
        <p:nvSpPr>
          <p:cNvPr id="54" name="Rounded Rectangle 53"/>
          <p:cNvSpPr/>
          <p:nvPr/>
        </p:nvSpPr>
        <p:spPr>
          <a:xfrm>
            <a:off x="4368468" y="488159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140</a:t>
            </a:r>
          </a:p>
        </p:txBody>
      </p:sp>
      <p:sp>
        <p:nvSpPr>
          <p:cNvPr id="58" name="Freeform 57"/>
          <p:cNvSpPr/>
          <p:nvPr/>
        </p:nvSpPr>
        <p:spPr>
          <a:xfrm rot="5400000">
            <a:off x="7545841"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59" name="Freeform 58"/>
          <p:cNvSpPr/>
          <p:nvPr/>
        </p:nvSpPr>
        <p:spPr>
          <a:xfrm rot="5400000">
            <a:off x="7545841" y="242497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0" name="Freeform 59"/>
          <p:cNvSpPr/>
          <p:nvPr/>
        </p:nvSpPr>
        <p:spPr>
          <a:xfrm rot="5400000">
            <a:off x="7545841" y="237985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1" name="Freeform 60"/>
          <p:cNvSpPr/>
          <p:nvPr/>
        </p:nvSpPr>
        <p:spPr>
          <a:xfrm rot="5400000">
            <a:off x="7573899"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2" name="Freeform 61"/>
          <p:cNvSpPr/>
          <p:nvPr/>
        </p:nvSpPr>
        <p:spPr>
          <a:xfrm rot="5400000">
            <a:off x="7573899" y="24280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6" t="33677" r="62961" b="29400"/>
          <a:stretch/>
        </p:blipFill>
        <p:spPr>
          <a:xfrm rot="21254383">
            <a:off x="519044" y="1345002"/>
            <a:ext cx="288954" cy="197331"/>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Hash Tables in 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ounded Rectangle 5"/>
          <p:cNvSpPr/>
          <p:nvPr/>
        </p:nvSpPr>
        <p:spPr>
          <a:xfrm>
            <a:off x="380905" y="3144297"/>
            <a:ext cx="2410691" cy="685174"/>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Hash Table</a:t>
            </a:r>
          </a:p>
        </p:txBody>
      </p:sp>
      <p:sp>
        <p:nvSpPr>
          <p:cNvPr id="7" name="Freeform 6"/>
          <p:cNvSpPr/>
          <p:nvPr/>
        </p:nvSpPr>
        <p:spPr>
          <a:xfrm rot="5400000">
            <a:off x="1510144" y="40855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8" name="TextBox 7"/>
          <p:cNvSpPr txBox="1"/>
          <p:nvPr/>
        </p:nvSpPr>
        <p:spPr>
          <a:xfrm>
            <a:off x="79747" y="919191"/>
            <a:ext cx="3114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Read Sequence (100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a:t>
            </a:r>
          </a:p>
        </p:txBody>
      </p:sp>
      <p:cxnSp>
        <p:nvCxnSpPr>
          <p:cNvPr id="18" name="Straight Arrow Connector 17"/>
          <p:cNvCxnSpPr>
            <a:endCxn id="13" idx="1"/>
          </p:cNvCxnSpPr>
          <p:nvPr/>
        </p:nvCxnSpPr>
        <p:spPr>
          <a:xfrm>
            <a:off x="1034321" y="5381471"/>
            <a:ext cx="2247378" cy="2403"/>
          </a:xfrm>
          <a:prstGeom prst="straightConnector1">
            <a:avLst/>
          </a:prstGeom>
          <a:ln w="412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276009" y="1058176"/>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B812F">
                    <a:lumMod val="75000"/>
                  </a:srgbClr>
                </a:solidFill>
                <a:effectLst/>
                <a:uLnTx/>
                <a:uFillTx/>
                <a:latin typeface="Tahoma"/>
                <a:ea typeface="+mn-ea"/>
                <a:cs typeface="+mn-cs"/>
              </a:rPr>
              <a:t>✔</a:t>
            </a:r>
          </a:p>
        </p:txBody>
      </p:sp>
      <p:cxnSp>
        <p:nvCxnSpPr>
          <p:cNvPr id="77" name="Straight Connector 76"/>
          <p:cNvCxnSpPr/>
          <p:nvPr/>
        </p:nvCxnSpPr>
        <p:spPr>
          <a:xfrm>
            <a:off x="821463" y="1335526"/>
            <a:ext cx="0" cy="249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621313" y="3104282"/>
            <a:ext cx="3357797" cy="791673"/>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Reference Genome</a:t>
            </a:r>
            <a:endParaRPr kumimoji="0" lang="en-US" sz="2400" b="0"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Rounded Rectangle 12"/>
          <p:cNvSpPr/>
          <p:nvPr/>
        </p:nvSpPr>
        <p:spPr>
          <a:xfrm>
            <a:off x="3281701" y="4807741"/>
            <a:ext cx="2173537" cy="115226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lain" startAt="37"/>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140</a:t>
            </a:r>
          </a:p>
          <a:p>
            <a:pPr marL="342900" marR="0" lvl="0" indent="-342900" algn="ctr" defTabSz="914400" rtl="0" eaLnBrk="1" fontAlgn="auto" latinLnBrk="0" hangingPunct="1">
              <a:lnSpc>
                <a:spcPct val="100000"/>
              </a:lnSpc>
              <a:spcBef>
                <a:spcPts val="0"/>
              </a:spcBef>
              <a:spcAft>
                <a:spcPts val="0"/>
              </a:spcAft>
              <a:buClrTx/>
              <a:buSzTx/>
              <a:buFontTx/>
              <a:buAutoNum type="arabicPlain" startAt="894"/>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1203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36" name="TextBox 35"/>
          <p:cNvSpPr txBox="1"/>
          <p:nvPr/>
        </p:nvSpPr>
        <p:spPr>
          <a:xfrm>
            <a:off x="817172" y="1701939"/>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37" name="Rectangle 36"/>
          <p:cNvSpPr/>
          <p:nvPr/>
        </p:nvSpPr>
        <p:spPr>
          <a:xfrm>
            <a:off x="210186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Rectangle 73"/>
          <p:cNvSpPr/>
          <p:nvPr/>
        </p:nvSpPr>
        <p:spPr>
          <a:xfrm>
            <a:off x="219039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Rectangle 75"/>
          <p:cNvSpPr/>
          <p:nvPr/>
        </p:nvSpPr>
        <p:spPr>
          <a:xfrm>
            <a:off x="2283881"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8" name="TextBox 77"/>
          <p:cNvSpPr txBox="1"/>
          <p:nvPr/>
        </p:nvSpPr>
        <p:spPr>
          <a:xfrm>
            <a:off x="969572" y="1695526"/>
            <a:ext cx="1271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6633"/>
                </a:solidFill>
                <a:effectLst/>
                <a:uLnTx/>
                <a:uFillTx/>
                <a:latin typeface="Tahoma"/>
                <a:ea typeface="+mn-ea"/>
                <a:cs typeface="+mn-cs"/>
              </a:rPr>
              <a:t>Match!</a:t>
            </a:r>
          </a:p>
        </p:txBody>
      </p:sp>
      <p:sp>
        <p:nvSpPr>
          <p:cNvPr id="88" name="TextBox 87"/>
          <p:cNvSpPr txBox="1"/>
          <p:nvPr/>
        </p:nvSpPr>
        <p:spPr>
          <a:xfrm>
            <a:off x="6272408" y="1681371"/>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89" name="Rectangle 88"/>
          <p:cNvSpPr/>
          <p:nvPr/>
        </p:nvSpPr>
        <p:spPr>
          <a:xfrm>
            <a:off x="755709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0" name="Rectangle 89"/>
          <p:cNvSpPr/>
          <p:nvPr/>
        </p:nvSpPr>
        <p:spPr>
          <a:xfrm>
            <a:off x="764562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1" name="Rectangle 90"/>
          <p:cNvSpPr/>
          <p:nvPr/>
        </p:nvSpPr>
        <p:spPr>
          <a:xfrm>
            <a:off x="7739117"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2" name="TextBox 91"/>
          <p:cNvSpPr txBox="1"/>
          <p:nvPr/>
        </p:nvSpPr>
        <p:spPr>
          <a:xfrm>
            <a:off x="6249154" y="1684638"/>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72" name="TextBox 71"/>
          <p:cNvSpPr txBox="1"/>
          <p:nvPr/>
        </p:nvSpPr>
        <p:spPr>
          <a:xfrm>
            <a:off x="7333868" y="4469526"/>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3" name="TextBox 72"/>
          <p:cNvSpPr txBox="1"/>
          <p:nvPr/>
        </p:nvSpPr>
        <p:spPr>
          <a:xfrm>
            <a:off x="6306391" y="4894917"/>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5" name="TextBox 74"/>
          <p:cNvSpPr txBox="1"/>
          <p:nvPr/>
        </p:nvSpPr>
        <p:spPr>
          <a:xfrm>
            <a:off x="6304525" y="5372028"/>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9" name="TextBox 78"/>
          <p:cNvSpPr txBox="1"/>
          <p:nvPr/>
        </p:nvSpPr>
        <p:spPr>
          <a:xfrm>
            <a:off x="8028883" y="1801138"/>
            <a:ext cx="1302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False Negative</a:t>
            </a:r>
          </a:p>
        </p:txBody>
      </p:sp>
      <p:sp>
        <p:nvSpPr>
          <p:cNvPr id="93" name="Rectangle 92"/>
          <p:cNvSpPr/>
          <p:nvPr/>
        </p:nvSpPr>
        <p:spPr>
          <a:xfrm>
            <a:off x="6907339" y="1019100"/>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Tree>
    <p:extLst>
      <p:ext uri="{BB962C8B-B14F-4D97-AF65-F5344CB8AC3E}">
        <p14:creationId xmlns:p14="http://schemas.microsoft.com/office/powerpoint/2010/main" val="3974716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down)">
                                      <p:cBhvr>
                                        <p:cTn id="8" dur="500"/>
                                        <p:tgtEl>
                                          <p:spTgt spid="77"/>
                                        </p:tgtEl>
                                      </p:cBhvr>
                                    </p:animEffec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5.55556E-7 3.33333E-6 L 0.00347 0.58564 " pathEditMode="relative" rAng="0" ptsTypes="AA">
                                      <p:cBhvr>
                                        <p:cTn id="11" dur="2000" fill="hold"/>
                                        <p:tgtEl>
                                          <p:spTgt spid="12"/>
                                        </p:tgtEl>
                                        <p:attrNameLst>
                                          <p:attrName>ppt_x</p:attrName>
                                          <p:attrName>ppt_y</p:attrName>
                                        </p:attrNameLst>
                                      </p:cBhvr>
                                      <p:rCtr x="174" y="29282"/>
                                    </p:animMotion>
                                  </p:childTnLst>
                                </p:cTn>
                              </p:par>
                              <p:par>
                                <p:cTn id="12" presetID="12" presetClass="entr" presetSubtype="8" fill="hold" nodeType="withEffect">
                                  <p:stCondLst>
                                    <p:cond delay="1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12" presetClass="entr" presetSubtype="8"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3.88889E-6 7.40741E-7 L 0.32343 7.40741E-7 " pathEditMode="relative" rAng="0" ptsTypes="AA">
                                      <p:cBhvr>
                                        <p:cTn id="34" dur="2000" fill="hold"/>
                                        <p:tgtEl>
                                          <p:spTgt spid="44"/>
                                        </p:tgtEl>
                                        <p:attrNameLst>
                                          <p:attrName>ppt_x</p:attrName>
                                          <p:attrName>ppt_y</p:attrName>
                                        </p:attrNameLst>
                                      </p:cBhvr>
                                      <p:rCtr x="16163" y="0"/>
                                    </p:animMotion>
                                  </p:childTnLst>
                                </p:cTn>
                              </p:par>
                              <p:par>
                                <p:cTn id="35" presetID="0" presetClass="path" presetSubtype="0" accel="50000" decel="50000" fill="hold" grpId="1" nodeType="withEffect">
                                  <p:stCondLst>
                                    <p:cond delay="0"/>
                                  </p:stCondLst>
                                  <p:childTnLst>
                                    <p:animMotion origin="layout" path="M -5.55556E-7 3.33333E-6 L 0.32344 3.33333E-6 " pathEditMode="relative" rAng="0" ptsTypes="AA">
                                      <p:cBhvr>
                                        <p:cTn id="36" dur="2000" fill="hold"/>
                                        <p:tgtEl>
                                          <p:spTgt spid="54"/>
                                        </p:tgtEl>
                                        <p:attrNameLst>
                                          <p:attrName>ppt_x</p:attrName>
                                          <p:attrName>ppt_y</p:attrName>
                                        </p:attrNameLst>
                                      </p:cBhvr>
                                      <p:rCtr x="16163" y="0"/>
                                    </p:animMotion>
                                  </p:childTnLst>
                                </p:cTn>
                              </p:par>
                              <p:par>
                                <p:cTn id="37" presetID="0" presetClass="path" presetSubtype="0" accel="50000" decel="50000" fill="hold" grpId="1" nodeType="withEffect">
                                  <p:stCondLst>
                                    <p:cond delay="0"/>
                                  </p:stCondLst>
                                  <p:childTnLst>
                                    <p:animMotion origin="layout" path="M 0 0 L 0.32344 0 " pathEditMode="relative" ptsTypes="AA">
                                      <p:cBhvr>
                                        <p:cTn id="38" dur="2000" fill="hold"/>
                                        <p:tgtEl>
                                          <p:spTgt spid="55"/>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32344 0 " pathEditMode="relative" ptsTypes="AA">
                                      <p:cBhvr>
                                        <p:cTn id="40" dur="2000" fill="hold"/>
                                        <p:tgtEl>
                                          <p:spTgt spid="5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3.88889E-6 -3.7037E-7 L 0.32343 -3.7037E-7 " pathEditMode="relative" rAng="0" ptsTypes="AA">
                                      <p:cBhvr>
                                        <p:cTn id="42" dur="2000" fill="hold"/>
                                        <p:tgtEl>
                                          <p:spTgt spid="57"/>
                                        </p:tgtEl>
                                        <p:attrNameLst>
                                          <p:attrName>ppt_x</p:attrName>
                                          <p:attrName>ppt_y</p:attrName>
                                        </p:attrNameLst>
                                      </p:cBhvr>
                                      <p:rCtr x="16163"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par>
                          <p:cTn id="53" fill="hold">
                            <p:stCondLst>
                              <p:cond delay="0"/>
                            </p:stCondLst>
                            <p:childTnLst>
                              <p:par>
                                <p:cTn id="54" presetID="0" presetClass="path" presetSubtype="0" accel="50000" decel="50000" fill="hold" grpId="2" nodeType="afterEffect">
                                  <p:stCondLst>
                                    <p:cond delay="0"/>
                                  </p:stCondLst>
                                  <p:childTnLst>
                                    <p:animMotion origin="layout" path="M 0.32343 7.40741E-7 L 0.32343 -0.20926 " pathEditMode="relative" rAng="0" ptsTypes="AA">
                                      <p:cBhvr>
                                        <p:cTn id="55" dur="2000" fill="hold"/>
                                        <p:tgtEl>
                                          <p:spTgt spid="44"/>
                                        </p:tgtEl>
                                        <p:attrNameLst>
                                          <p:attrName>ppt_x</p:attrName>
                                          <p:attrName>ppt_y</p:attrName>
                                        </p:attrNameLst>
                                      </p:cBhvr>
                                      <p:rCtr x="0" y="-10463"/>
                                    </p:animMotion>
                                  </p:childTnLst>
                                </p:cTn>
                              </p:par>
                              <p:par>
                                <p:cTn id="56" presetID="0" presetClass="path" presetSubtype="0" accel="50000" decel="50000" fill="hold" grpId="2" nodeType="withEffect">
                                  <p:stCondLst>
                                    <p:cond delay="0"/>
                                  </p:stCondLst>
                                  <p:childTnLst>
                                    <p:animMotion origin="layout" path="M 0.32344 2.22222E-6 L 0.32344 -0.2838 " pathEditMode="relative" rAng="0" ptsTypes="AA">
                                      <p:cBhvr>
                                        <p:cTn id="57" dur="2000" fill="hold"/>
                                        <p:tgtEl>
                                          <p:spTgt spid="56"/>
                                        </p:tgtEl>
                                        <p:attrNameLst>
                                          <p:attrName>ppt_x</p:attrName>
                                          <p:attrName>ppt_y</p:attrName>
                                        </p:attrNameLst>
                                      </p:cBhvr>
                                      <p:rCtr x="0" y="-14190"/>
                                    </p:animMotion>
                                  </p:childTnLst>
                                </p:cTn>
                              </p:par>
                            </p:childTnLst>
                          </p:cTn>
                        </p:par>
                        <p:par>
                          <p:cTn id="58" fill="hold">
                            <p:stCondLst>
                              <p:cond delay="2000"/>
                            </p:stCondLst>
                            <p:childTnLst>
                              <p:par>
                                <p:cTn id="59" presetID="0" presetClass="path" presetSubtype="0" accel="50000" decel="50000" fill="hold" grpId="0" nodeType="afterEffect">
                                  <p:stCondLst>
                                    <p:cond delay="0"/>
                                  </p:stCondLst>
                                  <p:childTnLst>
                                    <p:animMotion origin="layout" path="M 0 0.0037 L -0.6592 -0.26852 " pathEditMode="relative" rAng="0" ptsTypes="AA">
                                      <p:cBhvr>
                                        <p:cTn id="60" dur="2000" fill="hold"/>
                                        <p:tgtEl>
                                          <p:spTgt spid="58"/>
                                        </p:tgtEl>
                                        <p:attrNameLst>
                                          <p:attrName>ppt_x</p:attrName>
                                          <p:attrName>ppt_y</p:attrName>
                                        </p:attrNameLst>
                                      </p:cBhvr>
                                      <p:rCtr x="-32969" y="-13611"/>
                                    </p:animMotion>
                                  </p:childTnLst>
                                </p:cTn>
                              </p:par>
                              <p:par>
                                <p:cTn id="61" presetID="0" presetClass="path" presetSubtype="0" accel="50000" decel="50000" fill="hold" grpId="0" nodeType="withEffect">
                                  <p:stCondLst>
                                    <p:cond delay="0"/>
                                  </p:stCondLst>
                                  <p:childTnLst>
                                    <p:animMotion origin="layout" path="M 0 0.00371 L -0.02986 -0.26921 " pathEditMode="relative" rAng="0" ptsTypes="AA">
                                      <p:cBhvr>
                                        <p:cTn id="62" dur="2000" fill="hold"/>
                                        <p:tgtEl>
                                          <p:spTgt spid="60"/>
                                        </p:tgtEl>
                                        <p:attrNameLst>
                                          <p:attrName>ppt_x</p:attrName>
                                          <p:attrName>ppt_y</p:attrName>
                                        </p:attrNameLst>
                                      </p:cBhvr>
                                      <p:rCtr x="-1493" y="-13657"/>
                                    </p:animMotion>
                                  </p:childTnLst>
                                </p:cTn>
                              </p:par>
                              <p:par>
                                <p:cTn id="63" presetID="0" presetClass="path" presetSubtype="0" accel="50000" decel="50000" fill="hold" grpId="0" nodeType="withEffect">
                                  <p:stCondLst>
                                    <p:cond delay="0"/>
                                  </p:stCondLst>
                                  <p:childTnLst>
                                    <p:animMotion origin="layout" path="M 0.00052 -0.00764 L -0.65555 -0.26898 " pathEditMode="relative" rAng="0" ptsTypes="AA">
                                      <p:cBhvr>
                                        <p:cTn id="64" dur="2000" fill="hold"/>
                                        <p:tgtEl>
                                          <p:spTgt spid="65"/>
                                        </p:tgtEl>
                                        <p:attrNameLst>
                                          <p:attrName>ppt_x</p:attrName>
                                          <p:attrName>ppt_y</p:attrName>
                                        </p:attrNameLst>
                                      </p:cBhvr>
                                      <p:rCtr x="-32813" y="-13079"/>
                                    </p:animMotion>
                                  </p:childTnLst>
                                </p:cTn>
                              </p:par>
                              <p:par>
                                <p:cTn id="65" presetID="0" presetClass="path" presetSubtype="0" accel="50000" decel="50000" fill="hold" grpId="0" nodeType="withEffect">
                                  <p:stCondLst>
                                    <p:cond delay="0"/>
                                  </p:stCondLst>
                                  <p:childTnLst>
                                    <p:animMotion origin="layout" path="M -8.33333E-7 -3.33333E-6 L -0.02899 -0.27268 " pathEditMode="relative" rAng="0" ptsTypes="AA">
                                      <p:cBhvr>
                                        <p:cTn id="66" dur="2000" fill="hold"/>
                                        <p:tgtEl>
                                          <p:spTgt spid="69"/>
                                        </p:tgtEl>
                                        <p:attrNameLst>
                                          <p:attrName>ppt_x</p:attrName>
                                          <p:attrName>ppt_y</p:attrName>
                                        </p:attrNameLst>
                                      </p:cBhvr>
                                      <p:rCtr x="-1458" y="-13634"/>
                                    </p:animMotion>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77"/>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5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500"/>
                            </p:stCondLst>
                            <p:childTnLst>
                              <p:par>
                                <p:cTn id="80" presetID="1" presetClass="entr" presetSubtype="0" fill="hold" grpId="0" nodeType="afterEffect">
                                  <p:stCondLst>
                                    <p:cond delay="500"/>
                                  </p:stCondLst>
                                  <p:childTnLst>
                                    <p:set>
                                      <p:cBhvr>
                                        <p:cTn id="81" dur="1" fill="hold">
                                          <p:stCondLst>
                                            <p:cond delay="0"/>
                                          </p:stCondLst>
                                        </p:cTn>
                                        <p:tgtEl>
                                          <p:spTgt spid="74"/>
                                        </p:tgtEl>
                                        <p:attrNameLst>
                                          <p:attrName>style.visibility</p:attrName>
                                        </p:attrNameLst>
                                      </p:cBhvr>
                                      <p:to>
                                        <p:strVal val="visible"/>
                                      </p:to>
                                    </p:set>
                                  </p:childTnLst>
                                </p:cTn>
                              </p:par>
                            </p:childTnLst>
                          </p:cTn>
                        </p:par>
                        <p:par>
                          <p:cTn id="82" fill="hold">
                            <p:stCondLst>
                              <p:cond delay="1000"/>
                            </p:stCondLst>
                            <p:childTnLst>
                              <p:par>
                                <p:cTn id="83" presetID="1" presetClass="entr" presetSubtype="0"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childTnLst>
                                </p:cTn>
                              </p:par>
                            </p:childTnLst>
                          </p:cTn>
                        </p:par>
                        <p:par>
                          <p:cTn id="85" fill="hold">
                            <p:stCondLst>
                              <p:cond delay="1500"/>
                            </p:stCondLst>
                            <p:childTnLst>
                              <p:par>
                                <p:cTn id="86" presetID="1" presetClass="exit" presetSubtype="0" fill="hold" grpId="1" nodeType="afterEffect">
                                  <p:stCondLst>
                                    <p:cond delay="0"/>
                                  </p:stCondLst>
                                  <p:childTnLst>
                                    <p:set>
                                      <p:cBhvr>
                                        <p:cTn id="87" dur="1" fill="hold">
                                          <p:stCondLst>
                                            <p:cond delay="0"/>
                                          </p:stCondLst>
                                        </p:cTn>
                                        <p:tgtEl>
                                          <p:spTgt spid="3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76"/>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childTnLst>
                                </p:cTn>
                              </p:par>
                            </p:childTnLst>
                          </p:cTn>
                        </p:par>
                        <p:par>
                          <p:cTn id="100" fill="hold">
                            <p:stCondLst>
                              <p:cond delay="1500"/>
                            </p:stCondLst>
                            <p:childTnLst>
                              <p:par>
                                <p:cTn id="101" presetID="0" presetClass="path" presetSubtype="0" accel="50000" decel="50000" fill="hold" grpId="0" nodeType="afterEffect">
                                  <p:stCondLst>
                                    <p:cond delay="0"/>
                                  </p:stCondLst>
                                  <p:childTnLst>
                                    <p:animMotion origin="layout" path="M -5.55556E-7 -1.48148E-6 L 0.6309 -0.00023 " pathEditMode="relative" rAng="0" ptsTypes="AA">
                                      <p:cBhvr>
                                        <p:cTn id="102" dur="2000" fill="hold"/>
                                        <p:tgtEl>
                                          <p:spTgt spid="7"/>
                                        </p:tgtEl>
                                        <p:attrNameLst>
                                          <p:attrName>ppt_x</p:attrName>
                                          <p:attrName>ppt_y</p:attrName>
                                        </p:attrNameLst>
                                      </p:cBhvr>
                                      <p:rCtr x="31545" y="-23"/>
                                    </p:animMotion>
                                  </p:childTnLst>
                                </p:cTn>
                              </p:par>
                            </p:childTnLst>
                          </p:cTn>
                        </p:par>
                        <p:par>
                          <p:cTn id="103" fill="hold">
                            <p:stCondLst>
                              <p:cond delay="3500"/>
                            </p:stCondLst>
                            <p:childTnLst>
                              <p:par>
                                <p:cTn id="104" presetID="1" presetClass="entr" presetSubtype="0" fill="hold" grpId="1" nodeType="afterEffect">
                                  <p:stCondLst>
                                    <p:cond delay="0"/>
                                  </p:stCondLst>
                                  <p:childTnLst>
                                    <p:set>
                                      <p:cBhvr>
                                        <p:cTn id="105" dur="1" fill="hold">
                                          <p:stCondLst>
                                            <p:cond delay="0"/>
                                          </p:stCondLst>
                                        </p:cTn>
                                        <p:tgtEl>
                                          <p:spTgt spid="8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childTnLst>
                                </p:cTn>
                              </p:par>
                            </p:childTnLst>
                          </p:cTn>
                        </p:par>
                        <p:par>
                          <p:cTn id="108" fill="hold">
                            <p:stCondLst>
                              <p:cond delay="3500"/>
                            </p:stCondLst>
                            <p:childTnLst>
                              <p:par>
                                <p:cTn id="109" presetID="1" presetClass="entr" presetSubtype="0" fill="hold" grpId="0" nodeType="afterEffect">
                                  <p:stCondLst>
                                    <p:cond delay="500"/>
                                  </p:stCondLst>
                                  <p:childTnLst>
                                    <p:set>
                                      <p:cBhvr>
                                        <p:cTn id="110" dur="1" fill="hold">
                                          <p:stCondLst>
                                            <p:cond delay="0"/>
                                          </p:stCondLst>
                                        </p:cTn>
                                        <p:tgtEl>
                                          <p:spTgt spid="89"/>
                                        </p:tgtEl>
                                        <p:attrNameLst>
                                          <p:attrName>style.visibility</p:attrName>
                                        </p:attrNameLst>
                                      </p:cBhvr>
                                      <p:to>
                                        <p:strVal val="visible"/>
                                      </p:to>
                                    </p:set>
                                  </p:childTnLst>
                                </p:cTn>
                              </p:par>
                            </p:childTnLst>
                          </p:cTn>
                        </p:par>
                        <p:par>
                          <p:cTn id="111" fill="hold">
                            <p:stCondLst>
                              <p:cond delay="4000"/>
                            </p:stCondLst>
                            <p:childTnLst>
                              <p:par>
                                <p:cTn id="112" presetID="1" presetClass="entr" presetSubtype="0" fill="hold" grpId="0" nodeType="afterEffect">
                                  <p:stCondLst>
                                    <p:cond delay="500"/>
                                  </p:stCondLst>
                                  <p:childTnLst>
                                    <p:set>
                                      <p:cBhvr>
                                        <p:cTn id="113" dur="1" fill="hold">
                                          <p:stCondLst>
                                            <p:cond delay="0"/>
                                          </p:stCondLst>
                                        </p:cTn>
                                        <p:tgtEl>
                                          <p:spTgt spid="90"/>
                                        </p:tgtEl>
                                        <p:attrNameLst>
                                          <p:attrName>style.visibility</p:attrName>
                                        </p:attrNameLst>
                                      </p:cBhvr>
                                      <p:to>
                                        <p:strVal val="visible"/>
                                      </p:to>
                                    </p:set>
                                  </p:childTnLst>
                                </p:cTn>
                              </p:par>
                            </p:childTnLst>
                          </p:cTn>
                        </p:par>
                        <p:par>
                          <p:cTn id="114" fill="hold">
                            <p:stCondLst>
                              <p:cond delay="4500"/>
                            </p:stCondLst>
                            <p:childTnLst>
                              <p:par>
                                <p:cTn id="115" presetID="1" presetClass="entr" presetSubtype="0" fill="hold" grpId="0" nodeType="afterEffect">
                                  <p:stCondLst>
                                    <p:cond delay="500"/>
                                  </p:stCondLst>
                                  <p:childTnLst>
                                    <p:set>
                                      <p:cBhvr>
                                        <p:cTn id="116" dur="1" fill="hold">
                                          <p:stCondLst>
                                            <p:cond delay="0"/>
                                          </p:stCondLst>
                                        </p:cTn>
                                        <p:tgtEl>
                                          <p:spTgt spid="91"/>
                                        </p:tgtEl>
                                        <p:attrNameLst>
                                          <p:attrName>style.visibility</p:attrName>
                                        </p:attrNameLst>
                                      </p:cBhvr>
                                      <p:to>
                                        <p:strVal val="visible"/>
                                      </p:to>
                                    </p:set>
                                  </p:childTnLst>
                                </p:cTn>
                              </p:par>
                            </p:childTnLst>
                          </p:cTn>
                        </p:par>
                        <p:par>
                          <p:cTn id="117" fill="hold">
                            <p:stCondLst>
                              <p:cond delay="5000"/>
                            </p:stCondLst>
                            <p:childTnLst>
                              <p:par>
                                <p:cTn id="118" presetID="1" presetClass="exit" presetSubtype="0" fill="hold" grpId="1" nodeType="afterEffect">
                                  <p:stCondLst>
                                    <p:cond delay="0"/>
                                  </p:stCondLst>
                                  <p:childTnLst>
                                    <p:set>
                                      <p:cBhvr>
                                        <p:cTn id="119" dur="1" fill="hold">
                                          <p:stCondLst>
                                            <p:cond delay="0"/>
                                          </p:stCondLst>
                                        </p:cTn>
                                        <p:tgtEl>
                                          <p:spTgt spid="88"/>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1"/>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89"/>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90"/>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87"/>
                                        </p:tgtEl>
                                        <p:attrNameLst>
                                          <p:attrName>style.visibility</p:attrName>
                                        </p:attrNameLst>
                                      </p:cBhvr>
                                      <p:to>
                                        <p:strVal val="hidden"/>
                                      </p:to>
                                    </p:set>
                                  </p:childTnLst>
                                </p:cTn>
                              </p:par>
                              <p:par>
                                <p:cTn id="128" presetID="1" presetClass="entr" presetSubtype="0" fill="hold" grpId="0" nodeType="withEffect">
                                  <p:stCondLst>
                                    <p:cond delay="0"/>
                                  </p:stCondLst>
                                  <p:childTnLst>
                                    <p:set>
                                      <p:cBhvr>
                                        <p:cTn id="129" dur="1" fill="hold">
                                          <p:stCondLst>
                                            <p:cond delay="0"/>
                                          </p:stCondLst>
                                        </p:cTn>
                                        <p:tgtEl>
                                          <p:spTgt spid="9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35" grpId="0" animBg="1"/>
      <p:bldP spid="35" grpId="1" animBg="1"/>
      <p:bldP spid="69" grpId="0" animBg="1"/>
      <p:bldP spid="65" grpId="0" animBg="1"/>
      <p:bldP spid="57" grpId="0" animBg="1"/>
      <p:bldP spid="57" grpId="1" animBg="1"/>
      <p:bldP spid="55" grpId="0" animBg="1"/>
      <p:bldP spid="55" grpId="1" animBg="1"/>
      <p:bldP spid="56" grpId="0" animBg="1"/>
      <p:bldP spid="56" grpId="1" animBg="1"/>
      <p:bldP spid="56" grpId="2" animBg="1"/>
      <p:bldP spid="44" grpId="0" animBg="1"/>
      <p:bldP spid="44" grpId="1" animBg="1"/>
      <p:bldP spid="44" grpId="2" animBg="1"/>
      <p:bldP spid="54" grpId="0" animBg="1"/>
      <p:bldP spid="54" grpId="1" animBg="1"/>
      <p:bldP spid="58" grpId="0" animBg="1"/>
      <p:bldP spid="60" grpId="0" animBg="1"/>
      <p:bldP spid="7" grpId="0" animBg="1"/>
      <p:bldP spid="71" grpId="0"/>
      <p:bldP spid="13" grpId="0" animBg="1"/>
      <p:bldP spid="36" grpId="0"/>
      <p:bldP spid="36" grpId="1"/>
      <p:bldP spid="37" grpId="0"/>
      <p:bldP spid="37" grpId="1"/>
      <p:bldP spid="74" grpId="0"/>
      <p:bldP spid="74" grpId="1"/>
      <p:bldP spid="76" grpId="0"/>
      <p:bldP spid="76" grpId="1"/>
      <p:bldP spid="78" grpId="0"/>
      <p:bldP spid="88" grpId="0"/>
      <p:bldP spid="88" grpId="1"/>
      <p:bldP spid="89" grpId="0"/>
      <p:bldP spid="89" grpId="1"/>
      <p:bldP spid="90" grpId="0"/>
      <p:bldP spid="90" grpId="1"/>
      <p:bldP spid="91" grpId="0"/>
      <p:bldP spid="91" grpId="1"/>
      <p:bldP spid="92" grpId="0"/>
      <p:bldP spid="72" grpId="0"/>
      <p:bldP spid="73" grpId="0"/>
      <p:bldP spid="75" grpId="0"/>
      <p:bldP spid="79" grpId="0"/>
      <p:bldP spid="9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 in Memory</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a:xfrm>
            <a:off x="228600" y="1000472"/>
            <a:ext cx="8610600" cy="4876800"/>
          </a:xfrm>
        </p:spPr>
        <p:txBody>
          <a:bodyPr/>
          <a:lstStyle/>
          <a:p>
            <a:pPr marL="0" indent="0" algn="ctr">
              <a:buNone/>
            </a:pPr>
            <a:endParaRPr lang="en-US" sz="4000" dirty="0">
              <a:solidFill>
                <a:srgbClr val="1A5712"/>
              </a:solidFill>
            </a:endParaRPr>
          </a:p>
          <a:p>
            <a:pPr marL="0" indent="0" algn="ctr">
              <a:buNone/>
            </a:pPr>
            <a:endParaRPr lang="en-US" sz="4000" dirty="0">
              <a:solidFill>
                <a:srgbClr val="1A5712"/>
              </a:solidFill>
            </a:endParaRPr>
          </a:p>
          <a:p>
            <a:pPr marL="0" indent="0" algn="ctr">
              <a:buNone/>
            </a:pPr>
            <a:r>
              <a:rPr lang="en-US" sz="4000" dirty="0">
                <a:solidFill>
                  <a:srgbClr val="1A5712"/>
                </a:solidFill>
              </a:rPr>
              <a:t>We need to design </a:t>
            </a:r>
          </a:p>
          <a:p>
            <a:pPr marL="0" indent="0" algn="ctr">
              <a:buNone/>
            </a:pPr>
            <a:r>
              <a:rPr lang="en-US" sz="4000" dirty="0">
                <a:solidFill>
                  <a:srgbClr val="0000FF"/>
                </a:solidFill>
              </a:rPr>
              <a:t>mapping &amp; filtering algorithms </a:t>
            </a:r>
          </a:p>
          <a:p>
            <a:pPr marL="0" indent="0" algn="ctr">
              <a:buNone/>
            </a:pPr>
            <a:r>
              <a:rPr lang="en-US" sz="4000" dirty="0">
                <a:solidFill>
                  <a:srgbClr val="FF0000"/>
                </a:solidFill>
              </a:rPr>
              <a:t>that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921193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Data Structures: Bins &amp; </a:t>
            </a:r>
            <a:r>
              <a:rPr lang="en-US" sz="3600" b="1" dirty="0" err="1">
                <a:solidFill>
                  <a:srgbClr val="00B050"/>
                </a:solidFill>
                <a:latin typeface="Cambria" charset="0"/>
                <a:ea typeface="Cambria" charset="0"/>
                <a:cs typeface="Cambria" charset="0"/>
              </a:rPr>
              <a:t>Bitvectors</a:t>
            </a:r>
            <a:endParaRPr lang="en-US" sz="3600" b="1" dirty="0">
              <a:solidFill>
                <a:srgbClr val="00B050"/>
              </a:solidFill>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4522548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Bins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p:cNvSpPr>
            <a:spLocks noGrp="1"/>
          </p:cNvSpPr>
          <p:nvPr>
            <p:ph idx="1"/>
          </p:nvPr>
        </p:nvSpPr>
        <p:spPr>
          <a:xfrm>
            <a:off x="228600" y="976291"/>
            <a:ext cx="8610600" cy="2377275"/>
          </a:xfrm>
        </p:spPr>
        <p:txBody>
          <a:bodyPr/>
          <a:lstStyle/>
          <a:p>
            <a:r>
              <a:rPr lang="en-US" sz="2400" dirty="0"/>
              <a:t>We partition the genome into large sequences (</a:t>
            </a:r>
            <a:r>
              <a:rPr lang="en-US" sz="2400" b="1" dirty="0">
                <a:solidFill>
                  <a:srgbClr val="0070C0"/>
                </a:solidFill>
              </a:rPr>
              <a:t>bins</a:t>
            </a:r>
            <a:r>
              <a:rPr lang="en-US" sz="2400" dirty="0"/>
              <a:t>). </a:t>
            </a:r>
          </a:p>
          <a:p>
            <a:pPr lvl="2"/>
            <a:endParaRPr lang="en-US" sz="2100" dirty="0"/>
          </a:p>
          <a:p>
            <a:pPr marL="503634" lvl="2" indent="0">
              <a:buNone/>
            </a:pPr>
            <a:endParaRPr lang="en-US" sz="2100" dirty="0"/>
          </a:p>
          <a:p>
            <a:pPr marL="503634" lvl="2" indent="0">
              <a:buNone/>
            </a:pPr>
            <a:endParaRPr lang="en-US" sz="2100" dirty="0"/>
          </a:p>
          <a:p>
            <a:pPr lvl="2"/>
            <a:endParaRPr lang="en-US" sz="2100" dirty="0"/>
          </a:p>
          <a:p>
            <a:pPr lvl="1"/>
            <a:endParaRPr lang="en-US" sz="2250" dirty="0"/>
          </a:p>
        </p:txBody>
      </p:sp>
      <p:sp>
        <p:nvSpPr>
          <p:cNvPr id="8" name="Rectangle 7"/>
          <p:cNvSpPr/>
          <p:nvPr/>
        </p:nvSpPr>
        <p:spPr>
          <a:xfrm>
            <a:off x="-11596" y="2064155"/>
            <a:ext cx="9144001" cy="413526"/>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1" i="0" u="none" strike="noStrike" kern="1200" cap="none" spc="0" normalizeH="0" baseline="0" noProof="0" dirty="0">
                <a:ln>
                  <a:noFill/>
                </a:ln>
                <a:solidFill>
                  <a:srgbClr val="FFFFFF"/>
                </a:solidFill>
                <a:effectLst/>
                <a:uLnTx/>
                <a:uFillTx/>
                <a:latin typeface="Tahoma"/>
                <a:ea typeface="+mn-ea"/>
                <a:cs typeface="+mn-cs"/>
              </a:rPr>
              <a:t>…</a:t>
            </a:r>
            <a:r>
              <a:rPr kumimoji="0" lang="en-US" sz="1800" b="1" i="0" u="none" strike="noStrike" kern="1200" cap="none" spc="0" normalizeH="0" baseline="0" noProof="0" dirty="0">
                <a:ln>
                  <a:noFill/>
                </a:ln>
                <a:solidFill>
                  <a:srgbClr val="FFFFFF"/>
                </a:solidFill>
                <a:effectLst/>
                <a:uLnTx/>
                <a:uFillTx/>
                <a:latin typeface="Tahoma"/>
                <a:ea typeface="+mn-ea"/>
                <a:cs typeface="+mn-cs"/>
              </a:rPr>
              <a:t> </a:t>
            </a:r>
            <a:r>
              <a:rPr kumimoji="0" lang="en-US" sz="1200" b="1" i="0" u="none" strike="noStrike" kern="1200" cap="none" spc="0" normalizeH="0" baseline="0" noProof="0" dirty="0">
                <a:ln>
                  <a:noFill/>
                </a:ln>
                <a:solidFill>
                  <a:srgbClr val="FFFFFF"/>
                </a:solidFill>
                <a:effectLst/>
                <a:uLnTx/>
                <a:uFillTx/>
                <a:latin typeface="Tahoma"/>
                <a:ea typeface="+mn-ea"/>
                <a:cs typeface="+mn-cs"/>
              </a:rPr>
              <a:t>GGAAATACGTTCAGTCAGTTGGAAATACGTTTTGGGCGTTACTTCTCAGTACGTACAGTACAGTAAAAATGACAGTAAGAC </a:t>
            </a:r>
            <a:r>
              <a:rPr kumimoji="0" lang="mr-IN" sz="1800" b="1" i="0" u="none" strike="noStrike" kern="1200" cap="none" spc="0" normalizeH="0" baseline="0" noProof="0" dirty="0">
                <a:ln>
                  <a:noFill/>
                </a:ln>
                <a:solidFill>
                  <a:srgbClr val="FFFFFF"/>
                </a:solidFill>
                <a:effectLst/>
                <a:uLnTx/>
                <a:uFillTx/>
                <a:latin typeface="Tahoma"/>
                <a:ea typeface="+mn-ea"/>
                <a:cs typeface="+mn-cs"/>
              </a:rPr>
              <a:t>…</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6" name="Right Bracket 5"/>
          <p:cNvSpPr/>
          <p:nvPr/>
        </p:nvSpPr>
        <p:spPr>
          <a:xfrm rot="16200000">
            <a:off x="1795043" y="49480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9" name="Right Bracket 8"/>
          <p:cNvSpPr/>
          <p:nvPr/>
        </p:nvSpPr>
        <p:spPr>
          <a:xfrm rot="16200000">
            <a:off x="5529768" y="50161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Right Bracket 9"/>
          <p:cNvSpPr/>
          <p:nvPr/>
        </p:nvSpPr>
        <p:spPr>
          <a:xfrm rot="16200000">
            <a:off x="9413950" y="496513"/>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 name="Right Bracket 10"/>
          <p:cNvSpPr/>
          <p:nvPr/>
        </p:nvSpPr>
        <p:spPr>
          <a:xfrm rot="5400000" flipV="1">
            <a:off x="3628083" y="1226987"/>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 name="Right Bracket 11"/>
          <p:cNvSpPr/>
          <p:nvPr/>
        </p:nvSpPr>
        <p:spPr>
          <a:xfrm rot="5400000" flipV="1">
            <a:off x="7420507" y="1228484"/>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 name="TextBox 12"/>
          <p:cNvSpPr txBox="1"/>
          <p:nvPr/>
        </p:nvSpPr>
        <p:spPr>
          <a:xfrm>
            <a:off x="1310154" y="1500003"/>
            <a:ext cx="1292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- 3</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4" name="TextBox 13"/>
          <p:cNvSpPr txBox="1"/>
          <p:nvPr/>
        </p:nvSpPr>
        <p:spPr>
          <a:xfrm>
            <a:off x="3201146" y="2691043"/>
            <a:ext cx="130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- 2</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5" name="TextBox 14"/>
          <p:cNvSpPr txBox="1"/>
          <p:nvPr/>
        </p:nvSpPr>
        <p:spPr>
          <a:xfrm>
            <a:off x="5061931" y="1492342"/>
            <a:ext cx="11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 - 1</a:t>
            </a:r>
          </a:p>
        </p:txBody>
      </p:sp>
      <p:sp>
        <p:nvSpPr>
          <p:cNvPr id="16" name="TextBox 15"/>
          <p:cNvSpPr txBox="1"/>
          <p:nvPr/>
        </p:nvSpPr>
        <p:spPr>
          <a:xfrm>
            <a:off x="7161582" y="2703386"/>
            <a:ext cx="834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18" name="Right Bracket 17"/>
          <p:cNvSpPr/>
          <p:nvPr/>
        </p:nvSpPr>
        <p:spPr>
          <a:xfrm rot="5400000" flipV="1">
            <a:off x="-156299" y="1229359"/>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Rectangle 19"/>
          <p:cNvSpPr/>
          <p:nvPr/>
        </p:nvSpPr>
        <p:spPr>
          <a:xfrm>
            <a:off x="7371672" y="5121724"/>
            <a:ext cx="416261" cy="299259"/>
          </a:xfrm>
          <a:prstGeom prst="rect">
            <a:avLst/>
          </a:prstGeom>
          <a:solidFill>
            <a:srgbClr val="D078A6"/>
          </a:solidFill>
          <a:ln>
            <a:solidFill>
              <a:srgbClr val="D07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7371672" y="3759830"/>
            <a:ext cx="416261" cy="29925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7306848" y="3630080"/>
            <a:ext cx="545911" cy="27159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p:txBody>
      </p:sp>
      <p:sp>
        <p:nvSpPr>
          <p:cNvPr id="23" name="TextBox 22"/>
          <p:cNvSpPr txBox="1"/>
          <p:nvPr/>
        </p:nvSpPr>
        <p:spPr>
          <a:xfrm>
            <a:off x="6011151" y="3246614"/>
            <a:ext cx="24276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24" name="TextBox 23"/>
          <p:cNvSpPr txBox="1"/>
          <p:nvPr/>
        </p:nvSpPr>
        <p:spPr>
          <a:xfrm>
            <a:off x="6130297" y="3698321"/>
            <a:ext cx="1094663" cy="25853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CCCCT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GGGGG</a:t>
            </a:r>
          </a:p>
        </p:txBody>
      </p:sp>
      <p:cxnSp>
        <p:nvCxnSpPr>
          <p:cNvPr id="25" name="Straight Connector 24"/>
          <p:cNvCxnSpPr/>
          <p:nvPr/>
        </p:nvCxnSpPr>
        <p:spPr>
          <a:xfrm>
            <a:off x="7787933" y="389569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02034" y="3690292"/>
            <a:ext cx="11666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AAAAA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00B050"/>
                </a:solidFill>
                <a:effectLst/>
                <a:uLnTx/>
                <a:uFillTx/>
                <a:latin typeface="Tahoma"/>
                <a:ea typeface="+mn-ea"/>
                <a:cs typeface="+mn-cs"/>
              </a:rPr>
              <a:t>exists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sp>
        <p:nvSpPr>
          <p:cNvPr id="27" name="TextBox 26"/>
          <p:cNvSpPr txBox="1"/>
          <p:nvPr/>
        </p:nvSpPr>
        <p:spPr>
          <a:xfrm>
            <a:off x="8025886" y="5077055"/>
            <a:ext cx="11666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CCCCT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D078A6"/>
                </a:solidFill>
                <a:effectLst/>
                <a:uLnTx/>
                <a:uFillTx/>
                <a:latin typeface="Tahoma"/>
                <a:ea typeface="+mn-ea"/>
                <a:cs typeface="+mn-cs"/>
              </a:rPr>
              <a:t>doesn’t exist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cxnSp>
        <p:nvCxnSpPr>
          <p:cNvPr id="28" name="Straight Connector 27"/>
          <p:cNvCxnSpPr/>
          <p:nvPr/>
        </p:nvCxnSpPr>
        <p:spPr>
          <a:xfrm>
            <a:off x="7790240" y="524762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bwMode="auto">
          <a:xfrm>
            <a:off x="-76200" y="3246614"/>
            <a:ext cx="5909750" cy="2969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Represent each bin with a </a:t>
            </a:r>
            <a:r>
              <a:rPr kumimoji="0" lang="en-US" sz="2250" b="1" i="0" u="none" strike="noStrike" kern="0" cap="none" spc="0" normalizeH="0" baseline="0" noProof="0" dirty="0" err="1">
                <a:ln>
                  <a:noFill/>
                </a:ln>
                <a:solidFill>
                  <a:srgbClr val="0070C0"/>
                </a:solidFill>
                <a:effectLst/>
                <a:uLnTx/>
                <a:uFillTx/>
                <a:latin typeface="Tahoma"/>
                <a:ea typeface="+mn-ea"/>
                <a:cs typeface="+mn-cs"/>
              </a:rPr>
              <a:t>bitvector</a:t>
            </a:r>
            <a:r>
              <a:rPr kumimoji="0" lang="en-US" sz="2250" b="1" i="0" u="none" strike="noStrike" kern="0" cap="none" spc="0" normalizeH="0" baseline="0" noProof="0" dirty="0">
                <a:ln>
                  <a:noFill/>
                </a:ln>
                <a:solidFill>
                  <a:srgbClr val="0070C0"/>
                </a:solidFill>
                <a:effectLst/>
                <a:uLnTx/>
                <a:uFillTx/>
                <a:latin typeface="Tahoma"/>
                <a:ea typeface="+mn-ea"/>
                <a:cs typeface="+mn-cs"/>
              </a:rPr>
              <a:t> </a:t>
            </a:r>
            <a:r>
              <a:rPr kumimoji="0" lang="en-US" sz="2250" b="0" i="0" u="none" strike="noStrike" kern="0" cap="none" spc="0" normalizeH="0" baseline="0" noProof="0" dirty="0">
                <a:ln>
                  <a:noFill/>
                </a:ln>
                <a:solidFill>
                  <a:srgbClr val="000000"/>
                </a:solidFill>
                <a:effectLst/>
                <a:uLnTx/>
                <a:uFillTx/>
                <a:latin typeface="Tahoma"/>
                <a:ea typeface="+mn-ea"/>
                <a:cs typeface="+mn-cs"/>
              </a:rPr>
              <a:t>that holds the occurrence of all permutations of a small string (</a:t>
            </a:r>
            <a:r>
              <a:rPr kumimoji="0" lang="en-US" sz="2250" b="1" i="0" u="none" strike="noStrike" kern="0" cap="none" spc="0" normalizeH="0" baseline="0" noProof="0" dirty="0">
                <a:ln>
                  <a:noFill/>
                </a:ln>
                <a:solidFill>
                  <a:srgbClr val="0070C0"/>
                </a:solidFill>
                <a:effectLst/>
                <a:uLnTx/>
                <a:uFillTx/>
                <a:latin typeface="Tahoma"/>
                <a:ea typeface="+mn-ea"/>
                <a:cs typeface="+mn-cs"/>
              </a:rPr>
              <a:t>token</a:t>
            </a:r>
            <a:r>
              <a:rPr kumimoji="0" lang="en-US" sz="2250" b="0" i="0" u="none" strike="noStrike" kern="0" cap="none" spc="0" normalizeH="0" baseline="0" noProof="0" dirty="0">
                <a:ln>
                  <a:noFill/>
                </a:ln>
                <a:solidFill>
                  <a:srgbClr val="000000"/>
                </a:solidFill>
                <a:effectLst/>
                <a:uLnTx/>
                <a:uFillTx/>
                <a:latin typeface="Tahoma"/>
                <a:ea typeface="+mn-ea"/>
                <a:cs typeface="+mn-cs"/>
              </a:rPr>
              <a:t>) in the bin</a:t>
            </a: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1200" b="1" i="0" u="none" strike="noStrike" kern="0" cap="none" spc="0" normalizeH="0" baseline="0" noProof="0" dirty="0">
              <a:ln>
                <a:noFill/>
              </a:ln>
              <a:solidFill>
                <a:srgbClr val="C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To account for matches that straddle bins, we employ overlapping bins</a:t>
            </a: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r>
              <a:rPr kumimoji="0" lang="en-US" sz="1950" b="0" i="0" u="none" strike="noStrike" kern="0" cap="none" spc="0" normalizeH="0" baseline="0" noProof="0" dirty="0">
                <a:ln>
                  <a:noFill/>
                </a:ln>
                <a:solidFill>
                  <a:srgbClr val="000000"/>
                </a:solidFill>
                <a:effectLst/>
                <a:uLnTx/>
                <a:uFillTx/>
                <a:latin typeface="Tahoma"/>
                <a:ea typeface="+mn-ea"/>
                <a:cs typeface="+mn-cs"/>
              </a:rPr>
              <a:t>A read will now always completely fall within a single bin</a:t>
            </a:r>
          </a:p>
          <a:p>
            <a:pPr marL="503634" marR="0" lvl="2" indent="0" algn="l"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2250" b="0" i="0" u="none" strike="noStrike" kern="0" cap="none" spc="0" normalizeH="0" baseline="0" noProof="0" dirty="0">
              <a:ln>
                <a:noFill/>
              </a:ln>
              <a:solidFill>
                <a:srgbClr val="000000"/>
              </a:solidFill>
              <a:effectLst/>
              <a:uLnTx/>
              <a:uFillTx/>
              <a:latin typeface="Tahoma"/>
              <a:ea typeface="+mn-ea"/>
              <a:cs typeface="+mn-cs"/>
            </a:endParaRPr>
          </a:p>
        </p:txBody>
      </p:sp>
      <p:cxnSp>
        <p:nvCxnSpPr>
          <p:cNvPr id="30" name="Straight Connector 29"/>
          <p:cNvCxnSpPr/>
          <p:nvPr/>
        </p:nvCxnSpPr>
        <p:spPr>
          <a:xfrm>
            <a:off x="5978769" y="3200400"/>
            <a:ext cx="2921" cy="3015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2" idx="0"/>
            <a:endCxn id="16" idx="2"/>
          </p:cNvCxnSpPr>
          <p:nvPr/>
        </p:nvCxnSpPr>
        <p:spPr>
          <a:xfrm flipH="1" flipV="1">
            <a:off x="7578962" y="3103496"/>
            <a:ext cx="0" cy="5265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6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6" grpId="0" animBg="1"/>
      <p:bldP spid="9" grpId="0" animBg="1"/>
      <p:bldP spid="10" grpId="0" animBg="1"/>
      <p:bldP spid="11" grpId="0" animBg="1"/>
      <p:bldP spid="12" grpId="0" animBg="1"/>
      <p:bldP spid="13" grpId="0"/>
      <p:bldP spid="14" grpId="0"/>
      <p:bldP spid="15" grpId="0"/>
      <p:bldP spid="16" grpId="0"/>
      <p:bldP spid="18" grpId="0" animBg="1"/>
      <p:bldP spid="20" grpId="0" animBg="1"/>
      <p:bldP spid="21" grpId="0" animBg="1"/>
      <p:bldP spid="22" grpId="0" animBg="1"/>
      <p:bldP spid="23" grpId="0"/>
      <p:bldP spid="24" grpId="0"/>
      <p:bldP spid="26" grpId="0"/>
      <p:bldP spid="27" grpId="0"/>
      <p:bldP spid="29"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7156939"/>
            <a:ext cx="8610600" cy="4519246"/>
          </a:xfrm>
        </p:spPr>
        <p:txBody>
          <a:bodyPr/>
          <a:lstStyle/>
          <a:p>
            <a:pPr lvl="1"/>
            <a:r>
              <a:rPr lang="en-US" sz="2250"/>
              <a:t>Reasonable </a:t>
            </a:r>
            <a:r>
              <a:rPr lang="en-US" sz="2250" dirty="0"/>
              <a:t>memory footprint to hold pre-computed vectors which are generated per bin</a:t>
            </a:r>
          </a:p>
          <a:p>
            <a:pPr lvl="2"/>
            <a:r>
              <a:rPr lang="en-US" sz="2100" dirty="0"/>
              <a:t>Only simple add/compare operations on vectors for likelihood</a:t>
            </a:r>
          </a:p>
          <a:p>
            <a:pPr lvl="1"/>
            <a:r>
              <a:rPr lang="en-US" sz="2250" dirty="0"/>
              <a:t>At the cost of </a:t>
            </a:r>
          </a:p>
          <a:p>
            <a:pPr lvl="2"/>
            <a:r>
              <a:rPr lang="en-US" sz="2100" dirty="0"/>
              <a:t>Lower approximate string matching accuracy</a:t>
            </a:r>
          </a:p>
          <a:p>
            <a:pPr lvl="2"/>
            <a:r>
              <a:rPr lang="en-US" sz="2100" dirty="0"/>
              <a:t>Becoming a memory-bound process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0" y="1113684"/>
            <a:ext cx="9144001" cy="696630"/>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C     G     T     G     A     G     T     C </a:t>
            </a: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a:t>
            </a:r>
            <a:endParaRPr kumimoji="0" lang="en-US" sz="36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ight Bracket 6"/>
          <p:cNvSpPr/>
          <p:nvPr/>
        </p:nvSpPr>
        <p:spPr>
          <a:xfrm rot="16200000" flipH="1">
            <a:off x="4413631" y="-1752361"/>
            <a:ext cx="240536" cy="7543799"/>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 name="TextBox 7"/>
          <p:cNvSpPr txBox="1"/>
          <p:nvPr/>
        </p:nvSpPr>
        <p:spPr>
          <a:xfrm>
            <a:off x="4533899" y="2131707"/>
            <a:ext cx="1020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9" name="Rectangle 8"/>
          <p:cNvSpPr/>
          <p:nvPr/>
        </p:nvSpPr>
        <p:spPr>
          <a:xfrm>
            <a:off x="927130" y="1096098"/>
            <a:ext cx="4423446" cy="731801"/>
          </a:xfrm>
          <a:prstGeom prst="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p:nvPr/>
        </p:nvSpPr>
        <p:spPr>
          <a:xfrm>
            <a:off x="4809126" y="2882977"/>
            <a:ext cx="545911" cy="3398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p:txBody>
      </p:sp>
      <p:sp>
        <p:nvSpPr>
          <p:cNvPr id="11" name="TextBox 10"/>
          <p:cNvSpPr txBox="1"/>
          <p:nvPr/>
        </p:nvSpPr>
        <p:spPr>
          <a:xfrm rot="16200000">
            <a:off x="2052279" y="4174699"/>
            <a:ext cx="21731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Bin x </a:t>
            </a: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12" name="TextBox 11"/>
          <p:cNvSpPr txBox="1"/>
          <p:nvPr/>
        </p:nvSpPr>
        <p:spPr>
          <a:xfrm>
            <a:off x="2500654" y="2847807"/>
            <a:ext cx="2308472" cy="34778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CGTGA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TGAGT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GAGTC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GTGAG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p:txBody>
      </p:sp>
      <p:sp>
        <p:nvSpPr>
          <p:cNvPr id="13" name="TextBox 12"/>
          <p:cNvSpPr txBox="1"/>
          <p:nvPr/>
        </p:nvSpPr>
        <p:spPr>
          <a:xfrm>
            <a:off x="889792" y="114462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C     G     T     G     A</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TextBox 16"/>
          <p:cNvSpPr txBox="1"/>
          <p:nvPr/>
        </p:nvSpPr>
        <p:spPr>
          <a:xfrm>
            <a:off x="1850365" y="115607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G     T     G     A     G</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TextBox 17"/>
          <p:cNvSpPr txBox="1"/>
          <p:nvPr/>
        </p:nvSpPr>
        <p:spPr>
          <a:xfrm>
            <a:off x="2862551" y="114837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T     G     A     G     T</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3811991" y="114934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ahoma"/>
                <a:ea typeface="+mn-ea"/>
                <a:cs typeface="+mn-cs"/>
              </a:rPr>
              <a:t>G     </a:t>
            </a:r>
            <a:r>
              <a:rPr kumimoji="0" lang="en-US" sz="3600" b="1" i="0" u="none" strike="noStrike" kern="1200" cap="none" spc="0" normalizeH="0" baseline="0" noProof="0" dirty="0">
                <a:ln>
                  <a:noFill/>
                </a:ln>
                <a:solidFill>
                  <a:srgbClr val="000000"/>
                </a:solidFill>
                <a:effectLst/>
                <a:uLnTx/>
                <a:uFillTx/>
                <a:latin typeface="Tahoma"/>
                <a:ea typeface="+mn-ea"/>
                <a:cs typeface="+mn-cs"/>
              </a:rPr>
              <a:t>A     </a:t>
            </a:r>
            <a:r>
              <a:rPr kumimoji="0" lang="en-US" sz="3600" b="1" i="0" u="none" strike="noStrike" kern="1200" cap="none" spc="0" normalizeH="0" baseline="0" noProof="0">
                <a:ln>
                  <a:noFill/>
                </a:ln>
                <a:solidFill>
                  <a:srgbClr val="000000"/>
                </a:solidFill>
                <a:effectLst/>
                <a:uLnTx/>
                <a:uFillTx/>
                <a:latin typeface="Tahoma"/>
                <a:ea typeface="+mn-ea"/>
                <a:cs typeface="+mn-cs"/>
              </a:rPr>
              <a:t>G     T     C</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TextBox 19"/>
          <p:cNvSpPr txBox="1"/>
          <p:nvPr/>
        </p:nvSpPr>
        <p:spPr>
          <a:xfrm>
            <a:off x="4852269" y="552402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1" name="TextBox 20"/>
          <p:cNvSpPr txBox="1"/>
          <p:nvPr/>
        </p:nvSpPr>
        <p:spPr>
          <a:xfrm>
            <a:off x="4852269" y="552836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2" name="TextBox 21"/>
          <p:cNvSpPr txBox="1"/>
          <p:nvPr/>
        </p:nvSpPr>
        <p:spPr>
          <a:xfrm>
            <a:off x="4852269" y="485475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3" name="TextBox 22"/>
          <p:cNvSpPr txBox="1"/>
          <p:nvPr/>
        </p:nvSpPr>
        <p:spPr>
          <a:xfrm>
            <a:off x="4864256" y="418321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4" name="TextBox 23"/>
          <p:cNvSpPr txBox="1"/>
          <p:nvPr/>
        </p:nvSpPr>
        <p:spPr>
          <a:xfrm>
            <a:off x="4852269" y="3530154"/>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5" name="TextBox 24"/>
          <p:cNvSpPr txBox="1"/>
          <p:nvPr/>
        </p:nvSpPr>
        <p:spPr>
          <a:xfrm>
            <a:off x="4852269" y="4836268"/>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6" name="TextBox 25"/>
          <p:cNvSpPr txBox="1"/>
          <p:nvPr/>
        </p:nvSpPr>
        <p:spPr>
          <a:xfrm>
            <a:off x="4864256" y="4175369"/>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7" name="TextBox 26"/>
          <p:cNvSpPr txBox="1"/>
          <p:nvPr/>
        </p:nvSpPr>
        <p:spPr>
          <a:xfrm>
            <a:off x="4852269" y="3532236"/>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Tree>
    <p:extLst>
      <p:ext uri="{BB962C8B-B14F-4D97-AF65-F5344CB8AC3E}">
        <p14:creationId xmlns:p14="http://schemas.microsoft.com/office/powerpoint/2010/main" val="3184726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3"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3"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1" presetClass="entr" presetSubtype="0" fill="hold" grpId="1"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2">
                                            <p:txEl>
                                              <p:pRg st="7" end="7"/>
                                            </p:txEl>
                                          </p:spTgt>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2">
                                            <p:txEl>
                                              <p:pRg st="9" end="9"/>
                                            </p:txEl>
                                          </p:spTgt>
                                        </p:tgtEl>
                                        <p:attrNameLst>
                                          <p:attrName>style.visibility</p:attrName>
                                        </p:attrNameLst>
                                      </p:cBhvr>
                                      <p:to>
                                        <p:strVal val="visible"/>
                                      </p:to>
                                    </p:set>
                                  </p:childTnLst>
                                </p:cTn>
                              </p:par>
                              <p:par>
                                <p:cTn id="44" presetID="9"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dissolve">
                                      <p:cBhvr>
                                        <p:cTn id="61" dur="500"/>
                                        <p:tgtEl>
                                          <p:spTgt spid="12"/>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grpId="0" nodeType="clickEffect">
                                  <p:stCondLst>
                                    <p:cond delay="500"/>
                                  </p:stCondLst>
                                  <p:childTnLst>
                                    <p:animScale>
                                      <p:cBhvr>
                                        <p:cTn id="68" dur="500" fill="hold"/>
                                        <p:tgtEl>
                                          <p:spTgt spid="13"/>
                                        </p:tgtEl>
                                      </p:cBhvr>
                                      <p:by x="25000" y="25000"/>
                                    </p:animScale>
                                  </p:childTnLst>
                                </p:cTn>
                              </p:par>
                              <p:par>
                                <p:cTn id="69" presetID="0" presetClass="path" presetSubtype="0" accel="50000" decel="50000" fill="hold" grpId="1" nodeType="withEffect">
                                  <p:stCondLst>
                                    <p:cond delay="0"/>
                                  </p:stCondLst>
                                  <p:childTnLst>
                                    <p:animMotion origin="layout" path="M 0 0 L 0.12066 0.3345 " pathEditMode="relative" ptsTypes="AA">
                                      <p:cBhvr>
                                        <p:cTn id="70" dur="1000" fill="hold"/>
                                        <p:tgtEl>
                                          <p:spTgt spid="13"/>
                                        </p:tgtEl>
                                        <p:attrNameLst>
                                          <p:attrName>ppt_x</p:attrName>
                                          <p:attrName>ppt_y</p:attrName>
                                        </p:attrNameLst>
                                      </p:cBhvr>
                                    </p:animMotion>
                                  </p:childTnLst>
                                </p:cTn>
                              </p:par>
                            </p:childTnLst>
                          </p:cTn>
                        </p:par>
                        <p:par>
                          <p:cTn id="71" fill="hold">
                            <p:stCondLst>
                              <p:cond delay="1000"/>
                            </p:stCondLst>
                            <p:childTnLst>
                              <p:par>
                                <p:cTn id="72" presetID="9" presetClass="exit" presetSubtype="0" fill="hold" grpId="2" nodeType="afterEffect">
                                  <p:stCondLst>
                                    <p:cond delay="0"/>
                                  </p:stCondLst>
                                  <p:childTnLst>
                                    <p:animEffect transition="out" filter="dissolv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par>
                          <p:cTn id="75" fill="hold">
                            <p:stCondLst>
                              <p:cond delay="1500"/>
                            </p:stCondLst>
                            <p:childTnLst>
                              <p:par>
                                <p:cTn id="76" presetID="26" presetClass="emph" presetSubtype="0" fill="hold" nodeType="afterEffect">
                                  <p:stCondLst>
                                    <p:cond delay="0"/>
                                  </p:stCondLst>
                                  <p:childTnLst>
                                    <p:animEffect transition="out" filter="fade">
                                      <p:cBhvr>
                                        <p:cTn id="77" dur="500" tmFilter="0, 0; .2, .5; .8, .5; 1, 0"/>
                                        <p:tgtEl>
                                          <p:spTgt spid="12">
                                            <p:txEl>
                                              <p:pRg st="2" end="2"/>
                                            </p:txEl>
                                          </p:spTgt>
                                        </p:tgtEl>
                                      </p:cBhvr>
                                    </p:animEffect>
                                    <p:animScale>
                                      <p:cBhvr>
                                        <p:cTn id="78" dur="250" autoRev="1" fill="hold"/>
                                        <p:tgtEl>
                                          <p:spTgt spid="12">
                                            <p:txEl>
                                              <p:pRg st="2" end="2"/>
                                            </p:txEl>
                                          </p:spTgt>
                                        </p:tgtEl>
                                      </p:cBhvr>
                                      <p:by x="105000" y="105000"/>
                                    </p:animScale>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par>
                          <p:cTn id="83" fill="hold">
                            <p:stCondLst>
                              <p:cond delay="2000"/>
                            </p:stCondLst>
                            <p:childTnLst>
                              <p:par>
                                <p:cTn id="84" presetID="0" presetClass="path" presetSubtype="0" accel="50000" decel="50000" fill="hold" grpId="1" nodeType="afterEffect">
                                  <p:stCondLst>
                                    <p:cond delay="500"/>
                                  </p:stCondLst>
                                  <p:childTnLst>
                                    <p:animMotion origin="layout" path="M 0 0 L 0.10573 0 " pathEditMode="relative" ptsTypes="AA">
                                      <p:cBhvr>
                                        <p:cTn id="85" dur="1000" fill="hold"/>
                                        <p:tgtEl>
                                          <p:spTgt spid="9"/>
                                        </p:tgtEl>
                                        <p:attrNameLst>
                                          <p:attrName>ppt_x</p:attrName>
                                          <p:attrName>ppt_y</p:attrName>
                                        </p:attrNameLst>
                                      </p:cBhvr>
                                    </p:animMotion>
                                  </p:childTnLst>
                                </p:cTn>
                              </p:par>
                            </p:childTnLst>
                          </p:cTn>
                        </p:par>
                        <p:par>
                          <p:cTn id="86" fill="hold">
                            <p:stCondLst>
                              <p:cond delay="3500"/>
                            </p:stCondLst>
                            <p:childTnLst>
                              <p:par>
                                <p:cTn id="87" presetID="6" presetClass="emph" presetSubtype="0" fill="hold" grpId="0" nodeType="afterEffect">
                                  <p:stCondLst>
                                    <p:cond delay="0"/>
                                  </p:stCondLst>
                                  <p:childTnLst>
                                    <p:animScale>
                                      <p:cBhvr>
                                        <p:cTn id="88" dur="500" fill="hold"/>
                                        <p:tgtEl>
                                          <p:spTgt spid="17"/>
                                        </p:tgtEl>
                                      </p:cBhvr>
                                      <p:by x="25000" y="25000"/>
                                    </p:animScale>
                                  </p:childTnLst>
                                </p:cTn>
                              </p:par>
                              <p:par>
                                <p:cTn id="89" presetID="0" presetClass="path" presetSubtype="0" accel="50000" decel="50000" fill="hold" grpId="1" nodeType="withEffect">
                                  <p:stCondLst>
                                    <p:cond delay="0"/>
                                  </p:stCondLst>
                                  <p:childTnLst>
                                    <p:animMotion origin="layout" path="M 1.38889E-6 7.40741E-7 L 0.0191 0.61875 " pathEditMode="relative" rAng="0" ptsTypes="AA">
                                      <p:cBhvr>
                                        <p:cTn id="90" dur="1000" fill="hold"/>
                                        <p:tgtEl>
                                          <p:spTgt spid="17"/>
                                        </p:tgtEl>
                                        <p:attrNameLst>
                                          <p:attrName>ppt_x</p:attrName>
                                          <p:attrName>ppt_y</p:attrName>
                                        </p:attrNameLst>
                                      </p:cBhvr>
                                      <p:rCtr x="955" y="30926"/>
                                    </p:animMotion>
                                  </p:childTnLst>
                                </p:cTn>
                              </p:par>
                            </p:childTnLst>
                          </p:cTn>
                        </p:par>
                        <p:par>
                          <p:cTn id="91" fill="hold">
                            <p:stCondLst>
                              <p:cond delay="4500"/>
                            </p:stCondLst>
                            <p:childTnLst>
                              <p:par>
                                <p:cTn id="92" presetID="9" presetClass="exit" presetSubtype="0" fill="hold" grpId="2" nodeType="afterEffect">
                                  <p:stCondLst>
                                    <p:cond delay="0"/>
                                  </p:stCondLst>
                                  <p:childTnLst>
                                    <p:animEffect transition="out" filter="dissolv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par>
                          <p:cTn id="95" fill="hold">
                            <p:stCondLst>
                              <p:cond delay="5000"/>
                            </p:stCondLst>
                            <p:childTnLst>
                              <p:par>
                                <p:cTn id="96" presetID="26" presetClass="emph" presetSubtype="0" fill="hold" nodeType="afterEffect">
                                  <p:stCondLst>
                                    <p:cond delay="0"/>
                                  </p:stCondLst>
                                  <p:childTnLst>
                                    <p:animEffect transition="out" filter="fade">
                                      <p:cBhvr>
                                        <p:cTn id="97" dur="500" tmFilter="0, 0; .2, .5; .8, .5; 1, 0"/>
                                        <p:tgtEl>
                                          <p:spTgt spid="12">
                                            <p:txEl>
                                              <p:pRg st="8" end="8"/>
                                            </p:txEl>
                                          </p:spTgt>
                                        </p:tgtEl>
                                      </p:cBhvr>
                                    </p:animEffect>
                                    <p:animScale>
                                      <p:cBhvr>
                                        <p:cTn id="98" dur="250" autoRev="1" fill="hold"/>
                                        <p:tgtEl>
                                          <p:spTgt spid="12">
                                            <p:txEl>
                                              <p:pRg st="8" end="8"/>
                                            </p:txEl>
                                          </p:spTgt>
                                        </p:tgtEl>
                                      </p:cBhvr>
                                      <p:by x="105000" y="105000"/>
                                    </p:animScale>
                                  </p:childTnLst>
                                </p:cTn>
                              </p:par>
                              <p:par>
                                <p:cTn id="99" presetID="1"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par>
                          <p:cTn id="103" fill="hold">
                            <p:stCondLst>
                              <p:cond delay="5500"/>
                            </p:stCondLst>
                            <p:childTnLst>
                              <p:par>
                                <p:cTn id="104" presetID="0" presetClass="path" presetSubtype="0" accel="50000" decel="50000" fill="hold" grpId="2" nodeType="afterEffect">
                                  <p:stCondLst>
                                    <p:cond delay="0"/>
                                  </p:stCondLst>
                                  <p:childTnLst>
                                    <p:animMotion origin="layout" path="M 0.10573 -1.11111E-6 L 0.21441 0.00162 " pathEditMode="fixed" rAng="0" ptsTypes="AA">
                                      <p:cBhvr>
                                        <p:cTn id="105" dur="1000" fill="hold"/>
                                        <p:tgtEl>
                                          <p:spTgt spid="9"/>
                                        </p:tgtEl>
                                        <p:attrNameLst>
                                          <p:attrName>ppt_x</p:attrName>
                                          <p:attrName>ppt_y</p:attrName>
                                        </p:attrNameLst>
                                      </p:cBhvr>
                                      <p:rCtr x="5451" y="162"/>
                                    </p:animMotion>
                                  </p:childTnLst>
                                </p:cTn>
                              </p:par>
                            </p:childTnLst>
                          </p:cTn>
                        </p:par>
                        <p:par>
                          <p:cTn id="106" fill="hold">
                            <p:stCondLst>
                              <p:cond delay="6500"/>
                            </p:stCondLst>
                            <p:childTnLst>
                              <p:par>
                                <p:cTn id="107" presetID="6" presetClass="emph" presetSubtype="0" fill="hold" grpId="0" nodeType="afterEffect">
                                  <p:stCondLst>
                                    <p:cond delay="0"/>
                                  </p:stCondLst>
                                  <p:childTnLst>
                                    <p:animScale>
                                      <p:cBhvr>
                                        <p:cTn id="108" dur="500" fill="hold"/>
                                        <p:tgtEl>
                                          <p:spTgt spid="18"/>
                                        </p:tgtEl>
                                      </p:cBhvr>
                                      <p:by x="25000" y="25000"/>
                                    </p:animScale>
                                  </p:childTnLst>
                                </p:cTn>
                              </p:par>
                              <p:par>
                                <p:cTn id="109" presetID="0" presetClass="path" presetSubtype="0" accel="50000" decel="50000" fill="hold" grpId="1" nodeType="withEffect">
                                  <p:stCondLst>
                                    <p:cond delay="0"/>
                                  </p:stCondLst>
                                  <p:childTnLst>
                                    <p:animMotion origin="layout" path="M 1.11111E-6 -3.33333E-6 L -0.09514 0.42639 " pathEditMode="relative" rAng="0" ptsTypes="AA">
                                      <p:cBhvr>
                                        <p:cTn id="110" dur="1000" fill="hold"/>
                                        <p:tgtEl>
                                          <p:spTgt spid="18"/>
                                        </p:tgtEl>
                                        <p:attrNameLst>
                                          <p:attrName>ppt_x</p:attrName>
                                          <p:attrName>ppt_y</p:attrName>
                                        </p:attrNameLst>
                                      </p:cBhvr>
                                      <p:rCtr x="-4757" y="21319"/>
                                    </p:animMotion>
                                  </p:childTnLst>
                                </p:cTn>
                              </p:par>
                            </p:childTnLst>
                          </p:cTn>
                        </p:par>
                        <p:par>
                          <p:cTn id="111" fill="hold">
                            <p:stCondLst>
                              <p:cond delay="7500"/>
                            </p:stCondLst>
                            <p:childTnLst>
                              <p:par>
                                <p:cTn id="112" presetID="9" presetClass="exit" presetSubtype="0" fill="hold" grpId="2" nodeType="afterEffect">
                                  <p:stCondLst>
                                    <p:cond delay="0"/>
                                  </p:stCondLst>
                                  <p:childTnLst>
                                    <p:animEffect transition="out" filter="dissolve">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childTnLst>
                          </p:cTn>
                        </p:par>
                        <p:par>
                          <p:cTn id="115" fill="hold">
                            <p:stCondLst>
                              <p:cond delay="8000"/>
                            </p:stCondLst>
                            <p:childTnLst>
                              <p:par>
                                <p:cTn id="116" presetID="26" presetClass="emph" presetSubtype="0" fill="hold" nodeType="afterEffect">
                                  <p:stCondLst>
                                    <p:cond delay="0"/>
                                  </p:stCondLst>
                                  <p:childTnLst>
                                    <p:animEffect transition="out" filter="fade">
                                      <p:cBhvr>
                                        <p:cTn id="117" dur="500" tmFilter="0, 0; .2, .5; .8, .5; 1, 0"/>
                                        <p:tgtEl>
                                          <p:spTgt spid="12">
                                            <p:txEl>
                                              <p:pRg st="4" end="4"/>
                                            </p:txEl>
                                          </p:spTgt>
                                        </p:tgtEl>
                                      </p:cBhvr>
                                    </p:animEffect>
                                    <p:animScale>
                                      <p:cBhvr>
                                        <p:cTn id="118" dur="250" autoRev="1" fill="hold"/>
                                        <p:tgtEl>
                                          <p:spTgt spid="12">
                                            <p:txEl>
                                              <p:pRg st="4" end="4"/>
                                            </p:txEl>
                                          </p:spTgt>
                                        </p:tgtEl>
                                      </p:cBhvr>
                                      <p:by x="105000" y="105000"/>
                                    </p:animScale>
                                  </p:child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par>
                          <p:cTn id="123" fill="hold">
                            <p:stCondLst>
                              <p:cond delay="8500"/>
                            </p:stCondLst>
                            <p:childTnLst>
                              <p:par>
                                <p:cTn id="124" presetID="0" presetClass="path" presetSubtype="0" accel="50000" decel="50000" fill="hold" grpId="3" nodeType="afterEffect">
                                  <p:stCondLst>
                                    <p:cond delay="0"/>
                                  </p:stCondLst>
                                  <p:childTnLst>
                                    <p:animMotion origin="layout" path="M 0.21441 0.00162 L 0.31823 0.00162 " pathEditMode="fixed" rAng="0" ptsTypes="AA">
                                      <p:cBhvr>
                                        <p:cTn id="125" dur="1000" fill="hold"/>
                                        <p:tgtEl>
                                          <p:spTgt spid="9"/>
                                        </p:tgtEl>
                                        <p:attrNameLst>
                                          <p:attrName>ppt_x</p:attrName>
                                          <p:attrName>ppt_y</p:attrName>
                                        </p:attrNameLst>
                                      </p:cBhvr>
                                      <p:rCtr x="5052" y="-185"/>
                                    </p:animMotion>
                                  </p:childTnLst>
                                </p:cTn>
                              </p:par>
                            </p:childTnLst>
                          </p:cTn>
                        </p:par>
                        <p:par>
                          <p:cTn id="126" fill="hold">
                            <p:stCondLst>
                              <p:cond delay="9500"/>
                            </p:stCondLst>
                            <p:childTnLst>
                              <p:par>
                                <p:cTn id="127" presetID="6" presetClass="emph" presetSubtype="0" fill="hold" grpId="0" nodeType="afterEffect">
                                  <p:stCondLst>
                                    <p:cond delay="0"/>
                                  </p:stCondLst>
                                  <p:childTnLst>
                                    <p:animScale>
                                      <p:cBhvr>
                                        <p:cTn id="128" dur="500" fill="hold"/>
                                        <p:tgtEl>
                                          <p:spTgt spid="19"/>
                                        </p:tgtEl>
                                      </p:cBhvr>
                                      <p:by x="25000" y="25000"/>
                                    </p:animScale>
                                  </p:childTnLst>
                                </p:cTn>
                              </p:par>
                              <p:par>
                                <p:cTn id="129" presetID="0" presetClass="path" presetSubtype="0" accel="50000" decel="50000" fill="hold" grpId="1" nodeType="withEffect">
                                  <p:stCondLst>
                                    <p:cond delay="0"/>
                                  </p:stCondLst>
                                  <p:childTnLst>
                                    <p:animMotion origin="layout" path="M 1.66667E-6 -3.33333E-6 L -0.20729 0.52431 " pathEditMode="relative" rAng="0" ptsTypes="AA">
                                      <p:cBhvr>
                                        <p:cTn id="130" dur="1000" fill="hold"/>
                                        <p:tgtEl>
                                          <p:spTgt spid="19"/>
                                        </p:tgtEl>
                                        <p:attrNameLst>
                                          <p:attrName>ppt_x</p:attrName>
                                          <p:attrName>ppt_y</p:attrName>
                                        </p:attrNameLst>
                                      </p:cBhvr>
                                      <p:rCtr x="-10365" y="26204"/>
                                    </p:animMotion>
                                  </p:childTnLst>
                                </p:cTn>
                              </p:par>
                            </p:childTnLst>
                          </p:cTn>
                        </p:par>
                        <p:par>
                          <p:cTn id="131" fill="hold">
                            <p:stCondLst>
                              <p:cond delay="10500"/>
                            </p:stCondLst>
                            <p:childTnLst>
                              <p:par>
                                <p:cTn id="132" presetID="9" presetClass="exit" presetSubtype="0" fill="hold" grpId="2" nodeType="afterEffect">
                                  <p:stCondLst>
                                    <p:cond delay="0"/>
                                  </p:stCondLst>
                                  <p:childTnLst>
                                    <p:animEffect transition="out" filter="dissolv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childTnLst>
                          </p:cTn>
                        </p:par>
                        <p:par>
                          <p:cTn id="135" fill="hold">
                            <p:stCondLst>
                              <p:cond delay="11000"/>
                            </p:stCondLst>
                            <p:childTnLst>
                              <p:par>
                                <p:cTn id="136" presetID="26" presetClass="emph" presetSubtype="0" fill="hold" nodeType="afterEffect">
                                  <p:stCondLst>
                                    <p:cond delay="0"/>
                                  </p:stCondLst>
                                  <p:childTnLst>
                                    <p:animEffect transition="out" filter="fade">
                                      <p:cBhvr>
                                        <p:cTn id="137" dur="500" tmFilter="0, 0; .2, .5; .8, .5; 1, 0"/>
                                        <p:tgtEl>
                                          <p:spTgt spid="12">
                                            <p:txEl>
                                              <p:pRg st="6" end="6"/>
                                            </p:txEl>
                                          </p:spTgt>
                                        </p:tgtEl>
                                      </p:cBhvr>
                                    </p:animEffect>
                                    <p:animScale>
                                      <p:cBhvr>
                                        <p:cTn id="138" dur="250" autoRev="1" fill="hold"/>
                                        <p:tgtEl>
                                          <p:spTgt spid="12">
                                            <p:txEl>
                                              <p:pRg st="6" end="6"/>
                                            </p:txEl>
                                          </p:spTgt>
                                        </p:tgtEl>
                                      </p:cBhvr>
                                      <p:by x="105000" y="105000"/>
                                    </p:animScale>
                                  </p:childTnLst>
                                </p:cTn>
                              </p:par>
                              <p:par>
                                <p:cTn id="139" presetID="1" presetClass="exit" presetSubtype="0" fill="hold" grpId="1" nodeType="withEffect">
                                  <p:stCondLst>
                                    <p:cond delay="0"/>
                                  </p:stCondLst>
                                  <p:childTnLst>
                                    <p:set>
                                      <p:cBhvr>
                                        <p:cTn id="140" dur="1" fill="hold">
                                          <p:stCondLst>
                                            <p:cond delay="0"/>
                                          </p:stCondLst>
                                        </p:cTn>
                                        <p:tgtEl>
                                          <p:spTgt spid="22"/>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9" grpId="1" animBg="1"/>
      <p:bldP spid="9" grpId="2" animBg="1"/>
      <p:bldP spid="9" grpId="3" animBg="1"/>
      <p:bldP spid="10" grpId="0" animBg="1"/>
      <p:bldP spid="11" grpId="0"/>
      <p:bldP spid="12" grpId="0"/>
      <p:bldP spid="12" grpId="1" build="allAtOnce"/>
      <p:bldP spid="13" grpId="0"/>
      <p:bldP spid="13" grpId="1"/>
      <p:bldP spid="13" grpId="2"/>
      <p:bldP spid="13" grpId="3"/>
      <p:bldP spid="17" grpId="0"/>
      <p:bldP spid="17" grpId="1"/>
      <p:bldP spid="17" grpId="2"/>
      <p:bldP spid="17" grpId="3"/>
      <p:bldP spid="18" grpId="0"/>
      <p:bldP spid="18" grpId="1"/>
      <p:bldP spid="18" grpId="2"/>
      <p:bldP spid="18" grpId="3"/>
      <p:bldP spid="19" grpId="0"/>
      <p:bldP spid="19" grpId="1"/>
      <p:bldP spid="19" grpId="2"/>
      <p:bldP spid="19" grpId="3"/>
      <p:bldP spid="20" grpId="0"/>
      <p:bldP spid="21" grpId="0"/>
      <p:bldP spid="21" grpId="1"/>
      <p:bldP spid="22" grpId="0"/>
      <p:bldP spid="22" grpId="1"/>
      <p:bldP spid="23" grpId="0"/>
      <p:bldP spid="23" grpId="1"/>
      <p:bldP spid="24" grpId="0"/>
      <p:bldP spid="24" grpId="1"/>
      <p:bldP spid="25" grpId="0"/>
      <p:bldP spid="26" grpId="0"/>
      <p:bldP spid="2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a:xfrm>
            <a:off x="6705600" y="6215063"/>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cxnSp>
        <p:nvCxnSpPr>
          <p:cNvPr id="6" name="Straight Connector 5"/>
          <p:cNvCxnSpPr/>
          <p:nvPr/>
        </p:nvCxnSpPr>
        <p:spPr>
          <a:xfrm>
            <a:off x="6349998" y="1219200"/>
            <a:ext cx="0" cy="48768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6553200" y="1741714"/>
                <a:ext cx="22860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Storing all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bitvectors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requires </a:t>
                </a:r>
                <a14:m>
                  <m:oMath xmlns:m="http://schemas.openxmlformats.org/officeDocument/2006/math">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charset="0"/>
                            <a:ea typeface="+mn-ea"/>
                            <a:cs typeface="+mn-cs"/>
                          </a:rPr>
                          <m:t>4</m:t>
                        </m:r>
                      </m:e>
                      <m:sup>
                        <m:r>
                          <a:rPr kumimoji="0" lang="en-US" sz="1800" b="0" i="1" u="none" strike="noStrike" kern="1200" cap="none" spc="0" normalizeH="0" baseline="0" noProof="0" smtClean="0">
                            <a:ln>
                              <a:noFill/>
                            </a:ln>
                            <a:solidFill>
                              <a:srgbClr val="000000"/>
                            </a:solidFill>
                            <a:effectLst/>
                            <a:uLnTx/>
                            <a:uFillTx/>
                            <a:latin typeface="Cambria Math" charset="0"/>
                            <a:ea typeface="+mn-ea"/>
                            <a:cs typeface="+mn-cs"/>
                          </a:rPr>
                          <m:t>𝑛</m:t>
                        </m:r>
                      </m:sup>
                    </m:sSup>
                    <m:r>
                      <a:rPr kumimoji="0" lang="en-US" sz="1800" b="0" i="1" u="none" strike="noStrike" kern="1200" cap="none" spc="0" normalizeH="0" baseline="0" noProof="0">
                        <a:ln>
                          <a:noFill/>
                        </a:ln>
                        <a:solidFill>
                          <a:srgbClr val="000000"/>
                        </a:solidFill>
                        <a:effectLst/>
                        <a:uLnTx/>
                        <a:uFillTx/>
                        <a:latin typeface="Cambria Math"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𝑡</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 </m:t>
                    </m:r>
                  </m:oMath>
                </a14:m>
                <a:r>
                  <a:rPr kumimoji="0" lang="en-US" sz="1800" b="0" i="0" u="none" strike="noStrike" kern="1200" cap="none" spc="0" normalizeH="0" baseline="0" noProof="0" dirty="0">
                    <a:ln>
                      <a:noFill/>
                    </a:ln>
                    <a:solidFill>
                      <a:srgbClr val="000000"/>
                    </a:solidFill>
                    <a:effectLst/>
                    <a:uLnTx/>
                    <a:uFillTx/>
                    <a:latin typeface="Tahoma"/>
                    <a:ea typeface="+mn-ea"/>
                    <a:cs typeface="+mn-cs"/>
                  </a:rPr>
                  <a:t>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 memory,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where t = number of bins.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For </a:t>
                </a:r>
                <a:r>
                  <a:rPr kumimoji="0" lang="en-US" sz="1800" b="1" i="0" u="none" strike="noStrike" kern="1200" cap="none" spc="0" normalizeH="0" baseline="0" noProof="0" dirty="0">
                    <a:ln>
                      <a:noFill/>
                    </a:ln>
                    <a:solidFill>
                      <a:srgbClr val="000000"/>
                    </a:solidFill>
                    <a:effectLst/>
                    <a:uLnTx/>
                    <a:uFillTx/>
                    <a:latin typeface="Tahoma"/>
                    <a:ea typeface="+mn-ea"/>
                    <a:cs typeface="+mn-cs"/>
                  </a:rPr>
                  <a:t>bin size</a:t>
                </a:r>
                <a:r>
                  <a:rPr kumimoji="0" lang="en-US" sz="1800" b="0" i="0" u="none" strike="noStrike" kern="1200" cap="none" spc="0" normalizeH="0" baseline="0" noProof="0" dirty="0">
                    <a:ln>
                      <a:noFill/>
                    </a:ln>
                    <a:solidFill>
                      <a:srgbClr val="000000"/>
                    </a:solidFill>
                    <a:effectLst/>
                    <a:uLnTx/>
                    <a:uFillTx/>
                    <a:latin typeface="Tahoma"/>
                    <a:ea typeface="+mn-ea"/>
                    <a:cs typeface="+mn-cs"/>
                  </a:rPr>
                  <a:t> ~200, and </a:t>
                </a:r>
                <a:r>
                  <a:rPr kumimoji="0" lang="en-US" sz="1800" b="1" i="0" u="none" strike="noStrike" kern="1200" cap="none" spc="0" normalizeH="0" baseline="0" noProof="0" dirty="0">
                    <a:ln>
                      <a:noFill/>
                    </a:ln>
                    <a:solidFill>
                      <a:srgbClr val="000000"/>
                    </a:solidFill>
                    <a:effectLst/>
                    <a:uLnTx/>
                    <a:uFillTx/>
                    <a:latin typeface="Tahoma"/>
                    <a:ea typeface="+mn-ea"/>
                    <a:cs typeface="+mn-cs"/>
                  </a:rPr>
                  <a:t>n</a:t>
                </a:r>
                <a:r>
                  <a:rPr kumimoji="0" lang="en-US" sz="1800" b="0" i="0" u="none" strike="noStrike" kern="1200" cap="none" spc="0" normalizeH="0" baseline="0" noProof="0" dirty="0">
                    <a:ln>
                      <a:noFill/>
                    </a:ln>
                    <a:solidFill>
                      <a:srgbClr val="000000"/>
                    </a:solidFill>
                    <a:effectLst/>
                    <a:uLnTx/>
                    <a:uFillTx/>
                    <a:latin typeface="Tahoma"/>
                    <a:ea typeface="+mn-ea"/>
                    <a:cs typeface="+mn-cs"/>
                  </a:rPr>
                  <a:t> =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memory footprint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~3.8 GB </a:t>
                </a:r>
              </a:p>
            </p:txBody>
          </p:sp>
        </mc:Choice>
        <mc:Fallback xmlns="">
          <p:sp>
            <p:nvSpPr>
              <p:cNvPr id="9" name="TextBox 8"/>
              <p:cNvSpPr txBox="1">
                <a:spLocks noRot="1" noChangeAspect="1" noMove="1" noResize="1" noEditPoints="1" noAdjustHandles="1" noChangeArrowheads="1" noChangeShapeType="1" noTextEdit="1"/>
              </p:cNvSpPr>
              <p:nvPr/>
            </p:nvSpPr>
            <p:spPr>
              <a:xfrm>
                <a:off x="6553200" y="1741714"/>
                <a:ext cx="2286000" cy="3416320"/>
              </a:xfrm>
              <a:prstGeom prst="rect">
                <a:avLst/>
              </a:prstGeom>
              <a:blipFill rotWithShape="0">
                <a:blip r:embed="rId3"/>
                <a:stretch>
                  <a:fillRect l="-2133" t="-2143" r="-1067" b="-1964"/>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srcRect b="78801"/>
          <a:stretch/>
        </p:blipFill>
        <p:spPr>
          <a:xfrm>
            <a:off x="114300" y="1179927"/>
            <a:ext cx="6125798" cy="1073080"/>
          </a:xfrm>
          <a:prstGeom prst="rect">
            <a:avLst/>
          </a:prstGeom>
        </p:spPr>
      </p:pic>
      <p:sp>
        <p:nvSpPr>
          <p:cNvPr id="49" name="Rectangle 48"/>
          <p:cNvSpPr/>
          <p:nvPr/>
        </p:nvSpPr>
        <p:spPr>
          <a:xfrm>
            <a:off x="122600" y="1193800"/>
            <a:ext cx="284070" cy="26913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4" name="TextBox 13"/>
          <p:cNvSpPr txBox="1"/>
          <p:nvPr/>
        </p:nvSpPr>
        <p:spPr>
          <a:xfrm>
            <a:off x="884180" y="2606514"/>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CCCCT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TTGCA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5" name="TextBox 14"/>
          <p:cNvSpPr txBox="1"/>
          <p:nvPr/>
        </p:nvSpPr>
        <p:spPr>
          <a:xfrm>
            <a:off x="1858694" y="2598339"/>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6" name="TextBox 15"/>
          <p:cNvSpPr txBox="1"/>
          <p:nvPr/>
        </p:nvSpPr>
        <p:spPr>
          <a:xfrm>
            <a:off x="3489108" y="2576634"/>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7" name="TextBox 16"/>
          <p:cNvSpPr txBox="1"/>
          <p:nvPr/>
        </p:nvSpPr>
        <p:spPr>
          <a:xfrm>
            <a:off x="2506092" y="2598339"/>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GACAG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8" name="TextBox 17"/>
          <p:cNvSpPr txBox="1"/>
          <p:nvPr/>
        </p:nvSpPr>
        <p:spPr>
          <a:xfrm>
            <a:off x="4155264" y="4060277"/>
            <a:ext cx="1874746" cy="400110"/>
          </a:xfrm>
          <a:prstGeom prst="rect">
            <a:avLst/>
          </a:prstGeom>
          <a:no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0" normalizeH="0" baseline="0" noProof="0">
                <a:ln>
                  <a:noFill/>
                </a:ln>
                <a:solidFill>
                  <a:srgbClr val="000000"/>
                </a:solidFill>
                <a:effectLst/>
                <a:uLnTx/>
                <a:uFillTx/>
                <a:latin typeface="Tahoma"/>
                <a:ea typeface="Wingdings"/>
                <a:cs typeface="Wingdings"/>
                <a:sym typeface="Wingdings"/>
              </a:rPr>
              <a:t> </a:t>
            </a:r>
            <a:r>
              <a:rPr kumimoji="0" lang="en-US" sz="2000" b="0" i="0" u="none" strike="noStrike" kern="1200" cap="none" spc="1000" normalizeH="0" baseline="0" noProof="0" dirty="0">
                <a:ln>
                  <a:noFill/>
                </a:ln>
                <a:solidFill>
                  <a:srgbClr val="000000"/>
                </a:solidFill>
                <a:effectLst/>
                <a:uLnTx/>
                <a:uFillTx/>
                <a:latin typeface="Tahoma"/>
                <a:ea typeface="Wingdings"/>
                <a:cs typeface="Wingdings"/>
                <a:sym typeface="Wingdings"/>
              </a:rPr>
              <a:t>  </a:t>
            </a:r>
            <a:endParaRPr kumimoji="0" lang="en-US" sz="2000" b="0" i="0" u="none" strike="noStrike" kern="1200" cap="none" spc="100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1759693"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1</a:t>
            </a:r>
            <a:endParaRPr kumimoji="0" lang="en-US" sz="14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20" name="TextBox 19"/>
          <p:cNvSpPr txBox="1"/>
          <p:nvPr/>
        </p:nvSpPr>
        <p:spPr>
          <a:xfrm>
            <a:off x="3415702"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2</a:t>
            </a:r>
            <a:endParaRPr kumimoji="0" lang="en-US" sz="16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32" name="Left Brace 31"/>
          <p:cNvSpPr/>
          <p:nvPr/>
        </p:nvSpPr>
        <p:spPr>
          <a:xfrm>
            <a:off x="847874" y="2655533"/>
            <a:ext cx="206862" cy="3152444"/>
          </a:xfrm>
          <a:prstGeom prst="leftBrace">
            <a:avLst>
              <a:gd name="adj1" fmla="val 57620"/>
              <a:gd name="adj2" fmla="val 50000"/>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33" name="TextBox 32"/>
          <p:cNvSpPr txBox="1"/>
          <p:nvPr/>
        </p:nvSpPr>
        <p:spPr>
          <a:xfrm rot="5400000">
            <a:off x="163962" y="3502871"/>
            <a:ext cx="430887" cy="1416182"/>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lumOff val="50000"/>
                  </a:srgbClr>
                </a:solidFill>
                <a:effectLst/>
                <a:uLnTx/>
                <a:uFillTx/>
                <a:latin typeface="Tahoma"/>
                <a:ea typeface="+mn-ea"/>
                <a:cs typeface="+mn-cs"/>
              </a:rPr>
              <a:t>tokens</a:t>
            </a:r>
            <a:endParaRPr kumimoji="0" lang="en-US" sz="1600" b="1" i="0" u="none" strike="noStrike" kern="1200" cap="none" spc="0" normalizeH="0" baseline="30000" noProof="0" dirty="0">
              <a:ln>
                <a:noFill/>
              </a:ln>
              <a:solidFill>
                <a:srgbClr val="000000">
                  <a:lumMod val="50000"/>
                  <a:lumOff val="50000"/>
                </a:srgbClr>
              </a:solidFill>
              <a:effectLst/>
              <a:uLnTx/>
              <a:uFillTx/>
              <a:latin typeface="Tahoma"/>
              <a:ea typeface="+mn-ea"/>
              <a:cs typeface="+mn-cs"/>
            </a:endParaRPr>
          </a:p>
        </p:txBody>
      </p:sp>
    </p:spTree>
    <p:extLst>
      <p:ext uri="{BB962C8B-B14F-4D97-AF65-F5344CB8AC3E}">
        <p14:creationId xmlns:p14="http://schemas.microsoft.com/office/powerpoint/2010/main" val="121958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animBg="1"/>
      <p:bldP spid="16" grpId="0" animBg="1"/>
      <p:bldP spid="17" grpId="0"/>
      <p:bldP spid="18" grpId="0" animBg="1"/>
      <p:bldP spid="19" grpId="0"/>
      <p:bldP spid="20" grpId="0"/>
      <p:bldP spid="32" grpId="0" animBg="1"/>
      <p:bldP spid="3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3329526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850133" y="2379113"/>
            <a:ext cx="1218011" cy="498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TTGGA</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2" name="Rectangle 81"/>
          <p:cNvSpPr/>
          <p:nvPr/>
        </p:nvSpPr>
        <p:spPr>
          <a:xfrm>
            <a:off x="174959" y="2389584"/>
            <a:ext cx="1268190" cy="485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GAACT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5" name="Rectangle 84"/>
          <p:cNvSpPr/>
          <p:nvPr/>
        </p:nvSpPr>
        <p:spPr>
          <a:xfrm>
            <a:off x="388758" y="2325002"/>
            <a:ext cx="1199243" cy="577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AACTT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8" name="Rectangle 87"/>
          <p:cNvSpPr/>
          <p:nvPr/>
        </p:nvSpPr>
        <p:spPr>
          <a:xfrm>
            <a:off x="611119" y="2477697"/>
            <a:ext cx="1075478" cy="294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ACTTG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97" name="Rectangle 96"/>
          <p:cNvSpPr/>
          <p:nvPr/>
        </p:nvSpPr>
        <p:spPr>
          <a:xfrm>
            <a:off x="684028" y="2428848"/>
            <a:ext cx="1234777" cy="36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CTTGG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178" name="TextBox 177"/>
          <p:cNvSpPr txBox="1"/>
          <p:nvPr/>
        </p:nvSpPr>
        <p:spPr>
          <a:xfrm>
            <a:off x="823648" y="2118472"/>
            <a:ext cx="280307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Tahoma"/>
                <a:ea typeface="Tahoma" panose="020B0604030504040204" pitchFamily="34" charset="0"/>
                <a:cs typeface="Tahoma" panose="020B0604030504040204" pitchFamily="34" charset="0"/>
              </a:rPr>
              <a:t>INPUT</a:t>
            </a:r>
            <a:r>
              <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 Read Sequence </a:t>
            </a:r>
            <a:r>
              <a:rPr kumimoji="0" lang="en-US" sz="1600" b="1" i="1"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r</a:t>
            </a:r>
            <a:endPar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endParaRPr>
          </a:p>
        </p:txBody>
      </p:sp>
      <p:grpSp>
        <p:nvGrpSpPr>
          <p:cNvPr id="11" name="Group 10"/>
          <p:cNvGrpSpPr/>
          <p:nvPr/>
        </p:nvGrpSpPr>
        <p:grpSpPr>
          <a:xfrm>
            <a:off x="278028" y="2348733"/>
            <a:ext cx="3513221" cy="405047"/>
            <a:chOff x="388989" y="2350046"/>
            <a:chExt cx="4236174" cy="405047"/>
          </a:xfrm>
        </p:grpSpPr>
        <p:sp>
          <p:nvSpPr>
            <p:cNvPr id="184" name="Rectangle 183"/>
            <p:cNvSpPr/>
            <p:nvPr/>
          </p:nvSpPr>
          <p:spPr>
            <a:xfrm>
              <a:off x="388989" y="2466442"/>
              <a:ext cx="4236174" cy="2836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GAACTTGGAGTCTA     CGAG</a:t>
              </a: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 name="TextBox 4"/>
            <p:cNvSpPr txBox="1"/>
            <p:nvPr/>
          </p:nvSpPr>
          <p:spPr>
            <a:xfrm>
              <a:off x="2946353" y="2350046"/>
              <a:ext cx="941501" cy="405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32" b="0" i="0" u="none" strike="noStrike" kern="1200" cap="none" spc="0" normalizeH="0" baseline="0" noProof="0" dirty="0">
                  <a:ln>
                    <a:noFill/>
                  </a:ln>
                  <a:solidFill>
                    <a:srgbClr val="000000"/>
                  </a:solidFill>
                  <a:effectLst/>
                  <a:uLnTx/>
                  <a:uFillTx/>
                  <a:latin typeface="Tahoma"/>
                  <a:ea typeface="+mn-ea"/>
                  <a:cs typeface="+mn-cs"/>
                </a:rPr>
                <a:t>...</a:t>
              </a:r>
              <a:endParaRPr kumimoji="0" lang="en-US" sz="1016"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91" name="Straight Arrow Connector 90"/>
          <p:cNvCxnSpPr/>
          <p:nvPr/>
        </p:nvCxnSpPr>
        <p:spPr>
          <a:xfrm flipH="1">
            <a:off x="4240396" y="2870527"/>
            <a:ext cx="0" cy="3324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372553" y="2419732"/>
            <a:ext cx="335292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Read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r>
              <a:rPr kumimoji="0" lang="en-US" sz="1600" b="1" i="1" u="none" strike="noStrike" kern="1200" cap="none" spc="0" normalizeH="0" baseline="0" noProof="0" dirty="0">
                <a:ln>
                  <a:noFill/>
                </a:ln>
                <a:solidFill>
                  <a:srgbClr val="0070C0"/>
                </a:solidFill>
                <a:effectLst/>
                <a:uLnTx/>
                <a:uFillTx/>
                <a:latin typeface="Tahoma"/>
                <a:ea typeface="+mn-ea"/>
                <a:cs typeface="Tahoma"/>
              </a:rPr>
              <a:t> for </a:t>
            </a:r>
            <a:r>
              <a:rPr kumimoji="0" lang="en-US" sz="1600" b="1" i="0" u="none" strike="noStrike" kern="1200" cap="none" spc="0" normalizeH="0" baseline="0" noProof="0" dirty="0" err="1">
                <a:ln>
                  <a:noFill/>
                </a:ln>
                <a:solidFill>
                  <a:srgbClr val="0070C0"/>
                </a:solidFill>
                <a:effectLst/>
                <a:uLnTx/>
                <a:uFillTx/>
                <a:latin typeface="Tahoma"/>
                <a:ea typeface="+mn-ea"/>
                <a:cs typeface="Tahoma"/>
              </a:rPr>
              <a:t>bin_num</a:t>
            </a:r>
            <a:r>
              <a:rPr kumimoji="0" lang="en-US" sz="1600" b="1" i="0" u="none" strike="noStrike" kern="1200" cap="none" spc="0" normalizeH="0" baseline="0" noProof="0" dirty="0">
                <a:ln>
                  <a:noFill/>
                </a:ln>
                <a:solidFill>
                  <a:srgbClr val="0070C0"/>
                </a:solidFill>
                <a:effectLst/>
                <a:uLnTx/>
                <a:uFillTx/>
                <a:latin typeface="Tahoma"/>
                <a:ea typeface="+mn-ea"/>
                <a:cs typeface="Tahoma"/>
              </a:rPr>
              <a:t>(x)</a:t>
            </a:r>
          </a:p>
        </p:txBody>
      </p:sp>
      <p:sp>
        <p:nvSpPr>
          <p:cNvPr id="190" name="Text Box 1"/>
          <p:cNvSpPr txBox="1"/>
          <p:nvPr/>
        </p:nvSpPr>
        <p:spPr>
          <a:xfrm>
            <a:off x="1398479" y="4380457"/>
            <a:ext cx="125433" cy="505664"/>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40000"/>
              </a:lnSpc>
              <a:spcBef>
                <a:spcPts val="0"/>
              </a:spcBef>
              <a:spcAft>
                <a:spcPts val="0"/>
              </a:spcAft>
              <a:buClrTx/>
              <a:buSzTx/>
              <a:buFontTx/>
              <a:buNone/>
              <a:tabLst/>
              <a:defRPr/>
            </a:pPr>
            <a:r>
              <a:rPr kumimoji="0" lang="en-US" sz="3600" b="0" i="0" u="none" strike="noStrike" kern="0" cap="none" spc="381" normalizeH="0" baseline="0" noProof="0" dirty="0">
                <a:ln>
                  <a:noFill/>
                </a:ln>
                <a:solidFill>
                  <a:srgbClr val="00B0F0"/>
                </a:solidFill>
                <a:effectLst/>
                <a:uLnTx/>
                <a:uFillTx/>
                <a:latin typeface="Tahoma"/>
                <a:ea typeface="+mn-ea"/>
                <a:cs typeface="+mn-cs"/>
              </a:rPr>
              <a:t>...</a:t>
            </a:r>
            <a:endParaRPr kumimoji="0" lang="en-US" sz="3600" b="0" i="0" u="none" strike="noStrike" kern="0" cap="none" spc="381" normalizeH="0" baseline="0" noProof="0" dirty="0">
              <a:ln>
                <a:noFill/>
              </a:ln>
              <a:solidFill>
                <a:srgbClr val="00B0F0"/>
              </a:solidFill>
              <a:effectLst/>
              <a:uLnTx/>
              <a:uFillTx/>
              <a:latin typeface="Tahoma"/>
              <a:ea typeface="ＭＳ 明朝"/>
              <a:cs typeface="Times New Roman"/>
            </a:endParaRPr>
          </a:p>
        </p:txBody>
      </p:sp>
      <p:cxnSp>
        <p:nvCxnSpPr>
          <p:cNvPr id="100" name="Straight Arrow Connector 99"/>
          <p:cNvCxnSpPr/>
          <p:nvPr/>
        </p:nvCxnSpPr>
        <p:spPr>
          <a:xfrm>
            <a:off x="1276155" y="3307740"/>
            <a:ext cx="2738578" cy="1233053"/>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461195" y="3560873"/>
            <a:ext cx="2553538" cy="43549"/>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1620602" y="3818177"/>
            <a:ext cx="2394131" cy="3252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981748" y="283412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17" name="TextBox 116"/>
          <p:cNvSpPr txBox="1"/>
          <p:nvPr/>
        </p:nvSpPr>
        <p:spPr>
          <a:xfrm>
            <a:off x="5217654" y="4333046"/>
            <a:ext cx="440593" cy="426322"/>
          </a:xfrm>
          <a:prstGeom prst="ellipse">
            <a:avLst/>
          </a:prstGeom>
          <a:noFill/>
          <a:ln w="28575" cmpd="sng">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ahoma"/>
                <a:ea typeface="Tahoma" charset="0"/>
                <a:cs typeface="Tahoma" charset="0"/>
              </a:rPr>
              <a:t>+</a:t>
            </a:r>
          </a:p>
        </p:txBody>
      </p:sp>
      <p:cxnSp>
        <p:nvCxnSpPr>
          <p:cNvPr id="121" name="Straight Arrow Connector 120"/>
          <p:cNvCxnSpPr>
            <a:endCxn id="92" idx="1"/>
          </p:cNvCxnSpPr>
          <p:nvPr/>
        </p:nvCxnSpPr>
        <p:spPr>
          <a:xfrm>
            <a:off x="1816040" y="4073720"/>
            <a:ext cx="2218657" cy="734055"/>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981748" y="4312252"/>
            <a:ext cx="2032985" cy="121910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17" idx="1"/>
          </p:cNvCxnSpPr>
          <p:nvPr/>
        </p:nvCxnSpPr>
        <p:spPr>
          <a:xfrm>
            <a:off x="4402343" y="3602986"/>
            <a:ext cx="879834" cy="79249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4398203" y="3858014"/>
            <a:ext cx="839478" cy="61157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4402981" y="4534707"/>
            <a:ext cx="814673" cy="3765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endCxn id="117" idx="3"/>
          </p:cNvCxnSpPr>
          <p:nvPr/>
        </p:nvCxnSpPr>
        <p:spPr>
          <a:xfrm flipV="1">
            <a:off x="4397557" y="4696935"/>
            <a:ext cx="884620" cy="85215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92" idx="3"/>
          </p:cNvCxnSpPr>
          <p:nvPr/>
        </p:nvCxnSpPr>
        <p:spPr>
          <a:xfrm flipV="1">
            <a:off x="4401975" y="4633884"/>
            <a:ext cx="833799" cy="1738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6" name="Text Box 1"/>
          <p:cNvSpPr txBox="1"/>
          <p:nvPr/>
        </p:nvSpPr>
        <p:spPr>
          <a:xfrm>
            <a:off x="6708763" y="4412962"/>
            <a:ext cx="1683004" cy="251125"/>
          </a:xfrm>
          <a:prstGeom prst="roundRect">
            <a:avLst/>
          </a:prstGeom>
          <a:solidFill>
            <a:schemeClr val="bg1"/>
          </a:solidFill>
          <a:ln w="28575" cmpd="sng">
            <a:solidFill>
              <a:schemeClr val="tx1"/>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812F"/>
                </a:solidFill>
                <a:effectLst/>
                <a:uLnTx/>
                <a:uFillTx/>
                <a:latin typeface="Tahoma"/>
                <a:ea typeface="Tahoma" charset="0"/>
                <a:cs typeface="Tahoma" charset="0"/>
              </a:rPr>
              <a:t>≥ Threshold?</a:t>
            </a:r>
          </a:p>
        </p:txBody>
      </p:sp>
      <p:cxnSp>
        <p:nvCxnSpPr>
          <p:cNvPr id="54" name="Straight Connector 53"/>
          <p:cNvCxnSpPr>
            <a:stCxn id="117" idx="6"/>
            <a:endCxn id="156" idx="1"/>
          </p:cNvCxnSpPr>
          <p:nvPr/>
        </p:nvCxnSpPr>
        <p:spPr>
          <a:xfrm flipV="1">
            <a:off x="5658247" y="4538525"/>
            <a:ext cx="1050516" cy="7682"/>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endCxn id="170" idx="0"/>
          </p:cNvCxnSpPr>
          <p:nvPr/>
        </p:nvCxnSpPr>
        <p:spPr>
          <a:xfrm>
            <a:off x="7556662" y="4673944"/>
            <a:ext cx="632992" cy="62125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0" name="Text Box 1"/>
          <p:cNvSpPr txBox="1"/>
          <p:nvPr/>
        </p:nvSpPr>
        <p:spPr>
          <a:xfrm>
            <a:off x="7475929" y="5295196"/>
            <a:ext cx="1427449" cy="929427"/>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29029" rIns="0"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Send to</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Read Mapper</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for Sequence</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Alignment</a:t>
            </a:r>
          </a:p>
        </p:txBody>
      </p:sp>
      <p:sp>
        <p:nvSpPr>
          <p:cNvPr id="57" name="Left Brace 56"/>
          <p:cNvSpPr/>
          <p:nvPr/>
        </p:nvSpPr>
        <p:spPr>
          <a:xfrm rot="19959800">
            <a:off x="721136" y="3391130"/>
            <a:ext cx="173097" cy="1969430"/>
          </a:xfrm>
          <a:prstGeom prst="leftBrace">
            <a:avLst>
              <a:gd name="adj1" fmla="val 59224"/>
              <a:gd name="adj2" fmla="val 66267"/>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43" b="0" i="0" u="none" strike="noStrike" kern="1200" cap="none" spc="0" normalizeH="0" baseline="0" noProof="0">
              <a:ln>
                <a:noFill/>
              </a:ln>
              <a:solidFill>
                <a:srgbClr val="000000"/>
              </a:solidFill>
              <a:effectLst/>
              <a:uLnTx/>
              <a:uFillTx/>
              <a:latin typeface="Tahoma"/>
              <a:ea typeface="+mn-ea"/>
              <a:cs typeface="+mn-cs"/>
            </a:endParaRPr>
          </a:p>
        </p:txBody>
      </p:sp>
      <p:sp>
        <p:nvSpPr>
          <p:cNvPr id="99" name="TextBox 98"/>
          <p:cNvSpPr txBox="1"/>
          <p:nvPr/>
        </p:nvSpPr>
        <p:spPr>
          <a:xfrm>
            <a:off x="80233" y="4821821"/>
            <a:ext cx="1067716" cy="369332"/>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lumMod val="50000"/>
                  </a:srgbClr>
                </a:solidFill>
                <a:effectLst/>
                <a:uLnTx/>
                <a:uFillTx/>
                <a:latin typeface="Tahoma"/>
                <a:ea typeface="Tahoma" panose="020B0604030504040204" pitchFamily="34" charset="0"/>
                <a:cs typeface="Tahoma" panose="020B0604030504040204" pitchFamily="34" charset="0"/>
              </a:rPr>
              <a:t>tokens</a:t>
            </a:r>
          </a:p>
        </p:txBody>
      </p:sp>
      <p:cxnSp>
        <p:nvCxnSpPr>
          <p:cNvPr id="108" name="Straight Arrow Connector 107"/>
          <p:cNvCxnSpPr>
            <a:endCxn id="109" idx="0"/>
          </p:cNvCxnSpPr>
          <p:nvPr/>
        </p:nvCxnSpPr>
        <p:spPr>
          <a:xfrm flipH="1">
            <a:off x="6534543" y="4664087"/>
            <a:ext cx="550298" cy="63110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9" name="Text Box 1"/>
          <p:cNvSpPr txBox="1"/>
          <p:nvPr/>
        </p:nvSpPr>
        <p:spPr>
          <a:xfrm>
            <a:off x="6109112" y="5295196"/>
            <a:ext cx="850862" cy="437407"/>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Discard</a:t>
            </a:r>
          </a:p>
        </p:txBody>
      </p:sp>
      <p:sp>
        <p:nvSpPr>
          <p:cNvPr id="111" name="Text Box 1"/>
          <p:cNvSpPr txBox="1"/>
          <p:nvPr/>
        </p:nvSpPr>
        <p:spPr>
          <a:xfrm>
            <a:off x="6290533" y="4795856"/>
            <a:ext cx="519159" cy="213189"/>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NO</a:t>
            </a:r>
          </a:p>
        </p:txBody>
      </p:sp>
      <p:sp>
        <p:nvSpPr>
          <p:cNvPr id="112" name="Text Box 1"/>
          <p:cNvSpPr txBox="1"/>
          <p:nvPr/>
        </p:nvSpPr>
        <p:spPr>
          <a:xfrm>
            <a:off x="7873158" y="4790711"/>
            <a:ext cx="519159" cy="213189"/>
          </a:xfrm>
          <a:prstGeom prst="roundRect">
            <a:avLst/>
          </a:prstGeom>
          <a:noFill/>
          <a:ln w="28575" cmpd="sng">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YES</a:t>
            </a:r>
          </a:p>
        </p:txBody>
      </p:sp>
      <p:sp>
        <p:nvSpPr>
          <p:cNvPr id="42" name="TextBox 41"/>
          <p:cNvSpPr txBox="1"/>
          <p:nvPr/>
        </p:nvSpPr>
        <p:spPr>
          <a:xfrm>
            <a:off x="5555927" y="3936841"/>
            <a:ext cx="622806"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Sum</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Checking a Bin</a:t>
            </a:r>
          </a:p>
        </p:txBody>
      </p:sp>
      <p:sp>
        <p:nvSpPr>
          <p:cNvPr id="45" name="Content Placeholder 2"/>
          <p:cNvSpPr>
            <a:spLocks noGrp="1"/>
          </p:cNvSpPr>
          <p:nvPr>
            <p:ph idx="1"/>
          </p:nvPr>
        </p:nvSpPr>
        <p:spPr>
          <a:xfrm>
            <a:off x="228600" y="1096370"/>
            <a:ext cx="8610600" cy="541361"/>
          </a:xfrm>
        </p:spPr>
        <p:txBody>
          <a:bodyPr/>
          <a:lstStyle/>
          <a:p>
            <a:pPr marL="0" indent="0">
              <a:buNone/>
            </a:pPr>
            <a:r>
              <a:rPr lang="en-US" sz="2400" dirty="0"/>
              <a:t>How GRIM-Filter determines whether to </a:t>
            </a:r>
            <a:r>
              <a:rPr lang="en-US" sz="2400" b="1" dirty="0">
                <a:solidFill>
                  <a:srgbClr val="538234"/>
                </a:solidFill>
              </a:rPr>
              <a:t>discard</a:t>
            </a:r>
            <a:r>
              <a:rPr lang="en-US" sz="2400" dirty="0">
                <a:solidFill>
                  <a:srgbClr val="538234"/>
                </a:solidFill>
              </a:rPr>
              <a:t> </a:t>
            </a:r>
            <a:r>
              <a:rPr lang="en-US" sz="2400" dirty="0"/>
              <a:t>potential match locations in a given bin </a:t>
            </a:r>
            <a:r>
              <a:rPr lang="en-US" sz="2400" b="1" dirty="0">
                <a:solidFill>
                  <a:srgbClr val="538234"/>
                </a:solidFill>
              </a:rPr>
              <a:t>prior</a:t>
            </a:r>
            <a:r>
              <a:rPr lang="en-US" sz="2400" dirty="0">
                <a:solidFill>
                  <a:srgbClr val="538234"/>
                </a:solidFill>
              </a:rPr>
              <a:t> </a:t>
            </a:r>
            <a:r>
              <a:rPr lang="en-US" sz="2400" dirty="0"/>
              <a:t>to alignment</a:t>
            </a:r>
          </a:p>
        </p:txBody>
      </p:sp>
      <p:sp>
        <p:nvSpPr>
          <p:cNvPr id="47" name="TextBox 46"/>
          <p:cNvSpPr txBox="1"/>
          <p:nvPr/>
        </p:nvSpPr>
        <p:spPr>
          <a:xfrm>
            <a:off x="788188" y="5723975"/>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3</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48" name="TextBox 47"/>
          <p:cNvSpPr txBox="1"/>
          <p:nvPr/>
        </p:nvSpPr>
        <p:spPr>
          <a:xfrm>
            <a:off x="4034697" y="244174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49" name="TextBox 48"/>
          <p:cNvSpPr txBox="1"/>
          <p:nvPr/>
        </p:nvSpPr>
        <p:spPr>
          <a:xfrm>
            <a:off x="5233622"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4</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50" name="TextBox 49"/>
          <p:cNvSpPr txBox="1"/>
          <p:nvPr/>
        </p:nvSpPr>
        <p:spPr>
          <a:xfrm>
            <a:off x="7128879"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5</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grpSp>
        <p:nvGrpSpPr>
          <p:cNvPr id="10" name="Group 9"/>
          <p:cNvGrpSpPr/>
          <p:nvPr/>
        </p:nvGrpSpPr>
        <p:grpSpPr>
          <a:xfrm>
            <a:off x="4034697" y="3328004"/>
            <a:ext cx="367278" cy="2959542"/>
            <a:chOff x="4773896" y="3386943"/>
            <a:chExt cx="367278" cy="2959542"/>
          </a:xfrm>
        </p:grpSpPr>
        <p:sp>
          <p:nvSpPr>
            <p:cNvPr id="92" name="Rectangle 91"/>
            <p:cNvSpPr/>
            <p:nvPr/>
          </p:nvSpPr>
          <p:spPr>
            <a:xfrm>
              <a:off x="4773896" y="3386943"/>
              <a:ext cx="367278" cy="29595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p:txBody>
        </p:sp>
        <p:sp>
          <p:nvSpPr>
            <p:cNvPr id="8" name="Rectangle 7"/>
            <p:cNvSpPr/>
            <p:nvPr/>
          </p:nvSpPr>
          <p:spPr>
            <a:xfrm>
              <a:off x="4861809" y="5089976"/>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9" name="Rectangle 8"/>
            <p:cNvSpPr/>
            <p:nvPr/>
          </p:nvSpPr>
          <p:spPr>
            <a:xfrm>
              <a:off x="4859167" y="502149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6" name="Rectangle 55"/>
            <p:cNvSpPr/>
            <p:nvPr/>
          </p:nvSpPr>
          <p:spPr>
            <a:xfrm>
              <a:off x="4859166" y="5158462"/>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8" name="Rectangle 57"/>
            <p:cNvSpPr/>
            <p:nvPr/>
          </p:nvSpPr>
          <p:spPr>
            <a:xfrm>
              <a:off x="4859207" y="4114224"/>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9" name="Rectangle 58"/>
            <p:cNvSpPr/>
            <p:nvPr/>
          </p:nvSpPr>
          <p:spPr>
            <a:xfrm>
              <a:off x="4856565" y="4045738"/>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60" name="Rectangle 59"/>
            <p:cNvSpPr/>
            <p:nvPr/>
          </p:nvSpPr>
          <p:spPr>
            <a:xfrm>
              <a:off x="4856564" y="418271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grpSp>
      <p:sp>
        <p:nvSpPr>
          <p:cNvPr id="62" name="TextBox 61"/>
          <p:cNvSpPr txBox="1"/>
          <p:nvPr/>
        </p:nvSpPr>
        <p:spPr>
          <a:xfrm>
            <a:off x="2263627" y="2826970"/>
            <a:ext cx="147819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Get tokens</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72" name="TextBox 71"/>
          <p:cNvSpPr txBox="1"/>
          <p:nvPr/>
        </p:nvSpPr>
        <p:spPr>
          <a:xfrm>
            <a:off x="845741" y="5720610"/>
            <a:ext cx="325796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Match tokens to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89" name="TextBox 88"/>
          <p:cNvSpPr txBox="1"/>
          <p:nvPr/>
        </p:nvSpPr>
        <p:spPr>
          <a:xfrm>
            <a:off x="7475929" y="3928131"/>
            <a:ext cx="1090058"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Compare</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4188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1.94444E-6 3.7037E-6 L 1.94444E-6 0.09953 " pathEditMode="relative" rAng="0" ptsTypes="AA">
                                      <p:cBhvr>
                                        <p:cTn id="28" dur="2000" fill="hold"/>
                                        <p:tgtEl>
                                          <p:spTgt spid="82"/>
                                        </p:tgtEl>
                                        <p:attrNameLst>
                                          <p:attrName>ppt_x</p:attrName>
                                          <p:attrName>ppt_y</p:attrName>
                                        </p:attrNameLst>
                                      </p:cBhvr>
                                      <p:rCtr x="0" y="4977"/>
                                    </p:animMotion>
                                  </p:childTnLst>
                                </p:cTn>
                              </p:par>
                              <p:par>
                                <p:cTn id="29" presetID="0" presetClass="path" presetSubtype="0" accel="50000" decel="50000" fill="hold" grpId="0" nodeType="withEffect">
                                  <p:stCondLst>
                                    <p:cond delay="1000"/>
                                  </p:stCondLst>
                                  <p:childTnLst>
                                    <p:animMotion origin="layout" path="M -0.00174 0.00162 L -0.00174 0.13935 " pathEditMode="relative" ptsTypes="AA">
                                      <p:cBhvr>
                                        <p:cTn id="30" dur="1000" fill="hold"/>
                                        <p:tgtEl>
                                          <p:spTgt spid="85"/>
                                        </p:tgtEl>
                                        <p:attrNameLst>
                                          <p:attrName>ppt_x</p:attrName>
                                          <p:attrName>ppt_y</p:attrName>
                                        </p:attrNameLst>
                                      </p:cBhvr>
                                    </p:animMotion>
                                  </p:childTnLst>
                                </p:cTn>
                              </p:par>
                            </p:childTnLst>
                          </p:cTn>
                        </p:par>
                        <p:par>
                          <p:cTn id="31" fill="hold">
                            <p:stCondLst>
                              <p:cond delay="2000"/>
                            </p:stCondLst>
                            <p:childTnLst>
                              <p:par>
                                <p:cTn id="32" presetID="0" presetClass="path" presetSubtype="0" accel="50000" decel="50000" fill="hold" grpId="0" nodeType="afterEffect">
                                  <p:stCondLst>
                                    <p:cond delay="0"/>
                                  </p:stCondLst>
                                  <p:childTnLst>
                                    <p:animMotion origin="layout" path="M -0.00208 0.00139 L -0.00208 0.17454 " pathEditMode="relative" ptsTypes="AA">
                                      <p:cBhvr>
                                        <p:cTn id="33" dur="1000" fill="hold"/>
                                        <p:tgtEl>
                                          <p:spTgt spid="88"/>
                                        </p:tgtEl>
                                        <p:attrNameLst>
                                          <p:attrName>ppt_x</p:attrName>
                                          <p:attrName>ppt_y</p:attrName>
                                        </p:attrNameLst>
                                      </p:cBhvr>
                                    </p:animMotion>
                                  </p:childTnLst>
                                </p:cTn>
                              </p:par>
                              <p:par>
                                <p:cTn id="34" presetID="0" presetClass="path" presetSubtype="0" accel="50000" decel="50000" fill="hold" grpId="0" nodeType="withEffect">
                                  <p:stCondLst>
                                    <p:cond delay="1000"/>
                                  </p:stCondLst>
                                  <p:childTnLst>
                                    <p:animMotion origin="layout" path="M -0.00104 1.48148E-6 L -0.00104 0.21134 " pathEditMode="relative" ptsTypes="AA">
                                      <p:cBhvr>
                                        <p:cTn id="35" dur="1000" fill="hold"/>
                                        <p:tgtEl>
                                          <p:spTgt spid="97"/>
                                        </p:tgtEl>
                                        <p:attrNameLst>
                                          <p:attrName>ppt_x</p:attrName>
                                          <p:attrName>ppt_y</p:attrName>
                                        </p:attrNameLst>
                                      </p:cBhvr>
                                    </p:animMotion>
                                  </p:childTnLst>
                                </p:cTn>
                              </p:par>
                              <p:par>
                                <p:cTn id="36" presetID="0" presetClass="path" presetSubtype="0" accel="50000" decel="50000" fill="hold" grpId="0" nodeType="withEffect">
                                  <p:stCondLst>
                                    <p:cond delay="2000"/>
                                  </p:stCondLst>
                                  <p:childTnLst>
                                    <p:animMotion origin="layout" path="M -0.00017 -3.33333E-6 L -0.00017 0.24653 " pathEditMode="relative" ptsTypes="AA">
                                      <p:cBhvr>
                                        <p:cTn id="37" dur="1000" fill="hold"/>
                                        <p:tgtEl>
                                          <p:spTgt spid="98"/>
                                        </p:tgtEl>
                                        <p:attrNameLst>
                                          <p:attrName>ppt_x</p:attrName>
                                          <p:attrName>ppt_y</p:attrName>
                                        </p:attrNameLst>
                                      </p:cBhvr>
                                    </p:animMotion>
                                  </p:child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childTnLst>
                                </p:cTn>
                              </p:par>
                            </p:childTnLst>
                          </p:cTn>
                        </p:par>
                        <p:par>
                          <p:cTn id="52" fill="hold">
                            <p:stCondLst>
                              <p:cond delay="0"/>
                            </p:stCondLst>
                            <p:childTnLst>
                              <p:par>
                                <p:cTn id="53" presetID="22" presetClass="entr" presetSubtype="1" fill="hold" nodeType="after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up)">
                                      <p:cBhvr>
                                        <p:cTn id="55" dur="1000"/>
                                        <p:tgtEl>
                                          <p:spTgt spid="91"/>
                                        </p:tgtEl>
                                      </p:cBhvr>
                                    </p:animEffect>
                                  </p:childTnLst>
                                </p:cTn>
                              </p:par>
                              <p:par>
                                <p:cTn id="56" presetID="22" presetClass="entr" presetSubtype="1" fill="hold" nodeType="withEffect">
                                  <p:stCondLst>
                                    <p:cond delay="50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left)">
                                      <p:cBhvr>
                                        <p:cTn id="69" dur="1000"/>
                                        <p:tgtEl>
                                          <p:spTgt spid="100"/>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left)">
                                      <p:cBhvr>
                                        <p:cTn id="73" dur="1000"/>
                                        <p:tgtEl>
                                          <p:spTgt spid="101"/>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left)">
                                      <p:cBhvr>
                                        <p:cTn id="77" dur="1000"/>
                                        <p:tgtEl>
                                          <p:spTgt spid="104"/>
                                        </p:tgtEl>
                                      </p:cBhvr>
                                    </p:animEffect>
                                  </p:childTnLst>
                                </p:cTn>
                              </p:par>
                              <p:par>
                                <p:cTn id="78" presetID="22" presetClass="entr" presetSubtype="8" fill="hold" nodeType="withEffect">
                                  <p:stCondLst>
                                    <p:cond delay="500"/>
                                  </p:stCondLst>
                                  <p:childTnLst>
                                    <p:set>
                                      <p:cBhvr>
                                        <p:cTn id="79" dur="1" fill="hold">
                                          <p:stCondLst>
                                            <p:cond delay="0"/>
                                          </p:stCondLst>
                                        </p:cTn>
                                        <p:tgtEl>
                                          <p:spTgt spid="121"/>
                                        </p:tgtEl>
                                        <p:attrNameLst>
                                          <p:attrName>style.visibility</p:attrName>
                                        </p:attrNameLst>
                                      </p:cBhvr>
                                      <p:to>
                                        <p:strVal val="visible"/>
                                      </p:to>
                                    </p:set>
                                    <p:animEffect transition="in" filter="wipe(left)">
                                      <p:cBhvr>
                                        <p:cTn id="80" dur="1000"/>
                                        <p:tgtEl>
                                          <p:spTgt spid="121"/>
                                        </p:tgtEl>
                                      </p:cBhvr>
                                    </p:animEffect>
                                  </p:childTnLst>
                                </p:cTn>
                              </p:par>
                              <p:par>
                                <p:cTn id="81" presetID="22" presetClass="entr" presetSubtype="8" fill="hold" nodeType="withEffect">
                                  <p:stCondLst>
                                    <p:cond delay="900"/>
                                  </p:stCondLst>
                                  <p:childTnLst>
                                    <p:set>
                                      <p:cBhvr>
                                        <p:cTn id="82" dur="1" fill="hold">
                                          <p:stCondLst>
                                            <p:cond delay="0"/>
                                          </p:stCondLst>
                                        </p:cTn>
                                        <p:tgtEl>
                                          <p:spTgt spid="124"/>
                                        </p:tgtEl>
                                        <p:attrNameLst>
                                          <p:attrName>style.visibility</p:attrName>
                                        </p:attrNameLst>
                                      </p:cBhvr>
                                      <p:to>
                                        <p:strVal val="visible"/>
                                      </p:to>
                                    </p:set>
                                    <p:animEffect transition="in" filter="wipe(left)">
                                      <p:cBhvr>
                                        <p:cTn id="83" dur="1000"/>
                                        <p:tgtEl>
                                          <p:spTgt spid="12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38"/>
                                        </p:tgtEl>
                                        <p:attrNameLst>
                                          <p:attrName>style.visibility</p:attrName>
                                        </p:attrNameLst>
                                      </p:cBhvr>
                                      <p:to>
                                        <p:strVal val="visible"/>
                                      </p:to>
                                    </p:set>
                                    <p:animEffect transition="in" filter="wipe(left)">
                                      <p:cBhvr>
                                        <p:cTn id="96" dur="1000"/>
                                        <p:tgtEl>
                                          <p:spTgt spid="138"/>
                                        </p:tgtEl>
                                      </p:cBhvr>
                                    </p:animEffect>
                                  </p:childTnLst>
                                </p:cTn>
                              </p:par>
                              <p:par>
                                <p:cTn id="97" presetID="22" presetClass="entr" presetSubtype="8" fill="hold" nodeType="withEffect">
                                  <p:stCondLst>
                                    <p:cond delay="500"/>
                                  </p:stCondLst>
                                  <p:childTnLst>
                                    <p:set>
                                      <p:cBhvr>
                                        <p:cTn id="98" dur="1" fill="hold">
                                          <p:stCondLst>
                                            <p:cond delay="0"/>
                                          </p:stCondLst>
                                        </p:cTn>
                                        <p:tgtEl>
                                          <p:spTgt spid="141"/>
                                        </p:tgtEl>
                                        <p:attrNameLst>
                                          <p:attrName>style.visibility</p:attrName>
                                        </p:attrNameLst>
                                      </p:cBhvr>
                                      <p:to>
                                        <p:strVal val="visible"/>
                                      </p:to>
                                    </p:set>
                                    <p:animEffect transition="in" filter="wipe(left)">
                                      <p:cBhvr>
                                        <p:cTn id="99" dur="1000"/>
                                        <p:tgtEl>
                                          <p:spTgt spid="141"/>
                                        </p:tgtEl>
                                      </p:cBhvr>
                                    </p:animEffect>
                                  </p:childTnLst>
                                </p:cTn>
                              </p:par>
                              <p:par>
                                <p:cTn id="100" presetID="22" presetClass="entr" presetSubtype="8" fill="hold" nodeType="withEffect">
                                  <p:stCondLst>
                                    <p:cond delay="700"/>
                                  </p:stCondLst>
                                  <p:childTnLst>
                                    <p:set>
                                      <p:cBhvr>
                                        <p:cTn id="101" dur="1" fill="hold">
                                          <p:stCondLst>
                                            <p:cond delay="0"/>
                                          </p:stCondLst>
                                        </p:cTn>
                                        <p:tgtEl>
                                          <p:spTgt spid="143"/>
                                        </p:tgtEl>
                                        <p:attrNameLst>
                                          <p:attrName>style.visibility</p:attrName>
                                        </p:attrNameLst>
                                      </p:cBhvr>
                                      <p:to>
                                        <p:strVal val="visible"/>
                                      </p:to>
                                    </p:set>
                                    <p:animEffect transition="in" filter="wipe(left)">
                                      <p:cBhvr>
                                        <p:cTn id="102" dur="1000"/>
                                        <p:tgtEl>
                                          <p:spTgt spid="143"/>
                                        </p:tgtEl>
                                      </p:cBhvr>
                                    </p:animEffect>
                                  </p:childTnLst>
                                </p:cTn>
                              </p:par>
                              <p:par>
                                <p:cTn id="103" presetID="22" presetClass="entr" presetSubtype="8" fill="hold" nodeType="withEffect">
                                  <p:stCondLst>
                                    <p:cond delay="900"/>
                                  </p:stCondLst>
                                  <p:childTnLst>
                                    <p:set>
                                      <p:cBhvr>
                                        <p:cTn id="104" dur="1" fill="hold">
                                          <p:stCondLst>
                                            <p:cond delay="0"/>
                                          </p:stCondLst>
                                        </p:cTn>
                                        <p:tgtEl>
                                          <p:spTgt spid="150"/>
                                        </p:tgtEl>
                                        <p:attrNameLst>
                                          <p:attrName>style.visibility</p:attrName>
                                        </p:attrNameLst>
                                      </p:cBhvr>
                                      <p:to>
                                        <p:strVal val="visible"/>
                                      </p:to>
                                    </p:set>
                                    <p:animEffect transition="in" filter="wipe(left)">
                                      <p:cBhvr>
                                        <p:cTn id="105" dur="1000"/>
                                        <p:tgtEl>
                                          <p:spTgt spid="150"/>
                                        </p:tgtEl>
                                      </p:cBhvr>
                                    </p:animEffect>
                                  </p:childTnLst>
                                </p:cTn>
                              </p:par>
                              <p:par>
                                <p:cTn id="106" presetID="22" presetClass="entr" presetSubtype="8" fill="hold" nodeType="withEffect">
                                  <p:stCondLst>
                                    <p:cond delay="1100"/>
                                  </p:stCondLst>
                                  <p:childTnLst>
                                    <p:set>
                                      <p:cBhvr>
                                        <p:cTn id="107" dur="1" fill="hold">
                                          <p:stCondLst>
                                            <p:cond delay="0"/>
                                          </p:stCondLst>
                                        </p:cTn>
                                        <p:tgtEl>
                                          <p:spTgt spid="145"/>
                                        </p:tgtEl>
                                        <p:attrNameLst>
                                          <p:attrName>style.visibility</p:attrName>
                                        </p:attrNameLst>
                                      </p:cBhvr>
                                      <p:to>
                                        <p:strVal val="visible"/>
                                      </p:to>
                                    </p:set>
                                    <p:animEffect transition="in" filter="wipe(left)">
                                      <p:cBhvr>
                                        <p:cTn id="108" dur="1000"/>
                                        <p:tgtEl>
                                          <p:spTgt spid="14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6"/>
                                        </p:tgtEl>
                                        <p:attrNameLst>
                                          <p:attrName>style.visibility</p:attrName>
                                        </p:attrNameLst>
                                      </p:cBhvr>
                                      <p:to>
                                        <p:strVal val="visible"/>
                                      </p:to>
                                    </p:set>
                                  </p:childTnLst>
                                </p:cTn>
                              </p:par>
                            </p:childTnLst>
                          </p:cTn>
                        </p:par>
                        <p:par>
                          <p:cTn id="117" fill="hold">
                            <p:stCondLst>
                              <p:cond delay="0"/>
                            </p:stCondLst>
                            <p:childTnLst>
                              <p:par>
                                <p:cTn id="118" presetID="22" presetClass="entr" presetSubtype="8"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ipe(left)">
                                      <p:cBhvr>
                                        <p:cTn id="120" dur="10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08"/>
                                        </p:tgtEl>
                                        <p:attrNameLst>
                                          <p:attrName>style.visibility</p:attrName>
                                        </p:attrNameLst>
                                      </p:cBhvr>
                                      <p:to>
                                        <p:strVal val="visible"/>
                                      </p:to>
                                    </p:set>
                                    <p:animEffect transition="in" filter="wipe(up)">
                                      <p:cBhvr>
                                        <p:cTn id="125" dur="1000"/>
                                        <p:tgtEl>
                                          <p:spTgt spid="108"/>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111"/>
                                        </p:tgtEl>
                                        <p:attrNameLst>
                                          <p:attrName>style.visibility</p:attrName>
                                        </p:attrNameLst>
                                      </p:cBhvr>
                                      <p:to>
                                        <p:strVal val="visible"/>
                                      </p:to>
                                    </p:set>
                                    <p:animEffect transition="in" filter="wipe(up)">
                                      <p:cBhvr>
                                        <p:cTn id="128" dur="1000"/>
                                        <p:tgtEl>
                                          <p:spTgt spid="111"/>
                                        </p:tgtEl>
                                      </p:cBhvr>
                                    </p:animEffec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109"/>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167"/>
                                        </p:tgtEl>
                                        <p:attrNameLst>
                                          <p:attrName>style.visibility</p:attrName>
                                        </p:attrNameLst>
                                      </p:cBhvr>
                                      <p:to>
                                        <p:strVal val="visible"/>
                                      </p:to>
                                    </p:set>
                                    <p:animEffect transition="in" filter="wipe(up)">
                                      <p:cBhvr>
                                        <p:cTn id="136" dur="1000"/>
                                        <p:tgtEl>
                                          <p:spTgt spid="167"/>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up)">
                                      <p:cBhvr>
                                        <p:cTn id="139" dur="1000"/>
                                        <p:tgtEl>
                                          <p:spTgt spid="112"/>
                                        </p:tgtEl>
                                      </p:cBhvr>
                                    </p:animEffect>
                                  </p:childTnLst>
                                </p:cTn>
                              </p:par>
                            </p:childTnLst>
                          </p:cTn>
                        </p:par>
                        <p:par>
                          <p:cTn id="140" fill="hold">
                            <p:stCondLst>
                              <p:cond delay="1000"/>
                            </p:stCondLst>
                            <p:childTnLst>
                              <p:par>
                                <p:cTn id="141" presetID="1" presetClass="entr" presetSubtype="0" fill="hold" grpId="0" nodeType="afterEffect">
                                  <p:stCondLst>
                                    <p:cond delay="0"/>
                                  </p:stCondLst>
                                  <p:childTnLst>
                                    <p:set>
                                      <p:cBhvr>
                                        <p:cTn id="142"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P spid="82" grpId="0"/>
      <p:bldP spid="82" grpId="1"/>
      <p:bldP spid="85" grpId="0"/>
      <p:bldP spid="85" grpId="1"/>
      <p:bldP spid="88" grpId="0"/>
      <p:bldP spid="88" grpId="1"/>
      <p:bldP spid="97" grpId="0"/>
      <p:bldP spid="97" grpId="1"/>
      <p:bldP spid="178" grpId="0"/>
      <p:bldP spid="93" grpId="0"/>
      <p:bldP spid="190" grpId="0"/>
      <p:bldP spid="110" grpId="0" animBg="1"/>
      <p:bldP spid="117" grpId="0" animBg="1"/>
      <p:bldP spid="156" grpId="0" animBg="1"/>
      <p:bldP spid="170" grpId="0"/>
      <p:bldP spid="57" grpId="0" animBg="1"/>
      <p:bldP spid="99" grpId="0"/>
      <p:bldP spid="109" grpId="0"/>
      <p:bldP spid="111" grpId="0"/>
      <p:bldP spid="112" grpId="0"/>
      <p:bldP spid="42" grpId="0"/>
      <p:bldP spid="47" grpId="0" animBg="1"/>
      <p:bldP spid="48" grpId="0" animBg="1"/>
      <p:bldP spid="49" grpId="0" animBg="1"/>
      <p:bldP spid="50" grpId="0" animBg="1"/>
      <p:bldP spid="62" grpId="0"/>
      <p:bldP spid="72" grpId="0"/>
      <p:bldP spid="8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9</a:t>
            </a:fld>
            <a:endParaRPr lang="en-US" altLang="en-US">
              <a:solidFill>
                <a:prstClr val="black"/>
              </a:solidFill>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2041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37895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9154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093734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3200" b="1" dirty="0">
                <a:solidFill>
                  <a:schemeClr val="tx1"/>
                </a:solidFill>
                <a:latin typeface="Cambria" charset="0"/>
                <a:ea typeface="Cambria" charset="0"/>
                <a:cs typeface="Cambria" charset="0"/>
              </a:rPr>
              <a:t>Integrating GRIM-Filter into a Read Mapper</a:t>
            </a:r>
            <a:endParaRPr lang="en-US" sz="3200" b="1" dirty="0">
              <a:solidFill>
                <a:srgbClr val="FF0000"/>
              </a:solidFill>
              <a:latin typeface="Cambria" charset="0"/>
              <a:ea typeface="Cambria" charset="0"/>
              <a:cs typeface="Cambria" charset="0"/>
            </a:endParaRPr>
          </a:p>
        </p:txBody>
      </p:sp>
      <p:sp>
        <p:nvSpPr>
          <p:cNvPr id="67" name="Rounded Rectangle 66"/>
          <p:cNvSpPr/>
          <p:nvPr/>
        </p:nvSpPr>
        <p:spPr>
          <a:xfrm>
            <a:off x="4569612" y="1855183"/>
            <a:ext cx="3551353" cy="1295295"/>
          </a:xfrm>
          <a:prstGeom prst="roundRect">
            <a:avLst>
              <a:gd name="adj" fmla="val 11551"/>
            </a:avLst>
          </a:prstGeom>
          <a:solidFill>
            <a:srgbClr val="EFF6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9900"/>
                </a:solidFill>
                <a:effectLst/>
                <a:uLnTx/>
                <a:uFillTx/>
                <a:latin typeface="Tahoma"/>
                <a:ea typeface="+mn-ea"/>
                <a:cs typeface="+mn-cs"/>
              </a:rPr>
              <a:t>GRIM-Filter:</a:t>
            </a:r>
            <a:br>
              <a:rPr kumimoji="0" lang="en-US" sz="2000" b="1" i="0" u="none" strike="noStrike" kern="1200" cap="none" spc="0" normalizeH="0" baseline="0" noProof="0" dirty="0">
                <a:ln>
                  <a:noFill/>
                </a:ln>
                <a:solidFill>
                  <a:srgbClr val="CC9900"/>
                </a:solidFill>
                <a:effectLst/>
                <a:uLnTx/>
                <a:uFillTx/>
                <a:latin typeface="Tahoma"/>
                <a:ea typeface="+mn-ea"/>
                <a:cs typeface="+mn-cs"/>
              </a:rPr>
            </a:br>
            <a:r>
              <a:rPr kumimoji="0" lang="en-US" sz="2000" b="0" i="0" u="none" strike="noStrike" kern="1200" cap="none" spc="0" normalizeH="0" baseline="0" noProof="0" dirty="0">
                <a:ln>
                  <a:noFill/>
                </a:ln>
                <a:solidFill>
                  <a:srgbClr val="CC9900"/>
                </a:solidFill>
                <a:effectLst/>
                <a:uLnTx/>
                <a:uFillTx/>
                <a:latin typeface="Tahoma"/>
                <a:ea typeface="+mn-ea"/>
                <a:cs typeface="+mn-cs"/>
              </a:rPr>
              <a:t>Seed Location Checker</a:t>
            </a:r>
          </a:p>
        </p:txBody>
      </p:sp>
      <p:grpSp>
        <p:nvGrpSpPr>
          <p:cNvPr id="153" name="Group 152"/>
          <p:cNvGrpSpPr/>
          <p:nvPr/>
        </p:nvGrpSpPr>
        <p:grpSpPr>
          <a:xfrm>
            <a:off x="4716997" y="2533583"/>
            <a:ext cx="3191677" cy="595931"/>
            <a:chOff x="909473" y="3238443"/>
            <a:chExt cx="3191677" cy="595931"/>
          </a:xfrm>
        </p:grpSpPr>
        <p:sp>
          <p:nvSpPr>
            <p:cNvPr id="154" name="Rectangle 153"/>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5" name="TextBox 154"/>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6" name="TextBox 155"/>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7" name="TextBox 156"/>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68" name="Rectangle 67"/>
          <p:cNvSpPr/>
          <p:nvPr/>
        </p:nvSpPr>
        <p:spPr>
          <a:xfrm>
            <a:off x="6849979" y="2776327"/>
            <a:ext cx="128337" cy="299747"/>
          </a:xfrm>
          <a:prstGeom prst="rect">
            <a:avLst/>
          </a:prstGeom>
          <a:solidFill>
            <a:schemeClr val="accent2">
              <a:lumMod val="40000"/>
              <a:lumOff val="60000"/>
              <a:alpha val="7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69" name="Rectangle 68"/>
          <p:cNvSpPr/>
          <p:nvPr/>
        </p:nvSpPr>
        <p:spPr>
          <a:xfrm>
            <a:off x="5892595" y="2771274"/>
            <a:ext cx="115174" cy="306545"/>
          </a:xfrm>
          <a:prstGeom prst="rect">
            <a:avLst/>
          </a:prstGeom>
          <a:solidFill>
            <a:schemeClr val="accent6">
              <a:lumMod val="40000"/>
              <a:lumOff val="60000"/>
              <a:alpha val="72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70" name="Rectangle 69"/>
          <p:cNvSpPr/>
          <p:nvPr/>
        </p:nvSpPr>
        <p:spPr>
          <a:xfrm>
            <a:off x="5197642" y="2771274"/>
            <a:ext cx="124326" cy="300789"/>
          </a:xfrm>
          <a:prstGeom prst="rect">
            <a:avLst/>
          </a:prstGeom>
          <a:solidFill>
            <a:schemeClr val="accent4">
              <a:lumMod val="40000"/>
              <a:lumOff val="60000"/>
              <a:alpha val="7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grpSp>
        <p:nvGrpSpPr>
          <p:cNvPr id="76" name="Group 75"/>
          <p:cNvGrpSpPr/>
          <p:nvPr/>
        </p:nvGrpSpPr>
        <p:grpSpPr>
          <a:xfrm>
            <a:off x="220033" y="1501587"/>
            <a:ext cx="3291793" cy="584775"/>
            <a:chOff x="963803" y="441215"/>
            <a:chExt cx="3291793" cy="584775"/>
          </a:xfrm>
        </p:grpSpPr>
        <p:sp>
          <p:nvSpPr>
            <p:cNvPr id="77" name="Rectangle 76"/>
            <p:cNvSpPr/>
            <p:nvPr/>
          </p:nvSpPr>
          <p:spPr>
            <a:xfrm>
              <a:off x="963803" y="672951"/>
              <a:ext cx="3291793" cy="3206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GAACTTGCGAG</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Wingdings"/>
                  <a:cs typeface="Arial" panose="020B0604020202020204" pitchFamily="34" charset="0"/>
                  <a:sym typeface="Wingdings"/>
                </a:rPr>
                <a:t>     </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GTATT </a:t>
              </a:r>
              <a:endPar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78" name="TextBox 77"/>
            <p:cNvSpPr txBox="1"/>
            <p:nvPr/>
          </p:nvSpPr>
          <p:spPr>
            <a:xfrm>
              <a:off x="2848822" y="441215"/>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79" name="TextBox 78"/>
          <p:cNvSpPr txBox="1"/>
          <p:nvPr/>
        </p:nvSpPr>
        <p:spPr>
          <a:xfrm>
            <a:off x="93484" y="1391800"/>
            <a:ext cx="353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Read Sequence</a:t>
            </a:r>
          </a:p>
        </p:txBody>
      </p:sp>
      <p:sp>
        <p:nvSpPr>
          <p:cNvPr id="80" name="Rounded Rectangle 79"/>
          <p:cNvSpPr/>
          <p:nvPr/>
        </p:nvSpPr>
        <p:spPr>
          <a:xfrm>
            <a:off x="348504" y="2379616"/>
            <a:ext cx="3024279" cy="1557830"/>
          </a:xfrm>
          <a:prstGeom prst="roundRect">
            <a:avLst>
              <a:gd name="adj" fmla="val 11077"/>
            </a:avLst>
          </a:prstGeom>
          <a:solidFill>
            <a:srgbClr val="D0E6F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GRIM-Filter: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ahoma"/>
                <a:ea typeface="+mn-ea"/>
                <a:cs typeface="+mn-cs"/>
              </a:rPr>
              <a:t>Filter Bitmask Generator</a:t>
            </a:r>
          </a:p>
        </p:txBody>
      </p:sp>
      <p:sp>
        <p:nvSpPr>
          <p:cNvPr id="81" name="TextBox 80"/>
          <p:cNvSpPr txBox="1"/>
          <p:nvPr/>
        </p:nvSpPr>
        <p:spPr>
          <a:xfrm>
            <a:off x="-172430" y="4548148"/>
            <a:ext cx="398823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ahoma"/>
                <a:ea typeface="+mn-ea"/>
                <a:cs typeface="Tahoma"/>
              </a:rPr>
              <a:t>Seed Location Filter Bitmask</a:t>
            </a:r>
          </a:p>
        </p:txBody>
      </p:sp>
      <p:grpSp>
        <p:nvGrpSpPr>
          <p:cNvPr id="82" name="Group 81"/>
          <p:cNvGrpSpPr/>
          <p:nvPr/>
        </p:nvGrpSpPr>
        <p:grpSpPr>
          <a:xfrm>
            <a:off x="228600" y="4004071"/>
            <a:ext cx="3191677" cy="595931"/>
            <a:chOff x="909473" y="3238443"/>
            <a:chExt cx="3191677" cy="595931"/>
          </a:xfrm>
        </p:grpSpPr>
        <p:sp>
          <p:nvSpPr>
            <p:cNvPr id="83" name="Rectangle 82"/>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TextBox 83"/>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5" name="TextBox 84"/>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6" name="TextBox 85"/>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87" name="Straight Arrow Connector 86"/>
          <p:cNvCxnSpPr>
            <a:stCxn id="77" idx="2"/>
            <a:endCxn id="80" idx="0"/>
          </p:cNvCxnSpPr>
          <p:nvPr/>
        </p:nvCxnSpPr>
        <p:spPr>
          <a:xfrm flipH="1">
            <a:off x="1860644" y="2054014"/>
            <a:ext cx="5286" cy="32560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0" idx="2"/>
          </p:cNvCxnSpPr>
          <p:nvPr/>
        </p:nvCxnSpPr>
        <p:spPr>
          <a:xfrm flipH="1">
            <a:off x="1854200" y="3937446"/>
            <a:ext cx="6444" cy="304354"/>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a:xfrm>
            <a:off x="4778052" y="1308514"/>
            <a:ext cx="1006879" cy="320441"/>
          </a:xfrm>
          <a:prstGeom prst="roundRect">
            <a:avLst>
              <a:gd name="adj" fmla="val 31301"/>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020128</a:t>
            </a:r>
          </a:p>
        </p:txBody>
      </p:sp>
      <p:sp>
        <p:nvSpPr>
          <p:cNvPr id="90" name="Rounded Rectangle 89"/>
          <p:cNvSpPr/>
          <p:nvPr/>
        </p:nvSpPr>
        <p:spPr>
          <a:xfrm>
            <a:off x="6172543" y="1308514"/>
            <a:ext cx="1006879" cy="320441"/>
          </a:xfrm>
          <a:prstGeom prst="roundRect">
            <a:avLst>
              <a:gd name="adj" fmla="val 31301"/>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020131</a:t>
            </a:r>
          </a:p>
        </p:txBody>
      </p:sp>
      <p:sp>
        <p:nvSpPr>
          <p:cNvPr id="91" name="Rounded Rectangle 90"/>
          <p:cNvSpPr/>
          <p:nvPr/>
        </p:nvSpPr>
        <p:spPr>
          <a:xfrm>
            <a:off x="7590024" y="1310617"/>
            <a:ext cx="1006879" cy="320441"/>
          </a:xfrm>
          <a:prstGeom prst="roundRect">
            <a:avLst>
              <a:gd name="adj" fmla="val 31301"/>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414415</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p:txBody>
      </p:sp>
      <p:cxnSp>
        <p:nvCxnSpPr>
          <p:cNvPr id="92" name="Straight Arrow Connector 91"/>
          <p:cNvCxnSpPr>
            <a:stCxn id="89" idx="2"/>
          </p:cNvCxnSpPr>
          <p:nvPr/>
        </p:nvCxnSpPr>
        <p:spPr>
          <a:xfrm flipH="1">
            <a:off x="5265269" y="1628955"/>
            <a:ext cx="16223" cy="1118726"/>
          </a:xfrm>
          <a:prstGeom prst="straightConnector1">
            <a:avLst/>
          </a:prstGeom>
          <a:ln w="38100">
            <a:solidFill>
              <a:srgbClr val="FFC0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5960252" y="1626454"/>
            <a:ext cx="706669" cy="1155637"/>
          </a:xfrm>
          <a:prstGeom prst="straightConnector1">
            <a:avLst/>
          </a:prstGeom>
          <a:ln w="38100">
            <a:solidFill>
              <a:schemeClr val="accent6"/>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68" idx="0"/>
          </p:cNvCxnSpPr>
          <p:nvPr/>
        </p:nvCxnSpPr>
        <p:spPr>
          <a:xfrm flipH="1">
            <a:off x="6914148" y="1627263"/>
            <a:ext cx="1191447" cy="1149064"/>
          </a:xfrm>
          <a:prstGeom prst="straightConnector1">
            <a:avLst/>
          </a:prstGeom>
          <a:ln w="38100">
            <a:solidFill>
              <a:schemeClr val="accent2"/>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53862"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6" name="TextBox 95"/>
          <p:cNvSpPr txBox="1"/>
          <p:nvPr/>
        </p:nvSpPr>
        <p:spPr>
          <a:xfrm>
            <a:off x="5684543"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7" name="TextBox 96"/>
          <p:cNvSpPr txBox="1"/>
          <p:nvPr/>
        </p:nvSpPr>
        <p:spPr>
          <a:xfrm>
            <a:off x="6770174" y="1089739"/>
            <a:ext cx="1215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8" name="TextBox 97"/>
          <p:cNvSpPr txBox="1"/>
          <p:nvPr/>
        </p:nvSpPr>
        <p:spPr>
          <a:xfrm>
            <a:off x="8528615" y="110408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cxnSp>
        <p:nvCxnSpPr>
          <p:cNvPr id="100" name="Straight Arrow Connector 99"/>
          <p:cNvCxnSpPr/>
          <p:nvPr/>
        </p:nvCxnSpPr>
        <p:spPr>
          <a:xfrm>
            <a:off x="5250597" y="3090220"/>
            <a:ext cx="0" cy="617686"/>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052166" y="2414227"/>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endParaRPr kumimoji="0" lang="en-US" sz="2000" b="0" i="1" u="none" strike="noStrike" kern="1200" cap="none" spc="0" normalizeH="0" baseline="0" noProof="0" dirty="0">
              <a:ln>
                <a:noFill/>
              </a:ln>
              <a:solidFill>
                <a:srgbClr val="35742A">
                  <a:lumMod val="75000"/>
                </a:srgbClr>
              </a:solidFill>
              <a:effectLst/>
              <a:uLnTx/>
              <a:uFillTx/>
              <a:latin typeface="Tahoma"/>
              <a:ea typeface="+mn-ea"/>
              <a:cs typeface="Tahoma"/>
            </a:endParaRPr>
          </a:p>
        </p:txBody>
      </p:sp>
      <p:grpSp>
        <p:nvGrpSpPr>
          <p:cNvPr id="102" name="Group 101"/>
          <p:cNvGrpSpPr/>
          <p:nvPr/>
        </p:nvGrpSpPr>
        <p:grpSpPr>
          <a:xfrm>
            <a:off x="5945759" y="3064959"/>
            <a:ext cx="972249" cy="1028545"/>
            <a:chOff x="9377879" y="2431554"/>
            <a:chExt cx="972249" cy="1357143"/>
          </a:xfrm>
        </p:grpSpPr>
        <p:cxnSp>
          <p:nvCxnSpPr>
            <p:cNvPr id="103" name="Straight Arrow Connector 102"/>
            <p:cNvCxnSpPr/>
            <p:nvPr/>
          </p:nvCxnSpPr>
          <p:spPr>
            <a:xfrm>
              <a:off x="10342406" y="2431554"/>
              <a:ext cx="7722" cy="135338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9377879" y="2434923"/>
              <a:ext cx="2520" cy="135377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5083718" y="3441975"/>
            <a:ext cx="35064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ahoma"/>
                <a:ea typeface="+mn-ea"/>
                <a:cs typeface="Tahoma"/>
              </a:rPr>
              <a:t>x</a:t>
            </a:r>
          </a:p>
        </p:txBody>
      </p:sp>
      <p:sp>
        <p:nvSpPr>
          <p:cNvPr id="106" name="TextBox 105"/>
          <p:cNvSpPr txBox="1"/>
          <p:nvPr/>
        </p:nvSpPr>
        <p:spPr>
          <a:xfrm>
            <a:off x="4154073" y="3093728"/>
            <a:ext cx="113188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Tahoma"/>
                <a:ea typeface="+mn-ea"/>
                <a:cs typeface="Tahoma"/>
              </a:rPr>
              <a:t>DISCARD</a:t>
            </a:r>
          </a:p>
        </p:txBody>
      </p:sp>
      <p:sp>
        <p:nvSpPr>
          <p:cNvPr id="107" name="TextBox 106"/>
          <p:cNvSpPr txBox="1"/>
          <p:nvPr/>
        </p:nvSpPr>
        <p:spPr>
          <a:xfrm>
            <a:off x="5973150" y="2406193"/>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p>
        </p:txBody>
      </p:sp>
      <p:sp>
        <p:nvSpPr>
          <p:cNvPr id="108" name="TextBox 107"/>
          <p:cNvSpPr txBox="1"/>
          <p:nvPr/>
        </p:nvSpPr>
        <p:spPr>
          <a:xfrm>
            <a:off x="4198069" y="898551"/>
            <a:ext cx="523519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All Potential Seed Locations</a:t>
            </a:r>
          </a:p>
        </p:txBody>
      </p:sp>
      <p:sp>
        <p:nvSpPr>
          <p:cNvPr id="109" name="Rounded Rectangle 108"/>
          <p:cNvSpPr/>
          <p:nvPr/>
        </p:nvSpPr>
        <p:spPr>
          <a:xfrm>
            <a:off x="2666519" y="5417690"/>
            <a:ext cx="6299681" cy="816123"/>
          </a:xfrm>
          <a:prstGeom prst="roundRect">
            <a:avLst>
              <a:gd name="adj" fmla="val 14960"/>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tab pos="1371600" algn="ctr"/>
              </a:tabLst>
              <a:defRPr/>
            </a:pP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Read Mapper:</a:t>
            </a:r>
            <a:b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b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a:t>
            </a:r>
            <a:r>
              <a:rPr kumimoji="0" lang="en-US" sz="2000" b="0" i="0" u="none" strike="noStrike" kern="1200" cap="none" spc="0" normalizeH="0" baseline="0" noProof="0" dirty="0">
                <a:ln>
                  <a:noFill/>
                </a:ln>
                <a:solidFill>
                  <a:srgbClr val="3B812F">
                    <a:lumMod val="75000"/>
                  </a:srgbClr>
                </a:solidFill>
                <a:effectLst/>
                <a:uLnTx/>
                <a:uFillTx/>
                <a:latin typeface="Tahoma"/>
                <a:ea typeface="+mn-ea"/>
                <a:cs typeface="+mn-cs"/>
              </a:rPr>
              <a:t>Sequence Alignment</a:t>
            </a:r>
          </a:p>
        </p:txBody>
      </p:sp>
      <p:sp>
        <p:nvSpPr>
          <p:cNvPr id="110" name="Rectangle 109"/>
          <p:cNvSpPr/>
          <p:nvPr/>
        </p:nvSpPr>
        <p:spPr>
          <a:xfrm>
            <a:off x="4058274" y="4093504"/>
            <a:ext cx="4470342" cy="593714"/>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ahoma"/>
                <a:ea typeface="+mn-ea"/>
                <a:cs typeface="Tahoma"/>
              </a:rPr>
              <a:t>  Reference Segment Storage</a:t>
            </a:r>
          </a:p>
        </p:txBody>
      </p:sp>
      <p:sp>
        <p:nvSpPr>
          <p:cNvPr id="111" name="Rectangle 110"/>
          <p:cNvSpPr/>
          <p:nvPr/>
        </p:nvSpPr>
        <p:spPr>
          <a:xfrm>
            <a:off x="5503344" y="5461557"/>
            <a:ext cx="3085811" cy="632421"/>
          </a:xfrm>
          <a:prstGeom prst="rect">
            <a:avLst/>
          </a:prstGeom>
          <a:solidFill>
            <a:schemeClr val="accent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ahoma"/>
                <a:ea typeface="+mn-ea"/>
                <a:cs typeface="Tahoma"/>
              </a:rPr>
              <a:t>Edit-Distance Calculation</a:t>
            </a:r>
          </a:p>
        </p:txBody>
      </p:sp>
      <p:sp>
        <p:nvSpPr>
          <p:cNvPr id="112" name="TextBox 111"/>
          <p:cNvSpPr txBox="1"/>
          <p:nvPr/>
        </p:nvSpPr>
        <p:spPr>
          <a:xfrm>
            <a:off x="5010735"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020131</a:t>
            </a:r>
          </a:p>
        </p:txBody>
      </p:sp>
      <p:sp>
        <p:nvSpPr>
          <p:cNvPr id="113" name="TextBox 112"/>
          <p:cNvSpPr txBox="1"/>
          <p:nvPr/>
        </p:nvSpPr>
        <p:spPr>
          <a:xfrm>
            <a:off x="7761477"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414415</a:t>
            </a:r>
          </a:p>
        </p:txBody>
      </p:sp>
      <p:grpSp>
        <p:nvGrpSpPr>
          <p:cNvPr id="114" name="Group 113"/>
          <p:cNvGrpSpPr/>
          <p:nvPr/>
        </p:nvGrpSpPr>
        <p:grpSpPr>
          <a:xfrm>
            <a:off x="6190265" y="4679210"/>
            <a:ext cx="1490603" cy="782347"/>
            <a:chOff x="9376185" y="4053381"/>
            <a:chExt cx="1490603" cy="1383683"/>
          </a:xfrm>
        </p:grpSpPr>
        <p:cxnSp>
          <p:nvCxnSpPr>
            <p:cNvPr id="116" name="Straight Arrow Connector 115"/>
            <p:cNvCxnSpPr/>
            <p:nvPr/>
          </p:nvCxnSpPr>
          <p:spPr>
            <a:xfrm flipH="1">
              <a:off x="9376185" y="4056448"/>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10380105" y="4053381"/>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10864268" y="4060089"/>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a:off x="6224168" y="4742184"/>
            <a:ext cx="938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 . .</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21" name="Rectangle 120"/>
          <p:cNvSpPr/>
          <p:nvPr/>
        </p:nvSpPr>
        <p:spPr>
          <a:xfrm>
            <a:off x="5006264" y="6411644"/>
            <a:ext cx="3823960" cy="43330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ahoma"/>
                <a:ea typeface="+mn-ea"/>
                <a:cs typeface="Tahoma"/>
              </a:rPr>
              <a:t>OUTPUT</a:t>
            </a:r>
            <a:r>
              <a:rPr kumimoji="0" lang="en-US" sz="2000" b="1" i="0" u="none" strike="noStrike" kern="1200" cap="none" spc="0" normalizeH="0" baseline="0" noProof="0" dirty="0">
                <a:ln>
                  <a:noFill/>
                </a:ln>
                <a:solidFill>
                  <a:srgbClr val="000000"/>
                </a:solidFill>
                <a:effectLst/>
                <a:uLnTx/>
                <a:uFillTx/>
                <a:latin typeface="Tahoma"/>
                <a:ea typeface="+mn-ea"/>
                <a:cs typeface="Tahoma"/>
              </a:rPr>
              <a:t>: Correct Mappings</a:t>
            </a:r>
          </a:p>
        </p:txBody>
      </p:sp>
      <p:cxnSp>
        <p:nvCxnSpPr>
          <p:cNvPr id="122" name="Straight Arrow Connector 121"/>
          <p:cNvCxnSpPr/>
          <p:nvPr/>
        </p:nvCxnSpPr>
        <p:spPr>
          <a:xfrm>
            <a:off x="7091736" y="6078958"/>
            <a:ext cx="3934" cy="37244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461680" y="2510100"/>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24" name="TextBox 123"/>
          <p:cNvSpPr txBox="1"/>
          <p:nvPr/>
        </p:nvSpPr>
        <p:spPr>
          <a:xfrm>
            <a:off x="4663393" y="1964621"/>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126" name="TextBox 125"/>
          <p:cNvSpPr txBox="1"/>
          <p:nvPr/>
        </p:nvSpPr>
        <p:spPr>
          <a:xfrm>
            <a:off x="2731229" y="5490922"/>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4</a:t>
            </a:r>
          </a:p>
        </p:txBody>
      </p:sp>
      <p:cxnSp>
        <p:nvCxnSpPr>
          <p:cNvPr id="127" name="Curved Connector 126"/>
          <p:cNvCxnSpPr/>
          <p:nvPr/>
        </p:nvCxnSpPr>
        <p:spPr>
          <a:xfrm rot="10800000" flipV="1">
            <a:off x="3308588" y="1543118"/>
            <a:ext cx="1075637" cy="1043752"/>
          </a:xfrm>
          <a:prstGeom prst="curvedConnector3">
            <a:avLst>
              <a:gd name="adj1" fmla="val 50000"/>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4130791" y="4200909"/>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3</a:t>
            </a:r>
          </a:p>
        </p:txBody>
      </p:sp>
    </p:spTree>
    <p:extLst>
      <p:ext uri="{BB962C8B-B14F-4D97-AF65-F5344CB8AC3E}">
        <p14:creationId xmlns:p14="http://schemas.microsoft.com/office/powerpoint/2010/main" val="913569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000"/>
                                        <p:tgtEl>
                                          <p:spTgt spid="87"/>
                                        </p:tgtEl>
                                      </p:cBhvr>
                                    </p:animEffect>
                                  </p:childTnLst>
                                </p:cTn>
                              </p:par>
                              <p:par>
                                <p:cTn id="8" presetID="22" presetClass="entr" presetSubtype="2"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right)">
                                      <p:cBhvr>
                                        <p:cTn id="10" dur="1000"/>
                                        <p:tgtEl>
                                          <p:spTgt spid="127"/>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up)">
                                      <p:cBhvr>
                                        <p:cTn id="14" dur="1000"/>
                                        <p:tgtEl>
                                          <p:spTgt spid="88"/>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33 0.00996 L 0.48889 -0.21365 " pathEditMode="relative" rAng="0" ptsTypes="AA">
                                      <p:cBhvr>
                                        <p:cTn id="23" dur="2000" fill="hold"/>
                                        <p:tgtEl>
                                          <p:spTgt spid="82"/>
                                        </p:tgtEl>
                                        <p:attrNameLst>
                                          <p:attrName>ppt_x</p:attrName>
                                          <p:attrName>ppt_y</p:attrName>
                                        </p:attrNameLst>
                                      </p:cBhvr>
                                      <p:rCtr x="24271" y="-11181"/>
                                    </p:animMotion>
                                  </p:childTnLst>
                                </p:cTn>
                              </p:par>
                              <p:par>
                                <p:cTn id="24" presetID="1"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4"/>
                                        </p:tgtEl>
                                        <p:attrNameLst>
                                          <p:attrName>style.visibility</p:attrName>
                                        </p:attrNameLst>
                                      </p:cBhvr>
                                      <p:to>
                                        <p:strVal val="visible"/>
                                      </p:to>
                                    </p:set>
                                  </p:childTnLst>
                                </p:cTn>
                              </p:par>
                            </p:childTnLst>
                          </p:cTn>
                        </p:par>
                        <p:par>
                          <p:cTn id="28" fill="hold">
                            <p:stCondLst>
                              <p:cond delay="2000"/>
                            </p:stCondLst>
                            <p:childTnLst>
                              <p:par>
                                <p:cTn id="29" presetID="1" presetClass="exit" presetSubtype="0" fill="hold" nodeType="afterEffect">
                                  <p:stCondLst>
                                    <p:cond delay="0"/>
                                  </p:stCondLst>
                                  <p:childTnLst>
                                    <p:set>
                                      <p:cBhvr>
                                        <p:cTn id="30" dur="1" fill="hold">
                                          <p:stCondLst>
                                            <p:cond delay="0"/>
                                          </p:stCondLst>
                                        </p:cTn>
                                        <p:tgtEl>
                                          <p:spTgt spid="8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1000"/>
                                        <p:tgtEl>
                                          <p:spTgt spid="92"/>
                                        </p:tgtEl>
                                      </p:cBhvr>
                                    </p:animEffect>
                                  </p:childTnLst>
                                </p:cTn>
                              </p:par>
                              <p:par>
                                <p:cTn id="38" presetID="22" presetClass="entr" presetSubtype="1" fill="hold"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up)">
                                      <p:cBhvr>
                                        <p:cTn id="40" dur="1000"/>
                                        <p:tgtEl>
                                          <p:spTgt spid="93"/>
                                        </p:tgtEl>
                                      </p:cBhvr>
                                    </p:animEffect>
                                  </p:childTnLst>
                                </p:cTn>
                              </p:par>
                              <p:par>
                                <p:cTn id="41" presetID="22" presetClass="entr" presetSubtype="1"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up)">
                                      <p:cBhvr>
                                        <p:cTn id="43" dur="1000"/>
                                        <p:tgtEl>
                                          <p:spTgt spid="94"/>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wipe(up)">
                                      <p:cBhvr>
                                        <p:cTn id="61" dur="1000"/>
                                        <p:tgtEl>
                                          <p:spTgt spid="100"/>
                                        </p:tgtEl>
                                      </p:cBhvr>
                                    </p:animEffect>
                                  </p:childTnLst>
                                </p:cTn>
                              </p:par>
                              <p:par>
                                <p:cTn id="62" presetID="22" presetClass="entr" presetSubtype="1" fill="hold" nodeType="with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wipe(up)">
                                      <p:cBhvr>
                                        <p:cTn id="64" dur="1000"/>
                                        <p:tgtEl>
                                          <p:spTgt spid="10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wipe(up)">
                                      <p:cBhvr>
                                        <p:cTn id="76" dur="1000"/>
                                        <p:tgtEl>
                                          <p:spTgt spid="114"/>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122"/>
                                        </p:tgtEl>
                                        <p:attrNameLst>
                                          <p:attrName>style.visibility</p:attrName>
                                        </p:attrNameLst>
                                      </p:cBhvr>
                                      <p:to>
                                        <p:strVal val="visible"/>
                                      </p:to>
                                    </p:set>
                                    <p:animEffect transition="in" filter="wipe(up)">
                                      <p:cBhvr>
                                        <p:cTn id="93" dur="1000"/>
                                        <p:tgtEl>
                                          <p:spTgt spid="122"/>
                                        </p:tgtEl>
                                      </p:cBhvr>
                                    </p:animEffec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1" grpId="0"/>
      <p:bldP spid="101" grpId="0"/>
      <p:bldP spid="105" grpId="0"/>
      <p:bldP spid="106" grpId="0"/>
      <p:bldP spid="107" grpId="0"/>
      <p:bldP spid="109" grpId="0" animBg="1"/>
      <p:bldP spid="110" grpId="0" animBg="1"/>
      <p:bldP spid="111" grpId="0" animBg="1"/>
      <p:bldP spid="112" grpId="0"/>
      <p:bldP spid="113" grpId="0"/>
      <p:bldP spid="119" grpId="0"/>
      <p:bldP spid="121" grpId="0"/>
      <p:bldP spid="124" grpId="0" animBg="1"/>
      <p:bldP spid="126" grpId="0" animBg="1"/>
      <p:bldP spid="16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solidFill>
                  <a:schemeClr val="tx1"/>
                </a:solidFill>
                <a:latin typeface="Cambria" charset="0"/>
                <a:ea typeface="Cambria" charset="0"/>
                <a:cs typeface="Cambria" charset="0"/>
              </a:rPr>
              <a:t>Key Properties of GRIM-Filter</a:t>
            </a:r>
          </a:p>
        </p:txBody>
      </p:sp>
      <p:sp>
        <p:nvSpPr>
          <p:cNvPr id="3" name="Content Placeholder 2"/>
          <p:cNvSpPr>
            <a:spLocks noGrp="1"/>
          </p:cNvSpPr>
          <p:nvPr>
            <p:ph idx="1"/>
          </p:nvPr>
        </p:nvSpPr>
        <p:spPr>
          <a:xfrm>
            <a:off x="228600" y="1014408"/>
            <a:ext cx="8610600" cy="4876800"/>
          </a:xfrm>
        </p:spPr>
        <p:txBody>
          <a:bodyPr/>
          <a:lstStyle/>
          <a:p>
            <a:pPr marL="457200" indent="-457200">
              <a:buSzPct val="100000"/>
              <a:buFont typeface="+mj-lt"/>
              <a:buAutoNum type="arabicPeriod"/>
            </a:pPr>
            <a:r>
              <a:rPr lang="en-US" sz="2400" b="1" dirty="0">
                <a:solidFill>
                  <a:srgbClr val="0070C0"/>
                </a:solidFill>
              </a:rPr>
              <a:t>Simple Operations</a:t>
            </a:r>
            <a:r>
              <a:rPr lang="en-US" sz="2400" b="1" dirty="0"/>
              <a:t>:</a:t>
            </a:r>
            <a:r>
              <a:rPr lang="en-US" sz="2400" dirty="0"/>
              <a:t> </a:t>
            </a:r>
          </a:p>
          <a:p>
            <a:pPr lvl="1"/>
            <a:r>
              <a:rPr lang="en-US" sz="2250" dirty="0"/>
              <a:t>To check a given bin, find the </a:t>
            </a:r>
            <a:r>
              <a:rPr lang="en-US" sz="2250" b="1" dirty="0">
                <a:solidFill>
                  <a:srgbClr val="7030A0"/>
                </a:solidFill>
              </a:rPr>
              <a:t>sum</a:t>
            </a:r>
            <a:r>
              <a:rPr lang="en-US" sz="2250" dirty="0">
                <a:solidFill>
                  <a:srgbClr val="7030A0"/>
                </a:solidFill>
              </a:rPr>
              <a:t> </a:t>
            </a:r>
            <a:r>
              <a:rPr lang="en-US" sz="2250" dirty="0"/>
              <a:t>of all bits corresponding to each token in the read</a:t>
            </a:r>
          </a:p>
          <a:p>
            <a:pPr lvl="1"/>
            <a:r>
              <a:rPr lang="en-US" sz="2250" b="1" dirty="0">
                <a:solidFill>
                  <a:srgbClr val="7030A0"/>
                </a:solidFill>
              </a:rPr>
              <a:t>Compare</a:t>
            </a:r>
            <a:r>
              <a:rPr lang="en-US" sz="2250" dirty="0">
                <a:solidFill>
                  <a:srgbClr val="7030A0"/>
                </a:solidFill>
              </a:rPr>
              <a:t> </a:t>
            </a:r>
            <a:r>
              <a:rPr lang="en-US" sz="2250" dirty="0"/>
              <a:t>against threshold to determine whether to align</a:t>
            </a:r>
          </a:p>
          <a:p>
            <a:pPr lvl="1"/>
            <a:endParaRPr lang="en-US" sz="2250" dirty="0"/>
          </a:p>
          <a:p>
            <a:pPr marL="457200" indent="-457200">
              <a:buSzPct val="100000"/>
              <a:buFont typeface="+mj-lt"/>
              <a:buAutoNum type="arabicPeriod"/>
            </a:pPr>
            <a:r>
              <a:rPr lang="en-US" sz="2500" b="1" dirty="0">
                <a:solidFill>
                  <a:srgbClr val="0070C0"/>
                </a:solidFill>
              </a:rPr>
              <a:t>Highly Parallel</a:t>
            </a:r>
            <a:r>
              <a:rPr lang="en-US" sz="2500" b="1" dirty="0"/>
              <a:t>: </a:t>
            </a:r>
            <a:r>
              <a:rPr lang="en-US" sz="2500" dirty="0"/>
              <a:t>Each bin is operated on independently and there are many many bins</a:t>
            </a:r>
          </a:p>
          <a:p>
            <a:pPr marL="702469" lvl="1" indent="-457200">
              <a:buSzPct val="100000"/>
              <a:buFont typeface="+mj-lt"/>
              <a:buAutoNum type="arabicPeriod"/>
            </a:pPr>
            <a:endParaRPr lang="en-US" sz="2350" dirty="0"/>
          </a:p>
          <a:p>
            <a:pPr marL="457200" indent="-457200">
              <a:buSzPct val="100000"/>
              <a:buFont typeface="+mj-lt"/>
              <a:buAutoNum type="arabicPeriod"/>
            </a:pPr>
            <a:r>
              <a:rPr lang="en-US" sz="2400" b="1" dirty="0">
                <a:solidFill>
                  <a:srgbClr val="0070C0"/>
                </a:solidFill>
              </a:rPr>
              <a:t>Memory Bound</a:t>
            </a:r>
            <a:r>
              <a:rPr lang="en-US" sz="2400" b="1" dirty="0"/>
              <a:t>:</a:t>
            </a:r>
            <a:r>
              <a:rPr lang="en-US" sz="2400" dirty="0"/>
              <a:t> Given the frequent accesses to the large </a:t>
            </a:r>
            <a:r>
              <a:rPr lang="en-US" sz="2400" dirty="0" err="1"/>
              <a:t>bitvectors</a:t>
            </a:r>
            <a:r>
              <a:rPr lang="en-US" sz="2400" dirty="0"/>
              <a:t>, we find that GRIM-Filter is memory bound</a:t>
            </a:r>
          </a:p>
          <a:p>
            <a:endParaRPr lang="en-US" sz="2400" dirty="0"/>
          </a:p>
          <a:p>
            <a:pPr marL="0" indent="0" algn="ctr">
              <a:buNone/>
            </a:pPr>
            <a:r>
              <a:rPr lang="en-US" sz="2400" b="1" dirty="0">
                <a:solidFill>
                  <a:srgbClr val="7030A0"/>
                </a:solidFill>
              </a:rPr>
              <a:t>These properties together make GRIM-Filter                 a good algorithm to be run in 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52781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826102"/>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3275692"/>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2771636"/>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586589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78991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t>3D-Stacked DRAM architecture has </a:t>
            </a:r>
            <a:r>
              <a:rPr lang="en-US" sz="2400" b="1" dirty="0">
                <a:solidFill>
                  <a:srgbClr val="0070C0"/>
                </a:solidFill>
              </a:rPr>
              <a:t>extremely high bandwidth </a:t>
            </a:r>
            <a:r>
              <a:rPr lang="en-US" sz="2400" dirty="0"/>
              <a:t>as well as a stacked customizable logic layer</a:t>
            </a:r>
          </a:p>
          <a:p>
            <a:pPr lvl="1"/>
            <a:r>
              <a:rPr lang="en-US" sz="2250" dirty="0"/>
              <a:t>Logic Layer enables </a:t>
            </a:r>
            <a:r>
              <a:rPr lang="en-US" sz="2250" b="1" dirty="0">
                <a:solidFill>
                  <a:srgbClr val="7030A0"/>
                </a:solidFill>
              </a:rPr>
              <a:t>Processing-in-Memory</a:t>
            </a:r>
            <a:r>
              <a:rPr lang="en-US" sz="2250" dirty="0"/>
              <a:t>, via high-bandwidth low-latency access to DRAM layers</a:t>
            </a:r>
          </a:p>
          <a:p>
            <a:pPr lvl="1"/>
            <a:r>
              <a:rPr lang="en-US" sz="2250" dirty="0"/>
              <a:t>Embed GRIM-Filter operations into </a:t>
            </a:r>
            <a:r>
              <a:rPr lang="en-US" sz="2250" b="1" dirty="0">
                <a:solidFill>
                  <a:srgbClr val="538234"/>
                </a:solidFill>
              </a:rPr>
              <a:t>DRAM logic layer </a:t>
            </a:r>
            <a:r>
              <a:rPr lang="en-US" sz="2250" dirty="0"/>
              <a:t>and appropriately distribute </a:t>
            </a:r>
            <a:r>
              <a:rPr lang="en-US" sz="2250" dirty="0" err="1"/>
              <a:t>bitvectors</a:t>
            </a:r>
            <a:r>
              <a:rPr lang="en-US" sz="2250" dirty="0"/>
              <a:t> throughout memory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nvGrpSpPr>
          <p:cNvPr id="14" name="Group 13"/>
          <p:cNvGrpSpPr/>
          <p:nvPr/>
        </p:nvGrpSpPr>
        <p:grpSpPr>
          <a:xfrm>
            <a:off x="3570129" y="2743070"/>
            <a:ext cx="2267712" cy="438912"/>
            <a:chOff x="8036485" y="3390822"/>
            <a:chExt cx="2267712" cy="438912"/>
          </a:xfrm>
          <a:solidFill>
            <a:srgbClr val="EBF3E0"/>
          </a:solidFill>
        </p:grpSpPr>
        <p:sp>
          <p:nvSpPr>
            <p:cNvPr id="15" name="Parallelogram 14"/>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6" name="Parallelogram 15"/>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Parallelogram 16"/>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Parallelogram 17"/>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Parallelogram 18"/>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Parallelogram 19"/>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Parallelogram 20"/>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2" name="Parallelogram 21"/>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3" name="Parallelogram 22"/>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4" name="Parallelogram 23"/>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5" name="Parallelogram 24"/>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6" name="Parallelogram 25"/>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Parallelogram 26"/>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8" name="Parallelogram 27"/>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Parallelogram 28"/>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0" name="Parallelogram 2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1" name="Parallelogram 30"/>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32" name="Straight Connector 31"/>
          <p:cNvCxnSpPr/>
          <p:nvPr/>
        </p:nvCxnSpPr>
        <p:spPr>
          <a:xfrm>
            <a:off x="4251272" y="1979797"/>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01407"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29267" y="153748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572788" y="2449800"/>
            <a:ext cx="2267712" cy="438912"/>
            <a:chOff x="8036485" y="3390822"/>
            <a:chExt cx="2267712" cy="438912"/>
          </a:xfrm>
          <a:solidFill>
            <a:schemeClr val="bg1">
              <a:lumMod val="95000"/>
            </a:schemeClr>
          </a:solidFill>
        </p:grpSpPr>
        <p:sp>
          <p:nvSpPr>
            <p:cNvPr id="36" name="Parallelogram 3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Parallelogram 3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8" name="Parallelogram 3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Parallelogram 3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0" name="Parallelogram 3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Parallelogram 4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Parallelogram 4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3" name="Parallelogram 4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Parallelogram 4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5" name="Parallelogram 4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7" name="Parallelogram 46"/>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0" name="Parallelogram 49"/>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1" name="Parallelogram 50"/>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2" name="Parallelogram 51"/>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Parallelogram 52"/>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4" name="Parallelogram 53"/>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5" name="Parallelogram 54"/>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56" name="Straight Connector 55"/>
          <p:cNvCxnSpPr/>
          <p:nvPr/>
        </p:nvCxnSpPr>
        <p:spPr>
          <a:xfrm>
            <a:off x="4759820"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29806" y="1885741"/>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439256"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563769" y="1848883"/>
            <a:ext cx="2267712" cy="438912"/>
            <a:chOff x="8036485" y="3390822"/>
            <a:chExt cx="2267712" cy="438912"/>
          </a:xfrm>
          <a:solidFill>
            <a:schemeClr val="bg1">
              <a:lumMod val="95000"/>
            </a:schemeClr>
          </a:solidFill>
        </p:grpSpPr>
        <p:sp>
          <p:nvSpPr>
            <p:cNvPr id="60" name="Parallelogram 59"/>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1" name="Parallelogram 60"/>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2" name="Parallelogram 61"/>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3" name="Parallelogram 62"/>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4" name="Parallelogram 63"/>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5" name="Parallelogram 64"/>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6" name="Parallelogram 65"/>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7" name="Parallelogram 66"/>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8" name="Parallelogram 67"/>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9" name="Parallelogram 68"/>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0" name="Parallelogram 69"/>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Parallelogram 70"/>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Parallelogram 71"/>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Parallelogram 72"/>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Parallelogram 73"/>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5" name="Parallelogram 74"/>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Parallelogram 75"/>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77" name="Straight Connector 76"/>
          <p:cNvCxnSpPr/>
          <p:nvPr/>
        </p:nvCxnSpPr>
        <p:spPr>
          <a:xfrm>
            <a:off x="3570181" y="196559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40014"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355173"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8018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590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596695" y="1703121"/>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726773" y="161251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827325"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63245" y="2274263"/>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246177" y="2274263"/>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39256" y="2318522"/>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759820" y="2401585"/>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90100" y="2279773"/>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860738" y="2274263"/>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101407" y="2274263"/>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101407"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59820"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439256"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063245"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101407" y="1975124"/>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860738"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95195" y="1980366"/>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063245"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374315" y="1219200"/>
            <a:ext cx="155135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DRAM Layers</a:t>
            </a:r>
          </a:p>
        </p:txBody>
      </p:sp>
      <p:sp>
        <p:nvSpPr>
          <p:cNvPr id="101" name="TextBox 100"/>
          <p:cNvSpPr txBox="1"/>
          <p:nvPr/>
        </p:nvSpPr>
        <p:spPr>
          <a:xfrm>
            <a:off x="3452157" y="3113565"/>
            <a:ext cx="1478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38234"/>
                </a:solidFill>
                <a:effectLst/>
                <a:uLnTx/>
                <a:uFillTx/>
                <a:latin typeface="Calibri" charset="0"/>
                <a:ea typeface="Calibri" charset="0"/>
                <a:cs typeface="Calibri" charset="0"/>
              </a:rPr>
              <a:t>Logic Layer</a:t>
            </a:r>
          </a:p>
        </p:txBody>
      </p:sp>
      <p:sp>
        <p:nvSpPr>
          <p:cNvPr id="102" name="TextBox 101"/>
          <p:cNvSpPr txBox="1"/>
          <p:nvPr/>
        </p:nvSpPr>
        <p:spPr>
          <a:xfrm>
            <a:off x="6178439" y="1990294"/>
            <a:ext cx="523532" cy="369332"/>
          </a:xfrm>
          <a:prstGeom prst="rect">
            <a:avLst/>
          </a:prstGeom>
          <a:noFill/>
        </p:spPr>
        <p:txBody>
          <a:bodyPr wrap="non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50000"/>
                    <a:lumOff val="50000"/>
                  </a:srgbClr>
                </a:solidFill>
                <a:effectLst/>
                <a:uLnTx/>
                <a:uFillTx/>
                <a:latin typeface="Calibri" charset="0"/>
                <a:ea typeface="Calibri" charset="0"/>
                <a:cs typeface="Calibri" charset="0"/>
              </a:rPr>
              <a:t>TSVs</a:t>
            </a:r>
          </a:p>
        </p:txBody>
      </p:sp>
      <p:cxnSp>
        <p:nvCxnSpPr>
          <p:cNvPr id="103" name="Straight Arrow Connector 102"/>
          <p:cNvCxnSpPr>
            <a:stCxn id="60" idx="1"/>
          </p:cNvCxnSpPr>
          <p:nvPr/>
        </p:nvCxnSpPr>
        <p:spPr>
          <a:xfrm flipH="1">
            <a:off x="5840500" y="2174960"/>
            <a:ext cx="337939" cy="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60" idx="1"/>
          </p:cNvCxnSpPr>
          <p:nvPr/>
        </p:nvCxnSpPr>
        <p:spPr>
          <a:xfrm flipH="1">
            <a:off x="5726775" y="2174960"/>
            <a:ext cx="451664" cy="15597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3568767" y="1523978"/>
            <a:ext cx="2267712" cy="438912"/>
            <a:chOff x="8036485" y="3390822"/>
            <a:chExt cx="2267712" cy="438912"/>
          </a:xfrm>
          <a:solidFill>
            <a:schemeClr val="bg1">
              <a:lumMod val="95000"/>
            </a:schemeClr>
          </a:solidFill>
        </p:grpSpPr>
        <p:sp>
          <p:nvSpPr>
            <p:cNvPr id="106" name="Parallelogram 10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7" name="Parallelogram 10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8" name="Parallelogram 10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9" name="Parallelogram 10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0" name="Parallelogram 10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1" name="Parallelogram 11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2" name="Parallelogram 11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3" name="Parallelogram 11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4" name="Parallelogram 11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5" name="Parallelogram 11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6" name="Parallelogram 115"/>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7" name="Parallelogram 116"/>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8" name="Parallelogram 117"/>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9" name="Parallelogram 118"/>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0" name="Parallelogram 11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1" name="Parallelogram 120"/>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2" name="Parallelogram 121"/>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1172619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1000"/>
                                        <p:tgtEl>
                                          <p:spTgt spid="32"/>
                                        </p:tgtEl>
                                      </p:cBhvr>
                                    </p:animEffect>
                                  </p:childTnLst>
                                </p:cTn>
                              </p:par>
                              <p:par>
                                <p:cTn id="22" presetID="2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1000"/>
                                        <p:tgtEl>
                                          <p:spTgt spid="33"/>
                                        </p:tgtEl>
                                      </p:cBhvr>
                                    </p:animEffect>
                                  </p:childTnLst>
                                </p:cTn>
                              </p:par>
                              <p:par>
                                <p:cTn id="25" presetID="22" presetClass="entr" presetSubtype="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1000"/>
                                        <p:tgtEl>
                                          <p:spTgt spid="34"/>
                                        </p:tgtEl>
                                      </p:cBhvr>
                                    </p:animEffect>
                                  </p:childTnLst>
                                </p:cTn>
                              </p:par>
                              <p:par>
                                <p:cTn id="28" presetID="22" presetClass="entr" presetSubtype="1"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1000"/>
                                        <p:tgtEl>
                                          <p:spTgt spid="56"/>
                                        </p:tgtEl>
                                      </p:cBhvr>
                                    </p:animEffect>
                                  </p:childTnLst>
                                </p:cTn>
                              </p:par>
                              <p:par>
                                <p:cTn id="31" presetID="22" presetClass="entr" presetSubtype="1"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up)">
                                      <p:cBhvr>
                                        <p:cTn id="33" dur="1000"/>
                                        <p:tgtEl>
                                          <p:spTgt spid="57"/>
                                        </p:tgtEl>
                                      </p:cBhvr>
                                    </p:animEffect>
                                  </p:childTnLst>
                                </p:cTn>
                              </p:par>
                              <p:par>
                                <p:cTn id="34" presetID="22" presetClass="entr" presetSubtype="1"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up)">
                                      <p:cBhvr>
                                        <p:cTn id="36" dur="1000"/>
                                        <p:tgtEl>
                                          <p:spTgt spid="58"/>
                                        </p:tgtEl>
                                      </p:cBhvr>
                                    </p:animEffect>
                                  </p:childTnLst>
                                </p:cTn>
                              </p:par>
                              <p:par>
                                <p:cTn id="37" presetID="22" presetClass="entr" presetSubtype="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up)">
                                      <p:cBhvr>
                                        <p:cTn id="39" dur="1000"/>
                                        <p:tgtEl>
                                          <p:spTgt spid="77"/>
                                        </p:tgtEl>
                                      </p:cBhvr>
                                    </p:animEffect>
                                  </p:childTnLst>
                                </p:cTn>
                              </p:par>
                              <p:par>
                                <p:cTn id="40" presetID="22" presetClass="entr" presetSubtype="1"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up)">
                                      <p:cBhvr>
                                        <p:cTn id="42" dur="1000"/>
                                        <p:tgtEl>
                                          <p:spTgt spid="78"/>
                                        </p:tgtEl>
                                      </p:cBhvr>
                                    </p:animEffect>
                                  </p:childTnLst>
                                </p:cTn>
                              </p:par>
                              <p:par>
                                <p:cTn id="43" presetID="22" presetClass="entr" presetSubtype="1"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up)">
                                      <p:cBhvr>
                                        <p:cTn id="45" dur="1000"/>
                                        <p:tgtEl>
                                          <p:spTgt spid="79"/>
                                        </p:tgtEl>
                                      </p:cBhvr>
                                    </p:animEffect>
                                  </p:childTnLst>
                                </p:cTn>
                              </p:par>
                              <p:par>
                                <p:cTn id="46" presetID="22" presetClass="entr" presetSubtype="1" fill="hold"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1000"/>
                                        <p:tgtEl>
                                          <p:spTgt spid="80"/>
                                        </p:tgtEl>
                                      </p:cBhvr>
                                    </p:animEffect>
                                  </p:childTnLst>
                                </p:cTn>
                              </p:par>
                              <p:par>
                                <p:cTn id="49" presetID="22" presetClass="entr" presetSubtype="1"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up)">
                                      <p:cBhvr>
                                        <p:cTn id="51" dur="1000"/>
                                        <p:tgtEl>
                                          <p:spTgt spid="81"/>
                                        </p:tgtEl>
                                      </p:cBhvr>
                                    </p:animEffect>
                                  </p:childTnLst>
                                </p:cTn>
                              </p:par>
                              <p:par>
                                <p:cTn id="52" presetID="22" presetClass="entr" presetSubtype="1" fill="hold"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up)">
                                      <p:cBhvr>
                                        <p:cTn id="54" dur="1000"/>
                                        <p:tgtEl>
                                          <p:spTgt spid="82"/>
                                        </p:tgtEl>
                                      </p:cBhvr>
                                    </p:animEffect>
                                  </p:childTnLst>
                                </p:cTn>
                              </p:par>
                              <p:par>
                                <p:cTn id="55" presetID="22" presetClass="entr" presetSubtype="1"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wipe(up)">
                                      <p:cBhvr>
                                        <p:cTn id="57" dur="1000"/>
                                        <p:tgtEl>
                                          <p:spTgt spid="83"/>
                                        </p:tgtEl>
                                      </p:cBhvr>
                                    </p:animEffect>
                                  </p:childTnLst>
                                </p:cTn>
                              </p:par>
                              <p:par>
                                <p:cTn id="58" presetID="22" presetClass="entr" presetSubtype="1"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up)">
                                      <p:cBhvr>
                                        <p:cTn id="60" dur="1000"/>
                                        <p:tgtEl>
                                          <p:spTgt spid="84"/>
                                        </p:tgtEl>
                                      </p:cBhvr>
                                    </p:animEffect>
                                  </p:childTnLst>
                                </p:cTn>
                              </p:par>
                              <p:par>
                                <p:cTn id="61" presetID="22" presetClass="entr" presetSubtype="1"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wipe(up)">
                                      <p:cBhvr>
                                        <p:cTn id="63" dur="1000"/>
                                        <p:tgtEl>
                                          <p:spTgt spid="85"/>
                                        </p:tgtEl>
                                      </p:cBhvr>
                                    </p:animEffect>
                                  </p:childTnLst>
                                </p:cTn>
                              </p:par>
                              <p:par>
                                <p:cTn id="64" presetID="22" presetClass="entr" presetSubtype="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up)">
                                      <p:cBhvr>
                                        <p:cTn id="66" dur="1000"/>
                                        <p:tgtEl>
                                          <p:spTgt spid="86"/>
                                        </p:tgtEl>
                                      </p:cBhvr>
                                    </p:animEffect>
                                  </p:childTnLst>
                                </p:cTn>
                              </p:par>
                              <p:par>
                                <p:cTn id="67" presetID="22" presetClass="entr" presetSubtype="1"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up)">
                                      <p:cBhvr>
                                        <p:cTn id="69" dur="1000"/>
                                        <p:tgtEl>
                                          <p:spTgt spid="87"/>
                                        </p:tgtEl>
                                      </p:cBhvr>
                                    </p:animEffect>
                                  </p:childTnLst>
                                </p:cTn>
                              </p:par>
                              <p:par>
                                <p:cTn id="70" presetID="22" presetClass="entr" presetSubtype="1"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up)">
                                      <p:cBhvr>
                                        <p:cTn id="72" dur="1000"/>
                                        <p:tgtEl>
                                          <p:spTgt spid="88"/>
                                        </p:tgtEl>
                                      </p:cBhvr>
                                    </p:animEffect>
                                  </p:childTnLst>
                                </p:cTn>
                              </p:par>
                              <p:par>
                                <p:cTn id="73" presetID="22" presetClass="entr" presetSubtype="1" fill="hold" nodeType="with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wipe(up)">
                                      <p:cBhvr>
                                        <p:cTn id="75" dur="1000"/>
                                        <p:tgtEl>
                                          <p:spTgt spid="89"/>
                                        </p:tgtEl>
                                      </p:cBhvr>
                                    </p:animEffect>
                                  </p:childTnLst>
                                </p:cTn>
                              </p:par>
                              <p:par>
                                <p:cTn id="76" presetID="22" presetClass="entr" presetSubtype="1" fill="hold"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up)">
                                      <p:cBhvr>
                                        <p:cTn id="78" dur="1000"/>
                                        <p:tgtEl>
                                          <p:spTgt spid="90"/>
                                        </p:tgtEl>
                                      </p:cBhvr>
                                    </p:animEffect>
                                  </p:childTnLst>
                                </p:cTn>
                              </p:par>
                              <p:par>
                                <p:cTn id="79" presetID="22" presetClass="entr" presetSubtype="1"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wipe(up)">
                                      <p:cBhvr>
                                        <p:cTn id="81" dur="1000"/>
                                        <p:tgtEl>
                                          <p:spTgt spid="91"/>
                                        </p:tgtEl>
                                      </p:cBhvr>
                                    </p:animEffect>
                                  </p:childTnLst>
                                </p:cTn>
                              </p:par>
                              <p:par>
                                <p:cTn id="82" presetID="22" presetClass="entr" presetSubtype="1" fill="hold"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up)">
                                      <p:cBhvr>
                                        <p:cTn id="84" dur="1000"/>
                                        <p:tgtEl>
                                          <p:spTgt spid="92"/>
                                        </p:tgtEl>
                                      </p:cBhvr>
                                    </p:animEffect>
                                  </p:childTnLst>
                                </p:cTn>
                              </p:par>
                              <p:par>
                                <p:cTn id="85" presetID="22" presetClass="entr" presetSubtype="1" fill="hold" nodeType="with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wipe(up)">
                                      <p:cBhvr>
                                        <p:cTn id="87" dur="1000"/>
                                        <p:tgtEl>
                                          <p:spTgt spid="93"/>
                                        </p:tgtEl>
                                      </p:cBhvr>
                                    </p:animEffect>
                                  </p:childTnLst>
                                </p:cTn>
                              </p:par>
                              <p:par>
                                <p:cTn id="88" presetID="22" presetClass="entr" presetSubtype="1" fill="hold" nodeType="with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wipe(up)">
                                      <p:cBhvr>
                                        <p:cTn id="90" dur="1000"/>
                                        <p:tgtEl>
                                          <p:spTgt spid="94"/>
                                        </p:tgtEl>
                                      </p:cBhvr>
                                    </p:animEffect>
                                  </p:childTnLst>
                                </p:cTn>
                              </p:par>
                              <p:par>
                                <p:cTn id="91" presetID="22" presetClass="entr" presetSubtype="1"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wipe(up)">
                                      <p:cBhvr>
                                        <p:cTn id="93" dur="1000"/>
                                        <p:tgtEl>
                                          <p:spTgt spid="95"/>
                                        </p:tgtEl>
                                      </p:cBhvr>
                                    </p:animEffect>
                                  </p:childTnLst>
                                </p:cTn>
                              </p:par>
                              <p:par>
                                <p:cTn id="94" presetID="22" presetClass="entr" presetSubtype="1" fill="hold" nodeType="with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wipe(up)">
                                      <p:cBhvr>
                                        <p:cTn id="96" dur="1000"/>
                                        <p:tgtEl>
                                          <p:spTgt spid="96"/>
                                        </p:tgtEl>
                                      </p:cBhvr>
                                    </p:animEffect>
                                  </p:childTnLst>
                                </p:cTn>
                              </p:par>
                              <p:par>
                                <p:cTn id="97" presetID="22" presetClass="entr" presetSubtype="1" fill="hold" nodeType="with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wipe(up)">
                                      <p:cBhvr>
                                        <p:cTn id="99" dur="1000"/>
                                        <p:tgtEl>
                                          <p:spTgt spid="97"/>
                                        </p:tgtEl>
                                      </p:cBhvr>
                                    </p:animEffect>
                                  </p:childTnLst>
                                </p:cTn>
                              </p:par>
                              <p:par>
                                <p:cTn id="100" presetID="22" presetClass="entr" presetSubtype="1"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up)">
                                      <p:cBhvr>
                                        <p:cTn id="102" dur="1000"/>
                                        <p:tgtEl>
                                          <p:spTgt spid="98"/>
                                        </p:tgtEl>
                                      </p:cBhvr>
                                    </p:animEffect>
                                  </p:childTnLst>
                                </p:cTn>
                              </p:par>
                              <p:par>
                                <p:cTn id="103" presetID="22" presetClass="entr" presetSubtype="1" fill="hold" nodeType="with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wipe(up)">
                                      <p:cBhvr>
                                        <p:cTn id="105" dur="1000"/>
                                        <p:tgtEl>
                                          <p:spTgt spid="99"/>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0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0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0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0" grpId="0"/>
      <p:bldP spid="101" grpId="0"/>
      <p:bldP spid="10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67655" y="6303532"/>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pic>
        <p:nvPicPr>
          <p:cNvPr id="43" name="Picture 42"/>
          <p:cNvPicPr>
            <a:picLocks noChangeAspect="1"/>
          </p:cNvPicPr>
          <p:nvPr/>
        </p:nvPicPr>
        <p:blipFill>
          <a:blip r:embed="rId5"/>
          <a:stretch>
            <a:fillRect/>
          </a:stretch>
        </p:blipFill>
        <p:spPr>
          <a:xfrm>
            <a:off x="2512409" y="1382408"/>
            <a:ext cx="6606751" cy="4806100"/>
          </a:xfrm>
          <a:prstGeom prst="rect">
            <a:avLst/>
          </a:prstGeom>
        </p:spPr>
      </p:pic>
    </p:spTree>
    <p:extLst>
      <p:ext uri="{BB962C8B-B14F-4D97-AF65-F5344CB8AC3E}">
        <p14:creationId xmlns:p14="http://schemas.microsoft.com/office/powerpoint/2010/main" val="254593730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18051" y="6340958"/>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sp>
        <p:nvSpPr>
          <p:cNvPr id="49" name="Rectangle 48"/>
          <p:cNvSpPr/>
          <p:nvPr/>
        </p:nvSpPr>
        <p:spPr>
          <a:xfrm>
            <a:off x="226409" y="6142208"/>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http://</a:t>
            </a:r>
            <a:r>
              <a:rPr kumimoji="0" lang="en-US" sz="1200" b="0" i="0" u="none" strike="noStrike" kern="1200" cap="none" spc="0" normalizeH="0" baseline="0" noProof="0" dirty="0" err="1">
                <a:ln>
                  <a:noFill/>
                </a:ln>
                <a:solidFill>
                  <a:srgbClr val="000000"/>
                </a:solidFill>
                <a:effectLst/>
                <a:uLnTx/>
                <a:uFillTx/>
                <a:latin typeface="Tahoma"/>
                <a:ea typeface="+mn-ea"/>
                <a:cs typeface="+mn-cs"/>
              </a:rPr>
              <a:t>images.anandtech.com</a:t>
            </a:r>
            <a:r>
              <a:rPr kumimoji="0" lang="en-US" sz="1200" b="0" i="0" u="none" strike="noStrike" kern="1200" cap="none" spc="0" normalizeH="0" baseline="0" noProof="0" dirty="0">
                <a:ln>
                  <a:noFill/>
                </a:ln>
                <a:solidFill>
                  <a:srgbClr val="000000"/>
                </a:solidFill>
                <a:effectLst/>
                <a:uLnTx/>
                <a:uFillTx/>
                <a:latin typeface="Tahoma"/>
                <a:ea typeface="+mn-ea"/>
                <a:cs typeface="+mn-cs"/>
              </a:rPr>
              <a:t>/</a:t>
            </a:r>
            <a:r>
              <a:rPr kumimoji="0" lang="en-US" sz="1200" b="0" i="0" u="none" strike="noStrike" kern="1200" cap="none" spc="0" normalizeH="0" baseline="0" noProof="0" dirty="0" err="1">
                <a:ln>
                  <a:noFill/>
                </a:ln>
                <a:solidFill>
                  <a:srgbClr val="000000"/>
                </a:solidFill>
                <a:effectLst/>
                <a:uLnTx/>
                <a:uFillTx/>
                <a:latin typeface="Tahoma"/>
                <a:ea typeface="+mn-ea"/>
                <a:cs typeface="+mn-cs"/>
              </a:rPr>
              <a:t>doci</a:t>
            </a:r>
            <a:r>
              <a:rPr kumimoji="0" lang="en-US" sz="1200" b="0" i="0" u="none" strike="noStrike" kern="1200" cap="none" spc="0" normalizeH="0" baseline="0" noProof="0" dirty="0">
                <a:ln>
                  <a:noFill/>
                </a:ln>
                <a:solidFill>
                  <a:srgbClr val="000000"/>
                </a:solidFill>
                <a:effectLst/>
                <a:uLnTx/>
                <a:uFillTx/>
                <a:latin typeface="Tahoma"/>
                <a:ea typeface="+mn-ea"/>
                <a:cs typeface="+mn-cs"/>
              </a:rPr>
              <a:t>/9266/HBMCar_678x452.jpg</a:t>
            </a:r>
          </a:p>
        </p:txBody>
      </p:sp>
      <p:pic>
        <p:nvPicPr>
          <p:cNvPr id="43" name="Picture 42"/>
          <p:cNvPicPr>
            <a:picLocks noChangeAspect="1"/>
          </p:cNvPicPr>
          <p:nvPr/>
        </p:nvPicPr>
        <p:blipFill>
          <a:blip r:embed="rId5"/>
          <a:stretch>
            <a:fillRect/>
          </a:stretch>
        </p:blipFill>
        <p:spPr>
          <a:xfrm>
            <a:off x="2512409" y="1382408"/>
            <a:ext cx="6606751" cy="4768674"/>
          </a:xfrm>
          <a:prstGeom prst="rect">
            <a:avLst/>
          </a:prstGeom>
        </p:spPr>
      </p:pic>
      <p:pic>
        <p:nvPicPr>
          <p:cNvPr id="45" name="Picture 44"/>
          <p:cNvPicPr>
            <a:picLocks noChangeAspect="1"/>
          </p:cNvPicPr>
          <p:nvPr/>
        </p:nvPicPr>
        <p:blipFill>
          <a:blip r:embed="rId6"/>
          <a:stretch>
            <a:fillRect/>
          </a:stretch>
        </p:blipFill>
        <p:spPr>
          <a:xfrm>
            <a:off x="228600" y="942936"/>
            <a:ext cx="5587185" cy="5199272"/>
          </a:xfrm>
          <a:prstGeom prst="rect">
            <a:avLst/>
          </a:prstGeom>
        </p:spPr>
      </p:pic>
    </p:spTree>
    <p:extLst>
      <p:ext uri="{BB962C8B-B14F-4D97-AF65-F5344CB8AC3E}">
        <p14:creationId xmlns:p14="http://schemas.microsoft.com/office/powerpoint/2010/main" val="233534226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600" y="4286933"/>
            <a:ext cx="8610600" cy="2264876"/>
          </a:xfrm>
        </p:spPr>
        <p:txBody>
          <a:bodyPr/>
          <a:lstStyle/>
          <a:p>
            <a:r>
              <a:rPr lang="en-US" sz="2400" dirty="0"/>
              <a:t>Each DRAM layer is organized as an array of </a:t>
            </a:r>
            <a:r>
              <a:rPr lang="en-US" sz="2400" b="1" dirty="0">
                <a:solidFill>
                  <a:srgbClr val="0070C0"/>
                </a:solidFill>
              </a:rPr>
              <a:t>banks</a:t>
            </a:r>
          </a:p>
          <a:p>
            <a:pPr lvl="1"/>
            <a:r>
              <a:rPr lang="en-US" sz="2250" dirty="0"/>
              <a:t>A</a:t>
            </a:r>
            <a:r>
              <a:rPr lang="en-US" sz="2250" b="1" dirty="0">
                <a:solidFill>
                  <a:srgbClr val="0070C0"/>
                </a:solidFill>
              </a:rPr>
              <a:t> bank </a:t>
            </a:r>
            <a:r>
              <a:rPr lang="en-US" sz="2250" dirty="0"/>
              <a:t>is an array of cells with a row buffer to transfer data</a:t>
            </a:r>
          </a:p>
          <a:p>
            <a:pPr lvl="2"/>
            <a:endParaRPr lang="en-US" sz="2250" dirty="0"/>
          </a:p>
          <a:p>
            <a:r>
              <a:rPr lang="en-US" sz="2400" dirty="0"/>
              <a:t>The layout of </a:t>
            </a:r>
            <a:r>
              <a:rPr lang="en-US" sz="2400" dirty="0" err="1"/>
              <a:t>bitvectors</a:t>
            </a:r>
            <a:r>
              <a:rPr lang="en-US" sz="2400" dirty="0"/>
              <a:t> in a bank enables filtering many bins in parallel</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45" name="Picture 444"/>
          <p:cNvPicPr>
            <a:picLocks noChangeAspect="1"/>
          </p:cNvPicPr>
          <p:nvPr/>
        </p:nvPicPr>
        <p:blipFill rotWithShape="1">
          <a:blip r:embed="rId3"/>
          <a:srcRect l="22839"/>
          <a:stretch/>
        </p:blipFill>
        <p:spPr>
          <a:xfrm>
            <a:off x="2548328" y="1219200"/>
            <a:ext cx="5448518" cy="2768600"/>
          </a:xfrm>
          <a:prstGeom prst="rect">
            <a:avLst/>
          </a:prstGeom>
        </p:spPr>
      </p:pic>
      <p:pic>
        <p:nvPicPr>
          <p:cNvPr id="446" name="Picture 445"/>
          <p:cNvPicPr>
            <a:picLocks noChangeAspect="1"/>
          </p:cNvPicPr>
          <p:nvPr/>
        </p:nvPicPr>
        <p:blipFill>
          <a:blip r:embed="rId4"/>
          <a:stretch>
            <a:fillRect/>
          </a:stretch>
        </p:blipFill>
        <p:spPr>
          <a:xfrm>
            <a:off x="919553" y="1171691"/>
            <a:ext cx="7082446" cy="2820218"/>
          </a:xfrm>
          <a:prstGeom prst="rect">
            <a:avLst/>
          </a:prstGeom>
        </p:spPr>
      </p:pic>
    </p:spTree>
    <p:extLst>
      <p:ext uri="{BB962C8B-B14F-4D97-AF65-F5344CB8AC3E}">
        <p14:creationId xmlns:p14="http://schemas.microsoft.com/office/powerpoint/2010/main" val="2159078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192417</TotalTime>
  <Words>13146</Words>
  <Application>Microsoft Macintosh PowerPoint</Application>
  <PresentationFormat>On-screen Show (4:3)</PresentationFormat>
  <Paragraphs>2788</Paragraphs>
  <Slides>135</Slides>
  <Notes>75</Notes>
  <HiddenSlides>0</HiddenSlides>
  <MMClips>0</MMClips>
  <ScaleCrop>false</ScaleCrop>
  <HeadingPairs>
    <vt:vector size="8" baseType="variant">
      <vt:variant>
        <vt:lpstr>Fonts Used</vt:lpstr>
      </vt:variant>
      <vt:variant>
        <vt:i4>21</vt:i4>
      </vt:variant>
      <vt:variant>
        <vt:lpstr>Theme</vt:lpstr>
      </vt:variant>
      <vt:variant>
        <vt:i4>40</vt:i4>
      </vt:variant>
      <vt:variant>
        <vt:lpstr>Embedded OLE Servers</vt:lpstr>
      </vt:variant>
      <vt:variant>
        <vt:i4>1</vt:i4>
      </vt:variant>
      <vt:variant>
        <vt:lpstr>Slide Titles</vt:lpstr>
      </vt:variant>
      <vt:variant>
        <vt:i4>135</vt:i4>
      </vt:variant>
    </vt:vector>
  </HeadingPairs>
  <TitlesOfParts>
    <vt:vector size="197" baseType="lpstr">
      <vt:lpstr>Meiryo</vt:lpstr>
      <vt:lpstr>ＭＳ 明朝</vt:lpstr>
      <vt:lpstr>ＭＳ Ｐゴシック</vt:lpstr>
      <vt:lpstr>新細明體</vt:lpstr>
      <vt:lpstr>Aparajita</vt:lpstr>
      <vt:lpstr>Arial</vt:lpstr>
      <vt:lpstr>Arial Black</vt:lpstr>
      <vt:lpstr>Calibri</vt:lpstr>
      <vt:lpstr>Cambria</vt:lpstr>
      <vt:lpstr>Cambria Math</vt:lpstr>
      <vt:lpstr>Consolas</vt:lpstr>
      <vt:lpstr>Courier New</vt:lpstr>
      <vt:lpstr>europa</vt:lpstr>
      <vt:lpstr>Garamond</vt:lpstr>
      <vt:lpstr>Helvetica Neue</vt:lpstr>
      <vt:lpstr>나눔고딕</vt:lpstr>
      <vt:lpstr>Palatino Linotype</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95_Edge</vt:lpstr>
      <vt:lpstr>Visio</vt:lpstr>
      <vt:lpstr>Accelerating Genome Analysis  A Primer on an Ongoing Journey</vt:lpstr>
      <vt:lpstr>Overview</vt:lpstr>
      <vt:lpstr>Our Dream (in 2007)</vt:lpstr>
      <vt:lpstr>Agenda</vt:lpstr>
      <vt:lpstr>What Is a Genome Made Of?</vt:lpstr>
      <vt:lpstr>The Central Dogma of Molecular Biology</vt:lpstr>
      <vt:lpstr>DNA Under Electron Microscope</vt:lpstr>
      <vt:lpstr>DNA Sequencing</vt:lpstr>
      <vt:lpstr>Untangling Yarn Balls &amp; DNA Sequencing</vt:lpstr>
      <vt:lpstr>PowerPoint Presentation</vt:lpstr>
      <vt:lpstr>The Genomic Era</vt:lpstr>
      <vt:lpstr>The Genomic Era (continued)</vt:lpstr>
      <vt:lpstr>High-Throughput Sequencing (HTS) </vt:lpstr>
      <vt:lpstr>High-Throughput Sequencing (HTS) </vt:lpstr>
      <vt:lpstr>High-Throughput Sequencing</vt:lpstr>
      <vt:lpstr>PowerPoint Presentation</vt:lpstr>
      <vt:lpstr>PowerPoint Presentation</vt:lpstr>
      <vt:lpstr>The Genetic Similarity Between Species</vt:lpstr>
      <vt:lpstr>PowerPoint Presentation</vt:lpstr>
      <vt:lpstr>Problem</vt:lpstr>
      <vt:lpstr>PowerPoint Presentation</vt:lpstr>
      <vt:lpstr>The Read Mapping Bottleneck</vt:lpstr>
      <vt:lpstr>Read Mapping Execution Time Breakdown </vt:lpstr>
      <vt:lpstr>Read Mapping</vt:lpstr>
      <vt:lpstr>Challenges in Read Mapping</vt:lpstr>
      <vt:lpstr>Read Alignment/Verification</vt:lpstr>
      <vt:lpstr>Why Is Read Alignment Slow?</vt:lpstr>
      <vt:lpstr>Example: Dynamic Programming Table</vt:lpstr>
      <vt:lpstr>Example: Dynamic Programming Table</vt:lpstr>
      <vt:lpstr>Example: Dynamic Programming</vt:lpstr>
      <vt:lpstr>Agenda</vt:lpstr>
      <vt:lpstr>Read Mapping Algorithms: Two Styles</vt:lpstr>
      <vt:lpstr>Hash Table Based Read Mappers</vt:lpstr>
      <vt:lpstr>Hash Table-Based Mappers [Alkan+ Nature Gen’09]</vt:lpstr>
      <vt:lpstr>Hash Table Based Read Mappers</vt:lpstr>
      <vt:lpstr>Hash Table-Based Mappers [Alkan+ Nature Gen’09]</vt:lpstr>
      <vt:lpstr>Advantages of Hash Table Based Mappers</vt:lpstr>
      <vt:lpstr>Problem and Goal</vt:lpstr>
      <vt:lpstr>Overarching Key Idea</vt:lpstr>
      <vt:lpstr>Agenda</vt:lpstr>
      <vt:lpstr>Reducing the Cost of Verification</vt:lpstr>
      <vt:lpstr>Key Observations [Xin+, BMC Genomics 2013]</vt:lpstr>
      <vt:lpstr>FastHASH Mechanisms [Xin+, BMC Genomics 2013]</vt:lpstr>
      <vt:lpstr>Adjacency Filtering (AF)</vt:lpstr>
      <vt:lpstr>Adjacency Filtering (AF)</vt:lpstr>
      <vt:lpstr>FastHASH Mechanisms [Xin+, BMC Genomics 2013]</vt:lpstr>
      <vt:lpstr>Cheap K-mer Selection (CKS)</vt:lpstr>
      <vt:lpstr>Cheap K-mer Selection</vt:lpstr>
      <vt:lpstr>Methodology</vt:lpstr>
      <vt:lpstr>FastHASH Speedup: Entire Read Mapper</vt:lpstr>
      <vt:lpstr>Analysis</vt:lpstr>
      <vt:lpstr>FastHASH Conclusion</vt:lpstr>
      <vt:lpstr>More on FastHASH</vt:lpstr>
      <vt:lpstr>Agenda</vt:lpstr>
      <vt:lpstr>An Example: Shifted Hamming Distance</vt:lpstr>
      <vt:lpstr>Shifted Hamming Distance</vt:lpstr>
      <vt:lpstr>Hamming Distance (∑▒⊕)</vt:lpstr>
      <vt:lpstr>Insight: Shifting a String Helps Similarity Search</vt:lpstr>
      <vt:lpstr>Insight: Shifting a String Helps Similarity Search</vt:lpstr>
      <vt:lpstr>Shifted Hamming Distance</vt:lpstr>
      <vt:lpstr>Highly Parallel Matrix Computation </vt:lpstr>
      <vt:lpstr>Key Idea of SHD Filtering</vt:lpstr>
      <vt:lpstr>Alignment vs. Pre-alignment (Filtering)</vt:lpstr>
      <vt:lpstr>New Bottleneck: Filtering (Pre-Alignment) </vt:lpstr>
      <vt:lpstr>Agenda</vt:lpstr>
      <vt:lpstr>Location Filtering</vt:lpstr>
      <vt:lpstr>Ideal Filtering Algorithm </vt:lpstr>
      <vt:lpstr>Alignment vs. Pre-alignment (Filtering)</vt:lpstr>
      <vt:lpstr>PowerPoint Presentation</vt:lpstr>
      <vt:lpstr>GateKeeper Walkthrough</vt:lpstr>
      <vt:lpstr>GateKeeper Walkthrough (cont’d)</vt:lpstr>
      <vt:lpstr>GateKeeper Accelerator Architecture</vt:lpstr>
      <vt:lpstr>GateKeeper vs. SHD</vt:lpstr>
      <vt:lpstr>GateKeeper: Speed &amp; Accuracy Results</vt:lpstr>
      <vt:lpstr>Conclusions</vt:lpstr>
      <vt:lpstr>More on GateKeeper</vt:lpstr>
      <vt:lpstr>MAGNET (AACBB 2018, TIR 2017)</vt:lpstr>
      <vt:lpstr>MAGNET Walkthrough</vt:lpstr>
      <vt:lpstr>MAGNET Accelerator</vt:lpstr>
      <vt:lpstr>Agenda</vt:lpstr>
      <vt:lpstr>Read Mapping &amp; Filtering</vt:lpstr>
      <vt:lpstr>Hash Tables in Read Mapping</vt:lpstr>
      <vt:lpstr>Read Mapping &amp; Filtering in Memory</vt:lpstr>
      <vt:lpstr>Our Proposal: GRIM-Filter</vt:lpstr>
      <vt:lpstr>GRIM-Filter: Bins</vt:lpstr>
      <vt:lpstr>GRIM-Filter: Bitvectors</vt:lpstr>
      <vt:lpstr>GRIM-Filter: Bitvectors</vt:lpstr>
      <vt:lpstr>Our Proposal: GRIM-Filter</vt:lpstr>
      <vt:lpstr>GRIM-Filter: Checking a Bin</vt:lpstr>
      <vt:lpstr>Our Proposal: GRIM-Filter</vt:lpstr>
      <vt:lpstr>Our Proposal: GRIM-Filter</vt:lpstr>
      <vt:lpstr>Integrating GRIM-Filter into a Read Mapper</vt:lpstr>
      <vt:lpstr>Key Properties of GRIM-Filter</vt:lpstr>
      <vt:lpstr>Opportunity: 3D-Stacked Logic+Memory</vt:lpstr>
      <vt:lpstr>DRAM Landscape (circa 2015)</vt:lpstr>
      <vt:lpstr>3D-Stacked Memory</vt:lpstr>
      <vt:lpstr>3D-Stacked Memory</vt:lpstr>
      <vt:lpstr>3D-Stacked Memory</vt:lpstr>
      <vt:lpstr>GRIM-Filter in 3D-Stacked DRAM</vt:lpstr>
      <vt:lpstr>GRIM-Filter in 3D-Stacked DRAM</vt:lpstr>
      <vt:lpstr>Methodology</vt:lpstr>
      <vt:lpstr>GRIM-Filter Performance</vt:lpstr>
      <vt:lpstr>GRIM-Filter False Negative Rate</vt:lpstr>
      <vt:lpstr>More on GRIM-Filter</vt:lpstr>
      <vt:lpstr>Aside: In-Memory Graph Processing</vt:lpstr>
      <vt:lpstr>Key Bottlenecks in Graph Processing</vt:lpstr>
      <vt:lpstr>Tesseract System for Graph Processing</vt:lpstr>
      <vt:lpstr>Tesseract System for Graph Processing</vt:lpstr>
      <vt:lpstr>Communications In Tesseract (I)</vt:lpstr>
      <vt:lpstr>Communications In Tesseract (II)</vt:lpstr>
      <vt:lpstr>Communications In Tesseract (III)</vt:lpstr>
      <vt:lpstr>Remote Function Call (Non-Blocking)</vt:lpstr>
      <vt:lpstr>Tesseract System for Graph Processing</vt:lpstr>
      <vt:lpstr>Evaluated Systems</vt:lpstr>
      <vt:lpstr>Tesseract Graph Processing Performance</vt:lpstr>
      <vt:lpstr>Tesseract Graph Processing Performance</vt:lpstr>
      <vt:lpstr>Effect of Bandwidth &amp; Programming Model</vt:lpstr>
      <vt:lpstr>Tesseract Graph Processing System Energy</vt:lpstr>
      <vt:lpstr>More on Tesseract</vt:lpstr>
      <vt:lpstr>Agenda</vt:lpstr>
      <vt:lpstr>Recall: High-Throughput Sequencing</vt:lpstr>
      <vt:lpstr>Nanopore Sequencing Technology</vt:lpstr>
      <vt:lpstr>Nanopore Sequencing Technology</vt:lpstr>
      <vt:lpstr>Nanopore Sequencing</vt:lpstr>
      <vt:lpstr>Advantages of Nanopore Sequencing</vt:lpstr>
      <vt:lpstr>Challenges of Nanopore Sequencing</vt:lpstr>
      <vt:lpstr>Nanopore Genome Assembly Pipeline</vt:lpstr>
      <vt:lpstr>Nanopore Genome Assembly Tools (I)</vt:lpstr>
      <vt:lpstr>Nanopore Genome Assembly Tools (II)</vt:lpstr>
      <vt:lpstr>Nanopore Genome Assembly Tools (III)</vt:lpstr>
      <vt:lpstr>More on Nanopore Sequencing &amp; Tools</vt:lpstr>
      <vt:lpstr>Agenda</vt:lpstr>
      <vt:lpstr>Conclusion</vt:lpstr>
      <vt:lpstr>Acknowledgments</vt:lpstr>
      <vt:lpstr>Accelerating Genome Analysis  A Primer on an Ongoing Journey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2811</cp:revision>
  <cp:lastPrinted>2017-09-14T13:39:03Z</cp:lastPrinted>
  <dcterms:created xsi:type="dcterms:W3CDTF">2010-10-08T20:41:54Z</dcterms:created>
  <dcterms:modified xsi:type="dcterms:W3CDTF">2019-02-17T02:38:30Z</dcterms:modified>
</cp:coreProperties>
</file>